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15.xml" ContentType="application/vnd.openxmlformats-officedocument.theme+xml"/>
  <Override PartName="/ppt/tags/tag18.xml" ContentType="application/vnd.openxmlformats-officedocument.presentationml.tags+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16.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7.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18.xml" ContentType="application/vnd.openxmlformats-officedocument.theme+xml"/>
  <Override PartName="/ppt/tags/tag21.xml" ContentType="application/vnd.openxmlformats-officedocument.presentationml.tags+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19.xml" ContentType="application/vnd.openxmlformats-officedocument.theme+xml"/>
  <Override PartName="/ppt/tags/tag22.xml" ContentType="application/vnd.openxmlformats-officedocument.presentationml.tags+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ags/tag2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6.xml" ContentType="application/vnd.openxmlformats-officedocument.presentationml.tags+xml"/>
  <Override PartName="/ppt/notesSlides/notesSlide3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6.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7.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8.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9.xml" ContentType="application/vnd.openxmlformats-officedocument.drawingml.chartshapes+xml"/>
  <Override PartName="/ppt/notesSlides/notesSlide3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0.xml" ContentType="application/vnd.openxmlformats-officedocument.drawingml.chartshapes+xml"/>
  <Override PartName="/ppt/notesSlides/notesSlide3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1.xml" ContentType="application/vnd.openxmlformats-officedocument.drawingml.chartshapes+xml"/>
  <Override PartName="/ppt/notesSlides/notesSlide4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2.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3.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4.xml" ContentType="application/vnd.openxmlformats-officedocument.drawingml.chartshapes+xml"/>
  <Override PartName="/ppt/notesSlides/notesSlide4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5.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6.xml" ContentType="application/vnd.openxmlformats-officedocument.drawingml.chartshapes+xml"/>
  <Override PartName="/ppt/notesSlides/notesSlide4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7.xml" ContentType="application/vnd.openxmlformats-officedocument.drawingml.chartshapes+xml"/>
  <Override PartName="/ppt/notesSlides/notesSlide43.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8.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9.xml" ContentType="application/vnd.openxmlformats-officedocument.drawingml.chartshapes+xml"/>
  <Override PartName="/ppt/tags/tag47.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8.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40" r:id="rId13"/>
    <p:sldMasterId id="2147486078" r:id="rId14"/>
    <p:sldMasterId id="2147486111" r:id="rId15"/>
    <p:sldMasterId id="2147486130" r:id="rId16"/>
    <p:sldMasterId id="2147486142" r:id="rId17"/>
    <p:sldMasterId id="2147486168" r:id="rId18"/>
    <p:sldMasterId id="2147486186" r:id="rId19"/>
    <p:sldMasterId id="2147486206" r:id="rId20"/>
  </p:sldMasterIdLst>
  <p:notesMasterIdLst>
    <p:notesMasterId r:id="rId127"/>
  </p:notesMasterIdLst>
  <p:handoutMasterIdLst>
    <p:handoutMasterId r:id="rId128"/>
  </p:handoutMasterIdLst>
  <p:sldIdLst>
    <p:sldId id="256" r:id="rId21"/>
    <p:sldId id="266" r:id="rId22"/>
    <p:sldId id="271" r:id="rId23"/>
    <p:sldId id="272" r:id="rId24"/>
    <p:sldId id="13408" r:id="rId25"/>
    <p:sldId id="273" r:id="rId26"/>
    <p:sldId id="274" r:id="rId27"/>
    <p:sldId id="2147480704" r:id="rId28"/>
    <p:sldId id="277" r:id="rId29"/>
    <p:sldId id="2147470659" r:id="rId30"/>
    <p:sldId id="13108" r:id="rId31"/>
    <p:sldId id="280" r:id="rId32"/>
    <p:sldId id="281" r:id="rId33"/>
    <p:sldId id="282" r:id="rId34"/>
    <p:sldId id="284" r:id="rId35"/>
    <p:sldId id="309" r:id="rId36"/>
    <p:sldId id="316" r:id="rId37"/>
    <p:sldId id="329" r:id="rId38"/>
    <p:sldId id="330" r:id="rId39"/>
    <p:sldId id="331" r:id="rId40"/>
    <p:sldId id="2147483639" r:id="rId41"/>
    <p:sldId id="276" r:id="rId42"/>
    <p:sldId id="2147471838" r:id="rId43"/>
    <p:sldId id="2147471837" r:id="rId44"/>
    <p:sldId id="2147483614" r:id="rId45"/>
    <p:sldId id="2147483637" r:id="rId46"/>
    <p:sldId id="262" r:id="rId47"/>
    <p:sldId id="2147483640" r:id="rId48"/>
    <p:sldId id="2147483638" r:id="rId49"/>
    <p:sldId id="2147483644" r:id="rId50"/>
    <p:sldId id="306" r:id="rId51"/>
    <p:sldId id="263" r:id="rId52"/>
    <p:sldId id="257" r:id="rId53"/>
    <p:sldId id="2147483592" r:id="rId54"/>
    <p:sldId id="2147483643" r:id="rId55"/>
    <p:sldId id="13407" r:id="rId56"/>
    <p:sldId id="2147483567" r:id="rId57"/>
    <p:sldId id="2147483475" r:id="rId58"/>
    <p:sldId id="278" r:id="rId59"/>
    <p:sldId id="270" r:id="rId60"/>
    <p:sldId id="2147483589" r:id="rId61"/>
    <p:sldId id="2147471186" r:id="rId62"/>
    <p:sldId id="2147483569" r:id="rId63"/>
    <p:sldId id="341" r:id="rId64"/>
    <p:sldId id="258" r:id="rId65"/>
    <p:sldId id="264" r:id="rId66"/>
    <p:sldId id="2147480149" r:id="rId67"/>
    <p:sldId id="259" r:id="rId68"/>
    <p:sldId id="317" r:id="rId69"/>
    <p:sldId id="2147482132" r:id="rId70"/>
    <p:sldId id="265" r:id="rId71"/>
    <p:sldId id="268" r:id="rId72"/>
    <p:sldId id="285" r:id="rId73"/>
    <p:sldId id="286" r:id="rId74"/>
    <p:sldId id="287" r:id="rId75"/>
    <p:sldId id="288" r:id="rId76"/>
    <p:sldId id="289" r:id="rId77"/>
    <p:sldId id="290" r:id="rId78"/>
    <p:sldId id="291" r:id="rId79"/>
    <p:sldId id="292" r:id="rId80"/>
    <p:sldId id="293" r:id="rId81"/>
    <p:sldId id="294" r:id="rId82"/>
    <p:sldId id="295" r:id="rId83"/>
    <p:sldId id="296" r:id="rId84"/>
    <p:sldId id="297" r:id="rId85"/>
    <p:sldId id="298" r:id="rId86"/>
    <p:sldId id="299" r:id="rId87"/>
    <p:sldId id="300" r:id="rId88"/>
    <p:sldId id="2147483645" r:id="rId89"/>
    <p:sldId id="261" r:id="rId90"/>
    <p:sldId id="2147483646" r:id="rId91"/>
    <p:sldId id="2147483647" r:id="rId92"/>
    <p:sldId id="260" r:id="rId93"/>
    <p:sldId id="269" r:id="rId94"/>
    <p:sldId id="283" r:id="rId95"/>
    <p:sldId id="302" r:id="rId96"/>
    <p:sldId id="303" r:id="rId97"/>
    <p:sldId id="304" r:id="rId98"/>
    <p:sldId id="2147480064" r:id="rId99"/>
    <p:sldId id="2147480071" r:id="rId100"/>
    <p:sldId id="2147480072" r:id="rId101"/>
    <p:sldId id="311" r:id="rId102"/>
    <p:sldId id="301" r:id="rId103"/>
    <p:sldId id="314" r:id="rId104"/>
    <p:sldId id="312" r:id="rId105"/>
    <p:sldId id="313" r:id="rId106"/>
    <p:sldId id="305" r:id="rId107"/>
    <p:sldId id="308" r:id="rId108"/>
    <p:sldId id="310" r:id="rId109"/>
    <p:sldId id="315" r:id="rId110"/>
    <p:sldId id="267" r:id="rId111"/>
    <p:sldId id="319" r:id="rId112"/>
    <p:sldId id="320" r:id="rId113"/>
    <p:sldId id="307" r:id="rId114"/>
    <p:sldId id="318" r:id="rId115"/>
    <p:sldId id="321" r:id="rId116"/>
    <p:sldId id="322" r:id="rId117"/>
    <p:sldId id="275" r:id="rId118"/>
    <p:sldId id="323" r:id="rId119"/>
    <p:sldId id="324" r:id="rId120"/>
    <p:sldId id="325" r:id="rId121"/>
    <p:sldId id="326" r:id="rId122"/>
    <p:sldId id="327" r:id="rId123"/>
    <p:sldId id="328" r:id="rId124"/>
    <p:sldId id="279" r:id="rId125"/>
    <p:sldId id="2147480083" r:id="rId126"/>
  </p:sldIdLst>
  <p:sldSz cx="12192000" cy="6858000"/>
  <p:notesSz cx="7772400" cy="10058400"/>
  <p:custDataLst>
    <p:tags r:id="rId12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D81635"/>
    <a:srgbClr val="0432FF"/>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autoAdjust="0"/>
    <p:restoredTop sz="91027" autoAdjust="0"/>
  </p:normalViewPr>
  <p:slideViewPr>
    <p:cSldViewPr>
      <p:cViewPr varScale="1">
        <p:scale>
          <a:sx n="111" d="100"/>
          <a:sy n="111" d="100"/>
        </p:scale>
        <p:origin x="968"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tableStyles" Target="tableStyles.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tags" Target="tags/tag1.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presProps" Target="presProp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374393371274736E-2"/>
          <c:y val="0.24035284377498545"/>
          <c:w val="0.95949034595368032"/>
          <c:h val="0.66618279224945465"/>
        </c:manualLayout>
      </c:layout>
      <c:barChart>
        <c:barDir val="col"/>
        <c:grouping val="clustered"/>
        <c:varyColors val="0"/>
        <c:ser>
          <c:idx val="0"/>
          <c:order val="0"/>
          <c:tx>
            <c:strRef>
              <c:f>Sheet1!$B$1</c:f>
              <c:strCache>
                <c:ptCount val="1"/>
                <c:pt idx="0">
                  <c:v>Series 1</c:v>
                </c:pt>
              </c:strCache>
            </c:strRef>
          </c:tx>
          <c:spPr>
            <a:solidFill>
              <a:srgbClr val="FF9300"/>
            </a:solidFill>
            <a:ln>
              <a:noFill/>
            </a:ln>
            <a:effectLst/>
          </c:spPr>
          <c:invertIfNegative val="0"/>
          <c:dLbls>
            <c:dLbl>
              <c:idx val="33"/>
              <c:tx>
                <c:rich>
                  <a:bodyPr/>
                  <a:lstStyle/>
                  <a:p>
                    <a:r>
                      <a:rPr lang="en-US" dirty="0"/>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FC6-B941-B854-6CA38B85C1BF}"/>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Sheet1!$A$2:$A$51</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cat>
          <c:val>
            <c:numRef>
              <c:f>Sheet1!$B$2:$B$51</c:f>
              <c:numCache>
                <c:formatCode>General</c:formatCode>
                <c:ptCount val="50"/>
                <c:pt idx="0">
                  <c:v>0</c:v>
                </c:pt>
                <c:pt idx="1">
                  <c:v>0</c:v>
                </c:pt>
                <c:pt idx="2">
                  <c:v>0</c:v>
                </c:pt>
                <c:pt idx="3">
                  <c:v>0</c:v>
                </c:pt>
                <c:pt idx="4">
                  <c:v>0</c:v>
                </c:pt>
                <c:pt idx="5">
                  <c:v>0</c:v>
                </c:pt>
                <c:pt idx="6">
                  <c:v>0</c:v>
                </c:pt>
                <c:pt idx="7">
                  <c:v>0</c:v>
                </c:pt>
                <c:pt idx="8">
                  <c:v>0</c:v>
                </c:pt>
                <c:pt idx="9">
                  <c:v>1</c:v>
                </c:pt>
                <c:pt idx="10">
                  <c:v>1</c:v>
                </c:pt>
                <c:pt idx="11">
                  <c:v>1</c:v>
                </c:pt>
                <c:pt idx="12">
                  <c:v>1</c:v>
                </c:pt>
                <c:pt idx="13">
                  <c:v>2</c:v>
                </c:pt>
                <c:pt idx="14">
                  <c:v>2</c:v>
                </c:pt>
                <c:pt idx="15">
                  <c:v>2</c:v>
                </c:pt>
                <c:pt idx="16">
                  <c:v>3</c:v>
                </c:pt>
                <c:pt idx="17">
                  <c:v>3</c:v>
                </c:pt>
                <c:pt idx="18">
                  <c:v>3</c:v>
                </c:pt>
                <c:pt idx="19">
                  <c:v>3</c:v>
                </c:pt>
                <c:pt idx="20">
                  <c:v>5</c:v>
                </c:pt>
                <c:pt idx="21">
                  <c:v>5</c:v>
                </c:pt>
                <c:pt idx="22">
                  <c:v>5</c:v>
                </c:pt>
                <c:pt idx="23">
                  <c:v>5</c:v>
                </c:pt>
                <c:pt idx="24">
                  <c:v>5</c:v>
                </c:pt>
                <c:pt idx="25">
                  <c:v>5</c:v>
                </c:pt>
                <c:pt idx="26">
                  <c:v>5</c:v>
                </c:pt>
                <c:pt idx="27">
                  <c:v>5</c:v>
                </c:pt>
                <c:pt idx="28">
                  <c:v>5</c:v>
                </c:pt>
                <c:pt idx="29">
                  <c:v>5</c:v>
                </c:pt>
                <c:pt idx="30">
                  <c:v>5</c:v>
                </c:pt>
                <c:pt idx="31">
                  <c:v>5</c:v>
                </c:pt>
                <c:pt idx="32">
                  <c:v>5</c:v>
                </c:pt>
                <c:pt idx="33">
                  <c:v>10</c:v>
                </c:pt>
                <c:pt idx="34">
                  <c:v>10</c:v>
                </c:pt>
                <c:pt idx="35">
                  <c:v>10</c:v>
                </c:pt>
                <c:pt idx="36">
                  <c:v>10</c:v>
                </c:pt>
                <c:pt idx="37">
                  <c:v>10</c:v>
                </c:pt>
                <c:pt idx="38">
                  <c:v>10</c:v>
                </c:pt>
                <c:pt idx="39">
                  <c:v>10</c:v>
                </c:pt>
                <c:pt idx="40">
                  <c:v>10</c:v>
                </c:pt>
                <c:pt idx="41">
                  <c:v>10</c:v>
                </c:pt>
                <c:pt idx="42">
                  <c:v>10</c:v>
                </c:pt>
                <c:pt idx="43">
                  <c:v>10</c:v>
                </c:pt>
                <c:pt idx="44">
                  <c:v>10</c:v>
                </c:pt>
                <c:pt idx="45">
                  <c:v>15</c:v>
                </c:pt>
                <c:pt idx="46">
                  <c:v>15</c:v>
                </c:pt>
                <c:pt idx="47">
                  <c:v>25</c:v>
                </c:pt>
                <c:pt idx="48">
                  <c:v>25</c:v>
                </c:pt>
                <c:pt idx="49">
                  <c:v>35</c:v>
                </c:pt>
              </c:numCache>
            </c:numRef>
          </c:val>
          <c:extLst>
            <c:ext xmlns:c16="http://schemas.microsoft.com/office/drawing/2014/chart" uri="{C3380CC4-5D6E-409C-BE32-E72D297353CC}">
              <c16:uniqueId val="{00000001-6FC6-B941-B854-6CA38B85C1BF}"/>
            </c:ext>
          </c:extLst>
        </c:ser>
        <c:dLbls>
          <c:showLegendKey val="0"/>
          <c:showVal val="0"/>
          <c:showCatName val="0"/>
          <c:showSerName val="0"/>
          <c:showPercent val="0"/>
          <c:showBubbleSize val="0"/>
        </c:dLbls>
        <c:gapWidth val="145"/>
        <c:overlap val="-27"/>
        <c:axId val="840493247"/>
        <c:axId val="840780143"/>
      </c:barChart>
      <c:catAx>
        <c:axId val="84049324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40780143"/>
        <c:crosses val="autoZero"/>
        <c:auto val="1"/>
        <c:lblAlgn val="ctr"/>
        <c:lblOffset val="100"/>
        <c:noMultiLvlLbl val="0"/>
      </c:catAx>
      <c:valAx>
        <c:axId val="840780143"/>
        <c:scaling>
          <c:orientation val="minMax"/>
        </c:scaling>
        <c:delete val="1"/>
        <c:axPos val="l"/>
        <c:numFmt formatCode="General" sourceLinked="1"/>
        <c:majorTickMark val="none"/>
        <c:minorTickMark val="none"/>
        <c:tickLblPos val="nextTo"/>
        <c:crossAx val="8404932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Atezolizumab</c:v>
                </c:pt>
                <c:pt idx="1">
                  <c:v>Atezolizumab + lurbinectedin</c:v>
                </c:pt>
                <c:pt idx="2">
                  <c:v>Other</c:v>
                </c:pt>
              </c:strCache>
            </c:strRef>
          </c:cat>
          <c:val>
            <c:numRef>
              <c:f>Sheet1!$B$2:$B$4</c:f>
              <c:numCache>
                <c:formatCode>0%</c:formatCode>
                <c:ptCount val="3"/>
                <c:pt idx="0">
                  <c:v>0.64</c:v>
                </c:pt>
                <c:pt idx="1">
                  <c:v>0.34</c:v>
                </c:pt>
                <c:pt idx="2">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Atezolizumab + lurbinectedin</c:v>
                </c:pt>
                <c:pt idx="1">
                  <c:v>Atezolizumab</c:v>
                </c:pt>
                <c:pt idx="2">
                  <c:v>Other</c:v>
                </c:pt>
              </c:strCache>
            </c:strRef>
          </c:cat>
          <c:val>
            <c:numRef>
              <c:f>Sheet1!$B$2:$B$4</c:f>
              <c:numCache>
                <c:formatCode>0%</c:formatCode>
                <c:ptCount val="3"/>
                <c:pt idx="0">
                  <c:v>0.74</c:v>
                </c:pt>
                <c:pt idx="1">
                  <c:v>0.22</c:v>
                </c:pt>
                <c:pt idx="2">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Atezolizumab + lurbinectedin</c:v>
                </c:pt>
                <c:pt idx="1">
                  <c:v>Atezolizumab</c:v>
                </c:pt>
                <c:pt idx="2">
                  <c:v>Other*</c:v>
                </c:pt>
              </c:strCache>
            </c:strRef>
          </c:cat>
          <c:val>
            <c:numRef>
              <c:f>Sheet1!$B$2:$B$4</c:f>
              <c:numCache>
                <c:formatCode>0%</c:formatCode>
                <c:ptCount val="3"/>
                <c:pt idx="0">
                  <c:v>0.52</c:v>
                </c:pt>
                <c:pt idx="1">
                  <c:v>0.44</c:v>
                </c:pt>
                <c:pt idx="2">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Atezolizumab</c:v>
                </c:pt>
                <c:pt idx="1">
                  <c:v>Atezolizumab + lurbinectedin</c:v>
                </c:pt>
                <c:pt idx="2">
                  <c:v>Other*</c:v>
                </c:pt>
              </c:strCache>
            </c:strRef>
          </c:cat>
          <c:val>
            <c:numRef>
              <c:f>Sheet1!$B$2:$B$4</c:f>
              <c:numCache>
                <c:formatCode>0%</c:formatCode>
                <c:ptCount val="3"/>
                <c:pt idx="0">
                  <c:v>0.5</c:v>
                </c:pt>
                <c:pt idx="1">
                  <c:v>0.46</c:v>
                </c:pt>
                <c:pt idx="2">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Atezolizumab</c:v>
                </c:pt>
                <c:pt idx="1">
                  <c:v>Atezolizumab + lurbinectedin</c:v>
                </c:pt>
                <c:pt idx="2">
                  <c:v>Other*</c:v>
                </c:pt>
              </c:strCache>
            </c:strRef>
          </c:cat>
          <c:val>
            <c:numRef>
              <c:f>Sheet1!$B$2:$B$4</c:f>
              <c:numCache>
                <c:formatCode>0%</c:formatCode>
                <c:ptCount val="3"/>
                <c:pt idx="0">
                  <c:v>0.78</c:v>
                </c:pt>
                <c:pt idx="1">
                  <c:v>0.2</c:v>
                </c:pt>
                <c:pt idx="2">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12 months</c:v>
                </c:pt>
                <c:pt idx="1">
                  <c:v>24 months</c:v>
                </c:pt>
                <c:pt idx="2">
                  <c:v>Until disease progression or toxicity</c:v>
                </c:pt>
              </c:strCache>
            </c:strRef>
          </c:cat>
          <c:val>
            <c:numRef>
              <c:f>Sheet1!$B$2:$B$4</c:f>
              <c:numCache>
                <c:formatCode>0%</c:formatCode>
                <c:ptCount val="3"/>
                <c:pt idx="0">
                  <c:v>0.08</c:v>
                </c:pt>
                <c:pt idx="1">
                  <c:v>0.28000000000000003</c:v>
                </c:pt>
                <c:pt idx="2">
                  <c:v>0.64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12 months</c:v>
                </c:pt>
                <c:pt idx="1">
                  <c:v>24 months</c:v>
                </c:pt>
                <c:pt idx="2">
                  <c:v>Until disease progression or toxicity</c:v>
                </c:pt>
                <c:pt idx="3">
                  <c:v>I don’t generally recommend combination maintenance treatment for these patients</c:v>
                </c:pt>
                <c:pt idx="4">
                  <c:v>I have not yet treated any patients with combination maintenance treatment</c:v>
                </c:pt>
              </c:strCache>
            </c:strRef>
          </c:cat>
          <c:val>
            <c:numRef>
              <c:f>Sheet1!$B$2:$B$6</c:f>
              <c:numCache>
                <c:formatCode>0%</c:formatCode>
                <c:ptCount val="5"/>
                <c:pt idx="0">
                  <c:v>0.08</c:v>
                </c:pt>
                <c:pt idx="1">
                  <c:v>0.14000000000000001</c:v>
                </c:pt>
                <c:pt idx="2">
                  <c:v>0.68</c:v>
                </c:pt>
                <c:pt idx="3">
                  <c:v>0.02</c:v>
                </c:pt>
                <c:pt idx="4">
                  <c:v>0.08</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c:v>
                </c:pt>
                <c:pt idx="1">
                  <c:v>Yes, for all patients</c:v>
                </c:pt>
                <c:pt idx="2">
                  <c:v>Yes, for select patients*</c:v>
                </c:pt>
              </c:strCache>
            </c:strRef>
          </c:cat>
          <c:val>
            <c:numRef>
              <c:f>Sheet1!$B$2:$B$4</c:f>
              <c:numCache>
                <c:formatCode>0%</c:formatCode>
                <c:ptCount val="3"/>
                <c:pt idx="0">
                  <c:v>0.24</c:v>
                </c:pt>
                <c:pt idx="1">
                  <c:v>0.52</c:v>
                </c:pt>
                <c:pt idx="2">
                  <c:v>0.24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Durvalumab</c:v>
                </c:pt>
                <c:pt idx="1">
                  <c:v>Durvalumab + lurbinectedin</c:v>
                </c:pt>
                <c:pt idx="2">
                  <c:v>Atezolizumab + lurbinectedin</c:v>
                </c:pt>
                <c:pt idx="3">
                  <c:v>Other*</c:v>
                </c:pt>
              </c:strCache>
            </c:strRef>
          </c:cat>
          <c:val>
            <c:numRef>
              <c:f>Sheet1!$B$2:$B$5</c:f>
              <c:numCache>
                <c:formatCode>0%</c:formatCode>
                <c:ptCount val="4"/>
                <c:pt idx="0">
                  <c:v>0.54</c:v>
                </c:pt>
                <c:pt idx="1">
                  <c:v>0.32</c:v>
                </c:pt>
                <c:pt idx="2">
                  <c:v>0.1</c:v>
                </c:pt>
                <c:pt idx="3">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Durvalumab + lurbinectedin</c:v>
                </c:pt>
                <c:pt idx="1">
                  <c:v>Durvalumab</c:v>
                </c:pt>
                <c:pt idx="2">
                  <c:v>Atezolizumab + lurbinectedin</c:v>
                </c:pt>
                <c:pt idx="3">
                  <c:v>Other</c:v>
                </c:pt>
              </c:strCache>
            </c:strRef>
          </c:cat>
          <c:val>
            <c:numRef>
              <c:f>Sheet1!$B$2:$B$5</c:f>
              <c:numCache>
                <c:formatCode>0%</c:formatCode>
                <c:ptCount val="4"/>
                <c:pt idx="0">
                  <c:v>0.48</c:v>
                </c:pt>
                <c:pt idx="1">
                  <c:v>0.36</c:v>
                </c:pt>
                <c:pt idx="2">
                  <c:v>0.14000000000000001</c:v>
                </c:pt>
                <c:pt idx="3">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374393371274736E-2"/>
          <c:y val="0.24035284377498545"/>
          <c:w val="0.95949034595368032"/>
          <c:h val="0.66618279224945465"/>
        </c:manualLayout>
      </c:layout>
      <c:barChart>
        <c:barDir val="col"/>
        <c:grouping val="clustered"/>
        <c:varyColors val="0"/>
        <c:ser>
          <c:idx val="0"/>
          <c:order val="0"/>
          <c:tx>
            <c:strRef>
              <c:f>Sheet1!$B$1</c:f>
              <c:strCache>
                <c:ptCount val="1"/>
                <c:pt idx="0">
                  <c:v>Series 1</c:v>
                </c:pt>
              </c:strCache>
            </c:strRef>
          </c:tx>
          <c:spPr>
            <a:solidFill>
              <a:srgbClr val="FF9300"/>
            </a:solidFill>
            <a:ln>
              <a:noFill/>
            </a:ln>
            <a:effectLst/>
          </c:spPr>
          <c:invertIfNegative val="0"/>
          <c:dLbls>
            <c:dLbl>
              <c:idx val="33"/>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FC6-B941-B854-6CA38B85C1BF}"/>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Sheet1!$A$2:$A$51</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21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cat>
          <c:val>
            <c:numRef>
              <c:f>Sheet1!$B$2:$B$51</c:f>
              <c:numCache>
                <c:formatCode>General</c:formatCode>
                <c:ptCount val="50"/>
                <c:pt idx="0">
                  <c:v>0</c:v>
                </c:pt>
                <c:pt idx="1">
                  <c:v>1</c:v>
                </c:pt>
                <c:pt idx="2">
                  <c:v>2</c:v>
                </c:pt>
                <c:pt idx="3">
                  <c:v>3</c:v>
                </c:pt>
                <c:pt idx="4">
                  <c:v>5</c:v>
                </c:pt>
                <c:pt idx="5">
                  <c:v>5</c:v>
                </c:pt>
                <c:pt idx="6">
                  <c:v>5</c:v>
                </c:pt>
                <c:pt idx="7">
                  <c:v>5</c:v>
                </c:pt>
                <c:pt idx="8">
                  <c:v>5</c:v>
                </c:pt>
                <c:pt idx="9">
                  <c:v>5</c:v>
                </c:pt>
                <c:pt idx="10">
                  <c:v>5</c:v>
                </c:pt>
                <c:pt idx="11">
                  <c:v>5</c:v>
                </c:pt>
                <c:pt idx="12">
                  <c:v>5</c:v>
                </c:pt>
                <c:pt idx="13">
                  <c:v>5</c:v>
                </c:pt>
                <c:pt idx="14">
                  <c:v>6</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12</c:v>
                </c:pt>
                <c:pt idx="32">
                  <c:v>12</c:v>
                </c:pt>
                <c:pt idx="33">
                  <c:v>15</c:v>
                </c:pt>
                <c:pt idx="34">
                  <c:v>15</c:v>
                </c:pt>
                <c:pt idx="35">
                  <c:v>15</c:v>
                </c:pt>
                <c:pt idx="36">
                  <c:v>15</c:v>
                </c:pt>
                <c:pt idx="37">
                  <c:v>15</c:v>
                </c:pt>
                <c:pt idx="38">
                  <c:v>15</c:v>
                </c:pt>
                <c:pt idx="39">
                  <c:v>20</c:v>
                </c:pt>
                <c:pt idx="40">
                  <c:v>20</c:v>
                </c:pt>
                <c:pt idx="41">
                  <c:v>20</c:v>
                </c:pt>
                <c:pt idx="42">
                  <c:v>20</c:v>
                </c:pt>
                <c:pt idx="43">
                  <c:v>20</c:v>
                </c:pt>
                <c:pt idx="44">
                  <c:v>20</c:v>
                </c:pt>
                <c:pt idx="45">
                  <c:v>25</c:v>
                </c:pt>
                <c:pt idx="46">
                  <c:v>25</c:v>
                </c:pt>
                <c:pt idx="47">
                  <c:v>30</c:v>
                </c:pt>
                <c:pt idx="48">
                  <c:v>45</c:v>
                </c:pt>
                <c:pt idx="49">
                  <c:v>52</c:v>
                </c:pt>
              </c:numCache>
            </c:numRef>
          </c:val>
          <c:extLst>
            <c:ext xmlns:c16="http://schemas.microsoft.com/office/drawing/2014/chart" uri="{C3380CC4-5D6E-409C-BE32-E72D297353CC}">
              <c16:uniqueId val="{00000001-6FC6-B941-B854-6CA38B85C1BF}"/>
            </c:ext>
          </c:extLst>
        </c:ser>
        <c:dLbls>
          <c:showLegendKey val="0"/>
          <c:showVal val="0"/>
          <c:showCatName val="0"/>
          <c:showSerName val="0"/>
          <c:showPercent val="0"/>
          <c:showBubbleSize val="0"/>
        </c:dLbls>
        <c:gapWidth val="145"/>
        <c:overlap val="-27"/>
        <c:axId val="840493247"/>
        <c:axId val="840780143"/>
      </c:barChart>
      <c:catAx>
        <c:axId val="84049324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40780143"/>
        <c:crosses val="autoZero"/>
        <c:auto val="1"/>
        <c:lblAlgn val="ctr"/>
        <c:lblOffset val="100"/>
        <c:noMultiLvlLbl val="0"/>
      </c:catAx>
      <c:valAx>
        <c:axId val="840780143"/>
        <c:scaling>
          <c:orientation val="minMax"/>
        </c:scaling>
        <c:delete val="1"/>
        <c:axPos val="l"/>
        <c:numFmt formatCode="General" sourceLinked="1"/>
        <c:majorTickMark val="none"/>
        <c:minorTickMark val="none"/>
        <c:tickLblPos val="nextTo"/>
        <c:crossAx val="8404932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Durvalumab + lurbinectedin	</c:v>
                </c:pt>
                <c:pt idx="1">
                  <c:v>Durvalumab</c:v>
                </c:pt>
                <c:pt idx="2">
                  <c:v>Atezolizumab + lurbinectedin</c:v>
                </c:pt>
                <c:pt idx="3">
                  <c:v>Other</c:v>
                </c:pt>
              </c:strCache>
            </c:strRef>
          </c:cat>
          <c:val>
            <c:numRef>
              <c:f>Sheet1!$B$2:$B$5</c:f>
              <c:numCache>
                <c:formatCode>0%</c:formatCode>
                <c:ptCount val="4"/>
                <c:pt idx="0">
                  <c:v>0.48</c:v>
                </c:pt>
                <c:pt idx="1">
                  <c:v>0.38</c:v>
                </c:pt>
                <c:pt idx="2">
                  <c:v>0.12</c:v>
                </c:pt>
                <c:pt idx="3">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have</c:v>
                </c:pt>
                <c:pt idx="1">
                  <c:v>I have not but would for 
the right patient</c:v>
                </c:pt>
                <c:pt idx="2">
                  <c:v>I have not and would not</c:v>
                </c:pt>
              </c:strCache>
            </c:strRef>
          </c:cat>
          <c:val>
            <c:numRef>
              <c:f>Sheet1!$B$2:$B$4</c:f>
              <c:numCache>
                <c:formatCode>0%</c:formatCode>
                <c:ptCount val="3"/>
                <c:pt idx="0">
                  <c:v>0.12</c:v>
                </c:pt>
                <c:pt idx="1">
                  <c:v>0.64</c:v>
                </c:pt>
                <c:pt idx="2">
                  <c:v>0.24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Atezolizumab + carboplatin + etoposide</c:v>
                </c:pt>
                <c:pt idx="1">
                  <c:v>Durvalumab + carboplatin + etoposide</c:v>
                </c:pt>
                <c:pt idx="2">
                  <c:v>Durvalumab + cisplatin + etoposide</c:v>
                </c:pt>
              </c:strCache>
            </c:strRef>
          </c:cat>
          <c:val>
            <c:numRef>
              <c:f>Sheet1!$B$2:$B$4</c:f>
              <c:numCache>
                <c:formatCode>0%</c:formatCode>
                <c:ptCount val="3"/>
                <c:pt idx="0">
                  <c:v>0.57999999999999996</c:v>
                </c:pt>
                <c:pt idx="1">
                  <c:v>0.32</c:v>
                </c:pt>
                <c:pt idx="2">
                  <c:v>0.1</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Agree</c:v>
                </c:pt>
                <c:pt idx="1">
                  <c:v>Disagree</c:v>
                </c:pt>
                <c:pt idx="2">
                  <c:v>I don’t know</c:v>
                </c:pt>
              </c:strCache>
            </c:strRef>
          </c:cat>
          <c:val>
            <c:numRef>
              <c:f>Sheet1!$B$2:$B$4</c:f>
              <c:numCache>
                <c:formatCode>0%</c:formatCode>
                <c:ptCount val="3"/>
                <c:pt idx="0">
                  <c:v>0.92</c:v>
                </c:pt>
                <c:pt idx="1">
                  <c:v>0.06</c:v>
                </c:pt>
                <c:pt idx="2">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451183996385479"/>
          <c:y val="1.577120539144479E-2"/>
          <c:w val="0.60200000144119581"/>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Atezolizumab + carboplatin + etoposide</c:v>
                </c:pt>
                <c:pt idx="1">
                  <c:v>Durvalumab + carboplatin + etoposide</c:v>
                </c:pt>
                <c:pt idx="2">
                  <c:v>Tarlatamab</c:v>
                </c:pt>
                <c:pt idx="3">
                  <c:v>Durvalumab + cisplatin + etoposide</c:v>
                </c:pt>
                <c:pt idx="4">
                  <c:v>Lurbinectedin</c:v>
                </c:pt>
                <c:pt idx="5">
                  <c:v>Other*</c:v>
                </c:pt>
              </c:strCache>
            </c:strRef>
          </c:cat>
          <c:val>
            <c:numRef>
              <c:f>Sheet1!$B$2:$B$7</c:f>
              <c:numCache>
                <c:formatCode>0%</c:formatCode>
                <c:ptCount val="6"/>
                <c:pt idx="0">
                  <c:v>0.54</c:v>
                </c:pt>
                <c:pt idx="1">
                  <c:v>0.28000000000000003</c:v>
                </c:pt>
                <c:pt idx="2">
                  <c:v>0.12</c:v>
                </c:pt>
                <c:pt idx="3">
                  <c:v>0.02</c:v>
                </c:pt>
                <c:pt idx="4">
                  <c:v>0.02</c:v>
                </c:pt>
                <c:pt idx="5">
                  <c:v>0.03</c:v>
                </c:pt>
              </c:numCache>
            </c:numRef>
          </c:val>
          <c:extLst>
            <c:ext xmlns:c16="http://schemas.microsoft.com/office/drawing/2014/chart" uri="{C3380CC4-5D6E-409C-BE32-E72D297353CC}">
              <c16:uniqueId val="{00000000-0E2D-BF4C-874B-95BCE279F3E2}"/>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Tarlatamab</c:v>
                </c:pt>
                <c:pt idx="1">
                  <c:v>Atezolizumab + carboplatin + etoposide</c:v>
                </c:pt>
                <c:pt idx="2">
                  <c:v>Lurbinectedin</c:v>
                </c:pt>
                <c:pt idx="3">
                  <c:v>Other chemotherapy*</c:v>
                </c:pt>
              </c:strCache>
            </c:strRef>
          </c:cat>
          <c:val>
            <c:numRef>
              <c:f>Sheet1!$B$2:$B$5</c:f>
              <c:numCache>
                <c:formatCode>0%</c:formatCode>
                <c:ptCount val="4"/>
                <c:pt idx="0">
                  <c:v>0.62</c:v>
                </c:pt>
                <c:pt idx="1">
                  <c:v>0.18</c:v>
                </c:pt>
                <c:pt idx="2">
                  <c:v>0.18</c:v>
                </c:pt>
                <c:pt idx="3">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Tarlatamab</c:v>
                </c:pt>
                <c:pt idx="1">
                  <c:v>Lurbinectedin</c:v>
                </c:pt>
                <c:pt idx="2">
                  <c:v>Atezolizumab + carboplatin + etoposide</c:v>
                </c:pt>
                <c:pt idx="3">
                  <c:v>Other chemotherapy</c:v>
                </c:pt>
              </c:strCache>
            </c:strRef>
          </c:cat>
          <c:val>
            <c:numRef>
              <c:f>Sheet1!$B$2:$B$5</c:f>
              <c:numCache>
                <c:formatCode>0%</c:formatCode>
                <c:ptCount val="4"/>
                <c:pt idx="0">
                  <c:v>0.76</c:v>
                </c:pt>
                <c:pt idx="1">
                  <c:v>0.18</c:v>
                </c:pt>
                <c:pt idx="2">
                  <c:v>0.04</c:v>
                </c:pt>
                <c:pt idx="3">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Atezolizumab + lurbinectedin</c:v>
                </c:pt>
                <c:pt idx="1">
                  <c:v>Atezolizumab</c:v>
                </c:pt>
                <c:pt idx="2">
                  <c:v>Other*</c:v>
                </c:pt>
              </c:strCache>
            </c:strRef>
          </c:cat>
          <c:val>
            <c:numRef>
              <c:f>Sheet1!$B$2:$B$4</c:f>
              <c:numCache>
                <c:formatCode>0%</c:formatCode>
                <c:ptCount val="3"/>
                <c:pt idx="0">
                  <c:v>0.52</c:v>
                </c:pt>
                <c:pt idx="1">
                  <c:v>0.44</c:v>
                </c:pt>
                <c:pt idx="2">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Atezolizumab + lurbinectedin</c:v>
                </c:pt>
                <c:pt idx="1">
                  <c:v>Atezolizumab</c:v>
                </c:pt>
                <c:pt idx="2">
                  <c:v>Other</c:v>
                </c:pt>
              </c:strCache>
            </c:strRef>
          </c:cat>
          <c:val>
            <c:numRef>
              <c:f>Sheet1!$B$2:$B$4</c:f>
              <c:numCache>
                <c:formatCode>0%</c:formatCode>
                <c:ptCount val="3"/>
                <c:pt idx="0">
                  <c:v>0.72</c:v>
                </c:pt>
                <c:pt idx="1">
                  <c:v>0.26</c:v>
                </c:pt>
                <c:pt idx="2">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0.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3.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4.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5.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6.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7.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8.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9.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0.04967</cdr:x>
      <cdr:y>0.79534</cdr:y>
    </cdr:from>
    <cdr:to>
      <cdr:x>0.13203</cdr:x>
      <cdr:y>1</cdr:y>
    </cdr:to>
    <cdr:sp macro="" textlink="">
      <cdr:nvSpPr>
        <cdr:cNvPr id="4" name="TextBox 3">
          <a:extLst xmlns:a="http://schemas.openxmlformats.org/drawingml/2006/main">
            <a:ext uri="{FF2B5EF4-FFF2-40B4-BE49-F238E27FC236}">
              <a16:creationId xmlns:a16="http://schemas.microsoft.com/office/drawing/2014/main" id="{1C3C30A4-EB0F-BBF2-4ACD-25D864803AC4}"/>
            </a:ext>
          </a:extLst>
        </cdr:cNvPr>
        <cdr:cNvSpPr txBox="1"/>
      </cdr:nvSpPr>
      <cdr:spPr>
        <a:xfrm xmlns:a="http://schemas.openxmlformats.org/drawingml/2006/main">
          <a:off x="551384" y="417991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dirty="0"/>
        </a:p>
      </cdr:txBody>
    </cdr:sp>
  </cdr:relSizeAnchor>
</c:userShapes>
</file>

<file path=ppt/drawings/drawing4.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9.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2/4/26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5939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74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59399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BA96-BFBD-21E0-0BC7-C33EF3251C5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9DB188-AF9A-B638-245E-CE6E998038A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7F849556-1B1E-22C8-A12A-BD015761ACB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BC6735C-B2BE-97D6-791E-EA4D7487DC02}"/>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51035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3583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740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2086C-37A7-986D-8A70-78A93E46E7A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57A53E7-5EE5-53E7-CAF8-3B8C028BDA5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E4755BD-4D36-1700-9F2F-EF106CD9E09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BD29DB2-175B-B72C-8232-25BD8C0DCEA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0622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397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E3C5F-A27A-D8FC-9009-76C291533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CE762-7FCD-2699-AFE6-58E6AD3BF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5477A-B1D5-D4B7-0DE0-C7C9D636FDB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2072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587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021E0-E79E-5096-E5F7-163729247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081CC-CF29-D9A5-6626-5BB1FC7EF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EE55F-CC72-8812-8756-EAB1412010A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0894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Tree>
    <p:extLst>
      <p:ext uri="{BB962C8B-B14F-4D97-AF65-F5344CB8AC3E}">
        <p14:creationId xmlns:p14="http://schemas.microsoft.com/office/powerpoint/2010/main" val="2106992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01160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1D74F-4087-DA54-56A2-421C0A3DE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4A6EE-DCA5-7B3D-B32E-5C0F7039E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F4BF6-9ED4-526E-C950-F8810FB17C54}"/>
              </a:ext>
            </a:extLst>
          </p:cNvPr>
          <p:cNvSpPr>
            <a:spLocks noGrp="1"/>
          </p:cNvSpPr>
          <p:nvPr>
            <p:ph type="body" idx="1"/>
          </p:nvPr>
        </p:nvSpPr>
        <p:spPr/>
        <p:txBody>
          <a:bodyPr/>
          <a:lstStyle/>
          <a:p>
            <a:r>
              <a:rPr lang="en-US" dirty="0"/>
              <a:t>C</a:t>
            </a:r>
          </a:p>
        </p:txBody>
      </p:sp>
    </p:spTree>
    <p:extLst>
      <p:ext uri="{BB962C8B-B14F-4D97-AF65-F5344CB8AC3E}">
        <p14:creationId xmlns:p14="http://schemas.microsoft.com/office/powerpoint/2010/main" val="1078344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D4AD8-AD0D-705E-A65C-C1C79D936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169B9-1FBB-93AF-A807-DC9FD91C6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66B8-FBCD-FD02-2B41-146F5FF1E8E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0906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88956B-D38A-4B24-BDAF-F85359FE1D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8939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Paz-Ares L et al. ESMO Open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88956B-D38A-4B24-BDAF-F85359FE1D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4407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A61CF745-0F32-8576-CE98-2E2FB698781D}"/>
            </a:ext>
          </a:extLst>
        </p:cNvPr>
        <p:cNvGrpSpPr/>
        <p:nvPr/>
      </p:nvGrpSpPr>
      <p:grpSpPr>
        <a:xfrm>
          <a:off x="0" y="0"/>
          <a:ext cx="0" cy="0"/>
          <a:chOff x="0" y="0"/>
          <a:chExt cx="0" cy="0"/>
        </a:xfrm>
      </p:grpSpPr>
      <p:sp>
        <p:nvSpPr>
          <p:cNvPr id="63" name="Google Shape;63;p3:notes">
            <a:extLst>
              <a:ext uri="{FF2B5EF4-FFF2-40B4-BE49-F238E27FC236}">
                <a16:creationId xmlns:a16="http://schemas.microsoft.com/office/drawing/2014/main" id="{4A42C4DA-69A1-0174-05C1-7E659A4E3894}"/>
              </a:ext>
            </a:extLst>
          </p:cNvPr>
          <p:cNvSpPr txBox="1">
            <a:spLocks noGrp="1"/>
          </p:cNvSpPr>
          <p:nvPr>
            <p:ph type="body" idx="1"/>
          </p:nvPr>
        </p:nvSpPr>
        <p:spPr>
          <a:xfrm>
            <a:off x="710248" y="4450477"/>
            <a:ext cx="5681980" cy="4216241"/>
          </a:xfrm>
          <a:prstGeom prst="rect">
            <a:avLst/>
          </a:prstGeom>
        </p:spPr>
        <p:txBody>
          <a:bodyPr spcFirstLastPara="1" wrap="square" lIns="94100" tIns="47050" rIns="94100" bIns="47050" anchor="t" anchorCtr="0">
            <a:noAutofit/>
          </a:bodyPr>
          <a:lstStyle/>
          <a:p>
            <a:pPr marL="0" lvl="0" indent="0" algn="l" rtl="0">
              <a:spcBef>
                <a:spcPts val="360"/>
              </a:spcBef>
              <a:spcAft>
                <a:spcPts val="0"/>
              </a:spcAft>
              <a:buNone/>
            </a:pPr>
            <a:endParaRPr/>
          </a:p>
        </p:txBody>
      </p:sp>
      <p:sp>
        <p:nvSpPr>
          <p:cNvPr id="64" name="Google Shape;64;p3:notes">
            <a:extLst>
              <a:ext uri="{FF2B5EF4-FFF2-40B4-BE49-F238E27FC236}">
                <a16:creationId xmlns:a16="http://schemas.microsoft.com/office/drawing/2014/main" id="{E6840D48-CAA6-58A8-0209-609A18592D9B}"/>
              </a:ext>
            </a:extLst>
          </p:cNvPr>
          <p:cNvSpPr>
            <a:spLocks noGrp="1" noRot="1" noChangeAspect="1"/>
          </p:cNvSpPr>
          <p:nvPr>
            <p:ph type="sldImg" idx="2"/>
          </p:nvPr>
        </p:nvSpPr>
        <p:spPr>
          <a:xfrm>
            <a:off x="428625" y="703263"/>
            <a:ext cx="6245225" cy="35131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2890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15245-A6C4-B3D8-F1C5-7C7932040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78E3D-ACB7-F473-2612-FF83ABD20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21708-4355-D8E1-0651-33DFF79B32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6586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98331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23527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11171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6192-F909-D121-56F9-A7571AEFE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CFA50-D751-628D-AF2E-61EBBC7B6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5D9F9-1CED-68CB-F227-B3CE6C078B2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B90222BE-4442-761F-246F-A5CEAA64AB75}"/>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a:extLst>
              <a:ext uri="{FF2B5EF4-FFF2-40B4-BE49-F238E27FC236}">
                <a16:creationId xmlns:a16="http://schemas.microsoft.com/office/drawing/2014/main" id="{78226FD4-6921-6307-EAE7-8684CDF6DB59}"/>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3876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64605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36025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A53E3-AA36-620C-A42F-A76528391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A8B8A-19A5-6884-9BE2-1D463A529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840DA-6D4A-A528-ED6E-FC760D01FA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2502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points: never smoker, do NGS, also candidate for </a:t>
            </a:r>
            <a:r>
              <a:rPr lang="en-US" dirty="0" err="1"/>
              <a:t>lurbi</a:t>
            </a:r>
            <a:r>
              <a:rPr lang="en-US" dirty="0"/>
              <a:t> maintenance: no brain </a:t>
            </a:r>
            <a:r>
              <a:rPr lang="en-US" dirty="0" err="1"/>
              <a:t>mets</a:t>
            </a:r>
            <a:r>
              <a:rPr lang="en-US" dirty="0"/>
              <a:t>, good PS 1, restaging with response.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A4948-1E70-47B9-A0DE-A0F19E68DF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6114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points: smoking history increases risk of multiple cancers, need to </a:t>
            </a:r>
            <a:r>
              <a:rPr lang="en-US" dirty="0" err="1"/>
              <a:t>rebiopsy</a:t>
            </a:r>
            <a:r>
              <a:rPr lang="en-US" dirty="0"/>
              <a:t>, also randomization to ph3 trial may be on SOC arm.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A4948-1E70-47B9-A0DE-A0F19E68DF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9987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18 pts on extension study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4228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Some trials add an agent, some trials replace an agent – mention the drug and MOAs</a:t>
            </a:r>
          </a:p>
          <a:p>
            <a:pPr marL="228600" indent="-228600">
              <a:buAutoNum type="arabicPeriod"/>
            </a:pPr>
            <a:r>
              <a:rPr lang="en-US" dirty="0"/>
              <a:t>Ph3 designs except PF drug is phase2/3 and </a:t>
            </a:r>
            <a:r>
              <a:rPr lang="en-US" dirty="0" err="1"/>
              <a:t>SEZanne</a:t>
            </a:r>
            <a:r>
              <a:rPr lang="en-US" dirty="0"/>
              <a:t> is ph2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A4948-1E70-47B9-A0DE-A0F19E68DF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7699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3541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tarla into 1L or maintenance is 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3B4DF-526B-D344-B08E-39E8C85938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19788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Paz-Ares, 2026 Clinical Lung Cancer </a:t>
            </a:r>
          </a:p>
          <a:p>
            <a:pPr marL="0" indent="0">
              <a:buNone/>
            </a:pPr>
            <a:endParaRPr lang="en-US" dirty="0"/>
          </a:p>
          <a:p>
            <a:r>
              <a:rPr lang="en-US" dirty="0"/>
              <a:t>Phase III TIGOS assesses 1L </a:t>
            </a:r>
            <a:r>
              <a:rPr lang="en-US" dirty="0" err="1"/>
              <a:t>atigotatug</a:t>
            </a:r>
            <a:r>
              <a:rPr lang="en-US" dirty="0"/>
              <a:t> and nivolumab FDC + chemotherapy in ES-SCLC</a:t>
            </a:r>
          </a:p>
          <a:p>
            <a:r>
              <a:rPr lang="en-US" dirty="0" err="1"/>
              <a:t>Atigotatug</a:t>
            </a:r>
            <a:r>
              <a:rPr lang="en-US" dirty="0"/>
              <a:t> is a monoclonal antibody acting as a tumor-targeted innate immune inducer that binds fucosyl-monosialoganglioside-1, which is expressed on ≤ 90% of SCLC tumor cells and minimally in normal tissues. </a:t>
            </a:r>
          </a:p>
          <a:p>
            <a:pPr marL="0" indent="0">
              <a:buNone/>
            </a:pPr>
            <a:endParaRPr lang="en-US" dirty="0"/>
          </a:p>
          <a:p>
            <a:r>
              <a:rPr lang="en-US" dirty="0"/>
              <a:t>Dual innate plus adaptive immune activation designed to enhance tumor killing</a:t>
            </a:r>
          </a:p>
          <a:p>
            <a:pPr marL="0" indent="0">
              <a:buNone/>
            </a:pPr>
            <a:endParaRPr lang="en-US" dirty="0"/>
          </a:p>
          <a:p>
            <a:r>
              <a:rPr lang="en-US" dirty="0"/>
              <a:t>Endpoints: primary, OS; key secondary, time to definitive deterioration</a:t>
            </a:r>
          </a:p>
          <a:p>
            <a:pPr marL="0" indent="0">
              <a:buNone/>
            </a:pPr>
            <a:endParaRPr lang="en-US" dirty="0"/>
          </a:p>
          <a:p>
            <a:r>
              <a:rPr lang="en-US" dirty="0"/>
              <a:t>Recruiting ≈530 patients at 182 sites globally; primary completion expected 2028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A4948-1E70-47B9-A0DE-A0F19E68DF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6834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Ying Cheng 2025 ELCC Phase 2 NCT05844150 Phase 2 study of the efficacy and safety of BNT327/PM8002 plus systemic chemotherapy as first-line therapy for extensive-stage small-cell lung cancer (ES-SCLC)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A4948-1E70-47B9-A0DE-A0F19E68DF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3982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A4948-1E70-47B9-A0DE-A0F19E68DF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9400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D955E022-182D-E71E-6477-DD84C258D9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D0ED64D8-CFBC-11B9-5B2E-C6C77EA197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n-US" altLang="en-US" b="1" dirty="0">
                <a:solidFill>
                  <a:srgbClr val="000000"/>
                </a:solidFill>
                <a:ea typeface="Calibri" panose="020F0502020204030204" pitchFamily="34" charset="0"/>
                <a:cs typeface="Times New Roman" panose="02020603050405020304" pitchFamily="18" charset="0"/>
              </a:rPr>
              <a:t>Primary study objective(s)</a:t>
            </a:r>
            <a:r>
              <a:rPr lang="en-US" altLang="en-US" dirty="0">
                <a:solidFill>
                  <a:srgbClr val="000000"/>
                </a:solidFill>
                <a:ea typeface="Calibri" panose="020F0502020204030204" pitchFamily="34" charset="0"/>
                <a:cs typeface="Times New Roman" panose="02020603050405020304" pitchFamily="18" charset="0"/>
              </a:rPr>
              <a:t>:  </a:t>
            </a:r>
          </a:p>
          <a:p>
            <a:pPr algn="just" eaLnBrk="1" hangingPunct="1">
              <a:spcBef>
                <a:spcPct val="0"/>
              </a:spcBef>
            </a:pPr>
            <a:r>
              <a:rPr lang="en-US" altLang="en-US" dirty="0">
                <a:solidFill>
                  <a:srgbClr val="000000"/>
                </a:solidFill>
                <a:ea typeface="ArialMT"/>
                <a:cs typeface="Calibri" panose="020F0502020204030204" pitchFamily="34" charset="0"/>
              </a:rPr>
              <a:t>To compare progression-free survival (PFS) in ES-SCLC subtype patients randomized to durvalumab with or without subtype-directed therapy as maintenance therapy following induction carboplatin, etoposide, and durvalumab.</a:t>
            </a:r>
            <a:endParaRPr lang="en-US" altLang="en-US" dirty="0">
              <a:solidFill>
                <a:srgbClr val="000000"/>
              </a:solidFill>
              <a:ea typeface="Calibri" panose="020F0502020204030204" pitchFamily="34" charset="0"/>
              <a:cs typeface="Times New Roman" panose="02020603050405020304" pitchFamily="18" charset="0"/>
            </a:endParaRPr>
          </a:p>
          <a:p>
            <a:pPr algn="just" eaLnBrk="1" hangingPunct="1">
              <a:spcBef>
                <a:spcPct val="0"/>
              </a:spcBef>
            </a:pPr>
            <a:r>
              <a:rPr lang="en-US" altLang="en-US" b="1" dirty="0">
                <a:solidFill>
                  <a:srgbClr val="000000"/>
                </a:solidFill>
                <a:ea typeface="Calibri" panose="020F0502020204030204" pitchFamily="34" charset="0"/>
                <a:cs typeface="Times New Roman" panose="02020603050405020304" pitchFamily="18" charset="0"/>
              </a:rPr>
              <a:t>Secondary study objective(s)</a:t>
            </a:r>
            <a:r>
              <a:rPr lang="en-US" altLang="en-US" dirty="0">
                <a:solidFill>
                  <a:srgbClr val="000000"/>
                </a:solidFill>
                <a:ea typeface="Calibri" panose="020F0502020204030204" pitchFamily="34" charset="0"/>
                <a:cs typeface="Times New Roman" panose="02020603050405020304" pitchFamily="18" charset="0"/>
              </a:rPr>
              <a:t>: </a:t>
            </a:r>
          </a:p>
          <a:p>
            <a:pPr algn="just" eaLnBrk="1" hangingPunct="1">
              <a:spcBef>
                <a:spcPct val="0"/>
              </a:spcBef>
            </a:pPr>
            <a:r>
              <a:rPr lang="en-US" altLang="en-US" dirty="0">
                <a:solidFill>
                  <a:srgbClr val="000000"/>
                </a:solidFill>
                <a:ea typeface="ArialMT"/>
                <a:cs typeface="Calibri" panose="020F0502020204030204" pitchFamily="34" charset="0"/>
              </a:rPr>
              <a:t>To compare overall survival (OS) between the arms </a:t>
            </a:r>
            <a:endParaRPr lang="en-US" altLang="en-US" dirty="0">
              <a:solidFill>
                <a:srgbClr val="000000"/>
              </a:solidFill>
              <a:ea typeface="Calibri" panose="020F0502020204030204" pitchFamily="34" charset="0"/>
              <a:cs typeface="Times New Roman" panose="02020603050405020304" pitchFamily="18" charset="0"/>
            </a:endParaRPr>
          </a:p>
          <a:p>
            <a:pPr algn="just" eaLnBrk="1" hangingPunct="1">
              <a:spcBef>
                <a:spcPct val="0"/>
              </a:spcBef>
            </a:pPr>
            <a:r>
              <a:rPr lang="en-US" altLang="en-US" dirty="0">
                <a:solidFill>
                  <a:srgbClr val="000000"/>
                </a:solidFill>
                <a:ea typeface="ArialMT"/>
                <a:cs typeface="Calibri" panose="020F0502020204030204" pitchFamily="34" charset="0"/>
              </a:rPr>
              <a:t>To evaluate the frequency and severity of adverse events within each treatment arm</a:t>
            </a:r>
            <a:endParaRPr lang="en-US" altLang="en-US" dirty="0">
              <a:solidFill>
                <a:srgbClr val="000000"/>
              </a:solidFill>
              <a:ea typeface="Calibri" panose="020F0502020204030204" pitchFamily="34" charset="0"/>
              <a:cs typeface="Times New Roman" panose="02020603050405020304" pitchFamily="18" charset="0"/>
            </a:endParaRPr>
          </a:p>
          <a:p>
            <a:pPr eaLnBrk="1" hangingPunct="1">
              <a:spcBef>
                <a:spcPct val="0"/>
              </a:spcBef>
            </a:pPr>
            <a:endParaRPr lang="en-US" altLang="en-US" dirty="0"/>
          </a:p>
        </p:txBody>
      </p:sp>
      <p:sp>
        <p:nvSpPr>
          <p:cNvPr id="15364" name="Slide Number Placeholder 3">
            <a:extLst>
              <a:ext uri="{FF2B5EF4-FFF2-40B4-BE49-F238E27FC236}">
                <a16:creationId xmlns:a16="http://schemas.microsoft.com/office/drawing/2014/main" id="{68B6CAFB-1800-7B0F-7313-CB2E507AB1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E7570-555C-BB4E-B191-462F9AAC5E1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AC2BE-DA97-726D-314A-BEA8BD33C9F0}"/>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834E9D9-6E09-C466-AB78-665AA6C2DAD7}"/>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5C47AB6-A6A8-F98F-85EA-0C033688C78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0F94A11-1849-8B62-D446-B96313DEFF33}"/>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530877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BA96-BFBD-21E0-0BC7-C33EF3251C5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9DB188-AF9A-B638-245E-CE6E998038A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7F849556-1B1E-22C8-A12A-BD015761ACB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BC6735C-B2BE-97D6-791E-EA4D7487DC02}"/>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5103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3583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4.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5.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2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1.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2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9.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622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2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237199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457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835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1940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170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39739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21085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899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9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926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41588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26486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28772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876965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92662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91296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78279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22108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712240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816250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268730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71742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86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08045" fontAlgn="base">
              <a:spcBef>
                <a:spcPct val="0"/>
              </a:spcBef>
              <a:spcAft>
                <a:spcPct val="0"/>
              </a:spcAft>
            </a:pPr>
            <a:r>
              <a:rPr lang="en-US" dirty="0">
                <a:solidFill>
                  <a:prstClr val="black">
                    <a:tint val="75000"/>
                  </a:prstClr>
                </a:solidFill>
              </a:rPr>
              <a:t>Presented by:</a:t>
            </a:r>
          </a:p>
        </p:txBody>
      </p:sp>
      <p:sp>
        <p:nvSpPr>
          <p:cNvPr id="6" name="Slide Number Placeholder 5"/>
          <p:cNvSpPr>
            <a:spLocks noGrp="1"/>
          </p:cNvSpPr>
          <p:nvPr>
            <p:ph type="sldNum" sz="quarter" idx="12"/>
          </p:nvPr>
        </p:nvSpPr>
        <p:spPr/>
        <p:txBody>
          <a:bodyPr/>
          <a:lstStyle/>
          <a:p>
            <a:fld id="{AF1AFCDA-ABCC-4704-AB71-48FDE4F2FA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890981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08045" fontAlgn="base">
              <a:spcBef>
                <a:spcPct val="0"/>
              </a:spcBef>
              <a:spcAft>
                <a:spcPct val="0"/>
              </a:spcAft>
            </a:pPr>
            <a:r>
              <a:rPr lang="en-US" dirty="0">
                <a:solidFill>
                  <a:prstClr val="black">
                    <a:tint val="75000"/>
                  </a:prstClr>
                </a:solidFill>
              </a:rPr>
              <a:t>Presented by:</a:t>
            </a:r>
          </a:p>
        </p:txBody>
      </p:sp>
      <p:sp>
        <p:nvSpPr>
          <p:cNvPr id="6" name="Slide Number Placeholder 5"/>
          <p:cNvSpPr>
            <a:spLocks noGrp="1"/>
          </p:cNvSpPr>
          <p:nvPr>
            <p:ph type="sldNum" sz="quarter" idx="12"/>
          </p:nvPr>
        </p:nvSpPr>
        <p:spPr/>
        <p:txBody>
          <a:bodyPr/>
          <a:lstStyle/>
          <a:p>
            <a:fld id="{AF1AFCDA-ABCC-4704-AB71-48FDE4F2FA4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85981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08045" fontAlgn="base">
              <a:spcBef>
                <a:spcPct val="0"/>
              </a:spcBef>
              <a:spcAft>
                <a:spcPct val="0"/>
              </a:spcAft>
            </a:pPr>
            <a:r>
              <a:rPr lang="en-US" dirty="0">
                <a:solidFill>
                  <a:prstClr val="black">
                    <a:tint val="75000"/>
                  </a:prstClr>
                </a:solidFill>
              </a:rPr>
              <a:t>Presented by:</a:t>
            </a:r>
          </a:p>
        </p:txBody>
      </p:sp>
      <p:sp>
        <p:nvSpPr>
          <p:cNvPr id="6" name="Slide Number Placeholder 5"/>
          <p:cNvSpPr>
            <a:spLocks noGrp="1"/>
          </p:cNvSpPr>
          <p:nvPr>
            <p:ph type="sldNum" sz="quarter" idx="12"/>
          </p:nvPr>
        </p:nvSpPr>
        <p:spPr/>
        <p:txBody>
          <a:bodyPr/>
          <a:lstStyle/>
          <a:p>
            <a:fld id="{AF1AFCDA-ABCC-4704-AB71-48FDE4F2FA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09279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08045" fontAlgn="base">
              <a:spcBef>
                <a:spcPct val="0"/>
              </a:spcBef>
              <a:spcAft>
                <a:spcPct val="0"/>
              </a:spcAft>
            </a:pPr>
            <a:r>
              <a:rPr lang="en-US" dirty="0">
                <a:solidFill>
                  <a:prstClr val="black">
                    <a:tint val="75000"/>
                  </a:prstClr>
                </a:solidFill>
              </a:rPr>
              <a:t>Presented by:</a:t>
            </a:r>
          </a:p>
        </p:txBody>
      </p:sp>
      <p:sp>
        <p:nvSpPr>
          <p:cNvPr id="7" name="Slide Number Placeholder 6"/>
          <p:cNvSpPr>
            <a:spLocks noGrp="1"/>
          </p:cNvSpPr>
          <p:nvPr>
            <p:ph type="sldNum" sz="quarter" idx="12"/>
          </p:nvPr>
        </p:nvSpPr>
        <p:spPr/>
        <p:txBody>
          <a:bodyPr/>
          <a:lstStyle/>
          <a:p>
            <a:fld id="{AF1AFCDA-ABCC-4704-AB71-48FDE4F2FA4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716891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08045" fontAlgn="base">
              <a:spcBef>
                <a:spcPct val="0"/>
              </a:spcBef>
              <a:spcAft>
                <a:spcPct val="0"/>
              </a:spcAft>
            </a:pPr>
            <a:r>
              <a:rPr lang="en-US" dirty="0">
                <a:solidFill>
                  <a:prstClr val="black">
                    <a:tint val="75000"/>
                  </a:prstClr>
                </a:solidFill>
              </a:rPr>
              <a:t>Presented by:</a:t>
            </a:r>
          </a:p>
        </p:txBody>
      </p:sp>
      <p:sp>
        <p:nvSpPr>
          <p:cNvPr id="9" name="Slide Number Placeholder 8"/>
          <p:cNvSpPr>
            <a:spLocks noGrp="1"/>
          </p:cNvSpPr>
          <p:nvPr>
            <p:ph type="sldNum" sz="quarter" idx="12"/>
          </p:nvPr>
        </p:nvSpPr>
        <p:spPr/>
        <p:txBody>
          <a:bodyPr/>
          <a:lstStyle/>
          <a:p>
            <a:fld id="{AF1AFCDA-ABCC-4704-AB71-48FDE4F2FA4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475661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08045" fontAlgn="base">
              <a:spcBef>
                <a:spcPct val="0"/>
              </a:spcBef>
              <a:spcAft>
                <a:spcPct val="0"/>
              </a:spcAft>
            </a:pPr>
            <a:r>
              <a:rPr lang="en-US" dirty="0">
                <a:solidFill>
                  <a:prstClr val="black">
                    <a:tint val="75000"/>
                  </a:prstClr>
                </a:solidFill>
              </a:rPr>
              <a:t>Presented by:</a:t>
            </a:r>
          </a:p>
        </p:txBody>
      </p:sp>
      <p:sp>
        <p:nvSpPr>
          <p:cNvPr id="5" name="Slide Number Placeholder 4"/>
          <p:cNvSpPr>
            <a:spLocks noGrp="1"/>
          </p:cNvSpPr>
          <p:nvPr>
            <p:ph type="sldNum" sz="quarter" idx="12"/>
          </p:nvPr>
        </p:nvSpPr>
        <p:spPr/>
        <p:txBody>
          <a:bodyPr/>
          <a:lstStyle/>
          <a:p>
            <a:fld id="{AF1AFCDA-ABCC-4704-AB71-48FDE4F2FA4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522933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08045" fontAlgn="base">
              <a:spcBef>
                <a:spcPct val="0"/>
              </a:spcBef>
              <a:spcAft>
                <a:spcPct val="0"/>
              </a:spcAft>
            </a:pPr>
            <a:r>
              <a:rPr lang="en-US" dirty="0">
                <a:solidFill>
                  <a:prstClr val="black">
                    <a:tint val="75000"/>
                  </a:prstClr>
                </a:solidFill>
              </a:rPr>
              <a:t>Presented by:</a:t>
            </a:r>
          </a:p>
        </p:txBody>
      </p:sp>
      <p:sp>
        <p:nvSpPr>
          <p:cNvPr id="4" name="Slide Number Placeholder 3"/>
          <p:cNvSpPr>
            <a:spLocks noGrp="1"/>
          </p:cNvSpPr>
          <p:nvPr>
            <p:ph type="sldNum" sz="quarter" idx="12"/>
          </p:nvPr>
        </p:nvSpPr>
        <p:spPr/>
        <p:txBody>
          <a:bodyPr/>
          <a:lstStyle/>
          <a:p>
            <a:fld id="{AF1AFCDA-ABCC-4704-AB71-48FDE4F2FA4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98439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6108" fontAlgn="base">
              <a:spcBef>
                <a:spcPct val="0"/>
              </a:spcBef>
              <a:spcAft>
                <a:spcPct val="0"/>
              </a:spcAft>
            </a:pPr>
            <a:fld id="{AF1AFCDA-ABCC-4704-AB71-48FDE4F2FA4C}" type="slidenum">
              <a:rPr lang="en-US" smtClean="0">
                <a:solidFill>
                  <a:srgbClr val="000000"/>
                </a:solidFill>
                <a:ea typeface="MS PGothic" pitchFamily="34" charset="-128"/>
              </a:rPr>
              <a:pPr defTabSz="1216108" fontAlgn="base">
                <a:spcBef>
                  <a:spcPct val="0"/>
                </a:spcBef>
                <a:spcAft>
                  <a:spcPct val="0"/>
                </a:spcAft>
              </a:pPr>
              <a:t>‹#›</a:t>
            </a:fld>
            <a:endParaRPr lang="en-US" dirty="0">
              <a:solidFill>
                <a:srgbClr val="000000"/>
              </a:solidFill>
              <a:ea typeface="MS PGothic" pitchFamily="34" charset="-128"/>
            </a:endParaRPr>
          </a:p>
        </p:txBody>
      </p:sp>
    </p:spTree>
    <p:extLst>
      <p:ext uri="{BB962C8B-B14F-4D97-AF65-F5344CB8AC3E}">
        <p14:creationId xmlns:p14="http://schemas.microsoft.com/office/powerpoint/2010/main" val="2723708297"/>
      </p:ext>
    </p:extLst>
  </p:cSld>
  <p:clrMapOvr>
    <a:masterClrMapping/>
  </p:clrMapOvr>
  <p:hf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6108" fontAlgn="base">
              <a:spcBef>
                <a:spcPct val="0"/>
              </a:spcBef>
              <a:spcAft>
                <a:spcPct val="0"/>
              </a:spcAft>
            </a:pPr>
            <a:fld id="{AF1AFCDA-ABCC-4704-AB71-48FDE4F2FA4C}" type="slidenum">
              <a:rPr lang="en-US" smtClean="0">
                <a:solidFill>
                  <a:srgbClr val="000000"/>
                </a:solidFill>
                <a:ea typeface="MS PGothic" pitchFamily="34" charset="-128"/>
              </a:rPr>
              <a:pPr defTabSz="1216108" fontAlgn="base">
                <a:spcBef>
                  <a:spcPct val="0"/>
                </a:spcBef>
                <a:spcAft>
                  <a:spcPct val="0"/>
                </a:spcAft>
              </a:pPr>
              <a:t>‹#›</a:t>
            </a:fld>
            <a:endParaRPr lang="en-US" dirty="0">
              <a:solidFill>
                <a:srgbClr val="000000"/>
              </a:solidFill>
              <a:ea typeface="MS PGothic" pitchFamily="34" charset="-128"/>
            </a:endParaRPr>
          </a:p>
        </p:txBody>
      </p:sp>
    </p:spTree>
    <p:extLst>
      <p:ext uri="{BB962C8B-B14F-4D97-AF65-F5344CB8AC3E}">
        <p14:creationId xmlns:p14="http://schemas.microsoft.com/office/powerpoint/2010/main" val="2359175383"/>
      </p:ext>
    </p:extLst>
  </p:cSld>
  <p:clrMapOvr>
    <a:masterClrMapping/>
  </p:clrMapOvr>
  <p:hf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6108" fontAlgn="base">
              <a:spcBef>
                <a:spcPct val="0"/>
              </a:spcBef>
              <a:spcAft>
                <a:spcPct val="0"/>
              </a:spcAft>
            </a:pPr>
            <a:fld id="{AF1AFCDA-ABCC-4704-AB71-48FDE4F2FA4C}" type="slidenum">
              <a:rPr lang="en-US" smtClean="0">
                <a:solidFill>
                  <a:srgbClr val="000000"/>
                </a:solidFill>
                <a:ea typeface="MS PGothic" pitchFamily="34" charset="-128"/>
              </a:rPr>
              <a:pPr defTabSz="1216108" fontAlgn="base">
                <a:spcBef>
                  <a:spcPct val="0"/>
                </a:spcBef>
                <a:spcAft>
                  <a:spcPct val="0"/>
                </a:spcAft>
              </a:pPr>
              <a:t>‹#›</a:t>
            </a:fld>
            <a:endParaRPr lang="en-US" dirty="0">
              <a:solidFill>
                <a:srgbClr val="000000"/>
              </a:solidFill>
              <a:ea typeface="MS PGothic" pitchFamily="34" charset="-128"/>
            </a:endParaRPr>
          </a:p>
        </p:txBody>
      </p:sp>
    </p:spTree>
    <p:extLst>
      <p:ext uri="{BB962C8B-B14F-4D97-AF65-F5344CB8AC3E}">
        <p14:creationId xmlns:p14="http://schemas.microsoft.com/office/powerpoint/2010/main" val="2197352722"/>
      </p:ext>
    </p:extLst>
  </p:cSld>
  <p:clrMapOvr>
    <a:masterClrMapping/>
  </p:clrMapOvr>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6108" fontAlgn="base">
              <a:spcBef>
                <a:spcPct val="0"/>
              </a:spcBef>
              <a:spcAft>
                <a:spcPct val="0"/>
              </a:spcAft>
            </a:pPr>
            <a:fld id="{AF1AFCDA-ABCC-4704-AB71-48FDE4F2FA4C}" type="slidenum">
              <a:rPr lang="en-US" smtClean="0">
                <a:solidFill>
                  <a:srgbClr val="000000"/>
                </a:solidFill>
                <a:ea typeface="MS PGothic" pitchFamily="34" charset="-128"/>
              </a:rPr>
              <a:pPr defTabSz="1216108" fontAlgn="base">
                <a:spcBef>
                  <a:spcPct val="0"/>
                </a:spcBef>
                <a:spcAft>
                  <a:spcPct val="0"/>
                </a:spcAft>
              </a:pPr>
              <a:t>‹#›</a:t>
            </a:fld>
            <a:endParaRPr lang="en-US" dirty="0">
              <a:solidFill>
                <a:srgbClr val="000000"/>
              </a:solidFill>
              <a:ea typeface="MS PGothic" pitchFamily="34" charset="-128"/>
            </a:endParaRPr>
          </a:p>
        </p:txBody>
      </p:sp>
    </p:spTree>
    <p:extLst>
      <p:ext uri="{BB962C8B-B14F-4D97-AF65-F5344CB8AC3E}">
        <p14:creationId xmlns:p14="http://schemas.microsoft.com/office/powerpoint/2010/main" val="3473124736"/>
      </p:ext>
    </p:extLst>
  </p:cSld>
  <p:clrMapOvr>
    <a:masterClrMapping/>
  </p:clrMapOvr>
  <p:hf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7040" y="1259863"/>
            <a:ext cx="11297920" cy="271131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09" tIns="61234" rIns="60809" bIns="61234" numCol="1" anchor="b" anchorCtr="0" compatLnSpc="1">
            <a:prstTxWarp prst="textNoShape">
              <a:avLst/>
            </a:prstTxWarp>
          </a:bodyPr>
          <a:lstStyle>
            <a:lvl1pPr>
              <a:defRPr lang="en-US" sz="4300" dirty="0">
                <a:solidFill>
                  <a:srgbClr val="00457C"/>
                </a:solidFill>
              </a:defRPr>
            </a:lvl1pPr>
          </a:lstStyle>
          <a:p>
            <a:pPr lvl="0"/>
            <a:r>
              <a:rPr lang="en-US" dirty="0"/>
              <a:t>Click to add title</a:t>
            </a:r>
          </a:p>
        </p:txBody>
      </p:sp>
      <p:sp>
        <p:nvSpPr>
          <p:cNvPr id="3" name="Subtitle 2"/>
          <p:cNvSpPr>
            <a:spLocks noGrp="1"/>
          </p:cNvSpPr>
          <p:nvPr>
            <p:ph type="subTitle" idx="1" hasCustomPrompt="1"/>
          </p:nvPr>
        </p:nvSpPr>
        <p:spPr>
          <a:xfrm>
            <a:off x="447040" y="4195119"/>
            <a:ext cx="11297920" cy="685800"/>
          </a:xfrm>
        </p:spPr>
        <p:txBody>
          <a:bodyPr>
            <a:noAutofit/>
          </a:bodyPr>
          <a:lstStyle>
            <a:lvl1pPr marL="0" indent="0" algn="ctr">
              <a:buNone/>
              <a:defRPr sz="2400">
                <a:solidFill>
                  <a:schemeClr val="tx1"/>
                </a:solidFill>
              </a:defRPr>
            </a:lvl1pPr>
            <a:lvl2pPr marL="456033" indent="0" algn="ctr">
              <a:buNone/>
              <a:defRPr>
                <a:solidFill>
                  <a:schemeClr val="tx1">
                    <a:tint val="75000"/>
                  </a:schemeClr>
                </a:solidFill>
              </a:defRPr>
            </a:lvl2pPr>
            <a:lvl3pPr marL="912080" indent="0" algn="ctr">
              <a:buNone/>
              <a:defRPr>
                <a:solidFill>
                  <a:schemeClr val="tx1">
                    <a:tint val="75000"/>
                  </a:schemeClr>
                </a:solidFill>
              </a:defRPr>
            </a:lvl3pPr>
            <a:lvl4pPr marL="1368120" indent="0" algn="ctr">
              <a:buNone/>
              <a:defRPr>
                <a:solidFill>
                  <a:schemeClr val="tx1">
                    <a:tint val="75000"/>
                  </a:schemeClr>
                </a:solidFill>
              </a:defRPr>
            </a:lvl4pPr>
            <a:lvl5pPr marL="1824160" indent="0" algn="ctr">
              <a:buNone/>
              <a:defRPr>
                <a:solidFill>
                  <a:schemeClr val="tx1">
                    <a:tint val="75000"/>
                  </a:schemeClr>
                </a:solidFill>
              </a:defRPr>
            </a:lvl5pPr>
            <a:lvl6pPr marL="2280207" indent="0" algn="ctr">
              <a:buNone/>
              <a:defRPr>
                <a:solidFill>
                  <a:schemeClr val="tx1">
                    <a:tint val="75000"/>
                  </a:schemeClr>
                </a:solidFill>
              </a:defRPr>
            </a:lvl6pPr>
            <a:lvl7pPr marL="2736238" indent="0" algn="ctr">
              <a:buNone/>
              <a:defRPr>
                <a:solidFill>
                  <a:schemeClr val="tx1">
                    <a:tint val="75000"/>
                  </a:schemeClr>
                </a:solidFill>
              </a:defRPr>
            </a:lvl7pPr>
            <a:lvl8pPr marL="3192268" indent="0" algn="ctr">
              <a:buNone/>
              <a:defRPr>
                <a:solidFill>
                  <a:schemeClr val="tx1">
                    <a:tint val="75000"/>
                  </a:schemeClr>
                </a:solidFill>
              </a:defRPr>
            </a:lvl8pPr>
            <a:lvl9pPr marL="3648301" indent="0" algn="ctr">
              <a:buNone/>
              <a:defRPr>
                <a:solidFill>
                  <a:schemeClr val="tx1">
                    <a:tint val="75000"/>
                  </a:schemeClr>
                </a:solidFill>
              </a:defRPr>
            </a:lvl9pPr>
          </a:lstStyle>
          <a:p>
            <a:r>
              <a:rPr lang="en-US" dirty="0"/>
              <a:t>Click to add authors</a:t>
            </a:r>
          </a:p>
        </p:txBody>
      </p:sp>
      <p:sp>
        <p:nvSpPr>
          <p:cNvPr id="6" name="Text Placeholder 5"/>
          <p:cNvSpPr>
            <a:spLocks noGrp="1"/>
          </p:cNvSpPr>
          <p:nvPr>
            <p:ph type="body" sz="quarter" idx="10" hasCustomPrompt="1"/>
          </p:nvPr>
        </p:nvSpPr>
        <p:spPr>
          <a:xfrm>
            <a:off x="447040" y="5079163"/>
            <a:ext cx="11297920" cy="469127"/>
          </a:xfrm>
        </p:spPr>
        <p:txBody>
          <a:bodyPr vert="horz" lIns="121621" tIns="60809" rIns="121621" bIns="60809" rtlCol="0">
            <a:noAutofit/>
          </a:bodyPr>
          <a:lstStyle>
            <a:lvl1pPr marL="228025" indent="-228025" algn="ctr" defTabSz="912080" rtl="0" eaLnBrk="1" latinLnBrk="0" hangingPunct="1">
              <a:lnSpc>
                <a:spcPct val="90000"/>
              </a:lnSpc>
              <a:spcBef>
                <a:spcPts val="0"/>
              </a:spcBef>
              <a:spcAft>
                <a:spcPts val="599"/>
              </a:spcAft>
              <a:buClr>
                <a:srgbClr val="FFFF00"/>
              </a:buClr>
              <a:buFont typeface="Arial" panose="020B0604020202020204" pitchFamily="34" charset="0"/>
              <a:buNone/>
              <a:defRPr lang="en-US" sz="1600" kern="1200" baseline="0" dirty="0" smtClean="0">
                <a:solidFill>
                  <a:schemeClr val="tx1"/>
                </a:solidFill>
                <a:latin typeface="+mn-lt"/>
                <a:ea typeface="+mn-ea"/>
                <a:cs typeface="+mn-cs"/>
              </a:defRPr>
            </a:lvl1pPr>
            <a:lvl2pPr>
              <a:defRPr lang="en-US" smtClean="0">
                <a:solidFill>
                  <a:schemeClr val="tx1">
                    <a:tint val="75000"/>
                  </a:schemeClr>
                </a:solidFill>
              </a:defRPr>
            </a:lvl2pPr>
            <a:lvl3pPr>
              <a:defRPr lang="en-US" smtClean="0">
                <a:solidFill>
                  <a:schemeClr val="tx1">
                    <a:tint val="75000"/>
                  </a:schemeClr>
                </a:solidFill>
              </a:defRPr>
            </a:lvl3pPr>
            <a:lvl4pPr>
              <a:defRPr lang="en-US" smtClean="0">
                <a:solidFill>
                  <a:schemeClr val="tx1">
                    <a:tint val="75000"/>
                  </a:schemeClr>
                </a:solidFill>
              </a:defRPr>
            </a:lvl4pPr>
            <a:lvl5pPr>
              <a:defRPr lang="en-US">
                <a:solidFill>
                  <a:schemeClr val="tx1">
                    <a:tint val="75000"/>
                  </a:schemeClr>
                </a:solidFill>
              </a:defRPr>
            </a:lvl5pPr>
          </a:lstStyle>
          <a:p>
            <a:pPr marL="0" lvl="0" indent="0" algn="ctr"/>
            <a:r>
              <a:rPr lang="en-US" dirty="0"/>
              <a:t>Click to add affiliations</a:t>
            </a:r>
          </a:p>
        </p:txBody>
      </p:sp>
      <p:sp>
        <p:nvSpPr>
          <p:cNvPr id="8" name="Footer Placeholder 4"/>
          <p:cNvSpPr>
            <a:spLocks noGrp="1"/>
          </p:cNvSpPr>
          <p:nvPr>
            <p:ph type="ftr" sz="quarter" idx="3"/>
          </p:nvPr>
        </p:nvSpPr>
        <p:spPr>
          <a:xfrm>
            <a:off x="447078" y="6475327"/>
            <a:ext cx="9310215" cy="295300"/>
          </a:xfrm>
          <a:prstGeom prst="rect">
            <a:avLst/>
          </a:prstGeom>
        </p:spPr>
        <p:txBody>
          <a:bodyPr vert="horz" wrap="square" lIns="121621" tIns="60809" rIns="121621" bIns="60809" numCol="1" anchor="ctr" anchorCtr="0" compatLnSpc="1">
            <a:prstTxWarp prst="textNoShape">
              <a:avLst/>
            </a:prstTxWarp>
          </a:bodyPr>
          <a:lstStyle>
            <a:lvl1pPr>
              <a:defRPr lang="en-US" sz="1300" smtClean="0">
                <a:solidFill>
                  <a:srgbClr val="E49FCA"/>
                </a:solidFill>
                <a:latin typeface="Arial" charset="0"/>
                <a:ea typeface="ＭＳ Ｐゴシック" charset="-128"/>
                <a:cs typeface="ＭＳ Ｐゴシック" charset="-128"/>
              </a:defRPr>
            </a:lvl1pPr>
          </a:lstStyle>
          <a:p>
            <a:pPr defTabSz="608045" fontAlgn="base">
              <a:spcBef>
                <a:spcPct val="0"/>
              </a:spcBef>
              <a:spcAft>
                <a:spcPct val="0"/>
              </a:spcAft>
            </a:pPr>
            <a:r>
              <a:rPr lang="en-US" dirty="0"/>
              <a:t>Presented by:</a:t>
            </a:r>
          </a:p>
        </p:txBody>
      </p:sp>
      <p:sp>
        <p:nvSpPr>
          <p:cNvPr id="9" name="Slide Number Placeholder 5"/>
          <p:cNvSpPr>
            <a:spLocks noGrp="1"/>
          </p:cNvSpPr>
          <p:nvPr>
            <p:ph type="sldNum" sz="quarter" idx="4"/>
          </p:nvPr>
        </p:nvSpPr>
        <p:spPr>
          <a:xfrm>
            <a:off x="11150687" y="6413122"/>
            <a:ext cx="662940" cy="365125"/>
          </a:xfrm>
          <a:prstGeom prst="rect">
            <a:avLst/>
          </a:prstGeom>
        </p:spPr>
        <p:txBody>
          <a:bodyPr vert="horz" lIns="121621" tIns="60809" rIns="121621" bIns="60809" rtlCol="0" anchor="ctr"/>
          <a:lstStyle>
            <a:lvl1pPr algn="r">
              <a:defRPr sz="1100">
                <a:solidFill>
                  <a:srgbClr val="E49FCA"/>
                </a:solidFill>
              </a:defRPr>
            </a:lvl1pPr>
          </a:lstStyle>
          <a:p>
            <a:fld id="{AF1AFCDA-ABCC-4704-AB71-48FDE4F2FA4C}" type="slidenum">
              <a:rPr lang="en-US" smtClean="0"/>
              <a:pPr/>
              <a:t>‹#›</a:t>
            </a:fld>
            <a:endParaRPr lang="en-US" dirty="0"/>
          </a:p>
        </p:txBody>
      </p:sp>
    </p:spTree>
    <p:extLst>
      <p:ext uri="{BB962C8B-B14F-4D97-AF65-F5344CB8AC3E}">
        <p14:creationId xmlns:p14="http://schemas.microsoft.com/office/powerpoint/2010/main" val="34582982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510" y="2266719"/>
            <a:ext cx="6643649" cy="1097736"/>
          </a:xfrm>
        </p:spPr>
        <p:txBody>
          <a:bodyPr anchor="b">
            <a:noAutofit/>
          </a:bodyPr>
          <a:lstStyle>
            <a:lvl1pPr algn="l">
              <a:lnSpc>
                <a:spcPct val="80000"/>
              </a:lnSpc>
              <a:defRPr b="1" i="0" cap="all">
                <a:solidFill>
                  <a:schemeClr val="tx1"/>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6" name="Subtitle 2"/>
          <p:cNvSpPr>
            <a:spLocks noGrp="1"/>
          </p:cNvSpPr>
          <p:nvPr>
            <p:ph type="subTitle" idx="1"/>
          </p:nvPr>
        </p:nvSpPr>
        <p:spPr>
          <a:xfrm>
            <a:off x="914510" y="3370164"/>
            <a:ext cx="6643649" cy="553999"/>
          </a:xfrm>
        </p:spPr>
        <p:txBody>
          <a:bodyPr>
            <a:noAutofit/>
          </a:bodyPr>
          <a:lstStyle>
            <a:lvl1pPr marL="0" indent="0" algn="l">
              <a:buNone/>
              <a:defRPr sz="4000">
                <a:solidFill>
                  <a:schemeClr val="tx1"/>
                </a:solidFill>
                <a:latin typeface="Arial Narrow"/>
                <a:cs typeface="Arial Narrow"/>
              </a:defRPr>
            </a:lvl1pPr>
            <a:lvl2pPr marL="607642" indent="0" algn="ctr">
              <a:buNone/>
              <a:defRPr>
                <a:solidFill>
                  <a:schemeClr val="tx1">
                    <a:tint val="75000"/>
                  </a:schemeClr>
                </a:solidFill>
              </a:defRPr>
            </a:lvl2pPr>
            <a:lvl3pPr marL="1215328" indent="0" algn="ctr">
              <a:buNone/>
              <a:defRPr>
                <a:solidFill>
                  <a:schemeClr val="tx1">
                    <a:tint val="75000"/>
                  </a:schemeClr>
                </a:solidFill>
              </a:defRPr>
            </a:lvl3pPr>
            <a:lvl4pPr marL="1822986" indent="0" algn="ctr">
              <a:buNone/>
              <a:defRPr>
                <a:solidFill>
                  <a:schemeClr val="tx1">
                    <a:tint val="75000"/>
                  </a:schemeClr>
                </a:solidFill>
              </a:defRPr>
            </a:lvl4pPr>
            <a:lvl5pPr marL="2430646" indent="0" algn="ctr">
              <a:buNone/>
              <a:defRPr>
                <a:solidFill>
                  <a:schemeClr val="tx1">
                    <a:tint val="75000"/>
                  </a:schemeClr>
                </a:solidFill>
              </a:defRPr>
            </a:lvl5pPr>
            <a:lvl6pPr marL="3038285" indent="0" algn="ctr">
              <a:buNone/>
              <a:defRPr>
                <a:solidFill>
                  <a:schemeClr val="tx1">
                    <a:tint val="75000"/>
                  </a:schemeClr>
                </a:solidFill>
              </a:defRPr>
            </a:lvl6pPr>
            <a:lvl7pPr marL="3645925" indent="0" algn="ctr">
              <a:buNone/>
              <a:defRPr>
                <a:solidFill>
                  <a:schemeClr val="tx1">
                    <a:tint val="75000"/>
                  </a:schemeClr>
                </a:solidFill>
              </a:defRPr>
            </a:lvl7pPr>
            <a:lvl8pPr marL="4253591" indent="0" algn="ctr">
              <a:buNone/>
              <a:defRPr>
                <a:solidFill>
                  <a:schemeClr val="tx1">
                    <a:tint val="75000"/>
                  </a:schemeClr>
                </a:solidFill>
              </a:defRPr>
            </a:lvl8pPr>
            <a:lvl9pPr marL="4861254" indent="0" algn="ctr">
              <a:buNone/>
              <a:defRPr>
                <a:solidFill>
                  <a:schemeClr val="tx1">
                    <a:tint val="75000"/>
                  </a:schemeClr>
                </a:solidFill>
              </a:defRPr>
            </a:lvl9pPr>
          </a:lstStyle>
          <a:p>
            <a:r>
              <a:rPr lang="fr-CH" dirty="0"/>
              <a:t>Click to </a:t>
            </a:r>
            <a:r>
              <a:rPr lang="fr-CH" dirty="0" err="1"/>
              <a:t>edit</a:t>
            </a:r>
            <a:r>
              <a:rPr lang="fr-CH" dirty="0"/>
              <a:t> Master </a:t>
            </a:r>
            <a:r>
              <a:rPr lang="fr-CH" dirty="0" err="1"/>
              <a:t>subtitle</a:t>
            </a:r>
            <a:r>
              <a:rPr lang="fr-CH" dirty="0"/>
              <a:t> style</a:t>
            </a:r>
            <a:endParaRPr lang="en-US" dirty="0"/>
          </a:p>
        </p:txBody>
      </p:sp>
    </p:spTree>
    <p:extLst>
      <p:ext uri="{BB962C8B-B14F-4D97-AF65-F5344CB8AC3E}">
        <p14:creationId xmlns:p14="http://schemas.microsoft.com/office/powerpoint/2010/main" val="451116584"/>
      </p:ext>
    </p:extLst>
  </p:cSld>
  <p:clrMapOvr>
    <a:masterClrMapping/>
  </p:clrMapOvr>
  <p:transition spd="slow">
    <p:wip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9"/>
            <a:ext cx="10972800" cy="1143000"/>
          </a:xfrm>
          <a:prstGeom prst="rect">
            <a:avLst/>
          </a:prstGeom>
        </p:spPr>
        <p:txBody>
          <a:bodyPr/>
          <a:lstStyle>
            <a:lvl1pPr algn="l">
              <a:defRPr lang="en-US" sz="3500" b="1" dirty="0">
                <a:solidFill>
                  <a:srgbClr val="1F497D"/>
                </a:solidFill>
                <a:latin typeface="Arial" panose="020B0604020202020204" pitchFamily="34" charset="0"/>
                <a:ea typeface="+mj-ea"/>
                <a:cs typeface="Arial" panose="020B0604020202020204" pitchFamily="34" charset="0"/>
                <a:sym typeface="Calibri" pitchFamily="34" charset="0"/>
              </a:defRPr>
            </a:lvl1pPr>
          </a:lstStyle>
          <a:p>
            <a:r>
              <a:rPr lang="en-US" dirty="0"/>
              <a:t>Click to edit Master title style</a:t>
            </a:r>
          </a:p>
        </p:txBody>
      </p:sp>
      <p:pic>
        <p:nvPicPr>
          <p:cNvPr id="5" name="Picture 2" descr="WCLC 2017_PPT_Presentation_v1_Banner update_May2016-02.png"/>
          <p:cNvPicPr>
            <a:picLocks noChangeAspect="1"/>
          </p:cNvPicPr>
          <p:nvPr userDrawn="1"/>
        </p:nvPicPr>
        <p:blipFill>
          <a:blip r:embed="rId2">
            <a:duotone>
              <a:prstClr val="black"/>
              <a:srgbClr val="0070C0">
                <a:tint val="45000"/>
                <a:satMod val="400000"/>
              </a:srgbClr>
            </a:duotone>
            <a:extLst>
              <a:ext uri="{28A0092B-C50C-407E-A947-70E740481C1C}">
                <a14:useLocalDpi xmlns:a14="http://schemas.microsoft.com/office/drawing/2010/main" val="0"/>
              </a:ext>
            </a:extLst>
          </a:blip>
          <a:srcRect/>
          <a:stretch>
            <a:fillRect/>
          </a:stretch>
        </p:blipFill>
        <p:spPr bwMode="auto">
          <a:xfrm>
            <a:off x="0" y="6339417"/>
            <a:ext cx="1219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93261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90386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609600" y="1535503"/>
            <a:ext cx="10972800" cy="4530336"/>
          </a:xfrm>
          <a:prstGeom prst="rect">
            <a:avLst/>
          </a:prstGeom>
        </p:spPr>
        <p:txBody>
          <a:bodyPr vert="horz"/>
          <a:lstStyle>
            <a:lvl1pPr marL="0" indent="0">
              <a:lnSpc>
                <a:spcPct val="120000"/>
              </a:lnSpc>
              <a:spcBef>
                <a:spcPts val="1200"/>
              </a:spcBef>
              <a:buClr>
                <a:schemeClr val="tx2"/>
              </a:buClr>
              <a:buFontTx/>
              <a:buNone/>
              <a:defRPr sz="1800"/>
            </a:lvl1pPr>
            <a:lvl2pPr marL="457189" indent="0">
              <a:lnSpc>
                <a:spcPct val="120000"/>
              </a:lnSpc>
              <a:spcBef>
                <a:spcPts val="600"/>
              </a:spcBef>
              <a:buClr>
                <a:schemeClr val="tx2"/>
              </a:buClr>
              <a:buFontTx/>
              <a:buNone/>
              <a:defRPr sz="1600"/>
            </a:lvl2pPr>
            <a:lvl3pPr marL="914377" indent="0">
              <a:lnSpc>
                <a:spcPct val="120000"/>
              </a:lnSpc>
              <a:spcBef>
                <a:spcPts val="600"/>
              </a:spcBef>
              <a:buClr>
                <a:schemeClr val="tx2"/>
              </a:buClr>
              <a:buFontTx/>
              <a:buNone/>
              <a:defRPr sz="1400"/>
            </a:lvl3pPr>
            <a:lvl4pPr marL="1371566" indent="0">
              <a:lnSpc>
                <a:spcPct val="120000"/>
              </a:lnSpc>
              <a:spcBef>
                <a:spcPts val="600"/>
              </a:spcBef>
              <a:buClr>
                <a:schemeClr val="tx2"/>
              </a:buClr>
              <a:buFontTx/>
              <a:buNone/>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5">
            <a:extLst>
              <a:ext uri="{FF2B5EF4-FFF2-40B4-BE49-F238E27FC236}">
                <a16:creationId xmlns:a16="http://schemas.microsoft.com/office/drawing/2014/main" id="{B455C0DF-9DCB-4FD2-9EFF-42C89D924E9E}"/>
              </a:ext>
            </a:extLst>
          </p:cNvPr>
          <p:cNvSpPr>
            <a:spLocks noGrp="1"/>
          </p:cNvSpPr>
          <p:nvPr>
            <p:ph type="body" sz="quarter" idx="11" hasCustomPrompt="1"/>
          </p:nvPr>
        </p:nvSpPr>
        <p:spPr>
          <a:xfrm>
            <a:off x="632426" y="6382542"/>
            <a:ext cx="9369425" cy="376237"/>
          </a:xfrm>
          <a:prstGeom prst="rect">
            <a:avLst/>
          </a:prstGeom>
        </p:spPr>
        <p:txBody>
          <a:bodyPr anchor="b"/>
          <a:lstStyle>
            <a:lvl1pPr marL="0" indent="0">
              <a:buNone/>
              <a:defRPr sz="800"/>
            </a:lvl1pPr>
          </a:lstStyle>
          <a:p>
            <a:pPr lvl="0"/>
            <a:r>
              <a:rPr lang="en-US" dirty="0"/>
              <a:t>Click to insert footnote</a:t>
            </a:r>
          </a:p>
        </p:txBody>
      </p:sp>
      <p:sp>
        <p:nvSpPr>
          <p:cNvPr id="11" name="Title 1">
            <a:extLst>
              <a:ext uri="{FF2B5EF4-FFF2-40B4-BE49-F238E27FC236}">
                <a16:creationId xmlns:a16="http://schemas.microsoft.com/office/drawing/2014/main" id="{71E75AD8-A3B7-41E1-891F-5FF5092DBEAE}"/>
              </a:ext>
            </a:extLst>
          </p:cNvPr>
          <p:cNvSpPr>
            <a:spLocks noGrp="1"/>
          </p:cNvSpPr>
          <p:nvPr>
            <p:ph type="title" hasCustomPrompt="1"/>
          </p:nvPr>
        </p:nvSpPr>
        <p:spPr>
          <a:xfrm>
            <a:off x="324595" y="179432"/>
            <a:ext cx="10972800" cy="1143000"/>
          </a:xfrm>
          <a:prstGeom prst="rect">
            <a:avLst/>
          </a:prstGeom>
        </p:spPr>
        <p:txBody>
          <a:bodyPr vert="horz" anchor="ctr">
            <a:noAutofit/>
          </a:bodyPr>
          <a:lstStyle>
            <a:lvl1pPr>
              <a:defRPr/>
            </a:lvl1pPr>
          </a:lstStyle>
          <a:p>
            <a:r>
              <a:rPr lang="en-US" dirty="0"/>
              <a:t>Click to edit slide title</a:t>
            </a:r>
          </a:p>
        </p:txBody>
      </p:sp>
    </p:spTree>
    <p:extLst>
      <p:ext uri="{BB962C8B-B14F-4D97-AF65-F5344CB8AC3E}">
        <p14:creationId xmlns:p14="http://schemas.microsoft.com/office/powerpoint/2010/main" val="4771914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F400BF7-5DA0-4146-9C08-1A390B22E9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30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60A7B23F-A7F5-46D8-95CF-C48B1B02F1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34713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FF228CE-80FA-42F3-89E6-98C586BC49E0}"/>
              </a:ext>
            </a:extLst>
          </p:cNvPr>
          <p:cNvSpPr txBox="1"/>
          <p:nvPr userDrawn="1"/>
        </p:nvSpPr>
        <p:spPr>
          <a:xfrm>
            <a:off x="438153" y="55566"/>
            <a:ext cx="2789767" cy="184666"/>
          </a:xfrm>
          <a:prstGeom prst="rect">
            <a:avLst/>
          </a:prstGeom>
          <a:noFill/>
        </p:spPr>
        <p:txBody>
          <a:bodyPr lIns="0" tIns="0" rIns="0" bIns="0">
            <a:spAutoFit/>
          </a:bodyPr>
          <a:lstStyle/>
          <a:p>
            <a:pPr>
              <a:defRPr/>
            </a:pPr>
            <a:r>
              <a:rPr lang="en-US" sz="1200" cap="small" spc="100" dirty="0">
                <a:solidFill>
                  <a:srgbClr val="E7E6E6"/>
                </a:solidFill>
              </a:rPr>
              <a:t>SITEMAN CANCER CENTER</a:t>
            </a:r>
          </a:p>
        </p:txBody>
      </p:sp>
      <p:sp>
        <p:nvSpPr>
          <p:cNvPr id="2" name="Title 1"/>
          <p:cNvSpPr>
            <a:spLocks noGrp="1"/>
          </p:cNvSpPr>
          <p:nvPr>
            <p:ph type="title"/>
          </p:nvPr>
        </p:nvSpPr>
        <p:spPr>
          <a:xfrm>
            <a:off x="762000" y="494796"/>
            <a:ext cx="10808208" cy="749808"/>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755904" y="1701805"/>
            <a:ext cx="10803805" cy="4525963"/>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3"/>
          </p:nvPr>
        </p:nvSpPr>
        <p:spPr>
          <a:xfrm>
            <a:off x="762000" y="1189042"/>
            <a:ext cx="10808208" cy="296863"/>
          </a:xfrm>
        </p:spPr>
        <p:txBody>
          <a:bodyPr>
            <a:noAutofit/>
          </a:bodyPr>
          <a:lstStyle>
            <a:lvl1pPr>
              <a:buFontTx/>
              <a:buNone/>
              <a:defRPr sz="2000" b="1"/>
            </a:lvl1pPr>
            <a:lvl2pPr>
              <a:buFontTx/>
              <a:buNone/>
              <a:defRPr sz="2000" b="1"/>
            </a:lvl2pPr>
            <a:lvl3pPr>
              <a:buFontTx/>
              <a:buNone/>
              <a:defRPr sz="2000" b="1"/>
            </a:lvl3pPr>
            <a:lvl4pPr>
              <a:buFontTx/>
              <a:buNone/>
              <a:defRPr sz="2000" b="1"/>
            </a:lvl4pPr>
            <a:lvl5pPr>
              <a:buFontTx/>
              <a:buNone/>
              <a:defRPr sz="2000" b="1"/>
            </a:lvl5pPr>
          </a:lstStyle>
          <a:p>
            <a:pPr lvl="0"/>
            <a:r>
              <a:rPr lang="en-US" dirty="0"/>
              <a:t>Click to edit Master text styles</a:t>
            </a:r>
          </a:p>
        </p:txBody>
      </p:sp>
    </p:spTree>
    <p:extLst>
      <p:ext uri="{BB962C8B-B14F-4D97-AF65-F5344CB8AC3E}">
        <p14:creationId xmlns:p14="http://schemas.microsoft.com/office/powerpoint/2010/main" val="3984262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7672F6F1-046D-45E0-BD82-8230A81C7765}"/>
              </a:ext>
            </a:extLst>
          </p:cNvPr>
          <p:cNvSpPr>
            <a:spLocks noGrp="1"/>
          </p:cNvSpPr>
          <p:nvPr>
            <p:ph type="ftr" sz="quarter" idx="10"/>
          </p:nvPr>
        </p:nvSpPr>
        <p:spPr>
          <a:xfrm>
            <a:off x="6769102" y="6165853"/>
            <a:ext cx="5204884" cy="555625"/>
          </a:xfrm>
        </p:spPr>
        <p:txBody>
          <a:bodyPr rtlCol="0" anchor="ctr"/>
          <a:lstStyle>
            <a:lvl1pPr algn="ctr">
              <a:defRPr sz="1199">
                <a:solidFill>
                  <a:srgbClr val="800000"/>
                </a:solidFill>
              </a:defRPr>
            </a:lvl1pPr>
          </a:lstStyle>
          <a:p>
            <a:pPr>
              <a:defRPr/>
            </a:pPr>
            <a:endParaRPr lang="en-US" dirty="0"/>
          </a:p>
        </p:txBody>
      </p:sp>
    </p:spTree>
    <p:extLst>
      <p:ext uri="{BB962C8B-B14F-4D97-AF65-F5344CB8AC3E}">
        <p14:creationId xmlns:p14="http://schemas.microsoft.com/office/powerpoint/2010/main" val="13553250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8F074E4-63ED-4E56-8F81-BC03A7FF599E}" type="slidenum">
              <a:rPr lang="en-US" smtClean="0">
                <a:solidFill>
                  <a:srgbClr val="000000"/>
                </a:solidFill>
              </a:rPr>
              <a:pPr/>
              <a:t>‹#›</a:t>
            </a:fld>
            <a:endParaRPr lang="en-US" dirty="0">
              <a:solidFill>
                <a:srgbClr val="000000"/>
              </a:solidFill>
            </a:endParaRPr>
          </a:p>
        </p:txBody>
      </p:sp>
      <p:sp>
        <p:nvSpPr>
          <p:cNvPr id="6" name="Text Placeholder 5"/>
          <p:cNvSpPr>
            <a:spLocks noGrp="1"/>
          </p:cNvSpPr>
          <p:nvPr>
            <p:ph type="body" sz="quarter" idx="13"/>
          </p:nvPr>
        </p:nvSpPr>
        <p:spPr>
          <a:xfrm>
            <a:off x="55" y="6473371"/>
            <a:ext cx="11219543" cy="384628"/>
          </a:xfrm>
        </p:spPr>
        <p:txBody>
          <a:bodyPr anchor="b" anchorCtr="0">
            <a:noAutofit/>
          </a:bodyPr>
          <a:lstStyle>
            <a:lvl1pPr marL="0" indent="0">
              <a:buFontTx/>
              <a:buNone/>
              <a:defRPr sz="900">
                <a:solidFill>
                  <a:schemeClr val="tx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en-US" dirty="0"/>
              <a:t>Click to edit</a:t>
            </a:r>
          </a:p>
        </p:txBody>
      </p:sp>
    </p:spTree>
    <p:extLst>
      <p:ext uri="{BB962C8B-B14F-4D97-AF65-F5344CB8AC3E}">
        <p14:creationId xmlns:p14="http://schemas.microsoft.com/office/powerpoint/2010/main" val="27471534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Title Only NO BA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tx1"/>
                </a:solidFill>
              </a:defRPr>
            </a:lvl1pPr>
          </a:lstStyle>
          <a:p>
            <a:fld id="{7E65ABA9-FDBC-404A-8885-A9833F77867B}" type="slidenum">
              <a:rPr lang="en-GB" smtClean="0">
                <a:solidFill>
                  <a:prstClr val="black"/>
                </a:solidFill>
              </a:rPr>
              <a:pPr/>
              <a:t>‹#›</a:t>
            </a:fld>
            <a:endParaRPr lang="en-GB" dirty="0">
              <a:solidFill>
                <a:prstClr val="black"/>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7" name="Text Placeholder 7"/>
          <p:cNvSpPr>
            <a:spLocks noGrp="1"/>
          </p:cNvSpPr>
          <p:nvPr>
            <p:ph type="body" sz="quarter" idx="13" hasCustomPrompt="1"/>
          </p:nvPr>
        </p:nvSpPr>
        <p:spPr>
          <a:xfrm>
            <a:off x="334435" y="6068483"/>
            <a:ext cx="11523133" cy="226612"/>
          </a:xfrm>
        </p:spPr>
        <p:txBody>
          <a:bodyPr lIns="0" tIns="0" rIns="0" bIns="0" anchor="b">
            <a:noAutofit/>
          </a:bodyPr>
          <a:lstStyle>
            <a:lvl1pPr marL="0" indent="0">
              <a:spcBef>
                <a:spcPts val="0"/>
              </a:spcBef>
              <a:buNone/>
              <a:defRPr sz="1333"/>
            </a:lvl1pPr>
            <a:lvl2pPr marL="457178" indent="0">
              <a:buNone/>
              <a:defRPr sz="1400"/>
            </a:lvl2pPr>
            <a:lvl3pPr marL="914354" indent="0">
              <a:buNone/>
              <a:defRPr sz="1333"/>
            </a:lvl3pPr>
            <a:lvl4pPr marL="1371532" indent="0">
              <a:buNone/>
              <a:defRPr sz="1333"/>
            </a:lvl4pPr>
            <a:lvl5pPr marL="1828709" indent="0">
              <a:buNone/>
              <a:defRPr sz="1333"/>
            </a:lvl5pPr>
          </a:lstStyle>
          <a:p>
            <a:pPr lvl="0"/>
            <a:r>
              <a:rPr lang="en-US" dirty="0"/>
              <a:t>Click to add reference</a:t>
            </a:r>
          </a:p>
        </p:txBody>
      </p:sp>
      <p:pic>
        <p:nvPicPr>
          <p:cNvPr id="8" name="Picture 7"/>
          <p:cNvPicPr>
            <a:picLocks noChangeAspect="1"/>
          </p:cNvPicPr>
          <p:nvPr userDrawn="1"/>
        </p:nvPicPr>
        <p:blipFill>
          <a:blip r:embed="rId2"/>
          <a:stretch>
            <a:fillRect/>
          </a:stretch>
        </p:blipFill>
        <p:spPr>
          <a:xfrm>
            <a:off x="321800" y="137075"/>
            <a:ext cx="2552717" cy="528149"/>
          </a:xfrm>
          <a:prstGeom prst="rect">
            <a:avLst/>
          </a:prstGeom>
        </p:spPr>
      </p:pic>
    </p:spTree>
    <p:extLst>
      <p:ext uri="{BB962C8B-B14F-4D97-AF65-F5344CB8AC3E}">
        <p14:creationId xmlns:p14="http://schemas.microsoft.com/office/powerpoint/2010/main" val="30916794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B3DCB28C-CEBE-42EC-A688-EA32347F4403}"/>
              </a:ext>
            </a:extLst>
          </p:cNvPr>
          <p:cNvSpPr>
            <a:spLocks noGrp="1"/>
          </p:cNvSpPr>
          <p:nvPr>
            <p:ph type="title"/>
          </p:nvPr>
        </p:nvSpPr>
        <p:spPr>
          <a:xfrm>
            <a:off x="365760" y="1"/>
            <a:ext cx="11460480" cy="1153171"/>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88A67829-0795-4D9A-8236-5D3F0F312BFA}"/>
              </a:ext>
            </a:extLst>
          </p:cNvPr>
          <p:cNvSpPr>
            <a:spLocks noGrp="1"/>
          </p:cNvSpPr>
          <p:nvPr>
            <p:ph type="body" sz="quarter" idx="10" hasCustomPrompt="1"/>
          </p:nvPr>
        </p:nvSpPr>
        <p:spPr>
          <a:xfrm>
            <a:off x="365760" y="6282651"/>
            <a:ext cx="5400000" cy="360000"/>
          </a:xfrm>
        </p:spPr>
        <p:txBody>
          <a:bodyPr lIns="0" tIns="0" rIns="0" bIns="0" anchor="b"/>
          <a:lstStyle>
            <a:lvl1pPr marL="0" indent="0">
              <a:buNone/>
              <a:defRPr sz="1000">
                <a:solidFill>
                  <a:srgbClr val="1E3131"/>
                </a:solidFill>
              </a:defRPr>
            </a:lvl1pPr>
          </a:lstStyle>
          <a:p>
            <a:pPr lvl="0"/>
            <a:r>
              <a:rPr lang="en-US" dirty="0"/>
              <a:t>Footnote</a:t>
            </a:r>
            <a:endParaRPr lang="en-GB" dirty="0"/>
          </a:p>
        </p:txBody>
      </p:sp>
      <p:sp>
        <p:nvSpPr>
          <p:cNvPr id="7" name="Text Placeholder 4">
            <a:extLst>
              <a:ext uri="{FF2B5EF4-FFF2-40B4-BE49-F238E27FC236}">
                <a16:creationId xmlns:a16="http://schemas.microsoft.com/office/drawing/2014/main" id="{1AD6BE5C-16BA-42F2-BDCD-081B2FEB2C89}"/>
              </a:ext>
            </a:extLst>
          </p:cNvPr>
          <p:cNvSpPr>
            <a:spLocks noGrp="1"/>
          </p:cNvSpPr>
          <p:nvPr>
            <p:ph type="body" sz="quarter" idx="11" hasCustomPrompt="1"/>
          </p:nvPr>
        </p:nvSpPr>
        <p:spPr>
          <a:xfrm>
            <a:off x="6428160" y="6282651"/>
            <a:ext cx="5400000" cy="360000"/>
          </a:xfrm>
        </p:spPr>
        <p:txBody>
          <a:bodyPr lIns="0" tIns="0" rIns="0" bIns="0" anchor="b"/>
          <a:lstStyle>
            <a:lvl1pPr marL="0" indent="0" algn="r">
              <a:buNone/>
              <a:defRPr sz="1000">
                <a:solidFill>
                  <a:srgbClr val="1E3131"/>
                </a:solidFill>
              </a:defRPr>
            </a:lvl1pPr>
          </a:lstStyle>
          <a:p>
            <a:pPr lvl="0"/>
            <a:r>
              <a:rPr lang="en-US" dirty="0"/>
              <a:t>Reference</a:t>
            </a:r>
            <a:endParaRPr lang="en-GB" dirty="0"/>
          </a:p>
        </p:txBody>
      </p:sp>
    </p:spTree>
    <p:extLst>
      <p:ext uri="{BB962C8B-B14F-4D97-AF65-F5344CB8AC3E}">
        <p14:creationId xmlns:p14="http://schemas.microsoft.com/office/powerpoint/2010/main" val="288636668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3" y="1343609"/>
            <a:ext cx="8035636" cy="4735459"/>
          </a:xfrm>
        </p:spPr>
        <p:txBody>
          <a:bodyPr/>
          <a:lstStyle/>
          <a:p>
            <a:r>
              <a:rPr lang="en-US" dirty="0"/>
              <a:t>Click icon to add picture</a:t>
            </a:r>
          </a:p>
        </p:txBody>
      </p:sp>
      <p:sp>
        <p:nvSpPr>
          <p:cNvPr id="4" name="Content Placeholder 3"/>
          <p:cNvSpPr>
            <a:spLocks noGrp="1"/>
          </p:cNvSpPr>
          <p:nvPr>
            <p:ph sz="quarter" idx="13"/>
          </p:nvPr>
        </p:nvSpPr>
        <p:spPr>
          <a:xfrm>
            <a:off x="8093325" y="1344087"/>
            <a:ext cx="4098679" cy="4734983"/>
          </a:xfrm>
          <a:solidFill>
            <a:schemeClr val="accent1"/>
          </a:solidFill>
        </p:spPr>
        <p:txBody>
          <a:bodyPr lIns="182880" rIns="274320" anchor="ctr"/>
          <a:lstStyle>
            <a:lvl1pPr marL="0" indent="0">
              <a:buNone/>
              <a:defRPr sz="2933">
                <a:solidFill>
                  <a:schemeClr val="bg1"/>
                </a:solidFill>
              </a:defRPr>
            </a:lvl1pPr>
            <a:lvl2pPr>
              <a:buClr>
                <a:schemeClr val="bg1"/>
              </a:buClr>
              <a:defRPr sz="2667">
                <a:solidFill>
                  <a:schemeClr val="bg1"/>
                </a:solidFill>
              </a:defRPr>
            </a:lvl2pPr>
            <a:lvl3pPr>
              <a:buClr>
                <a:schemeClr val="bg1"/>
              </a:buClr>
              <a:defRPr sz="2400">
                <a:solidFill>
                  <a:schemeClr val="bg1"/>
                </a:solidFill>
              </a:defRPr>
            </a:lvl3pPr>
            <a:lvl4pPr>
              <a:buClr>
                <a:schemeClr val="bg1"/>
              </a:buClr>
              <a:defRPr sz="2133">
                <a:solidFill>
                  <a:schemeClr val="bg1"/>
                </a:solidFill>
              </a:defRPr>
            </a:lvl4pPr>
            <a:lvl5pPr>
              <a:buClr>
                <a:schemeClr val="bg1"/>
              </a:buClr>
              <a:defRPr sz="1867">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4721" y="671061"/>
            <a:ext cx="11222567" cy="572529"/>
          </a:xfrm>
          <a:prstGeom prst="rect">
            <a:avLst/>
          </a:prstGeom>
        </p:spPr>
        <p:txBody>
          <a:bodyPr vert="horz" wrap="square" lIns="91440" tIns="45720" rIns="91440" bIns="45720" anchor="b" anchorCtr="0">
            <a:spAutoFit/>
          </a:bodyPr>
          <a:lstStyle>
            <a:lvl1pPr algn="l">
              <a:defRPr sz="3467"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936483057"/>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dirty="0"/>
          </a:p>
        </p:txBody>
      </p:sp>
    </p:spTree>
    <p:custDataLst>
      <p:tags r:id="rId1"/>
    </p:custDataLst>
    <p:extLst>
      <p:ext uri="{BB962C8B-B14F-4D97-AF65-F5344CB8AC3E}">
        <p14:creationId xmlns:p14="http://schemas.microsoft.com/office/powerpoint/2010/main" val="8645424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5" name="Text Placeholder 4">
            <a:extLst>
              <a:ext uri="{FF2B5EF4-FFF2-40B4-BE49-F238E27FC236}">
                <a16:creationId xmlns:a16="http://schemas.microsoft.com/office/drawing/2014/main" id="{5BDDA080-0333-430F-A982-7746B4FF32C5}"/>
              </a:ext>
            </a:extLst>
          </p:cNvPr>
          <p:cNvSpPr>
            <a:spLocks noGrp="1"/>
          </p:cNvSpPr>
          <p:nvPr>
            <p:ph type="body" sz="quarter" idx="13" hasCustomPrompt="1"/>
          </p:nvPr>
        </p:nvSpPr>
        <p:spPr>
          <a:xfrm>
            <a:off x="9665819" y="1"/>
            <a:ext cx="2526183" cy="249283"/>
          </a:xfrm>
        </p:spPr>
        <p:txBody>
          <a:bodyPr/>
          <a:lstStyle>
            <a:lvl1pPr algn="r">
              <a:defRPr sz="1100">
                <a:solidFill>
                  <a:schemeClr val="tx2"/>
                </a:solidFill>
              </a:defRPr>
            </a:lvl1pPr>
          </a:lstStyle>
          <a:p>
            <a:pPr lvl="0"/>
            <a:r>
              <a:rPr lang="en-US" err="1"/>
              <a:t>CheckMate</a:t>
            </a:r>
            <a:r>
              <a:rPr lang="en-US"/>
              <a:t> 9LA</a:t>
            </a:r>
          </a:p>
        </p:txBody>
      </p:sp>
    </p:spTree>
    <p:extLst>
      <p:ext uri="{BB962C8B-B14F-4D97-AF65-F5344CB8AC3E}">
        <p14:creationId xmlns:p14="http://schemas.microsoft.com/office/powerpoint/2010/main" val="152006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00" smtClean="0"/>
            </a:lvl1pPr>
          </a:lstStyle>
          <a:p>
            <a:fld id="{AF1AFCDA-ABCC-4704-AB71-48FDE4F2FA4C}" type="slidenum">
              <a:rPr lang="en-US" smtClean="0"/>
              <a:pPr/>
              <a:t>‹#›</a:t>
            </a:fld>
            <a:endParaRPr lang="en-US" dirty="0"/>
          </a:p>
        </p:txBody>
      </p:sp>
      <p:sp>
        <p:nvSpPr>
          <p:cNvPr id="6" name="Content Placeholder 5">
            <a:extLst>
              <a:ext uri="{FF2B5EF4-FFF2-40B4-BE49-F238E27FC236}">
                <a16:creationId xmlns:a16="http://schemas.microsoft.com/office/drawing/2014/main" id="{E6C95D4A-3CC5-4C27-823A-CAA475AFD2E8}"/>
              </a:ext>
            </a:extLst>
          </p:cNvPr>
          <p:cNvSpPr>
            <a:spLocks noGrp="1"/>
          </p:cNvSpPr>
          <p:nvPr>
            <p:ph sz="quarter" idx="13"/>
          </p:nvPr>
        </p:nvSpPr>
        <p:spPr>
          <a:xfrm>
            <a:off x="378000" y="1396800"/>
            <a:ext cx="11433600" cy="4622400"/>
          </a:xfrm>
        </p:spPr>
        <p:txBody>
          <a:bodyPr/>
          <a:lstStyle>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3050980489"/>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79200" y="1397000"/>
            <a:ext cx="5553600" cy="561109"/>
          </a:xfrm>
        </p:spPr>
        <p:txBody>
          <a:bodyPr anchor="t"/>
          <a:lstStyle>
            <a:lvl1pPr marL="0" indent="0">
              <a:buNone/>
              <a:defRPr sz="2400" b="1">
                <a:solidFill>
                  <a:schemeClr val="tx2"/>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6268800" y="1397000"/>
            <a:ext cx="5553600" cy="561109"/>
          </a:xfrm>
        </p:spPr>
        <p:txBody>
          <a:bodyPr anchor="t"/>
          <a:lstStyle>
            <a:lvl1pPr marL="0" indent="0">
              <a:buNone/>
              <a:defRPr sz="2400" b="1">
                <a:solidFill>
                  <a:schemeClr val="tx2"/>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10" name="Slide Number Placeholder 5"/>
          <p:cNvSpPr>
            <a:spLocks noGrp="1"/>
          </p:cNvSpPr>
          <p:nvPr>
            <p:ph type="sldNum" sz="quarter" idx="10"/>
          </p:nvPr>
        </p:nvSpPr>
        <p:spPr>
          <a:xfrm>
            <a:off x="11334443" y="6413120"/>
            <a:ext cx="662940" cy="365125"/>
          </a:xfrm>
          <a:prstGeom prst="rect">
            <a:avLst/>
          </a:prstGeom>
        </p:spPr>
        <p:txBody>
          <a:bodyPr vert="horz" lIns="91440" tIns="45720" rIns="91440" bIns="45720" rtlCol="0" anchor="ctr"/>
          <a:lstStyle>
            <a:lvl1pPr algn="r">
              <a:defRPr lang="en-US" sz="1400" smtClean="0"/>
            </a:lvl1pPr>
          </a:lstStyle>
          <a:p>
            <a:fld id="{AF1AFCDA-ABCC-4704-AB71-48FDE4F2FA4C}" type="slidenum">
              <a:rPr lang="en-US" smtClean="0"/>
              <a:pPr/>
              <a:t>‹#›</a:t>
            </a:fld>
            <a:endParaRPr lang="en-US" dirty="0"/>
          </a:p>
        </p:txBody>
      </p:sp>
      <p:sp>
        <p:nvSpPr>
          <p:cNvPr id="9" name="Content Placeholder 8"/>
          <p:cNvSpPr>
            <a:spLocks noGrp="1"/>
          </p:cNvSpPr>
          <p:nvPr>
            <p:ph sz="quarter" idx="11"/>
          </p:nvPr>
        </p:nvSpPr>
        <p:spPr>
          <a:xfrm>
            <a:off x="379200" y="2022766"/>
            <a:ext cx="5553600" cy="4042833"/>
          </a:xfrm>
        </p:spPr>
        <p:txBody>
          <a:bodyPr/>
          <a:lstStyle>
            <a:lvl1pPr>
              <a:defRPr sz="2400"/>
            </a:lvl1pPr>
            <a:lvl2pPr>
              <a:defRPr sz="2000"/>
            </a:lvl2pPr>
            <a:lvl3pPr marL="609570" indent="-194723">
              <a:defRPr sz="1800"/>
            </a:lvl3pPr>
            <a:lvl4pPr marL="1070980" indent="-156625">
              <a:defRPr sz="1600"/>
            </a:lvl4pPr>
            <a:lvl5pPr marL="1523925" indent="-220122">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2"/>
          </p:nvPr>
        </p:nvSpPr>
        <p:spPr>
          <a:xfrm>
            <a:off x="6268800" y="2022766"/>
            <a:ext cx="5553600" cy="4042833"/>
          </a:xfrm>
        </p:spPr>
        <p:txBody>
          <a:bodyPr/>
          <a:lstStyle>
            <a:lvl1pPr>
              <a:defRPr sz="2400"/>
            </a:lvl1pPr>
            <a:lvl2pPr>
              <a:defRPr sz="2000"/>
            </a:lvl2pPr>
            <a:lvl3pPr marL="609570" indent="-194723">
              <a:defRPr sz="1800"/>
            </a:lvl3pPr>
            <a:lvl4pPr marL="1070980" indent="-156625">
              <a:defRPr sz="1600"/>
            </a:lvl4pPr>
            <a:lvl5pPr marL="1523925" indent="-220122">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863548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78463" y="1397000"/>
            <a:ext cx="11435077" cy="4622800"/>
          </a:xfrm>
        </p:spPr>
        <p:txBody>
          <a:bodyPr/>
          <a:lstStyle>
            <a:lvl1pPr marL="0" indent="0">
              <a:buNone/>
              <a:defRPr b="0">
                <a:solidFill>
                  <a:schemeClr val="tx2"/>
                </a:solidFill>
              </a:defRPr>
            </a:lvl1pPr>
            <a:lvl2pPr marL="256020" indent="-256020">
              <a:buFont typeface="Arial" panose="020B0604020202020204" pitchFamily="34" charset="0"/>
              <a:buChar char="•"/>
              <a:defRPr/>
            </a:lvl2pPr>
            <a:lvl3pPr marL="755866" indent="-341358">
              <a:buFont typeface="Arial" panose="020B0604020202020204" pitchFamily="34" charset="0"/>
              <a:buChar char="–"/>
              <a:defRPr/>
            </a:lvl3pPr>
            <a:lvl4pPr marL="1182565" indent="-268211">
              <a:buFont typeface="Arial" panose="020B0604020202020204" pitchFamily="34" charset="0"/>
              <a:buChar char="•"/>
              <a:defRPr/>
            </a:lvl4pPr>
            <a:lvl5pPr marL="1609264" indent="-304784">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dirty="0"/>
          </a:p>
        </p:txBody>
      </p:sp>
    </p:spTree>
    <p:custDataLst>
      <p:tags r:id="rId1"/>
    </p:custDataLst>
    <p:extLst>
      <p:ext uri="{BB962C8B-B14F-4D97-AF65-F5344CB8AC3E}">
        <p14:creationId xmlns:p14="http://schemas.microsoft.com/office/powerpoint/2010/main" val="2841291093"/>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00981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ED229-FF74-4A62-88C2-BBB1F4AD1004}"/>
              </a:ext>
            </a:extLst>
          </p:cNvPr>
          <p:cNvSpPr>
            <a:spLocks noGrp="1"/>
          </p:cNvSpPr>
          <p:nvPr>
            <p:ph type="body" sz="quarter" idx="12" hasCustomPrompt="1"/>
          </p:nvPr>
        </p:nvSpPr>
        <p:spPr>
          <a:xfrm>
            <a:off x="8807571" y="1"/>
            <a:ext cx="3384431" cy="249283"/>
          </a:xfrm>
        </p:spPr>
        <p:txBody>
          <a:bodyPr lIns="72000" tIns="61200" rIns="100800"/>
          <a:lstStyle>
            <a:lvl1pPr algn="r">
              <a:defRPr sz="1100">
                <a:solidFill>
                  <a:schemeClr val="tx2"/>
                </a:solidFill>
              </a:defRPr>
            </a:lvl1pPr>
          </a:lstStyle>
          <a:p>
            <a:r>
              <a:rPr lang="it-IT" dirty="0"/>
              <a:t>CheckMate 816: NIVO + chemo in resectable NSCLC</a:t>
            </a:r>
          </a:p>
        </p:txBody>
      </p:sp>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00" smtClean="0"/>
            </a:lvl1pPr>
          </a:lstStyle>
          <a:p>
            <a:fld id="{AF1AFCDA-ABCC-4704-AB71-48FDE4F2FA4C}" type="slidenum">
              <a:rPr lang="en-US" smtClean="0"/>
              <a:pPr/>
              <a:t>‹#›</a:t>
            </a:fld>
            <a:endParaRPr lang="en-US" dirty="0"/>
          </a:p>
        </p:txBody>
      </p:sp>
      <p:sp>
        <p:nvSpPr>
          <p:cNvPr id="6" name="Content Placeholder 5">
            <a:extLst>
              <a:ext uri="{FF2B5EF4-FFF2-40B4-BE49-F238E27FC236}">
                <a16:creationId xmlns:a16="http://schemas.microsoft.com/office/drawing/2014/main" id="{E6C95D4A-3CC5-4C27-823A-CAA475AFD2E8}"/>
              </a:ext>
            </a:extLst>
          </p:cNvPr>
          <p:cNvSpPr>
            <a:spLocks noGrp="1"/>
          </p:cNvSpPr>
          <p:nvPr>
            <p:ph sz="quarter" idx="13"/>
          </p:nvPr>
        </p:nvSpPr>
        <p:spPr>
          <a:xfrm>
            <a:off x="378000" y="1396800"/>
            <a:ext cx="11433600" cy="4622400"/>
          </a:xfrm>
        </p:spPr>
        <p:txBody>
          <a:bodyPr/>
          <a:lstStyle>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2634372458"/>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_Text_teleprompter">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solidFill>
                  <a:schemeClr val="accent6"/>
                </a:solidFill>
              </a:rPr>
              <a:t>[Moderator] </a:t>
            </a:r>
            <a:r>
              <a:rPr lang="en-US"/>
              <a:t>Introduction/Background</a:t>
            </a:r>
          </a:p>
        </p:txBody>
      </p:sp>
      <p:sp>
        <p:nvSpPr>
          <p:cNvPr id="4" name="Text Placeholder 6"/>
          <p:cNvSpPr>
            <a:spLocks noGrp="1"/>
          </p:cNvSpPr>
          <p:nvPr>
            <p:ph type="body" sz="quarter" idx="10"/>
          </p:nvPr>
        </p:nvSpPr>
        <p:spPr>
          <a:xfrm>
            <a:off x="719139" y="1384301"/>
            <a:ext cx="10753197" cy="5059363"/>
          </a:xfrm>
          <a:prstGeom prst="rect">
            <a:avLst/>
          </a:prstGeom>
        </p:spPr>
        <p:txBody>
          <a:bodyPr>
            <a:normAutofit/>
          </a:bodyPr>
          <a:lstStyle>
            <a:lvl1pPr marL="539987" indent="-539987">
              <a:buClr>
                <a:schemeClr val="accent6"/>
              </a:buClr>
              <a:buFont typeface="Wingdings" panose="05000000000000000000" pitchFamily="2" charset="2"/>
              <a:buChar char="§"/>
              <a:defRPr sz="4000" b="0"/>
            </a:lvl1pPr>
            <a:lvl2pPr marL="1079973" indent="-539987">
              <a:defRPr sz="3600"/>
            </a:lvl2pPr>
            <a:lvl3pPr marL="1619960" indent="-539987">
              <a:buClr>
                <a:schemeClr val="accent6">
                  <a:lumMod val="60000"/>
                  <a:lumOff val="40000"/>
                </a:schemeClr>
              </a:buClr>
              <a:buFont typeface="Wingdings" panose="05000000000000000000" pitchFamily="2" charset="2"/>
              <a:buChar char="§"/>
              <a:defRPr sz="3600"/>
            </a:lvl3pPr>
            <a:lvl4pPr marL="2159946" indent="-539987">
              <a:buClr>
                <a:schemeClr val="accent6">
                  <a:lumMod val="60000"/>
                  <a:lumOff val="40000"/>
                </a:schemeClr>
              </a:buClr>
              <a:buFont typeface="Wingdings" panose="05000000000000000000" pitchFamily="2" charset="2"/>
              <a:buChar char="§"/>
              <a:defRPr sz="3600"/>
            </a:lvl4pPr>
            <a:lvl5pPr marL="2699933" indent="-539987">
              <a:buClr>
                <a:schemeClr val="accent6">
                  <a:lumMod val="60000"/>
                  <a:lumOff val="40000"/>
                </a:schemeClr>
              </a:buClr>
              <a:buFont typeface="Wingdings" panose="05000000000000000000" pitchFamily="2" charset="2"/>
              <a:buChar char="§"/>
              <a:defRPr sz="3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291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568" y="2"/>
            <a:ext cx="10515600" cy="1325033"/>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642366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lIns="0" rIns="0"/>
          <a:lstStyle/>
          <a:p>
            <a:r>
              <a:rPr lang="en-US" dirty="0"/>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300038" y="890627"/>
            <a:ext cx="11591924" cy="4631285"/>
          </a:xfrm>
        </p:spPr>
        <p:txBody>
          <a:bodyPr lIns="0" rIns="0"/>
          <a:lstStyle>
            <a:lvl2pPr marL="541338" indent="-274638">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10" name="Text Placeholder 9">
            <a:extLst>
              <a:ext uri="{FF2B5EF4-FFF2-40B4-BE49-F238E27FC236}">
                <a16:creationId xmlns:a16="http://schemas.microsoft.com/office/drawing/2014/main" id="{52A10601-35E8-6ED7-85B8-39EA00BA3BF8}"/>
              </a:ext>
            </a:extLst>
          </p:cNvPr>
          <p:cNvSpPr>
            <a:spLocks noGrp="1"/>
          </p:cNvSpPr>
          <p:nvPr>
            <p:ph type="body" sz="quarter" idx="17"/>
          </p:nvPr>
        </p:nvSpPr>
        <p:spPr>
          <a:xfrm>
            <a:off x="300036" y="6051603"/>
            <a:ext cx="11591925" cy="153888"/>
          </a:xfrm>
        </p:spPr>
        <p:txBody>
          <a:bodyPr lIns="0" tIns="0" rIns="0" bIns="0" anchor="b" anchorCtr="0">
            <a:spAutoFit/>
          </a:bodyPr>
          <a:lstStyle>
            <a:lvl1pPr marL="0" indent="0">
              <a:spcBef>
                <a:spcPts val="0"/>
              </a:spcBef>
              <a:buNone/>
              <a:defRPr sz="1000">
                <a:solidFill>
                  <a:schemeClr val="tx1">
                    <a:lumMod val="65000"/>
                    <a:lumOff val="35000"/>
                  </a:schemeClr>
                </a:solidFill>
              </a:defRPr>
            </a:lvl1pPr>
          </a:lstStyle>
          <a:p>
            <a:pPr lvl="0"/>
            <a:endParaRPr lang="en-SG" dirty="0"/>
          </a:p>
        </p:txBody>
      </p:sp>
      <p:sp>
        <p:nvSpPr>
          <p:cNvPr id="3" name="Slide Number Placeholder 6">
            <a:extLst>
              <a:ext uri="{FF2B5EF4-FFF2-40B4-BE49-F238E27FC236}">
                <a16:creationId xmlns:a16="http://schemas.microsoft.com/office/drawing/2014/main" id="{E29F740A-CF01-9750-B35A-D0C31E79F1B1}"/>
              </a:ext>
            </a:extLst>
          </p:cNvPr>
          <p:cNvSpPr>
            <a:spLocks noGrp="1"/>
          </p:cNvSpPr>
          <p:nvPr>
            <p:ph type="sldNum" sz="quarter" idx="4"/>
          </p:nvPr>
        </p:nvSpPr>
        <p:spPr>
          <a:xfrm>
            <a:off x="11317857" y="-5224"/>
            <a:ext cx="574106" cy="365125"/>
          </a:xfrm>
          <a:prstGeom prst="rect">
            <a:avLst/>
          </a:prstGeom>
        </p:spPr>
        <p:txBody>
          <a:bodyPr anchor="b"/>
          <a:lstStyle>
            <a:lvl1pPr algn="r" defTabSz="914400" fontAlgn="auto">
              <a:spcBef>
                <a:spcPts val="0"/>
              </a:spcBef>
              <a:spcAft>
                <a:spcPts val="0"/>
              </a:spcAft>
              <a:defRPr sz="1200">
                <a:solidFill>
                  <a:schemeClr val="tx1"/>
                </a:solidFill>
                <a:ea typeface="+mn-ea"/>
              </a:defRPr>
            </a:lvl1pPr>
          </a:lstStyle>
          <a:p>
            <a:pPr>
              <a:defRPr/>
            </a:pPr>
            <a:fld id="{4B8B4A8A-1121-483C-86FC-27031977109E}" type="slidenum">
              <a:rPr lang="en-US" smtClean="0"/>
              <a:pPr>
                <a:defRPr/>
              </a:pPr>
              <a:t>‹#›</a:t>
            </a:fld>
            <a:endParaRPr lang="en-US" dirty="0"/>
          </a:p>
        </p:txBody>
      </p:sp>
    </p:spTree>
    <p:extLst>
      <p:ext uri="{BB962C8B-B14F-4D97-AF65-F5344CB8AC3E}">
        <p14:creationId xmlns:p14="http://schemas.microsoft.com/office/powerpoint/2010/main" val="1107179886"/>
      </p:ext>
    </p:extLst>
  </p:cSld>
  <p:clrMapOvr>
    <a:masterClrMapping/>
  </p:clrMapOvr>
  <p:extLst>
    <p:ext uri="{DCECCB84-F9BA-43D5-87BE-67443E8EF086}">
      <p15:sldGuideLst xmlns:p15="http://schemas.microsoft.com/office/powerpoint/2012/main">
        <p15:guide id="1" orient="horz" pos="3484">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62138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051E573-93F0-5562-4655-BB8083313C5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Tree>
    <p:extLst>
      <p:ext uri="{BB962C8B-B14F-4D97-AF65-F5344CB8AC3E}">
        <p14:creationId xmlns:p14="http://schemas.microsoft.com/office/powerpoint/2010/main" val="596925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102079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845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2952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20574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550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698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59602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96987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6767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009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301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72577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81565836"/>
      </p:ext>
    </p:extLst>
  </p:cSld>
  <p:clrMapOvr>
    <a:masterClrMapping/>
  </p:clrMapOvr>
  <p:transition spd="slow" advClick="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16796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23905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15120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758447-5A14-7875-7285-2E406587FAFE}"/>
              </a:ext>
            </a:extLst>
          </p:cNvPr>
          <p:cNvSpPr>
            <a:spLocks noGrp="1"/>
          </p:cNvSpPr>
          <p:nvPr>
            <p:ph type="title"/>
          </p:nvPr>
        </p:nvSpPr>
        <p:spPr>
          <a:xfrm>
            <a:off x="912285" y="227013"/>
            <a:ext cx="10972800" cy="1828800"/>
          </a:xfrm>
        </p:spPr>
        <p:txBody>
          <a:bodyPr/>
          <a:lstStyle>
            <a:lvl1pPr algn="l">
              <a:defRPr sz="2600">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pic>
        <p:nvPicPr>
          <p:cNvPr id="4" name="Picture 3" descr="A close up of a sign&#10;&#10;Description automatically generated">
            <a:extLst>
              <a:ext uri="{FF2B5EF4-FFF2-40B4-BE49-F238E27FC236}">
                <a16:creationId xmlns:a16="http://schemas.microsoft.com/office/drawing/2014/main" id="{4001A9AE-E35B-C023-3066-AF7CD6E0C3E3}"/>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2" name="Rectangle 1">
            <a:extLst>
              <a:ext uri="{FF2B5EF4-FFF2-40B4-BE49-F238E27FC236}">
                <a16:creationId xmlns:a16="http://schemas.microsoft.com/office/drawing/2014/main" id="{8D7E3D01-6F6C-A56E-FB48-32ECBF33B24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US-based general medical oncologists</a:t>
            </a:r>
          </a:p>
        </p:txBody>
      </p:sp>
    </p:spTree>
    <p:extLst>
      <p:ext uri="{BB962C8B-B14F-4D97-AF65-F5344CB8AC3E}">
        <p14:creationId xmlns:p14="http://schemas.microsoft.com/office/powerpoint/2010/main" val="207424245"/>
      </p:ext>
    </p:extLst>
  </p:cSld>
  <p:clrMapOvr>
    <a:masterClrMapping/>
  </p:clrMapOvr>
  <p:transition spd="slow" advClick="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8360-3BBB-32F0-1ED5-95EF0E9C91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31C70A-BCBD-0870-2CC2-82DE18E8B7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F32C95-7AEB-AA67-CBDA-A0F093BC9EBA}"/>
              </a:ext>
            </a:extLst>
          </p:cNvPr>
          <p:cNvSpPr>
            <a:spLocks noGrp="1"/>
          </p:cNvSpPr>
          <p:nvPr>
            <p:ph type="dt" sz="half" idx="10"/>
          </p:nvPr>
        </p:nvSpPr>
        <p:spPr/>
        <p:txBody>
          <a:bodyPr/>
          <a:lstStyle/>
          <a:p>
            <a:fld id="{63E7B284-F8A2-478F-8EB3-F3EE6ED788A0}" type="datetimeFigureOut">
              <a:rPr lang="en-US" smtClean="0"/>
              <a:t>2/4/26</a:t>
            </a:fld>
            <a:endParaRPr lang="en-US"/>
          </a:p>
        </p:txBody>
      </p:sp>
      <p:sp>
        <p:nvSpPr>
          <p:cNvPr id="5" name="Footer Placeholder 4">
            <a:extLst>
              <a:ext uri="{FF2B5EF4-FFF2-40B4-BE49-F238E27FC236}">
                <a16:creationId xmlns:a16="http://schemas.microsoft.com/office/drawing/2014/main" id="{662DD3C6-4355-BE29-0813-B0660BE8E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BE414-D176-F407-2CF4-C5A23AFE9566}"/>
              </a:ext>
            </a:extLst>
          </p:cNvPr>
          <p:cNvSpPr>
            <a:spLocks noGrp="1"/>
          </p:cNvSpPr>
          <p:nvPr>
            <p:ph type="sldNum" sz="quarter" idx="12"/>
          </p:nvPr>
        </p:nvSpPr>
        <p:spPr/>
        <p:txBody>
          <a:bodyPr/>
          <a:lstStyle/>
          <a:p>
            <a:fld id="{C7EDCCF2-1EDD-4D68-95E1-17A56EABE3AA}" type="slidenum">
              <a:rPr lang="en-US" smtClean="0"/>
              <a:t>‹#›</a:t>
            </a:fld>
            <a:endParaRPr lang="en-US"/>
          </a:p>
        </p:txBody>
      </p:sp>
    </p:spTree>
    <p:extLst>
      <p:ext uri="{BB962C8B-B14F-4D97-AF65-F5344CB8AC3E}">
        <p14:creationId xmlns:p14="http://schemas.microsoft.com/office/powerpoint/2010/main" val="333549982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96183-BA70-5387-1838-F80E08D66B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D4B3B-DF32-6D32-BD7C-AD7E4694B1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9D56C-FFE5-2D95-8CC6-29493FBF94F2}"/>
              </a:ext>
            </a:extLst>
          </p:cNvPr>
          <p:cNvSpPr>
            <a:spLocks noGrp="1"/>
          </p:cNvSpPr>
          <p:nvPr>
            <p:ph type="dt" sz="half" idx="10"/>
          </p:nvPr>
        </p:nvSpPr>
        <p:spPr/>
        <p:txBody>
          <a:bodyPr/>
          <a:lstStyle/>
          <a:p>
            <a:fld id="{63E7B284-F8A2-478F-8EB3-F3EE6ED788A0}" type="datetimeFigureOut">
              <a:rPr lang="en-US" smtClean="0"/>
              <a:t>2/4/26</a:t>
            </a:fld>
            <a:endParaRPr lang="en-US"/>
          </a:p>
        </p:txBody>
      </p:sp>
      <p:sp>
        <p:nvSpPr>
          <p:cNvPr id="5" name="Footer Placeholder 4">
            <a:extLst>
              <a:ext uri="{FF2B5EF4-FFF2-40B4-BE49-F238E27FC236}">
                <a16:creationId xmlns:a16="http://schemas.microsoft.com/office/drawing/2014/main" id="{00648756-B537-6832-57AE-BF42B0E1A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4E282-6362-8DFF-99AC-E8D1D7873AC4}"/>
              </a:ext>
            </a:extLst>
          </p:cNvPr>
          <p:cNvSpPr>
            <a:spLocks noGrp="1"/>
          </p:cNvSpPr>
          <p:nvPr>
            <p:ph type="sldNum" sz="quarter" idx="12"/>
          </p:nvPr>
        </p:nvSpPr>
        <p:spPr/>
        <p:txBody>
          <a:bodyPr/>
          <a:lstStyle/>
          <a:p>
            <a:fld id="{C7EDCCF2-1EDD-4D68-95E1-17A56EABE3AA}" type="slidenum">
              <a:rPr lang="en-US" smtClean="0"/>
              <a:t>‹#›</a:t>
            </a:fld>
            <a:endParaRPr lang="en-US"/>
          </a:p>
        </p:txBody>
      </p:sp>
    </p:spTree>
    <p:extLst>
      <p:ext uri="{BB962C8B-B14F-4D97-AF65-F5344CB8AC3E}">
        <p14:creationId xmlns:p14="http://schemas.microsoft.com/office/powerpoint/2010/main" val="363078796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3E6FA-882F-5299-0615-DBD24BE7C9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0D26DD-F3D9-E114-512B-B25D202FD2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DD5C0D-B97D-4DC2-96A5-6E0BD1528D86}"/>
              </a:ext>
            </a:extLst>
          </p:cNvPr>
          <p:cNvSpPr>
            <a:spLocks noGrp="1"/>
          </p:cNvSpPr>
          <p:nvPr>
            <p:ph type="dt" sz="half" idx="10"/>
          </p:nvPr>
        </p:nvSpPr>
        <p:spPr/>
        <p:txBody>
          <a:bodyPr/>
          <a:lstStyle/>
          <a:p>
            <a:fld id="{63E7B284-F8A2-478F-8EB3-F3EE6ED788A0}" type="datetimeFigureOut">
              <a:rPr lang="en-US" smtClean="0"/>
              <a:t>2/4/26</a:t>
            </a:fld>
            <a:endParaRPr lang="en-US"/>
          </a:p>
        </p:txBody>
      </p:sp>
      <p:sp>
        <p:nvSpPr>
          <p:cNvPr id="5" name="Footer Placeholder 4">
            <a:extLst>
              <a:ext uri="{FF2B5EF4-FFF2-40B4-BE49-F238E27FC236}">
                <a16:creationId xmlns:a16="http://schemas.microsoft.com/office/drawing/2014/main" id="{8CDAF869-9081-B43F-87BD-A0D12AA9C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46739-BF0E-7DA9-8659-8F6C0592E6E2}"/>
              </a:ext>
            </a:extLst>
          </p:cNvPr>
          <p:cNvSpPr>
            <a:spLocks noGrp="1"/>
          </p:cNvSpPr>
          <p:nvPr>
            <p:ph type="sldNum" sz="quarter" idx="12"/>
          </p:nvPr>
        </p:nvSpPr>
        <p:spPr/>
        <p:txBody>
          <a:bodyPr/>
          <a:lstStyle/>
          <a:p>
            <a:fld id="{C7EDCCF2-1EDD-4D68-95E1-17A56EABE3AA}" type="slidenum">
              <a:rPr lang="en-US" smtClean="0"/>
              <a:t>‹#›</a:t>
            </a:fld>
            <a:endParaRPr lang="en-US"/>
          </a:p>
        </p:txBody>
      </p:sp>
    </p:spTree>
    <p:extLst>
      <p:ext uri="{BB962C8B-B14F-4D97-AF65-F5344CB8AC3E}">
        <p14:creationId xmlns:p14="http://schemas.microsoft.com/office/powerpoint/2010/main" val="83229717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11AC-9443-BA84-3C0E-F7C757357B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1D1D27-7228-325F-C58A-D0B779F783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81FD0-241D-6213-3125-E5BAE4F117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7B9C18-4481-B30D-2AEC-8E6BD4E9EC28}"/>
              </a:ext>
            </a:extLst>
          </p:cNvPr>
          <p:cNvSpPr>
            <a:spLocks noGrp="1"/>
          </p:cNvSpPr>
          <p:nvPr>
            <p:ph type="dt" sz="half" idx="10"/>
          </p:nvPr>
        </p:nvSpPr>
        <p:spPr/>
        <p:txBody>
          <a:bodyPr/>
          <a:lstStyle/>
          <a:p>
            <a:fld id="{63E7B284-F8A2-478F-8EB3-F3EE6ED788A0}" type="datetimeFigureOut">
              <a:rPr lang="en-US" smtClean="0"/>
              <a:t>2/4/26</a:t>
            </a:fld>
            <a:endParaRPr lang="en-US"/>
          </a:p>
        </p:txBody>
      </p:sp>
      <p:sp>
        <p:nvSpPr>
          <p:cNvPr id="6" name="Footer Placeholder 5">
            <a:extLst>
              <a:ext uri="{FF2B5EF4-FFF2-40B4-BE49-F238E27FC236}">
                <a16:creationId xmlns:a16="http://schemas.microsoft.com/office/drawing/2014/main" id="{95247B2F-07CD-C391-57AE-DC7BEFFD5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A9797-7072-7F55-50CC-8085017E3E6F}"/>
              </a:ext>
            </a:extLst>
          </p:cNvPr>
          <p:cNvSpPr>
            <a:spLocks noGrp="1"/>
          </p:cNvSpPr>
          <p:nvPr>
            <p:ph type="sldNum" sz="quarter" idx="12"/>
          </p:nvPr>
        </p:nvSpPr>
        <p:spPr/>
        <p:txBody>
          <a:bodyPr/>
          <a:lstStyle/>
          <a:p>
            <a:fld id="{C7EDCCF2-1EDD-4D68-95E1-17A56EABE3AA}" type="slidenum">
              <a:rPr lang="en-US" smtClean="0"/>
              <a:t>‹#›</a:t>
            </a:fld>
            <a:endParaRPr lang="en-US"/>
          </a:p>
        </p:txBody>
      </p:sp>
    </p:spTree>
    <p:extLst>
      <p:ext uri="{BB962C8B-B14F-4D97-AF65-F5344CB8AC3E}">
        <p14:creationId xmlns:p14="http://schemas.microsoft.com/office/powerpoint/2010/main" val="25470672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962EF-8654-C4E6-788B-D391D7CEB1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F9A035-1A88-823D-F225-D66380F938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EA152F-5781-B388-5966-01ABA8F1AF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D826DD-3462-558B-6157-96D75BAE3F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5D72BC-2A67-F40B-B528-EC2802CA77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33D170-EF6E-3A3C-4280-BC4C2891246F}"/>
              </a:ext>
            </a:extLst>
          </p:cNvPr>
          <p:cNvSpPr>
            <a:spLocks noGrp="1"/>
          </p:cNvSpPr>
          <p:nvPr>
            <p:ph type="dt" sz="half" idx="10"/>
          </p:nvPr>
        </p:nvSpPr>
        <p:spPr/>
        <p:txBody>
          <a:bodyPr/>
          <a:lstStyle/>
          <a:p>
            <a:fld id="{63E7B284-F8A2-478F-8EB3-F3EE6ED788A0}" type="datetimeFigureOut">
              <a:rPr lang="en-US" smtClean="0"/>
              <a:t>2/4/26</a:t>
            </a:fld>
            <a:endParaRPr lang="en-US"/>
          </a:p>
        </p:txBody>
      </p:sp>
      <p:sp>
        <p:nvSpPr>
          <p:cNvPr id="8" name="Footer Placeholder 7">
            <a:extLst>
              <a:ext uri="{FF2B5EF4-FFF2-40B4-BE49-F238E27FC236}">
                <a16:creationId xmlns:a16="http://schemas.microsoft.com/office/drawing/2014/main" id="{4E5D90A4-BC72-93E8-CA17-F2650966F5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B95D3E-80BD-5327-C0DB-511FE1FB3C49}"/>
              </a:ext>
            </a:extLst>
          </p:cNvPr>
          <p:cNvSpPr>
            <a:spLocks noGrp="1"/>
          </p:cNvSpPr>
          <p:nvPr>
            <p:ph type="sldNum" sz="quarter" idx="12"/>
          </p:nvPr>
        </p:nvSpPr>
        <p:spPr/>
        <p:txBody>
          <a:bodyPr/>
          <a:lstStyle/>
          <a:p>
            <a:fld id="{C7EDCCF2-1EDD-4D68-95E1-17A56EABE3AA}" type="slidenum">
              <a:rPr lang="en-US" smtClean="0"/>
              <a:t>‹#›</a:t>
            </a:fld>
            <a:endParaRPr lang="en-US"/>
          </a:p>
        </p:txBody>
      </p:sp>
    </p:spTree>
    <p:extLst>
      <p:ext uri="{BB962C8B-B14F-4D97-AF65-F5344CB8AC3E}">
        <p14:creationId xmlns:p14="http://schemas.microsoft.com/office/powerpoint/2010/main" val="70062427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3A8EC-FA15-642C-B005-ED2E8B5737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2D0812-501C-A14D-8615-2CED22F69DA9}"/>
              </a:ext>
            </a:extLst>
          </p:cNvPr>
          <p:cNvSpPr>
            <a:spLocks noGrp="1"/>
          </p:cNvSpPr>
          <p:nvPr>
            <p:ph type="dt" sz="half" idx="10"/>
          </p:nvPr>
        </p:nvSpPr>
        <p:spPr/>
        <p:txBody>
          <a:bodyPr/>
          <a:lstStyle/>
          <a:p>
            <a:fld id="{63E7B284-F8A2-478F-8EB3-F3EE6ED788A0}" type="datetimeFigureOut">
              <a:rPr lang="en-US" smtClean="0"/>
              <a:t>2/4/26</a:t>
            </a:fld>
            <a:endParaRPr lang="en-US"/>
          </a:p>
        </p:txBody>
      </p:sp>
      <p:sp>
        <p:nvSpPr>
          <p:cNvPr id="4" name="Footer Placeholder 3">
            <a:extLst>
              <a:ext uri="{FF2B5EF4-FFF2-40B4-BE49-F238E27FC236}">
                <a16:creationId xmlns:a16="http://schemas.microsoft.com/office/drawing/2014/main" id="{D654A6BC-4A18-0C61-0DA8-64C0893FF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04237E-4302-C1A5-E31A-AB08623DAAA1}"/>
              </a:ext>
            </a:extLst>
          </p:cNvPr>
          <p:cNvSpPr>
            <a:spLocks noGrp="1"/>
          </p:cNvSpPr>
          <p:nvPr>
            <p:ph type="sldNum" sz="quarter" idx="12"/>
          </p:nvPr>
        </p:nvSpPr>
        <p:spPr/>
        <p:txBody>
          <a:bodyPr/>
          <a:lstStyle/>
          <a:p>
            <a:fld id="{C7EDCCF2-1EDD-4D68-95E1-17A56EABE3AA}" type="slidenum">
              <a:rPr lang="en-US" smtClean="0"/>
              <a:t>‹#›</a:t>
            </a:fld>
            <a:endParaRPr lang="en-US"/>
          </a:p>
        </p:txBody>
      </p:sp>
    </p:spTree>
    <p:extLst>
      <p:ext uri="{BB962C8B-B14F-4D97-AF65-F5344CB8AC3E}">
        <p14:creationId xmlns:p14="http://schemas.microsoft.com/office/powerpoint/2010/main" val="68574574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3B148D-47A7-5A62-120F-DCF9CCFC55C4}"/>
              </a:ext>
            </a:extLst>
          </p:cNvPr>
          <p:cNvSpPr>
            <a:spLocks noGrp="1"/>
          </p:cNvSpPr>
          <p:nvPr>
            <p:ph type="dt" sz="half" idx="10"/>
          </p:nvPr>
        </p:nvSpPr>
        <p:spPr/>
        <p:txBody>
          <a:bodyPr/>
          <a:lstStyle/>
          <a:p>
            <a:fld id="{63E7B284-F8A2-478F-8EB3-F3EE6ED788A0}" type="datetimeFigureOut">
              <a:rPr lang="en-US" smtClean="0"/>
              <a:t>2/4/26</a:t>
            </a:fld>
            <a:endParaRPr lang="en-US"/>
          </a:p>
        </p:txBody>
      </p:sp>
      <p:sp>
        <p:nvSpPr>
          <p:cNvPr id="3" name="Footer Placeholder 2">
            <a:extLst>
              <a:ext uri="{FF2B5EF4-FFF2-40B4-BE49-F238E27FC236}">
                <a16:creationId xmlns:a16="http://schemas.microsoft.com/office/drawing/2014/main" id="{A5D9BC18-4829-D396-CB6D-0A3F3F914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E7748F-610A-CFE7-D82F-9BB219095140}"/>
              </a:ext>
            </a:extLst>
          </p:cNvPr>
          <p:cNvSpPr>
            <a:spLocks noGrp="1"/>
          </p:cNvSpPr>
          <p:nvPr>
            <p:ph type="sldNum" sz="quarter" idx="12"/>
          </p:nvPr>
        </p:nvSpPr>
        <p:spPr/>
        <p:txBody>
          <a:bodyPr/>
          <a:lstStyle/>
          <a:p>
            <a:fld id="{C7EDCCF2-1EDD-4D68-95E1-17A56EABE3AA}" type="slidenum">
              <a:rPr lang="en-US" smtClean="0"/>
              <a:t>‹#›</a:t>
            </a:fld>
            <a:endParaRPr lang="en-US"/>
          </a:p>
        </p:txBody>
      </p:sp>
    </p:spTree>
    <p:extLst>
      <p:ext uri="{BB962C8B-B14F-4D97-AF65-F5344CB8AC3E}">
        <p14:creationId xmlns:p14="http://schemas.microsoft.com/office/powerpoint/2010/main" val="1349703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30C7D-2C3C-40D3-D700-4599B0C299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9AD05F-3523-2472-931B-35CBE4A1A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C30873-05F0-FFA6-1C58-CD568B39C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F73A19-3BC3-A528-74BD-CF797F840012}"/>
              </a:ext>
            </a:extLst>
          </p:cNvPr>
          <p:cNvSpPr>
            <a:spLocks noGrp="1"/>
          </p:cNvSpPr>
          <p:nvPr>
            <p:ph type="dt" sz="half" idx="10"/>
          </p:nvPr>
        </p:nvSpPr>
        <p:spPr/>
        <p:txBody>
          <a:bodyPr/>
          <a:lstStyle/>
          <a:p>
            <a:fld id="{63E7B284-F8A2-478F-8EB3-F3EE6ED788A0}" type="datetimeFigureOut">
              <a:rPr lang="en-US" smtClean="0"/>
              <a:t>2/4/26</a:t>
            </a:fld>
            <a:endParaRPr lang="en-US"/>
          </a:p>
        </p:txBody>
      </p:sp>
      <p:sp>
        <p:nvSpPr>
          <p:cNvPr id="6" name="Footer Placeholder 5">
            <a:extLst>
              <a:ext uri="{FF2B5EF4-FFF2-40B4-BE49-F238E27FC236}">
                <a16:creationId xmlns:a16="http://schemas.microsoft.com/office/drawing/2014/main" id="{C0190AD1-93B9-4FC6-8707-CB06A2E941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88106F-7BD2-E26B-302E-DF7F9A98232C}"/>
              </a:ext>
            </a:extLst>
          </p:cNvPr>
          <p:cNvSpPr>
            <a:spLocks noGrp="1"/>
          </p:cNvSpPr>
          <p:nvPr>
            <p:ph type="sldNum" sz="quarter" idx="12"/>
          </p:nvPr>
        </p:nvSpPr>
        <p:spPr/>
        <p:txBody>
          <a:bodyPr/>
          <a:lstStyle/>
          <a:p>
            <a:fld id="{C7EDCCF2-1EDD-4D68-95E1-17A56EABE3AA}" type="slidenum">
              <a:rPr lang="en-US" smtClean="0"/>
              <a:t>‹#›</a:t>
            </a:fld>
            <a:endParaRPr lang="en-US"/>
          </a:p>
        </p:txBody>
      </p:sp>
    </p:spTree>
    <p:extLst>
      <p:ext uri="{BB962C8B-B14F-4D97-AF65-F5344CB8AC3E}">
        <p14:creationId xmlns:p14="http://schemas.microsoft.com/office/powerpoint/2010/main" val="280162978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F1FF-6F34-8407-057E-7B0527C062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AA708B-3207-A7C0-3283-A5551C9DD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D976CC-9777-BA86-6F8A-917FE5ED2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7D7E2-17CA-0F83-39CB-9DF9D2D43DBD}"/>
              </a:ext>
            </a:extLst>
          </p:cNvPr>
          <p:cNvSpPr>
            <a:spLocks noGrp="1"/>
          </p:cNvSpPr>
          <p:nvPr>
            <p:ph type="dt" sz="half" idx="10"/>
          </p:nvPr>
        </p:nvSpPr>
        <p:spPr/>
        <p:txBody>
          <a:bodyPr/>
          <a:lstStyle/>
          <a:p>
            <a:fld id="{63E7B284-F8A2-478F-8EB3-F3EE6ED788A0}" type="datetimeFigureOut">
              <a:rPr lang="en-US" smtClean="0"/>
              <a:t>2/4/26</a:t>
            </a:fld>
            <a:endParaRPr lang="en-US"/>
          </a:p>
        </p:txBody>
      </p:sp>
      <p:sp>
        <p:nvSpPr>
          <p:cNvPr id="6" name="Footer Placeholder 5">
            <a:extLst>
              <a:ext uri="{FF2B5EF4-FFF2-40B4-BE49-F238E27FC236}">
                <a16:creationId xmlns:a16="http://schemas.microsoft.com/office/drawing/2014/main" id="{A3248749-34F1-A8AB-BA91-D4A2986AA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3C629-FA10-8596-A3DB-409DA325BE69}"/>
              </a:ext>
            </a:extLst>
          </p:cNvPr>
          <p:cNvSpPr>
            <a:spLocks noGrp="1"/>
          </p:cNvSpPr>
          <p:nvPr>
            <p:ph type="sldNum" sz="quarter" idx="12"/>
          </p:nvPr>
        </p:nvSpPr>
        <p:spPr/>
        <p:txBody>
          <a:bodyPr/>
          <a:lstStyle/>
          <a:p>
            <a:fld id="{C7EDCCF2-1EDD-4D68-95E1-17A56EABE3AA}" type="slidenum">
              <a:rPr lang="en-US" smtClean="0"/>
              <a:t>‹#›</a:t>
            </a:fld>
            <a:endParaRPr lang="en-US"/>
          </a:p>
        </p:txBody>
      </p:sp>
    </p:spTree>
    <p:extLst>
      <p:ext uri="{BB962C8B-B14F-4D97-AF65-F5344CB8AC3E}">
        <p14:creationId xmlns:p14="http://schemas.microsoft.com/office/powerpoint/2010/main" val="199169322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9307A-6B30-C9D5-6CD4-B095275949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3505F1-2F01-3914-AAFF-40AC56D357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21E05-EE43-A813-D899-1E689879C13F}"/>
              </a:ext>
            </a:extLst>
          </p:cNvPr>
          <p:cNvSpPr>
            <a:spLocks noGrp="1"/>
          </p:cNvSpPr>
          <p:nvPr>
            <p:ph type="dt" sz="half" idx="10"/>
          </p:nvPr>
        </p:nvSpPr>
        <p:spPr/>
        <p:txBody>
          <a:bodyPr/>
          <a:lstStyle/>
          <a:p>
            <a:fld id="{63E7B284-F8A2-478F-8EB3-F3EE6ED788A0}" type="datetimeFigureOut">
              <a:rPr lang="en-US" smtClean="0"/>
              <a:t>2/4/26</a:t>
            </a:fld>
            <a:endParaRPr lang="en-US"/>
          </a:p>
        </p:txBody>
      </p:sp>
      <p:sp>
        <p:nvSpPr>
          <p:cNvPr id="5" name="Footer Placeholder 4">
            <a:extLst>
              <a:ext uri="{FF2B5EF4-FFF2-40B4-BE49-F238E27FC236}">
                <a16:creationId xmlns:a16="http://schemas.microsoft.com/office/drawing/2014/main" id="{44E0A6D8-F9BB-5C77-FC85-B9CF9D0C42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D5995-ADBE-1A1E-4927-99C2904BA3F6}"/>
              </a:ext>
            </a:extLst>
          </p:cNvPr>
          <p:cNvSpPr>
            <a:spLocks noGrp="1"/>
          </p:cNvSpPr>
          <p:nvPr>
            <p:ph type="sldNum" sz="quarter" idx="12"/>
          </p:nvPr>
        </p:nvSpPr>
        <p:spPr/>
        <p:txBody>
          <a:bodyPr/>
          <a:lstStyle/>
          <a:p>
            <a:fld id="{C7EDCCF2-1EDD-4D68-95E1-17A56EABE3AA}" type="slidenum">
              <a:rPr lang="en-US" smtClean="0"/>
              <a:t>‹#›</a:t>
            </a:fld>
            <a:endParaRPr lang="en-US"/>
          </a:p>
        </p:txBody>
      </p:sp>
    </p:spTree>
    <p:extLst>
      <p:ext uri="{BB962C8B-B14F-4D97-AF65-F5344CB8AC3E}">
        <p14:creationId xmlns:p14="http://schemas.microsoft.com/office/powerpoint/2010/main" val="8678183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052A75-97EC-829C-A96C-3273686071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D4E48E-BD2B-6434-2875-4E08DA19CA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59801-0D1B-783F-5DAC-DF81E94F2EFD}"/>
              </a:ext>
            </a:extLst>
          </p:cNvPr>
          <p:cNvSpPr>
            <a:spLocks noGrp="1"/>
          </p:cNvSpPr>
          <p:nvPr>
            <p:ph type="dt" sz="half" idx="10"/>
          </p:nvPr>
        </p:nvSpPr>
        <p:spPr/>
        <p:txBody>
          <a:bodyPr/>
          <a:lstStyle/>
          <a:p>
            <a:fld id="{63E7B284-F8A2-478F-8EB3-F3EE6ED788A0}" type="datetimeFigureOut">
              <a:rPr lang="en-US" smtClean="0"/>
              <a:t>2/4/26</a:t>
            </a:fld>
            <a:endParaRPr lang="en-US"/>
          </a:p>
        </p:txBody>
      </p:sp>
      <p:sp>
        <p:nvSpPr>
          <p:cNvPr id="5" name="Footer Placeholder 4">
            <a:extLst>
              <a:ext uri="{FF2B5EF4-FFF2-40B4-BE49-F238E27FC236}">
                <a16:creationId xmlns:a16="http://schemas.microsoft.com/office/drawing/2014/main" id="{94B3A851-5D55-658A-1AF4-A4ACD679A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9B718-8E8C-8DDF-F0A2-A5780D87DD84}"/>
              </a:ext>
            </a:extLst>
          </p:cNvPr>
          <p:cNvSpPr>
            <a:spLocks noGrp="1"/>
          </p:cNvSpPr>
          <p:nvPr>
            <p:ph type="sldNum" sz="quarter" idx="12"/>
          </p:nvPr>
        </p:nvSpPr>
        <p:spPr/>
        <p:txBody>
          <a:bodyPr/>
          <a:lstStyle/>
          <a:p>
            <a:fld id="{C7EDCCF2-1EDD-4D68-95E1-17A56EABE3AA}" type="slidenum">
              <a:rPr lang="en-US" smtClean="0"/>
              <a:t>‹#›</a:t>
            </a:fld>
            <a:endParaRPr lang="en-US"/>
          </a:p>
        </p:txBody>
      </p:sp>
    </p:spTree>
    <p:extLst>
      <p:ext uri="{BB962C8B-B14F-4D97-AF65-F5344CB8AC3E}">
        <p14:creationId xmlns:p14="http://schemas.microsoft.com/office/powerpoint/2010/main" val="1265985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86121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1157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658623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33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0622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9768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255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29737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12824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6856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044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9396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742338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3688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5237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7179999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9950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07346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296017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999833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246209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496037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8541146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613567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219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71507934"/>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472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745862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0753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2990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8605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02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19349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542698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32751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4036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202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570961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208024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886791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8297469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34791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51039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25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64536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172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310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962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790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06282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13315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4420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637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37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45318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0651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58358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6363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58112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897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090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2623068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0822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5699540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99007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5594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166916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27427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240509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345153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69067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4800"/>
            <a:ext cx="25908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4800"/>
            <a:ext cx="7569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22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1.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0.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53.png"/><Relationship Id="rId4" Type="http://schemas.openxmlformats.org/officeDocument/2006/relationships/slideLayout" Target="../slideLayouts/slideLayout18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theme" Target="../theme/theme12.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8" Type="http://schemas.openxmlformats.org/officeDocument/2006/relationships/slideLayout" Target="../slideLayouts/slideLayout201.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image" Target="../media/image59.jpg"/><Relationship Id="rId20" Type="http://schemas.openxmlformats.org/officeDocument/2006/relationships/slideLayout" Target="../slideLayouts/slideLayout213.xml"/><Relationship Id="rId41" Type="http://schemas.openxmlformats.org/officeDocument/2006/relationships/slideLayout" Target="../slideLayouts/slideLayout2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theme" Target="../theme/theme13.xml"/><Relationship Id="rId3" Type="http://schemas.openxmlformats.org/officeDocument/2006/relationships/slideLayout" Target="../slideLayouts/slideLayout240.xml"/><Relationship Id="rId21" Type="http://schemas.openxmlformats.org/officeDocument/2006/relationships/slideLayout" Target="../slideLayouts/slideLayout258.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image" Target="../media/image60.png"/></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75.xml"/><Relationship Id="rId18" Type="http://schemas.openxmlformats.org/officeDocument/2006/relationships/slideLayout" Target="../slideLayouts/slideLayout280.xml"/><Relationship Id="rId26" Type="http://schemas.openxmlformats.org/officeDocument/2006/relationships/slideLayout" Target="../slideLayouts/slideLayout288.xml"/><Relationship Id="rId3" Type="http://schemas.openxmlformats.org/officeDocument/2006/relationships/slideLayout" Target="../slideLayouts/slideLayout265.xml"/><Relationship Id="rId21" Type="http://schemas.openxmlformats.org/officeDocument/2006/relationships/slideLayout" Target="../slideLayouts/slideLayout283.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5" Type="http://schemas.openxmlformats.org/officeDocument/2006/relationships/slideLayout" Target="../slideLayouts/slideLayout287.xml"/><Relationship Id="rId33" Type="http://schemas.openxmlformats.org/officeDocument/2006/relationships/theme" Target="../theme/theme14.xml"/><Relationship Id="rId2" Type="http://schemas.openxmlformats.org/officeDocument/2006/relationships/slideLayout" Target="../slideLayouts/slideLayout264.xml"/><Relationship Id="rId16" Type="http://schemas.openxmlformats.org/officeDocument/2006/relationships/slideLayout" Target="../slideLayouts/slideLayout278.xml"/><Relationship Id="rId20" Type="http://schemas.openxmlformats.org/officeDocument/2006/relationships/slideLayout" Target="../slideLayouts/slideLayout282.xml"/><Relationship Id="rId29" Type="http://schemas.openxmlformats.org/officeDocument/2006/relationships/slideLayout" Target="../slideLayouts/slideLayout291.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24" Type="http://schemas.openxmlformats.org/officeDocument/2006/relationships/slideLayout" Target="../slideLayouts/slideLayout286.xml"/><Relationship Id="rId32" Type="http://schemas.openxmlformats.org/officeDocument/2006/relationships/slideLayout" Target="../slideLayouts/slideLayout294.xml"/><Relationship Id="rId5" Type="http://schemas.openxmlformats.org/officeDocument/2006/relationships/slideLayout" Target="../slideLayouts/slideLayout267.xml"/><Relationship Id="rId15" Type="http://schemas.openxmlformats.org/officeDocument/2006/relationships/slideLayout" Target="../slideLayouts/slideLayout277.xml"/><Relationship Id="rId23" Type="http://schemas.openxmlformats.org/officeDocument/2006/relationships/slideLayout" Target="../slideLayouts/slideLayout285.xml"/><Relationship Id="rId28" Type="http://schemas.openxmlformats.org/officeDocument/2006/relationships/slideLayout" Target="../slideLayouts/slideLayout290.xml"/><Relationship Id="rId10" Type="http://schemas.openxmlformats.org/officeDocument/2006/relationships/slideLayout" Target="../slideLayouts/slideLayout272.xml"/><Relationship Id="rId19" Type="http://schemas.openxmlformats.org/officeDocument/2006/relationships/slideLayout" Target="../slideLayouts/slideLayout281.xml"/><Relationship Id="rId31" Type="http://schemas.openxmlformats.org/officeDocument/2006/relationships/slideLayout" Target="../slideLayouts/slideLayout293.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 Id="rId22" Type="http://schemas.openxmlformats.org/officeDocument/2006/relationships/slideLayout" Target="../slideLayouts/slideLayout284.xml"/><Relationship Id="rId27" Type="http://schemas.openxmlformats.org/officeDocument/2006/relationships/slideLayout" Target="../slideLayouts/slideLayout289.xml"/><Relationship Id="rId30" Type="http://schemas.openxmlformats.org/officeDocument/2006/relationships/slideLayout" Target="../slideLayouts/slideLayout292.xml"/><Relationship Id="rId8" Type="http://schemas.openxmlformats.org/officeDocument/2006/relationships/slideLayout" Target="../slideLayouts/slideLayout2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18" Type="http://schemas.openxmlformats.org/officeDocument/2006/relationships/slideLayout" Target="../slideLayouts/slideLayout31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17" Type="http://schemas.openxmlformats.org/officeDocument/2006/relationships/slideLayout" Target="../slideLayouts/slideLayout311.xml"/><Relationship Id="rId2" Type="http://schemas.openxmlformats.org/officeDocument/2006/relationships/slideLayout" Target="../slideLayouts/slideLayout296.xml"/><Relationship Id="rId16" Type="http://schemas.openxmlformats.org/officeDocument/2006/relationships/slideLayout" Target="../slideLayouts/slideLayout310.xml"/><Relationship Id="rId20" Type="http://schemas.openxmlformats.org/officeDocument/2006/relationships/image" Target="../media/image1.png"/><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5" Type="http://schemas.openxmlformats.org/officeDocument/2006/relationships/slideLayout" Target="../slideLayouts/slideLayout309.xml"/><Relationship Id="rId10" Type="http://schemas.openxmlformats.org/officeDocument/2006/relationships/slideLayout" Target="../slideLayouts/slideLayout304.xml"/><Relationship Id="rId19" Type="http://schemas.openxmlformats.org/officeDocument/2006/relationships/theme" Target="../theme/theme15.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16.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18" Type="http://schemas.openxmlformats.org/officeDocument/2006/relationships/slideLayout" Target="../slideLayouts/slideLayout341.xml"/><Relationship Id="rId26" Type="http://schemas.openxmlformats.org/officeDocument/2006/relationships/theme" Target="../theme/theme17.xml"/><Relationship Id="rId3" Type="http://schemas.openxmlformats.org/officeDocument/2006/relationships/slideLayout" Target="../slideLayouts/slideLayout326.xml"/><Relationship Id="rId21" Type="http://schemas.openxmlformats.org/officeDocument/2006/relationships/slideLayout" Target="../slideLayouts/slideLayout344.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17" Type="http://schemas.openxmlformats.org/officeDocument/2006/relationships/slideLayout" Target="../slideLayouts/slideLayout340.xml"/><Relationship Id="rId25" Type="http://schemas.openxmlformats.org/officeDocument/2006/relationships/slideLayout" Target="../slideLayouts/slideLayout348.xml"/><Relationship Id="rId2" Type="http://schemas.openxmlformats.org/officeDocument/2006/relationships/slideLayout" Target="../slideLayouts/slideLayout325.xml"/><Relationship Id="rId16" Type="http://schemas.openxmlformats.org/officeDocument/2006/relationships/slideLayout" Target="../slideLayouts/slideLayout339.xml"/><Relationship Id="rId20" Type="http://schemas.openxmlformats.org/officeDocument/2006/relationships/slideLayout" Target="../slideLayouts/slideLayout343.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24" Type="http://schemas.openxmlformats.org/officeDocument/2006/relationships/slideLayout" Target="../slideLayouts/slideLayout347.xml"/><Relationship Id="rId5" Type="http://schemas.openxmlformats.org/officeDocument/2006/relationships/slideLayout" Target="../slideLayouts/slideLayout328.xml"/><Relationship Id="rId15" Type="http://schemas.openxmlformats.org/officeDocument/2006/relationships/slideLayout" Target="../slideLayouts/slideLayout338.xml"/><Relationship Id="rId23" Type="http://schemas.openxmlformats.org/officeDocument/2006/relationships/slideLayout" Target="../slideLayouts/slideLayout346.xml"/><Relationship Id="rId10" Type="http://schemas.openxmlformats.org/officeDocument/2006/relationships/slideLayout" Target="../slideLayouts/slideLayout333.xml"/><Relationship Id="rId19" Type="http://schemas.openxmlformats.org/officeDocument/2006/relationships/slideLayout" Target="../slideLayouts/slideLayout342.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 Id="rId22" Type="http://schemas.openxmlformats.org/officeDocument/2006/relationships/slideLayout" Target="../slideLayouts/slideLayout345.xml"/><Relationship Id="rId27" Type="http://schemas.openxmlformats.org/officeDocument/2006/relationships/image" Target="../media/image6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18" Type="http://schemas.openxmlformats.org/officeDocument/2006/relationships/theme" Target="../theme/theme18.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 Type="http://schemas.openxmlformats.org/officeDocument/2006/relationships/slideLayout" Target="../slideLayouts/slideLayout350.xml"/><Relationship Id="rId16" Type="http://schemas.openxmlformats.org/officeDocument/2006/relationships/slideLayout" Target="../slideLayouts/slideLayout364.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5" Type="http://schemas.openxmlformats.org/officeDocument/2006/relationships/slideLayout" Target="../slideLayouts/slideLayout363.xml"/><Relationship Id="rId10" Type="http://schemas.openxmlformats.org/officeDocument/2006/relationships/slideLayout" Target="../slideLayouts/slideLayout358.xml"/><Relationship Id="rId19" Type="http://schemas.openxmlformats.org/officeDocument/2006/relationships/image" Target="../media/image65.png"/><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slideLayout" Target="../slideLayouts/slideLayout378.xml"/><Relationship Id="rId18" Type="http://schemas.openxmlformats.org/officeDocument/2006/relationships/slideLayout" Target="../slideLayouts/slideLayout383.xml"/><Relationship Id="rId3" Type="http://schemas.openxmlformats.org/officeDocument/2006/relationships/slideLayout" Target="../slideLayouts/slideLayout368.xml"/><Relationship Id="rId21" Type="http://schemas.openxmlformats.org/officeDocument/2006/relationships/image" Target="../media/image66.jpeg"/><Relationship Id="rId7" Type="http://schemas.openxmlformats.org/officeDocument/2006/relationships/slideLayout" Target="../slideLayouts/slideLayout372.xml"/><Relationship Id="rId12" Type="http://schemas.openxmlformats.org/officeDocument/2006/relationships/slideLayout" Target="../slideLayouts/slideLayout377.xml"/><Relationship Id="rId17" Type="http://schemas.openxmlformats.org/officeDocument/2006/relationships/slideLayout" Target="../slideLayouts/slideLayout382.xml"/><Relationship Id="rId2" Type="http://schemas.openxmlformats.org/officeDocument/2006/relationships/slideLayout" Target="../slideLayouts/slideLayout367.xml"/><Relationship Id="rId16" Type="http://schemas.openxmlformats.org/officeDocument/2006/relationships/slideLayout" Target="../slideLayouts/slideLayout381.xml"/><Relationship Id="rId20" Type="http://schemas.openxmlformats.org/officeDocument/2006/relationships/theme" Target="../theme/theme19.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5" Type="http://schemas.openxmlformats.org/officeDocument/2006/relationships/slideLayout" Target="../slideLayouts/slideLayout380.xml"/><Relationship Id="rId10" Type="http://schemas.openxmlformats.org/officeDocument/2006/relationships/slideLayout" Target="../slideLayouts/slideLayout375.xml"/><Relationship Id="rId19" Type="http://schemas.openxmlformats.org/officeDocument/2006/relationships/slideLayout" Target="../slideLayouts/slideLayout384.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slideLayout" Target="../slideLayouts/slideLayout3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image" Target="../media/image67.jpeg"/><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20.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image" Target="../media/image69.wmf"/><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image" Target="../media/image68.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2" r:id="rId18"/>
    <p:sldLayoutId id="214748584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629399809"/>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 id="2147486052" r:id="rId12"/>
    <p:sldLayoutId id="2147486053" r:id="rId13"/>
    <p:sldLayoutId id="2147486054" r:id="rId14"/>
    <p:sldLayoutId id="2147486055" r:id="rId15"/>
    <p:sldLayoutId id="2147486056" r:id="rId16"/>
    <p:sldLayoutId id="2147486057" r:id="rId17"/>
    <p:sldLayoutId id="2147486058" r:id="rId18"/>
    <p:sldLayoutId id="2147486059" r:id="rId19"/>
    <p:sldLayoutId id="2147486060" r:id="rId20"/>
    <p:sldLayoutId id="2147486061" r:id="rId21"/>
    <p:sldLayoutId id="2147486062" r:id="rId22"/>
    <p:sldLayoutId id="2147486063" r:id="rId23"/>
    <p:sldLayoutId id="2147486064" r:id="rId24"/>
    <p:sldLayoutId id="214748606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B924C-0027-43E7-9D62-7728E6D05069}" type="datetimeFigureOut">
              <a:rPr lang="en-US" smtClean="0">
                <a:solidFill>
                  <a:prstClr val="black">
                    <a:tint val="75000"/>
                  </a:prstClr>
                </a:solidFill>
              </a:rPr>
              <a:pPr/>
              <a:t>2/4/26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EE1FA-C804-4965-ABC1-396C97F6E91C}"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0"/>
            <a:ext cx="12192000" cy="1371600"/>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6108" fontAlgn="base">
              <a:spcBef>
                <a:spcPct val="0"/>
              </a:spcBef>
              <a:spcAft>
                <a:spcPct val="0"/>
              </a:spcAft>
            </a:pPr>
            <a:endParaRPr lang="en-US" sz="2400" dirty="0">
              <a:solidFill>
                <a:srgbClr val="FFFFFF"/>
              </a:solidFill>
            </a:endParaRPr>
          </a:p>
        </p:txBody>
      </p:sp>
    </p:spTree>
    <p:extLst>
      <p:ext uri="{BB962C8B-B14F-4D97-AF65-F5344CB8AC3E}">
        <p14:creationId xmlns:p14="http://schemas.microsoft.com/office/powerpoint/2010/main" val="2496213660"/>
      </p:ext>
    </p:extLst>
  </p:cSld>
  <p:clrMap bg1="lt1" tx1="dk1" bg2="lt2" tx2="dk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 id="2147486089" r:id="rId11"/>
    <p:sldLayoutId id="2147486090" r:id="rId12"/>
    <p:sldLayoutId id="2147486091" r:id="rId13"/>
    <p:sldLayoutId id="2147486092" r:id="rId14"/>
    <p:sldLayoutId id="2147486093" r:id="rId15"/>
    <p:sldLayoutId id="2147486094" r:id="rId16"/>
    <p:sldLayoutId id="2147486095" r:id="rId17"/>
    <p:sldLayoutId id="2147486096" r:id="rId18"/>
    <p:sldLayoutId id="2147486097" r:id="rId19"/>
    <p:sldLayoutId id="2147486098" r:id="rId20"/>
    <p:sldLayoutId id="2147486099" r:id="rId21"/>
    <p:sldLayoutId id="2147486100" r:id="rId22"/>
    <p:sldLayoutId id="2147486101" r:id="rId23"/>
    <p:sldLayoutId id="2147486102" r:id="rId24"/>
    <p:sldLayoutId id="2147486103" r:id="rId25"/>
    <p:sldLayoutId id="2147486104" r:id="rId26"/>
    <p:sldLayoutId id="2147486105" r:id="rId27"/>
    <p:sldLayoutId id="2147486106" r:id="rId28"/>
    <p:sldLayoutId id="2147486107" r:id="rId29"/>
    <p:sldLayoutId id="2147486108" r:id="rId30"/>
    <p:sldLayoutId id="2147486109" r:id="rId31"/>
    <p:sldLayoutId id="2147486110" r:id="rId3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234696150"/>
      </p:ext>
    </p:extLst>
  </p:cSld>
  <p:clrMap bg1="lt1" tx1="dk1" bg2="lt2" tx2="dk2" accent1="accent1" accent2="accent2" accent3="accent3" accent4="accent4" accent5="accent5" accent6="accent6" hlink="hlink" folHlink="folHlink"/>
  <p:sldLayoutIdLst>
    <p:sldLayoutId id="2147486112"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 id="2147486123" r:id="rId12"/>
    <p:sldLayoutId id="2147486124" r:id="rId13"/>
    <p:sldLayoutId id="2147486125" r:id="rId14"/>
    <p:sldLayoutId id="2147486126" r:id="rId15"/>
    <p:sldLayoutId id="2147486127" r:id="rId16"/>
    <p:sldLayoutId id="2147486128" r:id="rId17"/>
    <p:sldLayoutId id="2147486129"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0A986-DF1B-E695-B30B-D374B3286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D433D2-CA7C-00C5-23DF-2D99ED62EF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A19DE-CD2F-F009-4E73-D50DA84D1C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E7B284-F8A2-478F-8EB3-F3EE6ED788A0}" type="datetimeFigureOut">
              <a:rPr lang="en-US" smtClean="0"/>
              <a:t>2/4/26</a:t>
            </a:fld>
            <a:endParaRPr lang="en-US"/>
          </a:p>
        </p:txBody>
      </p:sp>
      <p:sp>
        <p:nvSpPr>
          <p:cNvPr id="5" name="Footer Placeholder 4">
            <a:extLst>
              <a:ext uri="{FF2B5EF4-FFF2-40B4-BE49-F238E27FC236}">
                <a16:creationId xmlns:a16="http://schemas.microsoft.com/office/drawing/2014/main" id="{5658E5FD-7FB3-1A73-1218-AC86A86EC6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B59D8D7-98DF-8EB7-2868-8F80DF8AB7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EDCCF2-1EDD-4D68-95E1-17A56EABE3AA}" type="slidenum">
              <a:rPr lang="en-US" smtClean="0"/>
              <a:t>‹#›</a:t>
            </a:fld>
            <a:endParaRPr lang="en-US"/>
          </a:p>
        </p:txBody>
      </p:sp>
    </p:spTree>
    <p:extLst>
      <p:ext uri="{BB962C8B-B14F-4D97-AF65-F5344CB8AC3E}">
        <p14:creationId xmlns:p14="http://schemas.microsoft.com/office/powerpoint/2010/main" val="2905822915"/>
      </p:ext>
    </p:extLst>
  </p:cSld>
  <p:clrMap bg1="lt1" tx1="dk1" bg2="lt2" tx2="dk2" accent1="accent1" accent2="accent2" accent3="accent3" accent4="accent4" accent5="accent5" accent6="accent6" hlink="hlink" folHlink="folHlink"/>
  <p:sldLayoutIdLst>
    <p:sldLayoutId id="2147486131" r:id="rId1"/>
    <p:sldLayoutId id="2147486132" r:id="rId2"/>
    <p:sldLayoutId id="2147486133" r:id="rId3"/>
    <p:sldLayoutId id="2147486134" r:id="rId4"/>
    <p:sldLayoutId id="2147486135" r:id="rId5"/>
    <p:sldLayoutId id="2147486136" r:id="rId6"/>
    <p:sldLayoutId id="2147486137" r:id="rId7"/>
    <p:sldLayoutId id="2147486138" r:id="rId8"/>
    <p:sldLayoutId id="2147486139" r:id="rId9"/>
    <p:sldLayoutId id="2147486140" r:id="rId10"/>
    <p:sldLayoutId id="21474861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21409419"/>
      </p:ext>
    </p:extLst>
  </p:cSld>
  <p:clrMap bg1="lt1" tx1="dk1" bg2="lt2" tx2="dk2" accent1="accent1" accent2="accent2" accent3="accent3" accent4="accent4" accent5="accent5" accent6="accent6" hlink="hlink" folHlink="folHlink"/>
  <p:sldLayoutIdLst>
    <p:sldLayoutId id="2147486143" r:id="rId1"/>
    <p:sldLayoutId id="2147486144" r:id="rId2"/>
    <p:sldLayoutId id="2147486145" r:id="rId3"/>
    <p:sldLayoutId id="2147486146" r:id="rId4"/>
    <p:sldLayoutId id="2147486147" r:id="rId5"/>
    <p:sldLayoutId id="2147486148" r:id="rId6"/>
    <p:sldLayoutId id="2147486149" r:id="rId7"/>
    <p:sldLayoutId id="2147486150" r:id="rId8"/>
    <p:sldLayoutId id="2147486151" r:id="rId9"/>
    <p:sldLayoutId id="2147486152" r:id="rId10"/>
    <p:sldLayoutId id="2147486153" r:id="rId11"/>
    <p:sldLayoutId id="2147486154" r:id="rId12"/>
    <p:sldLayoutId id="2147486155" r:id="rId13"/>
    <p:sldLayoutId id="2147486156" r:id="rId14"/>
    <p:sldLayoutId id="2147486157" r:id="rId15"/>
    <p:sldLayoutId id="2147486158" r:id="rId16"/>
    <p:sldLayoutId id="2147486159" r:id="rId17"/>
    <p:sldLayoutId id="2147486160" r:id="rId18"/>
    <p:sldLayoutId id="2147486161" r:id="rId19"/>
    <p:sldLayoutId id="2147486162" r:id="rId20"/>
    <p:sldLayoutId id="2147486163" r:id="rId21"/>
    <p:sldLayoutId id="2147486164" r:id="rId22"/>
    <p:sldLayoutId id="2147486165" r:id="rId23"/>
    <p:sldLayoutId id="2147486166" r:id="rId24"/>
    <p:sldLayoutId id="2147486167"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32909407"/>
      </p:ext>
    </p:extLst>
  </p:cSld>
  <p:clrMap bg1="lt1" tx1="dk1" bg2="lt2" tx2="dk2" accent1="accent1" accent2="accent2" accent3="accent3" accent4="accent4" accent5="accent5" accent6="accent6" hlink="hlink" folHlink="folHlink"/>
  <p:sldLayoutIdLst>
    <p:sldLayoutId id="2147486169" r:id="rId1"/>
    <p:sldLayoutId id="2147486170" r:id="rId2"/>
    <p:sldLayoutId id="2147486171" r:id="rId3"/>
    <p:sldLayoutId id="2147486172" r:id="rId4"/>
    <p:sldLayoutId id="2147486173" r:id="rId5"/>
    <p:sldLayoutId id="2147486174" r:id="rId6"/>
    <p:sldLayoutId id="2147486175" r:id="rId7"/>
    <p:sldLayoutId id="2147486176" r:id="rId8"/>
    <p:sldLayoutId id="2147486177" r:id="rId9"/>
    <p:sldLayoutId id="2147486178" r:id="rId10"/>
    <p:sldLayoutId id="2147486179" r:id="rId11"/>
    <p:sldLayoutId id="2147486180" r:id="rId12"/>
    <p:sldLayoutId id="2147486181" r:id="rId13"/>
    <p:sldLayoutId id="2147486182" r:id="rId14"/>
    <p:sldLayoutId id="2147486183" r:id="rId15"/>
    <p:sldLayoutId id="2147486184" r:id="rId16"/>
    <p:sldLayoutId id="2147486185"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65158318"/>
      </p:ext>
    </p:extLst>
  </p:cSld>
  <p:clrMap bg1="lt1" tx1="dk1" bg2="lt2" tx2="dk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 id="2147486198" r:id="rId12"/>
    <p:sldLayoutId id="2147486199" r:id="rId13"/>
    <p:sldLayoutId id="2147486200" r:id="rId14"/>
    <p:sldLayoutId id="2147486201" r:id="rId15"/>
    <p:sldLayoutId id="2147486202" r:id="rId16"/>
    <p:sldLayoutId id="2147486203" r:id="rId17"/>
    <p:sldLayoutId id="2147486204" r:id="rId18"/>
    <p:sldLayoutId id="214748620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6" name="Picture 2" descr="outside title mast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39200" y="5907088"/>
            <a:ext cx="3048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2"/>
          <p:cNvSpPr>
            <a:spLocks noGrp="1" noChangeArrowheads="1"/>
          </p:cNvSpPr>
          <p:nvPr>
            <p:ph type="title"/>
          </p:nvPr>
        </p:nvSpPr>
        <p:spPr bwMode="auto">
          <a:xfrm>
            <a:off x="914400" y="3048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149"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Tree>
    <p:extLst>
      <p:ext uri="{BB962C8B-B14F-4D97-AF65-F5344CB8AC3E}">
        <p14:creationId xmlns:p14="http://schemas.microsoft.com/office/powerpoint/2010/main" val="2136515115"/>
      </p:ext>
    </p:extLst>
  </p:cSld>
  <p:clrMap bg1="lt1" tx1="dk1" bg2="lt2" tx2="dk2" accent1="accent1" accent2="accent2" accent3="accent3" accent4="accent4" accent5="accent5" accent6="accent6" hlink="hlink" folHlink="folHlink"/>
  <p:sldLayoutIdLst>
    <p:sldLayoutId id="2147486207" r:id="rId1"/>
    <p:sldLayoutId id="2147486208" r:id="rId2"/>
    <p:sldLayoutId id="2147486209" r:id="rId3"/>
    <p:sldLayoutId id="2147486210" r:id="rId4"/>
    <p:sldLayoutId id="2147486211" r:id="rId5"/>
    <p:sldLayoutId id="2147486212" r:id="rId6"/>
    <p:sldLayoutId id="2147486213" r:id="rId7"/>
    <p:sldLayoutId id="2147486214" r:id="rId8"/>
    <p:sldLayoutId id="2147486215" r:id="rId9"/>
    <p:sldLayoutId id="2147486216" r:id="rId10"/>
    <p:sldLayoutId id="2147486217" r:id="rId11"/>
  </p:sldLayoutIdLst>
  <p:txStyles>
    <p:titleStyle>
      <a:lvl1pPr algn="ctr" rtl="0" eaLnBrk="0" fontAlgn="base" hangingPunct="0">
        <a:spcBef>
          <a:spcPct val="0"/>
        </a:spcBef>
        <a:spcAft>
          <a:spcPct val="0"/>
        </a:spcAft>
        <a:defRPr sz="4000">
          <a:solidFill>
            <a:srgbClr val="FFFFFF"/>
          </a:solidFill>
          <a:latin typeface="+mj-lt"/>
          <a:ea typeface="+mj-ea"/>
          <a:cs typeface="+mj-cs"/>
        </a:defRPr>
      </a:lvl1pPr>
      <a:lvl2pPr algn="ctr" rtl="0" eaLnBrk="0" fontAlgn="base" hangingPunct="0">
        <a:spcBef>
          <a:spcPct val="0"/>
        </a:spcBef>
        <a:spcAft>
          <a:spcPct val="0"/>
        </a:spcAft>
        <a:defRPr sz="4000">
          <a:solidFill>
            <a:srgbClr val="FFFFFF"/>
          </a:solidFill>
          <a:latin typeface="Arial" pitchFamily="34" charset="0"/>
        </a:defRPr>
      </a:lvl2pPr>
      <a:lvl3pPr algn="ctr" rtl="0" eaLnBrk="0" fontAlgn="base" hangingPunct="0">
        <a:spcBef>
          <a:spcPct val="0"/>
        </a:spcBef>
        <a:spcAft>
          <a:spcPct val="0"/>
        </a:spcAft>
        <a:defRPr sz="4000">
          <a:solidFill>
            <a:srgbClr val="FFFFFF"/>
          </a:solidFill>
          <a:latin typeface="Arial" pitchFamily="34" charset="0"/>
        </a:defRPr>
      </a:lvl3pPr>
      <a:lvl4pPr algn="ctr" rtl="0" eaLnBrk="0" fontAlgn="base" hangingPunct="0">
        <a:spcBef>
          <a:spcPct val="0"/>
        </a:spcBef>
        <a:spcAft>
          <a:spcPct val="0"/>
        </a:spcAft>
        <a:defRPr sz="4000">
          <a:solidFill>
            <a:srgbClr val="FFFFFF"/>
          </a:solidFill>
          <a:latin typeface="Arial" pitchFamily="34" charset="0"/>
        </a:defRPr>
      </a:lvl4pPr>
      <a:lvl5pPr algn="ctr" rtl="0" eaLnBrk="0" fontAlgn="base" hangingPunct="0">
        <a:spcBef>
          <a:spcPct val="0"/>
        </a:spcBef>
        <a:spcAft>
          <a:spcPct val="0"/>
        </a:spcAft>
        <a:defRPr sz="4000">
          <a:solidFill>
            <a:srgbClr val="FFFFFF"/>
          </a:solidFill>
          <a:latin typeface="Arial" pitchFamily="34" charset="0"/>
        </a:defRPr>
      </a:lvl5pPr>
      <a:lvl6pPr marL="457200" algn="ctr" rtl="0" fontAlgn="base">
        <a:spcBef>
          <a:spcPct val="0"/>
        </a:spcBef>
        <a:spcAft>
          <a:spcPct val="0"/>
        </a:spcAft>
        <a:defRPr sz="4000">
          <a:solidFill>
            <a:srgbClr val="FFFFFF"/>
          </a:solidFill>
          <a:latin typeface="Arial" pitchFamily="34" charset="0"/>
        </a:defRPr>
      </a:lvl6pPr>
      <a:lvl7pPr marL="914400" algn="ctr" rtl="0" fontAlgn="base">
        <a:spcBef>
          <a:spcPct val="0"/>
        </a:spcBef>
        <a:spcAft>
          <a:spcPct val="0"/>
        </a:spcAft>
        <a:defRPr sz="4000">
          <a:solidFill>
            <a:srgbClr val="FFFFFF"/>
          </a:solidFill>
          <a:latin typeface="Arial" pitchFamily="34" charset="0"/>
        </a:defRPr>
      </a:lvl7pPr>
      <a:lvl8pPr marL="1371600" algn="ctr" rtl="0" fontAlgn="base">
        <a:spcBef>
          <a:spcPct val="0"/>
        </a:spcBef>
        <a:spcAft>
          <a:spcPct val="0"/>
        </a:spcAft>
        <a:defRPr sz="4000">
          <a:solidFill>
            <a:srgbClr val="FFFFFF"/>
          </a:solidFill>
          <a:latin typeface="Arial" pitchFamily="34" charset="0"/>
        </a:defRPr>
      </a:lvl8pPr>
      <a:lvl9pPr marL="1828800" algn="ctr" rtl="0" fontAlgn="base">
        <a:spcBef>
          <a:spcPct val="0"/>
        </a:spcBef>
        <a:spcAft>
          <a:spcPct val="0"/>
        </a:spcAft>
        <a:defRPr sz="4000">
          <a:solidFill>
            <a:srgbClr val="FFFFFF"/>
          </a:solidFill>
          <a:latin typeface="Arial" pitchFamily="34" charset="0"/>
        </a:defRPr>
      </a:lvl9pPr>
    </p:titleStyle>
    <p:bodyStyle>
      <a:lvl1pPr marL="342900" indent="-342900" algn="l" rtl="0" eaLnBrk="0" fontAlgn="base" hangingPunct="0">
        <a:spcBef>
          <a:spcPct val="20000"/>
        </a:spcBef>
        <a:spcAft>
          <a:spcPct val="0"/>
        </a:spcAft>
        <a:buClr>
          <a:srgbClr val="FFFFFF"/>
        </a:buClr>
        <a:buFont typeface="Wingdings" pitchFamily="2" charset="2"/>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lr>
          <a:srgbClr val="FFFFFF"/>
        </a:buClr>
        <a:buSzPct val="70000"/>
        <a:buFont typeface="Wingdings" pitchFamily="2" charset="2"/>
        <a:buChar char="l"/>
        <a:defRPr sz="2800">
          <a:solidFill>
            <a:srgbClr val="000000"/>
          </a:solidFill>
          <a:latin typeface="+mn-lt"/>
        </a:defRPr>
      </a:lvl2pPr>
      <a:lvl3pPr marL="1143000" indent="-228600" algn="l" rtl="0" eaLnBrk="0" fontAlgn="base" hangingPunct="0">
        <a:spcBef>
          <a:spcPct val="20000"/>
        </a:spcBef>
        <a:spcAft>
          <a:spcPct val="0"/>
        </a:spcAft>
        <a:buClr>
          <a:srgbClr val="FFFFFF"/>
        </a:buClr>
        <a:buSzPct val="65000"/>
        <a:buFont typeface="Wingdings" pitchFamily="2" charset="2"/>
        <a:buChar char="l"/>
        <a:defRPr sz="2400">
          <a:solidFill>
            <a:srgbClr val="000000"/>
          </a:solidFill>
          <a:latin typeface="+mn-lt"/>
        </a:defRPr>
      </a:lvl3pPr>
      <a:lvl4pPr marL="1600200" indent="-228600" algn="l" rtl="0" eaLnBrk="0" fontAlgn="base" hangingPunct="0">
        <a:spcBef>
          <a:spcPct val="20000"/>
        </a:spcBef>
        <a:spcAft>
          <a:spcPct val="0"/>
        </a:spcAft>
        <a:buClr>
          <a:srgbClr val="FFFFFF"/>
        </a:buClr>
        <a:buSzPct val="65000"/>
        <a:buFont typeface="Wingdings" pitchFamily="2" charset="2"/>
        <a:buChar char="l"/>
        <a:defRPr sz="2000">
          <a:solidFill>
            <a:srgbClr val="000000"/>
          </a:solidFill>
          <a:latin typeface="+mn-lt"/>
        </a:defRPr>
      </a:lvl4pPr>
      <a:lvl5pPr marL="2057400" indent="-228600" algn="l" rtl="0" eaLnBrk="0" fontAlgn="base" hangingPunct="0">
        <a:spcBef>
          <a:spcPct val="20000"/>
        </a:spcBef>
        <a:spcAft>
          <a:spcPct val="0"/>
        </a:spcAft>
        <a:buClr>
          <a:srgbClr val="FFFFFF"/>
        </a:buClr>
        <a:buChar char="•"/>
        <a:defRPr sz="2000">
          <a:solidFill>
            <a:srgbClr val="000000"/>
          </a:solidFill>
          <a:latin typeface="+mn-lt"/>
        </a:defRPr>
      </a:lvl5pPr>
      <a:lvl6pPr marL="2514600" indent="-228600" algn="l" rtl="0" fontAlgn="base">
        <a:spcBef>
          <a:spcPct val="20000"/>
        </a:spcBef>
        <a:spcAft>
          <a:spcPct val="0"/>
        </a:spcAft>
        <a:buClr>
          <a:srgbClr val="FFFFFF"/>
        </a:buClr>
        <a:buChar char="•"/>
        <a:defRPr sz="2000">
          <a:solidFill>
            <a:srgbClr val="000000"/>
          </a:solidFill>
          <a:latin typeface="+mn-lt"/>
        </a:defRPr>
      </a:lvl6pPr>
      <a:lvl7pPr marL="2971800" indent="-228600" algn="l" rtl="0" fontAlgn="base">
        <a:spcBef>
          <a:spcPct val="20000"/>
        </a:spcBef>
        <a:spcAft>
          <a:spcPct val="0"/>
        </a:spcAft>
        <a:buClr>
          <a:srgbClr val="FFFFFF"/>
        </a:buClr>
        <a:buChar char="•"/>
        <a:defRPr sz="2000">
          <a:solidFill>
            <a:srgbClr val="000000"/>
          </a:solidFill>
          <a:latin typeface="+mn-lt"/>
        </a:defRPr>
      </a:lvl7pPr>
      <a:lvl8pPr marL="3429000" indent="-228600" algn="l" rtl="0" fontAlgn="base">
        <a:spcBef>
          <a:spcPct val="20000"/>
        </a:spcBef>
        <a:spcAft>
          <a:spcPct val="0"/>
        </a:spcAft>
        <a:buClr>
          <a:srgbClr val="FFFFFF"/>
        </a:buClr>
        <a:buChar char="•"/>
        <a:defRPr sz="2000">
          <a:solidFill>
            <a:srgbClr val="000000"/>
          </a:solidFill>
          <a:latin typeface="+mn-lt"/>
        </a:defRPr>
      </a:lvl8pPr>
      <a:lvl9pPr marL="3886200" indent="-228600" algn="l" rtl="0" fontAlgn="base">
        <a:spcBef>
          <a:spcPct val="20000"/>
        </a:spcBef>
        <a:spcAft>
          <a:spcPct val="0"/>
        </a:spcAft>
        <a:buClr>
          <a:srgbClr val="FFFFFF"/>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23.xml"/></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314.xml"/><Relationship Id="rId4" Type="http://schemas.microsoft.com/office/2007/relationships/hdphoto" Target="../media/hdphoto12.wdp"/></Relationships>
</file>

<file path=ppt/slides/_rels/slide10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314.xml"/><Relationship Id="rId4" Type="http://schemas.openxmlformats.org/officeDocument/2006/relationships/image" Target="../media/image127.png"/></Relationships>
</file>

<file path=ppt/slides/_rels/slide102.xml.rels><?xml version="1.0" encoding="UTF-8" standalone="yes"?>
<Relationships xmlns="http://schemas.openxmlformats.org/package/2006/relationships"><Relationship Id="rId3" Type="http://schemas.openxmlformats.org/officeDocument/2006/relationships/hyperlink" Target="https://clinicaltrials.gov/study/NCT07222566" TargetMode="External"/><Relationship Id="rId2" Type="http://schemas.openxmlformats.org/officeDocument/2006/relationships/image" Target="../media/image128.jpeg"/><Relationship Id="rId1" Type="http://schemas.openxmlformats.org/officeDocument/2006/relationships/slideLayout" Target="../slideLayouts/slideLayout3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3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314.xml"/><Relationship Id="rId5" Type="http://schemas.openxmlformats.org/officeDocument/2006/relationships/image" Target="../media/image132.png"/><Relationship Id="rId4" Type="http://schemas.openxmlformats.org/officeDocument/2006/relationships/image" Target="../media/image131.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43.xml"/><Relationship Id="rId1" Type="http://schemas.openxmlformats.org/officeDocument/2006/relationships/tags" Target="../tags/tag4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2.xml"/></Relationships>
</file>

<file path=ppt/slides/_rels/slide1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3.xml"/><Relationship Id="rId1" Type="http://schemas.openxmlformats.org/officeDocument/2006/relationships/tags" Target="../tags/tag2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3.xml"/><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2.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2.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2.xml"/><Relationship Id="rId1" Type="http://schemas.openxmlformats.org/officeDocument/2006/relationships/tags" Target="../tags/tag30.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84.xml"/></Relationships>
</file>

<file path=ppt/slides/_rels/slide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31.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3.xml"/><Relationship Id="rId1" Type="http://schemas.openxmlformats.org/officeDocument/2006/relationships/tags" Target="../tags/tag3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3.xml"/><Relationship Id="rId1" Type="http://schemas.openxmlformats.org/officeDocument/2006/relationships/tags" Target="../tags/tag3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2.xml"/><Relationship Id="rId1" Type="http://schemas.openxmlformats.org/officeDocument/2006/relationships/tags" Target="../tags/tag3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2.xml"/><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2.xml"/><Relationship Id="rId1" Type="http://schemas.openxmlformats.org/officeDocument/2006/relationships/tags" Target="../tags/tag36.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8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2.xml"/><Relationship Id="rId1" Type="http://schemas.openxmlformats.org/officeDocument/2006/relationships/tags" Target="../tags/tag3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8.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8.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29.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84.png"/><Relationship Id="rId2" Type="http://schemas.openxmlformats.org/officeDocument/2006/relationships/slideLayout" Target="../slideLayouts/slideLayout354.xml"/><Relationship Id="rId1" Type="http://schemas.openxmlformats.org/officeDocument/2006/relationships/tags" Target="../tags/tag4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37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372.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8.xml"/><Relationship Id="rId1" Type="http://schemas.openxmlformats.org/officeDocument/2006/relationships/tags" Target="../tags/tag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391.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68.xml"/><Relationship Id="rId6" Type="http://schemas.microsoft.com/office/2007/relationships/hdphoto" Target="../media/hdphoto4.wdp"/><Relationship Id="rId5" Type="http://schemas.openxmlformats.org/officeDocument/2006/relationships/image" Target="../media/image90.pn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68.xml"/><Relationship Id="rId4" Type="http://schemas.microsoft.com/office/2007/relationships/hdphoto" Target="../media/hdphoto5.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7.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68.xml"/></Relationships>
</file>

<file path=ppt/slides/_rels/slide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3.png"/><Relationship Id="rId1" Type="http://schemas.openxmlformats.org/officeDocument/2006/relationships/slideLayout" Target="../slideLayouts/slideLayout264.xml"/><Relationship Id="rId5" Type="http://schemas.microsoft.com/office/2007/relationships/hdphoto" Target="../media/hdphoto7.wdp"/><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69.xml"/></Relationships>
</file>

<file path=ppt/slides/_rels/slide5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7.png"/><Relationship Id="rId1" Type="http://schemas.openxmlformats.org/officeDocument/2006/relationships/slideLayout" Target="../slideLayouts/slideLayout269.xml"/><Relationship Id="rId5" Type="http://schemas.microsoft.com/office/2007/relationships/hdphoto" Target="../media/hdphoto9.wdp"/><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9.png"/><Relationship Id="rId1" Type="http://schemas.openxmlformats.org/officeDocument/2006/relationships/slideLayout" Target="../slideLayouts/slideLayout269.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6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7.png"/><Relationship Id="rId1" Type="http://schemas.openxmlformats.org/officeDocument/2006/relationships/slideLayout" Target="../slideLayouts/slideLayout268.xml"/><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6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6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68.xml"/><Relationship Id="rId5" Type="http://schemas.openxmlformats.org/officeDocument/2006/relationships/image" Target="../media/image120.png"/><Relationship Id="rId4" Type="http://schemas.openxmlformats.org/officeDocument/2006/relationships/image" Target="../media/image11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8.xml"/><Relationship Id="rId1" Type="http://schemas.openxmlformats.org/officeDocument/2006/relationships/tags" Target="../tags/tag46.xml"/></Relationships>
</file>

<file path=ppt/slides/_rels/slide7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12.xml"/></Relationships>
</file>

<file path=ppt/slides/_rels/slide7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12.xml"/></Relationships>
</file>

<file path=ppt/slides/_rels/slide7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12.xml"/></Relationships>
</file>

<file path=ppt/slides/_rels/slide7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12.xml"/></Relationships>
</file>

<file path=ppt/slides/_rels/slide7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12.xml"/></Relationships>
</file>

<file path=ppt/slides/_rels/slide7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12.xml"/></Relationships>
</file>

<file path=ppt/slides/_rels/slide7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12.xml"/></Relationships>
</file>

<file path=ppt/slides/_rels/slide7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12.xml"/></Relationships>
</file>

<file path=ppt/slides/_rels/slide7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8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8.xml"/><Relationship Id="rId1" Type="http://schemas.openxmlformats.org/officeDocument/2006/relationships/slideLayout" Target="../slideLayouts/slideLayout312.xml"/></Relationships>
</file>

<file path=ppt/slides/_rels/slide8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9.xml"/><Relationship Id="rId1" Type="http://schemas.openxmlformats.org/officeDocument/2006/relationships/slideLayout" Target="../slideLayouts/slideLayout312.xml"/></Relationships>
</file>

<file path=ppt/slides/_rels/slide8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0.xml"/><Relationship Id="rId1" Type="http://schemas.openxmlformats.org/officeDocument/2006/relationships/slideLayout" Target="../slideLayouts/slideLayout312.xml"/></Relationships>
</file>

<file path=ppt/slides/_rels/slide8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12.xml"/></Relationships>
</file>

<file path=ppt/slides/_rels/slide8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8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1.xml"/><Relationship Id="rId1" Type="http://schemas.openxmlformats.org/officeDocument/2006/relationships/slideLayout" Target="../slideLayouts/slideLayout312.xml"/></Relationships>
</file>

<file path=ppt/slides/_rels/slide8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12.xml"/></Relationships>
</file>

<file path=ppt/slides/_rels/slide8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2.xml"/><Relationship Id="rId1" Type="http://schemas.openxmlformats.org/officeDocument/2006/relationships/slideLayout" Target="../slideLayouts/slideLayout312.xml"/></Relationships>
</file>

<file path=ppt/slides/_rels/slide8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3.xml"/><Relationship Id="rId1" Type="http://schemas.openxmlformats.org/officeDocument/2006/relationships/slideLayout" Target="../slideLayouts/slideLayout312.xml"/></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1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8.xml"/><Relationship Id="rId1" Type="http://schemas.openxmlformats.org/officeDocument/2006/relationships/tags" Target="../tags/tag47.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314.xml"/></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3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14.xml"/></Relationships>
</file>

<file path=ppt/slides/_rels/slide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microsoft.com/office/2007/relationships/hdphoto" Target="../media/hdphoto11.wdp"/></Relationships>
</file>

<file path=ppt/slides/_rels/slide9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3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Exploring Current Patterns of Care in the Community: </a:t>
            </a:r>
            <a:br>
              <a:rPr lang="en-US" sz="3600" dirty="0"/>
            </a:br>
            <a:r>
              <a:rPr lang="en-US" sz="3600" dirty="0"/>
              <a:t>Selection of First-Line and Maintenance Therapy for </a:t>
            </a:r>
            <a:br>
              <a:rPr lang="en-US" sz="3600" dirty="0"/>
            </a:br>
            <a:r>
              <a:rPr lang="en-US" sz="3600" dirty="0"/>
              <a:t>Patients with Extensive-Stage Small Cell Lung Cancer</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670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February 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828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Hossein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Borghaei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DO,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Anne Chiang,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213727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2B43A-1DFC-EA63-F2EF-BD9991FA796A}"/>
              </a:ext>
            </a:extLst>
          </p:cNvPr>
          <p:cNvSpPr>
            <a:spLocks noGrp="1"/>
          </p:cNvSpPr>
          <p:nvPr>
            <p:ph type="title"/>
          </p:nvPr>
        </p:nvSpPr>
        <p:spPr/>
        <p:txBody>
          <a:bodyPr>
            <a:noAutofit/>
          </a:bodyPr>
          <a:lstStyle/>
          <a:p>
            <a:r>
              <a:rPr lang="en-US" sz="2000" dirty="0"/>
              <a:t>TIGOS: A Study to Compare the Efficacy and Safety of BMS-986489 (BMS-986012+ Nivolumab Fixed Dose Combination) in Combination With Carboplatin Plus Etoposide to That of Atezolizumab With Carboplatin Plus Etoposide as First-Line Therapy in Participants With Extensive-Stage Small Cell Lung Cancer  </a:t>
            </a:r>
            <a:br>
              <a:rPr lang="en-US" sz="2000" dirty="0"/>
            </a:br>
            <a:endParaRPr lang="en-US" sz="2000" dirty="0"/>
          </a:p>
        </p:txBody>
      </p:sp>
      <p:pic>
        <p:nvPicPr>
          <p:cNvPr id="5" name="Content Placeholder 4">
            <a:extLst>
              <a:ext uri="{FF2B5EF4-FFF2-40B4-BE49-F238E27FC236}">
                <a16:creationId xmlns:a16="http://schemas.microsoft.com/office/drawing/2014/main" id="{A8714071-1CBD-0951-968B-7CE894CB6E3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1888" t="52984" r="34367" b="22755"/>
          <a:stretch>
            <a:fillRect/>
          </a:stretch>
        </p:blipFill>
        <p:spPr>
          <a:xfrm>
            <a:off x="569871" y="1543824"/>
            <a:ext cx="11501442" cy="2462257"/>
          </a:xfrm>
          <a:prstGeom prst="rect">
            <a:avLst/>
          </a:prstGeom>
        </p:spPr>
      </p:pic>
      <p:sp>
        <p:nvSpPr>
          <p:cNvPr id="7" name="TextBox 6">
            <a:extLst>
              <a:ext uri="{FF2B5EF4-FFF2-40B4-BE49-F238E27FC236}">
                <a16:creationId xmlns:a16="http://schemas.microsoft.com/office/drawing/2014/main" id="{14F0C2A1-AA1F-B589-F20B-D7EC96DD044B}"/>
              </a:ext>
            </a:extLst>
          </p:cNvPr>
          <p:cNvSpPr txBox="1"/>
          <p:nvPr/>
        </p:nvSpPr>
        <p:spPr>
          <a:xfrm>
            <a:off x="928038" y="4083047"/>
            <a:ext cx="9925250"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Phase I/II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atigotatug</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nivo</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study in relapsed/refractory SCLC (NCT02247349)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ORR 38%, </a:t>
            </a:r>
            <a:r>
              <a:rPr kumimoji="0" lang="en-US" sz="1600" b="0" i="0" u="none" strike="noStrike" kern="1200" cap="none" spc="0" normalizeH="0" baseline="0" noProof="0" dirty="0" err="1">
                <a:ln>
                  <a:noFill/>
                </a:ln>
                <a:solidFill>
                  <a:prstClr val="black"/>
                </a:solidFill>
                <a:effectLst/>
                <a:highlight>
                  <a:srgbClr val="FFFF00"/>
                </a:highlight>
                <a:uLnTx/>
                <a:uFillTx/>
                <a:latin typeface="Aptos" panose="02110004020202020204"/>
                <a:ea typeface="+mn-ea"/>
                <a:cs typeface="+mn-cs"/>
              </a:rPr>
              <a:t>mDOR</a:t>
            </a:r>
            <a:r>
              <a:rPr kumimoji="0" lang="en-US" sz="16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 26.4 </a:t>
            </a:r>
            <a:r>
              <a:rPr kumimoji="0" lang="en-US" sz="1600" b="0" i="0" u="none" strike="noStrike" kern="1200" cap="none" spc="0" normalizeH="0" baseline="0" noProof="0" dirty="0" err="1">
                <a:ln>
                  <a:noFill/>
                </a:ln>
                <a:solidFill>
                  <a:prstClr val="black"/>
                </a:solidFill>
                <a:effectLst/>
                <a:highlight>
                  <a:srgbClr val="FFFF00"/>
                </a:highlight>
                <a:uLnTx/>
                <a:uFillTx/>
                <a:latin typeface="Aptos" panose="02110004020202020204"/>
                <a:ea typeface="+mn-ea"/>
                <a:cs typeface="+mn-cs"/>
              </a:rPr>
              <a:t>mo</a:t>
            </a:r>
            <a:endParaRPr kumimoji="0" lang="en-US" sz="16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Low-grade pruritus most common TRAE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Randomized </a:t>
            </a:r>
            <a:r>
              <a:rPr kumimoji="0" lang="en-US" sz="16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phase II study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atigotatug</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nivo</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/carbo/</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etop</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as 1L ES-SCLC therapy vs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nivo</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/carbo/</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etop</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(NCT04702880) Interim Analysis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mPFS</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5.8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mo</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vs. 5.1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mo</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HR 0.81 (95% CI 0.53–1.23)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OS (15.6 vs. 11.4 months; HR 0.71 (95% CI 0.44–1.16)</a:t>
            </a:r>
            <a:endParaRPr kumimoji="0" lang="en-US" sz="1600" b="0" i="0" u="none" strike="noStrike" kern="1200" cap="none" spc="0" normalizeH="0" baseline="30000" noProof="0" dirty="0">
              <a:ln>
                <a:noFill/>
              </a:ln>
              <a:solidFill>
                <a:prstClr val="black"/>
              </a:solidFill>
              <a:effectLst/>
              <a:highlight>
                <a:srgbClr val="FFFF00"/>
              </a:highlight>
              <a:uLnTx/>
              <a:uFillTx/>
              <a:latin typeface="Aptos" panose="021100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Safety profile similar in both arms, increase in low-grade, self-resolving pruritus with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atigo</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Baseline Fuc-GM1 expression did not correlate with treatment outcomes.</a:t>
            </a:r>
            <a:r>
              <a:rPr kumimoji="0" lang="en-US" sz="1600" b="0" i="0" u="none" strike="noStrike" kern="1200" cap="none" spc="0" normalizeH="0" baseline="30000" noProof="0" dirty="0">
                <a:ln>
                  <a:noFill/>
                </a:ln>
                <a:solidFill>
                  <a:prstClr val="black"/>
                </a:solidFill>
                <a:effectLst/>
                <a:uLnTx/>
                <a:uFillTx/>
                <a:latin typeface="Aptos" panose="02110004020202020204"/>
                <a:ea typeface="+mn-ea"/>
                <a:cs typeface="+mn-cs"/>
              </a:rPr>
              <a:t>16</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7FEA3A4B-FF7A-BAD7-38BC-6A4BF2AA1E21}"/>
              </a:ext>
            </a:extLst>
          </p:cNvPr>
          <p:cNvSpPr txBox="1"/>
          <p:nvPr/>
        </p:nvSpPr>
        <p:spPr>
          <a:xfrm>
            <a:off x="2147455" y="6492875"/>
            <a:ext cx="97662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Chu, 2022 JTO Clin Res Rep; Kalinka, ESMO 2024; Paz-Ares, 2025 ASCO; Paz-Ares, 2025 Clin Lung Cancer</a:t>
            </a:r>
          </a:p>
        </p:txBody>
      </p:sp>
    </p:spTree>
    <p:extLst>
      <p:ext uri="{BB962C8B-B14F-4D97-AF65-F5344CB8AC3E}">
        <p14:creationId xmlns:p14="http://schemas.microsoft.com/office/powerpoint/2010/main" val="4162268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361B-7D6E-6D21-D0B5-5046339F0782}"/>
              </a:ext>
            </a:extLst>
          </p:cNvPr>
          <p:cNvSpPr>
            <a:spLocks noGrp="1"/>
          </p:cNvSpPr>
          <p:nvPr>
            <p:ph type="title"/>
          </p:nvPr>
        </p:nvSpPr>
        <p:spPr/>
        <p:txBody>
          <a:bodyPr>
            <a:noAutofit/>
          </a:bodyPr>
          <a:lstStyle/>
          <a:p>
            <a:r>
              <a:rPr lang="en-US" sz="2400" dirty="0"/>
              <a:t>Phase 2 study of efficacy and safety of BNT327/PM8002 plus systemic chemotherapy as first-line therapy for ES-SCLC (NCT05844150)</a:t>
            </a:r>
          </a:p>
        </p:txBody>
      </p:sp>
      <p:pic>
        <p:nvPicPr>
          <p:cNvPr id="5" name="Content Placeholder 4">
            <a:extLst>
              <a:ext uri="{FF2B5EF4-FFF2-40B4-BE49-F238E27FC236}">
                <a16:creationId xmlns:a16="http://schemas.microsoft.com/office/drawing/2014/main" id="{DA24CE87-F9EA-5E03-8ADB-E15BE63FCA9B}"/>
              </a:ext>
            </a:extLst>
          </p:cNvPr>
          <p:cNvPicPr>
            <a:picLocks noGrp="1" noChangeAspect="1"/>
          </p:cNvPicPr>
          <p:nvPr>
            <p:ph idx="1"/>
          </p:nvPr>
        </p:nvPicPr>
        <p:blipFill>
          <a:blip r:embed="rId3"/>
          <a:srcRect l="33659" t="31483" r="19557" b="21400"/>
          <a:stretch>
            <a:fillRect/>
          </a:stretch>
        </p:blipFill>
        <p:spPr>
          <a:xfrm>
            <a:off x="87268" y="1804848"/>
            <a:ext cx="4451848" cy="3030589"/>
          </a:xfrm>
          <a:prstGeom prst="rect">
            <a:avLst/>
          </a:prstGeom>
        </p:spPr>
      </p:pic>
      <p:pic>
        <p:nvPicPr>
          <p:cNvPr id="7" name="Picture 6">
            <a:extLst>
              <a:ext uri="{FF2B5EF4-FFF2-40B4-BE49-F238E27FC236}">
                <a16:creationId xmlns:a16="http://schemas.microsoft.com/office/drawing/2014/main" id="{59739B5D-A0F8-5DCF-8938-0068A762D4B0}"/>
              </a:ext>
            </a:extLst>
          </p:cNvPr>
          <p:cNvPicPr>
            <a:picLocks noChangeAspect="1"/>
          </p:cNvPicPr>
          <p:nvPr/>
        </p:nvPicPr>
        <p:blipFill>
          <a:blip r:embed="rId4"/>
          <a:srcRect l="43474" t="21333" r="9684" b="15053"/>
          <a:stretch>
            <a:fillRect/>
          </a:stretch>
        </p:blipFill>
        <p:spPr>
          <a:xfrm>
            <a:off x="4270998" y="3680252"/>
            <a:ext cx="3893288" cy="2974119"/>
          </a:xfrm>
          <a:prstGeom prst="rect">
            <a:avLst/>
          </a:prstGeom>
        </p:spPr>
      </p:pic>
      <p:pic>
        <p:nvPicPr>
          <p:cNvPr id="8" name="Picture 7">
            <a:extLst>
              <a:ext uri="{FF2B5EF4-FFF2-40B4-BE49-F238E27FC236}">
                <a16:creationId xmlns:a16="http://schemas.microsoft.com/office/drawing/2014/main" id="{DE7B0647-0A3D-5B91-6451-660FB3F98069}"/>
              </a:ext>
            </a:extLst>
          </p:cNvPr>
          <p:cNvPicPr>
            <a:picLocks noChangeAspect="1"/>
          </p:cNvPicPr>
          <p:nvPr/>
        </p:nvPicPr>
        <p:blipFill>
          <a:blip r:embed="rId4"/>
          <a:srcRect l="7500" t="21333" r="58943" b="17895"/>
          <a:stretch>
            <a:fillRect/>
          </a:stretch>
        </p:blipFill>
        <p:spPr>
          <a:xfrm>
            <a:off x="8038533" y="1450521"/>
            <a:ext cx="4153467" cy="4231141"/>
          </a:xfrm>
          <a:prstGeom prst="rect">
            <a:avLst/>
          </a:prstGeom>
        </p:spPr>
      </p:pic>
      <p:sp>
        <p:nvSpPr>
          <p:cNvPr id="3" name="TextBox 2">
            <a:extLst>
              <a:ext uri="{FF2B5EF4-FFF2-40B4-BE49-F238E27FC236}">
                <a16:creationId xmlns:a16="http://schemas.microsoft.com/office/drawing/2014/main" id="{6BB4B6F4-1944-D067-960C-C28A5FB0D4BC}"/>
              </a:ext>
            </a:extLst>
          </p:cNvPr>
          <p:cNvSpPr txBox="1"/>
          <p:nvPr/>
        </p:nvSpPr>
        <p:spPr>
          <a:xfrm>
            <a:off x="8567057" y="6123543"/>
            <a:ext cx="26016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Ying Cheng 2025 ELCC</a:t>
            </a:r>
          </a:p>
        </p:txBody>
      </p:sp>
      <p:sp>
        <p:nvSpPr>
          <p:cNvPr id="4" name="Rectangle 3">
            <a:extLst>
              <a:ext uri="{FF2B5EF4-FFF2-40B4-BE49-F238E27FC236}">
                <a16:creationId xmlns:a16="http://schemas.microsoft.com/office/drawing/2014/main" id="{DA41624B-D9A5-EE5B-DC81-AAF2F377A31F}"/>
              </a:ext>
            </a:extLst>
          </p:cNvPr>
          <p:cNvSpPr/>
          <p:nvPr/>
        </p:nvSpPr>
        <p:spPr>
          <a:xfrm>
            <a:off x="8038533" y="2895600"/>
            <a:ext cx="4066199" cy="53340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97293671-5892-D6E1-DF90-50C5EC0F3617}"/>
              </a:ext>
            </a:extLst>
          </p:cNvPr>
          <p:cNvSpPr/>
          <p:nvPr/>
        </p:nvSpPr>
        <p:spPr>
          <a:xfrm>
            <a:off x="8125801" y="4568736"/>
            <a:ext cx="4066199" cy="849828"/>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92342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7C43-F3E8-E5F6-5AFD-F13A3D16A54A}"/>
              </a:ext>
            </a:extLst>
          </p:cNvPr>
          <p:cNvSpPr>
            <a:spLocks noGrp="1"/>
          </p:cNvSpPr>
          <p:nvPr>
            <p:ph type="title"/>
          </p:nvPr>
        </p:nvSpPr>
        <p:spPr/>
        <p:txBody>
          <a:bodyPr>
            <a:noAutofit/>
          </a:bodyPr>
          <a:lstStyle/>
          <a:p>
            <a:r>
              <a:rPr lang="en-US" sz="2800" dirty="0"/>
              <a:t>A Study to Learn About the Study Medicine Called PF-08634404 in Combination With Chemotherapy in Adult Participants With Extensive-Stage Small Cell Lung Cancer</a:t>
            </a:r>
            <a:br>
              <a:rPr lang="en-US" sz="2400" dirty="0"/>
            </a:br>
            <a:endParaRPr lang="en-US" sz="2400" dirty="0"/>
          </a:p>
        </p:txBody>
      </p:sp>
      <p:sp>
        <p:nvSpPr>
          <p:cNvPr id="3" name="Content Placeholder 2">
            <a:extLst>
              <a:ext uri="{FF2B5EF4-FFF2-40B4-BE49-F238E27FC236}">
                <a16:creationId xmlns:a16="http://schemas.microsoft.com/office/drawing/2014/main" id="{02CDEF65-914A-7164-A133-B74E475E4C63}"/>
              </a:ext>
            </a:extLst>
          </p:cNvPr>
          <p:cNvSpPr>
            <a:spLocks noGrp="1"/>
          </p:cNvSpPr>
          <p:nvPr>
            <p:ph idx="1"/>
          </p:nvPr>
        </p:nvSpPr>
        <p:spPr>
          <a:xfrm>
            <a:off x="838200" y="1825625"/>
            <a:ext cx="7543800" cy="4351338"/>
          </a:xfrm>
        </p:spPr>
        <p:txBody>
          <a:bodyPr>
            <a:normAutofit/>
          </a:bodyPr>
          <a:lstStyle/>
          <a:p>
            <a:r>
              <a:rPr lang="en-US" sz="2400" dirty="0"/>
              <a:t>PF‑08634404 (SSGJ-707) is an investigational </a:t>
            </a:r>
            <a:r>
              <a:rPr lang="en-US" sz="2400" dirty="0">
                <a:highlight>
                  <a:srgbClr val="FFFF00"/>
                </a:highlight>
              </a:rPr>
              <a:t>bispecific antibody targeting PD‑1 and VEGF</a:t>
            </a:r>
            <a:r>
              <a:rPr lang="en-US" sz="2400" dirty="0"/>
              <a:t>, with a </a:t>
            </a:r>
            <a:r>
              <a:rPr lang="en-US" sz="2400" dirty="0">
                <a:highlight>
                  <a:srgbClr val="FFFF00"/>
                </a:highlight>
              </a:rPr>
              <a:t>tetravalent structure in which each arm can engage both targets</a:t>
            </a:r>
          </a:p>
          <a:p>
            <a:r>
              <a:rPr lang="en-US" sz="2400" dirty="0"/>
              <a:t>In the presence of VEGF, PF‑08634404 forms multimers that facilitate PD-1 binding interactions</a:t>
            </a:r>
          </a:p>
          <a:p>
            <a:r>
              <a:rPr lang="en-US" sz="2400" dirty="0"/>
              <a:t>PF-08634404 has a VEGF Fab arm that interacts with vasculature and modulates VEGF-related immune pathways</a:t>
            </a:r>
          </a:p>
          <a:p>
            <a:r>
              <a:rPr lang="en-US" sz="2400" dirty="0"/>
              <a:t>PF‑08634404 is built on an IgG4 backbone </a:t>
            </a:r>
          </a:p>
          <a:p>
            <a:endParaRPr lang="en-US" dirty="0"/>
          </a:p>
        </p:txBody>
      </p:sp>
      <p:pic>
        <p:nvPicPr>
          <p:cNvPr id="1030" name="Picture 6" descr="辉瑞豪买PD-1/VEGF双抗的逻辑 // • SSGJ-707与 辉瑞 肿瘤战略高度契合； • 深入尽调后， 辉瑞 认可其作用机制和差异化 ...">
            <a:extLst>
              <a:ext uri="{FF2B5EF4-FFF2-40B4-BE49-F238E27FC236}">
                <a16:creationId xmlns:a16="http://schemas.microsoft.com/office/drawing/2014/main" id="{4C532CCA-B4E4-C997-7073-6E7ABCA70B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72" r="71020" b="32554"/>
          <a:stretch>
            <a:fillRect/>
          </a:stretch>
        </p:blipFill>
        <p:spPr bwMode="auto">
          <a:xfrm>
            <a:off x="8450985" y="1915885"/>
            <a:ext cx="3229515" cy="35484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E98B49-4582-041B-1DF2-74E595C68CD8}"/>
              </a:ext>
            </a:extLst>
          </p:cNvPr>
          <p:cNvSpPr txBox="1"/>
          <p:nvPr/>
        </p:nvSpPr>
        <p:spPr>
          <a:xfrm>
            <a:off x="1212875" y="6492875"/>
            <a:ext cx="97662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Clinicaltrials.gov identifier NCT07222566. </a:t>
            </a: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hlinkClick r:id="rId3"/>
              </a:rPr>
              <a:t>https://clinicaltrials.gov/study/NCT07222566</a:t>
            </a: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 SSGJ-707. MedChemExpress.com/SSGJ-707.html </a:t>
            </a:r>
          </a:p>
        </p:txBody>
      </p:sp>
    </p:spTree>
    <p:extLst>
      <p:ext uri="{BB962C8B-B14F-4D97-AF65-F5344CB8AC3E}">
        <p14:creationId xmlns:p14="http://schemas.microsoft.com/office/powerpoint/2010/main" val="778504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C4BD-1795-DD60-6C0B-A338DDA2DC7A}"/>
              </a:ext>
            </a:extLst>
          </p:cNvPr>
          <p:cNvSpPr>
            <a:spLocks noGrp="1"/>
          </p:cNvSpPr>
          <p:nvPr>
            <p:ph type="title"/>
          </p:nvPr>
        </p:nvSpPr>
        <p:spPr/>
        <p:txBody>
          <a:bodyPr/>
          <a:lstStyle/>
          <a:p>
            <a:r>
              <a:rPr lang="en-US" dirty="0"/>
              <a:t>ABBV-706 SEZ6 Antibody-Drug Conjugate (ADC) in Relapsed/Recurrent SCLC Patients</a:t>
            </a:r>
          </a:p>
        </p:txBody>
      </p:sp>
      <p:pic>
        <p:nvPicPr>
          <p:cNvPr id="5" name="Picture 4">
            <a:extLst>
              <a:ext uri="{FF2B5EF4-FFF2-40B4-BE49-F238E27FC236}">
                <a16:creationId xmlns:a16="http://schemas.microsoft.com/office/drawing/2014/main" id="{1F91796D-AA7C-9BB7-57DB-CFA8D71BEC91}"/>
              </a:ext>
            </a:extLst>
          </p:cNvPr>
          <p:cNvPicPr>
            <a:picLocks noChangeAspect="1"/>
          </p:cNvPicPr>
          <p:nvPr/>
        </p:nvPicPr>
        <p:blipFill>
          <a:blip r:embed="rId3"/>
          <a:srcRect l="10893" t="29841" r="12321" b="14762"/>
          <a:stretch>
            <a:fillRect/>
          </a:stretch>
        </p:blipFill>
        <p:spPr>
          <a:xfrm>
            <a:off x="1262742" y="1690688"/>
            <a:ext cx="9361715" cy="3799115"/>
          </a:xfrm>
          <a:prstGeom prst="rect">
            <a:avLst/>
          </a:prstGeom>
        </p:spPr>
      </p:pic>
      <p:sp>
        <p:nvSpPr>
          <p:cNvPr id="6" name="TextBox 5">
            <a:extLst>
              <a:ext uri="{FF2B5EF4-FFF2-40B4-BE49-F238E27FC236}">
                <a16:creationId xmlns:a16="http://schemas.microsoft.com/office/drawing/2014/main" id="{B4536618-E516-8A94-270C-12ECE8F89810}"/>
              </a:ext>
            </a:extLst>
          </p:cNvPr>
          <p:cNvSpPr txBox="1"/>
          <p:nvPr/>
        </p:nvSpPr>
        <p:spPr>
          <a:xfrm>
            <a:off x="979714" y="5596678"/>
            <a:ext cx="10787743"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SEZanne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ph2 trial randomizes 1L SCLC patients to ADC+ immunotherapy (platinum free) vs platinum doublet/immunotherapy SOC!</a:t>
            </a:r>
          </a:p>
        </p:txBody>
      </p:sp>
      <p:sp>
        <p:nvSpPr>
          <p:cNvPr id="7" name="Rectangle 6">
            <a:extLst>
              <a:ext uri="{FF2B5EF4-FFF2-40B4-BE49-F238E27FC236}">
                <a16:creationId xmlns:a16="http://schemas.microsoft.com/office/drawing/2014/main" id="{CE26CEE7-DA82-E863-1A9F-C49B3FC08715}"/>
              </a:ext>
            </a:extLst>
          </p:cNvPr>
          <p:cNvSpPr/>
          <p:nvPr/>
        </p:nvSpPr>
        <p:spPr>
          <a:xfrm>
            <a:off x="1774371" y="2710543"/>
            <a:ext cx="3842658" cy="90351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srgbClr val="C00000"/>
                </a:solidFill>
              </a:ln>
              <a:solidFill>
                <a:srgbClr val="C00000"/>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10E6B1AB-1759-B659-AF7C-042C76F06B95}"/>
              </a:ext>
            </a:extLst>
          </p:cNvPr>
          <p:cNvSpPr txBox="1"/>
          <p:nvPr/>
        </p:nvSpPr>
        <p:spPr>
          <a:xfrm>
            <a:off x="1212875" y="6453406"/>
            <a:ext cx="97662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Byers 2025 IASLC 2025 WCLC; Clinicaltrials.gov identifier NCT07155174. https://clinicaltrials.gov/study/NCT07155174</a:t>
            </a:r>
          </a:p>
        </p:txBody>
      </p:sp>
    </p:spTree>
    <p:extLst>
      <p:ext uri="{BB962C8B-B14F-4D97-AF65-F5344CB8AC3E}">
        <p14:creationId xmlns:p14="http://schemas.microsoft.com/office/powerpoint/2010/main" val="23931453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BB7B8E5-13D6-D3D2-BDF3-80935E3CACCD}"/>
              </a:ext>
            </a:extLst>
          </p:cNvPr>
          <p:cNvSpPr txBox="1"/>
          <p:nvPr/>
        </p:nvSpPr>
        <p:spPr>
          <a:xfrm>
            <a:off x="582331" y="5263367"/>
            <a:ext cx="3606711" cy="954107"/>
          </a:xfrm>
          <a:prstGeom prst="rect">
            <a:avLst/>
          </a:prstGeom>
          <a:solidFill>
            <a:schemeClr val="bg1"/>
          </a:solid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Primary Endpoints: PFS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Secondary Endpoints: 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Frequency, Severity of Adverse Events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Safety Run-in for Durva +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saruparib</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16" name="TextBox 13315">
            <a:extLst>
              <a:ext uri="{FF2B5EF4-FFF2-40B4-BE49-F238E27FC236}">
                <a16:creationId xmlns:a16="http://schemas.microsoft.com/office/drawing/2014/main" id="{5661B3DA-1E1D-E8F1-55CF-0FD97C8B68A0}"/>
              </a:ext>
            </a:extLst>
          </p:cNvPr>
          <p:cNvSpPr txBox="1"/>
          <p:nvPr/>
        </p:nvSpPr>
        <p:spPr>
          <a:xfrm>
            <a:off x="576456" y="1939380"/>
            <a:ext cx="3606711" cy="3323987"/>
          </a:xfrm>
          <a:prstGeom prst="rect">
            <a:avLst/>
          </a:prstGeom>
          <a:solidFill>
            <a:schemeClr val="accent1">
              <a:lumMod val="20000"/>
              <a:lumOff val="80000"/>
            </a:schemeClr>
          </a:solidFill>
          <a:ln w="12700">
            <a:solidFill>
              <a:srgbClr val="00B0F0"/>
            </a:solidFill>
          </a:ln>
        </p:spPr>
        <p:txBody>
          <a:bodyPr wrap="square">
            <a:spAutoFit/>
          </a:bodyPr>
          <a:lstStyle/>
          <a:p>
            <a:pPr marL="160735" marR="0" lvl="0" indent="-160735" algn="l" defTabSz="51435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bmk="_Toc87455981">
                <a:ln>
                  <a:noFill/>
                </a:ln>
                <a:solidFill>
                  <a:srgbClr val="000000"/>
                </a:solidFill>
                <a:effectLst/>
                <a:uLnTx/>
                <a:uFillTx/>
                <a:latin typeface="Arial" panose="020B0604020202020204" pitchFamily="34" charset="0"/>
                <a:ea typeface="+mn-ea"/>
                <a:cs typeface="Arial" panose="020B0604020202020204" pitchFamily="34" charset="0"/>
              </a:rPr>
              <a:t>Histologically or pathologically confirmed diagnosis of ES-SCLC </a:t>
            </a:r>
          </a:p>
          <a:p>
            <a:pPr marL="160735" marR="0" lvl="0" indent="-160735" algn="l" defTabSz="51435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bmk="_Toc87455981">
                <a:ln>
                  <a:noFill/>
                </a:ln>
                <a:solidFill>
                  <a:srgbClr val="000000"/>
                </a:solidFill>
                <a:effectLst/>
                <a:uLnTx/>
                <a:uFillTx/>
                <a:latin typeface="Arial" panose="020B0604020202020204" pitchFamily="34" charset="0"/>
                <a:ea typeface="+mn-ea"/>
                <a:cs typeface="Arial" panose="020B0604020202020204" pitchFamily="34" charset="0"/>
              </a:rPr>
              <a:t>No history of limited stage SCLC   </a:t>
            </a:r>
          </a:p>
          <a:p>
            <a:pPr marL="160735" marR="0" lvl="0" indent="-160735" algn="l" defTabSz="51435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err="1" bmk="_Toc87455981">
                <a:ln>
                  <a:noFill/>
                </a:ln>
                <a:solidFill>
                  <a:srgbClr val="000000"/>
                </a:solidFill>
                <a:effectLst/>
                <a:uLnTx/>
                <a:uFillTx/>
                <a:latin typeface="Arial" panose="020B0604020202020204" pitchFamily="34" charset="0"/>
                <a:ea typeface="+mn-ea"/>
                <a:cs typeface="Arial" panose="020B0604020202020204" pitchFamily="34" charset="0"/>
              </a:rPr>
              <a:t>Zubrod</a:t>
            </a:r>
            <a:r>
              <a:rPr kumimoji="0" lang="en-US" altLang="en-US" sz="1400" b="0" i="0" u="none" strike="noStrike" kern="1200" cap="none" spc="0" normalizeH="0" baseline="0" noProof="0" dirty="0" bmk="_Toc87455981">
                <a:ln>
                  <a:noFill/>
                </a:ln>
                <a:solidFill>
                  <a:srgbClr val="000000"/>
                </a:solidFill>
                <a:effectLst/>
                <a:uLnTx/>
                <a:uFillTx/>
                <a:latin typeface="Arial" panose="020B0604020202020204" pitchFamily="34" charset="0"/>
                <a:ea typeface="+mn-ea"/>
                <a:cs typeface="Arial" panose="020B0604020202020204" pitchFamily="34" charset="0"/>
              </a:rPr>
              <a:t> Performance Status 0-2</a:t>
            </a:r>
          </a:p>
          <a:p>
            <a:pPr marL="160735" marR="0" lvl="0" indent="-160735" algn="l" defTabSz="51435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Adequate organ function</a:t>
            </a:r>
          </a:p>
          <a:p>
            <a:pPr marL="160735" marR="0" lvl="0" indent="-160735" algn="l" defTabSz="51435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Tissue available for testing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60735" marR="0" lvl="0" indent="-160735" algn="l" defTabSz="51435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Asymptomatic or Stable Treated Brain Lesions allowed</a:t>
            </a:r>
          </a:p>
          <a:p>
            <a:pPr marL="160735" marR="0" lvl="0" indent="-160735" algn="l" defTabSz="51435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Allows consent after initial cycle for tissue screening</a:t>
            </a:r>
          </a:p>
          <a:p>
            <a:pPr marL="160735" marR="0" lvl="0" indent="-160735" algn="l" defTabSz="51435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bmk="_Toc87455981">
                <a:ln>
                  <a:noFill/>
                </a:ln>
                <a:solidFill>
                  <a:srgbClr val="000000"/>
                </a:solidFill>
                <a:effectLst/>
                <a:uLnTx/>
                <a:uFillTx/>
                <a:latin typeface="Arial" panose="020B0604020202020204" pitchFamily="34" charset="0"/>
                <a:ea typeface="+mn-ea"/>
                <a:cs typeface="Arial" panose="020B0604020202020204" pitchFamily="34" charset="0"/>
              </a:rPr>
              <a:t>No immunotherapy other than durvalumab (e.g. atezolizumab) prior to enrollment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60735" marR="0" lvl="0" indent="-160735" algn="l" defTabSz="51435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Receipt of at least 4 cycles including durvalumab during induction</a:t>
            </a:r>
          </a:p>
        </p:txBody>
      </p:sp>
      <p:cxnSp>
        <p:nvCxnSpPr>
          <p:cNvPr id="13327" name="Straight Arrow Connector 13326">
            <a:extLst>
              <a:ext uri="{FF2B5EF4-FFF2-40B4-BE49-F238E27FC236}">
                <a16:creationId xmlns:a16="http://schemas.microsoft.com/office/drawing/2014/main" id="{4906D10A-EFBE-9675-32F6-E5E9B96AEF8F}"/>
              </a:ext>
            </a:extLst>
          </p:cNvPr>
          <p:cNvCxnSpPr>
            <a:cxnSpLocks/>
          </p:cNvCxnSpPr>
          <p:nvPr/>
        </p:nvCxnSpPr>
        <p:spPr>
          <a:xfrm>
            <a:off x="4145283" y="3144838"/>
            <a:ext cx="355600" cy="0"/>
          </a:xfrm>
          <a:prstGeom prst="straightConnector1">
            <a:avLst/>
          </a:prstGeom>
          <a:ln w="57150">
            <a:noFill/>
            <a:tailEnd type="triangle"/>
          </a:ln>
        </p:spPr>
        <p:style>
          <a:lnRef idx="1">
            <a:schemeClr val="accent1"/>
          </a:lnRef>
          <a:fillRef idx="0">
            <a:schemeClr val="accent1"/>
          </a:fillRef>
          <a:effectRef idx="0">
            <a:schemeClr val="accent1"/>
          </a:effectRef>
          <a:fontRef idx="minor">
            <a:schemeClr val="tx1"/>
          </a:fontRef>
        </p:style>
      </p:cxnSp>
      <p:sp>
        <p:nvSpPr>
          <p:cNvPr id="13339" name="TextBox 8208">
            <a:extLst>
              <a:ext uri="{FF2B5EF4-FFF2-40B4-BE49-F238E27FC236}">
                <a16:creationId xmlns:a16="http://schemas.microsoft.com/office/drawing/2014/main" id="{CAB30CA5-3E06-EA9B-AC9F-39A143F1C867}"/>
              </a:ext>
            </a:extLst>
          </p:cNvPr>
          <p:cNvSpPr txBox="1">
            <a:spLocks noChangeArrowheads="1"/>
          </p:cNvSpPr>
          <p:nvPr/>
        </p:nvSpPr>
        <p:spPr bwMode="auto">
          <a:xfrm>
            <a:off x="583956" y="1268053"/>
            <a:ext cx="2754312" cy="707886"/>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5B9BD5"/>
                </a:solidFill>
                <a:effectLst/>
                <a:uLnTx/>
                <a:uFillTx/>
                <a:latin typeface="Calibri" panose="020F0502020204030204"/>
                <a:ea typeface="+mn-ea"/>
                <a:cs typeface="+mn-cs"/>
              </a:rPr>
              <a:t>Step 1: Tissue screening &amp; Induction (n=838)</a:t>
            </a:r>
          </a:p>
        </p:txBody>
      </p:sp>
      <p:sp>
        <p:nvSpPr>
          <p:cNvPr id="13340" name="TextBox 8209">
            <a:extLst>
              <a:ext uri="{FF2B5EF4-FFF2-40B4-BE49-F238E27FC236}">
                <a16:creationId xmlns:a16="http://schemas.microsoft.com/office/drawing/2014/main" id="{3C6E1CA8-0D71-F720-CC1A-4736913591FA}"/>
              </a:ext>
            </a:extLst>
          </p:cNvPr>
          <p:cNvSpPr txBox="1">
            <a:spLocks noChangeArrowheads="1"/>
          </p:cNvSpPr>
          <p:nvPr/>
        </p:nvSpPr>
        <p:spPr bwMode="auto">
          <a:xfrm>
            <a:off x="5296180" y="1209582"/>
            <a:ext cx="3925887" cy="4000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5B9BD5"/>
                </a:solidFill>
                <a:effectLst/>
                <a:uLnTx/>
                <a:uFillTx/>
                <a:latin typeface="Calibri" panose="020F0502020204030204"/>
                <a:ea typeface="+mn-ea"/>
                <a:cs typeface="+mn-cs"/>
              </a:rPr>
              <a:t>Step 2: Randomization (n=312) </a:t>
            </a:r>
          </a:p>
        </p:txBody>
      </p:sp>
      <p:pic>
        <p:nvPicPr>
          <p:cNvPr id="7" name="Picture 6">
            <a:extLst>
              <a:ext uri="{FF2B5EF4-FFF2-40B4-BE49-F238E27FC236}">
                <a16:creationId xmlns:a16="http://schemas.microsoft.com/office/drawing/2014/main" id="{1E44E75C-7C4B-9289-D74A-12945D3AA5A8}"/>
              </a:ext>
            </a:extLst>
          </p:cNvPr>
          <p:cNvPicPr>
            <a:picLocks noChangeAspect="1"/>
          </p:cNvPicPr>
          <p:nvPr/>
        </p:nvPicPr>
        <p:blipFill>
          <a:blip r:embed="rId3"/>
          <a:srcRect l="17339" t="48835" r="18403" b="34526"/>
          <a:stretch>
            <a:fillRect/>
          </a:stretch>
        </p:blipFill>
        <p:spPr>
          <a:xfrm>
            <a:off x="4449754" y="1545146"/>
            <a:ext cx="6528737" cy="1141071"/>
          </a:xfrm>
          <a:prstGeom prst="rect">
            <a:avLst/>
          </a:prstGeom>
        </p:spPr>
      </p:pic>
      <p:pic>
        <p:nvPicPr>
          <p:cNvPr id="10" name="Picture 9">
            <a:extLst>
              <a:ext uri="{FF2B5EF4-FFF2-40B4-BE49-F238E27FC236}">
                <a16:creationId xmlns:a16="http://schemas.microsoft.com/office/drawing/2014/main" id="{4692581F-5B6E-D186-4EF5-11A368D2C839}"/>
              </a:ext>
            </a:extLst>
          </p:cNvPr>
          <p:cNvPicPr>
            <a:picLocks noChangeAspect="1"/>
          </p:cNvPicPr>
          <p:nvPr/>
        </p:nvPicPr>
        <p:blipFill>
          <a:blip r:embed="rId4"/>
          <a:srcRect l="17727" t="20241" r="18834" b="64215"/>
          <a:stretch>
            <a:fillRect/>
          </a:stretch>
        </p:blipFill>
        <p:spPr>
          <a:xfrm>
            <a:off x="410199" y="60167"/>
            <a:ext cx="9771962" cy="1079429"/>
          </a:xfrm>
          <a:prstGeom prst="rect">
            <a:avLst/>
          </a:prstGeom>
        </p:spPr>
      </p:pic>
      <p:pic>
        <p:nvPicPr>
          <p:cNvPr id="5" name="Picture 4">
            <a:extLst>
              <a:ext uri="{FF2B5EF4-FFF2-40B4-BE49-F238E27FC236}">
                <a16:creationId xmlns:a16="http://schemas.microsoft.com/office/drawing/2014/main" id="{A401FB46-5E40-0ADA-3E3C-53058374B1ED}"/>
              </a:ext>
            </a:extLst>
          </p:cNvPr>
          <p:cNvPicPr>
            <a:picLocks/>
          </p:cNvPicPr>
          <p:nvPr/>
        </p:nvPicPr>
        <p:blipFill>
          <a:blip r:embed="rId5"/>
          <a:srcRect l="3536" t="34808" r="7038"/>
          <a:stretch>
            <a:fillRect/>
          </a:stretch>
        </p:blipFill>
        <p:spPr>
          <a:xfrm>
            <a:off x="4194917" y="2779051"/>
            <a:ext cx="6783574" cy="3822917"/>
          </a:xfrm>
          <a:prstGeom prst="rect">
            <a:avLst/>
          </a:prstGeom>
        </p:spPr>
      </p:pic>
      <p:sp>
        <p:nvSpPr>
          <p:cNvPr id="3" name="Subtitle 2">
            <a:extLst>
              <a:ext uri="{FF2B5EF4-FFF2-40B4-BE49-F238E27FC236}">
                <a16:creationId xmlns:a16="http://schemas.microsoft.com/office/drawing/2014/main" id="{08DF3AEE-E528-20A8-43C0-EDF30F04C329}"/>
              </a:ext>
            </a:extLst>
          </p:cNvPr>
          <p:cNvSpPr txBox="1">
            <a:spLocks/>
          </p:cNvSpPr>
          <p:nvPr/>
        </p:nvSpPr>
        <p:spPr>
          <a:xfrm>
            <a:off x="1596689" y="2854619"/>
            <a:ext cx="9381802" cy="2793799"/>
          </a:xfrm>
          <a:prstGeom prst="rect">
            <a:avLst/>
          </a:prstGeom>
          <a:solidFill>
            <a:schemeClr val="bg1"/>
          </a:solidFill>
          <a:ln>
            <a:solidFill>
              <a:srgbClr val="C0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0000"/>
                </a:solidFill>
                <a:effectLst/>
                <a:uLnTx/>
                <a:uFillTx/>
                <a:latin typeface="Aptos" panose="02110004020202020204"/>
                <a:ea typeface="+mn-ea"/>
                <a:cs typeface="+mn-cs"/>
              </a:rPr>
              <a:t>This biomarker trial is the first trial testing precision treatments based on four novel SCLC subtypes.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0000"/>
                </a:solidFill>
                <a:effectLst/>
                <a:uLnTx/>
                <a:uFillTx/>
                <a:latin typeface="Aptos" panose="02110004020202020204"/>
                <a:ea typeface="+mn-ea"/>
                <a:cs typeface="+mn-cs"/>
              </a:rPr>
              <a:t>This trial is one of the largest efforts to integrate precision medicine into SCLC treatment.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0000"/>
                </a:solidFill>
                <a:effectLst/>
                <a:uLnTx/>
                <a:uFillTx/>
                <a:latin typeface="Aptos" panose="02110004020202020204"/>
                <a:ea typeface="+mn-ea"/>
                <a:cs typeface="+mn-cs"/>
              </a:rPr>
              <a:t>Tissue will hopefully no longer be “the issue”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0000"/>
                </a:solidFill>
                <a:effectLst/>
                <a:uLnTx/>
                <a:uFillTx/>
                <a:latin typeface="Aptos" panose="02110004020202020204"/>
                <a:ea typeface="+mn-ea"/>
                <a:cs typeface="+mn-cs"/>
              </a:rPr>
              <a:t>SCLC patients will have access to novel therapeutic combinations through the cooperative group networks</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DF682BA5-221F-9756-4750-5AEE2A5CD3A6}"/>
              </a:ext>
            </a:extLst>
          </p:cNvPr>
          <p:cNvSpPr txBox="1"/>
          <p:nvPr/>
        </p:nvSpPr>
        <p:spPr>
          <a:xfrm>
            <a:off x="1212241" y="6563657"/>
            <a:ext cx="97662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swog.org/clinical-trials/s2409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5B891-227E-C939-B60C-77BCA89DFAD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AC0B68FA-AFF7-A8FB-8397-FC4AC5158336}"/>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D5BC9E-DDDD-97D2-0A13-80F99FAD295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D766537-6BC7-C7F1-FEFE-89E4DA2782B1}"/>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8B04AA77-F47B-0DF0-9276-EB37F3198D7D}"/>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D8BAA1F-77E2-2EB2-8AB3-BDC40E418781}"/>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18,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8678CB2D-54A3-C5BE-3575-17AA0C0AE34F}"/>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C0152C8-F11D-260C-C04C-A1D1CD18B0BF}"/>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Antibody-Drug Conjugates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802417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080026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0450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18,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Antibody-Drug Conjugates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513171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8C687-604F-B378-DF5E-511C7918B626}"/>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F3E6225-4333-AC7C-1651-68EEA361CBAF}"/>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Nicoletta Colombo,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Angeles Alvarez Secord,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MHSc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1C47179B-4559-31ED-8372-D1570D2B3CB9}"/>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4E11283A-A22D-173E-5978-8D2813C8FA47}"/>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7489C32-2893-8B11-8A79-F8BC12146FFB}"/>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EE026A6-D3C0-C63C-3E84-AF6AFC61B5F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February 19,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A76DE41-A639-0A55-1738-431E9FA0BEA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235EC8B7-3F6B-D7DE-A223-FA858BBBE353}"/>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Ovarian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05644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293919"/>
            <a:ext cx="12192000" cy="1143000"/>
          </a:xfrm>
        </p:spPr>
        <p:txBody>
          <a:bodyPr wrap="square" anchor="ctr">
            <a:noAutofit/>
          </a:bodyPr>
          <a:lstStyle/>
          <a:p>
            <a:r>
              <a:rPr lang="en-US" sz="3600" dirty="0"/>
              <a:t>Second Opinion: Integrating Novel Approaches </a:t>
            </a:r>
            <a:br>
              <a:rPr lang="en-US" sz="3600" dirty="0"/>
            </a:br>
            <a:r>
              <a:rPr lang="en-US" sz="3600" dirty="0"/>
              <a:t>into the Management of Non-Muscle-Invasive </a:t>
            </a:r>
            <a:br>
              <a:rPr lang="en-US" sz="3600" dirty="0"/>
            </a:br>
            <a:r>
              <a:rPr lang="en-US" sz="3600" dirty="0"/>
              <a:t>and Muscle-Invasive Bladder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37456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6010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February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PT (10:00 PM – 12:00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7202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3515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Shilpa Gupta,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Andrea Necchi,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75721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Clinical Investigators Provide </a:t>
            </a:r>
            <a:br>
              <a:rPr lang="en-US" sz="3600" dirty="0"/>
            </a:br>
            <a:r>
              <a:rPr lang="en-US" sz="3600" dirty="0"/>
              <a:t>Perspectives on the Future Role of AKT Inhibition </a:t>
            </a:r>
            <a:br>
              <a:rPr lang="en-US" sz="3600" dirty="0"/>
            </a:br>
            <a:r>
              <a:rPr lang="en-US" sz="3600" dirty="0"/>
              <a:t>in the Management of Prostate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406156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8248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February 27,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 (9:00 PM – 10:30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87989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66745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Karim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45411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074977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303637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56184"/>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Hossein </a:t>
            </a:r>
            <a:r>
              <a:rPr kumimoji="0" lang="en-US" sz="1600" b="1" i="0" u="none" strike="noStrike" kern="1200" cap="none" spc="0" normalizeH="0" baseline="0" noProof="0" dirty="0" err="1">
                <a:ln>
                  <a:noFill/>
                </a:ln>
                <a:solidFill>
                  <a:srgbClr val="000000"/>
                </a:solidFill>
                <a:effectLst/>
                <a:uLnTx/>
                <a:uFillTx/>
                <a:latin typeface="Calibri"/>
                <a:ea typeface="MS PGothic" charset="0"/>
              </a:rPr>
              <a:t>Borghaei</a:t>
            </a:r>
            <a:r>
              <a:rPr kumimoji="0" lang="en-US" sz="1600" b="1" i="0" u="none" strike="noStrike" kern="1200" cap="none" spc="0" normalizeH="0" baseline="0" noProof="0" dirty="0">
                <a:ln>
                  <a:noFill/>
                </a:ln>
                <a:solidFill>
                  <a:srgbClr val="000000"/>
                </a:solidFill>
                <a:effectLst/>
                <a:uLnTx/>
                <a:uFillTx/>
                <a:latin typeface="Calibri"/>
                <a:ea typeface="MS PGothic" charset="0"/>
              </a:rPr>
              <a:t>, DO, MS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Thoracic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Co-Director, Immune Monitoring Facility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Gloria and Edmund M Dunn Chair in Thoracic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Fox Chase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Philadelphia, Pennsylvania</a:t>
            </a:r>
          </a:p>
        </p:txBody>
      </p:sp>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005064"/>
            <a:ext cx="677782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Anne Chiang,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Yale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Cancer Center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Initiatives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Yale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Haven, Connecticut</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256184"/>
            <a:ext cx="1371600" cy="1371600"/>
          </a:xfrm>
          <a:prstGeom prst="rect">
            <a:avLst/>
          </a:prstGeom>
        </p:spPr>
      </p:pic>
      <p:pic>
        <p:nvPicPr>
          <p:cNvPr id="4" name="Picture 3">
            <a:extLst>
              <a:ext uri="{FF2B5EF4-FFF2-40B4-BE49-F238E27FC236}">
                <a16:creationId xmlns:a16="http://schemas.microsoft.com/office/drawing/2014/main" id="{B1145FFA-CBF9-A651-2D07-33DEC8BBBB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005064"/>
            <a:ext cx="1371600" cy="1371600"/>
          </a:xfrm>
          <a:prstGeom prst="rect">
            <a:avLst/>
          </a:prstGeom>
        </p:spPr>
      </p:pic>
    </p:spTree>
    <p:extLst>
      <p:ext uri="{BB962C8B-B14F-4D97-AF65-F5344CB8AC3E}">
        <p14:creationId xmlns:p14="http://schemas.microsoft.com/office/powerpoint/2010/main" val="10569390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40519349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Exploring Current Patterns of Care in the Community: </a:t>
            </a:r>
            <a:br>
              <a:rPr lang="en-US" sz="3600" dirty="0"/>
            </a:br>
            <a:r>
              <a:rPr lang="en-US" sz="3600" dirty="0"/>
              <a:t>Selection of First-Line and Maintenance Therapy for </a:t>
            </a:r>
            <a:br>
              <a:rPr lang="en-US" sz="3600" dirty="0"/>
            </a:br>
            <a:r>
              <a:rPr lang="en-US" sz="3600" dirty="0"/>
              <a:t>Patients with Extensive-Stage Small Cell Lung Cancer</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670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February 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828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Hossein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Borghaei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DO,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Anne Chiang,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4871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56184"/>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Hossein </a:t>
            </a:r>
            <a:r>
              <a:rPr lang="en-US" sz="1600" dirty="0" err="1">
                <a:solidFill>
                  <a:srgbClr val="000000"/>
                </a:solidFill>
                <a:latin typeface="Calibri"/>
              </a:rPr>
              <a:t>Borghaei</a:t>
            </a:r>
            <a:r>
              <a:rPr lang="en-US" sz="1600" dirty="0">
                <a:solidFill>
                  <a:srgbClr val="000000"/>
                </a:solidFill>
                <a:latin typeface="Calibri"/>
              </a:rPr>
              <a:t>, DO, MS</a:t>
            </a:r>
          </a:p>
          <a:p>
            <a:pPr lvl="0">
              <a:lnSpc>
                <a:spcPts val="1850"/>
              </a:lnSpc>
              <a:defRPr/>
            </a:pPr>
            <a:r>
              <a:rPr lang="en-US" sz="1600" b="0" dirty="0">
                <a:solidFill>
                  <a:srgbClr val="000000"/>
                </a:solidFill>
                <a:latin typeface="Calibri"/>
              </a:rPr>
              <a:t>Chief, Division of Thoracic Medical Oncology</a:t>
            </a:r>
          </a:p>
          <a:p>
            <a:pPr lvl="0">
              <a:lnSpc>
                <a:spcPts val="1850"/>
              </a:lnSpc>
              <a:defRPr/>
            </a:pPr>
            <a:r>
              <a:rPr lang="en-US" sz="1600" b="0" dirty="0">
                <a:solidFill>
                  <a:srgbClr val="000000"/>
                </a:solidFill>
                <a:latin typeface="Calibri"/>
              </a:rPr>
              <a:t>Professor, Department of Hematology/Oncology</a:t>
            </a:r>
          </a:p>
          <a:p>
            <a:pPr lvl="0">
              <a:lnSpc>
                <a:spcPts val="1850"/>
              </a:lnSpc>
              <a:defRPr/>
            </a:pPr>
            <a:r>
              <a:rPr lang="en-US" sz="1600" b="0" dirty="0">
                <a:solidFill>
                  <a:srgbClr val="000000"/>
                </a:solidFill>
                <a:latin typeface="Calibri"/>
              </a:rPr>
              <a:t>Co-Director, Immune Monitoring Facility</a:t>
            </a:r>
          </a:p>
          <a:p>
            <a:pPr lvl="0">
              <a:lnSpc>
                <a:spcPts val="1850"/>
              </a:lnSpc>
              <a:defRPr/>
            </a:pPr>
            <a:r>
              <a:rPr lang="en-US" sz="1600" b="0" dirty="0">
                <a:solidFill>
                  <a:srgbClr val="000000"/>
                </a:solidFill>
                <a:latin typeface="Calibri"/>
              </a:rPr>
              <a:t>The Gloria and Edmund M Dunn Chair in Thoracic Oncology</a:t>
            </a:r>
          </a:p>
          <a:p>
            <a:pPr lvl="0">
              <a:lnSpc>
                <a:spcPts val="1850"/>
              </a:lnSpc>
              <a:defRPr/>
            </a:pPr>
            <a:r>
              <a:rPr lang="en-US" sz="1600" b="0" dirty="0">
                <a:solidFill>
                  <a:srgbClr val="000000"/>
                </a:solidFill>
                <a:latin typeface="Calibri"/>
              </a:rPr>
              <a:t>Fox Chase Cancer Center</a:t>
            </a:r>
          </a:p>
          <a:p>
            <a:pPr lvl="0">
              <a:lnSpc>
                <a:spcPts val="1850"/>
              </a:lnSpc>
              <a:defRPr/>
            </a:pPr>
            <a:r>
              <a:rPr lang="en-US" sz="1600" b="0" dirty="0">
                <a:solidFill>
                  <a:srgbClr val="000000"/>
                </a:solidFill>
                <a:latin typeface="Calibri"/>
              </a:rPr>
              <a:t>Philadelphia, Pennsylvania</a:t>
            </a:r>
          </a:p>
        </p:txBody>
      </p:sp>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005064"/>
            <a:ext cx="67778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Anne Chiang, MD, PhD</a:t>
            </a:r>
          </a:p>
          <a:p>
            <a:pPr lvl="0">
              <a:lnSpc>
                <a:spcPts val="1850"/>
              </a:lnSpc>
              <a:defRPr/>
            </a:pPr>
            <a:r>
              <a:rPr lang="en-US" sz="1600" b="0" dirty="0">
                <a:solidFill>
                  <a:srgbClr val="000000"/>
                </a:solidFill>
                <a:latin typeface="Calibri"/>
              </a:rPr>
              <a:t>Associate Professor</a:t>
            </a:r>
          </a:p>
          <a:p>
            <a:pPr lvl="0">
              <a:lnSpc>
                <a:spcPts val="1850"/>
              </a:lnSpc>
              <a:defRPr/>
            </a:pPr>
            <a:r>
              <a:rPr lang="en-US" sz="1600" b="0" dirty="0">
                <a:solidFill>
                  <a:srgbClr val="000000"/>
                </a:solidFill>
                <a:latin typeface="Calibri"/>
              </a:rPr>
              <a:t>Yale University School of Medicine</a:t>
            </a:r>
          </a:p>
          <a:p>
            <a:pPr lvl="0">
              <a:lnSpc>
                <a:spcPts val="1850"/>
              </a:lnSpc>
              <a:defRPr/>
            </a:pPr>
            <a:r>
              <a:rPr lang="en-US" sz="1600" b="0" dirty="0">
                <a:solidFill>
                  <a:srgbClr val="000000"/>
                </a:solidFill>
                <a:latin typeface="Calibri"/>
              </a:rPr>
              <a:t>Associate Cancer Center Director</a:t>
            </a:r>
          </a:p>
          <a:p>
            <a:pPr lvl="0">
              <a:lnSpc>
                <a:spcPts val="1850"/>
              </a:lnSpc>
              <a:defRPr/>
            </a:pPr>
            <a:r>
              <a:rPr lang="en-US" sz="1600" b="0" dirty="0">
                <a:solidFill>
                  <a:srgbClr val="000000"/>
                </a:solidFill>
                <a:latin typeface="Calibri"/>
              </a:rPr>
              <a:t>Clinical Initiatives</a:t>
            </a:r>
          </a:p>
          <a:p>
            <a:pPr lvl="0">
              <a:lnSpc>
                <a:spcPts val="1850"/>
              </a:lnSpc>
              <a:defRPr/>
            </a:pPr>
            <a:r>
              <a:rPr lang="en-US" sz="1600" b="0" dirty="0">
                <a:solidFill>
                  <a:srgbClr val="000000"/>
                </a:solidFill>
                <a:latin typeface="Calibri"/>
              </a:rPr>
              <a:t>Yale Cancer Center</a:t>
            </a:r>
          </a:p>
          <a:p>
            <a:pPr lvl="0">
              <a:lnSpc>
                <a:spcPts val="1850"/>
              </a:lnSpc>
              <a:defRPr/>
            </a:pPr>
            <a:r>
              <a:rPr lang="en-US" sz="1600" b="0" dirty="0">
                <a:solidFill>
                  <a:srgbClr val="000000"/>
                </a:solidFill>
                <a:latin typeface="Calibri"/>
              </a:rPr>
              <a:t>New Haven, Connecticut</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256184"/>
            <a:ext cx="1371600" cy="1371600"/>
          </a:xfrm>
          <a:prstGeom prst="rect">
            <a:avLst/>
          </a:prstGeom>
        </p:spPr>
      </p:pic>
      <p:pic>
        <p:nvPicPr>
          <p:cNvPr id="4" name="Picture 3">
            <a:extLst>
              <a:ext uri="{FF2B5EF4-FFF2-40B4-BE49-F238E27FC236}">
                <a16:creationId xmlns:a16="http://schemas.microsoft.com/office/drawing/2014/main" id="{B1145FFA-CBF9-A651-2D07-33DEC8BBBB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00506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18,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Antibody-Drug Conjugates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8226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8C687-604F-B378-DF5E-511C7918B626}"/>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F3E6225-4333-AC7C-1651-68EEA361CBAF}"/>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Nicoletta Colombo,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Angeles Alvarez Secord,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MHSc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1C47179B-4559-31ED-8372-D1570D2B3CB9}"/>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4E11283A-A22D-173E-5978-8D2813C8FA47}"/>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7489C32-2893-8B11-8A79-F8BC12146FFB}"/>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EE026A6-D3C0-C63C-3E84-AF6AFC61B5F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February 19,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A76DE41-A639-0A55-1738-431E9FA0BEA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235EC8B7-3F6B-D7DE-A223-FA858BBBE353}"/>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Ovarian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65024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293919"/>
            <a:ext cx="12192000" cy="1143000"/>
          </a:xfrm>
        </p:spPr>
        <p:txBody>
          <a:bodyPr wrap="square" anchor="ctr">
            <a:noAutofit/>
          </a:bodyPr>
          <a:lstStyle/>
          <a:p>
            <a:r>
              <a:rPr lang="en-US" sz="3600" dirty="0"/>
              <a:t>Second Opinion: Integrating Novel Approaches </a:t>
            </a:r>
            <a:br>
              <a:rPr lang="en-US" sz="3600" dirty="0"/>
            </a:br>
            <a:r>
              <a:rPr lang="en-US" sz="3600" dirty="0"/>
              <a:t>into the Management of Non-Muscle-Invasive </a:t>
            </a:r>
            <a:br>
              <a:rPr lang="en-US" sz="3600" dirty="0"/>
            </a:br>
            <a:r>
              <a:rPr lang="en-US" sz="3600" dirty="0"/>
              <a:t>and Muscle-Invasive Bladder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37456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6010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February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PT (10:00 PM – 12:00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7202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3515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Shilpa Gupta,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Andrea Necchi,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8589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Clinical Investigators Provide </a:t>
            </a:r>
            <a:br>
              <a:rPr lang="en-US" sz="3600" dirty="0"/>
            </a:br>
            <a:r>
              <a:rPr lang="en-US" sz="3600" dirty="0"/>
              <a:t>Perspectives on the Future Role of AKT Inhibition </a:t>
            </a:r>
            <a:br>
              <a:rPr lang="en-US" sz="3600" dirty="0"/>
            </a:br>
            <a:r>
              <a:rPr lang="en-US" sz="3600" dirty="0"/>
              <a:t>in the Management of Prostate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406156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8248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February 27,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 (9:00 PM – 10:30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87989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66745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Karim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87763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educational grants from Genentech, a member of the Roche Group, and Jazz Pharmaceuticals Inc. </a:t>
            </a:r>
          </a:p>
        </p:txBody>
      </p:sp>
    </p:spTree>
    <p:extLst>
      <p:ext uri="{BB962C8B-B14F-4D97-AF65-F5344CB8AC3E}">
        <p14:creationId xmlns:p14="http://schemas.microsoft.com/office/powerpoint/2010/main" val="7426116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710019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B5408-0DE3-F51B-A490-CA4FAC22C71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86441A4D-87A5-FBE0-4811-629061D28B41}"/>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Exploring Current Patterns of Care in the Community: </a:t>
            </a:r>
            <a:br>
              <a:rPr lang="en-US" sz="3600" dirty="0"/>
            </a:br>
            <a:r>
              <a:rPr lang="en-US" sz="3600" dirty="0"/>
              <a:t>Selection of First-Line and Maintenance Therapy for </a:t>
            </a:r>
            <a:br>
              <a:rPr lang="en-US" sz="3600" dirty="0"/>
            </a:br>
            <a:r>
              <a:rPr lang="en-US" sz="3600" dirty="0"/>
              <a:t>Patients with Extensive-Stage Small Cell Lung Cancer</a:t>
            </a:r>
          </a:p>
        </p:txBody>
      </p:sp>
      <p:sp>
        <p:nvSpPr>
          <p:cNvPr id="12" name="Text Box 3">
            <a:extLst>
              <a:ext uri="{FF2B5EF4-FFF2-40B4-BE49-F238E27FC236}">
                <a16:creationId xmlns:a16="http://schemas.microsoft.com/office/drawing/2014/main" id="{D3231C57-47C6-E64D-273F-FE45918101B2}"/>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08AD65AB-6B85-997B-FDB8-CE55CFE9F827}"/>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E62DF5C-D36C-997D-FD07-BB8C1EC814E8}"/>
              </a:ext>
            </a:extLst>
          </p:cNvPr>
          <p:cNvSpPr txBox="1">
            <a:spLocks noChangeArrowheads="1"/>
          </p:cNvSpPr>
          <p:nvPr/>
        </p:nvSpPr>
        <p:spPr bwMode="auto">
          <a:xfrm>
            <a:off x="0" y="26670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February 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28373D8-7FCF-4933-02A7-4CF4D8E6CA29}"/>
              </a:ext>
            </a:extLst>
          </p:cNvPr>
          <p:cNvSpPr txBox="1">
            <a:spLocks noChangeArrowheads="1"/>
          </p:cNvSpPr>
          <p:nvPr/>
        </p:nvSpPr>
        <p:spPr bwMode="auto">
          <a:xfrm>
            <a:off x="0" y="1828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5394BFC-A994-771D-A135-2EEAF1143E7D}"/>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Hossein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Borghaei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DO,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Anne Chiang,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811925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Borghaei</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695400" y="1138834"/>
          <a:ext cx="10945216" cy="4823460"/>
        </p:xfrm>
        <a:graphic>
          <a:graphicData uri="http://schemas.openxmlformats.org/drawingml/2006/table">
            <a:tbl>
              <a:tblPr firstRow="1" bandRow="1">
                <a:tableStyleId>{F2DE63D5-997A-4646-A377-4702673A728D}</a:tableStyleId>
              </a:tblPr>
              <a:tblGrid>
                <a:gridCol w="2520280">
                  <a:extLst>
                    <a:ext uri="{9D8B030D-6E8A-4147-A177-3AD203B41FA5}">
                      <a16:colId xmlns:a16="http://schemas.microsoft.com/office/drawing/2014/main" val="20000"/>
                    </a:ext>
                  </a:extLst>
                </a:gridCol>
                <a:gridCol w="8424936">
                  <a:extLst>
                    <a:ext uri="{9D8B030D-6E8A-4147-A177-3AD203B41FA5}">
                      <a16:colId xmlns:a16="http://schemas.microsoft.com/office/drawing/2014/main" val="2117869244"/>
                    </a:ext>
                  </a:extLst>
                </a:gridCol>
              </a:tblGrid>
              <a:tr h="1467379">
                <a:tc>
                  <a:txBody>
                    <a:bodyPr/>
                    <a:lstStyle/>
                    <a:p>
                      <a:pPr algn="l"/>
                      <a:r>
                        <a:rPr lang="en-US" sz="15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AbbVie Inc, Amgen Inc, Astellas, AstraZeneca Pharmaceuticals LP, Axiom Healthcare Strategies, Bayer HealthCare Pharmaceuticals, </a:t>
                      </a:r>
                      <a:r>
                        <a:rPr lang="en-US" sz="1500" b="0" dirty="0" err="1">
                          <a:solidFill>
                            <a:schemeClr val="tx1"/>
                          </a:solidFill>
                        </a:rPr>
                        <a:t>BeOne</a:t>
                      </a:r>
                      <a:r>
                        <a:rPr lang="en-US" sz="1500" b="0" dirty="0">
                          <a:solidFill>
                            <a:schemeClr val="tx1"/>
                          </a:solidFill>
                        </a:rPr>
                        <a:t>, </a:t>
                      </a:r>
                      <a:r>
                        <a:rPr lang="en-US" sz="1500" b="0" dirty="0" err="1">
                          <a:solidFill>
                            <a:schemeClr val="tx1"/>
                          </a:solidFill>
                        </a:rPr>
                        <a:t>BerGenBio</a:t>
                      </a:r>
                      <a:r>
                        <a:rPr lang="en-US" sz="1500" b="0" dirty="0">
                          <a:solidFill>
                            <a:schemeClr val="tx1"/>
                          </a:solidFill>
                        </a:rPr>
                        <a:t> ASA, BioNTech SE, Boehringer Ingelheim Pharmaceuticals Inc, Bristol Myers Squibb, Daiichi Sankyo Inc, EMD Serono Inc, Genentech, a member of the Roche Group, Genmab US Inc, Gilead Sciences Inc, Grid Therapeutics, Guardant Health, IO Biotech, </a:t>
                      </a:r>
                      <a:r>
                        <a:rPr lang="en-US" sz="1500" b="0" dirty="0" err="1">
                          <a:solidFill>
                            <a:schemeClr val="tx1"/>
                          </a:solidFill>
                        </a:rPr>
                        <a:t>iTeos</a:t>
                      </a:r>
                      <a:r>
                        <a:rPr lang="en-US" sz="1500" b="0" dirty="0">
                          <a:solidFill>
                            <a:schemeClr val="tx1"/>
                          </a:solidFill>
                        </a:rPr>
                        <a:t> Therapeutics, Janssen Biotech Inc, Jazz Pharmaceuticals Inc, Lilly, Merck, Mirati Therapeutics Inc, Natera Inc, Novartis, </a:t>
                      </a:r>
                      <a:r>
                        <a:rPr lang="en-US" sz="1500" b="0" dirty="0" err="1">
                          <a:solidFill>
                            <a:schemeClr val="tx1"/>
                          </a:solidFill>
                        </a:rPr>
                        <a:t>Novocure</a:t>
                      </a:r>
                      <a:r>
                        <a:rPr lang="en-US" sz="1500" b="0" dirty="0">
                          <a:solidFill>
                            <a:schemeClr val="tx1"/>
                          </a:solidFill>
                        </a:rPr>
                        <a:t> Inc, Oncocyte, Pfizer Inc, PharmaMar, Puma Biotechnology Inc, RAPT Therapeutics, Regeneron Pharmaceuticals Inc, Summit Therapeutics, </a:t>
                      </a:r>
                      <a:r>
                        <a:rPr lang="en-US" sz="1500" b="0" dirty="0" err="1">
                          <a:solidFill>
                            <a:schemeClr val="tx1"/>
                          </a:solidFill>
                        </a:rPr>
                        <a:t>SystImmune</a:t>
                      </a:r>
                      <a:r>
                        <a:rPr lang="en-US" sz="1500" b="0" dirty="0">
                          <a:solidFill>
                            <a:schemeClr val="tx1"/>
                          </a:solidFill>
                        </a:rPr>
                        <a:t>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29831">
                <a:tc>
                  <a:txBody>
                    <a:bodyPr/>
                    <a:lstStyle/>
                    <a:p>
                      <a:pPr algn="l"/>
                      <a:r>
                        <a:rPr lang="en-US" sz="15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Amgen Inc, Bristol Myers Squibb,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406623">
                <a:tc>
                  <a:txBody>
                    <a:bodyPr/>
                    <a:lstStyle/>
                    <a:p>
                      <a:pPr algn="l"/>
                      <a:r>
                        <a:rPr lang="en-US" sz="15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Incyte Corporation, Novartis, Servier Pharmaceuticals LLC, </a:t>
                      </a:r>
                      <a:r>
                        <a:rPr lang="en-US" sz="1500" b="0" dirty="0" err="1">
                          <a:solidFill>
                            <a:schemeClr val="tx1"/>
                          </a:solidFill>
                        </a:rPr>
                        <a:t>SpringWorks</a:t>
                      </a:r>
                      <a:r>
                        <a:rPr lang="en-US" sz="1500" b="0" dirty="0">
                          <a:solidFill>
                            <a:schemeClr val="tx1"/>
                          </a:solidFill>
                        </a:rPr>
                        <a:t> Therapeutics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8123028"/>
                  </a:ext>
                </a:extLst>
              </a:tr>
              <a:tr h="406623">
                <a:tc>
                  <a:txBody>
                    <a:bodyPr/>
                    <a:lstStyle/>
                    <a:p>
                      <a:pPr algn="l"/>
                      <a:r>
                        <a:rPr lang="en-US" sz="1500" b="1" dirty="0">
                          <a:solidFill>
                            <a:schemeClr val="tx1"/>
                          </a:solidFill>
                        </a:rPr>
                        <a:t>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Amgen Inc, Daiichi Sankyo Inc, Janssen Biotech Inc, Jazz Pharmaceuticals Inc, Pfizer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356856"/>
                  </a:ext>
                </a:extLst>
              </a:tr>
              <a:tr h="406623">
                <a:tc>
                  <a:txBody>
                    <a:bodyPr/>
                    <a:lstStyle/>
                    <a:p>
                      <a:pPr algn="l"/>
                      <a:r>
                        <a:rPr lang="en-US" sz="1500" b="1" dirty="0">
                          <a:solidFill>
                            <a:schemeClr val="tx1"/>
                          </a:solidFill>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err="1">
                          <a:solidFill>
                            <a:schemeClr val="tx1"/>
                          </a:solidFill>
                        </a:rPr>
                        <a:t>Inspirna</a:t>
                      </a:r>
                      <a:r>
                        <a:rPr lang="en-US" sz="1500" b="0" dirty="0">
                          <a:solidFill>
                            <a:schemeClr val="tx1"/>
                          </a:solidFill>
                        </a:rPr>
                        <a:t>, </a:t>
                      </a:r>
                      <a:r>
                        <a:rPr lang="en-US" sz="1500" b="0" dirty="0" err="1">
                          <a:solidFill>
                            <a:schemeClr val="tx1"/>
                          </a:solidFill>
                        </a:rPr>
                        <a:t>Nucleai</a:t>
                      </a:r>
                      <a:r>
                        <a:rPr lang="en-US" sz="1500" b="0" dirty="0">
                          <a:solidFill>
                            <a:schemeClr val="tx1"/>
                          </a:solidFill>
                        </a:rPr>
                        <a:t>, Sonnet </a:t>
                      </a:r>
                      <a:r>
                        <a:rPr lang="en-US" sz="1500" b="0" dirty="0" err="1">
                          <a:solidFill>
                            <a:schemeClr val="tx1"/>
                          </a:solidFill>
                        </a:rPr>
                        <a:t>BioTherapeutics</a:t>
                      </a:r>
                      <a:r>
                        <a:rPr lang="en-US" sz="1500" b="0" dirty="0">
                          <a:solidFill>
                            <a:schemeClr val="tx1"/>
                          </a:solidFill>
                        </a:rPr>
                        <a:t> Holdings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7101292"/>
                  </a:ext>
                </a:extLst>
              </a:tr>
              <a:tr h="406623">
                <a:tc>
                  <a:txBody>
                    <a:bodyPr/>
                    <a:lstStyle/>
                    <a:p>
                      <a:pPr algn="l"/>
                      <a:r>
                        <a:rPr lang="en-US" sz="1500" b="1" dirty="0">
                          <a:solidFill>
                            <a:schemeClr val="tx1"/>
                          </a:solidFill>
                        </a:rPr>
                        <a:t>Travel</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Amgen Inc, Bristol Myers Squibb, EMD Serono Inc, Genentech, a member of the Roche Group, Jazz Pharmaceuticals Inc, Lilly, Merck, Mirati Therapeutics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7408155"/>
                  </a:ext>
                </a:extLst>
              </a:tr>
              <a:tr h="406623">
                <a:tc>
                  <a:txBody>
                    <a:bodyPr/>
                    <a:lstStyle/>
                    <a:p>
                      <a:pPr algn="l"/>
                      <a:r>
                        <a:rPr lang="en-US" sz="15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University of Pennsylvania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5399929"/>
                  </a:ext>
                </a:extLst>
              </a:tr>
            </a:tbl>
          </a:graphicData>
        </a:graphic>
      </p:graphicFrame>
    </p:spTree>
    <p:custDataLst>
      <p:tags r:id="rId1"/>
    </p:custDataLst>
    <p:extLst>
      <p:ext uri="{BB962C8B-B14F-4D97-AF65-F5344CB8AC3E}">
        <p14:creationId xmlns:p14="http://schemas.microsoft.com/office/powerpoint/2010/main" val="38078041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Chiang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2465554460"/>
              </p:ext>
            </p:extLst>
          </p:nvPr>
        </p:nvGraphicFramePr>
        <p:xfrm>
          <a:off x="527050" y="1236594"/>
          <a:ext cx="11185574" cy="4352645"/>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8280920">
                  <a:extLst>
                    <a:ext uri="{9D8B030D-6E8A-4147-A177-3AD203B41FA5}">
                      <a16:colId xmlns:a16="http://schemas.microsoft.com/office/drawing/2014/main" val="2117869244"/>
                    </a:ext>
                  </a:extLst>
                </a:gridCol>
              </a:tblGrid>
              <a:tr h="1380107">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AstraZeneca Pharmaceuticals LP, Boehringer Ingelheim Pharmaceuticals Inc, Daiichi Sankyo Inc, Genentech, a member of the Roche Group, Janssen Biotech Inc, Merck, Zai Lab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3081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9053812"/>
                  </a:ext>
                </a:extLst>
              </a:tr>
              <a:tr h="95545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AstraZeneca Pharmaceuticals LP, Bristol Myers Squibb, Genentech, a member of the Roche Group, Zai Lab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1905228"/>
                  </a:ext>
                </a:extLst>
              </a:tr>
              <a:tr h="95545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0905997"/>
                  </a:ext>
                </a:extLst>
              </a:tr>
              <a:tr h="530810">
                <a:tc>
                  <a:txBody>
                    <a:bodyPr/>
                    <a:lstStyle/>
                    <a:p>
                      <a:pPr algn="l"/>
                      <a:r>
                        <a:rPr lang="en-US" sz="1800" b="1" dirty="0">
                          <a:solidFill>
                            <a:schemeClr val="tx1"/>
                          </a:solidFill>
                        </a:rPr>
                        <a:t>Honoraria for Lectures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8303181"/>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Biotheranostics</a:t>
            </a:r>
            <a:r>
              <a:rPr lang="en-US" sz="1850" b="0" dirty="0">
                <a:solidFill>
                  <a:schemeClr val="tx1"/>
                </a:solidFill>
                <a:latin typeface="Calibri" panose="020F0502020204030204" pitchFamily="34" charset="0"/>
              </a:rPr>
              <a:t>,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educational grants from Genentech, a member of the Roche Group, and Jazz Pharmaceuticals Inc. </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accent2"/>
                </a:solidFill>
              </a:rPr>
              <a:t>Introduction: </a:t>
            </a:r>
            <a:r>
              <a:rPr lang="en-US" sz="2600" dirty="0">
                <a:solidFill>
                  <a:schemeClr val="tx1"/>
                </a:solidFill>
              </a:rPr>
              <a:t>Rational Treatment Goals for Extensive-Stage Disease?</a:t>
            </a:r>
          </a:p>
          <a:p>
            <a:pPr marL="98425" indent="0">
              <a:lnSpc>
                <a:spcPct val="100000"/>
              </a:lnSpc>
              <a:spcBef>
                <a:spcPts val="2400"/>
              </a:spcBef>
              <a:spcAft>
                <a:spcPts val="0"/>
              </a:spcAft>
              <a:buNone/>
            </a:pPr>
            <a:r>
              <a:rPr lang="en-US" sz="2600" dirty="0">
                <a:solidFill>
                  <a:schemeClr val="accent2"/>
                </a:solidFill>
              </a:rPr>
              <a:t>Module 1: </a:t>
            </a:r>
            <a:r>
              <a:rPr lang="en-US" sz="2600" dirty="0">
                <a:solidFill>
                  <a:schemeClr val="tx1"/>
                </a:solidFill>
              </a:rPr>
              <a:t>Current Considerations in the Selection of First-Line and Maintenance Therapy — Dr </a:t>
            </a:r>
            <a:r>
              <a:rPr lang="en-US" sz="2600" dirty="0" err="1">
                <a:solidFill>
                  <a:schemeClr val="tx1"/>
                </a:solidFill>
              </a:rPr>
              <a:t>Borghaei</a:t>
            </a:r>
            <a:endParaRPr lang="en-US" sz="2600" dirty="0">
              <a:solidFill>
                <a:schemeClr val="tx1"/>
              </a:solidFill>
            </a:endParaRPr>
          </a:p>
          <a:p>
            <a:pPr marL="98425" indent="0">
              <a:lnSpc>
                <a:spcPct val="100000"/>
              </a:lnSpc>
              <a:spcBef>
                <a:spcPts val="2400"/>
              </a:spcBef>
              <a:spcAft>
                <a:spcPts val="0"/>
              </a:spcAft>
              <a:buNone/>
            </a:pPr>
            <a:r>
              <a:rPr lang="en-US" sz="2600" dirty="0">
                <a:solidFill>
                  <a:schemeClr val="accent2"/>
                </a:solidFill>
              </a:rPr>
              <a:t>Module 2: </a:t>
            </a:r>
            <a:r>
              <a:rPr lang="en-US" sz="2600" dirty="0">
                <a:solidFill>
                  <a:schemeClr val="tx1"/>
                </a:solidFill>
              </a:rPr>
              <a:t>Clinician Survey Results </a:t>
            </a:r>
          </a:p>
          <a:p>
            <a:pPr marL="98425" indent="0">
              <a:lnSpc>
                <a:spcPct val="100000"/>
              </a:lnSpc>
              <a:spcBef>
                <a:spcPts val="2400"/>
              </a:spcBef>
              <a:spcAft>
                <a:spcPts val="0"/>
              </a:spcAft>
              <a:buNone/>
            </a:pPr>
            <a:r>
              <a:rPr lang="en-US" sz="2600" dirty="0">
                <a:solidFill>
                  <a:schemeClr val="accent2"/>
                </a:solidFill>
              </a:rPr>
              <a:t>Module 3:</a:t>
            </a:r>
            <a:r>
              <a:rPr lang="en-US" sz="2600" dirty="0">
                <a:solidFill>
                  <a:schemeClr val="tx1"/>
                </a:solidFill>
              </a:rPr>
              <a:t> </a:t>
            </a:r>
            <a:r>
              <a:rPr lang="en-US" sz="2600" dirty="0"/>
              <a:t>Promising Investigational Strategies — Dr Chiang</a:t>
            </a: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3865612"/>
            <a:ext cx="10972800" cy="1075556"/>
          </a:xfrm>
        </p:spPr>
        <p:txBody>
          <a:bodyPr/>
          <a:lstStyle/>
          <a:p>
            <a:r>
              <a:rPr lang="en-US" sz="4000" dirty="0"/>
              <a:t>Survey </a:t>
            </a:r>
            <a:r>
              <a:rPr lang="en-US" sz="4000"/>
              <a:t>of 50 Community-Based </a:t>
            </a:r>
            <a:br>
              <a:rPr lang="en-US" sz="4000" dirty="0"/>
            </a:br>
            <a:r>
              <a:rPr lang="en-US" sz="4000" dirty="0"/>
              <a:t>General Medical Oncologists  </a:t>
            </a:r>
            <a:endParaRPr lang="en-US" sz="4000" i="1" dirty="0"/>
          </a:p>
        </p:txBody>
      </p:sp>
      <p:sp>
        <p:nvSpPr>
          <p:cNvPr id="2" name="Title 9">
            <a:extLst>
              <a:ext uri="{FF2B5EF4-FFF2-40B4-BE49-F238E27FC236}">
                <a16:creationId xmlns:a16="http://schemas.microsoft.com/office/drawing/2014/main" id="{C4DC1887-84BF-D87F-7B10-96DA21C6B28C}"/>
              </a:ext>
            </a:extLst>
          </p:cNvPr>
          <p:cNvSpPr txBox="1">
            <a:spLocks/>
          </p:cNvSpPr>
          <p:nvPr/>
        </p:nvSpPr>
        <p:spPr bwMode="auto">
          <a:xfrm>
            <a:off x="609600" y="4657700"/>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January 28, 2026 – </a:t>
            </a:r>
            <a:r>
              <a:rPr lang="en-US" sz="4000" kern="0" dirty="0"/>
              <a:t>February 3</a:t>
            </a: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 2026</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3" name="Rectangle 4">
            <a:extLst>
              <a:ext uri="{FF2B5EF4-FFF2-40B4-BE49-F238E27FC236}">
                <a16:creationId xmlns:a16="http://schemas.microsoft.com/office/drawing/2014/main" id="{4CAE9342-8CC1-B70F-F4DD-6F0BAFCF4361}"/>
              </a:ext>
            </a:extLst>
          </p:cNvPr>
          <p:cNvSpPr txBox="1">
            <a:spLocks noChangeArrowheads="1"/>
          </p:cNvSpPr>
          <p:nvPr/>
        </p:nvSpPr>
        <p:spPr bwMode="auto">
          <a:xfrm>
            <a:off x="0" y="1628800"/>
            <a:ext cx="12192000" cy="208823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4200" kern="0" dirty="0">
                <a:latin typeface="Calibri" panose="020F0502020204030204" pitchFamily="34" charset="0"/>
                <a:cs typeface="Calibri" panose="020F0502020204030204" pitchFamily="34" charset="0"/>
              </a:rPr>
              <a:t>Patterns of Care: Optimizing the Selection of</a:t>
            </a:r>
            <a:br>
              <a:rPr lang="en-US" sz="4200" kern="0" dirty="0">
                <a:latin typeface="Calibri" panose="020F0502020204030204" pitchFamily="34" charset="0"/>
                <a:cs typeface="Calibri" panose="020F0502020204030204" pitchFamily="34" charset="0"/>
              </a:rPr>
            </a:br>
            <a:r>
              <a:rPr lang="en-US" sz="4200" kern="0" dirty="0">
                <a:latin typeface="Calibri" panose="020F0502020204030204" pitchFamily="34" charset="0"/>
                <a:cs typeface="Calibri" panose="020F0502020204030204" pitchFamily="34" charset="0"/>
              </a:rPr>
              <a:t>First-Line and Maintenance Therapy for Patients</a:t>
            </a:r>
            <a:br>
              <a:rPr lang="en-US" sz="4200" kern="0" dirty="0">
                <a:latin typeface="Calibri" panose="020F0502020204030204" pitchFamily="34" charset="0"/>
                <a:cs typeface="Calibri" panose="020F0502020204030204" pitchFamily="34" charset="0"/>
              </a:rPr>
            </a:br>
            <a:r>
              <a:rPr lang="en-US" sz="4200" kern="0" dirty="0">
                <a:latin typeface="Calibri" panose="020F0502020204030204" pitchFamily="34" charset="0"/>
                <a:cs typeface="Calibri" panose="020F0502020204030204" pitchFamily="34" charset="0"/>
              </a:rPr>
              <a:t>with Extensive-Stage Small Cell Lung Cancer</a:t>
            </a:r>
            <a:br>
              <a:rPr lang="en-US" sz="4200" kern="0" dirty="0">
                <a:latin typeface="Calibri" panose="020F0502020204030204" pitchFamily="34" charset="0"/>
                <a:cs typeface="Calibri" panose="020F0502020204030204" pitchFamily="34" charset="0"/>
              </a:rPr>
            </a:br>
            <a:br>
              <a:rPr lang="en-US" sz="4200" kern="0" dirty="0">
                <a:latin typeface="Calibri" panose="020F0502020204030204" pitchFamily="34" charset="0"/>
                <a:cs typeface="Calibri" panose="020F0502020204030204" pitchFamily="34" charset="0"/>
              </a:rPr>
            </a:br>
            <a:endParaRPr lang="en-US" sz="42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2666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Biotheranostics</a:t>
            </a:r>
            <a:r>
              <a:rPr lang="en-US" sz="1850" b="0" dirty="0">
                <a:solidFill>
                  <a:schemeClr val="tx1"/>
                </a:solidFill>
                <a:latin typeface="Calibri" panose="020F0502020204030204" pitchFamily="34" charset="0"/>
              </a:rPr>
              <a:t>,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182815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B306-61D1-E7B3-4C6C-E3E1A132766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97B2968-9453-84A6-9209-D879937C9D42}"/>
              </a:ext>
            </a:extLst>
          </p:cNvPr>
          <p:cNvSpPr/>
          <p:nvPr/>
        </p:nvSpPr>
        <p:spPr bwMode="auto">
          <a:xfrm>
            <a:off x="659396" y="1412776"/>
            <a:ext cx="10873208" cy="64807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F0D9844-7808-1F6A-9228-70C4AEDFCDD4}"/>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72365D32-3854-605F-7180-956818C3057F}"/>
              </a:ext>
            </a:extLst>
          </p:cNvPr>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bg1"/>
                </a:solidFill>
              </a:rPr>
              <a:t>Introduction: Rational Treatment Goals for Extensive-Stage Disease?</a:t>
            </a:r>
          </a:p>
          <a:p>
            <a:pPr marL="98425" indent="0">
              <a:lnSpc>
                <a:spcPct val="100000"/>
              </a:lnSpc>
              <a:spcBef>
                <a:spcPts val="2400"/>
              </a:spcBef>
              <a:spcAft>
                <a:spcPts val="0"/>
              </a:spcAft>
              <a:buNone/>
            </a:pPr>
            <a:r>
              <a:rPr lang="en-US" sz="2600" dirty="0">
                <a:solidFill>
                  <a:schemeClr val="accent2"/>
                </a:solidFill>
              </a:rPr>
              <a:t>Module 1: </a:t>
            </a:r>
            <a:r>
              <a:rPr lang="en-US" sz="2600" dirty="0">
                <a:solidFill>
                  <a:schemeClr val="tx1"/>
                </a:solidFill>
              </a:rPr>
              <a:t>Current Considerations in the Selection of First-Line and Maintenance Therapy — Dr </a:t>
            </a:r>
            <a:r>
              <a:rPr lang="en-US" sz="2600" dirty="0" err="1">
                <a:solidFill>
                  <a:schemeClr val="tx1"/>
                </a:solidFill>
              </a:rPr>
              <a:t>Borghaei</a:t>
            </a:r>
            <a:endParaRPr lang="en-US" sz="2600" dirty="0">
              <a:solidFill>
                <a:schemeClr val="tx1"/>
              </a:solidFill>
            </a:endParaRPr>
          </a:p>
          <a:p>
            <a:pPr marL="98425" indent="0">
              <a:lnSpc>
                <a:spcPct val="100000"/>
              </a:lnSpc>
              <a:spcBef>
                <a:spcPts val="2400"/>
              </a:spcBef>
              <a:spcAft>
                <a:spcPts val="0"/>
              </a:spcAft>
              <a:buNone/>
            </a:pPr>
            <a:r>
              <a:rPr lang="en-US" sz="2600" dirty="0">
                <a:solidFill>
                  <a:schemeClr val="accent2"/>
                </a:solidFill>
              </a:rPr>
              <a:t>Module 2: </a:t>
            </a:r>
            <a:r>
              <a:rPr lang="en-US" sz="2600" dirty="0">
                <a:solidFill>
                  <a:schemeClr val="tx1"/>
                </a:solidFill>
              </a:rPr>
              <a:t>Clinician Survey Results </a:t>
            </a:r>
          </a:p>
          <a:p>
            <a:pPr marL="98425" indent="0">
              <a:lnSpc>
                <a:spcPct val="100000"/>
              </a:lnSpc>
              <a:spcBef>
                <a:spcPts val="2400"/>
              </a:spcBef>
              <a:spcAft>
                <a:spcPts val="0"/>
              </a:spcAft>
              <a:buNone/>
            </a:pPr>
            <a:r>
              <a:rPr lang="en-US" sz="2600" dirty="0">
                <a:solidFill>
                  <a:schemeClr val="accent2"/>
                </a:solidFill>
              </a:rPr>
              <a:t>Module 3:</a:t>
            </a:r>
            <a:r>
              <a:rPr lang="en-US" sz="2600" dirty="0">
                <a:solidFill>
                  <a:schemeClr val="tx1"/>
                </a:solidFill>
              </a:rPr>
              <a:t> </a:t>
            </a:r>
            <a:r>
              <a:rPr lang="en-US" sz="2600" dirty="0"/>
              <a:t>Promising Investigational Strategies — Dr Chiang</a:t>
            </a:r>
          </a:p>
        </p:txBody>
      </p:sp>
    </p:spTree>
    <p:custDataLst>
      <p:tags r:id="rId1"/>
    </p:custDataLst>
    <p:extLst>
      <p:ext uri="{BB962C8B-B14F-4D97-AF65-F5344CB8AC3E}">
        <p14:creationId xmlns:p14="http://schemas.microsoft.com/office/powerpoint/2010/main" val="2750336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381000" y="476672"/>
            <a:ext cx="11430000" cy="2498916"/>
          </a:xfrm>
        </p:spPr>
        <p:txBody>
          <a:bodyPr wrap="square" anchor="b">
            <a:noAutofit/>
          </a:bodyPr>
          <a:lstStyle/>
          <a:p>
            <a:pPr>
              <a:spcBef>
                <a:spcPts val="600"/>
              </a:spcBef>
            </a:pPr>
            <a:r>
              <a:rPr lang="en-US" sz="5000" dirty="0">
                <a:solidFill>
                  <a:srgbClr val="0331FF"/>
                </a:solidFill>
                <a:latin typeface="Calibri" panose="020F0502020204030204" pitchFamily="34" charset="0"/>
                <a:cs typeface="Calibri" panose="020F0502020204030204" pitchFamily="34" charset="0"/>
              </a:rPr>
              <a:t>Integrating New Advances into </a:t>
            </a:r>
            <a:br>
              <a:rPr lang="en-US" sz="5000" dirty="0">
                <a:solidFill>
                  <a:srgbClr val="0331FF"/>
                </a:solidFill>
                <a:latin typeface="Calibri" panose="020F0502020204030204" pitchFamily="34" charset="0"/>
                <a:cs typeface="Calibri" panose="020F0502020204030204" pitchFamily="34" charset="0"/>
              </a:rPr>
            </a:br>
            <a:r>
              <a:rPr lang="en-US" sz="5000" dirty="0">
                <a:solidFill>
                  <a:srgbClr val="0331FF"/>
                </a:solidFill>
                <a:latin typeface="Calibri" panose="020F0502020204030204" pitchFamily="34" charset="0"/>
                <a:cs typeface="Calibri" panose="020F0502020204030204" pitchFamily="34" charset="0"/>
              </a:rPr>
              <a:t>the Care of Patients with Cancer</a:t>
            </a:r>
            <a:br>
              <a:rPr lang="en-US" sz="4600"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A </a:t>
            </a:r>
            <a:r>
              <a:rPr lang="en-US" sz="3200" dirty="0" err="1">
                <a:solidFill>
                  <a:srgbClr val="002060"/>
                </a:solidFill>
                <a:latin typeface="Calibri" panose="020F0502020204030204" pitchFamily="34" charset="0"/>
                <a:cs typeface="Calibri" panose="020F0502020204030204" pitchFamily="34" charset="0"/>
              </a:rPr>
              <a:t>Multitumor</a:t>
            </a:r>
            <a:r>
              <a:rPr lang="en-US" sz="3200" dirty="0">
                <a:solidFill>
                  <a:srgbClr val="002060"/>
                </a:solidFill>
                <a:latin typeface="Calibri" panose="020F0502020204030204" pitchFamily="34" charset="0"/>
                <a:cs typeface="Calibri" panose="020F0502020204030204" pitchFamily="34" charset="0"/>
              </a:rPr>
              <a:t> Symposium in Partnership </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with the American Oncology Network</a:t>
            </a:r>
            <a:endParaRPr lang="en-US" sz="4000" b="0" i="1" dirty="0">
              <a:solidFill>
                <a:srgbClr val="015593"/>
              </a:solidFill>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A715E886-7A4D-B146-ABE9-3E74E44BADF6}"/>
              </a:ext>
            </a:extLst>
          </p:cNvPr>
          <p:cNvSpPr txBox="1">
            <a:spLocks noChangeArrowheads="1"/>
          </p:cNvSpPr>
          <p:nvPr/>
        </p:nvSpPr>
        <p:spPr bwMode="auto">
          <a:xfrm>
            <a:off x="381000" y="4028725"/>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November 8,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10:00 AM – 3:00 PM CT</a:t>
            </a:r>
          </a:p>
        </p:txBody>
      </p:sp>
      <p:sp>
        <p:nvSpPr>
          <p:cNvPr id="2" name="Rectangle 4">
            <a:extLst>
              <a:ext uri="{FF2B5EF4-FFF2-40B4-BE49-F238E27FC236}">
                <a16:creationId xmlns:a16="http://schemas.microsoft.com/office/drawing/2014/main" id="{394659C4-11A6-4817-29D3-8B9E8A7DFF86}"/>
              </a:ext>
            </a:extLst>
          </p:cNvPr>
          <p:cNvSpPr txBox="1">
            <a:spLocks noChangeArrowheads="1"/>
          </p:cNvSpPr>
          <p:nvPr/>
        </p:nvSpPr>
        <p:spPr bwMode="auto">
          <a:xfrm>
            <a:off x="381000" y="3249251"/>
            <a:ext cx="11430000" cy="482150"/>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600" b="0" i="1" u="none" strike="noStrike" kern="0" cap="none" spc="0" normalizeH="0" baseline="0" noProof="0" dirty="0">
                <a:ln>
                  <a:noFill/>
                </a:ln>
                <a:solidFill>
                  <a:srgbClr val="015593"/>
                </a:solidFill>
                <a:effectLst/>
                <a:uLnTx/>
                <a:uFillTx/>
                <a:latin typeface="Calibri" panose="020F0502020204030204" pitchFamily="34" charset="0"/>
                <a:ea typeface="MS PGothic" pitchFamily="34" charset="-128"/>
                <a:cs typeface="Calibri" panose="020F0502020204030204" pitchFamily="34" charset="0"/>
              </a:rPr>
              <a:t>CME/MOC, NCPD and ACPE Accredited</a:t>
            </a:r>
          </a:p>
        </p:txBody>
      </p:sp>
    </p:spTree>
    <p:custDataLst>
      <p:tags r:id="rId1"/>
    </p:custDataLst>
    <p:extLst>
      <p:ext uri="{BB962C8B-B14F-4D97-AF65-F5344CB8AC3E}">
        <p14:creationId xmlns:p14="http://schemas.microsoft.com/office/powerpoint/2010/main" val="957105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F1EA1-5C02-B9B5-BE4B-CC3805431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B11929-BC8B-8CC9-7245-79FDE8941B1E}"/>
              </a:ext>
            </a:extLst>
          </p:cNvPr>
          <p:cNvSpPr>
            <a:spLocks noGrp="1"/>
          </p:cNvSpPr>
          <p:nvPr>
            <p:ph type="title"/>
          </p:nvPr>
        </p:nvSpPr>
        <p:spPr>
          <a:xfrm>
            <a:off x="912286" y="35088"/>
            <a:ext cx="10358967" cy="1050208"/>
          </a:xfrm>
        </p:spPr>
        <p:txBody>
          <a:bodyPr/>
          <a:lstStyle/>
          <a:p>
            <a:r>
              <a:rPr lang="en-US" dirty="0"/>
              <a:t>Lung Cancer Faculty</a:t>
            </a:r>
          </a:p>
        </p:txBody>
      </p:sp>
      <p:sp>
        <p:nvSpPr>
          <p:cNvPr id="9" name="Text Box 7">
            <a:extLst>
              <a:ext uri="{FF2B5EF4-FFF2-40B4-BE49-F238E27FC236}">
                <a16:creationId xmlns:a16="http://schemas.microsoft.com/office/drawing/2014/main" id="{834D06A6-B233-9E54-AAED-37AA80B92896}"/>
              </a:ext>
            </a:extLst>
          </p:cNvPr>
          <p:cNvSpPr txBox="1">
            <a:spLocks noChangeArrowheads="1"/>
          </p:cNvSpPr>
          <p:nvPr/>
        </p:nvSpPr>
        <p:spPr bwMode="auto">
          <a:xfrm>
            <a:off x="2143121" y="1085296"/>
            <a:ext cx="3592839" cy="27186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Justin F Gainor,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Center for Thoracic Cancers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of Targeted Immunotherapy in the Henri and Belinda Termeer Center for Targeted Therapies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Boston, Massachusetts</a:t>
            </a:r>
          </a:p>
        </p:txBody>
      </p:sp>
      <p:pic>
        <p:nvPicPr>
          <p:cNvPr id="17" name="Picture 16">
            <a:extLst>
              <a:ext uri="{FF2B5EF4-FFF2-40B4-BE49-F238E27FC236}">
                <a16:creationId xmlns:a16="http://schemas.microsoft.com/office/drawing/2014/main" id="{9AEFED19-DD93-4C60-087E-CF7790236B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384" y="1085296"/>
            <a:ext cx="1583314" cy="1583314"/>
          </a:xfrm>
          <a:prstGeom prst="rect">
            <a:avLst/>
          </a:prstGeom>
        </p:spPr>
      </p:pic>
      <p:sp>
        <p:nvSpPr>
          <p:cNvPr id="3" name="Text Box 7">
            <a:extLst>
              <a:ext uri="{FF2B5EF4-FFF2-40B4-BE49-F238E27FC236}">
                <a16:creationId xmlns:a16="http://schemas.microsoft.com/office/drawing/2014/main" id="{25CD933C-0EEB-A11A-0DB0-BC8D613919B7}"/>
              </a:ext>
            </a:extLst>
          </p:cNvPr>
          <p:cNvSpPr txBox="1">
            <a:spLocks noChangeArrowheads="1"/>
          </p:cNvSpPr>
          <p:nvPr/>
        </p:nvSpPr>
        <p:spPr bwMode="auto">
          <a:xfrm>
            <a:off x="2143121" y="4293973"/>
            <a:ext cx="3952879" cy="2053501"/>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Corey J Langer,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of Thoracic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Perelman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University of Pennsylvania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Philadelphia, Pennsylvania</a:t>
            </a:r>
          </a:p>
        </p:txBody>
      </p:sp>
      <p:pic>
        <p:nvPicPr>
          <p:cNvPr id="4" name="Picture 3">
            <a:extLst>
              <a:ext uri="{FF2B5EF4-FFF2-40B4-BE49-F238E27FC236}">
                <a16:creationId xmlns:a16="http://schemas.microsoft.com/office/drawing/2014/main" id="{AECA2D44-C8F9-BE88-2EC6-23FDEA3A6A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384" y="4293973"/>
            <a:ext cx="1583314" cy="1583314"/>
          </a:xfrm>
          <a:prstGeom prst="rect">
            <a:avLst/>
          </a:prstGeom>
        </p:spPr>
      </p:pic>
      <p:sp>
        <p:nvSpPr>
          <p:cNvPr id="5" name="Text Box 7">
            <a:extLst>
              <a:ext uri="{FF2B5EF4-FFF2-40B4-BE49-F238E27FC236}">
                <a16:creationId xmlns:a16="http://schemas.microsoft.com/office/drawing/2014/main" id="{EB27F0A0-2741-E6ED-A3BB-FB214417901F}"/>
              </a:ext>
            </a:extLst>
          </p:cNvPr>
          <p:cNvSpPr txBox="1">
            <a:spLocks noChangeArrowheads="1"/>
          </p:cNvSpPr>
          <p:nvPr/>
        </p:nvSpPr>
        <p:spPr bwMode="auto">
          <a:xfrm>
            <a:off x="7853613" y="1085296"/>
            <a:ext cx="4147043" cy="27186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Misty Dawn Shields,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Assistant Professor of Clinical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Indiana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Adjunct Assistant Professor of Medical </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 Molecular Genetics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Associate Member, Experimental and Developmental Therapeutics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Department of Medicine, Division of Hematology/Oncology, Thoracic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Indiana University Melvin and Bren Simon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Indianapolis, Indiana</a:t>
            </a:r>
          </a:p>
        </p:txBody>
      </p:sp>
      <p:pic>
        <p:nvPicPr>
          <p:cNvPr id="6" name="Picture 5">
            <a:extLst>
              <a:ext uri="{FF2B5EF4-FFF2-40B4-BE49-F238E27FC236}">
                <a16:creationId xmlns:a16="http://schemas.microsoft.com/office/drawing/2014/main" id="{BAC755F9-9B80-784B-CF72-39C8EB677F4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61876" y="1085296"/>
            <a:ext cx="1583314" cy="1583314"/>
          </a:xfrm>
          <a:prstGeom prst="rect">
            <a:avLst/>
          </a:prstGeom>
        </p:spPr>
      </p:pic>
      <p:sp>
        <p:nvSpPr>
          <p:cNvPr id="8" name="Text Box 7">
            <a:extLst>
              <a:ext uri="{FF2B5EF4-FFF2-40B4-BE49-F238E27FC236}">
                <a16:creationId xmlns:a16="http://schemas.microsoft.com/office/drawing/2014/main" id="{AA157C37-BF39-4D9B-6F15-08B14CA622B8}"/>
              </a:ext>
            </a:extLst>
          </p:cNvPr>
          <p:cNvSpPr txBox="1">
            <a:spLocks noChangeArrowheads="1"/>
          </p:cNvSpPr>
          <p:nvPr/>
        </p:nvSpPr>
        <p:spPr bwMode="auto">
          <a:xfrm>
            <a:off x="7853613" y="4612800"/>
            <a:ext cx="3426063" cy="1645919"/>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Stephen "Fred" Divers,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Chief Medical Officer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American Oncology Network</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Hot Springs, Arkansas</a:t>
            </a:r>
          </a:p>
        </p:txBody>
      </p:sp>
      <p:pic>
        <p:nvPicPr>
          <p:cNvPr id="10" name="Picture 9">
            <a:extLst>
              <a:ext uri="{FF2B5EF4-FFF2-40B4-BE49-F238E27FC236}">
                <a16:creationId xmlns:a16="http://schemas.microsoft.com/office/drawing/2014/main" id="{EE862233-430C-746C-23A1-1D8B47E0AC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61876" y="4612800"/>
            <a:ext cx="1583314" cy="1583314"/>
          </a:xfrm>
          <a:prstGeom prst="rect">
            <a:avLst/>
          </a:prstGeom>
        </p:spPr>
      </p:pic>
    </p:spTree>
    <p:custDataLst>
      <p:tags r:id="rId1"/>
    </p:custDataLst>
    <p:extLst>
      <p:ext uri="{BB962C8B-B14F-4D97-AF65-F5344CB8AC3E}">
        <p14:creationId xmlns:p14="http://schemas.microsoft.com/office/powerpoint/2010/main" val="26347484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3E27D5-D86A-C911-7184-B2C7B92AE4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99456" y="332656"/>
            <a:ext cx="9601065" cy="5400600"/>
          </a:xfrm>
          <a:prstGeom prst="rect">
            <a:avLst/>
          </a:prstGeom>
          <a:ln w="50800">
            <a:solidFill>
              <a:schemeClr val="bg1"/>
            </a:solidFill>
            <a:miter lim="800000"/>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90D1908C-A2DB-E521-0A90-CB71924A6C0E}"/>
              </a:ext>
            </a:extLst>
          </p:cNvPr>
          <p:cNvSpPr txBox="1"/>
          <p:nvPr/>
        </p:nvSpPr>
        <p:spPr>
          <a:xfrm>
            <a:off x="4079776" y="5949280"/>
            <a:ext cx="4216219" cy="707886"/>
          </a:xfrm>
          <a:prstGeom prst="rect">
            <a:avLst/>
          </a:prstGeom>
          <a:noFill/>
        </p:spPr>
        <p:txBody>
          <a:bodyPr wrap="square" rtlCol="0">
            <a:spAutoFit/>
          </a:bodyPr>
          <a:lstStyle/>
          <a:p>
            <a:pPr algn="ctr"/>
            <a:r>
              <a:rPr lang="en-US" sz="2000" dirty="0"/>
              <a:t>Corey J Langer, MD</a:t>
            </a:r>
          </a:p>
          <a:p>
            <a:pPr algn="ctr"/>
            <a:r>
              <a:rPr lang="en-US" sz="2000" dirty="0"/>
              <a:t>Philadelphia, Pennsylvania </a:t>
            </a:r>
          </a:p>
        </p:txBody>
      </p:sp>
    </p:spTree>
    <p:extLst>
      <p:ext uri="{BB962C8B-B14F-4D97-AF65-F5344CB8AC3E}">
        <p14:creationId xmlns:p14="http://schemas.microsoft.com/office/powerpoint/2010/main" val="3894716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What Clinicians Want to Know: First-Line and Maintenance </a:t>
            </a:r>
            <a:br>
              <a:rPr lang="en-US" sz="3400" dirty="0"/>
            </a:br>
            <a:r>
              <a:rPr lang="en-US" sz="3400" dirty="0"/>
              <a:t>Therapy for Patients with Extensive-Stage Small Cell Lung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November 11,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Misty Dawn Shields, MD, PhD</a:t>
            </a:r>
          </a:p>
        </p:txBody>
      </p:sp>
    </p:spTree>
    <p:custDataLst>
      <p:tags r:id="rId1"/>
    </p:custDataLst>
    <p:extLst>
      <p:ext uri="{BB962C8B-B14F-4D97-AF65-F5344CB8AC3E}">
        <p14:creationId xmlns:p14="http://schemas.microsoft.com/office/powerpoint/2010/main" val="372694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 wearing headphones&#10;&#10;AI-generated content may be incorrect.">
            <a:extLst>
              <a:ext uri="{FF2B5EF4-FFF2-40B4-BE49-F238E27FC236}">
                <a16:creationId xmlns:a16="http://schemas.microsoft.com/office/drawing/2014/main" id="{D1199C53-910B-25AC-2D94-5B97465A0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7686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1E851D-4730-9E6C-9E89-724E6770F89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4F62DA-207E-1F18-02CF-6B452DBFD351}"/>
              </a:ext>
            </a:extLst>
          </p:cNvPr>
          <p:cNvSpPr txBox="1"/>
          <p:nvPr/>
        </p:nvSpPr>
        <p:spPr>
          <a:xfrm>
            <a:off x="6023992" y="3140968"/>
            <a:ext cx="4622202" cy="447785"/>
          </a:xfrm>
          <a:prstGeom prst="rect">
            <a:avLst/>
          </a:prstGeom>
          <a:noFill/>
        </p:spPr>
        <p:txBody>
          <a:bodyPr wrap="square" rtlCol="0">
            <a:spAutoFit/>
          </a:bodyPr>
          <a:lstStyle/>
          <a:p>
            <a:r>
              <a:rPr lang="en-US" sz="2200" i="1" dirty="0">
                <a:solidFill>
                  <a:srgbClr val="C00000"/>
                </a:solidFill>
                <a:latin typeface="Calibri"/>
              </a:rPr>
              <a:t>Lancet </a:t>
            </a:r>
            <a:r>
              <a:rPr lang="en-US" sz="2200" dirty="0">
                <a:solidFill>
                  <a:srgbClr val="C00000"/>
                </a:solidFill>
                <a:latin typeface="Calibri"/>
              </a:rPr>
              <a:t>2025;405(10495):2129-43</a:t>
            </a:r>
            <a:endParaRPr lang="en-US" sz="2200" dirty="0">
              <a:solidFill>
                <a:srgbClr val="C00000"/>
              </a:solidFill>
            </a:endParaRPr>
          </a:p>
        </p:txBody>
      </p:sp>
      <p:pic>
        <p:nvPicPr>
          <p:cNvPr id="7" name="Picture 6" descr="A red and white flag&#10;&#10;Description automatically generated">
            <a:extLst>
              <a:ext uri="{FF2B5EF4-FFF2-40B4-BE49-F238E27FC236}">
                <a16:creationId xmlns:a16="http://schemas.microsoft.com/office/drawing/2014/main" id="{602B4685-EFE3-E607-C18E-8689CA319C6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55440" y="1199823"/>
            <a:ext cx="9950794" cy="2669093"/>
          </a:xfrm>
          <a:prstGeom prst="rect">
            <a:avLst/>
          </a:prstGeom>
        </p:spPr>
      </p:pic>
      <p:sp>
        <p:nvSpPr>
          <p:cNvPr id="9" name="TextBox 8">
            <a:extLst>
              <a:ext uri="{FF2B5EF4-FFF2-40B4-BE49-F238E27FC236}">
                <a16:creationId xmlns:a16="http://schemas.microsoft.com/office/drawing/2014/main" id="{410EC632-A8F1-25DB-2A48-30F8C2F4E69F}"/>
              </a:ext>
            </a:extLst>
          </p:cNvPr>
          <p:cNvSpPr txBox="1"/>
          <p:nvPr/>
        </p:nvSpPr>
        <p:spPr>
          <a:xfrm>
            <a:off x="6541738" y="3366022"/>
            <a:ext cx="4392488" cy="430887"/>
          </a:xfrm>
          <a:prstGeom prst="rect">
            <a:avLst/>
          </a:prstGeom>
          <a:noFill/>
        </p:spPr>
        <p:txBody>
          <a:bodyPr wrap="square" rtlCol="0">
            <a:spAutoFit/>
          </a:bodyPr>
          <a:lstStyle/>
          <a:p>
            <a:pPr algn="r"/>
            <a:r>
              <a:rPr lang="en-US" sz="2200" i="1" dirty="0">
                <a:solidFill>
                  <a:srgbClr val="D81635"/>
                </a:solidFill>
                <a:latin typeface="Calibri"/>
              </a:rPr>
              <a:t>JAMA </a:t>
            </a:r>
            <a:r>
              <a:rPr lang="en-US" sz="2200" dirty="0">
                <a:solidFill>
                  <a:srgbClr val="D81635"/>
                </a:solidFill>
                <a:latin typeface="Calibri"/>
              </a:rPr>
              <a:t>2025;333(21):1906-17</a:t>
            </a:r>
            <a:endParaRPr lang="en-US" sz="2200" dirty="0">
              <a:solidFill>
                <a:srgbClr val="D81635"/>
              </a:solidFill>
            </a:endParaRPr>
          </a:p>
        </p:txBody>
      </p:sp>
      <p:sp>
        <p:nvSpPr>
          <p:cNvPr id="10" name="TextBox 9">
            <a:extLst>
              <a:ext uri="{FF2B5EF4-FFF2-40B4-BE49-F238E27FC236}">
                <a16:creationId xmlns:a16="http://schemas.microsoft.com/office/drawing/2014/main" id="{2BB08F30-2952-DC92-BD2D-AF50881A9969}"/>
              </a:ext>
            </a:extLst>
          </p:cNvPr>
          <p:cNvSpPr txBox="1"/>
          <p:nvPr/>
        </p:nvSpPr>
        <p:spPr>
          <a:xfrm>
            <a:off x="911424" y="4149080"/>
            <a:ext cx="10657184" cy="1938992"/>
          </a:xfrm>
          <a:prstGeom prst="rect">
            <a:avLst/>
          </a:prstGeom>
          <a:noFill/>
        </p:spPr>
        <p:txBody>
          <a:bodyPr wrap="square" rtlCol="0">
            <a:spAutoFit/>
          </a:bodyPr>
          <a:lstStyle/>
          <a:p>
            <a:r>
              <a:rPr lang="en-US" sz="2000" i="1" dirty="0">
                <a:solidFill>
                  <a:schemeClr val="tx1"/>
                </a:solidFill>
                <a:effectLst/>
                <a:latin typeface="Calibri" panose="020F0502020204030204" pitchFamily="34" charset="0"/>
                <a:cs typeface="Calibri" panose="020F0502020204030204" pitchFamily="34" charset="0"/>
              </a:rPr>
              <a:t>For patients with LS-SCLC, 5-year overall survival with chemotherapy</a:t>
            </a:r>
            <a:r>
              <a:rPr lang="en-US" sz="2000" dirty="0">
                <a:solidFill>
                  <a:schemeClr val="tx1"/>
                </a:solidFill>
                <a:latin typeface="Calibri" panose="020F0502020204030204" pitchFamily="34" charset="0"/>
                <a:cs typeface="Calibri" panose="020F0502020204030204" pitchFamily="34" charset="0"/>
              </a:rPr>
              <a:t> </a:t>
            </a:r>
            <a:r>
              <a:rPr lang="en-US" sz="2000" i="1" dirty="0">
                <a:solidFill>
                  <a:schemeClr val="tx1"/>
                </a:solidFill>
                <a:effectLst/>
                <a:latin typeface="Calibri" panose="020F0502020204030204" pitchFamily="34" charset="0"/>
                <a:cs typeface="Calibri" panose="020F0502020204030204" pitchFamily="34" charset="0"/>
              </a:rPr>
              <a:t>and radiation therapy was 16.1% to 27.7% prior to introduction</a:t>
            </a:r>
            <a:r>
              <a:rPr lang="en-US" sz="2000" dirty="0">
                <a:solidFill>
                  <a:schemeClr val="tx1"/>
                </a:solidFill>
                <a:latin typeface="Calibri" panose="020F0502020204030204" pitchFamily="34" charset="0"/>
                <a:cs typeface="Calibri" panose="020F0502020204030204" pitchFamily="34" charset="0"/>
              </a:rPr>
              <a:t> </a:t>
            </a:r>
            <a:r>
              <a:rPr lang="en-US" sz="2000" i="1" dirty="0">
                <a:solidFill>
                  <a:schemeClr val="tx1"/>
                </a:solidFill>
                <a:effectLst/>
                <a:latin typeface="Calibri" panose="020F0502020204030204" pitchFamily="34" charset="0"/>
                <a:cs typeface="Calibri" panose="020F0502020204030204" pitchFamily="34" charset="0"/>
              </a:rPr>
              <a:t>of durvalumab. With the addition of 2 years of consolidation</a:t>
            </a:r>
            <a:endParaRPr lang="en-US" sz="2000" dirty="0">
              <a:solidFill>
                <a:schemeClr val="tx1"/>
              </a:solidFill>
              <a:effectLst/>
              <a:latin typeface="Calibri" panose="020F0502020204030204" pitchFamily="34" charset="0"/>
              <a:cs typeface="Calibri" panose="020F0502020204030204" pitchFamily="34" charset="0"/>
            </a:endParaRPr>
          </a:p>
          <a:p>
            <a:r>
              <a:rPr lang="en-US" sz="2000" i="1" dirty="0">
                <a:solidFill>
                  <a:schemeClr val="tx1"/>
                </a:solidFill>
                <a:effectLst/>
                <a:latin typeface="Calibri" panose="020F0502020204030204" pitchFamily="34" charset="0"/>
                <a:cs typeface="Calibri" panose="020F0502020204030204" pitchFamily="34" charset="0"/>
              </a:rPr>
              <a:t>durvalumab, overall survival for LS-SCLC has improved from a</a:t>
            </a:r>
            <a:r>
              <a:rPr lang="en-US" sz="2000" dirty="0">
                <a:solidFill>
                  <a:schemeClr val="tx1"/>
                </a:solidFill>
                <a:latin typeface="Calibri" panose="020F0502020204030204" pitchFamily="34" charset="0"/>
                <a:cs typeface="Calibri" panose="020F0502020204030204" pitchFamily="34" charset="0"/>
              </a:rPr>
              <a:t> </a:t>
            </a:r>
            <a:r>
              <a:rPr lang="en-US" sz="2000" i="1" dirty="0">
                <a:solidFill>
                  <a:schemeClr val="tx1"/>
                </a:solidFill>
                <a:effectLst/>
                <a:latin typeface="Calibri" panose="020F0502020204030204" pitchFamily="34" charset="0"/>
                <a:cs typeface="Calibri" panose="020F0502020204030204" pitchFamily="34" charset="0"/>
              </a:rPr>
              <a:t>median of 33.4 months to 55.9 months, with 3-year overall survival</a:t>
            </a:r>
            <a:r>
              <a:rPr lang="en-US" sz="2000" dirty="0">
                <a:solidFill>
                  <a:schemeClr val="tx1"/>
                </a:solidFill>
                <a:latin typeface="Calibri" panose="020F0502020204030204" pitchFamily="34" charset="0"/>
                <a:cs typeface="Calibri" panose="020F0502020204030204" pitchFamily="34" charset="0"/>
              </a:rPr>
              <a:t> </a:t>
            </a:r>
            <a:r>
              <a:rPr lang="en-US" sz="2000" i="1" dirty="0">
                <a:solidFill>
                  <a:schemeClr val="tx1"/>
                </a:solidFill>
                <a:effectLst/>
                <a:latin typeface="Calibri" panose="020F0502020204030204" pitchFamily="34" charset="0"/>
                <a:cs typeface="Calibri" panose="020F0502020204030204" pitchFamily="34" charset="0"/>
              </a:rPr>
              <a:t>of 56.5%.</a:t>
            </a:r>
            <a:r>
              <a:rPr lang="en-US" sz="2000" i="1" dirty="0">
                <a:solidFill>
                  <a:schemeClr val="tx1"/>
                </a:solidFill>
                <a:latin typeface="Calibri" panose="020F0502020204030204" pitchFamily="34" charset="0"/>
                <a:cs typeface="Calibri" panose="020F0502020204030204" pitchFamily="34" charset="0"/>
              </a:rPr>
              <a:t> </a:t>
            </a:r>
            <a:r>
              <a:rPr lang="en-US" sz="2000" i="1" dirty="0">
                <a:solidFill>
                  <a:schemeClr val="tx1"/>
                </a:solidFill>
                <a:effectLst/>
                <a:latin typeface="Calibri" panose="020F0502020204030204" pitchFamily="34" charset="0"/>
                <a:cs typeface="Calibri" panose="020F0502020204030204" pitchFamily="34" charset="0"/>
              </a:rPr>
              <a:t>Patients with ES-SCLC have an initial response</a:t>
            </a:r>
            <a:endParaRPr lang="en-US" sz="2000" dirty="0">
              <a:solidFill>
                <a:schemeClr val="tx1"/>
              </a:solidFill>
              <a:effectLst/>
              <a:latin typeface="Calibri" panose="020F0502020204030204" pitchFamily="34" charset="0"/>
              <a:cs typeface="Calibri" panose="020F0502020204030204" pitchFamily="34" charset="0"/>
            </a:endParaRPr>
          </a:p>
          <a:p>
            <a:r>
              <a:rPr lang="en-US" sz="2000" i="1" dirty="0">
                <a:solidFill>
                  <a:schemeClr val="tx1"/>
                </a:solidFill>
                <a:effectLst/>
                <a:latin typeface="Calibri" panose="020F0502020204030204" pitchFamily="34" charset="0"/>
                <a:cs typeface="Calibri" panose="020F0502020204030204" pitchFamily="34" charset="0"/>
              </a:rPr>
              <a:t>rate of approximately 60% to 80% to chemoimmunotherapy,</a:t>
            </a:r>
            <a:r>
              <a:rPr lang="en-US" sz="2000" dirty="0">
                <a:solidFill>
                  <a:schemeClr val="tx1"/>
                </a:solidFill>
                <a:latin typeface="Calibri" panose="020F0502020204030204" pitchFamily="34" charset="0"/>
                <a:cs typeface="Calibri" panose="020F0502020204030204" pitchFamily="34" charset="0"/>
              </a:rPr>
              <a:t> </a:t>
            </a:r>
            <a:r>
              <a:rPr lang="en-US" sz="2000" i="1" dirty="0">
                <a:solidFill>
                  <a:schemeClr val="tx1"/>
                </a:solidFill>
                <a:effectLst/>
                <a:latin typeface="Calibri" panose="020F0502020204030204" pitchFamily="34" charset="0"/>
                <a:cs typeface="Calibri" panose="020F0502020204030204" pitchFamily="34" charset="0"/>
              </a:rPr>
              <a:t>with 3-year overall survival of 17.6% and 5-year overall survival of</a:t>
            </a:r>
            <a:r>
              <a:rPr lang="en-US" sz="2000" dirty="0">
                <a:solidFill>
                  <a:schemeClr val="tx1"/>
                </a:solidFill>
                <a:latin typeface="Calibri" panose="020F0502020204030204" pitchFamily="34" charset="0"/>
                <a:cs typeface="Calibri" panose="020F0502020204030204" pitchFamily="34" charset="0"/>
              </a:rPr>
              <a:t> </a:t>
            </a:r>
            <a:r>
              <a:rPr lang="en-US" sz="2000" i="1" dirty="0">
                <a:solidFill>
                  <a:schemeClr val="tx1"/>
                </a:solidFill>
                <a:effectLst/>
                <a:latin typeface="Calibri" panose="020F0502020204030204" pitchFamily="34" charset="0"/>
                <a:cs typeface="Calibri" panose="020F0502020204030204" pitchFamily="34" charset="0"/>
              </a:rPr>
              <a:t>12%.</a:t>
            </a:r>
            <a:endParaRPr lang="en-US" sz="200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13462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ECC5D-24AB-50BD-9FCE-D8CFE6B854B9}"/>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F4474CD4-856D-08EF-14F5-B74E9276CE67}"/>
              </a:ext>
            </a:extLst>
          </p:cNvPr>
          <p:cNvGraphicFramePr/>
          <p:nvPr>
            <p:extLst>
              <p:ext uri="{D42A27DB-BD31-4B8C-83A1-F6EECF244321}">
                <p14:modId xmlns:p14="http://schemas.microsoft.com/office/powerpoint/2010/main" val="995088095"/>
              </p:ext>
            </p:extLst>
          </p:nvPr>
        </p:nvGraphicFramePr>
        <p:xfrm>
          <a:off x="407369" y="3512864"/>
          <a:ext cx="11143074" cy="29571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E08A8863-36EA-9E50-BF90-9E78D3BA63C0}"/>
              </a:ext>
            </a:extLst>
          </p:cNvPr>
          <p:cNvGraphicFramePr/>
          <p:nvPr>
            <p:extLst>
              <p:ext uri="{D42A27DB-BD31-4B8C-83A1-F6EECF244321}">
                <p14:modId xmlns:p14="http://schemas.microsoft.com/office/powerpoint/2010/main" val="1835338380"/>
              </p:ext>
            </p:extLst>
          </p:nvPr>
        </p:nvGraphicFramePr>
        <p:xfrm>
          <a:off x="335360" y="481149"/>
          <a:ext cx="11377264" cy="2971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34A093EE-B163-1B1C-6B5D-DA1F5F7FB028}"/>
              </a:ext>
            </a:extLst>
          </p:cNvPr>
          <p:cNvSpPr txBox="1">
            <a:spLocks/>
          </p:cNvSpPr>
          <p:nvPr/>
        </p:nvSpPr>
        <p:spPr bwMode="auto">
          <a:xfrm>
            <a:off x="479376" y="332656"/>
            <a:ext cx="11071067" cy="7272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defRPr/>
            </a:pPr>
            <a:r>
              <a:rPr kumimoji="0" lang="en-US" sz="24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When counseling a typical patient with </a:t>
            </a:r>
            <a:r>
              <a:rPr lang="en-US" sz="2400" dirty="0"/>
              <a:t>extensive-stage small-cell lung cancer (ES-SCLC), </a:t>
            </a:r>
            <a:r>
              <a:rPr kumimoji="0" lang="en-US" sz="24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how do you respond if the patient asks the percent </a:t>
            </a:r>
            <a:r>
              <a:rPr kumimoji="0" lang="en-US" sz="24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chance of being alive and relatively well considering their disease in 5 years</a:t>
            </a:r>
            <a:r>
              <a:rPr kumimoji="0" lang="en-US" sz="24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after receiving available treatments?</a:t>
            </a:r>
          </a:p>
        </p:txBody>
      </p:sp>
      <p:sp>
        <p:nvSpPr>
          <p:cNvPr id="2" name="TextBox 1">
            <a:extLst>
              <a:ext uri="{FF2B5EF4-FFF2-40B4-BE49-F238E27FC236}">
                <a16:creationId xmlns:a16="http://schemas.microsoft.com/office/drawing/2014/main" id="{76622581-70B6-4797-4941-3583505DC3FD}"/>
              </a:ext>
            </a:extLst>
          </p:cNvPr>
          <p:cNvSpPr txBox="1"/>
          <p:nvPr/>
        </p:nvSpPr>
        <p:spPr>
          <a:xfrm>
            <a:off x="403058" y="4341434"/>
            <a:ext cx="10621237"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Median: 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Mean: 6%</a:t>
            </a:r>
          </a:p>
        </p:txBody>
      </p:sp>
      <p:sp>
        <p:nvSpPr>
          <p:cNvPr id="3" name="Title 1">
            <a:extLst>
              <a:ext uri="{FF2B5EF4-FFF2-40B4-BE49-F238E27FC236}">
                <a16:creationId xmlns:a16="http://schemas.microsoft.com/office/drawing/2014/main" id="{D60E5FC0-08CB-6078-3121-74F8BD68D15C}"/>
              </a:ext>
            </a:extLst>
          </p:cNvPr>
          <p:cNvSpPr txBox="1">
            <a:spLocks/>
          </p:cNvSpPr>
          <p:nvPr/>
        </p:nvSpPr>
        <p:spPr bwMode="auto">
          <a:xfrm>
            <a:off x="479376" y="3640165"/>
            <a:ext cx="10822515" cy="7272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When counseling a typical patient with ES-SCLC, how do you respond if the patient asks the percent </a:t>
            </a:r>
            <a:r>
              <a:rPr kumimoji="0" lang="en-US" sz="24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chance of cure</a:t>
            </a:r>
            <a:r>
              <a:rPr kumimoji="0" lang="en-US" sz="24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after receiving available treatments?</a:t>
            </a:r>
          </a:p>
        </p:txBody>
      </p:sp>
      <p:sp>
        <p:nvSpPr>
          <p:cNvPr id="4" name="TextBox 3">
            <a:extLst>
              <a:ext uri="{FF2B5EF4-FFF2-40B4-BE49-F238E27FC236}">
                <a16:creationId xmlns:a16="http://schemas.microsoft.com/office/drawing/2014/main" id="{5EA45B4D-AD88-C9A0-A117-70A19ECF15DE}"/>
              </a:ext>
            </a:extLst>
          </p:cNvPr>
          <p:cNvSpPr txBox="1"/>
          <p:nvPr/>
        </p:nvSpPr>
        <p:spPr>
          <a:xfrm>
            <a:off x="403058" y="1299718"/>
            <a:ext cx="10621237"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Median: 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Mean: 13%</a:t>
            </a:r>
          </a:p>
        </p:txBody>
      </p:sp>
    </p:spTree>
    <p:extLst>
      <p:ext uri="{BB962C8B-B14F-4D97-AF65-F5344CB8AC3E}">
        <p14:creationId xmlns:p14="http://schemas.microsoft.com/office/powerpoint/2010/main" val="4187639872"/>
      </p:ext>
    </p:extLst>
  </p:cSld>
  <p:clrMapOvr>
    <a:masterClrMapping/>
  </p:clrMapOvr>
  <p:transition spd="slow"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29F8-0DE7-3331-7BDA-C1044CAC546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9942CB7-BB5F-DEB7-269E-ED62D3B5F4A0}"/>
              </a:ext>
            </a:extLst>
          </p:cNvPr>
          <p:cNvSpPr/>
          <p:nvPr/>
        </p:nvSpPr>
        <p:spPr bwMode="auto">
          <a:xfrm>
            <a:off x="659396" y="2132856"/>
            <a:ext cx="10873208" cy="100811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09895FA-F2F5-06E7-0558-C785E6772977}"/>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B5355243-E7E2-AD30-8150-B104653CE8BA}"/>
              </a:ext>
            </a:extLst>
          </p:cNvPr>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accent2"/>
                </a:solidFill>
              </a:rPr>
              <a:t>Introduction:</a:t>
            </a:r>
            <a:r>
              <a:rPr lang="en-US" sz="2600" dirty="0">
                <a:solidFill>
                  <a:schemeClr val="bg1"/>
                </a:solidFill>
              </a:rPr>
              <a:t> </a:t>
            </a:r>
            <a:r>
              <a:rPr lang="en-US" sz="2600" dirty="0">
                <a:solidFill>
                  <a:schemeClr val="tx1"/>
                </a:solidFill>
              </a:rPr>
              <a:t>Rational Treatment Goals for Extensive-Stage Disease?</a:t>
            </a:r>
          </a:p>
          <a:p>
            <a:pPr marL="98425" indent="0">
              <a:lnSpc>
                <a:spcPct val="100000"/>
              </a:lnSpc>
              <a:spcBef>
                <a:spcPts val="2400"/>
              </a:spcBef>
              <a:spcAft>
                <a:spcPts val="0"/>
              </a:spcAft>
              <a:buNone/>
            </a:pPr>
            <a:r>
              <a:rPr lang="en-US" sz="2600" dirty="0">
                <a:solidFill>
                  <a:schemeClr val="bg1"/>
                </a:solidFill>
              </a:rPr>
              <a:t>Module 1: Current Considerations in the Selection of First-Line and Maintenance Therapy — Dr </a:t>
            </a:r>
            <a:r>
              <a:rPr lang="en-US" sz="2600" dirty="0" err="1">
                <a:solidFill>
                  <a:schemeClr val="bg1"/>
                </a:solidFill>
              </a:rPr>
              <a:t>Borghaei</a:t>
            </a:r>
            <a:endParaRPr lang="en-US" sz="2600" dirty="0">
              <a:solidFill>
                <a:schemeClr val="bg1"/>
              </a:solidFill>
            </a:endParaRPr>
          </a:p>
          <a:p>
            <a:pPr marL="98425" indent="0">
              <a:lnSpc>
                <a:spcPct val="100000"/>
              </a:lnSpc>
              <a:spcBef>
                <a:spcPts val="2400"/>
              </a:spcBef>
              <a:spcAft>
                <a:spcPts val="0"/>
              </a:spcAft>
              <a:buNone/>
            </a:pPr>
            <a:r>
              <a:rPr lang="en-US" sz="2600" dirty="0">
                <a:solidFill>
                  <a:schemeClr val="accent2"/>
                </a:solidFill>
              </a:rPr>
              <a:t>Module 2: </a:t>
            </a:r>
            <a:r>
              <a:rPr lang="en-US" sz="2600" dirty="0">
                <a:solidFill>
                  <a:schemeClr val="tx1"/>
                </a:solidFill>
              </a:rPr>
              <a:t>Clinician Survey Results </a:t>
            </a:r>
          </a:p>
          <a:p>
            <a:pPr marL="98425" indent="0">
              <a:lnSpc>
                <a:spcPct val="100000"/>
              </a:lnSpc>
              <a:spcBef>
                <a:spcPts val="2400"/>
              </a:spcBef>
              <a:spcAft>
                <a:spcPts val="0"/>
              </a:spcAft>
              <a:buNone/>
            </a:pPr>
            <a:r>
              <a:rPr lang="en-US" sz="2600" dirty="0">
                <a:solidFill>
                  <a:schemeClr val="accent2"/>
                </a:solidFill>
              </a:rPr>
              <a:t>Module 3:</a:t>
            </a:r>
            <a:r>
              <a:rPr lang="en-US" sz="2600" dirty="0">
                <a:solidFill>
                  <a:schemeClr val="tx1"/>
                </a:solidFill>
              </a:rPr>
              <a:t> </a:t>
            </a:r>
            <a:r>
              <a:rPr lang="en-US" sz="2600" dirty="0"/>
              <a:t>Promising Investigational Strategies — Dr Chiang</a:t>
            </a:r>
          </a:p>
        </p:txBody>
      </p:sp>
    </p:spTree>
    <p:custDataLst>
      <p:tags r:id="rId1"/>
    </p:custDataLst>
    <p:extLst>
      <p:ext uri="{BB962C8B-B14F-4D97-AF65-F5344CB8AC3E}">
        <p14:creationId xmlns:p14="http://schemas.microsoft.com/office/powerpoint/2010/main" val="2627120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E93AC-E0AB-D747-AE03-72761DCEE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CEA989-6D9A-CD82-32A5-024D8D319263}"/>
              </a:ext>
            </a:extLst>
          </p:cNvPr>
          <p:cNvSpPr>
            <a:spLocks noGrp="1"/>
          </p:cNvSpPr>
          <p:nvPr>
            <p:ph type="title"/>
          </p:nvPr>
        </p:nvSpPr>
        <p:spPr>
          <a:xfrm>
            <a:off x="528814" y="502169"/>
            <a:ext cx="11946215" cy="1141412"/>
          </a:xfrm>
        </p:spPr>
        <p:txBody>
          <a:bodyPr/>
          <a:lstStyle/>
          <a:p>
            <a:pPr algn="l"/>
            <a:r>
              <a:rPr lang="en-US" dirty="0"/>
              <a:t>FDA Approves Lurbinectedin in Combination with Atezolizumab </a:t>
            </a:r>
            <a:br>
              <a:rPr lang="en-US" dirty="0"/>
            </a:br>
            <a:r>
              <a:rPr lang="en-US" dirty="0"/>
              <a:t>or Atezolizumab and Hyaluronidase-</a:t>
            </a:r>
            <a:r>
              <a:rPr lang="en-US" dirty="0" err="1"/>
              <a:t>tqjs</a:t>
            </a:r>
            <a:r>
              <a:rPr lang="en-US" dirty="0"/>
              <a:t> for ES-SCLC</a:t>
            </a:r>
            <a:br>
              <a:rPr lang="en-US" dirty="0"/>
            </a:br>
            <a:r>
              <a:rPr lang="en-US" sz="2400" dirty="0"/>
              <a:t>Press Release: October 2, 2025</a:t>
            </a:r>
          </a:p>
        </p:txBody>
      </p:sp>
      <p:sp>
        <p:nvSpPr>
          <p:cNvPr id="3" name="Content Placeholder 2">
            <a:extLst>
              <a:ext uri="{FF2B5EF4-FFF2-40B4-BE49-F238E27FC236}">
                <a16:creationId xmlns:a16="http://schemas.microsoft.com/office/drawing/2014/main" id="{F23DE49F-B161-C3F9-C4C0-BB3446146E15}"/>
              </a:ext>
            </a:extLst>
          </p:cNvPr>
          <p:cNvSpPr>
            <a:spLocks noGrp="1"/>
          </p:cNvSpPr>
          <p:nvPr>
            <p:ph idx="1"/>
          </p:nvPr>
        </p:nvSpPr>
        <p:spPr>
          <a:xfrm>
            <a:off x="424802" y="2035628"/>
            <a:ext cx="11342395" cy="4083505"/>
          </a:xfrm>
        </p:spPr>
        <p:txBody>
          <a:bodyPr/>
          <a:lstStyle/>
          <a:p>
            <a:pPr marL="99718" indent="0">
              <a:lnSpc>
                <a:spcPct val="100000"/>
              </a:lnSpc>
              <a:buNone/>
            </a:pPr>
            <a:r>
              <a:rPr lang="en-US" sz="2200" b="0" dirty="0">
                <a:latin typeface="Calibri" panose="020F0502020204030204" pitchFamily="34" charset="0"/>
                <a:cs typeface="Calibri" panose="020F0502020204030204" pitchFamily="34" charset="0"/>
              </a:rPr>
              <a:t>“On October 2, 2025, the Food and Drug Administration approved lurbinectedin in combination with atezolizumab or atezolizumab and hyaluronidase-</a:t>
            </a:r>
            <a:r>
              <a:rPr lang="en-US" sz="2200" b="0" dirty="0" err="1">
                <a:latin typeface="Calibri" panose="020F0502020204030204" pitchFamily="34" charset="0"/>
                <a:cs typeface="Calibri" panose="020F0502020204030204" pitchFamily="34" charset="0"/>
              </a:rPr>
              <a:t>tqjs</a:t>
            </a:r>
            <a:r>
              <a:rPr lang="en-US" sz="2200" b="0" dirty="0">
                <a:latin typeface="Calibri" panose="020F0502020204030204" pitchFamily="34" charset="0"/>
                <a:cs typeface="Calibri" panose="020F0502020204030204" pitchFamily="34" charset="0"/>
              </a:rPr>
              <a:t> for the maintenance treatment of adult patients with extensive-stage small cell lung cancer (ES-SCLC) whose disease has not progressed after first-line induction therapy with atezolizumab or atezolizumab and hyaluronidase-</a:t>
            </a:r>
            <a:r>
              <a:rPr lang="en-US" sz="2200" b="0" dirty="0" err="1">
                <a:latin typeface="Calibri" panose="020F0502020204030204" pitchFamily="34" charset="0"/>
                <a:cs typeface="Calibri" panose="020F0502020204030204" pitchFamily="34" charset="0"/>
              </a:rPr>
              <a:t>tqjs</a:t>
            </a:r>
            <a:r>
              <a:rPr lang="en-US" sz="2200" b="0" dirty="0">
                <a:latin typeface="Calibri" panose="020F0502020204030204" pitchFamily="34" charset="0"/>
                <a:cs typeface="Calibri" panose="020F0502020204030204" pitchFamily="34" charset="0"/>
              </a:rPr>
              <a:t>, carboplatin, and etoposide.</a:t>
            </a:r>
          </a:p>
          <a:p>
            <a:pPr marL="99718" indent="0">
              <a:lnSpc>
                <a:spcPct val="100000"/>
              </a:lnSpc>
              <a:buNone/>
            </a:pPr>
            <a:r>
              <a:rPr lang="en-US" sz="2200" b="0" dirty="0">
                <a:latin typeface="Calibri" panose="020F0502020204030204" pitchFamily="34" charset="0"/>
                <a:cs typeface="Calibri" panose="020F0502020204030204" pitchFamily="34" charset="0"/>
              </a:rPr>
              <a:t>Efficacy was evaluated in </a:t>
            </a:r>
            <a:r>
              <a:rPr lang="en-US" sz="2200" b="0" dirty="0" err="1">
                <a:latin typeface="Calibri" panose="020F0502020204030204" pitchFamily="34" charset="0"/>
                <a:cs typeface="Calibri" panose="020F0502020204030204" pitchFamily="34" charset="0"/>
              </a:rPr>
              <a:t>IMforte</a:t>
            </a:r>
            <a:r>
              <a:rPr lang="en-US" sz="2200" b="0" dirty="0">
                <a:latin typeface="Calibri" panose="020F0502020204030204" pitchFamily="34" charset="0"/>
                <a:cs typeface="Calibri" panose="020F0502020204030204" pitchFamily="34" charset="0"/>
              </a:rPr>
              <a:t> (NCT05091567), a randomized, multicenter, open-label trial in patients receiving first-line treatment for ES-SCLC. In </a:t>
            </a:r>
            <a:r>
              <a:rPr lang="en-US" sz="2200" b="0" dirty="0" err="1">
                <a:latin typeface="Calibri" panose="020F0502020204030204" pitchFamily="34" charset="0"/>
                <a:cs typeface="Calibri" panose="020F0502020204030204" pitchFamily="34" charset="0"/>
              </a:rPr>
              <a:t>IMforte</a:t>
            </a:r>
            <a:r>
              <a:rPr lang="en-US" sz="2200" b="0" dirty="0">
                <a:latin typeface="Calibri" panose="020F0502020204030204" pitchFamily="34" charset="0"/>
                <a:cs typeface="Calibri" panose="020F0502020204030204" pitchFamily="34" charset="0"/>
              </a:rPr>
              <a:t>, 483 patients with ES-SCLC whose disease had not progressed after completion of four cycles of atezolizumab, carboplatin, and etoposide (induction treatment) were randomized (1:1) to receive either lurbinectedin in combination with atezolizumab administered intravenously (IV) or atezolizumab IV alone until disease progression or unacceptable toxicity.”</a:t>
            </a:r>
          </a:p>
        </p:txBody>
      </p:sp>
      <p:sp>
        <p:nvSpPr>
          <p:cNvPr id="5" name="TextBox 4">
            <a:extLst>
              <a:ext uri="{FF2B5EF4-FFF2-40B4-BE49-F238E27FC236}">
                <a16:creationId xmlns:a16="http://schemas.microsoft.com/office/drawing/2014/main" id="{3307D6D7-F4AC-31EA-91AA-CCCD0520E8F0}"/>
              </a:ext>
            </a:extLst>
          </p:cNvPr>
          <p:cNvSpPr txBox="1"/>
          <p:nvPr/>
        </p:nvSpPr>
        <p:spPr>
          <a:xfrm>
            <a:off x="162305" y="6249922"/>
            <a:ext cx="1134239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/drugs/resources-information-approved-drugs/fda-approves-lurbinectedin-combination-atezolizumab-or-atezolizumab-and-hyaluronidase-tqjs-extensive</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325997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11089-AB5F-C993-3AB4-A31462A87D03}"/>
            </a:ext>
          </a:extLst>
        </p:cNvPr>
        <p:cNvGrpSpPr/>
        <p:nvPr/>
      </p:nvGrpSpPr>
      <p:grpSpPr>
        <a:xfrm>
          <a:off x="0" y="0"/>
          <a:ext cx="0" cy="0"/>
          <a:chOff x="0" y="0"/>
          <a:chExt cx="0" cy="0"/>
        </a:xfrm>
      </p:grpSpPr>
      <p:sp>
        <p:nvSpPr>
          <p:cNvPr id="38914" name="Rectangle 2">
            <a:extLst>
              <a:ext uri="{FF2B5EF4-FFF2-40B4-BE49-F238E27FC236}">
                <a16:creationId xmlns:a16="http://schemas.microsoft.com/office/drawing/2014/main" id="{FC6DC9E7-E235-D360-0F25-56D1FADD0885}"/>
              </a:ext>
            </a:extLst>
          </p:cNvPr>
          <p:cNvSpPr>
            <a:spLocks noChangeArrowheads="1"/>
          </p:cNvSpPr>
          <p:nvPr/>
        </p:nvSpPr>
        <p:spPr bwMode="auto">
          <a:xfrm>
            <a:off x="2209800" y="3276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FFFFFF"/>
              </a:buClr>
              <a:buFont typeface="Wingdings" pitchFamily="2" charset="2"/>
              <a:buChar char="§"/>
              <a:defRPr sz="3200">
                <a:solidFill>
                  <a:srgbClr val="000000"/>
                </a:solidFill>
                <a:latin typeface="Arial" pitchFamily="34" charset="0"/>
              </a:defRPr>
            </a:lvl1pPr>
            <a:lvl2pPr marL="742950" indent="-285750" eaLnBrk="0" hangingPunct="0">
              <a:spcBef>
                <a:spcPct val="20000"/>
              </a:spcBef>
              <a:buClr>
                <a:srgbClr val="FFFFFF"/>
              </a:buClr>
              <a:buSzPct val="70000"/>
              <a:buFont typeface="Wingdings" pitchFamily="2" charset="2"/>
              <a:buChar char="l"/>
              <a:defRPr sz="2800">
                <a:solidFill>
                  <a:srgbClr val="000000"/>
                </a:solidFill>
                <a:latin typeface="Arial" pitchFamily="34" charset="0"/>
              </a:defRPr>
            </a:lvl2pPr>
            <a:lvl3pPr marL="1143000" indent="-228600" eaLnBrk="0" hangingPunct="0">
              <a:spcBef>
                <a:spcPct val="20000"/>
              </a:spcBef>
              <a:buClr>
                <a:srgbClr val="FFFFFF"/>
              </a:buClr>
              <a:buSzPct val="65000"/>
              <a:buFont typeface="Wingdings" pitchFamily="2" charset="2"/>
              <a:buChar char="l"/>
              <a:defRPr sz="2400">
                <a:solidFill>
                  <a:srgbClr val="000000"/>
                </a:solidFill>
                <a:latin typeface="Arial" pitchFamily="34" charset="0"/>
              </a:defRPr>
            </a:lvl3pPr>
            <a:lvl4pPr marL="1600200" indent="-228600" eaLnBrk="0" hangingPunct="0">
              <a:spcBef>
                <a:spcPct val="20000"/>
              </a:spcBef>
              <a:buClr>
                <a:srgbClr val="FFFFFF"/>
              </a:buClr>
              <a:buSzPct val="65000"/>
              <a:buFont typeface="Wingdings" pitchFamily="2" charset="2"/>
              <a:buChar char="l"/>
              <a:defRPr sz="2000">
                <a:solidFill>
                  <a:srgbClr val="000000"/>
                </a:solidFill>
                <a:latin typeface="Arial" pitchFamily="34" charset="0"/>
              </a:defRPr>
            </a:lvl4pPr>
            <a:lvl5pPr marL="2057400" indent="-228600" eaLnBrk="0" hangingPunct="0">
              <a:spcBef>
                <a:spcPct val="20000"/>
              </a:spcBef>
              <a:buClr>
                <a:srgbClr val="FFFFFF"/>
              </a:buClr>
              <a:buChar char="•"/>
              <a:defRPr sz="2000">
                <a:solidFill>
                  <a:srgbClr val="000000"/>
                </a:solidFill>
                <a:latin typeface="Arial" pitchFamily="34" charset="0"/>
              </a:defRPr>
            </a:lvl5pPr>
            <a:lvl6pPr marL="2514600" indent="-228600" eaLnBrk="0" fontAlgn="base" hangingPunct="0">
              <a:spcBef>
                <a:spcPct val="20000"/>
              </a:spcBef>
              <a:spcAft>
                <a:spcPct val="0"/>
              </a:spcAft>
              <a:buClr>
                <a:srgbClr val="FFFFFF"/>
              </a:buClr>
              <a:buChar char="•"/>
              <a:defRPr sz="2000">
                <a:solidFill>
                  <a:srgbClr val="000000"/>
                </a:solidFill>
                <a:latin typeface="Arial" pitchFamily="34" charset="0"/>
              </a:defRPr>
            </a:lvl6pPr>
            <a:lvl7pPr marL="2971800" indent="-228600" eaLnBrk="0" fontAlgn="base" hangingPunct="0">
              <a:spcBef>
                <a:spcPct val="20000"/>
              </a:spcBef>
              <a:spcAft>
                <a:spcPct val="0"/>
              </a:spcAft>
              <a:buClr>
                <a:srgbClr val="FFFFFF"/>
              </a:buClr>
              <a:buChar char="•"/>
              <a:defRPr sz="2000">
                <a:solidFill>
                  <a:srgbClr val="000000"/>
                </a:solidFill>
                <a:latin typeface="Arial" pitchFamily="34" charset="0"/>
              </a:defRPr>
            </a:lvl7pPr>
            <a:lvl8pPr marL="3429000" indent="-228600" eaLnBrk="0" fontAlgn="base" hangingPunct="0">
              <a:spcBef>
                <a:spcPct val="20000"/>
              </a:spcBef>
              <a:spcAft>
                <a:spcPct val="0"/>
              </a:spcAft>
              <a:buClr>
                <a:srgbClr val="FFFFFF"/>
              </a:buClr>
              <a:buChar char="•"/>
              <a:defRPr sz="2000">
                <a:solidFill>
                  <a:srgbClr val="000000"/>
                </a:solidFill>
                <a:latin typeface="Arial" pitchFamily="34" charset="0"/>
              </a:defRPr>
            </a:lvl8pPr>
            <a:lvl9pPr marL="3886200" indent="-228600" eaLnBrk="0" fontAlgn="base" hangingPunct="0">
              <a:spcBef>
                <a:spcPct val="20000"/>
              </a:spcBef>
              <a:spcAft>
                <a:spcPct val="0"/>
              </a:spcAft>
              <a:buClr>
                <a:srgbClr val="FFFFFF"/>
              </a:buClr>
              <a:buChar char="•"/>
              <a:defRPr sz="2000">
                <a:solidFill>
                  <a:srgbClr val="000000"/>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ja-JP" altLang="ja-JP"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8915" name="Rectangle 3">
            <a:extLst>
              <a:ext uri="{FF2B5EF4-FFF2-40B4-BE49-F238E27FC236}">
                <a16:creationId xmlns:a16="http://schemas.microsoft.com/office/drawing/2014/main" id="{EA6E9ABE-778E-5979-8076-87F717211DC3}"/>
              </a:ext>
            </a:extLst>
          </p:cNvPr>
          <p:cNvSpPr>
            <a:spLocks noGrp="1" noChangeArrowheads="1"/>
          </p:cNvSpPr>
          <p:nvPr>
            <p:ph type="subTitle" idx="4294967295"/>
          </p:nvPr>
        </p:nvSpPr>
        <p:spPr>
          <a:xfrm>
            <a:off x="1524000" y="4495801"/>
            <a:ext cx="9144000" cy="1828800"/>
          </a:xfrm>
          <a:noFill/>
        </p:spPr>
        <p:txBody>
          <a:bodyPr anchor="ctr" anchorCtr="0"/>
          <a:lstStyle/>
          <a:p>
            <a:pPr marL="0" indent="0" algn="ctr" eaLnBrk="1" hangingPunct="1">
              <a:spcBef>
                <a:spcPct val="0"/>
              </a:spcBef>
              <a:buNone/>
            </a:pPr>
            <a:r>
              <a:rPr lang="en-US" altLang="ja-JP" sz="2800" b="1" dirty="0">
                <a:ea typeface="ＭＳ Ｐゴシック" pitchFamily="34" charset="-128"/>
              </a:rPr>
              <a:t>Hossein Borghaei, MS, DO</a:t>
            </a:r>
          </a:p>
          <a:p>
            <a:pPr marL="0" indent="0" algn="ctr" eaLnBrk="1" hangingPunct="1">
              <a:spcBef>
                <a:spcPct val="0"/>
              </a:spcBef>
              <a:buClrTx/>
              <a:buNone/>
            </a:pPr>
            <a:r>
              <a:rPr lang="en-US" altLang="ja-JP" sz="2000" dirty="0">
                <a:solidFill>
                  <a:srgbClr val="040408"/>
                </a:solidFill>
                <a:ea typeface="ＭＳ Ｐゴシック" pitchFamily="34" charset="-128"/>
              </a:rPr>
              <a:t>Professor and Chief of Thoracic Oncology</a:t>
            </a:r>
          </a:p>
          <a:p>
            <a:pPr marL="0" indent="0" algn="ctr" eaLnBrk="1" hangingPunct="1">
              <a:spcBef>
                <a:spcPct val="0"/>
              </a:spcBef>
              <a:buClrTx/>
              <a:buNone/>
            </a:pPr>
            <a:r>
              <a:rPr lang="en-US" altLang="ja-JP" sz="2000" dirty="0">
                <a:solidFill>
                  <a:srgbClr val="040408"/>
                </a:solidFill>
                <a:ea typeface="ＭＳ Ｐゴシック" pitchFamily="34" charset="-128"/>
              </a:rPr>
              <a:t>The Gloria and Edmund M. Dunn Chair in Thoracic Oncology</a:t>
            </a:r>
          </a:p>
          <a:p>
            <a:pPr marL="0" indent="0" algn="ctr" eaLnBrk="1" hangingPunct="1">
              <a:spcBef>
                <a:spcPct val="0"/>
              </a:spcBef>
              <a:buClrTx/>
              <a:buNone/>
            </a:pPr>
            <a:r>
              <a:rPr lang="en-US" altLang="ja-JP" sz="2000" dirty="0">
                <a:solidFill>
                  <a:srgbClr val="040408"/>
                </a:solidFill>
                <a:ea typeface="ＭＳ Ｐゴシック" pitchFamily="34" charset="-128"/>
              </a:rPr>
              <a:t>RTP 2026</a:t>
            </a:r>
          </a:p>
        </p:txBody>
      </p:sp>
      <p:sp>
        <p:nvSpPr>
          <p:cNvPr id="38916" name="Rectangle 4">
            <a:extLst>
              <a:ext uri="{FF2B5EF4-FFF2-40B4-BE49-F238E27FC236}">
                <a16:creationId xmlns:a16="http://schemas.microsoft.com/office/drawing/2014/main" id="{45422425-92F4-9B3C-12A6-CE2370C473A7}"/>
              </a:ext>
            </a:extLst>
          </p:cNvPr>
          <p:cNvSpPr>
            <a:spLocks noChangeArrowheads="1"/>
          </p:cNvSpPr>
          <p:nvPr/>
        </p:nvSpPr>
        <p:spPr bwMode="auto">
          <a:xfrm>
            <a:off x="0" y="3409664"/>
            <a:ext cx="121919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spcBef>
                <a:spcPct val="20000"/>
              </a:spcBef>
              <a:buClr>
                <a:srgbClr val="FFFFFF"/>
              </a:buClr>
              <a:buFont typeface="Wingdings" pitchFamily="2" charset="2"/>
              <a:buChar char="§"/>
              <a:defRPr sz="3200">
                <a:solidFill>
                  <a:srgbClr val="000000"/>
                </a:solidFill>
                <a:latin typeface="Arial" pitchFamily="34" charset="0"/>
              </a:defRPr>
            </a:lvl1pPr>
            <a:lvl2pPr marL="742950" indent="-285750" eaLnBrk="0" hangingPunct="0">
              <a:spcBef>
                <a:spcPct val="20000"/>
              </a:spcBef>
              <a:buClr>
                <a:srgbClr val="FFFFFF"/>
              </a:buClr>
              <a:buSzPct val="70000"/>
              <a:buFont typeface="Wingdings" pitchFamily="2" charset="2"/>
              <a:buChar char="l"/>
              <a:defRPr sz="2800">
                <a:solidFill>
                  <a:srgbClr val="000000"/>
                </a:solidFill>
                <a:latin typeface="Arial" pitchFamily="34" charset="0"/>
              </a:defRPr>
            </a:lvl2pPr>
            <a:lvl3pPr marL="1143000" indent="-228600" eaLnBrk="0" hangingPunct="0">
              <a:spcBef>
                <a:spcPct val="20000"/>
              </a:spcBef>
              <a:buClr>
                <a:srgbClr val="FFFFFF"/>
              </a:buClr>
              <a:buSzPct val="65000"/>
              <a:buFont typeface="Wingdings" pitchFamily="2" charset="2"/>
              <a:buChar char="l"/>
              <a:defRPr sz="2400">
                <a:solidFill>
                  <a:srgbClr val="000000"/>
                </a:solidFill>
                <a:latin typeface="Arial" pitchFamily="34" charset="0"/>
              </a:defRPr>
            </a:lvl3pPr>
            <a:lvl4pPr marL="1600200" indent="-228600" eaLnBrk="0" hangingPunct="0">
              <a:spcBef>
                <a:spcPct val="20000"/>
              </a:spcBef>
              <a:buClr>
                <a:srgbClr val="FFFFFF"/>
              </a:buClr>
              <a:buSzPct val="65000"/>
              <a:buFont typeface="Wingdings" pitchFamily="2" charset="2"/>
              <a:buChar char="l"/>
              <a:defRPr sz="2000">
                <a:solidFill>
                  <a:srgbClr val="000000"/>
                </a:solidFill>
                <a:latin typeface="Arial" pitchFamily="34" charset="0"/>
              </a:defRPr>
            </a:lvl4pPr>
            <a:lvl5pPr marL="2057400" indent="-228600" eaLnBrk="0" hangingPunct="0">
              <a:spcBef>
                <a:spcPct val="20000"/>
              </a:spcBef>
              <a:buClr>
                <a:srgbClr val="FFFFFF"/>
              </a:buClr>
              <a:buChar char="•"/>
              <a:defRPr sz="2000">
                <a:solidFill>
                  <a:srgbClr val="000000"/>
                </a:solidFill>
                <a:latin typeface="Arial" pitchFamily="34" charset="0"/>
              </a:defRPr>
            </a:lvl5pPr>
            <a:lvl6pPr marL="2514600" indent="-228600" eaLnBrk="0" fontAlgn="base" hangingPunct="0">
              <a:spcBef>
                <a:spcPct val="20000"/>
              </a:spcBef>
              <a:spcAft>
                <a:spcPct val="0"/>
              </a:spcAft>
              <a:buClr>
                <a:srgbClr val="FFFFFF"/>
              </a:buClr>
              <a:buChar char="•"/>
              <a:defRPr sz="2000">
                <a:solidFill>
                  <a:srgbClr val="000000"/>
                </a:solidFill>
                <a:latin typeface="Arial" pitchFamily="34" charset="0"/>
              </a:defRPr>
            </a:lvl6pPr>
            <a:lvl7pPr marL="2971800" indent="-228600" eaLnBrk="0" fontAlgn="base" hangingPunct="0">
              <a:spcBef>
                <a:spcPct val="20000"/>
              </a:spcBef>
              <a:spcAft>
                <a:spcPct val="0"/>
              </a:spcAft>
              <a:buClr>
                <a:srgbClr val="FFFFFF"/>
              </a:buClr>
              <a:buChar char="•"/>
              <a:defRPr sz="2000">
                <a:solidFill>
                  <a:srgbClr val="000000"/>
                </a:solidFill>
                <a:latin typeface="Arial" pitchFamily="34" charset="0"/>
              </a:defRPr>
            </a:lvl7pPr>
            <a:lvl8pPr marL="3429000" indent="-228600" eaLnBrk="0" fontAlgn="base" hangingPunct="0">
              <a:spcBef>
                <a:spcPct val="20000"/>
              </a:spcBef>
              <a:spcAft>
                <a:spcPct val="0"/>
              </a:spcAft>
              <a:buClr>
                <a:srgbClr val="FFFFFF"/>
              </a:buClr>
              <a:buChar char="•"/>
              <a:defRPr sz="2000">
                <a:solidFill>
                  <a:srgbClr val="000000"/>
                </a:solidFill>
                <a:latin typeface="Arial" pitchFamily="34" charset="0"/>
              </a:defRPr>
            </a:lvl8pPr>
            <a:lvl9pPr marL="3886200" indent="-228600" eaLnBrk="0" fontAlgn="base" hangingPunct="0">
              <a:spcBef>
                <a:spcPct val="20000"/>
              </a:spcBef>
              <a:spcAft>
                <a:spcPct val="0"/>
              </a:spcAft>
              <a:buClr>
                <a:srgbClr val="FFFFFF"/>
              </a:buClr>
              <a:buChar char="•"/>
              <a:defRPr sz="2000">
                <a:solidFill>
                  <a:srgbClr val="000000"/>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ja-JP" sz="3200" b="1" i="0" u="none" strike="noStrike" kern="1200" cap="none" spc="0" normalizeH="0" baseline="0" noProof="0" dirty="0">
              <a:ln>
                <a:noFill/>
              </a:ln>
              <a:solidFill>
                <a:srgbClr val="FFFF00"/>
              </a:solidFill>
              <a:effectLst/>
              <a:uLnTx/>
              <a:uFillTx/>
              <a:latin typeface="Arial"/>
              <a:ea typeface="ＭＳ Ｐゴシック" pitchFamily="34" charset="-128"/>
              <a:cs typeface="+mn-cs"/>
            </a:endParaRPr>
          </a:p>
        </p:txBody>
      </p:sp>
      <p:pic>
        <p:nvPicPr>
          <p:cNvPr id="5" name="Picture 2" descr="Home">
            <a:extLst>
              <a:ext uri="{FF2B5EF4-FFF2-40B4-BE49-F238E27FC236}">
                <a16:creationId xmlns:a16="http://schemas.microsoft.com/office/drawing/2014/main" id="{15E5E375-0020-759A-2627-21C4FA0DC5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849710" y="5887293"/>
            <a:ext cx="3111062" cy="826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958EF2-D3B0-FCAE-0DF5-96A09C15194D}"/>
              </a:ext>
            </a:extLst>
          </p:cNvPr>
          <p:cNvSpPr txBox="1"/>
          <p:nvPr/>
        </p:nvSpPr>
        <p:spPr>
          <a:xfrm>
            <a:off x="1524000" y="3657600"/>
            <a:ext cx="914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EFED6"/>
                </a:solidFill>
                <a:effectLst/>
                <a:uLnTx/>
                <a:uFillTx/>
                <a:latin typeface="Arial"/>
                <a:ea typeface="+mn-ea"/>
                <a:cs typeface="+mn-cs"/>
              </a:rPr>
              <a:t>Current Considerations in the Selection of First-Line and Maintenance Therapy for Extensive-Stage Small Cell Lung Cancer (ES-SCLC) </a:t>
            </a:r>
            <a:endParaRPr kumimoji="0" lang="en-US" sz="1800" b="0" i="0" u="none" strike="noStrike" kern="1200" cap="none" spc="0" normalizeH="0" baseline="0" noProof="0" dirty="0">
              <a:ln>
                <a:noFill/>
              </a:ln>
              <a:solidFill>
                <a:srgbClr val="FEFED6"/>
              </a:solidFill>
              <a:effectLst/>
              <a:uLnTx/>
              <a:uFillTx/>
              <a:latin typeface="Arial"/>
              <a:ea typeface="+mn-ea"/>
              <a:cs typeface="+mn-cs"/>
            </a:endParaRPr>
          </a:p>
        </p:txBody>
      </p:sp>
    </p:spTree>
    <p:extLst>
      <p:ext uri="{BB962C8B-B14F-4D97-AF65-F5344CB8AC3E}">
        <p14:creationId xmlns:p14="http://schemas.microsoft.com/office/powerpoint/2010/main" val="300489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C789F-7D61-EE54-7EA7-90618D81F68A}"/>
              </a:ext>
            </a:extLst>
          </p:cNvPr>
          <p:cNvSpPr>
            <a:spLocks noGrp="1"/>
          </p:cNvSpPr>
          <p:nvPr>
            <p:ph type="title"/>
          </p:nvPr>
        </p:nvSpPr>
        <p:spPr>
          <a:xfrm>
            <a:off x="838200" y="285115"/>
            <a:ext cx="10515600" cy="1325563"/>
          </a:xfrm>
        </p:spPr>
        <p:txBody>
          <a:bodyPr/>
          <a:lstStyle/>
          <a:p>
            <a:r>
              <a:rPr lang="en-US" dirty="0">
                <a:solidFill>
                  <a:schemeClr val="bg1"/>
                </a:solidFill>
              </a:rPr>
              <a:t>Current Paradigm for Treatment of ES-SCLC</a:t>
            </a:r>
          </a:p>
        </p:txBody>
      </p:sp>
      <p:grpSp>
        <p:nvGrpSpPr>
          <p:cNvPr id="5" name="object 7">
            <a:extLst>
              <a:ext uri="{FF2B5EF4-FFF2-40B4-BE49-F238E27FC236}">
                <a16:creationId xmlns:a16="http://schemas.microsoft.com/office/drawing/2014/main" id="{E66D78C7-585E-35F3-483C-1571A0B1C338}"/>
              </a:ext>
            </a:extLst>
          </p:cNvPr>
          <p:cNvGrpSpPr/>
          <p:nvPr/>
        </p:nvGrpSpPr>
        <p:grpSpPr>
          <a:xfrm>
            <a:off x="1125915" y="1664034"/>
            <a:ext cx="6600190" cy="797560"/>
            <a:chOff x="198678" y="1525650"/>
            <a:chExt cx="6600190" cy="797560"/>
          </a:xfrm>
        </p:grpSpPr>
        <p:sp>
          <p:nvSpPr>
            <p:cNvPr id="6" name="object 8">
              <a:extLst>
                <a:ext uri="{FF2B5EF4-FFF2-40B4-BE49-F238E27FC236}">
                  <a16:creationId xmlns:a16="http://schemas.microsoft.com/office/drawing/2014/main" id="{B3CA31FF-BA9C-DA9C-7598-204B5354B316}"/>
                </a:ext>
              </a:extLst>
            </p:cNvPr>
            <p:cNvSpPr/>
            <p:nvPr/>
          </p:nvSpPr>
          <p:spPr>
            <a:xfrm>
              <a:off x="3163823" y="1535175"/>
              <a:ext cx="3625850" cy="778510"/>
            </a:xfrm>
            <a:custGeom>
              <a:avLst/>
              <a:gdLst/>
              <a:ahLst/>
              <a:cxnLst/>
              <a:rect l="l" t="t" r="r" b="b"/>
              <a:pathLst>
                <a:path w="3625850" h="778510">
                  <a:moveTo>
                    <a:pt x="3236341" y="0"/>
                  </a:moveTo>
                  <a:lnTo>
                    <a:pt x="0" y="0"/>
                  </a:lnTo>
                  <a:lnTo>
                    <a:pt x="0" y="778256"/>
                  </a:lnTo>
                  <a:lnTo>
                    <a:pt x="3236341" y="778256"/>
                  </a:lnTo>
                  <a:lnTo>
                    <a:pt x="3625469" y="389127"/>
                  </a:lnTo>
                  <a:lnTo>
                    <a:pt x="3236341" y="0"/>
                  </a:lnTo>
                  <a:close/>
                </a:path>
              </a:pathLst>
            </a:custGeom>
            <a:solidFill>
              <a:srgbClr val="4E94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9">
              <a:extLst>
                <a:ext uri="{FF2B5EF4-FFF2-40B4-BE49-F238E27FC236}">
                  <a16:creationId xmlns:a16="http://schemas.microsoft.com/office/drawing/2014/main" id="{52C583AF-947F-D5C2-1FD0-76AF8F932B3D}"/>
                </a:ext>
              </a:extLst>
            </p:cNvPr>
            <p:cNvSpPr/>
            <p:nvPr/>
          </p:nvSpPr>
          <p:spPr>
            <a:xfrm>
              <a:off x="3163823" y="1535175"/>
              <a:ext cx="3625850" cy="778510"/>
            </a:xfrm>
            <a:custGeom>
              <a:avLst/>
              <a:gdLst/>
              <a:ahLst/>
              <a:cxnLst/>
              <a:rect l="l" t="t" r="r" b="b"/>
              <a:pathLst>
                <a:path w="3625850" h="778510">
                  <a:moveTo>
                    <a:pt x="0" y="0"/>
                  </a:moveTo>
                  <a:lnTo>
                    <a:pt x="3236341" y="0"/>
                  </a:lnTo>
                  <a:lnTo>
                    <a:pt x="3625469" y="389127"/>
                  </a:lnTo>
                  <a:lnTo>
                    <a:pt x="3236341" y="778256"/>
                  </a:lnTo>
                  <a:lnTo>
                    <a:pt x="0" y="778256"/>
                  </a:lnTo>
                  <a:lnTo>
                    <a:pt x="0" y="0"/>
                  </a:lnTo>
                  <a:close/>
                </a:path>
              </a:pathLst>
            </a:custGeom>
            <a:ln w="190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10">
              <a:extLst>
                <a:ext uri="{FF2B5EF4-FFF2-40B4-BE49-F238E27FC236}">
                  <a16:creationId xmlns:a16="http://schemas.microsoft.com/office/drawing/2014/main" id="{E9AA5664-FBC8-D449-77DC-E008666922C7}"/>
                </a:ext>
              </a:extLst>
            </p:cNvPr>
            <p:cNvSpPr/>
            <p:nvPr/>
          </p:nvSpPr>
          <p:spPr>
            <a:xfrm>
              <a:off x="208203" y="1535175"/>
              <a:ext cx="3481070" cy="778510"/>
            </a:xfrm>
            <a:custGeom>
              <a:avLst/>
              <a:gdLst/>
              <a:ahLst/>
              <a:cxnLst/>
              <a:rect l="l" t="t" r="r" b="b"/>
              <a:pathLst>
                <a:path w="3481070" h="778510">
                  <a:moveTo>
                    <a:pt x="3091764" y="0"/>
                  </a:moveTo>
                  <a:lnTo>
                    <a:pt x="0" y="0"/>
                  </a:lnTo>
                  <a:lnTo>
                    <a:pt x="0" y="778256"/>
                  </a:lnTo>
                  <a:lnTo>
                    <a:pt x="3091764" y="778256"/>
                  </a:lnTo>
                  <a:lnTo>
                    <a:pt x="3480892" y="389127"/>
                  </a:lnTo>
                  <a:lnTo>
                    <a:pt x="3091764" y="0"/>
                  </a:lnTo>
                  <a:close/>
                </a:path>
              </a:pathLst>
            </a:custGeom>
            <a:solidFill>
              <a:srgbClr val="4EA72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11">
              <a:extLst>
                <a:ext uri="{FF2B5EF4-FFF2-40B4-BE49-F238E27FC236}">
                  <a16:creationId xmlns:a16="http://schemas.microsoft.com/office/drawing/2014/main" id="{5E23929D-2178-65CD-CFCC-A7E3A013B6FF}"/>
                </a:ext>
              </a:extLst>
            </p:cNvPr>
            <p:cNvSpPr/>
            <p:nvPr/>
          </p:nvSpPr>
          <p:spPr>
            <a:xfrm>
              <a:off x="208203" y="1535175"/>
              <a:ext cx="3481070" cy="778510"/>
            </a:xfrm>
            <a:custGeom>
              <a:avLst/>
              <a:gdLst/>
              <a:ahLst/>
              <a:cxnLst/>
              <a:rect l="l" t="t" r="r" b="b"/>
              <a:pathLst>
                <a:path w="3481070" h="778510">
                  <a:moveTo>
                    <a:pt x="0" y="0"/>
                  </a:moveTo>
                  <a:lnTo>
                    <a:pt x="3091764" y="0"/>
                  </a:lnTo>
                  <a:lnTo>
                    <a:pt x="3480892" y="389127"/>
                  </a:lnTo>
                  <a:lnTo>
                    <a:pt x="3091764" y="778256"/>
                  </a:lnTo>
                  <a:lnTo>
                    <a:pt x="0" y="778256"/>
                  </a:lnTo>
                  <a:lnTo>
                    <a:pt x="0" y="0"/>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object 12">
            <a:extLst>
              <a:ext uri="{FF2B5EF4-FFF2-40B4-BE49-F238E27FC236}">
                <a16:creationId xmlns:a16="http://schemas.microsoft.com/office/drawing/2014/main" id="{B9228353-85E0-11AD-858B-E28FBF42B9E3}"/>
              </a:ext>
            </a:extLst>
          </p:cNvPr>
          <p:cNvSpPr txBox="1"/>
          <p:nvPr/>
        </p:nvSpPr>
        <p:spPr>
          <a:xfrm>
            <a:off x="1717434" y="1912954"/>
            <a:ext cx="508698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037840" algn="l"/>
              </a:tabLst>
              <a:defRPr/>
            </a:pPr>
            <a:r>
              <a:rPr kumimoji="0" sz="1800" b="1" i="0" u="none" strike="noStrike" kern="0" cap="none" spc="135" normalizeH="0" baseline="0" noProof="0" dirty="0">
                <a:ln>
                  <a:noFill/>
                </a:ln>
                <a:solidFill>
                  <a:srgbClr val="FFFFFF"/>
                </a:solidFill>
                <a:effectLst/>
                <a:uLnTx/>
                <a:uFillTx/>
                <a:latin typeface="Calibri" panose="020F0502020204030204"/>
                <a:ea typeface="+mn-ea"/>
                <a:cs typeface="Calibri"/>
              </a:rPr>
              <a:t>EP</a:t>
            </a:r>
            <a:r>
              <a:rPr kumimoji="0" sz="1800" b="1" i="0" u="none" strike="noStrike" kern="0" cap="none" spc="-40" normalizeH="0" baseline="0" noProof="0" dirty="0">
                <a:ln>
                  <a:noFill/>
                </a:ln>
                <a:solidFill>
                  <a:srgbClr val="FFFFFF"/>
                </a:solidFill>
                <a:effectLst/>
                <a:uLnTx/>
                <a:uFillTx/>
                <a:latin typeface="Calibri" panose="020F0502020204030204"/>
                <a:ea typeface="+mn-ea"/>
                <a:cs typeface="Calibri"/>
              </a:rPr>
              <a:t> </a:t>
            </a:r>
            <a:r>
              <a:rPr kumimoji="0" sz="1800" b="1" i="0" u="none" strike="noStrike" kern="0" cap="none" spc="50" normalizeH="0" baseline="0" noProof="0" dirty="0">
                <a:ln>
                  <a:noFill/>
                </a:ln>
                <a:solidFill>
                  <a:srgbClr val="FFFFFF"/>
                </a:solidFill>
                <a:effectLst/>
                <a:uLnTx/>
                <a:uFillTx/>
                <a:latin typeface="Calibri" panose="020F0502020204030204"/>
                <a:ea typeface="+mn-ea"/>
                <a:cs typeface="Calibri"/>
              </a:rPr>
              <a:t>+</a:t>
            </a:r>
            <a:r>
              <a:rPr kumimoji="0" sz="1800" b="1" i="0" u="none" strike="noStrike" kern="0" cap="none" spc="-40" normalizeH="0" baseline="0" noProof="0" dirty="0">
                <a:ln>
                  <a:noFill/>
                </a:ln>
                <a:solidFill>
                  <a:srgbClr val="FFFFFF"/>
                </a:solidFill>
                <a:effectLst/>
                <a:uLnTx/>
                <a:uFillTx/>
                <a:latin typeface="Calibri" panose="020F0502020204030204"/>
                <a:ea typeface="+mn-ea"/>
                <a:cs typeface="Calibri"/>
              </a:rPr>
              <a:t> </a:t>
            </a:r>
            <a:r>
              <a:rPr kumimoji="0" sz="1800" b="1" i="0" u="none" strike="noStrike" kern="0" cap="none" spc="100" normalizeH="0" baseline="0" noProof="0" dirty="0">
                <a:ln>
                  <a:noFill/>
                </a:ln>
                <a:solidFill>
                  <a:srgbClr val="FFFFFF"/>
                </a:solidFill>
                <a:effectLst/>
                <a:uLnTx/>
                <a:uFillTx/>
                <a:latin typeface="Calibri" panose="020F0502020204030204"/>
                <a:ea typeface="+mn-ea"/>
                <a:cs typeface="Calibri"/>
              </a:rPr>
              <a:t>PD-</a:t>
            </a:r>
            <a:r>
              <a:rPr kumimoji="0" sz="1800" b="1" i="0" u="none" strike="noStrike" kern="0" cap="none" spc="95" normalizeH="0" baseline="0" noProof="0" dirty="0">
                <a:ln>
                  <a:noFill/>
                </a:ln>
                <a:solidFill>
                  <a:srgbClr val="FFFFFF"/>
                </a:solidFill>
                <a:effectLst/>
                <a:uLnTx/>
                <a:uFillTx/>
                <a:latin typeface="Calibri" panose="020F0502020204030204"/>
                <a:ea typeface="+mn-ea"/>
                <a:cs typeface="Calibri"/>
              </a:rPr>
              <a:t>L1</a:t>
            </a:r>
            <a:r>
              <a:rPr kumimoji="0" sz="1800" b="1" i="0" u="none" strike="noStrike" kern="0" cap="none" spc="-40" normalizeH="0" baseline="0" noProof="0" dirty="0">
                <a:ln>
                  <a:noFill/>
                </a:ln>
                <a:solidFill>
                  <a:srgbClr val="FFFFFF"/>
                </a:solidFill>
                <a:effectLst/>
                <a:uLnTx/>
                <a:uFillTx/>
                <a:latin typeface="Calibri" panose="020F0502020204030204"/>
                <a:ea typeface="+mn-ea"/>
                <a:cs typeface="Calibri"/>
              </a:rPr>
              <a:t> </a:t>
            </a:r>
            <a:r>
              <a:rPr kumimoji="0" sz="1800" b="1" i="0" u="none" strike="noStrike" kern="0" cap="none" spc="60" normalizeH="0" baseline="0" noProof="0" dirty="0">
                <a:ln>
                  <a:noFill/>
                </a:ln>
                <a:solidFill>
                  <a:srgbClr val="FFFFFF"/>
                </a:solidFill>
                <a:effectLst/>
                <a:uLnTx/>
                <a:uFillTx/>
                <a:latin typeface="Calibri" panose="020F0502020204030204"/>
                <a:ea typeface="+mn-ea"/>
                <a:cs typeface="Calibri"/>
              </a:rPr>
              <a:t>induction</a:t>
            </a:r>
            <a:r>
              <a:rPr kumimoji="0" sz="1800" b="1" i="0" u="none" strike="noStrike" kern="0" cap="none" spc="0" normalizeH="0" baseline="0" noProof="0" dirty="0">
                <a:ln>
                  <a:noFill/>
                </a:ln>
                <a:solidFill>
                  <a:srgbClr val="FFFFFF"/>
                </a:solidFill>
                <a:effectLst/>
                <a:uLnTx/>
                <a:uFillTx/>
                <a:latin typeface="Calibri" panose="020F0502020204030204"/>
                <a:ea typeface="+mn-ea"/>
                <a:cs typeface="Calibri"/>
              </a:rPr>
              <a:t>	</a:t>
            </a:r>
            <a:r>
              <a:rPr kumimoji="0" sz="1800" b="1" i="0" u="none" strike="noStrike" kern="0" cap="none" spc="100" normalizeH="0" baseline="0" noProof="0" dirty="0">
                <a:ln>
                  <a:noFill/>
                </a:ln>
                <a:solidFill>
                  <a:srgbClr val="FFFFFF"/>
                </a:solidFill>
                <a:effectLst/>
                <a:uLnTx/>
                <a:uFillTx/>
                <a:latin typeface="Calibri" panose="020F0502020204030204"/>
                <a:ea typeface="+mn-ea"/>
                <a:cs typeface="Calibri"/>
              </a:rPr>
              <a:t>PD-</a:t>
            </a:r>
            <a:r>
              <a:rPr kumimoji="0" sz="1800" b="1" i="0" u="none" strike="noStrike" kern="0" cap="none" spc="95" normalizeH="0" baseline="0" noProof="0" dirty="0">
                <a:ln>
                  <a:noFill/>
                </a:ln>
                <a:solidFill>
                  <a:srgbClr val="FFFFFF"/>
                </a:solidFill>
                <a:effectLst/>
                <a:uLnTx/>
                <a:uFillTx/>
                <a:latin typeface="Calibri" panose="020F0502020204030204"/>
                <a:ea typeface="+mn-ea"/>
                <a:cs typeface="Calibri"/>
              </a:rPr>
              <a:t>L1</a:t>
            </a:r>
            <a:r>
              <a:rPr kumimoji="0" sz="1800" b="1" i="0" u="none" strike="noStrike" kern="0" cap="none" spc="-35" normalizeH="0" baseline="0" noProof="0" dirty="0">
                <a:ln>
                  <a:noFill/>
                </a:ln>
                <a:solidFill>
                  <a:srgbClr val="FFFFFF"/>
                </a:solidFill>
                <a:effectLst/>
                <a:uLnTx/>
                <a:uFillTx/>
                <a:latin typeface="Calibri" panose="020F0502020204030204"/>
                <a:ea typeface="+mn-ea"/>
                <a:cs typeface="Calibri"/>
              </a:rPr>
              <a:t> </a:t>
            </a:r>
            <a:r>
              <a:rPr kumimoji="0" sz="1800" b="1" i="0" u="none" strike="noStrike" kern="0" cap="none" spc="75" normalizeH="0" baseline="0" noProof="0" dirty="0">
                <a:ln>
                  <a:noFill/>
                </a:ln>
                <a:solidFill>
                  <a:srgbClr val="FFFFFF"/>
                </a:solidFill>
                <a:effectLst/>
                <a:uLnTx/>
                <a:uFillTx/>
                <a:latin typeface="Calibri" panose="020F0502020204030204"/>
                <a:ea typeface="+mn-ea"/>
                <a:cs typeface="Calibri"/>
              </a:rPr>
              <a:t>maintenance</a:t>
            </a: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Calibri"/>
            </a:endParaRPr>
          </a:p>
        </p:txBody>
      </p:sp>
      <p:sp>
        <p:nvSpPr>
          <p:cNvPr id="11" name="object 3">
            <a:extLst>
              <a:ext uri="{FF2B5EF4-FFF2-40B4-BE49-F238E27FC236}">
                <a16:creationId xmlns:a16="http://schemas.microsoft.com/office/drawing/2014/main" id="{344442D1-91F1-A2E1-FD14-EC1C173EE852}"/>
              </a:ext>
            </a:extLst>
          </p:cNvPr>
          <p:cNvSpPr txBox="1"/>
          <p:nvPr/>
        </p:nvSpPr>
        <p:spPr>
          <a:xfrm>
            <a:off x="286918" y="2969514"/>
            <a:ext cx="5353050" cy="1059815"/>
          </a:xfrm>
          <a:prstGeom prst="rect">
            <a:avLst/>
          </a:prstGeom>
        </p:spPr>
        <p:txBody>
          <a:bodyPr vert="horz" wrap="square" lIns="0" tIns="12700" rIns="0" bIns="0" rtlCol="0">
            <a:spAutoFit/>
          </a:bodyPr>
          <a:lstStyle/>
          <a:p>
            <a:pPr marL="240029" marR="0" lvl="0" indent="-227329" algn="l" defTabSz="914400" rtl="0" eaLnBrk="1" fontAlgn="auto" latinLnBrk="0" hangingPunct="1">
              <a:lnSpc>
                <a:spcPts val="2735"/>
              </a:lnSpc>
              <a:spcBef>
                <a:spcPts val="100"/>
              </a:spcBef>
              <a:spcAft>
                <a:spcPts val="0"/>
              </a:spcAft>
              <a:buClrTx/>
              <a:buSzTx/>
              <a:buFont typeface="Arial"/>
              <a:buChar char="•"/>
              <a:tabLst>
                <a:tab pos="240029" algn="l"/>
              </a:tabLst>
              <a:defRPr/>
            </a:pPr>
            <a:r>
              <a:rPr kumimoji="0" sz="2400" b="1" i="0" u="none" strike="noStrike" kern="0" cap="none" spc="0" normalizeH="0" baseline="0" noProof="0" dirty="0">
                <a:ln>
                  <a:noFill/>
                </a:ln>
                <a:solidFill>
                  <a:sysClr val="windowText" lastClr="000000"/>
                </a:solidFill>
                <a:effectLst/>
                <a:uLnTx/>
                <a:uFillTx/>
                <a:latin typeface="Arial"/>
                <a:ea typeface="+mn-ea"/>
                <a:cs typeface="Arial"/>
              </a:rPr>
              <a:t>Atezolizumab +</a:t>
            </a:r>
            <a:r>
              <a:rPr kumimoji="0" sz="2400" b="1" i="0" u="none" strike="noStrike" kern="0" cap="none" spc="-15" normalizeH="0" baseline="0" noProof="0" dirty="0">
                <a:ln>
                  <a:noFill/>
                </a:ln>
                <a:solidFill>
                  <a:sysClr val="windowText" lastClr="000000"/>
                </a:solidFill>
                <a:effectLst/>
                <a:uLnTx/>
                <a:uFillTx/>
                <a:latin typeface="Arial"/>
                <a:ea typeface="+mn-ea"/>
                <a:cs typeface="Arial"/>
              </a:rPr>
              <a:t> </a:t>
            </a:r>
            <a:r>
              <a:rPr kumimoji="0" sz="2400" b="1" i="0" u="none" strike="noStrike" kern="0" cap="none" spc="0" normalizeH="0" baseline="0" noProof="0" dirty="0">
                <a:ln>
                  <a:noFill/>
                </a:ln>
                <a:solidFill>
                  <a:sysClr val="windowText" lastClr="000000"/>
                </a:solidFill>
                <a:effectLst/>
                <a:uLnTx/>
                <a:uFillTx/>
                <a:latin typeface="Arial"/>
                <a:ea typeface="+mn-ea"/>
                <a:cs typeface="Arial"/>
              </a:rPr>
              <a:t>EP</a:t>
            </a:r>
            <a:r>
              <a:rPr kumimoji="0" sz="2400" b="1" i="0" u="none" strike="noStrike" kern="0" cap="none" spc="-60" normalizeH="0" baseline="0" noProof="0" dirty="0">
                <a:ln>
                  <a:noFill/>
                </a:ln>
                <a:solidFill>
                  <a:sysClr val="windowText" lastClr="000000"/>
                </a:solidFill>
                <a:effectLst/>
                <a:uLnTx/>
                <a:uFillTx/>
                <a:latin typeface="Arial"/>
                <a:ea typeface="+mn-ea"/>
                <a:cs typeface="Arial"/>
              </a:rPr>
              <a:t> </a:t>
            </a:r>
            <a:r>
              <a:rPr kumimoji="0" sz="2400" b="1" i="0" u="none" strike="noStrike" kern="0" cap="none" spc="0" normalizeH="0" baseline="0" noProof="0" dirty="0">
                <a:ln>
                  <a:noFill/>
                </a:ln>
                <a:solidFill>
                  <a:sysClr val="windowText" lastClr="000000"/>
                </a:solidFill>
                <a:effectLst/>
                <a:uLnTx/>
                <a:uFillTx/>
                <a:latin typeface="Arial"/>
                <a:ea typeface="+mn-ea"/>
                <a:cs typeface="Arial"/>
              </a:rPr>
              <a:t>→ </a:t>
            </a:r>
            <a:r>
              <a:rPr kumimoji="0" sz="2400" b="1" i="0" u="none" strike="noStrike" kern="0" cap="none" spc="-10" normalizeH="0" baseline="0" noProof="0" dirty="0">
                <a:ln>
                  <a:noFill/>
                </a:ln>
                <a:solidFill>
                  <a:sysClr val="windowText" lastClr="000000"/>
                </a:solidFill>
                <a:effectLst/>
                <a:uLnTx/>
                <a:uFillTx/>
                <a:latin typeface="Arial"/>
                <a:ea typeface="+mn-ea"/>
                <a:cs typeface="Arial"/>
              </a:rPr>
              <a:t>atezolizumab</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a:p>
            <a:pPr marL="241300" marR="0" lvl="0" indent="0" algn="l" defTabSz="914400" rtl="0" eaLnBrk="1" fontAlgn="auto" latinLnBrk="0" hangingPunct="1">
              <a:lnSpc>
                <a:spcPts val="2735"/>
              </a:lnSpc>
              <a:spcBef>
                <a:spcPts val="0"/>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Arial"/>
                <a:ea typeface="+mn-ea"/>
                <a:cs typeface="Arial"/>
              </a:rPr>
              <a:t>maintenance</a:t>
            </a:r>
            <a:r>
              <a:rPr kumimoji="0" sz="2400" b="1" i="0" u="none" strike="noStrike" kern="0" cap="none" spc="-35" normalizeH="0" baseline="0" noProof="0" dirty="0">
                <a:ln>
                  <a:noFill/>
                </a:ln>
                <a:solidFill>
                  <a:sysClr val="windowText" lastClr="000000"/>
                </a:solidFill>
                <a:effectLst/>
                <a:uLnTx/>
                <a:uFillTx/>
                <a:latin typeface="Arial"/>
                <a:ea typeface="+mn-ea"/>
                <a:cs typeface="Arial"/>
              </a:rPr>
              <a:t> </a:t>
            </a:r>
            <a:r>
              <a:rPr kumimoji="0" sz="2400" b="1" i="0" u="none" strike="noStrike" kern="0" cap="none" spc="0" normalizeH="0" baseline="0" noProof="0" dirty="0">
                <a:ln>
                  <a:noFill/>
                </a:ln>
                <a:solidFill>
                  <a:sysClr val="windowText" lastClr="000000"/>
                </a:solidFill>
                <a:effectLst/>
                <a:uLnTx/>
                <a:uFillTx/>
                <a:latin typeface="Arial"/>
                <a:ea typeface="+mn-ea"/>
                <a:cs typeface="Arial"/>
              </a:rPr>
              <a:t>-</a:t>
            </a:r>
            <a:r>
              <a:rPr kumimoji="0" sz="2400" b="1" i="0" u="none" strike="noStrike" kern="0" cap="none" spc="-40" normalizeH="0" baseline="0" noProof="0" dirty="0">
                <a:ln>
                  <a:noFill/>
                </a:ln>
                <a:solidFill>
                  <a:sysClr val="windowText" lastClr="000000"/>
                </a:solidFill>
                <a:effectLst/>
                <a:uLnTx/>
                <a:uFillTx/>
                <a:latin typeface="Arial"/>
                <a:ea typeface="+mn-ea"/>
                <a:cs typeface="Arial"/>
              </a:rPr>
              <a:t> </a:t>
            </a:r>
            <a:r>
              <a:rPr kumimoji="0" sz="2400" b="1" i="0" u="none" strike="noStrike" kern="0" cap="none" spc="-10" normalizeH="0" baseline="0" noProof="0" dirty="0">
                <a:ln>
                  <a:noFill/>
                </a:ln>
                <a:solidFill>
                  <a:srgbClr val="C00000"/>
                </a:solidFill>
                <a:effectLst/>
                <a:uLnTx/>
                <a:uFillTx/>
                <a:latin typeface="Arial"/>
                <a:ea typeface="+mn-ea"/>
                <a:cs typeface="Arial"/>
              </a:rPr>
              <a:t>IMpower133</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a:p>
            <a:pPr marL="698500" marR="0" lvl="1" indent="-228600" algn="l" defTabSz="914400" rtl="0" eaLnBrk="1" fontAlgn="auto" latinLnBrk="0" hangingPunct="1">
              <a:lnSpc>
                <a:spcPct val="100000"/>
              </a:lnSpc>
              <a:spcBef>
                <a:spcPts val="270"/>
              </a:spcBef>
              <a:spcAft>
                <a:spcPts val="0"/>
              </a:spcAft>
              <a:buClrTx/>
              <a:buSzTx/>
              <a:buFont typeface="Arial"/>
              <a:buChar char="•"/>
              <a:tabLst>
                <a:tab pos="698500" algn="l"/>
              </a:tabLst>
              <a:defRPr/>
            </a:pPr>
            <a:r>
              <a:rPr kumimoji="0" sz="2000" b="1" i="0" u="none" strike="noStrike" kern="0" cap="none" spc="0" normalizeH="0" baseline="0" noProof="0" dirty="0">
                <a:ln>
                  <a:noFill/>
                </a:ln>
                <a:solidFill>
                  <a:sysClr val="windowText" lastClr="000000"/>
                </a:solidFill>
                <a:effectLst/>
                <a:uLnTx/>
                <a:uFillTx/>
                <a:latin typeface="Arial"/>
                <a:ea typeface="+mn-ea"/>
                <a:cs typeface="Arial"/>
              </a:rPr>
              <a:t>mOS</a:t>
            </a:r>
            <a:r>
              <a:rPr kumimoji="0" sz="2000" b="1" i="0" u="none" strike="noStrike" kern="0" cap="none" spc="-40"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ysClr val="windowText" lastClr="000000"/>
                </a:solidFill>
                <a:effectLst/>
                <a:uLnTx/>
                <a:uFillTx/>
                <a:latin typeface="Arial"/>
                <a:ea typeface="+mn-ea"/>
                <a:cs typeface="Arial"/>
              </a:rPr>
              <a:t>12.3</a:t>
            </a:r>
            <a:r>
              <a:rPr kumimoji="0" sz="2000" b="1" i="0" u="none" strike="noStrike" kern="0" cap="none" spc="-30"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ysClr val="windowText" lastClr="000000"/>
                </a:solidFill>
                <a:effectLst/>
                <a:uLnTx/>
                <a:uFillTx/>
                <a:latin typeface="Arial"/>
                <a:ea typeface="+mn-ea"/>
                <a:cs typeface="Arial"/>
              </a:rPr>
              <a:t>vs</a:t>
            </a:r>
            <a:r>
              <a:rPr kumimoji="0" sz="2000" b="1" i="0" u="none" strike="noStrike" kern="0" cap="none" spc="-10"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ysClr val="windowText" lastClr="000000"/>
                </a:solidFill>
                <a:effectLst/>
                <a:uLnTx/>
                <a:uFillTx/>
                <a:latin typeface="Arial"/>
                <a:ea typeface="+mn-ea"/>
                <a:cs typeface="Arial"/>
              </a:rPr>
              <a:t>10.3</a:t>
            </a:r>
            <a:r>
              <a:rPr kumimoji="0" sz="2000" b="1" i="0" u="none" strike="noStrike" kern="0" cap="none" spc="-30"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ysClr val="windowText" lastClr="000000"/>
                </a:solidFill>
                <a:effectLst/>
                <a:uLnTx/>
                <a:uFillTx/>
                <a:latin typeface="Arial"/>
                <a:ea typeface="+mn-ea"/>
                <a:cs typeface="Arial"/>
              </a:rPr>
              <a:t>mo</a:t>
            </a:r>
            <a:r>
              <a:rPr kumimoji="0" sz="2000" b="0" i="0" u="none" strike="noStrike" kern="0" cap="none" spc="0" normalizeH="0" baseline="0" noProof="0" dirty="0">
                <a:ln>
                  <a:noFill/>
                </a:ln>
                <a:solidFill>
                  <a:sysClr val="windowText" lastClr="000000"/>
                </a:solidFill>
                <a:effectLst/>
                <a:uLnTx/>
                <a:uFillTx/>
                <a:latin typeface="Arial"/>
                <a:ea typeface="+mn-ea"/>
                <a:cs typeface="Arial"/>
              </a:rPr>
              <a:t>;</a:t>
            </a:r>
            <a:r>
              <a:rPr kumimoji="0" sz="2000" b="0" i="0" u="none" strike="noStrike" kern="0" cap="none" spc="-25"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ysClr val="windowText" lastClr="000000"/>
                </a:solidFill>
                <a:effectLst/>
                <a:uLnTx/>
                <a:uFillTx/>
                <a:latin typeface="Arial"/>
                <a:ea typeface="+mn-ea"/>
                <a:cs typeface="Arial"/>
              </a:rPr>
              <a:t>HR</a:t>
            </a:r>
            <a:r>
              <a:rPr kumimoji="0" sz="2000" b="1" i="0" u="none" strike="noStrike" kern="0" cap="none" spc="-25" normalizeH="0" baseline="0" noProof="0" dirty="0">
                <a:ln>
                  <a:noFill/>
                </a:ln>
                <a:solidFill>
                  <a:sysClr val="windowText" lastClr="000000"/>
                </a:solidFill>
                <a:effectLst/>
                <a:uLnTx/>
                <a:uFillTx/>
                <a:latin typeface="Arial"/>
                <a:ea typeface="+mn-ea"/>
                <a:cs typeface="Arial"/>
              </a:rPr>
              <a:t> </a:t>
            </a:r>
            <a:r>
              <a:rPr kumimoji="0" sz="2000" b="1" i="0" u="none" strike="noStrike" kern="0" cap="none" spc="-20" normalizeH="0" baseline="0" noProof="0" dirty="0">
                <a:ln>
                  <a:noFill/>
                </a:ln>
                <a:solidFill>
                  <a:sysClr val="windowText" lastClr="000000"/>
                </a:solidFill>
                <a:effectLst/>
                <a:uLnTx/>
                <a:uFillTx/>
                <a:latin typeface="Arial"/>
                <a:ea typeface="+mn-ea"/>
                <a:cs typeface="Arial"/>
              </a:rPr>
              <a:t>0.70</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2" name="object 4">
            <a:extLst>
              <a:ext uri="{FF2B5EF4-FFF2-40B4-BE49-F238E27FC236}">
                <a16:creationId xmlns:a16="http://schemas.microsoft.com/office/drawing/2014/main" id="{3C491D91-489C-53DA-AD46-07F1FC8A4404}"/>
              </a:ext>
            </a:extLst>
          </p:cNvPr>
          <p:cNvSpPr txBox="1"/>
          <p:nvPr/>
        </p:nvSpPr>
        <p:spPr>
          <a:xfrm>
            <a:off x="203791" y="5085889"/>
            <a:ext cx="5799455" cy="1059815"/>
          </a:xfrm>
          <a:prstGeom prst="rect">
            <a:avLst/>
          </a:prstGeom>
        </p:spPr>
        <p:txBody>
          <a:bodyPr vert="horz" wrap="square" lIns="0" tIns="12700" rIns="0" bIns="0" rtlCol="0">
            <a:spAutoFit/>
          </a:bodyPr>
          <a:lstStyle/>
          <a:p>
            <a:pPr marL="240029" marR="0" lvl="0" indent="-227329" algn="l" defTabSz="914400" rtl="0" eaLnBrk="1" fontAlgn="auto" latinLnBrk="0" hangingPunct="1">
              <a:lnSpc>
                <a:spcPts val="2735"/>
              </a:lnSpc>
              <a:spcBef>
                <a:spcPts val="100"/>
              </a:spcBef>
              <a:spcAft>
                <a:spcPts val="0"/>
              </a:spcAft>
              <a:buClrTx/>
              <a:buSzTx/>
              <a:buFont typeface="Arial"/>
              <a:buChar char="•"/>
              <a:tabLst>
                <a:tab pos="240029" algn="l"/>
              </a:tabLst>
              <a:defRPr/>
            </a:pPr>
            <a:r>
              <a:rPr kumimoji="0" sz="2400" b="1" i="0" u="none" strike="noStrike" kern="0" cap="none" spc="0" normalizeH="0" baseline="0" noProof="0" dirty="0">
                <a:ln>
                  <a:noFill/>
                </a:ln>
                <a:solidFill>
                  <a:sysClr val="windowText" lastClr="000000"/>
                </a:solidFill>
                <a:effectLst/>
                <a:uLnTx/>
                <a:uFillTx/>
                <a:latin typeface="Arial"/>
                <a:ea typeface="+mn-ea"/>
                <a:cs typeface="Arial"/>
              </a:rPr>
              <a:t>Durvalumab</a:t>
            </a:r>
            <a:r>
              <a:rPr kumimoji="0" sz="2400" b="1" i="0" u="none" strike="noStrike" kern="0" cap="none" spc="-40" normalizeH="0" baseline="0" noProof="0" dirty="0">
                <a:ln>
                  <a:noFill/>
                </a:ln>
                <a:solidFill>
                  <a:sysClr val="windowText" lastClr="000000"/>
                </a:solidFill>
                <a:effectLst/>
                <a:uLnTx/>
                <a:uFillTx/>
                <a:latin typeface="Arial"/>
                <a:ea typeface="+mn-ea"/>
                <a:cs typeface="Arial"/>
              </a:rPr>
              <a:t> </a:t>
            </a:r>
            <a:r>
              <a:rPr kumimoji="0" sz="2400" b="1" i="0" u="none" strike="noStrike" kern="0" cap="none" spc="0" normalizeH="0" baseline="0" noProof="0" dirty="0">
                <a:ln>
                  <a:noFill/>
                </a:ln>
                <a:solidFill>
                  <a:sysClr val="windowText" lastClr="000000"/>
                </a:solidFill>
                <a:effectLst/>
                <a:uLnTx/>
                <a:uFillTx/>
                <a:latin typeface="Arial"/>
                <a:ea typeface="+mn-ea"/>
                <a:cs typeface="Arial"/>
              </a:rPr>
              <a:t>+</a:t>
            </a:r>
            <a:r>
              <a:rPr kumimoji="0" sz="2400" b="1" i="0" u="none" strike="noStrike" kern="0" cap="none" spc="-40" normalizeH="0" baseline="0" noProof="0" dirty="0">
                <a:ln>
                  <a:noFill/>
                </a:ln>
                <a:solidFill>
                  <a:sysClr val="windowText" lastClr="000000"/>
                </a:solidFill>
                <a:effectLst/>
                <a:uLnTx/>
                <a:uFillTx/>
                <a:latin typeface="Arial"/>
                <a:ea typeface="+mn-ea"/>
                <a:cs typeface="Arial"/>
              </a:rPr>
              <a:t> </a:t>
            </a:r>
            <a:r>
              <a:rPr kumimoji="0" sz="2400" b="1" i="0" u="none" strike="noStrike" kern="0" cap="none" spc="0" normalizeH="0" baseline="0" noProof="0" dirty="0">
                <a:ln>
                  <a:noFill/>
                </a:ln>
                <a:solidFill>
                  <a:sysClr val="windowText" lastClr="000000"/>
                </a:solidFill>
                <a:effectLst/>
                <a:uLnTx/>
                <a:uFillTx/>
                <a:latin typeface="Arial"/>
                <a:ea typeface="+mn-ea"/>
                <a:cs typeface="Arial"/>
              </a:rPr>
              <a:t>EP</a:t>
            </a:r>
            <a:r>
              <a:rPr kumimoji="0" sz="2400" b="1" i="0" u="none" strike="noStrike" kern="0" cap="none" spc="-85" normalizeH="0" baseline="0" noProof="0" dirty="0">
                <a:ln>
                  <a:noFill/>
                </a:ln>
                <a:solidFill>
                  <a:sysClr val="windowText" lastClr="000000"/>
                </a:solidFill>
                <a:effectLst/>
                <a:uLnTx/>
                <a:uFillTx/>
                <a:latin typeface="Arial"/>
                <a:ea typeface="+mn-ea"/>
                <a:cs typeface="Arial"/>
              </a:rPr>
              <a:t> </a:t>
            </a:r>
            <a:r>
              <a:rPr kumimoji="0" sz="2400" b="1" i="0" u="none" strike="noStrike" kern="0" cap="none" spc="0" normalizeH="0" baseline="0" noProof="0" dirty="0">
                <a:ln>
                  <a:noFill/>
                </a:ln>
                <a:solidFill>
                  <a:sysClr val="windowText" lastClr="000000"/>
                </a:solidFill>
                <a:effectLst/>
                <a:uLnTx/>
                <a:uFillTx/>
                <a:latin typeface="Arial"/>
                <a:ea typeface="+mn-ea"/>
                <a:cs typeface="Arial"/>
              </a:rPr>
              <a:t>→</a:t>
            </a:r>
            <a:r>
              <a:rPr kumimoji="0" sz="2400" b="1" i="0" u="none" strike="noStrike" kern="0" cap="none" spc="-45" normalizeH="0" baseline="0" noProof="0" dirty="0">
                <a:ln>
                  <a:noFill/>
                </a:ln>
                <a:solidFill>
                  <a:sysClr val="windowText" lastClr="000000"/>
                </a:solidFill>
                <a:effectLst/>
                <a:uLnTx/>
                <a:uFillTx/>
                <a:latin typeface="Arial"/>
                <a:ea typeface="+mn-ea"/>
                <a:cs typeface="Arial"/>
              </a:rPr>
              <a:t> </a:t>
            </a:r>
            <a:r>
              <a:rPr kumimoji="0" sz="2400" b="1" i="0" u="none" strike="noStrike" kern="0" cap="none" spc="-10" normalizeH="0" baseline="0" noProof="0" dirty="0">
                <a:ln>
                  <a:noFill/>
                </a:ln>
                <a:solidFill>
                  <a:sysClr val="windowText" lastClr="000000"/>
                </a:solidFill>
                <a:effectLst/>
                <a:uLnTx/>
                <a:uFillTx/>
                <a:latin typeface="Arial"/>
                <a:ea typeface="+mn-ea"/>
                <a:cs typeface="Arial"/>
              </a:rPr>
              <a:t>durvalumab</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a:p>
            <a:pPr marL="241300" marR="0" lvl="0" indent="0" algn="l" defTabSz="914400" rtl="0" eaLnBrk="1" fontAlgn="auto" latinLnBrk="0" hangingPunct="1">
              <a:lnSpc>
                <a:spcPts val="2735"/>
              </a:lnSpc>
              <a:spcBef>
                <a:spcPts val="0"/>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Arial"/>
                <a:ea typeface="+mn-ea"/>
                <a:cs typeface="Arial"/>
              </a:rPr>
              <a:t>maintenance</a:t>
            </a:r>
            <a:r>
              <a:rPr kumimoji="0" sz="2400" b="1" i="0" u="none" strike="noStrike" kern="0" cap="none" spc="-65" normalizeH="0" baseline="0" noProof="0" dirty="0">
                <a:ln>
                  <a:noFill/>
                </a:ln>
                <a:solidFill>
                  <a:sysClr val="windowText" lastClr="000000"/>
                </a:solidFill>
                <a:effectLst/>
                <a:uLnTx/>
                <a:uFillTx/>
                <a:latin typeface="Arial"/>
                <a:ea typeface="+mn-ea"/>
                <a:cs typeface="Arial"/>
              </a:rPr>
              <a:t> </a:t>
            </a:r>
            <a:r>
              <a:rPr kumimoji="0" sz="2400" b="1" i="0" u="none" strike="noStrike" kern="0" cap="none" spc="0" normalizeH="0" baseline="0" noProof="0" dirty="0">
                <a:ln>
                  <a:noFill/>
                </a:ln>
                <a:solidFill>
                  <a:sysClr val="windowText" lastClr="000000"/>
                </a:solidFill>
                <a:effectLst/>
                <a:uLnTx/>
                <a:uFillTx/>
                <a:latin typeface="Arial"/>
                <a:ea typeface="+mn-ea"/>
                <a:cs typeface="Arial"/>
              </a:rPr>
              <a:t>-</a:t>
            </a:r>
            <a:r>
              <a:rPr kumimoji="0" sz="2400" b="1" i="0" u="none" strike="noStrike" kern="0" cap="none" spc="-65" normalizeH="0" baseline="0" noProof="0" dirty="0">
                <a:ln>
                  <a:noFill/>
                </a:ln>
                <a:solidFill>
                  <a:sysClr val="windowText" lastClr="000000"/>
                </a:solidFill>
                <a:effectLst/>
                <a:uLnTx/>
                <a:uFillTx/>
                <a:latin typeface="Arial"/>
                <a:ea typeface="+mn-ea"/>
                <a:cs typeface="Arial"/>
              </a:rPr>
              <a:t> </a:t>
            </a:r>
            <a:r>
              <a:rPr kumimoji="0" sz="2400" b="1" i="0" u="none" strike="noStrike" kern="0" cap="none" spc="-10" normalizeH="0" baseline="0" noProof="0" dirty="0">
                <a:ln>
                  <a:noFill/>
                </a:ln>
                <a:solidFill>
                  <a:srgbClr val="C00000"/>
                </a:solidFill>
                <a:effectLst/>
                <a:uLnTx/>
                <a:uFillTx/>
                <a:latin typeface="Arial"/>
                <a:ea typeface="+mn-ea"/>
                <a:cs typeface="Arial"/>
              </a:rPr>
              <a:t>CASPIAN</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a:p>
            <a:pPr marL="698500" marR="0" lvl="1" indent="-228600" algn="l" defTabSz="914400" rtl="0" eaLnBrk="1" fontAlgn="auto" latinLnBrk="0" hangingPunct="1">
              <a:lnSpc>
                <a:spcPct val="100000"/>
              </a:lnSpc>
              <a:spcBef>
                <a:spcPts val="265"/>
              </a:spcBef>
              <a:spcAft>
                <a:spcPts val="0"/>
              </a:spcAft>
              <a:buClrTx/>
              <a:buSzTx/>
              <a:buFont typeface="Arial"/>
              <a:buChar char="•"/>
              <a:tabLst>
                <a:tab pos="698500" algn="l"/>
              </a:tabLst>
              <a:defRPr/>
            </a:pPr>
            <a:r>
              <a:rPr kumimoji="0" sz="2000" b="1" i="0" u="none" strike="noStrike" kern="0" cap="none" spc="0" normalizeH="0" baseline="0" noProof="0" dirty="0">
                <a:ln>
                  <a:noFill/>
                </a:ln>
                <a:solidFill>
                  <a:sysClr val="windowText" lastClr="000000"/>
                </a:solidFill>
                <a:effectLst/>
                <a:uLnTx/>
                <a:uFillTx/>
                <a:latin typeface="Arial"/>
                <a:ea typeface="+mn-ea"/>
                <a:cs typeface="Arial"/>
              </a:rPr>
              <a:t>mOS</a:t>
            </a:r>
            <a:r>
              <a:rPr kumimoji="0" sz="2000" b="1" i="0" u="none" strike="noStrike" kern="0" cap="none" spc="-3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12.9</a:t>
            </a:r>
            <a:r>
              <a:rPr kumimoji="0" sz="2000" b="0" i="0" u="none" strike="noStrike" kern="0" cap="none" spc="-2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vs</a:t>
            </a:r>
            <a:r>
              <a:rPr kumimoji="0" sz="2000" b="0" i="0" u="none" strike="noStrike" kern="0" cap="none" spc="-10"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10.5</a:t>
            </a:r>
            <a:r>
              <a:rPr kumimoji="0" sz="2000" b="0" i="0" u="none" strike="noStrike" kern="0" cap="none" spc="-40"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mo;</a:t>
            </a:r>
            <a:r>
              <a:rPr kumimoji="0" sz="2000" b="0" i="0" u="none" strike="noStrike" kern="0" cap="none" spc="-35"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ysClr val="windowText" lastClr="000000"/>
                </a:solidFill>
                <a:effectLst/>
                <a:uLnTx/>
                <a:uFillTx/>
                <a:latin typeface="Arial"/>
                <a:ea typeface="+mn-ea"/>
                <a:cs typeface="Arial"/>
              </a:rPr>
              <a:t>HR</a:t>
            </a:r>
            <a:r>
              <a:rPr kumimoji="0" sz="2000" b="1" i="0" u="none" strike="noStrike" kern="0" cap="none" spc="-5"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ysClr val="windowText" lastClr="000000"/>
                </a:solidFill>
                <a:effectLst/>
                <a:uLnTx/>
                <a:uFillTx/>
                <a:latin typeface="Arial"/>
                <a:ea typeface="+mn-ea"/>
                <a:cs typeface="Arial"/>
              </a:rPr>
              <a:t>~0.71</a:t>
            </a:r>
            <a:r>
              <a:rPr kumimoji="0" sz="2000" b="1" i="0" u="none" strike="noStrike" kern="0" cap="none" spc="-3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at</a:t>
            </a:r>
            <a:r>
              <a:rPr kumimoji="0" sz="2000" b="0" i="0" u="none" strike="noStrike" kern="0" cap="none" spc="-2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&gt;3</a:t>
            </a:r>
            <a:r>
              <a:rPr kumimoji="0" sz="2000" b="0" i="0" u="none" strike="noStrike" kern="0" cap="none" spc="-3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10" normalizeH="0" baseline="0" noProof="0" dirty="0">
                <a:ln>
                  <a:noFill/>
                </a:ln>
                <a:solidFill>
                  <a:sysClr val="windowText" lastClr="000000"/>
                </a:solidFill>
                <a:effectLst/>
                <a:uLnTx/>
                <a:uFillTx/>
                <a:latin typeface="Arial"/>
                <a:ea typeface="+mn-ea"/>
                <a:cs typeface="Arial"/>
              </a:rPr>
              <a:t>years.</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p:txBody>
      </p:sp>
      <p:pic>
        <p:nvPicPr>
          <p:cNvPr id="14" name="object 5">
            <a:extLst>
              <a:ext uri="{FF2B5EF4-FFF2-40B4-BE49-F238E27FC236}">
                <a16:creationId xmlns:a16="http://schemas.microsoft.com/office/drawing/2014/main" id="{781C42AB-EBA7-06FC-29B5-76B54B6E6A9C}"/>
              </a:ext>
            </a:extLst>
          </p:cNvPr>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674541" y="2538394"/>
            <a:ext cx="4263720" cy="2111072"/>
          </a:xfrm>
          <a:prstGeom prst="rect">
            <a:avLst/>
          </a:prstGeom>
        </p:spPr>
      </p:pic>
      <p:pic>
        <p:nvPicPr>
          <p:cNvPr id="15" name="object 6">
            <a:extLst>
              <a:ext uri="{FF2B5EF4-FFF2-40B4-BE49-F238E27FC236}">
                <a16:creationId xmlns:a16="http://schemas.microsoft.com/office/drawing/2014/main" id="{EE9E500C-C067-039F-2354-5B24FF3F3AAE}"/>
              </a:ext>
            </a:extLst>
          </p:cNvPr>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701304" y="4716150"/>
            <a:ext cx="4227220" cy="2111072"/>
          </a:xfrm>
          <a:prstGeom prst="rect">
            <a:avLst/>
          </a:prstGeom>
        </p:spPr>
      </p:pic>
      <p:sp>
        <p:nvSpPr>
          <p:cNvPr id="16" name="object 13">
            <a:extLst>
              <a:ext uri="{FF2B5EF4-FFF2-40B4-BE49-F238E27FC236}">
                <a16:creationId xmlns:a16="http://schemas.microsoft.com/office/drawing/2014/main" id="{5FA87E33-5798-53B0-EA43-6F5D0C69A5F5}"/>
              </a:ext>
            </a:extLst>
          </p:cNvPr>
          <p:cNvSpPr/>
          <p:nvPr/>
        </p:nvSpPr>
        <p:spPr>
          <a:xfrm>
            <a:off x="9276321" y="1547421"/>
            <a:ext cx="1198245" cy="715645"/>
          </a:xfrm>
          <a:custGeom>
            <a:avLst/>
            <a:gdLst/>
            <a:ahLst/>
            <a:cxnLst/>
            <a:rect l="l" t="t" r="r" b="b"/>
            <a:pathLst>
              <a:path w="1198245" h="715644">
                <a:moveTo>
                  <a:pt x="0" y="119253"/>
                </a:moveTo>
                <a:lnTo>
                  <a:pt x="9362" y="72866"/>
                </a:lnTo>
                <a:lnTo>
                  <a:pt x="34893" y="34956"/>
                </a:lnTo>
                <a:lnTo>
                  <a:pt x="72759" y="9382"/>
                </a:lnTo>
                <a:lnTo>
                  <a:pt x="119125" y="0"/>
                </a:lnTo>
                <a:lnTo>
                  <a:pt x="1078484" y="0"/>
                </a:lnTo>
                <a:lnTo>
                  <a:pt x="1124870" y="9382"/>
                </a:lnTo>
                <a:lnTo>
                  <a:pt x="1162780" y="34956"/>
                </a:lnTo>
                <a:lnTo>
                  <a:pt x="1188354" y="72866"/>
                </a:lnTo>
                <a:lnTo>
                  <a:pt x="1197737" y="119253"/>
                </a:lnTo>
                <a:lnTo>
                  <a:pt x="1197737" y="596011"/>
                </a:lnTo>
                <a:lnTo>
                  <a:pt x="1188354" y="642377"/>
                </a:lnTo>
                <a:lnTo>
                  <a:pt x="1162780" y="680243"/>
                </a:lnTo>
                <a:lnTo>
                  <a:pt x="1124870" y="705774"/>
                </a:lnTo>
                <a:lnTo>
                  <a:pt x="1078484" y="715137"/>
                </a:lnTo>
                <a:lnTo>
                  <a:pt x="119125" y="715137"/>
                </a:lnTo>
                <a:lnTo>
                  <a:pt x="72759" y="705774"/>
                </a:lnTo>
                <a:lnTo>
                  <a:pt x="34893" y="680243"/>
                </a:lnTo>
                <a:lnTo>
                  <a:pt x="9362" y="642377"/>
                </a:lnTo>
                <a:lnTo>
                  <a:pt x="0" y="596011"/>
                </a:lnTo>
                <a:lnTo>
                  <a:pt x="0" y="119253"/>
                </a:lnTo>
                <a:close/>
              </a:path>
            </a:pathLst>
          </a:custGeom>
          <a:ln w="19050">
            <a:solidFill>
              <a:srgbClr val="155F8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object 14">
            <a:extLst>
              <a:ext uri="{FF2B5EF4-FFF2-40B4-BE49-F238E27FC236}">
                <a16:creationId xmlns:a16="http://schemas.microsoft.com/office/drawing/2014/main" id="{BBAEF506-6CC0-5EBC-4033-4B0D32C02F65}"/>
              </a:ext>
            </a:extLst>
          </p:cNvPr>
          <p:cNvSpPr txBox="1"/>
          <p:nvPr/>
        </p:nvSpPr>
        <p:spPr>
          <a:xfrm>
            <a:off x="9393796" y="1631031"/>
            <a:ext cx="963294" cy="574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120" normalizeH="0" baseline="0" noProof="0" dirty="0">
                <a:ln>
                  <a:noFill/>
                </a:ln>
                <a:solidFill>
                  <a:sysClr val="windowText" lastClr="000000"/>
                </a:solidFill>
                <a:effectLst/>
                <a:uLnTx/>
                <a:uFillTx/>
                <a:latin typeface="Calibri" panose="020F0502020204030204"/>
                <a:ea typeface="+mn-ea"/>
                <a:cs typeface="Calibri"/>
              </a:rPr>
              <a:t>mOS</a:t>
            </a: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panose="020F0502020204030204"/>
                <a:ea typeface="+mn-ea"/>
                <a:cs typeface="Calibri"/>
              </a:rPr>
              <a:t>~12.5</a:t>
            </a:r>
            <a:r>
              <a:rPr kumimoji="0" sz="1800" b="1" i="0" u="none" strike="noStrike" kern="0" cap="none" spc="180" normalizeH="0" baseline="0" noProof="0" dirty="0">
                <a:ln>
                  <a:noFill/>
                </a:ln>
                <a:solidFill>
                  <a:sysClr val="windowText" lastClr="000000"/>
                </a:solidFill>
                <a:effectLst/>
                <a:uLnTx/>
                <a:uFillTx/>
                <a:latin typeface="Calibri" panose="020F0502020204030204"/>
                <a:ea typeface="+mn-ea"/>
                <a:cs typeface="Calibri"/>
              </a:rPr>
              <a:t> </a:t>
            </a:r>
            <a:r>
              <a:rPr kumimoji="0" sz="1800" b="1" i="0" u="none" strike="noStrike" kern="0" cap="none" spc="65" normalizeH="0" baseline="0" noProof="0" dirty="0">
                <a:ln>
                  <a:noFill/>
                </a:ln>
                <a:solidFill>
                  <a:sysClr val="windowText" lastClr="000000"/>
                </a:solidFill>
                <a:effectLst/>
                <a:uLnTx/>
                <a:uFillTx/>
                <a:latin typeface="Calibri" panose="020F0502020204030204"/>
                <a:ea typeface="+mn-ea"/>
                <a:cs typeface="Calibri"/>
              </a:rPr>
              <a:t>mo</a:t>
            </a: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70D70F05-4BC8-D82A-82EF-01ED6EFB4032}"/>
              </a:ext>
            </a:extLst>
          </p:cNvPr>
          <p:cNvSpPr txBox="1"/>
          <p:nvPr/>
        </p:nvSpPr>
        <p:spPr>
          <a:xfrm>
            <a:off x="55518" y="6488668"/>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Horn L et al. N Engl J Med. 2018; Paz-Ares L et al. ESMO Open 2022</a:t>
            </a:r>
          </a:p>
        </p:txBody>
      </p:sp>
    </p:spTree>
    <p:extLst>
      <p:ext uri="{BB962C8B-B14F-4D97-AF65-F5344CB8AC3E}">
        <p14:creationId xmlns:p14="http://schemas.microsoft.com/office/powerpoint/2010/main" val="1823298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1525" y="442720"/>
            <a:ext cx="10515600" cy="630044"/>
          </a:xfrm>
          <a:prstGeom prst="rect">
            <a:avLst/>
          </a:prstGeom>
        </p:spPr>
        <p:txBody>
          <a:bodyPr vert="horz" wrap="square" lIns="0" tIns="75311" rIns="0" bIns="0" rtlCol="0">
            <a:spAutoFit/>
          </a:bodyPr>
          <a:lstStyle/>
          <a:p>
            <a:pPr marL="2739390">
              <a:lnSpc>
                <a:spcPct val="100000"/>
              </a:lnSpc>
              <a:spcBef>
                <a:spcPts val="105"/>
              </a:spcBef>
            </a:pPr>
            <a:r>
              <a:rPr sz="3600" spc="-240" dirty="0">
                <a:solidFill>
                  <a:schemeClr val="bg1"/>
                </a:solidFill>
              </a:rPr>
              <a:t>Pivotal</a:t>
            </a:r>
            <a:r>
              <a:rPr sz="3600" spc="-130" dirty="0">
                <a:solidFill>
                  <a:schemeClr val="bg1"/>
                </a:solidFill>
              </a:rPr>
              <a:t> </a:t>
            </a:r>
            <a:r>
              <a:rPr sz="3600" spc="-300" dirty="0">
                <a:solidFill>
                  <a:schemeClr val="bg1"/>
                </a:solidFill>
              </a:rPr>
              <a:t>Trials</a:t>
            </a:r>
            <a:r>
              <a:rPr sz="3600" spc="-185" dirty="0">
                <a:solidFill>
                  <a:schemeClr val="bg1"/>
                </a:solidFill>
              </a:rPr>
              <a:t> </a:t>
            </a:r>
            <a:r>
              <a:rPr sz="3600" spc="-220" dirty="0">
                <a:solidFill>
                  <a:schemeClr val="bg1"/>
                </a:solidFill>
              </a:rPr>
              <a:t>–</a:t>
            </a:r>
            <a:r>
              <a:rPr sz="3600" spc="-175" dirty="0">
                <a:solidFill>
                  <a:schemeClr val="bg1"/>
                </a:solidFill>
              </a:rPr>
              <a:t> </a:t>
            </a:r>
            <a:r>
              <a:rPr sz="3600" spc="-434" dirty="0">
                <a:solidFill>
                  <a:schemeClr val="bg1"/>
                </a:solidFill>
              </a:rPr>
              <a:t>Long</a:t>
            </a:r>
            <a:r>
              <a:rPr sz="3600" spc="-160" dirty="0">
                <a:solidFill>
                  <a:schemeClr val="bg1"/>
                </a:solidFill>
              </a:rPr>
              <a:t> </a:t>
            </a:r>
            <a:r>
              <a:rPr sz="3600" spc="-170" dirty="0">
                <a:solidFill>
                  <a:schemeClr val="bg1"/>
                </a:solidFill>
              </a:rPr>
              <a:t>term</a:t>
            </a:r>
            <a:r>
              <a:rPr sz="3600" spc="-150" dirty="0">
                <a:solidFill>
                  <a:schemeClr val="bg1"/>
                </a:solidFill>
              </a:rPr>
              <a:t> </a:t>
            </a:r>
            <a:r>
              <a:rPr sz="3600" spc="-270" dirty="0">
                <a:solidFill>
                  <a:schemeClr val="bg1"/>
                </a:solidFill>
              </a:rPr>
              <a:t>outcome</a:t>
            </a:r>
            <a:endParaRPr sz="3600" dirty="0">
              <a:solidFill>
                <a:schemeClr val="bg1"/>
              </a:solidFill>
            </a:endParaRPr>
          </a:p>
        </p:txBody>
      </p:sp>
      <p:grpSp>
        <p:nvGrpSpPr>
          <p:cNvPr id="3" name="object 3"/>
          <p:cNvGrpSpPr/>
          <p:nvPr/>
        </p:nvGrpSpPr>
        <p:grpSpPr>
          <a:xfrm>
            <a:off x="969198" y="1465243"/>
            <a:ext cx="10673815" cy="5392420"/>
            <a:chOff x="927635" y="1256029"/>
            <a:chExt cx="10673815" cy="5392420"/>
          </a:xfrm>
        </p:grpSpPr>
        <p:pic>
          <p:nvPicPr>
            <p:cNvPr id="4" name="object 4"/>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27635" y="1256029"/>
              <a:ext cx="10673814" cy="5299114"/>
            </a:xfrm>
            <a:prstGeom prst="rect">
              <a:avLst/>
            </a:prstGeom>
          </p:spPr>
        </p:pic>
        <p:sp>
          <p:nvSpPr>
            <p:cNvPr id="5" name="object 5"/>
            <p:cNvSpPr/>
            <p:nvPr/>
          </p:nvSpPr>
          <p:spPr>
            <a:xfrm>
              <a:off x="10972800" y="5743574"/>
              <a:ext cx="628650" cy="904875"/>
            </a:xfrm>
            <a:custGeom>
              <a:avLst/>
              <a:gdLst/>
              <a:ahLst/>
              <a:cxnLst/>
              <a:rect l="l" t="t" r="r" b="b"/>
              <a:pathLst>
                <a:path w="628650" h="904875">
                  <a:moveTo>
                    <a:pt x="628650" y="0"/>
                  </a:moveTo>
                  <a:lnTo>
                    <a:pt x="0" y="0"/>
                  </a:lnTo>
                  <a:lnTo>
                    <a:pt x="0" y="904875"/>
                  </a:lnTo>
                  <a:lnTo>
                    <a:pt x="628650" y="904875"/>
                  </a:lnTo>
                  <a:lnTo>
                    <a:pt x="6286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EC8E-785E-4A88-2262-178206205B8E}"/>
              </a:ext>
            </a:extLst>
          </p:cNvPr>
          <p:cNvSpPr>
            <a:spLocks noGrp="1"/>
          </p:cNvSpPr>
          <p:nvPr>
            <p:ph type="title"/>
          </p:nvPr>
        </p:nvSpPr>
        <p:spPr>
          <a:xfrm>
            <a:off x="723900" y="136525"/>
            <a:ext cx="10515600" cy="1325563"/>
          </a:xfrm>
        </p:spPr>
        <p:txBody>
          <a:bodyPr/>
          <a:lstStyle/>
          <a:p>
            <a:r>
              <a:rPr lang="en-US" dirty="0">
                <a:solidFill>
                  <a:schemeClr val="bg1"/>
                </a:solidFill>
              </a:rPr>
              <a:t>ES-SCLC</a:t>
            </a:r>
          </a:p>
        </p:txBody>
      </p:sp>
      <p:sp>
        <p:nvSpPr>
          <p:cNvPr id="4" name="object 3">
            <a:extLst>
              <a:ext uri="{FF2B5EF4-FFF2-40B4-BE49-F238E27FC236}">
                <a16:creationId xmlns:a16="http://schemas.microsoft.com/office/drawing/2014/main" id="{8DC6D2BF-E126-A287-AE48-64B85C4966E9}"/>
              </a:ext>
            </a:extLst>
          </p:cNvPr>
          <p:cNvSpPr txBox="1"/>
          <p:nvPr/>
        </p:nvSpPr>
        <p:spPr>
          <a:xfrm>
            <a:off x="838200" y="1951321"/>
            <a:ext cx="9926782" cy="2625719"/>
          </a:xfrm>
          <a:prstGeom prst="rect">
            <a:avLst/>
          </a:prstGeom>
        </p:spPr>
        <p:txBody>
          <a:bodyPr vert="horz" wrap="square" lIns="0" tIns="52705" rIns="0" bIns="0" rtlCol="0">
            <a:spAutoFit/>
          </a:bodyPr>
          <a:lstStyle/>
          <a:p>
            <a:pPr marL="240665" marR="0" lvl="0" indent="-227965" algn="l" defTabSz="914400" rtl="0" eaLnBrk="1" fontAlgn="auto" latinLnBrk="0" hangingPunct="1">
              <a:lnSpc>
                <a:spcPct val="100000"/>
              </a:lnSpc>
              <a:spcBef>
                <a:spcPts val="415"/>
              </a:spcBef>
              <a:spcAft>
                <a:spcPts val="0"/>
              </a:spcAft>
              <a:buClrTx/>
              <a:buSzTx/>
              <a:buFont typeface="Arial"/>
              <a:buChar char="•"/>
              <a:tabLst>
                <a:tab pos="240665" algn="l"/>
              </a:tabLst>
              <a:defRPr/>
            </a:pPr>
            <a:r>
              <a:rPr kumimoji="0" sz="2400" b="1" i="0" u="none" strike="noStrike" kern="0" cap="none" spc="0" normalizeH="0" baseline="0" noProof="0" dirty="0">
                <a:ln>
                  <a:noFill/>
                </a:ln>
                <a:solidFill>
                  <a:srgbClr val="404040"/>
                </a:solidFill>
                <a:effectLst/>
                <a:uLnTx/>
                <a:uFillTx/>
                <a:latin typeface="Arial"/>
                <a:ea typeface="+mn-ea"/>
                <a:cs typeface="Arial"/>
              </a:rPr>
              <a:t>Other</a:t>
            </a:r>
            <a:r>
              <a:rPr kumimoji="0" sz="2400" b="1" i="0" u="none" strike="noStrike" kern="0" cap="none" spc="-20" normalizeH="0" baseline="0" noProof="0" dirty="0">
                <a:ln>
                  <a:noFill/>
                </a:ln>
                <a:solidFill>
                  <a:srgbClr val="404040"/>
                </a:solidFill>
                <a:effectLst/>
                <a:uLnTx/>
                <a:uFillTx/>
                <a:latin typeface="Arial"/>
                <a:ea typeface="+mn-ea"/>
                <a:cs typeface="Arial"/>
              </a:rPr>
              <a:t> </a:t>
            </a:r>
            <a:r>
              <a:rPr kumimoji="0" sz="2400" b="1" i="0" u="none" strike="noStrike" kern="0" cap="none" spc="0" normalizeH="0" baseline="0" noProof="0" dirty="0">
                <a:ln>
                  <a:noFill/>
                </a:ln>
                <a:solidFill>
                  <a:srgbClr val="404040"/>
                </a:solidFill>
                <a:effectLst/>
                <a:uLnTx/>
                <a:uFillTx/>
                <a:latin typeface="Arial"/>
                <a:ea typeface="+mn-ea"/>
                <a:cs typeface="Arial"/>
              </a:rPr>
              <a:t>positive</a:t>
            </a:r>
            <a:r>
              <a:rPr kumimoji="0" sz="2400" b="1" i="0" u="none" strike="noStrike" kern="0" cap="none" spc="-35" normalizeH="0" baseline="0" noProof="0" dirty="0">
                <a:ln>
                  <a:noFill/>
                </a:ln>
                <a:solidFill>
                  <a:srgbClr val="404040"/>
                </a:solidFill>
                <a:effectLst/>
                <a:uLnTx/>
                <a:uFillTx/>
                <a:latin typeface="Arial"/>
                <a:ea typeface="+mn-ea"/>
                <a:cs typeface="Arial"/>
              </a:rPr>
              <a:t> </a:t>
            </a:r>
            <a:r>
              <a:rPr kumimoji="0" sz="2400" b="1" i="0" u="none" strike="noStrike" kern="0" cap="none" spc="0" normalizeH="0" baseline="0" noProof="0" dirty="0">
                <a:ln>
                  <a:noFill/>
                </a:ln>
                <a:solidFill>
                  <a:srgbClr val="404040"/>
                </a:solidFill>
                <a:effectLst/>
                <a:uLnTx/>
                <a:uFillTx/>
                <a:latin typeface="Arial"/>
                <a:ea typeface="+mn-ea"/>
                <a:cs typeface="Arial"/>
              </a:rPr>
              <a:t>randomized</a:t>
            </a:r>
            <a:r>
              <a:rPr kumimoji="0" sz="2400" b="1" i="0" u="none" strike="noStrike" kern="0" cap="none" spc="-10" normalizeH="0" baseline="0" noProof="0" dirty="0">
                <a:ln>
                  <a:noFill/>
                </a:ln>
                <a:solidFill>
                  <a:srgbClr val="404040"/>
                </a:solidFill>
                <a:effectLst/>
                <a:uLnTx/>
                <a:uFillTx/>
                <a:latin typeface="Arial"/>
                <a:ea typeface="+mn-ea"/>
                <a:cs typeface="Arial"/>
              </a:rPr>
              <a:t> </a:t>
            </a:r>
            <a:r>
              <a:rPr kumimoji="0" sz="2400" b="1" i="0" u="none" strike="noStrike" kern="0" cap="none" spc="0" normalizeH="0" baseline="0" noProof="0" dirty="0">
                <a:ln>
                  <a:noFill/>
                </a:ln>
                <a:solidFill>
                  <a:srgbClr val="404040"/>
                </a:solidFill>
                <a:effectLst/>
                <a:uLnTx/>
                <a:uFillTx/>
                <a:latin typeface="Arial"/>
                <a:ea typeface="+mn-ea"/>
                <a:cs typeface="Arial"/>
              </a:rPr>
              <a:t>1L</a:t>
            </a:r>
            <a:r>
              <a:rPr kumimoji="0" sz="2400" b="1" i="0" u="none" strike="noStrike" kern="0" cap="none" spc="-70" normalizeH="0" baseline="0" noProof="0" dirty="0">
                <a:ln>
                  <a:noFill/>
                </a:ln>
                <a:solidFill>
                  <a:srgbClr val="404040"/>
                </a:solidFill>
                <a:effectLst/>
                <a:uLnTx/>
                <a:uFillTx/>
                <a:latin typeface="Arial"/>
                <a:ea typeface="+mn-ea"/>
                <a:cs typeface="Arial"/>
              </a:rPr>
              <a:t> </a:t>
            </a:r>
            <a:r>
              <a:rPr kumimoji="0" sz="2400" b="1" i="0" u="none" strike="noStrike" kern="0" cap="none" spc="-20" normalizeH="0" baseline="0" noProof="0" dirty="0">
                <a:ln>
                  <a:noFill/>
                </a:ln>
                <a:solidFill>
                  <a:srgbClr val="404040"/>
                </a:solidFill>
                <a:effectLst/>
                <a:uLnTx/>
                <a:uFillTx/>
                <a:latin typeface="Arial"/>
                <a:ea typeface="+mn-ea"/>
                <a:cs typeface="Arial"/>
              </a:rPr>
              <a:t>chemo-</a:t>
            </a:r>
            <a:r>
              <a:rPr kumimoji="0" sz="2400" b="1" i="0" u="none" strike="noStrike" kern="0" cap="none" spc="0" normalizeH="0" baseline="0" noProof="0" dirty="0">
                <a:ln>
                  <a:noFill/>
                </a:ln>
                <a:solidFill>
                  <a:srgbClr val="404040"/>
                </a:solidFill>
                <a:effectLst/>
                <a:uLnTx/>
                <a:uFillTx/>
                <a:latin typeface="Arial"/>
                <a:ea typeface="+mn-ea"/>
                <a:cs typeface="Arial"/>
              </a:rPr>
              <a:t>IO</a:t>
            </a:r>
            <a:r>
              <a:rPr kumimoji="0" sz="2400" b="1" i="0" u="none" strike="noStrike" kern="0" cap="none" spc="-20" normalizeH="0" baseline="0" noProof="0" dirty="0">
                <a:ln>
                  <a:noFill/>
                </a:ln>
                <a:solidFill>
                  <a:srgbClr val="404040"/>
                </a:solidFill>
                <a:effectLst/>
                <a:uLnTx/>
                <a:uFillTx/>
                <a:latin typeface="Arial"/>
                <a:ea typeface="+mn-ea"/>
                <a:cs typeface="Arial"/>
              </a:rPr>
              <a:t> </a:t>
            </a:r>
            <a:r>
              <a:rPr kumimoji="0" sz="2400" b="1" i="0" u="none" strike="noStrike" kern="0" cap="none" spc="-10" normalizeH="0" baseline="0" noProof="0" dirty="0">
                <a:ln>
                  <a:noFill/>
                </a:ln>
                <a:solidFill>
                  <a:srgbClr val="404040"/>
                </a:solidFill>
                <a:effectLst/>
                <a:uLnTx/>
                <a:uFillTx/>
                <a:latin typeface="Arial"/>
                <a:ea typeface="+mn-ea"/>
                <a:cs typeface="Arial"/>
              </a:rPr>
              <a:t>trials:</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a:p>
            <a:pPr marL="698500" marR="0" lvl="1" indent="-228600" algn="l" defTabSz="914400" rtl="0" eaLnBrk="1" fontAlgn="auto" latinLnBrk="0" hangingPunct="1">
              <a:lnSpc>
                <a:spcPct val="100000"/>
              </a:lnSpc>
              <a:spcBef>
                <a:spcPts val="270"/>
              </a:spcBef>
              <a:spcAft>
                <a:spcPts val="0"/>
              </a:spcAft>
              <a:buClrTx/>
              <a:buSzTx/>
              <a:buFont typeface="Arial"/>
              <a:buChar char="•"/>
              <a:tabLst>
                <a:tab pos="698500" algn="l"/>
              </a:tabLst>
              <a:defRPr/>
            </a:pPr>
            <a:r>
              <a:rPr kumimoji="0" sz="2000" b="1" i="0" u="none" strike="noStrike" kern="0" cap="none" spc="0" normalizeH="0" baseline="0" noProof="0" dirty="0">
                <a:ln>
                  <a:noFill/>
                </a:ln>
                <a:solidFill>
                  <a:srgbClr val="404040"/>
                </a:solidFill>
                <a:effectLst/>
                <a:uLnTx/>
                <a:uFillTx/>
                <a:latin typeface="Arial"/>
                <a:ea typeface="+mn-ea"/>
                <a:cs typeface="Arial"/>
              </a:rPr>
              <a:t>Serplulimab</a:t>
            </a:r>
            <a:r>
              <a:rPr kumimoji="0" sz="2000" b="1" i="0" u="none" strike="noStrike" kern="0" cap="none" spc="-35" normalizeH="0" baseline="0" noProof="0" dirty="0">
                <a:ln>
                  <a:noFill/>
                </a:ln>
                <a:solidFill>
                  <a:srgbClr val="404040"/>
                </a:solidFill>
                <a:effectLst/>
                <a:uLnTx/>
                <a:uFillTx/>
                <a:latin typeface="Arial"/>
                <a:ea typeface="+mn-ea"/>
                <a:cs typeface="Arial"/>
              </a:rPr>
              <a:t> </a:t>
            </a:r>
            <a:r>
              <a:rPr kumimoji="0" sz="2000" b="1" i="0" u="none" strike="noStrike" kern="0" cap="none" spc="-10" normalizeH="0" baseline="0" noProof="0" dirty="0">
                <a:ln>
                  <a:noFill/>
                </a:ln>
                <a:solidFill>
                  <a:srgbClr val="404040"/>
                </a:solidFill>
                <a:effectLst/>
                <a:uLnTx/>
                <a:uFillTx/>
                <a:latin typeface="Arial"/>
                <a:ea typeface="+mn-ea"/>
                <a:cs typeface="Arial"/>
              </a:rPr>
              <a:t>(PD-</a:t>
            </a:r>
            <a:r>
              <a:rPr kumimoji="0" sz="2000" b="1" i="0" u="none" strike="noStrike" kern="0" cap="none" spc="0" normalizeH="0" baseline="0" noProof="0" dirty="0">
                <a:ln>
                  <a:noFill/>
                </a:ln>
                <a:solidFill>
                  <a:srgbClr val="404040"/>
                </a:solidFill>
                <a:effectLst/>
                <a:uLnTx/>
                <a:uFillTx/>
                <a:latin typeface="Arial"/>
                <a:ea typeface="+mn-ea"/>
                <a:cs typeface="Arial"/>
              </a:rPr>
              <a:t>1)</a:t>
            </a:r>
            <a:r>
              <a:rPr kumimoji="0" sz="2000" b="1" i="0" u="none" strike="noStrike" kern="0" cap="none" spc="-50"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a:t>
            </a:r>
            <a:r>
              <a:rPr kumimoji="0" sz="2000" b="1" i="0" u="none" strike="noStrike" kern="0" cap="none" spc="-20"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EP</a:t>
            </a:r>
            <a:r>
              <a:rPr kumimoji="0" sz="2000" b="1" i="0" u="none" strike="noStrike" kern="0" cap="none" spc="-55" normalizeH="0" baseline="0" noProof="0" dirty="0">
                <a:ln>
                  <a:noFill/>
                </a:ln>
                <a:solidFill>
                  <a:srgbClr val="404040"/>
                </a:solidFill>
                <a:effectLst/>
                <a:uLnTx/>
                <a:uFillTx/>
                <a:latin typeface="Arial"/>
                <a:ea typeface="+mn-ea"/>
                <a:cs typeface="Arial"/>
              </a:rPr>
              <a:t> </a:t>
            </a:r>
            <a:r>
              <a:rPr kumimoji="0" sz="2000" b="1" i="0" u="none" strike="noStrike" kern="0" cap="none" spc="-10" normalizeH="0" baseline="0" noProof="0" dirty="0">
                <a:ln>
                  <a:noFill/>
                </a:ln>
                <a:solidFill>
                  <a:srgbClr val="404040"/>
                </a:solidFill>
                <a:effectLst/>
                <a:uLnTx/>
                <a:uFillTx/>
                <a:latin typeface="Arial"/>
                <a:ea typeface="+mn-ea"/>
                <a:cs typeface="Arial"/>
              </a:rPr>
              <a:t>(ASTRUM-</a:t>
            </a:r>
            <a:r>
              <a:rPr kumimoji="0" sz="2000" b="1" i="0" u="none" strike="noStrike" kern="0" cap="none" spc="0" normalizeH="0" baseline="0" noProof="0" dirty="0">
                <a:ln>
                  <a:noFill/>
                </a:ln>
                <a:solidFill>
                  <a:srgbClr val="404040"/>
                </a:solidFill>
                <a:effectLst/>
                <a:uLnTx/>
                <a:uFillTx/>
                <a:latin typeface="Arial"/>
                <a:ea typeface="+mn-ea"/>
                <a:cs typeface="Arial"/>
              </a:rPr>
              <a:t>005)</a:t>
            </a:r>
            <a:r>
              <a:rPr kumimoji="0" sz="2000" b="0" i="0" u="none" strike="noStrike" kern="0" cap="none" spc="0" normalizeH="0" baseline="0" noProof="0" dirty="0">
                <a:ln>
                  <a:noFill/>
                </a:ln>
                <a:solidFill>
                  <a:srgbClr val="404040"/>
                </a:solidFill>
                <a:effectLst/>
                <a:uLnTx/>
                <a:uFillTx/>
                <a:latin typeface="Arial"/>
                <a:ea typeface="+mn-ea"/>
                <a:cs typeface="Arial"/>
              </a:rPr>
              <a:t>:</a:t>
            </a:r>
            <a:r>
              <a:rPr kumimoji="0" sz="2000" b="0" i="0" u="none" strike="noStrike" kern="0" cap="none" spc="-50" normalizeH="0" baseline="0" noProof="0" dirty="0">
                <a:ln>
                  <a:noFill/>
                </a:ln>
                <a:solidFill>
                  <a:srgbClr val="404040"/>
                </a:solidFill>
                <a:effectLst/>
                <a:uLnTx/>
                <a:uFillTx/>
                <a:latin typeface="Arial"/>
                <a:ea typeface="+mn-ea"/>
                <a:cs typeface="Arial"/>
              </a:rPr>
              <a:t> </a:t>
            </a:r>
            <a:r>
              <a:rPr kumimoji="0" sz="2000" b="0" i="0" u="none" strike="noStrike" kern="0" cap="none" spc="0" normalizeH="0" baseline="0" noProof="0" dirty="0">
                <a:ln>
                  <a:noFill/>
                </a:ln>
                <a:solidFill>
                  <a:srgbClr val="404040"/>
                </a:solidFill>
                <a:effectLst/>
                <a:uLnTx/>
                <a:uFillTx/>
                <a:latin typeface="Arial"/>
                <a:ea typeface="+mn-ea"/>
                <a:cs typeface="Arial"/>
              </a:rPr>
              <a:t>mOS</a:t>
            </a:r>
            <a:r>
              <a:rPr kumimoji="0" sz="2000" b="0" i="0" u="none" strike="noStrike" kern="0" cap="none" spc="-35"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15.4</a:t>
            </a:r>
            <a:r>
              <a:rPr kumimoji="0" sz="2000" b="1" i="0" u="none" strike="noStrike" kern="0" cap="none" spc="-20"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vs</a:t>
            </a:r>
            <a:r>
              <a:rPr kumimoji="0" sz="2000" b="1" i="0" u="none" strike="noStrike" kern="0" cap="none" spc="-5"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10.9</a:t>
            </a:r>
            <a:r>
              <a:rPr kumimoji="0" sz="2000" b="1" i="0" u="none" strike="noStrike" kern="0" cap="none" spc="-20"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mo</a:t>
            </a:r>
            <a:r>
              <a:rPr kumimoji="0" sz="2000" b="0" i="0" u="none" strike="noStrike" kern="0" cap="none" spc="0" normalizeH="0" baseline="0" noProof="0" dirty="0">
                <a:ln>
                  <a:noFill/>
                </a:ln>
                <a:solidFill>
                  <a:srgbClr val="404040"/>
                </a:solidFill>
                <a:effectLst/>
                <a:uLnTx/>
                <a:uFillTx/>
                <a:latin typeface="Arial"/>
                <a:ea typeface="+mn-ea"/>
                <a:cs typeface="Arial"/>
              </a:rPr>
              <a:t>,</a:t>
            </a:r>
            <a:r>
              <a:rPr kumimoji="0" sz="2000" b="0" i="0" u="none" strike="noStrike" kern="0" cap="none" spc="-35"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HR</a:t>
            </a:r>
            <a:r>
              <a:rPr kumimoji="0" sz="2000" b="1" i="0" u="none" strike="noStrike" kern="0" cap="none" spc="-5" normalizeH="0" baseline="0" noProof="0" dirty="0">
                <a:ln>
                  <a:noFill/>
                </a:ln>
                <a:solidFill>
                  <a:srgbClr val="404040"/>
                </a:solidFill>
                <a:effectLst/>
                <a:uLnTx/>
                <a:uFillTx/>
                <a:latin typeface="Arial"/>
                <a:ea typeface="+mn-ea"/>
                <a:cs typeface="Arial"/>
              </a:rPr>
              <a:t> </a:t>
            </a:r>
            <a:r>
              <a:rPr kumimoji="0" sz="2000" b="1" i="0" u="none" strike="noStrike" kern="0" cap="none" spc="-10" normalizeH="0" baseline="0" noProof="0" dirty="0">
                <a:ln>
                  <a:noFill/>
                </a:ln>
                <a:solidFill>
                  <a:srgbClr val="404040"/>
                </a:solidFill>
                <a:effectLst/>
                <a:uLnTx/>
                <a:uFillTx/>
                <a:latin typeface="Arial"/>
                <a:ea typeface="+mn-ea"/>
                <a:cs typeface="Arial"/>
              </a:rPr>
              <a:t>0.63</a:t>
            </a:r>
            <a:r>
              <a:rPr kumimoji="0" sz="2000" b="0" i="0" u="none" strike="noStrike" kern="0" cap="none" spc="-10" normalizeH="0" baseline="0" noProof="0" dirty="0">
                <a:ln>
                  <a:noFill/>
                </a:ln>
                <a:solidFill>
                  <a:srgbClr val="404040"/>
                </a:solidFill>
                <a:effectLst/>
                <a:uLnTx/>
                <a:uFillTx/>
                <a:latin typeface="Arial"/>
                <a:ea typeface="+mn-ea"/>
                <a:cs typeface="Arial"/>
              </a:rPr>
              <a:t>.</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a:p>
            <a:pPr marL="698500" marR="0" lvl="1" indent="-228600" algn="l" defTabSz="914400" rtl="0" eaLnBrk="1" fontAlgn="auto" latinLnBrk="0" hangingPunct="1">
              <a:lnSpc>
                <a:spcPct val="100000"/>
              </a:lnSpc>
              <a:spcBef>
                <a:spcPts val="250"/>
              </a:spcBef>
              <a:spcAft>
                <a:spcPts val="0"/>
              </a:spcAft>
              <a:buClrTx/>
              <a:buSzTx/>
              <a:buFont typeface="Arial"/>
              <a:buChar char="•"/>
              <a:tabLst>
                <a:tab pos="698500" algn="l"/>
              </a:tabLst>
              <a:defRPr/>
            </a:pPr>
            <a:r>
              <a:rPr kumimoji="0" sz="2000" b="1" i="0" u="none" strike="noStrike" kern="0" cap="none" spc="0" normalizeH="0" baseline="0" noProof="0" dirty="0">
                <a:ln>
                  <a:noFill/>
                </a:ln>
                <a:solidFill>
                  <a:srgbClr val="404040"/>
                </a:solidFill>
                <a:effectLst/>
                <a:uLnTx/>
                <a:uFillTx/>
                <a:latin typeface="Arial"/>
                <a:ea typeface="+mn-ea"/>
                <a:cs typeface="Arial"/>
              </a:rPr>
              <a:t>Adebrelimab</a:t>
            </a:r>
            <a:r>
              <a:rPr kumimoji="0" sz="2000" b="1" i="0" u="none" strike="noStrike" kern="0" cap="none" spc="-40" normalizeH="0" baseline="0" noProof="0" dirty="0">
                <a:ln>
                  <a:noFill/>
                </a:ln>
                <a:solidFill>
                  <a:srgbClr val="404040"/>
                </a:solidFill>
                <a:effectLst/>
                <a:uLnTx/>
                <a:uFillTx/>
                <a:latin typeface="Arial"/>
                <a:ea typeface="+mn-ea"/>
                <a:cs typeface="Arial"/>
              </a:rPr>
              <a:t> </a:t>
            </a:r>
            <a:r>
              <a:rPr kumimoji="0" sz="2000" b="1" i="0" u="none" strike="noStrike" kern="0" cap="none" spc="-10" normalizeH="0" baseline="0" noProof="0" dirty="0">
                <a:ln>
                  <a:noFill/>
                </a:ln>
                <a:solidFill>
                  <a:srgbClr val="404040"/>
                </a:solidFill>
                <a:effectLst/>
                <a:uLnTx/>
                <a:uFillTx/>
                <a:latin typeface="Arial"/>
                <a:ea typeface="+mn-ea"/>
                <a:cs typeface="Arial"/>
              </a:rPr>
              <a:t>(PD-</a:t>
            </a:r>
            <a:r>
              <a:rPr kumimoji="0" sz="2000" b="1" i="0" u="none" strike="noStrike" kern="0" cap="none" spc="0" normalizeH="0" baseline="0" noProof="0" dirty="0">
                <a:ln>
                  <a:noFill/>
                </a:ln>
                <a:solidFill>
                  <a:srgbClr val="404040"/>
                </a:solidFill>
                <a:effectLst/>
                <a:uLnTx/>
                <a:uFillTx/>
                <a:latin typeface="Arial"/>
                <a:ea typeface="+mn-ea"/>
                <a:cs typeface="Arial"/>
              </a:rPr>
              <a:t>L1)</a:t>
            </a:r>
            <a:r>
              <a:rPr kumimoji="0" sz="2000" b="1" i="0" u="none" strike="noStrike" kern="0" cap="none" spc="-35"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a:t>
            </a:r>
            <a:r>
              <a:rPr kumimoji="0" sz="2000" b="1" i="0" u="none" strike="noStrike" kern="0" cap="none" spc="-30"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EP</a:t>
            </a:r>
            <a:r>
              <a:rPr kumimoji="0" sz="2000" b="1" i="0" u="none" strike="noStrike" kern="0" cap="none" spc="-40" normalizeH="0" baseline="0" noProof="0" dirty="0">
                <a:ln>
                  <a:noFill/>
                </a:ln>
                <a:solidFill>
                  <a:srgbClr val="404040"/>
                </a:solidFill>
                <a:effectLst/>
                <a:uLnTx/>
                <a:uFillTx/>
                <a:latin typeface="Arial"/>
                <a:ea typeface="+mn-ea"/>
                <a:cs typeface="Arial"/>
              </a:rPr>
              <a:t> </a:t>
            </a:r>
            <a:r>
              <a:rPr kumimoji="0" sz="2000" b="1" i="0" u="none" strike="noStrike" kern="0" cap="none" spc="-10" normalizeH="0" baseline="0" noProof="0" dirty="0">
                <a:ln>
                  <a:noFill/>
                </a:ln>
                <a:solidFill>
                  <a:srgbClr val="404040"/>
                </a:solidFill>
                <a:effectLst/>
                <a:uLnTx/>
                <a:uFillTx/>
                <a:latin typeface="Arial"/>
                <a:ea typeface="+mn-ea"/>
                <a:cs typeface="Arial"/>
              </a:rPr>
              <a:t>(CAPSTONE-</a:t>
            </a:r>
            <a:r>
              <a:rPr kumimoji="0" sz="2000" b="1" i="0" u="none" strike="noStrike" kern="0" cap="none" spc="0" normalizeH="0" baseline="0" noProof="0" dirty="0">
                <a:ln>
                  <a:noFill/>
                </a:ln>
                <a:solidFill>
                  <a:srgbClr val="404040"/>
                </a:solidFill>
                <a:effectLst/>
                <a:uLnTx/>
                <a:uFillTx/>
                <a:latin typeface="Arial"/>
                <a:ea typeface="+mn-ea"/>
                <a:cs typeface="Arial"/>
              </a:rPr>
              <a:t>1)</a:t>
            </a:r>
            <a:r>
              <a:rPr kumimoji="0" sz="2000" b="0" i="0" u="none" strike="noStrike" kern="0" cap="none" spc="0" normalizeH="0" baseline="0" noProof="0" dirty="0">
                <a:ln>
                  <a:noFill/>
                </a:ln>
                <a:solidFill>
                  <a:srgbClr val="404040"/>
                </a:solidFill>
                <a:effectLst/>
                <a:uLnTx/>
                <a:uFillTx/>
                <a:latin typeface="Arial"/>
                <a:ea typeface="+mn-ea"/>
                <a:cs typeface="Arial"/>
              </a:rPr>
              <a:t>:</a:t>
            </a:r>
            <a:r>
              <a:rPr kumimoji="0" sz="2000" b="0" i="0" u="none" strike="noStrike" kern="0" cap="none" spc="-55" normalizeH="0" baseline="0" noProof="0" dirty="0">
                <a:ln>
                  <a:noFill/>
                </a:ln>
                <a:solidFill>
                  <a:srgbClr val="404040"/>
                </a:solidFill>
                <a:effectLst/>
                <a:uLnTx/>
                <a:uFillTx/>
                <a:latin typeface="Arial"/>
                <a:ea typeface="+mn-ea"/>
                <a:cs typeface="Arial"/>
              </a:rPr>
              <a:t> </a:t>
            </a:r>
            <a:r>
              <a:rPr kumimoji="0" sz="2000" b="0" i="0" u="none" strike="noStrike" kern="0" cap="none" spc="0" normalizeH="0" baseline="0" noProof="0" dirty="0">
                <a:ln>
                  <a:noFill/>
                </a:ln>
                <a:solidFill>
                  <a:srgbClr val="404040"/>
                </a:solidFill>
                <a:effectLst/>
                <a:uLnTx/>
                <a:uFillTx/>
                <a:latin typeface="Arial"/>
                <a:ea typeface="+mn-ea"/>
                <a:cs typeface="Arial"/>
              </a:rPr>
              <a:t>mOS</a:t>
            </a:r>
            <a:r>
              <a:rPr kumimoji="0" sz="2000" b="0" i="0" u="none" strike="noStrike" kern="0" cap="none" spc="-35"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15.3</a:t>
            </a:r>
            <a:r>
              <a:rPr kumimoji="0" sz="2000" b="1" i="0" u="none" strike="noStrike" kern="0" cap="none" spc="-25"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vs 12.8</a:t>
            </a:r>
            <a:r>
              <a:rPr kumimoji="0" sz="2000" b="1" i="0" u="none" strike="noStrike" kern="0" cap="none" spc="-30"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mo</a:t>
            </a:r>
            <a:r>
              <a:rPr kumimoji="0" sz="2000" b="0" i="0" u="none" strike="noStrike" kern="0" cap="none" spc="0" normalizeH="0" baseline="0" noProof="0" dirty="0">
                <a:ln>
                  <a:noFill/>
                </a:ln>
                <a:solidFill>
                  <a:srgbClr val="404040"/>
                </a:solidFill>
                <a:effectLst/>
                <a:uLnTx/>
                <a:uFillTx/>
                <a:latin typeface="Arial"/>
                <a:ea typeface="+mn-ea"/>
                <a:cs typeface="Arial"/>
              </a:rPr>
              <a:t>,</a:t>
            </a:r>
            <a:r>
              <a:rPr kumimoji="0" sz="2000" b="0" i="0" u="none" strike="noStrike" kern="0" cap="none" spc="-10" normalizeH="0" baseline="0" noProof="0" dirty="0">
                <a:ln>
                  <a:noFill/>
                </a:ln>
                <a:solidFill>
                  <a:srgbClr val="404040"/>
                </a:solidFill>
                <a:effectLst/>
                <a:uLnTx/>
                <a:uFillTx/>
                <a:latin typeface="Arial"/>
                <a:ea typeface="+mn-ea"/>
                <a:cs typeface="Arial"/>
              </a:rPr>
              <a:t> </a:t>
            </a:r>
            <a:r>
              <a:rPr kumimoji="0" sz="2000" b="1" i="0" u="none" strike="noStrike" kern="0" cap="none" spc="0" normalizeH="0" baseline="0" noProof="0" dirty="0">
                <a:ln>
                  <a:noFill/>
                </a:ln>
                <a:solidFill>
                  <a:srgbClr val="404040"/>
                </a:solidFill>
                <a:effectLst/>
                <a:uLnTx/>
                <a:uFillTx/>
                <a:latin typeface="Arial"/>
                <a:ea typeface="+mn-ea"/>
                <a:cs typeface="Arial"/>
              </a:rPr>
              <a:t>HR</a:t>
            </a:r>
            <a:r>
              <a:rPr kumimoji="0" sz="2000" b="1" i="0" u="none" strike="noStrike" kern="0" cap="none" spc="-20" normalizeH="0" baseline="0" noProof="0" dirty="0">
                <a:ln>
                  <a:noFill/>
                </a:ln>
                <a:solidFill>
                  <a:srgbClr val="404040"/>
                </a:solidFill>
                <a:effectLst/>
                <a:uLnTx/>
                <a:uFillTx/>
                <a:latin typeface="Arial"/>
                <a:ea typeface="+mn-ea"/>
                <a:cs typeface="Arial"/>
              </a:rPr>
              <a:t> </a:t>
            </a:r>
            <a:r>
              <a:rPr kumimoji="0" sz="2000" b="1" i="0" u="none" strike="noStrike" kern="0" cap="none" spc="-10" normalizeH="0" baseline="0" noProof="0" dirty="0">
                <a:ln>
                  <a:noFill/>
                </a:ln>
                <a:solidFill>
                  <a:srgbClr val="404040"/>
                </a:solidFill>
                <a:effectLst/>
                <a:uLnTx/>
                <a:uFillTx/>
                <a:latin typeface="Arial"/>
                <a:ea typeface="+mn-ea"/>
                <a:cs typeface="Arial"/>
              </a:rPr>
              <a:t>0.72</a:t>
            </a:r>
            <a:r>
              <a:rPr kumimoji="0" sz="2000" b="0" i="0" u="none" strike="noStrike" kern="0" cap="none" spc="-10" normalizeH="0" baseline="0" noProof="0" dirty="0">
                <a:ln>
                  <a:noFill/>
                </a:ln>
                <a:solidFill>
                  <a:srgbClr val="404040"/>
                </a:solidFill>
                <a:effectLst/>
                <a:uLnTx/>
                <a:uFillTx/>
                <a:latin typeface="Arial"/>
                <a:ea typeface="+mn-ea"/>
                <a:cs typeface="Arial"/>
              </a:rPr>
              <a:t>.</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1" indent="0" algn="l" defTabSz="914400" rtl="0" eaLnBrk="1" fontAlgn="auto" latinLnBrk="0" hangingPunct="1">
              <a:lnSpc>
                <a:spcPct val="100000"/>
              </a:lnSpc>
              <a:spcBef>
                <a:spcPts val="1070"/>
              </a:spcBef>
              <a:spcAft>
                <a:spcPts val="0"/>
              </a:spcAft>
              <a:buClr>
                <a:srgbClr val="404040"/>
              </a:buClr>
              <a:buSzTx/>
              <a:buFont typeface="Arial"/>
              <a:buChar char="•"/>
              <a:tabLst/>
              <a:defRPr/>
            </a:pP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0"/>
              </a:spcBef>
              <a:spcAft>
                <a:spcPts val="0"/>
              </a:spcAft>
              <a:buClrTx/>
              <a:buSzTx/>
              <a:buFont typeface="Arial"/>
              <a:buChar char="•"/>
              <a:tabLst>
                <a:tab pos="240665" algn="l"/>
              </a:tabLst>
              <a:defRPr/>
            </a:pPr>
            <a:r>
              <a:rPr kumimoji="0" sz="2400" b="1" i="0" u="none" strike="noStrike" kern="0" cap="none" spc="0" normalizeH="0" baseline="0" noProof="0" dirty="0">
                <a:ln>
                  <a:noFill/>
                </a:ln>
                <a:solidFill>
                  <a:srgbClr val="404040"/>
                </a:solidFill>
                <a:effectLst/>
                <a:uLnTx/>
                <a:uFillTx/>
                <a:latin typeface="Arial"/>
                <a:ea typeface="+mn-ea"/>
                <a:cs typeface="Arial"/>
              </a:rPr>
              <a:t>What</a:t>
            </a:r>
            <a:r>
              <a:rPr kumimoji="0" sz="2400" b="1" i="0" u="none" strike="noStrike" kern="0" cap="none" spc="-15" normalizeH="0" baseline="0" noProof="0" dirty="0">
                <a:ln>
                  <a:noFill/>
                </a:ln>
                <a:solidFill>
                  <a:srgbClr val="404040"/>
                </a:solidFill>
                <a:effectLst/>
                <a:uLnTx/>
                <a:uFillTx/>
                <a:latin typeface="Arial"/>
                <a:ea typeface="+mn-ea"/>
                <a:cs typeface="Arial"/>
              </a:rPr>
              <a:t> </a:t>
            </a:r>
            <a:r>
              <a:rPr kumimoji="0" sz="2400" b="1" i="0" u="none" strike="noStrike" kern="0" cap="none" spc="0" normalizeH="0" baseline="0" noProof="0" dirty="0">
                <a:ln>
                  <a:noFill/>
                </a:ln>
                <a:solidFill>
                  <a:srgbClr val="404040"/>
                </a:solidFill>
                <a:effectLst/>
                <a:uLnTx/>
                <a:uFillTx/>
                <a:latin typeface="Arial"/>
                <a:ea typeface="+mn-ea"/>
                <a:cs typeface="Arial"/>
              </a:rPr>
              <a:t>has</a:t>
            </a:r>
            <a:r>
              <a:rPr kumimoji="0" sz="2400" b="1" i="0" u="none" strike="noStrike" kern="0" cap="none" spc="-10" normalizeH="0" baseline="0" noProof="0" dirty="0">
                <a:ln>
                  <a:noFill/>
                </a:ln>
                <a:solidFill>
                  <a:srgbClr val="404040"/>
                </a:solidFill>
                <a:effectLst/>
                <a:uLnTx/>
                <a:uFillTx/>
                <a:latin typeface="Arial"/>
                <a:ea typeface="+mn-ea"/>
                <a:cs typeface="Arial"/>
              </a:rPr>
              <a:t> </a:t>
            </a:r>
            <a:r>
              <a:rPr kumimoji="0" sz="2400" b="1" i="0" u="none" strike="noStrike" kern="0" cap="none" spc="0" normalizeH="0" baseline="0" noProof="0" dirty="0">
                <a:ln>
                  <a:noFill/>
                </a:ln>
                <a:solidFill>
                  <a:prstClr val="black"/>
                </a:solidFill>
                <a:effectLst/>
                <a:uLnTx/>
                <a:uFillTx/>
                <a:latin typeface="Arial"/>
                <a:ea typeface="+mn-ea"/>
                <a:cs typeface="Arial"/>
              </a:rPr>
              <a:t>NOT</a:t>
            </a:r>
            <a:r>
              <a:rPr kumimoji="0" sz="2400" b="1" i="0" u="none" strike="noStrike" kern="0" cap="none" spc="-25" normalizeH="0" baseline="0" noProof="0" dirty="0">
                <a:ln>
                  <a:noFill/>
                </a:ln>
                <a:solidFill>
                  <a:srgbClr val="C00000"/>
                </a:solidFill>
                <a:effectLst/>
                <a:uLnTx/>
                <a:uFillTx/>
                <a:latin typeface="Arial"/>
                <a:ea typeface="+mn-ea"/>
                <a:cs typeface="Arial"/>
              </a:rPr>
              <a:t> </a:t>
            </a:r>
            <a:r>
              <a:rPr kumimoji="0" sz="2400" b="1" i="0" u="none" strike="noStrike" kern="0" cap="none" spc="0" normalizeH="0" baseline="0" noProof="0" dirty="0">
                <a:ln>
                  <a:noFill/>
                </a:ln>
                <a:solidFill>
                  <a:srgbClr val="404040"/>
                </a:solidFill>
                <a:effectLst/>
                <a:uLnTx/>
                <a:uFillTx/>
                <a:latin typeface="Arial"/>
                <a:ea typeface="+mn-ea"/>
                <a:cs typeface="Arial"/>
              </a:rPr>
              <a:t>improved</a:t>
            </a:r>
            <a:r>
              <a:rPr kumimoji="0" sz="2400" b="1" i="0" u="none" strike="noStrike" kern="0" cap="none" spc="-20" normalizeH="0" baseline="0" noProof="0" dirty="0">
                <a:ln>
                  <a:noFill/>
                </a:ln>
                <a:solidFill>
                  <a:srgbClr val="404040"/>
                </a:solidFill>
                <a:effectLst/>
                <a:uLnTx/>
                <a:uFillTx/>
                <a:latin typeface="Arial"/>
                <a:ea typeface="+mn-ea"/>
                <a:cs typeface="Arial"/>
              </a:rPr>
              <a:t> </a:t>
            </a:r>
            <a:r>
              <a:rPr kumimoji="0" sz="2400" b="1" i="0" u="none" strike="noStrike" kern="0" cap="none" spc="0" normalizeH="0" baseline="0" noProof="0" dirty="0">
                <a:ln>
                  <a:noFill/>
                </a:ln>
                <a:solidFill>
                  <a:srgbClr val="404040"/>
                </a:solidFill>
                <a:effectLst/>
                <a:uLnTx/>
                <a:uFillTx/>
                <a:latin typeface="Arial"/>
                <a:ea typeface="+mn-ea"/>
                <a:cs typeface="Arial"/>
              </a:rPr>
              <a:t>OS</a:t>
            </a:r>
            <a:r>
              <a:rPr kumimoji="0" sz="2400" b="1" i="0" u="none" strike="noStrike" kern="0" cap="none" spc="-20" normalizeH="0" baseline="0" noProof="0" dirty="0">
                <a:ln>
                  <a:noFill/>
                </a:ln>
                <a:solidFill>
                  <a:srgbClr val="404040"/>
                </a:solidFill>
                <a:effectLst/>
                <a:uLnTx/>
                <a:uFillTx/>
                <a:latin typeface="Arial"/>
                <a:ea typeface="+mn-ea"/>
                <a:cs typeface="Arial"/>
              </a:rPr>
              <a:t> </a:t>
            </a:r>
            <a:r>
              <a:rPr kumimoji="0" sz="2400" b="1" i="0" u="none" strike="noStrike" kern="0" cap="none" spc="0" normalizeH="0" baseline="0" noProof="0" dirty="0">
                <a:ln>
                  <a:noFill/>
                </a:ln>
                <a:solidFill>
                  <a:srgbClr val="404040"/>
                </a:solidFill>
                <a:effectLst/>
                <a:uLnTx/>
                <a:uFillTx/>
                <a:latin typeface="Arial"/>
                <a:ea typeface="+mn-ea"/>
                <a:cs typeface="Arial"/>
              </a:rPr>
              <a:t>in</a:t>
            </a:r>
            <a:r>
              <a:rPr kumimoji="0" sz="2400" b="1" i="0" u="none" strike="noStrike" kern="0" cap="none" spc="-35" normalizeH="0" baseline="0" noProof="0" dirty="0">
                <a:ln>
                  <a:noFill/>
                </a:ln>
                <a:solidFill>
                  <a:srgbClr val="404040"/>
                </a:solidFill>
                <a:effectLst/>
                <a:uLnTx/>
                <a:uFillTx/>
                <a:latin typeface="Arial"/>
                <a:ea typeface="+mn-ea"/>
                <a:cs typeface="Arial"/>
              </a:rPr>
              <a:t> </a:t>
            </a:r>
            <a:r>
              <a:rPr kumimoji="0" sz="2400" b="1" i="0" u="none" strike="noStrike" kern="0" cap="none" spc="0" normalizeH="0" baseline="0" noProof="0" dirty="0">
                <a:ln>
                  <a:noFill/>
                </a:ln>
                <a:solidFill>
                  <a:srgbClr val="404040"/>
                </a:solidFill>
                <a:effectLst/>
                <a:uLnTx/>
                <a:uFillTx/>
                <a:latin typeface="Arial"/>
                <a:ea typeface="+mn-ea"/>
                <a:cs typeface="Arial"/>
              </a:rPr>
              <a:t>1L</a:t>
            </a:r>
            <a:r>
              <a:rPr kumimoji="0" sz="2400" b="1" i="0" u="none" strike="noStrike" kern="0" cap="none" spc="-65" normalizeH="0" baseline="0" noProof="0" dirty="0">
                <a:ln>
                  <a:noFill/>
                </a:ln>
                <a:solidFill>
                  <a:srgbClr val="404040"/>
                </a:solidFill>
                <a:effectLst/>
                <a:uLnTx/>
                <a:uFillTx/>
                <a:latin typeface="Arial"/>
                <a:ea typeface="+mn-ea"/>
                <a:cs typeface="Arial"/>
              </a:rPr>
              <a:t> </a:t>
            </a:r>
            <a:r>
              <a:rPr kumimoji="0" sz="2400" b="1" i="0" u="none" strike="noStrike" kern="0" cap="none" spc="-10" normalizeH="0" baseline="0" noProof="0" dirty="0">
                <a:ln>
                  <a:noFill/>
                </a:ln>
                <a:solidFill>
                  <a:srgbClr val="404040"/>
                </a:solidFill>
                <a:effectLst/>
                <a:uLnTx/>
                <a:uFillTx/>
                <a:latin typeface="Arial"/>
                <a:ea typeface="+mn-ea"/>
                <a:cs typeface="Arial"/>
              </a:rPr>
              <a:t>ES-SCLC:</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a:p>
            <a:pPr marL="698500" marR="0" lvl="1" indent="-228600" algn="l" defTabSz="914400" rtl="0" eaLnBrk="1" fontAlgn="auto" latinLnBrk="0" hangingPunct="1">
              <a:lnSpc>
                <a:spcPct val="100000"/>
              </a:lnSpc>
              <a:spcBef>
                <a:spcPts val="270"/>
              </a:spcBef>
              <a:spcAft>
                <a:spcPts val="0"/>
              </a:spcAft>
              <a:buClrTx/>
              <a:buSzTx/>
              <a:buFont typeface="Arial"/>
              <a:buChar char="•"/>
              <a:tabLst>
                <a:tab pos="698500" algn="l"/>
              </a:tabLst>
              <a:defRPr/>
            </a:pPr>
            <a:r>
              <a:rPr kumimoji="0" sz="2000" b="1" i="0" u="none" strike="noStrike" kern="0" cap="none" spc="0" normalizeH="0" baseline="0" noProof="0" dirty="0">
                <a:ln>
                  <a:noFill/>
                </a:ln>
                <a:solidFill>
                  <a:srgbClr val="404040"/>
                </a:solidFill>
                <a:effectLst/>
                <a:uLnTx/>
                <a:uFillTx/>
                <a:latin typeface="Arial"/>
                <a:ea typeface="+mn-ea"/>
                <a:cs typeface="Arial"/>
              </a:rPr>
              <a:t>Pembrolizumab</a:t>
            </a:r>
            <a:r>
              <a:rPr kumimoji="0" sz="2000" b="1" i="0" u="none" strike="noStrike" kern="0" cap="none" spc="-30" normalizeH="0" baseline="0" noProof="0" dirty="0">
                <a:ln>
                  <a:noFill/>
                </a:ln>
                <a:solidFill>
                  <a:srgbClr val="404040"/>
                </a:solidFill>
                <a:effectLst/>
                <a:uLnTx/>
                <a:uFillTx/>
                <a:latin typeface="Arial"/>
                <a:ea typeface="+mn-ea"/>
                <a:cs typeface="Arial"/>
              </a:rPr>
              <a:t> </a:t>
            </a:r>
            <a:r>
              <a:rPr kumimoji="0" sz="2000" b="0" i="0" u="none" strike="noStrike" kern="0" cap="none" spc="0" normalizeH="0" baseline="0" noProof="0" dirty="0">
                <a:ln>
                  <a:noFill/>
                </a:ln>
                <a:solidFill>
                  <a:srgbClr val="404040"/>
                </a:solidFill>
                <a:effectLst/>
                <a:uLnTx/>
                <a:uFillTx/>
                <a:latin typeface="Arial"/>
                <a:ea typeface="+mn-ea"/>
                <a:cs typeface="Arial"/>
              </a:rPr>
              <a:t>+</a:t>
            </a:r>
            <a:r>
              <a:rPr kumimoji="0" sz="2000" b="0" i="0" u="none" strike="noStrike" kern="0" cap="none" spc="-20" normalizeH="0" baseline="0" noProof="0" dirty="0">
                <a:ln>
                  <a:noFill/>
                </a:ln>
                <a:solidFill>
                  <a:srgbClr val="404040"/>
                </a:solidFill>
                <a:effectLst/>
                <a:uLnTx/>
                <a:uFillTx/>
                <a:latin typeface="Arial"/>
                <a:ea typeface="+mn-ea"/>
                <a:cs typeface="Arial"/>
              </a:rPr>
              <a:t> </a:t>
            </a:r>
            <a:r>
              <a:rPr kumimoji="0" sz="2000" b="0" i="0" u="none" strike="noStrike" kern="0" cap="none" spc="0" normalizeH="0" baseline="0" noProof="0" dirty="0">
                <a:ln>
                  <a:noFill/>
                </a:ln>
                <a:solidFill>
                  <a:srgbClr val="404040"/>
                </a:solidFill>
                <a:effectLst/>
                <a:uLnTx/>
                <a:uFillTx/>
                <a:latin typeface="Arial"/>
                <a:ea typeface="+mn-ea"/>
                <a:cs typeface="Arial"/>
              </a:rPr>
              <a:t>EP</a:t>
            </a:r>
            <a:r>
              <a:rPr kumimoji="0" sz="2000" b="0" i="0" u="none" strike="noStrike" kern="0" cap="none" spc="-45" normalizeH="0" baseline="0" noProof="0" dirty="0">
                <a:ln>
                  <a:noFill/>
                </a:ln>
                <a:solidFill>
                  <a:srgbClr val="404040"/>
                </a:solidFill>
                <a:effectLst/>
                <a:uLnTx/>
                <a:uFillTx/>
                <a:latin typeface="Arial"/>
                <a:ea typeface="+mn-ea"/>
                <a:cs typeface="Arial"/>
              </a:rPr>
              <a:t> </a:t>
            </a:r>
            <a:r>
              <a:rPr kumimoji="0" sz="2000" b="0" i="0" u="none" strike="noStrike" kern="0" cap="none" spc="-10" normalizeH="0" baseline="0" noProof="0" dirty="0">
                <a:ln>
                  <a:noFill/>
                </a:ln>
                <a:solidFill>
                  <a:srgbClr val="404040"/>
                </a:solidFill>
                <a:effectLst/>
                <a:uLnTx/>
                <a:uFillTx/>
                <a:latin typeface="Arial"/>
                <a:ea typeface="+mn-ea"/>
                <a:cs typeface="Arial"/>
              </a:rPr>
              <a:t>(KEYNOTE-</a:t>
            </a:r>
            <a:r>
              <a:rPr kumimoji="0" sz="2000" b="0" i="0" u="none" strike="noStrike" kern="0" cap="none" spc="0" normalizeH="0" baseline="0" noProof="0" dirty="0">
                <a:ln>
                  <a:noFill/>
                </a:ln>
                <a:solidFill>
                  <a:srgbClr val="404040"/>
                </a:solidFill>
                <a:effectLst/>
                <a:uLnTx/>
                <a:uFillTx/>
                <a:latin typeface="Arial"/>
                <a:ea typeface="+mn-ea"/>
                <a:cs typeface="Arial"/>
              </a:rPr>
              <a:t>604):</a:t>
            </a:r>
            <a:r>
              <a:rPr kumimoji="0" sz="2000" b="0" i="0" u="none" strike="noStrike" kern="0" cap="none" spc="-45" normalizeH="0" baseline="0" noProof="0" dirty="0">
                <a:ln>
                  <a:noFill/>
                </a:ln>
                <a:solidFill>
                  <a:srgbClr val="404040"/>
                </a:solidFill>
                <a:effectLst/>
                <a:uLnTx/>
                <a:uFillTx/>
                <a:latin typeface="Arial"/>
                <a:ea typeface="+mn-ea"/>
                <a:cs typeface="Arial"/>
              </a:rPr>
              <a:t> </a:t>
            </a:r>
            <a:r>
              <a:rPr kumimoji="0" sz="2000" b="0" i="0" u="none" strike="noStrike" kern="0" cap="none" spc="0" normalizeH="0" baseline="0" noProof="0" dirty="0">
                <a:ln>
                  <a:noFill/>
                </a:ln>
                <a:solidFill>
                  <a:srgbClr val="404040"/>
                </a:solidFill>
                <a:effectLst/>
                <a:uLnTx/>
                <a:uFillTx/>
                <a:latin typeface="Arial"/>
                <a:ea typeface="+mn-ea"/>
                <a:cs typeface="Arial"/>
              </a:rPr>
              <a:t>PFS</a:t>
            </a:r>
            <a:r>
              <a:rPr kumimoji="0" sz="2000" b="0" i="0" u="none" strike="noStrike" kern="0" cap="none" spc="-5" normalizeH="0" baseline="0" noProof="0" dirty="0">
                <a:ln>
                  <a:noFill/>
                </a:ln>
                <a:solidFill>
                  <a:srgbClr val="404040"/>
                </a:solidFill>
                <a:effectLst/>
                <a:uLnTx/>
                <a:uFillTx/>
                <a:latin typeface="Arial"/>
                <a:ea typeface="+mn-ea"/>
                <a:cs typeface="Arial"/>
              </a:rPr>
              <a:t> </a:t>
            </a:r>
            <a:r>
              <a:rPr kumimoji="0" sz="2000" b="0" i="0" u="none" strike="noStrike" kern="0" cap="none" spc="0" normalizeH="0" baseline="0" noProof="0" dirty="0">
                <a:ln>
                  <a:noFill/>
                </a:ln>
                <a:solidFill>
                  <a:srgbClr val="404040"/>
                </a:solidFill>
                <a:effectLst/>
                <a:uLnTx/>
                <a:uFillTx/>
                <a:latin typeface="Arial"/>
                <a:ea typeface="+mn-ea"/>
                <a:cs typeface="Arial"/>
              </a:rPr>
              <a:t>↑,</a:t>
            </a:r>
            <a:r>
              <a:rPr kumimoji="0" sz="2000" b="0" i="0" u="none" strike="noStrike" kern="0" cap="none" spc="-15" normalizeH="0" baseline="0" noProof="0" dirty="0">
                <a:ln>
                  <a:noFill/>
                </a:ln>
                <a:solidFill>
                  <a:srgbClr val="404040"/>
                </a:solidFill>
                <a:effectLst/>
                <a:uLnTx/>
                <a:uFillTx/>
                <a:latin typeface="Arial"/>
                <a:ea typeface="+mn-ea"/>
                <a:cs typeface="Arial"/>
              </a:rPr>
              <a:t> </a:t>
            </a:r>
            <a:r>
              <a:rPr kumimoji="0" sz="2000" b="0" i="0" u="none" strike="noStrike" kern="0" cap="none" spc="0" normalizeH="0" baseline="0" noProof="0" dirty="0">
                <a:ln>
                  <a:noFill/>
                </a:ln>
                <a:solidFill>
                  <a:srgbClr val="404040"/>
                </a:solidFill>
                <a:effectLst/>
                <a:uLnTx/>
                <a:uFillTx/>
                <a:latin typeface="Arial"/>
                <a:ea typeface="+mn-ea"/>
                <a:cs typeface="Arial"/>
              </a:rPr>
              <a:t>OS</a:t>
            </a:r>
            <a:r>
              <a:rPr kumimoji="0" sz="2000" b="0" i="0" u="none" strike="noStrike" kern="0" cap="none" spc="-5" normalizeH="0" baseline="0" noProof="0" dirty="0">
                <a:ln>
                  <a:noFill/>
                </a:ln>
                <a:solidFill>
                  <a:srgbClr val="404040"/>
                </a:solidFill>
                <a:effectLst/>
                <a:uLnTx/>
                <a:uFillTx/>
                <a:latin typeface="Arial"/>
                <a:ea typeface="+mn-ea"/>
                <a:cs typeface="Arial"/>
              </a:rPr>
              <a:t> </a:t>
            </a:r>
            <a:r>
              <a:rPr kumimoji="0" sz="2000" b="0" i="0" u="none" strike="noStrike" kern="0" cap="none" spc="0" normalizeH="0" baseline="0" noProof="0" dirty="0">
                <a:ln>
                  <a:noFill/>
                </a:ln>
                <a:solidFill>
                  <a:srgbClr val="404040"/>
                </a:solidFill>
                <a:effectLst/>
                <a:uLnTx/>
                <a:uFillTx/>
                <a:latin typeface="Arial"/>
                <a:ea typeface="+mn-ea"/>
                <a:cs typeface="Arial"/>
              </a:rPr>
              <a:t>not</a:t>
            </a:r>
            <a:r>
              <a:rPr kumimoji="0" sz="2000" b="0" i="0" u="none" strike="noStrike" kern="0" cap="none" spc="-25" normalizeH="0" baseline="0" noProof="0" dirty="0">
                <a:ln>
                  <a:noFill/>
                </a:ln>
                <a:solidFill>
                  <a:srgbClr val="404040"/>
                </a:solidFill>
                <a:effectLst/>
                <a:uLnTx/>
                <a:uFillTx/>
                <a:latin typeface="Arial"/>
                <a:ea typeface="+mn-ea"/>
                <a:cs typeface="Arial"/>
              </a:rPr>
              <a:t> </a:t>
            </a:r>
            <a:r>
              <a:rPr kumimoji="0" sz="2000" b="0" i="0" u="none" strike="noStrike" kern="0" cap="none" spc="-10" normalizeH="0" baseline="0" noProof="0" dirty="0">
                <a:ln>
                  <a:noFill/>
                </a:ln>
                <a:solidFill>
                  <a:srgbClr val="404040"/>
                </a:solidFill>
                <a:effectLst/>
                <a:uLnTx/>
                <a:uFillTx/>
                <a:latin typeface="Arial"/>
                <a:ea typeface="+mn-ea"/>
                <a:cs typeface="Arial"/>
              </a:rPr>
              <a:t>significant.</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a:p>
            <a:pPr marL="698500" marR="0" lvl="1" indent="-228600" algn="l" defTabSz="914400" rtl="0" eaLnBrk="1" fontAlgn="auto" latinLnBrk="0" hangingPunct="1">
              <a:lnSpc>
                <a:spcPct val="100000"/>
              </a:lnSpc>
              <a:spcBef>
                <a:spcPts val="265"/>
              </a:spcBef>
              <a:spcAft>
                <a:spcPts val="0"/>
              </a:spcAft>
              <a:buClrTx/>
              <a:buSzTx/>
              <a:buFont typeface="Arial"/>
              <a:buChar char="•"/>
              <a:tabLst>
                <a:tab pos="698500" algn="l"/>
              </a:tabLst>
              <a:defRPr/>
            </a:pPr>
            <a:r>
              <a:rPr kumimoji="0" sz="2000" b="1" i="0" u="none" strike="noStrike" kern="0" cap="none" spc="0" normalizeH="0" baseline="0" noProof="0" dirty="0">
                <a:ln>
                  <a:noFill/>
                </a:ln>
                <a:solidFill>
                  <a:srgbClr val="404040"/>
                </a:solidFill>
                <a:effectLst/>
                <a:uLnTx/>
                <a:uFillTx/>
                <a:latin typeface="Arial"/>
                <a:ea typeface="+mn-ea"/>
                <a:cs typeface="Arial"/>
              </a:rPr>
              <a:t>TIGIT</a:t>
            </a:r>
            <a:r>
              <a:rPr kumimoji="0" sz="2000" b="1" i="0" u="none" strike="noStrike" kern="0" cap="none" spc="-10" normalizeH="0" baseline="0" noProof="0" dirty="0">
                <a:ln>
                  <a:noFill/>
                </a:ln>
                <a:solidFill>
                  <a:srgbClr val="404040"/>
                </a:solidFill>
                <a:effectLst/>
                <a:uLnTx/>
                <a:uFillTx/>
                <a:latin typeface="Arial"/>
                <a:ea typeface="+mn-ea"/>
                <a:cs typeface="Arial"/>
              </a:rPr>
              <a:t> </a:t>
            </a:r>
            <a:r>
              <a:rPr kumimoji="0" sz="2000" b="0" i="0" u="none" strike="noStrike" kern="0" cap="none" spc="0" normalizeH="0" baseline="0" noProof="0" dirty="0">
                <a:ln>
                  <a:noFill/>
                </a:ln>
                <a:solidFill>
                  <a:srgbClr val="404040"/>
                </a:solidFill>
                <a:effectLst/>
                <a:uLnTx/>
                <a:uFillTx/>
                <a:latin typeface="Arial"/>
                <a:ea typeface="+mn-ea"/>
                <a:cs typeface="Arial"/>
              </a:rPr>
              <a:t>add-on</a:t>
            </a:r>
            <a:r>
              <a:rPr kumimoji="0" sz="2000" b="0" i="0" u="none" strike="noStrike" kern="0" cap="none" spc="-30" normalizeH="0" baseline="0" noProof="0" dirty="0">
                <a:ln>
                  <a:noFill/>
                </a:ln>
                <a:solidFill>
                  <a:srgbClr val="404040"/>
                </a:solidFill>
                <a:effectLst/>
                <a:uLnTx/>
                <a:uFillTx/>
                <a:latin typeface="Arial"/>
                <a:ea typeface="+mn-ea"/>
                <a:cs typeface="Arial"/>
              </a:rPr>
              <a:t> </a:t>
            </a:r>
            <a:r>
              <a:rPr kumimoji="0" sz="2000" b="0" i="0" u="none" strike="noStrike" kern="0" cap="none" spc="0" normalizeH="0" baseline="0" noProof="0" dirty="0">
                <a:ln>
                  <a:noFill/>
                </a:ln>
                <a:solidFill>
                  <a:srgbClr val="404040"/>
                </a:solidFill>
                <a:effectLst/>
                <a:uLnTx/>
                <a:uFillTx/>
                <a:latin typeface="Arial"/>
                <a:ea typeface="+mn-ea"/>
                <a:cs typeface="Arial"/>
              </a:rPr>
              <a:t>(tiragolumab)</a:t>
            </a:r>
            <a:r>
              <a:rPr kumimoji="0" sz="2000" b="0" i="0" u="none" strike="noStrike" kern="0" cap="none" spc="-25" normalizeH="0" baseline="0" noProof="0" dirty="0">
                <a:ln>
                  <a:noFill/>
                </a:ln>
                <a:solidFill>
                  <a:srgbClr val="404040"/>
                </a:solidFill>
                <a:effectLst/>
                <a:uLnTx/>
                <a:uFillTx/>
                <a:latin typeface="Arial"/>
                <a:ea typeface="+mn-ea"/>
                <a:cs typeface="Arial"/>
              </a:rPr>
              <a:t> </a:t>
            </a:r>
            <a:r>
              <a:rPr kumimoji="0" sz="2000" b="0" i="0" u="none" strike="noStrike" kern="0" cap="none" spc="0" normalizeH="0" baseline="0" noProof="0" dirty="0">
                <a:ln>
                  <a:noFill/>
                </a:ln>
                <a:solidFill>
                  <a:srgbClr val="404040"/>
                </a:solidFill>
                <a:effectLst/>
                <a:uLnTx/>
                <a:uFillTx/>
                <a:latin typeface="Arial"/>
                <a:ea typeface="+mn-ea"/>
                <a:cs typeface="Arial"/>
              </a:rPr>
              <a:t>to</a:t>
            </a:r>
            <a:r>
              <a:rPr kumimoji="0" sz="2000" b="0" i="0" u="none" strike="noStrike" kern="0" cap="none" spc="-10" normalizeH="0" baseline="0" noProof="0" dirty="0">
                <a:ln>
                  <a:noFill/>
                </a:ln>
                <a:solidFill>
                  <a:srgbClr val="404040"/>
                </a:solidFill>
                <a:effectLst/>
                <a:uLnTx/>
                <a:uFillTx/>
                <a:latin typeface="Arial"/>
                <a:ea typeface="+mn-ea"/>
                <a:cs typeface="Arial"/>
              </a:rPr>
              <a:t> atezo-</a:t>
            </a:r>
            <a:r>
              <a:rPr kumimoji="0" sz="2000" b="0" i="0" u="none" strike="noStrike" kern="0" cap="none" spc="0" normalizeH="0" baseline="0" noProof="0" dirty="0">
                <a:ln>
                  <a:noFill/>
                </a:ln>
                <a:solidFill>
                  <a:srgbClr val="404040"/>
                </a:solidFill>
                <a:effectLst/>
                <a:uLnTx/>
                <a:uFillTx/>
                <a:latin typeface="Arial"/>
                <a:ea typeface="+mn-ea"/>
                <a:cs typeface="Arial"/>
              </a:rPr>
              <a:t>EP</a:t>
            </a:r>
            <a:r>
              <a:rPr kumimoji="0" sz="2000" b="0" i="0" u="none" strike="noStrike" kern="0" cap="none" spc="-60" normalizeH="0" baseline="0" noProof="0" dirty="0">
                <a:ln>
                  <a:noFill/>
                </a:ln>
                <a:solidFill>
                  <a:srgbClr val="404040"/>
                </a:solidFill>
                <a:effectLst/>
                <a:uLnTx/>
                <a:uFillTx/>
                <a:latin typeface="Arial"/>
                <a:ea typeface="+mn-ea"/>
                <a:cs typeface="Arial"/>
              </a:rPr>
              <a:t> </a:t>
            </a:r>
            <a:r>
              <a:rPr kumimoji="0" sz="2000" b="0" i="0" u="none" strike="noStrike" kern="0" cap="none" spc="-25" normalizeH="0" baseline="0" noProof="0" dirty="0">
                <a:ln>
                  <a:noFill/>
                </a:ln>
                <a:solidFill>
                  <a:srgbClr val="404040"/>
                </a:solidFill>
                <a:effectLst/>
                <a:uLnTx/>
                <a:uFillTx/>
                <a:latin typeface="Arial"/>
                <a:ea typeface="+mn-ea"/>
                <a:cs typeface="Arial"/>
              </a:rPr>
              <a:t>(SKYSCRAPER-</a:t>
            </a:r>
            <a:r>
              <a:rPr kumimoji="0" sz="2000" b="0" i="0" u="none" strike="noStrike" kern="0" cap="none" spc="0" normalizeH="0" baseline="0" noProof="0" dirty="0">
                <a:ln>
                  <a:noFill/>
                </a:ln>
                <a:solidFill>
                  <a:srgbClr val="404040"/>
                </a:solidFill>
                <a:effectLst/>
                <a:uLnTx/>
                <a:uFillTx/>
                <a:latin typeface="Arial"/>
                <a:ea typeface="+mn-ea"/>
                <a:cs typeface="Arial"/>
              </a:rPr>
              <a:t>02): </a:t>
            </a:r>
            <a:r>
              <a:rPr kumimoji="0" sz="2000" b="0" i="0" u="none" strike="noStrike" kern="0" cap="none" spc="-10" normalizeH="0" baseline="0" noProof="0" dirty="0">
                <a:ln>
                  <a:noFill/>
                </a:ln>
                <a:solidFill>
                  <a:srgbClr val="404040"/>
                </a:solidFill>
                <a:effectLst/>
                <a:uLnTx/>
                <a:uFillTx/>
                <a:latin typeface="Arial"/>
                <a:ea typeface="+mn-ea"/>
                <a:cs typeface="Arial"/>
              </a:rPr>
              <a:t>negative.</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3" name="TextBox 2">
            <a:extLst>
              <a:ext uri="{FF2B5EF4-FFF2-40B4-BE49-F238E27FC236}">
                <a16:creationId xmlns:a16="http://schemas.microsoft.com/office/drawing/2014/main" id="{C0B8A0A1-C610-3AE6-4DD5-CAD0F6097922}"/>
              </a:ext>
            </a:extLst>
          </p:cNvPr>
          <p:cNvSpPr txBox="1"/>
          <p:nvPr/>
        </p:nvSpPr>
        <p:spPr>
          <a:xfrm>
            <a:off x="55517" y="6488668"/>
            <a:ext cx="1197022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Cheng Y et al. JAMA 2022; Rudin CM et al. ASCO 2023; Rudin CM et al. J Clin Oncol. 2020; Wang PJ et al. Lancet Oncol. 2022 </a:t>
            </a:r>
          </a:p>
        </p:txBody>
      </p:sp>
    </p:spTree>
    <p:extLst>
      <p:ext uri="{BB962C8B-B14F-4D97-AF65-F5344CB8AC3E}">
        <p14:creationId xmlns:p14="http://schemas.microsoft.com/office/powerpoint/2010/main" val="214890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584B7BEF-7E97-7D22-F093-F72EC198D302}"/>
            </a:ext>
          </a:extLst>
        </p:cNvPr>
        <p:cNvGrpSpPr/>
        <p:nvPr/>
      </p:nvGrpSpPr>
      <p:grpSpPr>
        <a:xfrm>
          <a:off x="0" y="0"/>
          <a:ext cx="0" cy="0"/>
          <a:chOff x="0" y="0"/>
          <a:chExt cx="0" cy="0"/>
        </a:xfrm>
      </p:grpSpPr>
      <p:sp>
        <p:nvSpPr>
          <p:cNvPr id="68" name="Google Shape;68;p3">
            <a:extLst>
              <a:ext uri="{FF2B5EF4-FFF2-40B4-BE49-F238E27FC236}">
                <a16:creationId xmlns:a16="http://schemas.microsoft.com/office/drawing/2014/main" id="{788FFD99-56D2-EC2D-3105-636E1398BF24}"/>
              </a:ext>
            </a:extLst>
          </p:cNvPr>
          <p:cNvSpPr txBox="1">
            <a:spLocks noGrp="1"/>
          </p:cNvSpPr>
          <p:nvPr>
            <p:ph type="title" idx="4294967295"/>
          </p:nvPr>
        </p:nvSpPr>
        <p:spPr>
          <a:xfrm>
            <a:off x="23951" y="12233"/>
            <a:ext cx="10515600" cy="1325563"/>
          </a:xfrm>
          <a:prstGeom prst="rect">
            <a:avLst/>
          </a:prstGeom>
          <a:noFill/>
          <a:ln>
            <a:noFill/>
          </a:ln>
        </p:spPr>
        <p:txBody>
          <a:bodyPr spcFirstLastPara="1" wrap="square" lIns="23425" tIns="23425" rIns="23425" bIns="23425" anchor="ctr" anchorCtr="0">
            <a:noAutofit/>
          </a:bodyPr>
          <a:lstStyle/>
          <a:p>
            <a:pPr marL="0" lvl="0" indent="0" algn="l" rtl="0">
              <a:spcBef>
                <a:spcPts val="0"/>
              </a:spcBef>
              <a:spcAft>
                <a:spcPts val="0"/>
              </a:spcAft>
              <a:buNone/>
            </a:pPr>
            <a:r>
              <a:rPr lang="en-US" dirty="0">
                <a:solidFill>
                  <a:schemeClr val="bg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IMforte</a:t>
            </a:r>
            <a:r>
              <a:rPr lang="en-US" dirty="0">
                <a:solidFill>
                  <a:schemeClr val="bg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 </a:t>
            </a:r>
            <a:r>
              <a:rPr lang="en-US" dirty="0">
                <a:solidFill>
                  <a:schemeClr val="bg1"/>
                </a:solidFill>
              </a:rPr>
              <a:t>study design</a:t>
            </a:r>
            <a:endParaRPr dirty="0">
              <a:solidFill>
                <a:schemeClr val="bg1"/>
              </a:solidFill>
            </a:endParaRPr>
          </a:p>
        </p:txBody>
      </p:sp>
      <p:sp>
        <p:nvSpPr>
          <p:cNvPr id="8" name="Text Placeholder 7">
            <a:extLst>
              <a:ext uri="{FF2B5EF4-FFF2-40B4-BE49-F238E27FC236}">
                <a16:creationId xmlns:a16="http://schemas.microsoft.com/office/drawing/2014/main" id="{DDC7AA2D-78E1-7843-935B-3DC98C8D30EA}"/>
              </a:ext>
            </a:extLst>
          </p:cNvPr>
          <p:cNvSpPr>
            <a:spLocks noGrp="1"/>
          </p:cNvSpPr>
          <p:nvPr>
            <p:ph type="body" sz="quarter" idx="4294967295"/>
          </p:nvPr>
        </p:nvSpPr>
        <p:spPr>
          <a:xfrm>
            <a:off x="1004539" y="6415650"/>
            <a:ext cx="5853112" cy="280987"/>
          </a:xfrm>
        </p:spPr>
        <p:txBody>
          <a:bodyPr>
            <a:normAutofit fontScale="55000" lnSpcReduction="20000"/>
          </a:bodyPr>
          <a:lstStyle/>
          <a:p>
            <a:pPr marL="0" indent="0">
              <a:buNone/>
            </a:pPr>
            <a:r>
              <a:rPr lang="en-US" dirty="0"/>
              <a:t>Luis Paz-Ares, MD, PhD </a:t>
            </a:r>
          </a:p>
        </p:txBody>
      </p:sp>
      <p:sp>
        <p:nvSpPr>
          <p:cNvPr id="3" name="Text Placeholder 8">
            <a:extLst>
              <a:ext uri="{FF2B5EF4-FFF2-40B4-BE49-F238E27FC236}">
                <a16:creationId xmlns:a16="http://schemas.microsoft.com/office/drawing/2014/main" id="{731763D8-B06B-0E54-D1C4-83FCA51DE057}"/>
              </a:ext>
            </a:extLst>
          </p:cNvPr>
          <p:cNvSpPr txBox="1">
            <a:spLocks/>
          </p:cNvSpPr>
          <p:nvPr/>
        </p:nvSpPr>
        <p:spPr>
          <a:xfrm>
            <a:off x="2986498" y="6415650"/>
            <a:ext cx="1419071"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541338" indent="-274638"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808038" indent="-2667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8764"/>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IMforte ASCO 2025 Abstract 8006</a:t>
            </a:r>
            <a:endParaRPr kumimoji="0" lang="en-SG"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9" name="Google Shape;73;p3">
            <a:extLst>
              <a:ext uri="{FF2B5EF4-FFF2-40B4-BE49-F238E27FC236}">
                <a16:creationId xmlns:a16="http://schemas.microsoft.com/office/drawing/2014/main" id="{836FE3ED-5C0D-A0B5-5D3A-84ECDF481ACF}"/>
              </a:ext>
            </a:extLst>
          </p:cNvPr>
          <p:cNvSpPr/>
          <p:nvPr/>
        </p:nvSpPr>
        <p:spPr>
          <a:xfrm>
            <a:off x="895573" y="5038218"/>
            <a:ext cx="4181850" cy="1113600"/>
          </a:xfrm>
          <a:prstGeom prst="rect">
            <a:avLst/>
          </a:prstGeom>
          <a:noFill/>
          <a:ln>
            <a:noFill/>
          </a:ln>
        </p:spPr>
        <p:txBody>
          <a:bodyPr spcFirstLastPara="1" wrap="square" lIns="91425" tIns="0" rIns="91425"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a:ln>
                  <a:noFill/>
                </a:ln>
                <a:solidFill>
                  <a:srgbClr val="000000"/>
                </a:solidFill>
                <a:effectLst/>
                <a:uLnTx/>
                <a:uFillTx/>
                <a:latin typeface="Arial"/>
                <a:ea typeface="Arial"/>
                <a:cs typeface="Arial"/>
                <a:sym typeface="Arial"/>
              </a:rPr>
              <a:t>Stratification factors for randomization</a:t>
            </a:r>
            <a:endParaRPr kumimoji="0" lang="en-GB" sz="1300" b="0" i="0" u="none" strike="noStrike" kern="0" cap="none" spc="0" normalizeH="0" baseline="0" noProof="0" dirty="0">
              <a:ln>
                <a:noFill/>
              </a:ln>
              <a:solidFill>
                <a:srgbClr val="000000"/>
              </a:solidFill>
              <a:effectLst/>
              <a:uLnTx/>
              <a:uFillTx/>
              <a:latin typeface="Arial"/>
              <a:ea typeface="Arial"/>
              <a:cs typeface="Arial"/>
              <a:sym typeface="Arial"/>
            </a:endParaRPr>
          </a:p>
          <a:p>
            <a:pPr marL="180975" marR="0" lvl="0" indent="-1809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GB" sz="1300" b="0" i="0" u="none" strike="noStrike" kern="0" cap="none" spc="0" normalizeH="0" baseline="0" noProof="0" dirty="0">
                <a:ln>
                  <a:noFill/>
                </a:ln>
                <a:solidFill>
                  <a:srgbClr val="000000"/>
                </a:solidFill>
                <a:effectLst/>
                <a:uLnTx/>
                <a:uFillTx/>
                <a:latin typeface="Arial"/>
                <a:ea typeface="Arial"/>
                <a:cs typeface="Arial"/>
                <a:sym typeface="Arial"/>
              </a:rPr>
              <a:t>ECOG PS (0/1) </a:t>
            </a:r>
            <a:endParaRPr kumimoji="0" lang="en-GB" sz="1300" b="0" i="0" u="none" strike="noStrike" kern="0" cap="none" spc="0" normalizeH="0" baseline="0" noProof="0" dirty="0">
              <a:ln>
                <a:noFill/>
              </a:ln>
              <a:solidFill>
                <a:srgbClr val="000000"/>
              </a:solidFill>
              <a:effectLst/>
              <a:uLnTx/>
              <a:uFillTx/>
              <a:latin typeface="Arial"/>
              <a:ea typeface="+mn-ea"/>
              <a:cs typeface="Arial"/>
              <a:sym typeface="Arial"/>
            </a:endParaRPr>
          </a:p>
          <a:p>
            <a:pPr marL="180975" marR="0" lvl="0" indent="-1809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LDH (≤ULN/&gt;ULN) </a:t>
            </a:r>
            <a:endParaRPr kumimoji="0" sz="1300" b="0" i="0" u="none" strike="noStrike" kern="0" cap="none" spc="0" normalizeH="0" baseline="0" noProof="0" dirty="0">
              <a:ln>
                <a:noFill/>
              </a:ln>
              <a:solidFill>
                <a:srgbClr val="000000"/>
              </a:solidFill>
              <a:effectLst/>
              <a:uLnTx/>
              <a:uFillTx/>
              <a:latin typeface="Arial"/>
              <a:ea typeface="+mn-ea"/>
              <a:cs typeface="Arial"/>
              <a:sym typeface="Arial"/>
            </a:endParaRPr>
          </a:p>
          <a:p>
            <a:pPr marL="180975" marR="0" lvl="0" indent="-1809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Presence of liver metastases (Y/N) at induction BL</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180975" marR="0" lvl="0" indent="-1809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Prior receipt of PCI (Y/N)</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 name="Google Shape;87;p3">
            <a:extLst>
              <a:ext uri="{FF2B5EF4-FFF2-40B4-BE49-F238E27FC236}">
                <a16:creationId xmlns:a16="http://schemas.microsoft.com/office/drawing/2014/main" id="{50818EF8-3BC7-D3D4-81B0-C85A1533F5AB}"/>
              </a:ext>
            </a:extLst>
          </p:cNvPr>
          <p:cNvSpPr txBox="1"/>
          <p:nvPr/>
        </p:nvSpPr>
        <p:spPr>
          <a:xfrm>
            <a:off x="8509846" y="4937870"/>
            <a:ext cx="2912804" cy="109256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a:ln>
                  <a:noFill/>
                </a:ln>
                <a:solidFill>
                  <a:srgbClr val="000000"/>
                </a:solidFill>
                <a:effectLst/>
                <a:uLnTx/>
                <a:uFillTx/>
                <a:latin typeface="Arial"/>
                <a:ea typeface="Arial"/>
                <a:cs typeface="Arial"/>
                <a:sym typeface="Arial"/>
              </a:rPr>
              <a:t>Primary endpoints</a:t>
            </a:r>
            <a:endParaRPr kumimoji="0" sz="1300" b="0" i="0" u="none" strike="noStrike" kern="0" cap="none" spc="0" normalizeH="0" baseline="3000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IRF</a:t>
            </a: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-PFS</a:t>
            </a:r>
            <a:r>
              <a:rPr kumimoji="0" lang="en-US" sz="1300" b="0" i="0" u="none" strike="noStrike" kern="0" cap="none" spc="0" normalizeH="0" baseline="0" noProof="0" dirty="0">
                <a:ln>
                  <a:noFill/>
                </a:ln>
                <a:solidFill>
                  <a:srgbClr val="000000"/>
                </a:solidFill>
                <a:effectLst/>
                <a:uLnTx/>
                <a:uFillTx/>
                <a:latin typeface="Arial"/>
                <a:ea typeface="+mn-ea"/>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and </a:t>
            </a: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OS</a:t>
            </a:r>
          </a:p>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en-US" sz="13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a:ln>
                  <a:noFill/>
                </a:ln>
                <a:solidFill>
                  <a:srgbClr val="000000"/>
                </a:solidFill>
                <a:effectLst/>
                <a:uLnTx/>
                <a:uFillTx/>
                <a:latin typeface="Arial"/>
                <a:ea typeface="+mn-ea"/>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8"/>
                  </a:ext>
                </a:extLst>
              </a:rPr>
              <a:t>S</a:t>
            </a:r>
            <a:r>
              <a:rPr kumimoji="0" lang="en-US" sz="1300" b="1" i="0" u="none" strike="noStrike" kern="0" cap="none" spc="0" normalizeH="0" baseline="0" noProof="0" dirty="0">
                <a:ln>
                  <a:noFill/>
                </a:ln>
                <a:solidFill>
                  <a:srgbClr val="000000"/>
                </a:solidFill>
                <a:effectLst/>
                <a:uLnTx/>
                <a:uFillTx/>
                <a:latin typeface="Arial"/>
                <a:ea typeface="Arial"/>
                <a:cs typeface="Arial"/>
                <a:sym typeface="Arial"/>
              </a:rPr>
              <a:t>econdary </a:t>
            </a:r>
            <a:r>
              <a:rPr kumimoji="0" lang="en-US" sz="1300" b="1" i="0" u="none" strike="noStrike" kern="0" cap="none" spc="0" normalizeH="0" baseline="0" noProof="0" dirty="0">
                <a:ln>
                  <a:noFill/>
                </a:ln>
                <a:solidFill>
                  <a:srgbClr val="000000"/>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9"/>
                  </a:ext>
                </a:extLst>
              </a:rPr>
              <a:t>endpoints included</a:t>
            </a:r>
            <a:endParaRPr kumimoji="0" lang="en-US" sz="1300" b="0" i="0" u="none" strike="noStrike" kern="0" cap="none" spc="0" normalizeH="0" baseline="3000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0"/>
                  </a:ext>
                </a:extLst>
              </a:rPr>
              <a:t>INV-PFS, ORR, DOR, and s</a:t>
            </a: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afety</a:t>
            </a:r>
            <a:endParaRPr kumimoji="0" sz="13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8" name="Group 37">
            <a:extLst>
              <a:ext uri="{FF2B5EF4-FFF2-40B4-BE49-F238E27FC236}">
                <a16:creationId xmlns:a16="http://schemas.microsoft.com/office/drawing/2014/main" id="{28DF0FC6-079B-8D7F-64A2-45E970BD6B78}"/>
              </a:ext>
            </a:extLst>
          </p:cNvPr>
          <p:cNvGrpSpPr/>
          <p:nvPr/>
        </p:nvGrpSpPr>
        <p:grpSpPr>
          <a:xfrm>
            <a:off x="300002" y="1601628"/>
            <a:ext cx="11591996" cy="3146694"/>
            <a:chOff x="299995" y="976486"/>
            <a:chExt cx="11591996" cy="3146694"/>
          </a:xfrm>
        </p:grpSpPr>
        <p:cxnSp>
          <p:nvCxnSpPr>
            <p:cNvPr id="39" name="Google Shape;69;p3">
              <a:extLst>
                <a:ext uri="{FF2B5EF4-FFF2-40B4-BE49-F238E27FC236}">
                  <a16:creationId xmlns:a16="http://schemas.microsoft.com/office/drawing/2014/main" id="{5C698241-6183-B10B-9E56-988AD9552167}"/>
                </a:ext>
              </a:extLst>
            </p:cNvPr>
            <p:cNvCxnSpPr>
              <a:stCxn id="41" idx="6"/>
              <a:endCxn id="46" idx="1"/>
            </p:cNvCxnSpPr>
            <p:nvPr/>
          </p:nvCxnSpPr>
          <p:spPr>
            <a:xfrm>
              <a:off x="7558333" y="2481768"/>
              <a:ext cx="281330" cy="559282"/>
            </a:xfrm>
            <a:prstGeom prst="bentConnector3">
              <a:avLst>
                <a:gd name="adj1" fmla="val 39843"/>
              </a:avLst>
            </a:prstGeom>
            <a:noFill/>
            <a:ln w="19050" cap="flat" cmpd="sng">
              <a:solidFill>
                <a:srgbClr val="000000"/>
              </a:solidFill>
              <a:prstDash val="solid"/>
              <a:round/>
              <a:headEnd type="none" w="sm" len="sm"/>
              <a:tailEnd type="triangle" w="med" len="med"/>
            </a:ln>
          </p:spPr>
        </p:cxnSp>
        <p:cxnSp>
          <p:nvCxnSpPr>
            <p:cNvPr id="40" name="Google Shape;71;p3">
              <a:extLst>
                <a:ext uri="{FF2B5EF4-FFF2-40B4-BE49-F238E27FC236}">
                  <a16:creationId xmlns:a16="http://schemas.microsoft.com/office/drawing/2014/main" id="{CBB4B422-5CCC-51D7-BCA8-58DA9BAD46F8}"/>
                </a:ext>
              </a:extLst>
            </p:cNvPr>
            <p:cNvCxnSpPr/>
            <p:nvPr/>
          </p:nvCxnSpPr>
          <p:spPr>
            <a:xfrm flipV="1">
              <a:off x="7558333" y="1884455"/>
              <a:ext cx="281330" cy="597313"/>
            </a:xfrm>
            <a:prstGeom prst="bentConnector3">
              <a:avLst>
                <a:gd name="adj1" fmla="val 39843"/>
              </a:avLst>
            </a:prstGeom>
            <a:noFill/>
            <a:ln w="19050" cap="flat" cmpd="sng">
              <a:solidFill>
                <a:srgbClr val="000000"/>
              </a:solidFill>
              <a:prstDash val="solid"/>
              <a:round/>
              <a:headEnd type="none" w="sm" len="sm"/>
              <a:tailEnd type="triangle" w="med" len="med"/>
            </a:ln>
          </p:spPr>
        </p:cxnSp>
        <p:sp>
          <p:nvSpPr>
            <p:cNvPr id="41" name="Google Shape;74;p3">
              <a:extLst>
                <a:ext uri="{FF2B5EF4-FFF2-40B4-BE49-F238E27FC236}">
                  <a16:creationId xmlns:a16="http://schemas.microsoft.com/office/drawing/2014/main" id="{FA53642A-18A9-2D17-EC19-FA71C6001D0D}"/>
                </a:ext>
              </a:extLst>
            </p:cNvPr>
            <p:cNvSpPr/>
            <p:nvPr/>
          </p:nvSpPr>
          <p:spPr>
            <a:xfrm>
              <a:off x="6910333" y="2157768"/>
              <a:ext cx="648000" cy="648000"/>
            </a:xfrm>
            <a:prstGeom prst="ellipse">
              <a:avLst/>
            </a:prstGeom>
            <a:solidFill>
              <a:srgbClr val="604A7B"/>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a:ln>
                    <a:noFill/>
                  </a:ln>
                  <a:solidFill>
                    <a:prstClr val="white"/>
                  </a:solidFill>
                  <a:effectLst/>
                  <a:uLnTx/>
                  <a:uFillTx/>
                  <a:latin typeface="Arial"/>
                  <a:ea typeface="Arial"/>
                  <a:cs typeface="Arial"/>
                  <a:sym typeface="Arial"/>
                </a:rPr>
                <a:t>R</a:t>
              </a:r>
              <a:endParaRPr kumimoji="0" sz="1300" b="0" i="0" u="none" strike="noStrike" kern="0" cap="none" spc="0" normalizeH="0" baseline="0" noProof="0" dirty="0">
                <a:ln>
                  <a:noFill/>
                </a:ln>
                <a:solidFill>
                  <a:prstClr val="white"/>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a:ln>
                    <a:noFill/>
                  </a:ln>
                  <a:solidFill>
                    <a:prstClr val="white"/>
                  </a:solidFill>
                  <a:effectLst/>
                  <a:uLnTx/>
                  <a:uFillTx/>
                  <a:latin typeface="Arial"/>
                  <a:ea typeface="Arial"/>
                  <a:cs typeface="Arial"/>
                  <a:sym typeface="Arial"/>
                </a:rPr>
                <a:t>1:1</a:t>
              </a:r>
              <a:endParaRPr kumimoji="0" sz="1300" b="0" i="0" u="none" strike="noStrike" kern="0" cap="none" spc="0" normalizeH="0" baseline="0" noProof="0" dirty="0">
                <a:ln>
                  <a:noFill/>
                </a:ln>
                <a:solidFill>
                  <a:prstClr val="white"/>
                </a:solidFill>
                <a:effectLst/>
                <a:uLnTx/>
                <a:uFillTx/>
                <a:latin typeface="Arial"/>
                <a:ea typeface="Arial"/>
                <a:cs typeface="Arial"/>
                <a:sym typeface="Arial"/>
              </a:endParaRPr>
            </a:p>
          </p:txBody>
        </p:sp>
        <p:sp>
          <p:nvSpPr>
            <p:cNvPr id="42" name="Google Shape;75;p3">
              <a:extLst>
                <a:ext uri="{FF2B5EF4-FFF2-40B4-BE49-F238E27FC236}">
                  <a16:creationId xmlns:a16="http://schemas.microsoft.com/office/drawing/2014/main" id="{F674CCB4-ED60-D45A-8DF2-84B3A89A2725}"/>
                </a:ext>
              </a:extLst>
            </p:cNvPr>
            <p:cNvSpPr/>
            <p:nvPr/>
          </p:nvSpPr>
          <p:spPr>
            <a:xfrm>
              <a:off x="2245788" y="983977"/>
              <a:ext cx="2334636" cy="478800"/>
            </a:xfrm>
            <a:prstGeom prst="roundRect">
              <a:avLst>
                <a:gd name="adj" fmla="val 16667"/>
              </a:avLst>
            </a:prstGeom>
            <a:solidFill>
              <a:srgbClr val="4F6128"/>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1300" b="1" i="0" u="none" strike="noStrike" kern="0" cap="none" spc="0" normalizeH="0" baseline="0" noProof="0" dirty="0">
                  <a:ln>
                    <a:noFill/>
                  </a:ln>
                  <a:solidFill>
                    <a:srgbClr val="FFFFFF"/>
                  </a:solidFill>
                  <a:effectLst/>
                  <a:uLnTx/>
                  <a:uFillTx/>
                  <a:latin typeface="Arial"/>
                  <a:ea typeface="Arial"/>
                  <a:cs typeface="Arial"/>
                  <a:sym typeface="Arial"/>
                </a:rPr>
                <a:t>Induction phase</a:t>
              </a:r>
              <a:endParaRPr kumimoji="0" sz="13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3" name="Google Shape;76;p3">
              <a:extLst>
                <a:ext uri="{FF2B5EF4-FFF2-40B4-BE49-F238E27FC236}">
                  <a16:creationId xmlns:a16="http://schemas.microsoft.com/office/drawing/2014/main" id="{B5785194-71ED-4FE5-2D56-9CE5D1BCED3E}"/>
                </a:ext>
              </a:extLst>
            </p:cNvPr>
            <p:cNvSpPr/>
            <p:nvPr/>
          </p:nvSpPr>
          <p:spPr>
            <a:xfrm>
              <a:off x="6910250" y="985152"/>
              <a:ext cx="4386300" cy="481500"/>
            </a:xfrm>
            <a:prstGeom prst="roundRect">
              <a:avLst>
                <a:gd name="adj" fmla="val 16667"/>
              </a:avLst>
            </a:prstGeom>
            <a:solidFill>
              <a:srgbClr val="604A7B"/>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1300" b="1" i="0" u="none" strike="noStrike" kern="0" cap="none" spc="0" normalizeH="0" baseline="0" noProof="0" dirty="0">
                  <a:ln>
                    <a:noFill/>
                  </a:ln>
                  <a:solidFill>
                    <a:srgbClr val="FFFFFF"/>
                  </a:solidFill>
                  <a:effectLst/>
                  <a:uLnTx/>
                  <a:uFillTx/>
                  <a:latin typeface="Arial"/>
                  <a:ea typeface="Arial"/>
                  <a:cs typeface="Arial"/>
                  <a:sym typeface="Arial"/>
                </a:rPr>
                <a:t>Maintenance phase</a:t>
              </a:r>
              <a:endParaRPr kumimoji="0" sz="13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4" name="Google Shape;77;p3">
              <a:extLst>
                <a:ext uri="{FF2B5EF4-FFF2-40B4-BE49-F238E27FC236}">
                  <a16:creationId xmlns:a16="http://schemas.microsoft.com/office/drawing/2014/main" id="{CB213839-112B-7189-5033-083FC30AD9CB}"/>
                </a:ext>
              </a:extLst>
            </p:cNvPr>
            <p:cNvSpPr/>
            <p:nvPr/>
          </p:nvSpPr>
          <p:spPr>
            <a:xfrm>
              <a:off x="9997095" y="1524368"/>
              <a:ext cx="1299556" cy="1914801"/>
            </a:xfrm>
            <a:prstGeom prst="roundRect">
              <a:avLst>
                <a:gd name="adj" fmla="val 16667"/>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Treat until PD or unacceptable toxicity</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No crossover allowed</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45" name="Google Shape;78;p3">
              <a:extLst>
                <a:ext uri="{FF2B5EF4-FFF2-40B4-BE49-F238E27FC236}">
                  <a16:creationId xmlns:a16="http://schemas.microsoft.com/office/drawing/2014/main" id="{010F2EAB-9999-591C-5136-AF544FAAED48}"/>
                </a:ext>
              </a:extLst>
            </p:cNvPr>
            <p:cNvCxnSpPr>
              <a:stCxn id="46" idx="3"/>
            </p:cNvCxnSpPr>
            <p:nvPr/>
          </p:nvCxnSpPr>
          <p:spPr>
            <a:xfrm>
              <a:off x="9715764" y="3041050"/>
              <a:ext cx="288000" cy="0"/>
            </a:xfrm>
            <a:prstGeom prst="straightConnector1">
              <a:avLst/>
            </a:prstGeom>
            <a:noFill/>
            <a:ln w="19050" cap="flat" cmpd="sng">
              <a:solidFill>
                <a:srgbClr val="000000"/>
              </a:solidFill>
              <a:prstDash val="solid"/>
              <a:round/>
              <a:headEnd type="none" w="sm" len="sm"/>
              <a:tailEnd type="triangle" w="med" len="med"/>
            </a:ln>
          </p:spPr>
        </p:cxnSp>
        <p:sp>
          <p:nvSpPr>
            <p:cNvPr id="46" name="Google Shape;70;p3">
              <a:extLst>
                <a:ext uri="{FF2B5EF4-FFF2-40B4-BE49-F238E27FC236}">
                  <a16:creationId xmlns:a16="http://schemas.microsoft.com/office/drawing/2014/main" id="{90413DDA-2EDE-35A0-3DEF-ABF2FABCCF6C}"/>
                </a:ext>
              </a:extLst>
            </p:cNvPr>
            <p:cNvSpPr/>
            <p:nvPr/>
          </p:nvSpPr>
          <p:spPr>
            <a:xfrm>
              <a:off x="7839663" y="2645050"/>
              <a:ext cx="1876101" cy="792000"/>
            </a:xfrm>
            <a:prstGeom prst="roundRect">
              <a:avLst>
                <a:gd name="adj" fmla="val 16667"/>
              </a:avLst>
            </a:prstGeom>
            <a:solidFill>
              <a:srgbClr val="CC0000"/>
            </a:solidFill>
            <a:ln w="12700" cap="flat" cmpd="sng">
              <a:solidFill>
                <a:srgbClr val="000000"/>
              </a:solidFill>
              <a:prstDash val="solid"/>
              <a:round/>
              <a:headEnd type="none" w="sm" len="sm"/>
              <a:tailEnd type="none" w="sm" len="sm"/>
            </a:ln>
          </p:spPr>
          <p:txBody>
            <a:bodyPr spcFirstLastPara="1" wrap="square" lIns="47950" tIns="23975" rIns="47950" bIns="2397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300" b="1" i="0" u="none" strike="noStrike" kern="0" cap="none" spc="0" normalizeH="0" baseline="0" noProof="0" dirty="0">
                  <a:ln>
                    <a:noFill/>
                  </a:ln>
                  <a:solidFill>
                    <a:srgbClr val="FFFFFF"/>
                  </a:solidFill>
                  <a:effectLst/>
                  <a:uLnTx/>
                  <a:uFillTx/>
                  <a:latin typeface="Arial"/>
                  <a:ea typeface="Arial"/>
                  <a:cs typeface="Arial"/>
                  <a:sym typeface="Arial"/>
                </a:rPr>
                <a:t>Atezo (1200 mg) </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300" b="1" i="0" u="none" strike="noStrike" kern="0" cap="none" spc="0" normalizeH="0" baseline="0" noProof="0" dirty="0">
                  <a:ln>
                    <a:noFill/>
                  </a:ln>
                  <a:solidFill>
                    <a:srgbClr val="FFFFFF"/>
                  </a:solidFill>
                  <a:effectLst/>
                  <a:uLnTx/>
                  <a:uFillTx/>
                  <a:latin typeface="Arial"/>
                  <a:ea typeface="Arial"/>
                  <a:cs typeface="Arial"/>
                  <a:sym typeface="Arial"/>
                </a:rPr>
                <a:t>IV q3w</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47" name="Google Shape;79;p3">
              <a:extLst>
                <a:ext uri="{FF2B5EF4-FFF2-40B4-BE49-F238E27FC236}">
                  <a16:creationId xmlns:a16="http://schemas.microsoft.com/office/drawing/2014/main" id="{16BE702D-E745-7B94-65A7-347A048BD75C}"/>
                </a:ext>
              </a:extLst>
            </p:cNvPr>
            <p:cNvCxnSpPr>
              <a:stCxn id="48" idx="3"/>
            </p:cNvCxnSpPr>
            <p:nvPr/>
          </p:nvCxnSpPr>
          <p:spPr>
            <a:xfrm>
              <a:off x="9715764" y="1884455"/>
              <a:ext cx="288000" cy="0"/>
            </a:xfrm>
            <a:prstGeom prst="straightConnector1">
              <a:avLst/>
            </a:prstGeom>
            <a:noFill/>
            <a:ln w="19050" cap="flat" cmpd="sng">
              <a:solidFill>
                <a:srgbClr val="000000"/>
              </a:solidFill>
              <a:prstDash val="solid"/>
              <a:round/>
              <a:headEnd type="none" w="sm" len="sm"/>
              <a:tailEnd type="triangle" w="med" len="med"/>
            </a:ln>
          </p:spPr>
        </p:cxnSp>
        <p:sp>
          <p:nvSpPr>
            <p:cNvPr id="48" name="Google Shape;72;p3">
              <a:extLst>
                <a:ext uri="{FF2B5EF4-FFF2-40B4-BE49-F238E27FC236}">
                  <a16:creationId xmlns:a16="http://schemas.microsoft.com/office/drawing/2014/main" id="{12F42504-CB66-C9D7-541C-D6F8ACE46E97}"/>
                </a:ext>
              </a:extLst>
            </p:cNvPr>
            <p:cNvSpPr/>
            <p:nvPr/>
          </p:nvSpPr>
          <p:spPr>
            <a:xfrm>
              <a:off x="7839663" y="1525664"/>
              <a:ext cx="1876101" cy="717581"/>
            </a:xfrm>
            <a:prstGeom prst="roundRect">
              <a:avLst>
                <a:gd name="adj" fmla="val 16667"/>
              </a:avLst>
            </a:prstGeom>
            <a:solidFill>
              <a:srgbClr val="3953A4"/>
            </a:solidFill>
            <a:ln w="12700" cap="flat" cmpd="sng">
              <a:solidFill>
                <a:srgbClr val="000000"/>
              </a:solidFill>
              <a:prstDash val="solid"/>
              <a:round/>
              <a:headEnd type="none" w="sm" len="sm"/>
              <a:tailEnd type="none" w="sm" len="sm"/>
            </a:ln>
          </p:spPr>
          <p:txBody>
            <a:bodyPr spcFirstLastPara="1" wrap="square" lIns="47950" tIns="23975" rIns="47950" bIns="23975"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300" b="1" i="0" u="none" strike="noStrike" kern="0" cap="none" spc="0" normalizeH="0" baseline="0" noProof="0" dirty="0">
                  <a:ln>
                    <a:noFill/>
                  </a:ln>
                  <a:solidFill>
                    <a:srgbClr val="FFFFFF"/>
                  </a:solidFill>
                  <a:effectLst/>
                  <a:uLnTx/>
                  <a:uFillTx/>
                  <a:latin typeface="Arial"/>
                  <a:ea typeface="Arial"/>
                  <a:cs typeface="Arial"/>
                  <a:sym typeface="Arial"/>
                </a:rPr>
                <a:t>Lurbi (3.2 mg/m</a:t>
              </a:r>
              <a:r>
                <a:rPr kumimoji="0" lang="en-US" sz="1300" b="1" i="0" u="none" strike="noStrike" kern="0" cap="none" spc="0" normalizeH="0" baseline="30000" noProof="0" dirty="0">
                  <a:ln>
                    <a:noFill/>
                  </a:ln>
                  <a:solidFill>
                    <a:srgbClr val="FFFFFF"/>
                  </a:solidFill>
                  <a:effectLst/>
                  <a:uLnTx/>
                  <a:uFillTx/>
                  <a:latin typeface="Arial"/>
                  <a:ea typeface="Arial"/>
                  <a:cs typeface="Arial"/>
                  <a:sym typeface="Arial"/>
                </a:rPr>
                <a:t>2</a:t>
              </a:r>
              <a:r>
                <a:rPr kumimoji="0" lang="en-US" sz="1300" b="1" i="0" u="none" strike="noStrike" kern="0" cap="none" spc="0" normalizeH="0" baseline="0" noProof="0" dirty="0">
                  <a:ln>
                    <a:noFill/>
                  </a:ln>
                  <a:solidFill>
                    <a:srgbClr val="FFFFFF"/>
                  </a:solidFill>
                  <a:effectLst/>
                  <a:uLnTx/>
                  <a:uFillTx/>
                  <a:latin typeface="Arial"/>
                  <a:ea typeface="Arial"/>
                  <a:cs typeface="Arial"/>
                  <a:sym typeface="Arial"/>
                </a:rPr>
                <a:t>) + </a:t>
              </a:r>
              <a:br>
                <a:rPr kumimoji="0" lang="en-US" sz="1300" b="1" i="0" u="none" strike="noStrike" kern="0" cap="none" spc="0" normalizeH="0" baseline="0" noProof="0" dirty="0">
                  <a:ln>
                    <a:noFill/>
                  </a:ln>
                  <a:solidFill>
                    <a:srgbClr val="FFFFFF"/>
                  </a:solidFill>
                  <a:effectLst/>
                  <a:uLnTx/>
                  <a:uFillTx/>
                  <a:latin typeface="Arial"/>
                  <a:ea typeface="Arial"/>
                  <a:cs typeface="Arial"/>
                  <a:sym typeface="Arial"/>
                </a:rPr>
              </a:br>
              <a:r>
                <a:rPr kumimoji="0" lang="en-US" sz="1300" b="1" i="0" u="none" strike="noStrike" kern="0" cap="none" spc="0" normalizeH="0" baseline="0" noProof="0" dirty="0">
                  <a:ln>
                    <a:noFill/>
                  </a:ln>
                  <a:solidFill>
                    <a:srgbClr val="FFFFFF"/>
                  </a:solidFill>
                  <a:effectLst/>
                  <a:uLnTx/>
                  <a:uFillTx/>
                  <a:latin typeface="Arial"/>
                  <a:ea typeface="Arial"/>
                  <a:cs typeface="Arial"/>
                  <a:sym typeface="Arial"/>
                </a:rPr>
                <a:t>atezo (1200 mg) </a:t>
              </a:r>
              <a:br>
                <a:rPr kumimoji="0" lang="en-US" sz="1300" b="1" i="0" u="none" strike="noStrike" kern="0" cap="none" spc="0" normalizeH="0" baseline="0" noProof="0" dirty="0">
                  <a:ln>
                    <a:noFill/>
                  </a:ln>
                  <a:solidFill>
                    <a:srgbClr val="FFFFFF"/>
                  </a:solidFill>
                  <a:effectLst/>
                  <a:uLnTx/>
                  <a:uFillTx/>
                  <a:latin typeface="Arial"/>
                  <a:ea typeface="Arial"/>
                  <a:cs typeface="Arial"/>
                  <a:sym typeface="Arial"/>
                </a:rPr>
              </a:br>
              <a:r>
                <a:rPr kumimoji="0" lang="en-US" sz="1300" b="1" i="0" u="none" strike="noStrike" kern="0" cap="none" spc="0" normalizeH="0" baseline="0" noProof="0" dirty="0">
                  <a:ln>
                    <a:noFill/>
                  </a:ln>
                  <a:solidFill>
                    <a:srgbClr val="FFFFFF"/>
                  </a:solidFill>
                  <a:effectLst/>
                  <a:uLnTx/>
                  <a:uFillTx/>
                  <a:latin typeface="Arial"/>
                  <a:ea typeface="Arial"/>
                  <a:cs typeface="Arial"/>
                  <a:sym typeface="Arial"/>
                </a:rPr>
                <a:t>IV q3w</a:t>
              </a:r>
              <a:r>
                <a:rPr kumimoji="0" lang="en-US" sz="1300" b="1" i="0" u="none" strike="noStrike" kern="0" cap="none" spc="0" normalizeH="0" baseline="30000" noProof="0" dirty="0">
                  <a:ln>
                    <a:noFill/>
                  </a:ln>
                  <a:solidFill>
                    <a:srgbClr val="FFFFFF"/>
                  </a:solidFill>
                  <a:effectLst/>
                  <a:uLnTx/>
                  <a:uFillTx/>
                  <a:latin typeface="Arial"/>
                  <a:ea typeface="Arial"/>
                  <a:cs typeface="Arial"/>
                  <a:sym typeface="Arial"/>
                </a:rPr>
                <a:t>c</a:t>
              </a:r>
              <a:r>
                <a:rPr kumimoji="0" lang="en-US" sz="1300" b="1"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9" name="Google Shape;80;p3">
              <a:extLst>
                <a:ext uri="{FF2B5EF4-FFF2-40B4-BE49-F238E27FC236}">
                  <a16:creationId xmlns:a16="http://schemas.microsoft.com/office/drawing/2014/main" id="{22E26A94-468C-84B4-9F68-3044A35EF1B6}"/>
                </a:ext>
              </a:extLst>
            </p:cNvPr>
            <p:cNvSpPr/>
            <p:nvPr/>
          </p:nvSpPr>
          <p:spPr>
            <a:xfrm>
              <a:off x="300038" y="1524802"/>
              <a:ext cx="1853038" cy="1913933"/>
            </a:xfrm>
            <a:prstGeom prst="roundRect">
              <a:avLst>
                <a:gd name="adj" fmla="val 7478"/>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a:ln>
                    <a:noFill/>
                  </a:ln>
                  <a:solidFill>
                    <a:srgbClr val="000000"/>
                  </a:solidFill>
                  <a:effectLst/>
                  <a:uLnTx/>
                  <a:uFillTx/>
                  <a:latin typeface="Arial"/>
                  <a:ea typeface="Arial"/>
                  <a:cs typeface="Arial"/>
                  <a:sym typeface="Arial"/>
                </a:rPr>
                <a:t>Eligibility criteria</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285737" marR="0" lvl="0" indent="-285737"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No prior systemic treatment for </a:t>
              </a:r>
              <a:b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ES-SCLC</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37" marR="0" lvl="0" indent="-285737"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No CNS metastases</a:t>
              </a:r>
              <a:endParaRPr kumimoji="0" sz="1300" b="0" i="0" u="none" strike="noStrike" kern="0" cap="none" spc="0" normalizeH="0" baseline="30000" noProof="0" dirty="0">
                <a:ln>
                  <a:noFill/>
                </a:ln>
                <a:solidFill>
                  <a:srgbClr val="000000"/>
                </a:solidFill>
                <a:effectLst/>
                <a:uLnTx/>
                <a:uFillTx/>
                <a:latin typeface="Arial"/>
                <a:ea typeface="Arial"/>
                <a:cs typeface="Arial"/>
                <a:sym typeface="Arial"/>
              </a:endParaRPr>
            </a:p>
            <a:p>
              <a:pPr marL="285737" marR="0" lvl="0" indent="-285737"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ECOG PS 0/1</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endParaRPr kumimoji="0" sz="1300" b="0" i="0" u="none" strike="noStrike" kern="0" cap="none" spc="0" normalizeH="0" baseline="3000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dirty="0">
                  <a:ln>
                    <a:noFill/>
                  </a:ln>
                  <a:solidFill>
                    <a:srgbClr val="000000"/>
                  </a:solidFill>
                  <a:effectLst/>
                  <a:uLnTx/>
                  <a:uFillTx/>
                  <a:latin typeface="Arial"/>
                  <a:ea typeface="Arial"/>
                  <a:cs typeface="Arial"/>
                  <a:sym typeface="Arial"/>
                </a:rPr>
                <a:t>N=660</a:t>
              </a:r>
              <a:endParaRPr kumimoji="0" sz="1300" b="1"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50" name="Google Shape;81;p3">
              <a:extLst>
                <a:ext uri="{FF2B5EF4-FFF2-40B4-BE49-F238E27FC236}">
                  <a16:creationId xmlns:a16="http://schemas.microsoft.com/office/drawing/2014/main" id="{7D0C13AD-D6E7-94F2-B28B-EA3C12554F62}"/>
                </a:ext>
              </a:extLst>
            </p:cNvPr>
            <p:cNvCxnSpPr>
              <a:stCxn id="51" idx="3"/>
              <a:endCxn id="53" idx="1"/>
            </p:cNvCxnSpPr>
            <p:nvPr/>
          </p:nvCxnSpPr>
          <p:spPr>
            <a:xfrm>
              <a:off x="4580423" y="2481768"/>
              <a:ext cx="233433" cy="0"/>
            </a:xfrm>
            <a:prstGeom prst="straightConnector1">
              <a:avLst/>
            </a:prstGeom>
            <a:noFill/>
            <a:ln w="19050" cap="flat" cmpd="sng">
              <a:solidFill>
                <a:srgbClr val="000000"/>
              </a:solidFill>
              <a:prstDash val="solid"/>
              <a:round/>
              <a:headEnd type="none" w="sm" len="sm"/>
              <a:tailEnd type="triangle" w="med" len="med"/>
            </a:ln>
          </p:spPr>
        </p:cxnSp>
        <p:sp>
          <p:nvSpPr>
            <p:cNvPr id="51" name="Google Shape;82;p3">
              <a:extLst>
                <a:ext uri="{FF2B5EF4-FFF2-40B4-BE49-F238E27FC236}">
                  <a16:creationId xmlns:a16="http://schemas.microsoft.com/office/drawing/2014/main" id="{79E2C08A-60C6-D561-FD7E-D8E92914B5A7}"/>
                </a:ext>
              </a:extLst>
            </p:cNvPr>
            <p:cNvSpPr/>
            <p:nvPr/>
          </p:nvSpPr>
          <p:spPr>
            <a:xfrm>
              <a:off x="2986498" y="2122977"/>
              <a:ext cx="1593925" cy="717581"/>
            </a:xfrm>
            <a:prstGeom prst="roundRect">
              <a:avLst>
                <a:gd name="adj" fmla="val 16667"/>
              </a:avLst>
            </a:prstGeom>
            <a:solidFill>
              <a:srgbClr val="9BBB59"/>
            </a:solidFill>
            <a:ln w="12700" cap="flat" cmpd="sng">
              <a:solidFill>
                <a:srgbClr val="000000"/>
              </a:solidFill>
              <a:prstDash val="solid"/>
              <a:round/>
              <a:headEnd type="none" w="sm" len="sm"/>
              <a:tailEnd type="none" w="sm" len="sm"/>
            </a:ln>
          </p:spPr>
          <p:txBody>
            <a:bodyPr spcFirstLastPara="1" wrap="square" lIns="47950" tIns="23975" rIns="47950" bIns="23975"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300" b="1" i="0" u="none" strike="noStrike" kern="0" cap="none" spc="0" normalizeH="0" baseline="0" noProof="0" dirty="0">
                  <a:ln>
                    <a:noFill/>
                  </a:ln>
                  <a:solidFill>
                    <a:prstClr val="black"/>
                  </a:solidFill>
                  <a:effectLst/>
                  <a:uLnTx/>
                  <a:uFillTx/>
                  <a:latin typeface="Arial"/>
                  <a:ea typeface="Arial"/>
                  <a:cs typeface="Arial"/>
                  <a:sym typeface="Arial"/>
                </a:rPr>
                <a:t>Atezo + </a:t>
              </a:r>
              <a:br>
                <a:rPr kumimoji="0" lang="en-US" sz="1300" b="1" i="0" u="none" strike="noStrike" kern="0" cap="none" spc="0" normalizeH="0" baseline="0" noProof="0" dirty="0">
                  <a:ln>
                    <a:noFill/>
                  </a:ln>
                  <a:solidFill>
                    <a:prstClr val="black"/>
                  </a:solidFill>
                  <a:effectLst/>
                  <a:uLnTx/>
                  <a:uFillTx/>
                  <a:latin typeface="Arial"/>
                  <a:ea typeface="Arial"/>
                  <a:cs typeface="Arial"/>
                  <a:sym typeface="Arial"/>
                </a:rPr>
              </a:br>
              <a:r>
                <a:rPr kumimoji="0" lang="en-US" sz="1300" b="1" i="0" u="none" strike="noStrike" kern="0" cap="none" spc="0" normalizeH="0" baseline="0" noProof="0" dirty="0">
                  <a:ln>
                    <a:noFill/>
                  </a:ln>
                  <a:solidFill>
                    <a:prstClr val="black"/>
                  </a:solidFill>
                  <a:effectLst/>
                  <a:uLnTx/>
                  <a:uFillTx/>
                  <a:latin typeface="Arial"/>
                  <a:ea typeface="Arial"/>
                  <a:cs typeface="Arial"/>
                  <a:sym typeface="Arial"/>
                </a:rPr>
                <a:t>carbo + etop </a:t>
              </a:r>
              <a:br>
                <a:rPr kumimoji="0" lang="en-US" sz="1300" b="1" i="0" u="none" strike="noStrike" kern="0" cap="none" spc="0" normalizeH="0" baseline="0" noProof="0" dirty="0">
                  <a:ln>
                    <a:noFill/>
                  </a:ln>
                  <a:solidFill>
                    <a:prstClr val="black"/>
                  </a:solidFill>
                  <a:effectLst/>
                  <a:uLnTx/>
                  <a:uFillTx/>
                  <a:latin typeface="Arial"/>
                  <a:ea typeface="Arial"/>
                  <a:cs typeface="Arial"/>
                  <a:sym typeface="Arial"/>
                </a:rPr>
              </a:br>
              <a:r>
                <a:rPr kumimoji="0" lang="en-US" sz="1300" b="1" i="0" u="none" strike="noStrike" kern="0" cap="none" spc="0" normalizeH="0" baseline="0" noProof="0" dirty="0">
                  <a:ln>
                    <a:noFill/>
                  </a:ln>
                  <a:solidFill>
                    <a:prstClr val="black"/>
                  </a:solidFill>
                  <a:effectLst/>
                  <a:uLnTx/>
                  <a:uFillTx/>
                  <a:latin typeface="Arial"/>
                  <a:ea typeface="Arial"/>
                  <a:cs typeface="Arial"/>
                  <a:sym typeface="Arial"/>
                </a:rPr>
                <a:t>(4 cycles q3w)</a:t>
              </a:r>
              <a:r>
                <a:rPr kumimoji="0" lang="en-US" sz="1300" b="1" i="0" u="none" strike="noStrike" kern="0" cap="none" spc="0" normalizeH="0" baseline="30000" noProof="0" dirty="0">
                  <a:ln>
                    <a:noFill/>
                  </a:ln>
                  <a:solidFill>
                    <a:prstClr val="black"/>
                  </a:solidFill>
                  <a:effectLst/>
                  <a:uLnTx/>
                  <a:uFillTx/>
                  <a:latin typeface="Arial"/>
                  <a:ea typeface="Arial"/>
                  <a:cs typeface="Arial"/>
                  <a:sym typeface="Arial"/>
                </a:rPr>
                <a:t>a</a:t>
              </a:r>
              <a:endParaRPr kumimoji="0" sz="1300" b="0" i="0" u="none" strike="noStrike" kern="0" cap="none" spc="0" normalizeH="0" baseline="30000" noProof="0" dirty="0">
                <a:ln>
                  <a:noFill/>
                </a:ln>
                <a:solidFill>
                  <a:prstClr val="black"/>
                </a:solidFill>
                <a:effectLst/>
                <a:uLnTx/>
                <a:uFillTx/>
                <a:latin typeface="Arial"/>
                <a:ea typeface="Arial"/>
                <a:cs typeface="Arial"/>
                <a:sym typeface="Arial"/>
              </a:endParaRPr>
            </a:p>
          </p:txBody>
        </p:sp>
        <p:cxnSp>
          <p:nvCxnSpPr>
            <p:cNvPr id="52" name="Google Shape;84;p3">
              <a:extLst>
                <a:ext uri="{FF2B5EF4-FFF2-40B4-BE49-F238E27FC236}">
                  <a16:creationId xmlns:a16="http://schemas.microsoft.com/office/drawing/2014/main" id="{5936F520-E7FC-FC8B-3F38-C92A83206A70}"/>
                </a:ext>
              </a:extLst>
            </p:cNvPr>
            <p:cNvCxnSpPr>
              <a:stCxn id="49" idx="3"/>
              <a:endCxn id="51" idx="1"/>
            </p:cNvCxnSpPr>
            <p:nvPr/>
          </p:nvCxnSpPr>
          <p:spPr>
            <a:xfrm flipV="1">
              <a:off x="2153076" y="2481768"/>
              <a:ext cx="833422" cy="1"/>
            </a:xfrm>
            <a:prstGeom prst="straightConnector1">
              <a:avLst/>
            </a:prstGeom>
            <a:noFill/>
            <a:ln w="19050" cap="flat" cmpd="sng">
              <a:solidFill>
                <a:srgbClr val="000000"/>
              </a:solidFill>
              <a:prstDash val="solid"/>
              <a:round/>
              <a:headEnd type="none" w="sm" len="sm"/>
              <a:tailEnd type="none" w="med" len="med"/>
            </a:ln>
          </p:spPr>
        </p:cxnSp>
        <p:sp>
          <p:nvSpPr>
            <p:cNvPr id="53" name="Google Shape;83;p3">
              <a:extLst>
                <a:ext uri="{FF2B5EF4-FFF2-40B4-BE49-F238E27FC236}">
                  <a16:creationId xmlns:a16="http://schemas.microsoft.com/office/drawing/2014/main" id="{0AAC153A-297E-E696-ED01-F4AF14A8CF80}"/>
                </a:ext>
              </a:extLst>
            </p:cNvPr>
            <p:cNvSpPr/>
            <p:nvPr/>
          </p:nvSpPr>
          <p:spPr>
            <a:xfrm>
              <a:off x="4813856" y="1524323"/>
              <a:ext cx="1991100" cy="1914890"/>
            </a:xfrm>
            <a:prstGeom prst="roundRect">
              <a:avLst>
                <a:gd name="adj" fmla="val 7478"/>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a:ln>
                    <a:noFill/>
                  </a:ln>
                  <a:solidFill>
                    <a:srgbClr val="000000"/>
                  </a:solidFill>
                  <a:effectLst/>
                  <a:uLnTx/>
                  <a:uFillTx/>
                  <a:latin typeface="Arial"/>
                  <a:ea typeface="Arial"/>
                  <a:cs typeface="Arial"/>
                  <a:sym typeface="Arial"/>
                </a:rPr>
                <a:t>Eligibility criteria</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285737" marR="0" lvl="0" indent="-285737"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Ongoing CR/PR or SD following induction therapy</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285737" marR="0" lvl="0" indent="-285737"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300" b="0" i="0" u="none" strike="noStrike" kern="0" cap="none" spc="0" normalizeH="0" baseline="0" noProof="0" dirty="0">
                  <a:ln>
                    <a:noFill/>
                  </a:ln>
                  <a:solidFill>
                    <a:srgbClr val="000000"/>
                  </a:solidFill>
                  <a:effectLst/>
                  <a:uLnTx/>
                  <a:uFillTx/>
                  <a:latin typeface="Arial"/>
                  <a:ea typeface="Arial"/>
                  <a:cs typeface="Arial"/>
                  <a:sym typeface="Arial"/>
                </a:rPr>
                <a:t>ECOG PS 0/1</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dirty="0">
                  <a:ln>
                    <a:noFill/>
                  </a:ln>
                  <a:solidFill>
                    <a:srgbClr val="000000"/>
                  </a:solidFill>
                  <a:effectLst/>
                  <a:uLnTx/>
                  <a:uFillTx/>
                  <a:latin typeface="Arial"/>
                  <a:ea typeface="Arial"/>
                  <a:cs typeface="Arial"/>
                  <a:sym typeface="Arial"/>
                </a:rPr>
                <a:t>N=483</a:t>
              </a:r>
              <a:r>
                <a:rPr kumimoji="0" lang="en-US" sz="1300" b="1" i="0" u="none" strike="noStrike" kern="0" cap="none" spc="0" normalizeH="0" baseline="30000" noProof="0" dirty="0">
                  <a:ln>
                    <a:noFill/>
                  </a:ln>
                  <a:solidFill>
                    <a:srgbClr val="000000"/>
                  </a:solidFill>
                  <a:effectLst/>
                  <a:uLnTx/>
                  <a:uFillTx/>
                  <a:latin typeface="Arial"/>
                  <a:ea typeface="Arial"/>
                  <a:cs typeface="Arial"/>
                  <a:sym typeface="Arial"/>
                </a:rPr>
                <a:t>b</a:t>
              </a:r>
              <a:endParaRPr kumimoji="0" sz="1400" b="0" i="0" u="none" strike="noStrike" kern="0" cap="none" spc="0" normalizeH="0" baseline="30000" noProof="0" dirty="0">
                <a:ln>
                  <a:noFill/>
                </a:ln>
                <a:solidFill>
                  <a:srgbClr val="000000"/>
                </a:solidFill>
                <a:effectLst/>
                <a:uLnTx/>
                <a:uFillTx/>
                <a:latin typeface="Arial"/>
                <a:ea typeface="+mn-ea"/>
                <a:cs typeface="Arial"/>
                <a:sym typeface="Arial"/>
              </a:endParaRPr>
            </a:p>
          </p:txBody>
        </p:sp>
        <p:cxnSp>
          <p:nvCxnSpPr>
            <p:cNvPr id="54" name="Google Shape;85;p3">
              <a:extLst>
                <a:ext uri="{FF2B5EF4-FFF2-40B4-BE49-F238E27FC236}">
                  <a16:creationId xmlns:a16="http://schemas.microsoft.com/office/drawing/2014/main" id="{4DEE4D37-FC13-B26A-78CD-7DA931B4DE93}"/>
                </a:ext>
              </a:extLst>
            </p:cNvPr>
            <p:cNvCxnSpPr>
              <a:stCxn id="53" idx="3"/>
              <a:endCxn id="41" idx="2"/>
            </p:cNvCxnSpPr>
            <p:nvPr/>
          </p:nvCxnSpPr>
          <p:spPr>
            <a:xfrm>
              <a:off x="6804956" y="2481768"/>
              <a:ext cx="105377" cy="0"/>
            </a:xfrm>
            <a:prstGeom prst="straightConnector1">
              <a:avLst/>
            </a:prstGeom>
            <a:noFill/>
            <a:ln w="19050" cap="flat" cmpd="sng">
              <a:solidFill>
                <a:srgbClr val="000000"/>
              </a:solidFill>
              <a:prstDash val="solid"/>
              <a:round/>
              <a:headEnd type="none" w="sm" len="sm"/>
              <a:tailEnd type="none" w="sm" len="sm"/>
            </a:ln>
          </p:spPr>
        </p:cxnSp>
        <p:sp>
          <p:nvSpPr>
            <p:cNvPr id="55" name="Google Shape;87;p3">
              <a:extLst>
                <a:ext uri="{FF2B5EF4-FFF2-40B4-BE49-F238E27FC236}">
                  <a16:creationId xmlns:a16="http://schemas.microsoft.com/office/drawing/2014/main" id="{5E70F6BD-A535-A06A-BAF7-3BAD1DB04907}"/>
                </a:ext>
              </a:extLst>
            </p:cNvPr>
            <p:cNvSpPr/>
            <p:nvPr/>
          </p:nvSpPr>
          <p:spPr>
            <a:xfrm>
              <a:off x="4813765" y="983983"/>
              <a:ext cx="1991100" cy="490800"/>
            </a:xfrm>
            <a:prstGeom prst="roundRect">
              <a:avLst>
                <a:gd name="adj" fmla="val 7478"/>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a:ln>
                    <a:noFill/>
                  </a:ln>
                  <a:solidFill>
                    <a:srgbClr val="000000"/>
                  </a:solidFill>
                  <a:effectLst/>
                  <a:uLnTx/>
                  <a:uFillTx/>
                  <a:latin typeface="Arial"/>
                  <a:ea typeface="Arial"/>
                  <a:cs typeface="Arial"/>
                  <a:sym typeface="Arial"/>
                </a:rPr>
                <a:t>Second screening</a:t>
              </a:r>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88;p3">
              <a:extLst>
                <a:ext uri="{FF2B5EF4-FFF2-40B4-BE49-F238E27FC236}">
                  <a16:creationId xmlns:a16="http://schemas.microsoft.com/office/drawing/2014/main" id="{0E358463-99F7-0874-EC97-EB84438A92E3}"/>
                </a:ext>
              </a:extLst>
            </p:cNvPr>
            <p:cNvSpPr/>
            <p:nvPr/>
          </p:nvSpPr>
          <p:spPr>
            <a:xfrm>
              <a:off x="299995" y="976486"/>
              <a:ext cx="1853039" cy="490800"/>
            </a:xfrm>
            <a:prstGeom prst="roundRect">
              <a:avLst>
                <a:gd name="adj" fmla="val 7478"/>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a:ln>
                    <a:noFill/>
                  </a:ln>
                  <a:solidFill>
                    <a:srgbClr val="000000"/>
                  </a:solidFill>
                  <a:effectLst/>
                  <a:uLnTx/>
                  <a:uFillTx/>
                  <a:latin typeface="Arial"/>
                  <a:ea typeface="Arial"/>
                  <a:cs typeface="Arial"/>
                  <a:sym typeface="Arial"/>
                </a:rPr>
                <a:t>First screening</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 name="Google Shape;89;p3">
              <a:extLst>
                <a:ext uri="{FF2B5EF4-FFF2-40B4-BE49-F238E27FC236}">
                  <a16:creationId xmlns:a16="http://schemas.microsoft.com/office/drawing/2014/main" id="{5E7D65D6-4C9E-A7C2-79FE-FC94823B0735}"/>
                </a:ext>
              </a:extLst>
            </p:cNvPr>
            <p:cNvSpPr/>
            <p:nvPr/>
          </p:nvSpPr>
          <p:spPr>
            <a:xfrm rot="-5400000">
              <a:off x="10763803" y="2311008"/>
              <a:ext cx="1914800" cy="341521"/>
            </a:xfrm>
            <a:prstGeom prst="roundRect">
              <a:avLst>
                <a:gd name="adj" fmla="val 16667"/>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a:ln>
                    <a:noFill/>
                  </a:ln>
                  <a:solidFill>
                    <a:srgbClr val="000000"/>
                  </a:solidFill>
                  <a:effectLst/>
                  <a:uLnTx/>
                  <a:uFillTx/>
                  <a:latin typeface="Arial"/>
                  <a:ea typeface="Arial"/>
                  <a:cs typeface="Arial"/>
                  <a:sym typeface="Arial"/>
                </a:rPr>
                <a:t>Follow-up</a:t>
              </a:r>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58" name="Google Shape;90;p3">
              <a:extLst>
                <a:ext uri="{FF2B5EF4-FFF2-40B4-BE49-F238E27FC236}">
                  <a16:creationId xmlns:a16="http://schemas.microsoft.com/office/drawing/2014/main" id="{04B763A5-CA18-1119-4A93-C71FA1BAD4E7}"/>
                </a:ext>
              </a:extLst>
            </p:cNvPr>
            <p:cNvCxnSpPr/>
            <p:nvPr/>
          </p:nvCxnSpPr>
          <p:spPr>
            <a:xfrm>
              <a:off x="11296650" y="3041050"/>
              <a:ext cx="252000" cy="0"/>
            </a:xfrm>
            <a:prstGeom prst="straightConnector1">
              <a:avLst/>
            </a:prstGeom>
            <a:noFill/>
            <a:ln w="19050" cap="flat" cmpd="sng">
              <a:solidFill>
                <a:srgbClr val="000000"/>
              </a:solidFill>
              <a:prstDash val="solid"/>
              <a:round/>
              <a:headEnd type="none" w="sm" len="sm"/>
              <a:tailEnd type="triangle" w="med" len="med"/>
            </a:ln>
          </p:spPr>
        </p:cxnSp>
        <p:cxnSp>
          <p:nvCxnSpPr>
            <p:cNvPr id="59" name="Google Shape;91;p3">
              <a:extLst>
                <a:ext uri="{FF2B5EF4-FFF2-40B4-BE49-F238E27FC236}">
                  <a16:creationId xmlns:a16="http://schemas.microsoft.com/office/drawing/2014/main" id="{B48CB097-910A-D7D0-DB4F-E262C37D52A0}"/>
                </a:ext>
              </a:extLst>
            </p:cNvPr>
            <p:cNvCxnSpPr/>
            <p:nvPr/>
          </p:nvCxnSpPr>
          <p:spPr>
            <a:xfrm>
              <a:off x="11296650" y="1887438"/>
              <a:ext cx="252000" cy="0"/>
            </a:xfrm>
            <a:prstGeom prst="straightConnector1">
              <a:avLst/>
            </a:prstGeom>
            <a:noFill/>
            <a:ln w="19050" cap="flat" cmpd="sng">
              <a:solidFill>
                <a:srgbClr val="000000"/>
              </a:solidFill>
              <a:prstDash val="solid"/>
              <a:round/>
              <a:headEnd type="none" w="sm" len="sm"/>
              <a:tailEnd type="triangle" w="med" len="med"/>
            </a:ln>
          </p:spPr>
        </p:cxnSp>
        <p:grpSp>
          <p:nvGrpSpPr>
            <p:cNvPr id="60" name="Google Shape;92;p3">
              <a:extLst>
                <a:ext uri="{FF2B5EF4-FFF2-40B4-BE49-F238E27FC236}">
                  <a16:creationId xmlns:a16="http://schemas.microsoft.com/office/drawing/2014/main" id="{28059AB5-E3B5-AE12-670D-80F3B530DA70}"/>
                </a:ext>
              </a:extLst>
            </p:cNvPr>
            <p:cNvGrpSpPr/>
            <p:nvPr/>
          </p:nvGrpSpPr>
          <p:grpSpPr>
            <a:xfrm>
              <a:off x="6917800" y="3419852"/>
              <a:ext cx="4974191" cy="388593"/>
              <a:chOff x="6921283" y="4361992"/>
              <a:chExt cx="5000975" cy="388593"/>
            </a:xfrm>
          </p:grpSpPr>
          <p:cxnSp>
            <p:nvCxnSpPr>
              <p:cNvPr id="63" name="Google Shape;93;p3">
                <a:extLst>
                  <a:ext uri="{FF2B5EF4-FFF2-40B4-BE49-F238E27FC236}">
                    <a16:creationId xmlns:a16="http://schemas.microsoft.com/office/drawing/2014/main" id="{89C794CB-858B-F869-4EF5-2459A446A8D1}"/>
                  </a:ext>
                </a:extLst>
              </p:cNvPr>
              <p:cNvCxnSpPr/>
              <p:nvPr/>
            </p:nvCxnSpPr>
            <p:spPr>
              <a:xfrm>
                <a:off x="6921283" y="4361992"/>
                <a:ext cx="0" cy="388593"/>
              </a:xfrm>
              <a:prstGeom prst="straightConnector1">
                <a:avLst/>
              </a:prstGeom>
              <a:noFill/>
              <a:ln w="38100" cap="flat" cmpd="sng">
                <a:solidFill>
                  <a:srgbClr val="604A7B"/>
                </a:solidFill>
                <a:prstDash val="solid"/>
                <a:round/>
                <a:headEnd type="none" w="sm" len="sm"/>
                <a:tailEnd type="none" w="sm" len="sm"/>
              </a:ln>
            </p:spPr>
          </p:cxnSp>
          <p:cxnSp>
            <p:nvCxnSpPr>
              <p:cNvPr id="64" name="Google Shape;94;p3">
                <a:extLst>
                  <a:ext uri="{FF2B5EF4-FFF2-40B4-BE49-F238E27FC236}">
                    <a16:creationId xmlns:a16="http://schemas.microsoft.com/office/drawing/2014/main" id="{B40AE354-1A46-73DA-9FB2-4CDB9B7FFBE0}"/>
                  </a:ext>
                </a:extLst>
              </p:cNvPr>
              <p:cNvCxnSpPr/>
              <p:nvPr/>
            </p:nvCxnSpPr>
            <p:spPr>
              <a:xfrm>
                <a:off x="6921283" y="4552950"/>
                <a:ext cx="5000975" cy="0"/>
              </a:xfrm>
              <a:prstGeom prst="straightConnector1">
                <a:avLst/>
              </a:prstGeom>
              <a:noFill/>
              <a:ln w="38100" cap="flat" cmpd="sng">
                <a:solidFill>
                  <a:srgbClr val="604A7B"/>
                </a:solidFill>
                <a:prstDash val="solid"/>
                <a:round/>
                <a:headEnd type="none" w="sm" len="sm"/>
                <a:tailEnd type="triangle" w="med" len="med"/>
              </a:ln>
            </p:spPr>
          </p:cxnSp>
        </p:grpSp>
        <p:sp>
          <p:nvSpPr>
            <p:cNvPr id="61" name="Google Shape;95;p3">
              <a:extLst>
                <a:ext uri="{FF2B5EF4-FFF2-40B4-BE49-F238E27FC236}">
                  <a16:creationId xmlns:a16="http://schemas.microsoft.com/office/drawing/2014/main" id="{02E42D8E-C858-4251-A3CC-890CD21DE218}"/>
                </a:ext>
              </a:extLst>
            </p:cNvPr>
            <p:cNvSpPr txBox="1"/>
            <p:nvPr/>
          </p:nvSpPr>
          <p:spPr>
            <a:xfrm>
              <a:off x="7021252" y="3630778"/>
              <a:ext cx="4870707"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0" i="0" u="none" strike="noStrike" kern="0" cap="none" spc="0" normalizeH="0" baseline="0" noProof="0" dirty="0">
                  <a:ln>
                    <a:noFill/>
                  </a:ln>
                  <a:solidFill>
                    <a:srgbClr val="604A7B"/>
                  </a:solidFill>
                  <a:effectLst/>
                  <a:uLnTx/>
                  <a:uFillTx/>
                  <a:latin typeface="Arial"/>
                  <a:ea typeface="Arial"/>
                  <a:cs typeface="Arial"/>
                  <a:sym typeface="Arial"/>
                </a:rPr>
                <a:t>Efficacy endpoint assessments started from randomization into the maintenance phase; safety analyses </a:t>
              </a:r>
              <a:r>
                <a:rPr kumimoji="0" lang="en-GB" sz="1300" b="0" i="0" u="none" strike="noStrike" kern="0" cap="none" spc="0" normalizeH="0" baseline="0" noProof="0" dirty="0">
                  <a:ln>
                    <a:noFill/>
                  </a:ln>
                  <a:solidFill>
                    <a:srgbClr val="604A7B"/>
                  </a:solidFill>
                  <a:effectLst/>
                  <a:uLnTx/>
                  <a:uFillTx/>
                  <a:latin typeface="Arial"/>
                  <a:ea typeface="Arial"/>
                  <a:cs typeface="Arial"/>
                  <a:sym typeface="Arial"/>
                </a:rPr>
                <a:t>were from MC1D1</a:t>
              </a:r>
              <a:endParaRPr kumimoji="0" sz="1300" b="0" i="0" u="none" strike="noStrike" kern="0" cap="none" spc="0" normalizeH="0" baseline="0" noProof="0" dirty="0">
                <a:ln>
                  <a:noFill/>
                </a:ln>
                <a:solidFill>
                  <a:srgbClr val="604A7B"/>
                </a:solidFill>
                <a:effectLst/>
                <a:uLnTx/>
                <a:uFillTx/>
                <a:latin typeface="Arial"/>
                <a:ea typeface="Arial"/>
                <a:cs typeface="Arial"/>
                <a:sym typeface="Arial"/>
              </a:endParaRPr>
            </a:p>
          </p:txBody>
        </p:sp>
        <p:sp>
          <p:nvSpPr>
            <p:cNvPr id="62" name="Google Shape;97;p3">
              <a:extLst>
                <a:ext uri="{FF2B5EF4-FFF2-40B4-BE49-F238E27FC236}">
                  <a16:creationId xmlns:a16="http://schemas.microsoft.com/office/drawing/2014/main" id="{7A7119A1-5EBE-11EF-BE7E-A419F4BCD666}"/>
                </a:ext>
              </a:extLst>
            </p:cNvPr>
            <p:cNvSpPr/>
            <p:nvPr/>
          </p:nvSpPr>
          <p:spPr>
            <a:xfrm>
              <a:off x="2245787" y="2157768"/>
              <a:ext cx="648000" cy="648000"/>
            </a:xfrm>
            <a:prstGeom prst="ellipse">
              <a:avLst/>
            </a:prstGeom>
            <a:solidFill>
              <a:srgbClr val="4F6128"/>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00" b="1" i="0" u="none" strike="noStrike" kern="0" cap="none" spc="0" normalizeH="0" baseline="0" noProof="0">
                  <a:ln>
                    <a:noFill/>
                  </a:ln>
                  <a:solidFill>
                    <a:prstClr val="white"/>
                  </a:solidFill>
                  <a:effectLst/>
                  <a:uLnTx/>
                  <a:uFillTx/>
                  <a:latin typeface="Arial"/>
                  <a:ea typeface="+mn-ea"/>
                  <a:cs typeface="Arial"/>
                  <a:sym typeface="Arial"/>
                </a:rPr>
                <a:t>ENR</a:t>
              </a:r>
              <a:endParaRPr kumimoji="0" sz="1000" b="0" i="0" u="none" strike="noStrike" kern="0" cap="none" spc="0" normalizeH="0" baseline="0" noProof="0">
                <a:ln>
                  <a:noFill/>
                </a:ln>
                <a:solidFill>
                  <a:prstClr val="white"/>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53927367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61"/>
          <a:stretch>
            <a:fillRect/>
          </a:stretch>
        </p:blipFill>
        <p:spPr bwMode="auto">
          <a:xfrm>
            <a:off x="1648691" y="1465243"/>
            <a:ext cx="9143999" cy="501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200" b="0" i="0" u="none" strike="noStrike" kern="1200" cap="none" spc="0" normalizeH="0" baseline="0" noProof="0" dirty="0">
                <a:ln>
                  <a:noFill/>
                </a:ln>
                <a:solidFill>
                  <a:prstClr val="black"/>
                </a:solidFill>
                <a:effectLst/>
                <a:uLnTx/>
                <a:uFillTx/>
                <a:latin typeface="Arial" charset="0"/>
                <a:ea typeface="+mj-ea"/>
                <a:cs typeface="+mj-cs"/>
              </a:rPr>
              <a:t>Presented By Luis Paz-Ares at 2019 ASCO Annual Meeting</a:t>
            </a:r>
          </a:p>
        </p:txBody>
      </p:sp>
      <p:sp>
        <p:nvSpPr>
          <p:cNvPr id="4" name="Title 3">
            <a:extLst>
              <a:ext uri="{FF2B5EF4-FFF2-40B4-BE49-F238E27FC236}">
                <a16:creationId xmlns:a16="http://schemas.microsoft.com/office/drawing/2014/main" id="{F0025DE1-B362-E5CB-7A1E-D1FBAE813EF6}"/>
              </a:ext>
            </a:extLst>
          </p:cNvPr>
          <p:cNvSpPr>
            <a:spLocks noGrp="1"/>
          </p:cNvSpPr>
          <p:nvPr>
            <p:ph type="title"/>
          </p:nvPr>
        </p:nvSpPr>
        <p:spPr>
          <a:xfrm>
            <a:off x="838200" y="7938"/>
            <a:ext cx="10515600" cy="1325563"/>
          </a:xfrm>
        </p:spPr>
        <p:txBody>
          <a:bodyPr/>
          <a:lstStyle/>
          <a:p>
            <a:r>
              <a:rPr lang="en-US" dirty="0">
                <a:solidFill>
                  <a:schemeClr val="bg1"/>
                </a:solidFill>
              </a:rPr>
              <a:t>How Does Lurbinectedin Work?</a:t>
            </a:r>
          </a:p>
        </p:txBody>
      </p:sp>
      <p:sp>
        <p:nvSpPr>
          <p:cNvPr id="2" name="Rectangle 1">
            <a:extLst>
              <a:ext uri="{FF2B5EF4-FFF2-40B4-BE49-F238E27FC236}">
                <a16:creationId xmlns:a16="http://schemas.microsoft.com/office/drawing/2014/main" id="{70D7D01F-32AC-EDA8-AD41-C51F0C59D72A}"/>
              </a:ext>
            </a:extLst>
          </p:cNvPr>
          <p:cNvSpPr/>
          <p:nvPr/>
        </p:nvSpPr>
        <p:spPr>
          <a:xfrm>
            <a:off x="3962400" y="6262255"/>
            <a:ext cx="1011382" cy="214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1"/>
            <a:ext cx="7805737" cy="344487"/>
          </a:xfrm>
        </p:spPr>
        <p:txBody>
          <a:bodyPr/>
          <a:lstStyle/>
          <a:p>
            <a:r>
              <a:rPr lang="en-US" sz="700" b="1" dirty="0">
                <a:latin typeface="Arial" charset="0"/>
                <a:ea typeface="+mn-ea"/>
                <a:cs typeface="+mn-cs"/>
              </a:rPr>
              <a:t>Slide 10</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3575" y="1689317"/>
            <a:ext cx="5997108" cy="357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200" b="0" i="0" u="none" strike="noStrike" kern="1200" cap="none" spc="0" normalizeH="0" baseline="0" noProof="0" dirty="0">
                <a:ln>
                  <a:noFill/>
                </a:ln>
                <a:solidFill>
                  <a:prstClr val="black"/>
                </a:solidFill>
                <a:effectLst/>
                <a:uLnTx/>
                <a:uFillTx/>
                <a:latin typeface="Arial" charset="0"/>
                <a:ea typeface="+mj-ea"/>
                <a:cs typeface="+mj-cs"/>
              </a:rPr>
              <a:t>Presented By Luis Paz-Ares at 2019 ASCO Annual Meeting</a:t>
            </a:r>
          </a:p>
        </p:txBody>
      </p:sp>
      <p:sp>
        <p:nvSpPr>
          <p:cNvPr id="3" name="Title 3">
            <a:extLst>
              <a:ext uri="{FF2B5EF4-FFF2-40B4-BE49-F238E27FC236}">
                <a16:creationId xmlns:a16="http://schemas.microsoft.com/office/drawing/2014/main" id="{95A23AB5-73CA-C7E2-1B9D-50A9C9E4A54E}"/>
              </a:ext>
            </a:extLst>
          </p:cNvPr>
          <p:cNvSpPr txBox="1">
            <a:spLocks/>
          </p:cNvSpPr>
          <p:nvPr/>
        </p:nvSpPr>
        <p:spPr>
          <a:xfrm>
            <a:off x="838200" y="7938"/>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Light" panose="020F0302020204030204"/>
                <a:ea typeface="+mj-ea"/>
                <a:cs typeface="+mj-cs"/>
              </a:rPr>
              <a:t>How Does Lurbinectedin Work?</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4" name="Picture 3">
            <a:extLst>
              <a:ext uri="{FF2B5EF4-FFF2-40B4-BE49-F238E27FC236}">
                <a16:creationId xmlns:a16="http://schemas.microsoft.com/office/drawing/2014/main" id="{F4F8C8F5-CE3D-85A3-6BDC-6B7847D27A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8180"/>
          <a:stretch>
            <a:fillRect/>
          </a:stretch>
        </p:blipFill>
        <p:spPr>
          <a:xfrm>
            <a:off x="6280943" y="1606901"/>
            <a:ext cx="5697479" cy="3923567"/>
          </a:xfrm>
          <a:prstGeom prst="rect">
            <a:avLst/>
          </a:prstGeom>
        </p:spPr>
      </p:pic>
      <p:sp>
        <p:nvSpPr>
          <p:cNvPr id="5" name="Rectangle 4">
            <a:extLst>
              <a:ext uri="{FF2B5EF4-FFF2-40B4-BE49-F238E27FC236}">
                <a16:creationId xmlns:a16="http://schemas.microsoft.com/office/drawing/2014/main" id="{00598DF2-280B-0BF0-4638-E61BE264099A}"/>
              </a:ext>
            </a:extLst>
          </p:cNvPr>
          <p:cNvSpPr/>
          <p:nvPr/>
        </p:nvSpPr>
        <p:spPr>
          <a:xfrm>
            <a:off x="1851754" y="5042853"/>
            <a:ext cx="754286" cy="2172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77C5EA-E74C-7628-B55D-10BC38DF1B72}"/>
              </a:ext>
            </a:extLst>
          </p:cNvPr>
          <p:cNvPicPr>
            <a:picLocks noChangeAspect="1"/>
          </p:cNvPicPr>
          <p:nvPr/>
        </p:nvPicPr>
        <p:blipFill>
          <a:blip r:embed="rId2"/>
          <a:stretch>
            <a:fillRect/>
          </a:stretch>
        </p:blipFill>
        <p:spPr>
          <a:xfrm>
            <a:off x="198210" y="1914598"/>
            <a:ext cx="5817000" cy="3272063"/>
          </a:xfrm>
          <a:prstGeom prst="rect">
            <a:avLst/>
          </a:prstGeom>
        </p:spPr>
      </p:pic>
      <p:pic>
        <p:nvPicPr>
          <p:cNvPr id="6" name="Picture 5">
            <a:extLst>
              <a:ext uri="{FF2B5EF4-FFF2-40B4-BE49-F238E27FC236}">
                <a16:creationId xmlns:a16="http://schemas.microsoft.com/office/drawing/2014/main" id="{CD4A9C17-50E8-932D-979C-408FBA59F28E}"/>
              </a:ext>
            </a:extLst>
          </p:cNvPr>
          <p:cNvPicPr>
            <a:picLocks noChangeAspect="1"/>
          </p:cNvPicPr>
          <p:nvPr/>
        </p:nvPicPr>
        <p:blipFill>
          <a:blip r:embed="rId3"/>
          <a:stretch>
            <a:fillRect/>
          </a:stretch>
        </p:blipFill>
        <p:spPr>
          <a:xfrm>
            <a:off x="6096000" y="1999403"/>
            <a:ext cx="5666236" cy="3187258"/>
          </a:xfrm>
          <a:prstGeom prst="rect">
            <a:avLst/>
          </a:prstGeom>
        </p:spPr>
      </p:pic>
      <p:sp>
        <p:nvSpPr>
          <p:cNvPr id="7" name="Google Shape;68;p3">
            <a:extLst>
              <a:ext uri="{FF2B5EF4-FFF2-40B4-BE49-F238E27FC236}">
                <a16:creationId xmlns:a16="http://schemas.microsoft.com/office/drawing/2014/main" id="{813A2CA2-680D-4A2A-45F4-4B263D44D1CA}"/>
              </a:ext>
            </a:extLst>
          </p:cNvPr>
          <p:cNvSpPr txBox="1">
            <a:spLocks/>
          </p:cNvSpPr>
          <p:nvPr/>
        </p:nvSpPr>
        <p:spPr>
          <a:xfrm>
            <a:off x="107078" y="0"/>
            <a:ext cx="10515600" cy="1325563"/>
          </a:xfrm>
          <a:prstGeom prst="rect">
            <a:avLst/>
          </a:prstGeom>
          <a:noFill/>
          <a:ln>
            <a:noFill/>
          </a:ln>
        </p:spPr>
        <p:txBody>
          <a:bodyPr spcFirstLastPara="1" vert="horz" wrap="square" lIns="23425" tIns="23425" rIns="23425" bIns="23425"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Light" panose="020F0302020204030204"/>
                <a:ea typeface="+mj-ea"/>
                <a:cs typeface="+mj-c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IMforte</a:t>
            </a: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 Results</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2" name="Rectangle 1">
            <a:extLst>
              <a:ext uri="{FF2B5EF4-FFF2-40B4-BE49-F238E27FC236}">
                <a16:creationId xmlns:a16="http://schemas.microsoft.com/office/drawing/2014/main" id="{68BE8E21-D131-4F16-6D6B-81F23F953384}"/>
              </a:ext>
            </a:extLst>
          </p:cNvPr>
          <p:cNvSpPr/>
          <p:nvPr/>
        </p:nvSpPr>
        <p:spPr>
          <a:xfrm>
            <a:off x="1394554" y="5064172"/>
            <a:ext cx="1869854" cy="216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6167107-80AC-DCBC-EF44-557A0AFBD566}"/>
              </a:ext>
            </a:extLst>
          </p:cNvPr>
          <p:cNvSpPr/>
          <p:nvPr/>
        </p:nvSpPr>
        <p:spPr>
          <a:xfrm>
            <a:off x="7271098" y="5078027"/>
            <a:ext cx="1869854" cy="216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030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101E04-2030-831C-62E0-1068D58834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7078" y="1974623"/>
            <a:ext cx="5391674" cy="3959086"/>
          </a:xfrm>
          <a:prstGeom prst="rect">
            <a:avLst/>
          </a:prstGeom>
        </p:spPr>
      </p:pic>
      <p:pic>
        <p:nvPicPr>
          <p:cNvPr id="6" name="Picture 5">
            <a:extLst>
              <a:ext uri="{FF2B5EF4-FFF2-40B4-BE49-F238E27FC236}">
                <a16:creationId xmlns:a16="http://schemas.microsoft.com/office/drawing/2014/main" id="{E923944B-7C69-6A00-B9E4-7E74DDC6E78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541554" y="1974623"/>
            <a:ext cx="6547640" cy="3844786"/>
          </a:xfrm>
          <a:prstGeom prst="rect">
            <a:avLst/>
          </a:prstGeom>
        </p:spPr>
      </p:pic>
      <p:sp>
        <p:nvSpPr>
          <p:cNvPr id="7" name="Google Shape;68;p3">
            <a:extLst>
              <a:ext uri="{FF2B5EF4-FFF2-40B4-BE49-F238E27FC236}">
                <a16:creationId xmlns:a16="http://schemas.microsoft.com/office/drawing/2014/main" id="{C13022DC-8C40-371F-4477-3C96A134028A}"/>
              </a:ext>
            </a:extLst>
          </p:cNvPr>
          <p:cNvSpPr txBox="1">
            <a:spLocks/>
          </p:cNvSpPr>
          <p:nvPr/>
        </p:nvSpPr>
        <p:spPr>
          <a:xfrm>
            <a:off x="107078" y="0"/>
            <a:ext cx="10515600" cy="1325563"/>
          </a:xfrm>
          <a:prstGeom prst="rect">
            <a:avLst/>
          </a:prstGeom>
          <a:noFill/>
          <a:ln>
            <a:noFill/>
          </a:ln>
        </p:spPr>
        <p:txBody>
          <a:bodyPr spcFirstLastPara="1" vert="horz" wrap="square" lIns="23425" tIns="23425" rIns="23425" bIns="23425"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Light" panose="020F0302020204030204"/>
                <a:ea typeface="+mj-ea"/>
                <a:cs typeface="+mj-c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IMforte</a:t>
            </a: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 Results</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2" name="Rectangle 1">
            <a:extLst>
              <a:ext uri="{FF2B5EF4-FFF2-40B4-BE49-F238E27FC236}">
                <a16:creationId xmlns:a16="http://schemas.microsoft.com/office/drawing/2014/main" id="{E0BF8A86-30AD-FC7E-020C-04E370F6B09A}"/>
              </a:ext>
            </a:extLst>
          </p:cNvPr>
          <p:cNvSpPr/>
          <p:nvPr/>
        </p:nvSpPr>
        <p:spPr>
          <a:xfrm>
            <a:off x="1224961" y="5781975"/>
            <a:ext cx="1869854" cy="216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AD36B70-6DB6-F254-084D-F67103FDCE20}"/>
              </a:ext>
            </a:extLst>
          </p:cNvPr>
          <p:cNvSpPr/>
          <p:nvPr/>
        </p:nvSpPr>
        <p:spPr>
          <a:xfrm>
            <a:off x="6863775" y="5683523"/>
            <a:ext cx="1961569" cy="250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769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1C11BE-01D7-69D8-0485-5702137B66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3045" y="1662546"/>
            <a:ext cx="5729382" cy="4322618"/>
          </a:xfrm>
          <a:prstGeom prst="rect">
            <a:avLst/>
          </a:prstGeom>
        </p:spPr>
      </p:pic>
      <p:pic>
        <p:nvPicPr>
          <p:cNvPr id="6" name="Picture 5">
            <a:extLst>
              <a:ext uri="{FF2B5EF4-FFF2-40B4-BE49-F238E27FC236}">
                <a16:creationId xmlns:a16="http://schemas.microsoft.com/office/drawing/2014/main" id="{DEFE6B04-149E-BE78-CFA8-29E111E4AA49}"/>
              </a:ext>
            </a:extLst>
          </p:cNvPr>
          <p:cNvPicPr>
            <a:picLocks noChangeAspect="1"/>
          </p:cNvPicPr>
          <p:nvPr/>
        </p:nvPicPr>
        <p:blipFill>
          <a:blip r:embed="rId4"/>
          <a:stretch>
            <a:fillRect/>
          </a:stretch>
        </p:blipFill>
        <p:spPr>
          <a:xfrm>
            <a:off x="5912427" y="1994904"/>
            <a:ext cx="6096528" cy="3813613"/>
          </a:xfrm>
          <a:prstGeom prst="rect">
            <a:avLst/>
          </a:prstGeom>
        </p:spPr>
      </p:pic>
      <p:sp>
        <p:nvSpPr>
          <p:cNvPr id="7" name="Google Shape;68;p3">
            <a:extLst>
              <a:ext uri="{FF2B5EF4-FFF2-40B4-BE49-F238E27FC236}">
                <a16:creationId xmlns:a16="http://schemas.microsoft.com/office/drawing/2014/main" id="{168CB9B3-0143-7155-7F39-DAFBB12AB0AD}"/>
              </a:ext>
            </a:extLst>
          </p:cNvPr>
          <p:cNvSpPr txBox="1">
            <a:spLocks/>
          </p:cNvSpPr>
          <p:nvPr/>
        </p:nvSpPr>
        <p:spPr>
          <a:xfrm>
            <a:off x="107078" y="0"/>
            <a:ext cx="10515600" cy="1325563"/>
          </a:xfrm>
          <a:prstGeom prst="rect">
            <a:avLst/>
          </a:prstGeom>
          <a:noFill/>
          <a:ln>
            <a:noFill/>
          </a:ln>
        </p:spPr>
        <p:txBody>
          <a:bodyPr spcFirstLastPara="1" vert="horz" wrap="square" lIns="23425" tIns="23425" rIns="23425" bIns="23425"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Light" panose="020F0302020204030204"/>
                <a:ea typeface="+mj-ea"/>
                <a:cs typeface="+mj-c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IMforte</a:t>
            </a: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 Results</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3" name="Rectangle 2">
            <a:extLst>
              <a:ext uri="{FF2B5EF4-FFF2-40B4-BE49-F238E27FC236}">
                <a16:creationId xmlns:a16="http://schemas.microsoft.com/office/drawing/2014/main" id="{509C8E0A-6278-C3A9-71FC-B024D752237C}"/>
              </a:ext>
            </a:extLst>
          </p:cNvPr>
          <p:cNvSpPr/>
          <p:nvPr/>
        </p:nvSpPr>
        <p:spPr>
          <a:xfrm>
            <a:off x="1401231" y="5808517"/>
            <a:ext cx="1869854" cy="216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54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Borghaei</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695400" y="1138834"/>
          <a:ext cx="10945216" cy="4823460"/>
        </p:xfrm>
        <a:graphic>
          <a:graphicData uri="http://schemas.openxmlformats.org/drawingml/2006/table">
            <a:tbl>
              <a:tblPr firstRow="1" bandRow="1">
                <a:tableStyleId>{F2DE63D5-997A-4646-A377-4702673A728D}</a:tableStyleId>
              </a:tblPr>
              <a:tblGrid>
                <a:gridCol w="2520280">
                  <a:extLst>
                    <a:ext uri="{9D8B030D-6E8A-4147-A177-3AD203B41FA5}">
                      <a16:colId xmlns:a16="http://schemas.microsoft.com/office/drawing/2014/main" val="20000"/>
                    </a:ext>
                  </a:extLst>
                </a:gridCol>
                <a:gridCol w="8424936">
                  <a:extLst>
                    <a:ext uri="{9D8B030D-6E8A-4147-A177-3AD203B41FA5}">
                      <a16:colId xmlns:a16="http://schemas.microsoft.com/office/drawing/2014/main" val="2117869244"/>
                    </a:ext>
                  </a:extLst>
                </a:gridCol>
              </a:tblGrid>
              <a:tr h="1467379">
                <a:tc>
                  <a:txBody>
                    <a:bodyPr/>
                    <a:lstStyle/>
                    <a:p>
                      <a:pPr algn="l"/>
                      <a:r>
                        <a:rPr lang="en-US" sz="15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AbbVie Inc, Amgen Inc, Astellas, AstraZeneca Pharmaceuticals LP, Axiom Healthcare Strategies, Bayer HealthCare Pharmaceuticals, </a:t>
                      </a:r>
                      <a:r>
                        <a:rPr lang="en-US" sz="1500" b="0" dirty="0" err="1">
                          <a:solidFill>
                            <a:schemeClr val="tx1"/>
                          </a:solidFill>
                        </a:rPr>
                        <a:t>BeOne</a:t>
                      </a:r>
                      <a:r>
                        <a:rPr lang="en-US" sz="1500" b="0" dirty="0">
                          <a:solidFill>
                            <a:schemeClr val="tx1"/>
                          </a:solidFill>
                        </a:rPr>
                        <a:t>, </a:t>
                      </a:r>
                      <a:r>
                        <a:rPr lang="en-US" sz="1500" b="0" dirty="0" err="1">
                          <a:solidFill>
                            <a:schemeClr val="tx1"/>
                          </a:solidFill>
                        </a:rPr>
                        <a:t>BerGenBio</a:t>
                      </a:r>
                      <a:r>
                        <a:rPr lang="en-US" sz="1500" b="0" dirty="0">
                          <a:solidFill>
                            <a:schemeClr val="tx1"/>
                          </a:solidFill>
                        </a:rPr>
                        <a:t> ASA, BioNTech SE, Boehringer Ingelheim Pharmaceuticals Inc, Bristol Myers Squibb, Daiichi Sankyo Inc, EMD Serono Inc, Genentech, a member of the Roche Group, Genmab US Inc, Gilead Sciences Inc, Grid Therapeutics, Guardant Health, IO Biotech, </a:t>
                      </a:r>
                      <a:r>
                        <a:rPr lang="en-US" sz="1500" b="0" dirty="0" err="1">
                          <a:solidFill>
                            <a:schemeClr val="tx1"/>
                          </a:solidFill>
                        </a:rPr>
                        <a:t>iTeos</a:t>
                      </a:r>
                      <a:r>
                        <a:rPr lang="en-US" sz="1500" b="0" dirty="0">
                          <a:solidFill>
                            <a:schemeClr val="tx1"/>
                          </a:solidFill>
                        </a:rPr>
                        <a:t> Therapeutics, Janssen Biotech Inc, Jazz Pharmaceuticals Inc, Lilly, Merck, Mirati Therapeutics Inc, Natera Inc, Novartis, </a:t>
                      </a:r>
                      <a:r>
                        <a:rPr lang="en-US" sz="1500" b="0" dirty="0" err="1">
                          <a:solidFill>
                            <a:schemeClr val="tx1"/>
                          </a:solidFill>
                        </a:rPr>
                        <a:t>Novocure</a:t>
                      </a:r>
                      <a:r>
                        <a:rPr lang="en-US" sz="1500" b="0" dirty="0">
                          <a:solidFill>
                            <a:schemeClr val="tx1"/>
                          </a:solidFill>
                        </a:rPr>
                        <a:t> Inc, Oncocyte, Pfizer Inc, PharmaMar, Puma Biotechnology Inc, RAPT Therapeutics, Regeneron Pharmaceuticals Inc, Summit Therapeutics, </a:t>
                      </a:r>
                      <a:r>
                        <a:rPr lang="en-US" sz="1500" b="0" dirty="0" err="1">
                          <a:solidFill>
                            <a:schemeClr val="tx1"/>
                          </a:solidFill>
                        </a:rPr>
                        <a:t>SystImmune</a:t>
                      </a:r>
                      <a:r>
                        <a:rPr lang="en-US" sz="1500" b="0" dirty="0">
                          <a:solidFill>
                            <a:schemeClr val="tx1"/>
                          </a:solidFill>
                        </a:rPr>
                        <a:t>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29831">
                <a:tc>
                  <a:txBody>
                    <a:bodyPr/>
                    <a:lstStyle/>
                    <a:p>
                      <a:pPr algn="l"/>
                      <a:r>
                        <a:rPr lang="en-US" sz="15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Amgen Inc, Bristol Myers Squibb,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406623">
                <a:tc>
                  <a:txBody>
                    <a:bodyPr/>
                    <a:lstStyle/>
                    <a:p>
                      <a:pPr algn="l"/>
                      <a:r>
                        <a:rPr lang="en-US" sz="15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Incyte Corporation, Novartis, Servier Pharmaceuticals LLC, </a:t>
                      </a:r>
                      <a:r>
                        <a:rPr lang="en-US" sz="1500" b="0" dirty="0" err="1">
                          <a:solidFill>
                            <a:schemeClr val="tx1"/>
                          </a:solidFill>
                        </a:rPr>
                        <a:t>SpringWorks</a:t>
                      </a:r>
                      <a:r>
                        <a:rPr lang="en-US" sz="1500" b="0" dirty="0">
                          <a:solidFill>
                            <a:schemeClr val="tx1"/>
                          </a:solidFill>
                        </a:rPr>
                        <a:t> Therapeutics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8123028"/>
                  </a:ext>
                </a:extLst>
              </a:tr>
              <a:tr h="406623">
                <a:tc>
                  <a:txBody>
                    <a:bodyPr/>
                    <a:lstStyle/>
                    <a:p>
                      <a:pPr algn="l"/>
                      <a:r>
                        <a:rPr lang="en-US" sz="1500" b="1" dirty="0">
                          <a:solidFill>
                            <a:schemeClr val="tx1"/>
                          </a:solidFill>
                        </a:rPr>
                        <a:t>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Amgen Inc, Daiichi Sankyo Inc, Janssen Biotech Inc, Jazz Pharmaceuticals Inc, Pfizer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356856"/>
                  </a:ext>
                </a:extLst>
              </a:tr>
              <a:tr h="406623">
                <a:tc>
                  <a:txBody>
                    <a:bodyPr/>
                    <a:lstStyle/>
                    <a:p>
                      <a:pPr algn="l"/>
                      <a:r>
                        <a:rPr lang="en-US" sz="1500" b="1" dirty="0">
                          <a:solidFill>
                            <a:schemeClr val="tx1"/>
                          </a:solidFill>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err="1">
                          <a:solidFill>
                            <a:schemeClr val="tx1"/>
                          </a:solidFill>
                        </a:rPr>
                        <a:t>Inspirna</a:t>
                      </a:r>
                      <a:r>
                        <a:rPr lang="en-US" sz="1500" b="0" dirty="0">
                          <a:solidFill>
                            <a:schemeClr val="tx1"/>
                          </a:solidFill>
                        </a:rPr>
                        <a:t>, </a:t>
                      </a:r>
                      <a:r>
                        <a:rPr lang="en-US" sz="1500" b="0" dirty="0" err="1">
                          <a:solidFill>
                            <a:schemeClr val="tx1"/>
                          </a:solidFill>
                        </a:rPr>
                        <a:t>Nucleai</a:t>
                      </a:r>
                      <a:r>
                        <a:rPr lang="en-US" sz="1500" b="0" dirty="0">
                          <a:solidFill>
                            <a:schemeClr val="tx1"/>
                          </a:solidFill>
                        </a:rPr>
                        <a:t>, Sonnet </a:t>
                      </a:r>
                      <a:r>
                        <a:rPr lang="en-US" sz="1500" b="0" dirty="0" err="1">
                          <a:solidFill>
                            <a:schemeClr val="tx1"/>
                          </a:solidFill>
                        </a:rPr>
                        <a:t>BioTherapeutics</a:t>
                      </a:r>
                      <a:r>
                        <a:rPr lang="en-US" sz="1500" b="0" dirty="0">
                          <a:solidFill>
                            <a:schemeClr val="tx1"/>
                          </a:solidFill>
                        </a:rPr>
                        <a:t> Holdings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7101292"/>
                  </a:ext>
                </a:extLst>
              </a:tr>
              <a:tr h="406623">
                <a:tc>
                  <a:txBody>
                    <a:bodyPr/>
                    <a:lstStyle/>
                    <a:p>
                      <a:pPr algn="l"/>
                      <a:r>
                        <a:rPr lang="en-US" sz="1500" b="1" dirty="0">
                          <a:solidFill>
                            <a:schemeClr val="tx1"/>
                          </a:solidFill>
                        </a:rPr>
                        <a:t>Travel</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Amgen Inc, Bristol Myers Squibb, EMD Serono Inc, Genentech, a member of the Roche Group, Jazz Pharmaceuticals Inc, Lilly, Merck, Mirati Therapeutics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7408155"/>
                  </a:ext>
                </a:extLst>
              </a:tr>
              <a:tr h="406623">
                <a:tc>
                  <a:txBody>
                    <a:bodyPr/>
                    <a:lstStyle/>
                    <a:p>
                      <a:pPr algn="l"/>
                      <a:r>
                        <a:rPr lang="en-US" sz="15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500" b="0" dirty="0">
                          <a:solidFill>
                            <a:schemeClr val="tx1"/>
                          </a:solidFill>
                        </a:rPr>
                        <a:t>University of Pennsylvania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5399929"/>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B8997-51D5-6225-8DC6-64FAF46F8F36}"/>
              </a:ext>
            </a:extLst>
          </p:cNvPr>
          <p:cNvSpPr>
            <a:spLocks noGrp="1"/>
          </p:cNvSpPr>
          <p:nvPr>
            <p:ph type="title"/>
          </p:nvPr>
        </p:nvSpPr>
        <p:spPr>
          <a:xfrm>
            <a:off x="755073" y="94961"/>
            <a:ext cx="10515600" cy="1325563"/>
          </a:xfrm>
        </p:spPr>
        <p:txBody>
          <a:bodyPr/>
          <a:lstStyle/>
          <a:p>
            <a:r>
              <a:rPr lang="en-US" dirty="0">
                <a:solidFill>
                  <a:schemeClr val="bg1"/>
                </a:solidFill>
              </a:rPr>
              <a:t>Dr </a:t>
            </a:r>
            <a:r>
              <a:rPr lang="en-US" sz="4400" dirty="0" err="1">
                <a:solidFill>
                  <a:schemeClr val="bg1"/>
                </a:solidFill>
              </a:rPr>
              <a:t>Borghaei</a:t>
            </a:r>
            <a:r>
              <a:rPr lang="en-US" sz="4400" dirty="0">
                <a:solidFill>
                  <a:schemeClr val="bg1"/>
                </a:solidFill>
              </a:rPr>
              <a:t>: </a:t>
            </a:r>
            <a:r>
              <a:rPr lang="en-US" dirty="0">
                <a:solidFill>
                  <a:schemeClr val="bg1"/>
                </a:solidFill>
              </a:rPr>
              <a:t>Case Presentation 1</a:t>
            </a:r>
          </a:p>
        </p:txBody>
      </p:sp>
      <p:sp>
        <p:nvSpPr>
          <p:cNvPr id="3" name="Content Placeholder 2">
            <a:extLst>
              <a:ext uri="{FF2B5EF4-FFF2-40B4-BE49-F238E27FC236}">
                <a16:creationId xmlns:a16="http://schemas.microsoft.com/office/drawing/2014/main" id="{19AC6602-5CBD-2F95-0665-5BE4578DDAE7}"/>
              </a:ext>
            </a:extLst>
          </p:cNvPr>
          <p:cNvSpPr>
            <a:spLocks noGrp="1"/>
          </p:cNvSpPr>
          <p:nvPr>
            <p:ph idx="1"/>
          </p:nvPr>
        </p:nvSpPr>
        <p:spPr/>
        <p:txBody>
          <a:bodyPr/>
          <a:lstStyle/>
          <a:p>
            <a:r>
              <a:rPr lang="en-US" dirty="0"/>
              <a:t>60 Y Old female, 35 pack Yr smoking history presented with two months of progressive shortness of breath with intermittent cough, wheezing and sputum production.</a:t>
            </a:r>
          </a:p>
          <a:p>
            <a:r>
              <a:rPr lang="en-US" dirty="0"/>
              <a:t>She did not have a response to antibiotics and steroids</a:t>
            </a:r>
          </a:p>
          <a:p>
            <a:r>
              <a:rPr lang="en-US" dirty="0"/>
              <a:t>CT showed a mass involving the mediastinum and right upper lobe with partial extrinsic compression of vascular structures, the right bronchus intermedius, and the right upper lobe. Additionally, there was evidence of lymphadenopathy and a new hepatic lesion in the right hepatic lobe that was highly suspicious for metastatic disease. </a:t>
            </a:r>
          </a:p>
          <a:p>
            <a:endParaRPr lang="en-US" dirty="0"/>
          </a:p>
        </p:txBody>
      </p:sp>
    </p:spTree>
    <p:extLst>
      <p:ext uri="{BB962C8B-B14F-4D97-AF65-F5344CB8AC3E}">
        <p14:creationId xmlns:p14="http://schemas.microsoft.com/office/powerpoint/2010/main" val="14028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AAD0A-4F12-F3AE-B495-D985E9F6126A}"/>
              </a:ext>
            </a:extLst>
          </p:cNvPr>
          <p:cNvPicPr>
            <a:picLocks noChangeAspect="1"/>
          </p:cNvPicPr>
          <p:nvPr/>
        </p:nvPicPr>
        <p:blipFill>
          <a:blip r:embed="rId2"/>
          <a:stretch>
            <a:fillRect/>
          </a:stretch>
        </p:blipFill>
        <p:spPr>
          <a:xfrm>
            <a:off x="371907" y="1509063"/>
            <a:ext cx="3353493" cy="2252446"/>
          </a:xfrm>
          <a:prstGeom prst="rect">
            <a:avLst/>
          </a:prstGeom>
        </p:spPr>
      </p:pic>
      <p:pic>
        <p:nvPicPr>
          <p:cNvPr id="7" name="Picture 6">
            <a:extLst>
              <a:ext uri="{FF2B5EF4-FFF2-40B4-BE49-F238E27FC236}">
                <a16:creationId xmlns:a16="http://schemas.microsoft.com/office/drawing/2014/main" id="{6E8CBBEB-CB5A-50D3-26BF-C12C26AB9F89}"/>
              </a:ext>
            </a:extLst>
          </p:cNvPr>
          <p:cNvPicPr>
            <a:picLocks noChangeAspect="1"/>
          </p:cNvPicPr>
          <p:nvPr/>
        </p:nvPicPr>
        <p:blipFill>
          <a:blip r:embed="rId3"/>
          <a:stretch>
            <a:fillRect/>
          </a:stretch>
        </p:blipFill>
        <p:spPr>
          <a:xfrm>
            <a:off x="371907" y="4137963"/>
            <a:ext cx="3149086" cy="2106973"/>
          </a:xfrm>
          <a:prstGeom prst="rect">
            <a:avLst/>
          </a:prstGeom>
        </p:spPr>
      </p:pic>
      <p:pic>
        <p:nvPicPr>
          <p:cNvPr id="9" name="Picture 8">
            <a:extLst>
              <a:ext uri="{FF2B5EF4-FFF2-40B4-BE49-F238E27FC236}">
                <a16:creationId xmlns:a16="http://schemas.microsoft.com/office/drawing/2014/main" id="{AE9E37F5-7995-EAA8-D03B-B02E41102AF9}"/>
              </a:ext>
            </a:extLst>
          </p:cNvPr>
          <p:cNvPicPr>
            <a:picLocks noChangeAspect="1"/>
          </p:cNvPicPr>
          <p:nvPr/>
        </p:nvPicPr>
        <p:blipFill>
          <a:blip r:embed="rId4"/>
          <a:stretch>
            <a:fillRect/>
          </a:stretch>
        </p:blipFill>
        <p:spPr>
          <a:xfrm>
            <a:off x="7668492" y="1483543"/>
            <a:ext cx="2882678" cy="2177823"/>
          </a:xfrm>
          <a:prstGeom prst="rect">
            <a:avLst/>
          </a:prstGeom>
        </p:spPr>
      </p:pic>
      <p:pic>
        <p:nvPicPr>
          <p:cNvPr id="11" name="Picture 10">
            <a:extLst>
              <a:ext uri="{FF2B5EF4-FFF2-40B4-BE49-F238E27FC236}">
                <a16:creationId xmlns:a16="http://schemas.microsoft.com/office/drawing/2014/main" id="{D8EBBE3C-527D-4563-7E2B-50708F0298FF}"/>
              </a:ext>
            </a:extLst>
          </p:cNvPr>
          <p:cNvPicPr>
            <a:picLocks noChangeAspect="1"/>
          </p:cNvPicPr>
          <p:nvPr/>
        </p:nvPicPr>
        <p:blipFill>
          <a:blip r:embed="rId5"/>
          <a:stretch>
            <a:fillRect/>
          </a:stretch>
        </p:blipFill>
        <p:spPr>
          <a:xfrm>
            <a:off x="4049856" y="1528874"/>
            <a:ext cx="2882678" cy="2087162"/>
          </a:xfrm>
          <a:prstGeom prst="rect">
            <a:avLst/>
          </a:prstGeom>
        </p:spPr>
      </p:pic>
      <p:pic>
        <p:nvPicPr>
          <p:cNvPr id="13" name="Picture 12">
            <a:extLst>
              <a:ext uri="{FF2B5EF4-FFF2-40B4-BE49-F238E27FC236}">
                <a16:creationId xmlns:a16="http://schemas.microsoft.com/office/drawing/2014/main" id="{B0D7A92A-CDE4-B350-7765-F8B06F6274FB}"/>
              </a:ext>
            </a:extLst>
          </p:cNvPr>
          <p:cNvPicPr>
            <a:picLocks noChangeAspect="1"/>
          </p:cNvPicPr>
          <p:nvPr/>
        </p:nvPicPr>
        <p:blipFill>
          <a:blip r:embed="rId6"/>
          <a:stretch>
            <a:fillRect/>
          </a:stretch>
        </p:blipFill>
        <p:spPr>
          <a:xfrm>
            <a:off x="4049856" y="3761509"/>
            <a:ext cx="2927312" cy="2400300"/>
          </a:xfrm>
          <a:prstGeom prst="rect">
            <a:avLst/>
          </a:prstGeom>
        </p:spPr>
      </p:pic>
      <p:pic>
        <p:nvPicPr>
          <p:cNvPr id="15" name="Picture 14">
            <a:extLst>
              <a:ext uri="{FF2B5EF4-FFF2-40B4-BE49-F238E27FC236}">
                <a16:creationId xmlns:a16="http://schemas.microsoft.com/office/drawing/2014/main" id="{B31C667D-0B34-00C0-64A3-060102F077AA}"/>
              </a:ext>
            </a:extLst>
          </p:cNvPr>
          <p:cNvPicPr>
            <a:picLocks noChangeAspect="1"/>
          </p:cNvPicPr>
          <p:nvPr/>
        </p:nvPicPr>
        <p:blipFill>
          <a:blip r:embed="rId7"/>
          <a:stretch>
            <a:fillRect/>
          </a:stretch>
        </p:blipFill>
        <p:spPr>
          <a:xfrm>
            <a:off x="7623858" y="3882937"/>
            <a:ext cx="2927312" cy="2139521"/>
          </a:xfrm>
          <a:prstGeom prst="rect">
            <a:avLst/>
          </a:prstGeom>
        </p:spPr>
      </p:pic>
      <p:sp>
        <p:nvSpPr>
          <p:cNvPr id="16" name="Title 15">
            <a:extLst>
              <a:ext uri="{FF2B5EF4-FFF2-40B4-BE49-F238E27FC236}">
                <a16:creationId xmlns:a16="http://schemas.microsoft.com/office/drawing/2014/main" id="{786A8086-6FEF-4EC6-E681-D08573BE143C}"/>
              </a:ext>
            </a:extLst>
          </p:cNvPr>
          <p:cNvSpPr>
            <a:spLocks noGrp="1"/>
          </p:cNvSpPr>
          <p:nvPr>
            <p:ph type="title"/>
          </p:nvPr>
        </p:nvSpPr>
        <p:spPr>
          <a:xfrm>
            <a:off x="744681" y="85243"/>
            <a:ext cx="10515600" cy="1325563"/>
          </a:xfrm>
        </p:spPr>
        <p:txBody>
          <a:bodyPr/>
          <a:lstStyle/>
          <a:p>
            <a:r>
              <a:rPr lang="en-US" dirty="0">
                <a:solidFill>
                  <a:schemeClr val="bg1"/>
                </a:solidFill>
              </a:rPr>
              <a:t>Dr </a:t>
            </a:r>
            <a:r>
              <a:rPr lang="en-US" sz="4400" dirty="0" err="1">
                <a:solidFill>
                  <a:schemeClr val="bg1"/>
                </a:solidFill>
              </a:rPr>
              <a:t>Borghaei</a:t>
            </a:r>
            <a:r>
              <a:rPr lang="en-US" sz="4400" dirty="0">
                <a:solidFill>
                  <a:schemeClr val="bg1"/>
                </a:solidFill>
              </a:rPr>
              <a:t>: </a:t>
            </a:r>
            <a:r>
              <a:rPr lang="en-US" dirty="0">
                <a:solidFill>
                  <a:schemeClr val="bg1"/>
                </a:solidFill>
              </a:rPr>
              <a:t>Case Presentation 1 (Continued)</a:t>
            </a:r>
          </a:p>
        </p:txBody>
      </p:sp>
    </p:spTree>
    <p:extLst>
      <p:ext uri="{BB962C8B-B14F-4D97-AF65-F5344CB8AC3E}">
        <p14:creationId xmlns:p14="http://schemas.microsoft.com/office/powerpoint/2010/main" val="3849059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02BF8D-C6BF-5F96-4AF2-2EC95E451D62}"/>
              </a:ext>
            </a:extLst>
          </p:cNvPr>
          <p:cNvSpPr>
            <a:spLocks noGrp="1"/>
          </p:cNvSpPr>
          <p:nvPr>
            <p:ph type="title"/>
          </p:nvPr>
        </p:nvSpPr>
        <p:spPr>
          <a:xfrm>
            <a:off x="838200" y="188640"/>
            <a:ext cx="10515600" cy="1325563"/>
          </a:xfrm>
        </p:spPr>
        <p:txBody>
          <a:bodyPr/>
          <a:lstStyle/>
          <a:p>
            <a:r>
              <a:rPr lang="en-US" dirty="0">
                <a:solidFill>
                  <a:schemeClr val="bg1"/>
                </a:solidFill>
              </a:rPr>
              <a:t>Dr </a:t>
            </a:r>
            <a:r>
              <a:rPr lang="en-US" sz="4400" dirty="0" err="1">
                <a:solidFill>
                  <a:schemeClr val="bg1"/>
                </a:solidFill>
              </a:rPr>
              <a:t>Borghaei</a:t>
            </a:r>
            <a:r>
              <a:rPr lang="en-US" sz="4400" dirty="0">
                <a:solidFill>
                  <a:schemeClr val="bg1"/>
                </a:solidFill>
              </a:rPr>
              <a:t>: </a:t>
            </a:r>
            <a:r>
              <a:rPr lang="en-US" dirty="0">
                <a:solidFill>
                  <a:schemeClr val="bg1"/>
                </a:solidFill>
              </a:rPr>
              <a:t>Case Presentation 1 (Continued)</a:t>
            </a:r>
          </a:p>
        </p:txBody>
      </p:sp>
      <p:sp>
        <p:nvSpPr>
          <p:cNvPr id="5" name="Content Placeholder 4">
            <a:extLst>
              <a:ext uri="{FF2B5EF4-FFF2-40B4-BE49-F238E27FC236}">
                <a16:creationId xmlns:a16="http://schemas.microsoft.com/office/drawing/2014/main" id="{1DA290D4-BA25-A367-5431-883473F3BDC9}"/>
              </a:ext>
            </a:extLst>
          </p:cNvPr>
          <p:cNvSpPr>
            <a:spLocks noGrp="1"/>
          </p:cNvSpPr>
          <p:nvPr>
            <p:ph idx="1"/>
          </p:nvPr>
        </p:nvSpPr>
        <p:spPr/>
        <p:txBody>
          <a:bodyPr/>
          <a:lstStyle/>
          <a:p>
            <a:r>
              <a:rPr lang="en-US" dirty="0"/>
              <a:t>Bronchoscopy and biopsy showed Small Cell lung Cancer</a:t>
            </a:r>
          </a:p>
          <a:p>
            <a:r>
              <a:rPr lang="en-US" dirty="0"/>
              <a:t>Liver biopsy confirmed SCLC</a:t>
            </a:r>
          </a:p>
          <a:p>
            <a:r>
              <a:rPr lang="en-US" dirty="0"/>
              <a:t>Brain MRI was negative at baseline</a:t>
            </a:r>
          </a:p>
          <a:p>
            <a:r>
              <a:rPr lang="en-US" dirty="0"/>
              <a:t>Treatment with carboplatin, etoposide and atezolizumab was initiated</a:t>
            </a:r>
          </a:p>
          <a:p>
            <a:r>
              <a:rPr lang="en-US" dirty="0"/>
              <a:t>G-CSF was used as prophylaxis from cycle 1</a:t>
            </a:r>
          </a:p>
          <a:p>
            <a:r>
              <a:rPr lang="en-US" dirty="0"/>
              <a:t>She developed myelosuppression requiring blood transfusions</a:t>
            </a:r>
          </a:p>
          <a:p>
            <a:endParaRPr lang="en-US" dirty="0"/>
          </a:p>
        </p:txBody>
      </p:sp>
    </p:spTree>
    <p:extLst>
      <p:ext uri="{BB962C8B-B14F-4D97-AF65-F5344CB8AC3E}">
        <p14:creationId xmlns:p14="http://schemas.microsoft.com/office/powerpoint/2010/main" val="3159636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368455-5031-B9E4-9A71-72028D785AF3}"/>
              </a:ext>
            </a:extLst>
          </p:cNvPr>
          <p:cNvSpPr>
            <a:spLocks noGrp="1"/>
          </p:cNvSpPr>
          <p:nvPr>
            <p:ph type="title"/>
          </p:nvPr>
        </p:nvSpPr>
        <p:spPr>
          <a:xfrm>
            <a:off x="755073" y="115743"/>
            <a:ext cx="10515600" cy="1325563"/>
          </a:xfrm>
        </p:spPr>
        <p:txBody>
          <a:bodyPr/>
          <a:lstStyle/>
          <a:p>
            <a:r>
              <a:rPr lang="en-US" dirty="0">
                <a:solidFill>
                  <a:schemeClr val="bg1"/>
                </a:solidFill>
              </a:rPr>
              <a:t>Dr </a:t>
            </a:r>
            <a:r>
              <a:rPr lang="en-US" sz="4400" dirty="0" err="1">
                <a:solidFill>
                  <a:schemeClr val="bg1"/>
                </a:solidFill>
              </a:rPr>
              <a:t>Borghaei</a:t>
            </a:r>
            <a:r>
              <a:rPr lang="en-US" sz="4400" dirty="0">
                <a:solidFill>
                  <a:schemeClr val="bg1"/>
                </a:solidFill>
              </a:rPr>
              <a:t>: </a:t>
            </a:r>
            <a:r>
              <a:rPr lang="en-US" dirty="0">
                <a:solidFill>
                  <a:schemeClr val="bg1"/>
                </a:solidFill>
              </a:rPr>
              <a:t>Case Presentation 1 (Continued)</a:t>
            </a:r>
          </a:p>
        </p:txBody>
      </p:sp>
      <p:pic>
        <p:nvPicPr>
          <p:cNvPr id="6" name="Picture 5">
            <a:extLst>
              <a:ext uri="{FF2B5EF4-FFF2-40B4-BE49-F238E27FC236}">
                <a16:creationId xmlns:a16="http://schemas.microsoft.com/office/drawing/2014/main" id="{648FF588-D4B0-BA2A-A1D0-F641EE2663AF}"/>
              </a:ext>
            </a:extLst>
          </p:cNvPr>
          <p:cNvPicPr>
            <a:picLocks noChangeAspect="1"/>
          </p:cNvPicPr>
          <p:nvPr/>
        </p:nvPicPr>
        <p:blipFill>
          <a:blip r:embed="rId2"/>
          <a:stretch>
            <a:fillRect/>
          </a:stretch>
        </p:blipFill>
        <p:spPr>
          <a:xfrm>
            <a:off x="4911437" y="2217736"/>
            <a:ext cx="3366917" cy="2660074"/>
          </a:xfrm>
          <a:prstGeom prst="rect">
            <a:avLst/>
          </a:prstGeom>
        </p:spPr>
      </p:pic>
      <p:pic>
        <p:nvPicPr>
          <p:cNvPr id="7" name="Picture 6">
            <a:extLst>
              <a:ext uri="{FF2B5EF4-FFF2-40B4-BE49-F238E27FC236}">
                <a16:creationId xmlns:a16="http://schemas.microsoft.com/office/drawing/2014/main" id="{9E392E41-E46D-9B6D-C674-DF015EFF40AE}"/>
              </a:ext>
            </a:extLst>
          </p:cNvPr>
          <p:cNvPicPr>
            <a:picLocks noChangeAspect="1"/>
          </p:cNvPicPr>
          <p:nvPr/>
        </p:nvPicPr>
        <p:blipFill>
          <a:blip r:embed="rId3"/>
          <a:stretch>
            <a:fillRect/>
          </a:stretch>
        </p:blipFill>
        <p:spPr>
          <a:xfrm>
            <a:off x="634593" y="2217736"/>
            <a:ext cx="3960379" cy="2660074"/>
          </a:xfrm>
          <a:prstGeom prst="rect">
            <a:avLst/>
          </a:prstGeom>
        </p:spPr>
      </p:pic>
      <p:pic>
        <p:nvPicPr>
          <p:cNvPr id="9" name="Picture 8">
            <a:extLst>
              <a:ext uri="{FF2B5EF4-FFF2-40B4-BE49-F238E27FC236}">
                <a16:creationId xmlns:a16="http://schemas.microsoft.com/office/drawing/2014/main" id="{09221098-8EDA-5274-32C6-77F01C7A1885}"/>
              </a:ext>
            </a:extLst>
          </p:cNvPr>
          <p:cNvPicPr>
            <a:picLocks noChangeAspect="1"/>
          </p:cNvPicPr>
          <p:nvPr/>
        </p:nvPicPr>
        <p:blipFill>
          <a:blip r:embed="rId4"/>
          <a:stretch>
            <a:fillRect/>
          </a:stretch>
        </p:blipFill>
        <p:spPr>
          <a:xfrm>
            <a:off x="8594819" y="2217735"/>
            <a:ext cx="3037790" cy="2660075"/>
          </a:xfrm>
          <a:prstGeom prst="rect">
            <a:avLst/>
          </a:prstGeom>
        </p:spPr>
      </p:pic>
      <p:sp>
        <p:nvSpPr>
          <p:cNvPr id="10" name="TextBox 9">
            <a:extLst>
              <a:ext uri="{FF2B5EF4-FFF2-40B4-BE49-F238E27FC236}">
                <a16:creationId xmlns:a16="http://schemas.microsoft.com/office/drawing/2014/main" id="{E34038DC-1107-4238-515F-8EC807D04523}"/>
              </a:ext>
            </a:extLst>
          </p:cNvPr>
          <p:cNvSpPr txBox="1"/>
          <p:nvPr/>
        </p:nvSpPr>
        <p:spPr>
          <a:xfrm>
            <a:off x="1475510" y="5091546"/>
            <a:ext cx="18703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 Treatment</a:t>
            </a:r>
          </a:p>
        </p:txBody>
      </p:sp>
      <p:sp>
        <p:nvSpPr>
          <p:cNvPr id="11" name="TextBox 10">
            <a:extLst>
              <a:ext uri="{FF2B5EF4-FFF2-40B4-BE49-F238E27FC236}">
                <a16:creationId xmlns:a16="http://schemas.microsoft.com/office/drawing/2014/main" id="{7B1098CC-07D0-5C95-6223-9B2D90F7545D}"/>
              </a:ext>
            </a:extLst>
          </p:cNvPr>
          <p:cNvSpPr txBox="1"/>
          <p:nvPr/>
        </p:nvSpPr>
        <p:spPr>
          <a:xfrm>
            <a:off x="5631873" y="5091546"/>
            <a:ext cx="166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Post 2 Cycles of Induction</a:t>
            </a:r>
          </a:p>
        </p:txBody>
      </p:sp>
      <p:sp>
        <p:nvSpPr>
          <p:cNvPr id="12" name="TextBox 11">
            <a:extLst>
              <a:ext uri="{FF2B5EF4-FFF2-40B4-BE49-F238E27FC236}">
                <a16:creationId xmlns:a16="http://schemas.microsoft.com/office/drawing/2014/main" id="{A9AD447B-106E-1A2B-6A8D-59F0899D365E}"/>
              </a:ext>
            </a:extLst>
          </p:cNvPr>
          <p:cNvSpPr txBox="1"/>
          <p:nvPr/>
        </p:nvSpPr>
        <p:spPr>
          <a:xfrm>
            <a:off x="9060873" y="5091546"/>
            <a:ext cx="20781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Post 4 cycles of Induction</a:t>
            </a:r>
          </a:p>
        </p:txBody>
      </p:sp>
    </p:spTree>
    <p:extLst>
      <p:ext uri="{BB962C8B-B14F-4D97-AF65-F5344CB8AC3E}">
        <p14:creationId xmlns:p14="http://schemas.microsoft.com/office/powerpoint/2010/main" val="24733980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226A9-112E-7A67-5D4A-5D1BEC0E4B01}"/>
              </a:ext>
            </a:extLst>
          </p:cNvPr>
          <p:cNvSpPr>
            <a:spLocks noGrp="1"/>
          </p:cNvSpPr>
          <p:nvPr>
            <p:ph type="title"/>
          </p:nvPr>
        </p:nvSpPr>
        <p:spPr>
          <a:xfrm>
            <a:off x="838200" y="18254"/>
            <a:ext cx="10515600" cy="1325563"/>
          </a:xfrm>
        </p:spPr>
        <p:txBody>
          <a:bodyPr/>
          <a:lstStyle/>
          <a:p>
            <a:r>
              <a:rPr lang="en-US" dirty="0">
                <a:solidFill>
                  <a:schemeClr val="bg1"/>
                </a:solidFill>
              </a:rPr>
              <a:t>Dr </a:t>
            </a:r>
            <a:r>
              <a:rPr lang="en-US" sz="4400" dirty="0" err="1">
                <a:solidFill>
                  <a:schemeClr val="bg1"/>
                </a:solidFill>
              </a:rPr>
              <a:t>Borghaei</a:t>
            </a:r>
            <a:r>
              <a:rPr lang="en-US" sz="4400" dirty="0">
                <a:solidFill>
                  <a:schemeClr val="bg1"/>
                </a:solidFill>
              </a:rPr>
              <a:t>: </a:t>
            </a:r>
            <a:r>
              <a:rPr lang="en-US" dirty="0">
                <a:solidFill>
                  <a:schemeClr val="bg1"/>
                </a:solidFill>
              </a:rPr>
              <a:t>Case Presentation 1 (Continued)</a:t>
            </a:r>
          </a:p>
        </p:txBody>
      </p:sp>
      <p:sp>
        <p:nvSpPr>
          <p:cNvPr id="3" name="Content Placeholder 2">
            <a:extLst>
              <a:ext uri="{FF2B5EF4-FFF2-40B4-BE49-F238E27FC236}">
                <a16:creationId xmlns:a16="http://schemas.microsoft.com/office/drawing/2014/main" id="{BA12118A-91AA-CD4A-C0D3-04FB60A71ED5}"/>
              </a:ext>
            </a:extLst>
          </p:cNvPr>
          <p:cNvSpPr>
            <a:spLocks noGrp="1"/>
          </p:cNvSpPr>
          <p:nvPr>
            <p:ph idx="1"/>
          </p:nvPr>
        </p:nvSpPr>
        <p:spPr/>
        <p:txBody>
          <a:bodyPr/>
          <a:lstStyle/>
          <a:p>
            <a:r>
              <a:rPr lang="en-US" dirty="0"/>
              <a:t>She completed four cycles of induction chemotherapy plus IO</a:t>
            </a:r>
          </a:p>
          <a:p>
            <a:r>
              <a:rPr lang="en-US" dirty="0"/>
              <a:t>There was a one-week delay in treatment due to anemia in cycle 3</a:t>
            </a:r>
          </a:p>
          <a:p>
            <a:r>
              <a:rPr lang="en-US" dirty="0"/>
              <a:t>After the 4</a:t>
            </a:r>
            <a:r>
              <a:rPr lang="en-US" baseline="30000" dirty="0"/>
              <a:t>th</a:t>
            </a:r>
            <a:r>
              <a:rPr lang="en-US" dirty="0"/>
              <a:t> cycle of induction, imaging studies showed disease stability</a:t>
            </a:r>
          </a:p>
          <a:p>
            <a:r>
              <a:rPr lang="en-US" dirty="0"/>
              <a:t>Maintenance atezolizumab was initiated. She had significant fatigue. I decided to delay initiation of lurbinectedin to allow for recovery</a:t>
            </a:r>
          </a:p>
          <a:p>
            <a:r>
              <a:rPr lang="en-US" dirty="0" err="1"/>
              <a:t>Lurbi</a:t>
            </a:r>
            <a:r>
              <a:rPr lang="en-US" dirty="0"/>
              <a:t> was added with cycle 2 of atezolizumab and is continuing now (total of 3 cycles)</a:t>
            </a:r>
          </a:p>
        </p:txBody>
      </p:sp>
    </p:spTree>
    <p:extLst>
      <p:ext uri="{BB962C8B-B14F-4D97-AF65-F5344CB8AC3E}">
        <p14:creationId xmlns:p14="http://schemas.microsoft.com/office/powerpoint/2010/main" val="1216643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264A9B-E855-EF3D-8B20-46931F612731}"/>
              </a:ext>
            </a:extLst>
          </p:cNvPr>
          <p:cNvSpPr>
            <a:spLocks noGrp="1"/>
          </p:cNvSpPr>
          <p:nvPr>
            <p:ph idx="1"/>
          </p:nvPr>
        </p:nvSpPr>
        <p:spPr/>
        <p:txBody>
          <a:bodyPr/>
          <a:lstStyle/>
          <a:p>
            <a:r>
              <a:rPr lang="en-US" dirty="0"/>
              <a:t>64 </a:t>
            </a:r>
            <a:r>
              <a:rPr lang="en-US" dirty="0" err="1"/>
              <a:t>y.o</a:t>
            </a:r>
            <a:r>
              <a:rPr lang="en-US" dirty="0"/>
              <a:t>. female former smoker, quit approximately 13 months prior to diagnosis, started smoking about 41 years ago (40 pack years) was seen with a diagnosis of SCLC and positive QuantiFERON gold. </a:t>
            </a:r>
          </a:p>
          <a:p>
            <a:r>
              <a:rPr lang="en-US" dirty="0"/>
              <a:t>Past medical history is significant for latent TBI, CAD, </a:t>
            </a:r>
            <a:r>
              <a:rPr lang="en-US" dirty="0" err="1"/>
              <a:t>HFrEF</a:t>
            </a:r>
            <a:r>
              <a:rPr lang="en-US" dirty="0"/>
              <a:t>, reported COPD, most recent PFT's display moderately severe obstruction with relatively preserved diffusion. </a:t>
            </a:r>
          </a:p>
          <a:p>
            <a:r>
              <a:rPr lang="en-US" dirty="0"/>
              <a:t>She had been retired since 2009 and remains active. She is able to walk 10 blocks, climb the stairs and perform her own ADL's. She does note dyspnea at the top of the stairs.</a:t>
            </a:r>
          </a:p>
        </p:txBody>
      </p:sp>
      <p:sp>
        <p:nvSpPr>
          <p:cNvPr id="4" name="Title 3">
            <a:extLst>
              <a:ext uri="{FF2B5EF4-FFF2-40B4-BE49-F238E27FC236}">
                <a16:creationId xmlns:a16="http://schemas.microsoft.com/office/drawing/2014/main" id="{B478BD11-1A22-3B61-B18D-CFCF1F0BEFB2}"/>
              </a:ext>
            </a:extLst>
          </p:cNvPr>
          <p:cNvSpPr txBox="1">
            <a:spLocks/>
          </p:cNvSpPr>
          <p:nvPr/>
        </p:nvSpPr>
        <p:spPr>
          <a:xfrm>
            <a:off x="838200" y="-13421"/>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0" dirty="0">
                <a:solidFill>
                  <a:schemeClr val="bg1"/>
                </a:solidFill>
              </a:rPr>
              <a:t>Dr </a:t>
            </a:r>
            <a:r>
              <a:rPr lang="en-US" b="0" dirty="0" err="1">
                <a:solidFill>
                  <a:schemeClr val="bg1"/>
                </a:solidFill>
              </a:rPr>
              <a:t>Borghaei</a:t>
            </a:r>
            <a:r>
              <a:rPr lang="en-US" b="0" dirty="0">
                <a:solidFill>
                  <a:schemeClr val="bg1"/>
                </a:solidFill>
              </a:rPr>
              <a:t>: Case Presentation 2</a:t>
            </a:r>
          </a:p>
        </p:txBody>
      </p:sp>
    </p:spTree>
    <p:extLst>
      <p:ext uri="{BB962C8B-B14F-4D97-AF65-F5344CB8AC3E}">
        <p14:creationId xmlns:p14="http://schemas.microsoft.com/office/powerpoint/2010/main" val="9453767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38155-637A-61C2-89DF-199807CC09CE}"/>
              </a:ext>
            </a:extLst>
          </p:cNvPr>
          <p:cNvPicPr>
            <a:picLocks noChangeAspect="1"/>
          </p:cNvPicPr>
          <p:nvPr/>
        </p:nvPicPr>
        <p:blipFill>
          <a:blip r:embed="rId2"/>
          <a:stretch>
            <a:fillRect/>
          </a:stretch>
        </p:blipFill>
        <p:spPr>
          <a:xfrm>
            <a:off x="419977" y="1600200"/>
            <a:ext cx="2653579" cy="2444192"/>
          </a:xfrm>
          <a:prstGeom prst="rect">
            <a:avLst/>
          </a:prstGeom>
        </p:spPr>
      </p:pic>
      <p:pic>
        <p:nvPicPr>
          <p:cNvPr id="8" name="Picture 7">
            <a:extLst>
              <a:ext uri="{FF2B5EF4-FFF2-40B4-BE49-F238E27FC236}">
                <a16:creationId xmlns:a16="http://schemas.microsoft.com/office/drawing/2014/main" id="{CFEDA868-DBDB-C126-B8F0-3D41903F5EA5}"/>
              </a:ext>
            </a:extLst>
          </p:cNvPr>
          <p:cNvPicPr>
            <a:picLocks noChangeAspect="1"/>
          </p:cNvPicPr>
          <p:nvPr/>
        </p:nvPicPr>
        <p:blipFill>
          <a:blip r:embed="rId3"/>
          <a:stretch>
            <a:fillRect/>
          </a:stretch>
        </p:blipFill>
        <p:spPr>
          <a:xfrm>
            <a:off x="3456275" y="1529548"/>
            <a:ext cx="2777289" cy="2453138"/>
          </a:xfrm>
          <a:prstGeom prst="rect">
            <a:avLst/>
          </a:prstGeom>
        </p:spPr>
      </p:pic>
      <p:pic>
        <p:nvPicPr>
          <p:cNvPr id="10" name="Picture 9">
            <a:extLst>
              <a:ext uri="{FF2B5EF4-FFF2-40B4-BE49-F238E27FC236}">
                <a16:creationId xmlns:a16="http://schemas.microsoft.com/office/drawing/2014/main" id="{1A199F8F-919A-2605-781C-278C6EFD1D01}"/>
              </a:ext>
            </a:extLst>
          </p:cNvPr>
          <p:cNvPicPr>
            <a:picLocks noChangeAspect="1"/>
          </p:cNvPicPr>
          <p:nvPr/>
        </p:nvPicPr>
        <p:blipFill>
          <a:blip r:embed="rId4"/>
          <a:stretch>
            <a:fillRect/>
          </a:stretch>
        </p:blipFill>
        <p:spPr>
          <a:xfrm>
            <a:off x="6448250" y="1398998"/>
            <a:ext cx="2777289" cy="2547793"/>
          </a:xfrm>
          <a:prstGeom prst="rect">
            <a:avLst/>
          </a:prstGeom>
        </p:spPr>
      </p:pic>
      <p:pic>
        <p:nvPicPr>
          <p:cNvPr id="12" name="Picture 11">
            <a:extLst>
              <a:ext uri="{FF2B5EF4-FFF2-40B4-BE49-F238E27FC236}">
                <a16:creationId xmlns:a16="http://schemas.microsoft.com/office/drawing/2014/main" id="{634E4597-D160-C05E-4951-09C3D08CD88B}"/>
              </a:ext>
            </a:extLst>
          </p:cNvPr>
          <p:cNvPicPr>
            <a:picLocks noChangeAspect="1"/>
          </p:cNvPicPr>
          <p:nvPr/>
        </p:nvPicPr>
        <p:blipFill>
          <a:blip r:embed="rId5"/>
          <a:stretch>
            <a:fillRect/>
          </a:stretch>
        </p:blipFill>
        <p:spPr>
          <a:xfrm>
            <a:off x="419977" y="4200092"/>
            <a:ext cx="2908357" cy="2283835"/>
          </a:xfrm>
          <a:prstGeom prst="rect">
            <a:avLst/>
          </a:prstGeom>
        </p:spPr>
      </p:pic>
      <p:pic>
        <p:nvPicPr>
          <p:cNvPr id="14" name="Picture 13">
            <a:extLst>
              <a:ext uri="{FF2B5EF4-FFF2-40B4-BE49-F238E27FC236}">
                <a16:creationId xmlns:a16="http://schemas.microsoft.com/office/drawing/2014/main" id="{879AA395-9764-C694-AE6A-71F163064FDB}"/>
              </a:ext>
            </a:extLst>
          </p:cNvPr>
          <p:cNvPicPr>
            <a:picLocks noChangeAspect="1"/>
          </p:cNvPicPr>
          <p:nvPr/>
        </p:nvPicPr>
        <p:blipFill>
          <a:blip r:embed="rId6"/>
          <a:stretch>
            <a:fillRect/>
          </a:stretch>
        </p:blipFill>
        <p:spPr>
          <a:xfrm>
            <a:off x="3439592" y="4108684"/>
            <a:ext cx="3008658" cy="2453138"/>
          </a:xfrm>
          <a:prstGeom prst="rect">
            <a:avLst/>
          </a:prstGeom>
        </p:spPr>
      </p:pic>
      <p:pic>
        <p:nvPicPr>
          <p:cNvPr id="16" name="Picture 15">
            <a:extLst>
              <a:ext uri="{FF2B5EF4-FFF2-40B4-BE49-F238E27FC236}">
                <a16:creationId xmlns:a16="http://schemas.microsoft.com/office/drawing/2014/main" id="{4508D249-85CD-35D9-F4DF-B539DD7368FE}"/>
              </a:ext>
            </a:extLst>
          </p:cNvPr>
          <p:cNvPicPr>
            <a:picLocks noChangeAspect="1"/>
          </p:cNvPicPr>
          <p:nvPr/>
        </p:nvPicPr>
        <p:blipFill>
          <a:blip r:embed="rId7"/>
          <a:stretch>
            <a:fillRect/>
          </a:stretch>
        </p:blipFill>
        <p:spPr>
          <a:xfrm>
            <a:off x="6488451" y="4118299"/>
            <a:ext cx="2593460" cy="2443523"/>
          </a:xfrm>
          <a:prstGeom prst="rect">
            <a:avLst/>
          </a:prstGeom>
        </p:spPr>
      </p:pic>
      <p:pic>
        <p:nvPicPr>
          <p:cNvPr id="18" name="Picture 17">
            <a:extLst>
              <a:ext uri="{FF2B5EF4-FFF2-40B4-BE49-F238E27FC236}">
                <a16:creationId xmlns:a16="http://schemas.microsoft.com/office/drawing/2014/main" id="{A86DD343-54EA-B4AD-3171-59E28E7166D1}"/>
              </a:ext>
            </a:extLst>
          </p:cNvPr>
          <p:cNvPicPr>
            <a:picLocks noChangeAspect="1"/>
          </p:cNvPicPr>
          <p:nvPr/>
        </p:nvPicPr>
        <p:blipFill>
          <a:blip r:embed="rId8"/>
          <a:stretch>
            <a:fillRect/>
          </a:stretch>
        </p:blipFill>
        <p:spPr>
          <a:xfrm>
            <a:off x="9265740" y="1398999"/>
            <a:ext cx="2538752" cy="2583688"/>
          </a:xfrm>
          <a:prstGeom prst="rect">
            <a:avLst/>
          </a:prstGeom>
        </p:spPr>
      </p:pic>
      <p:pic>
        <p:nvPicPr>
          <p:cNvPr id="20" name="Picture 19">
            <a:extLst>
              <a:ext uri="{FF2B5EF4-FFF2-40B4-BE49-F238E27FC236}">
                <a16:creationId xmlns:a16="http://schemas.microsoft.com/office/drawing/2014/main" id="{C4FFD681-15C7-140E-C9FF-B7B3EAE180DF}"/>
              </a:ext>
            </a:extLst>
          </p:cNvPr>
          <p:cNvPicPr>
            <a:picLocks noChangeAspect="1"/>
          </p:cNvPicPr>
          <p:nvPr/>
        </p:nvPicPr>
        <p:blipFill>
          <a:blip r:embed="rId9"/>
          <a:stretch>
            <a:fillRect/>
          </a:stretch>
        </p:blipFill>
        <p:spPr>
          <a:xfrm>
            <a:off x="9348250" y="4108684"/>
            <a:ext cx="2423773" cy="2453138"/>
          </a:xfrm>
          <a:prstGeom prst="rect">
            <a:avLst/>
          </a:prstGeom>
        </p:spPr>
      </p:pic>
      <p:sp>
        <p:nvSpPr>
          <p:cNvPr id="2" name="Title 3">
            <a:extLst>
              <a:ext uri="{FF2B5EF4-FFF2-40B4-BE49-F238E27FC236}">
                <a16:creationId xmlns:a16="http://schemas.microsoft.com/office/drawing/2014/main" id="{AC375ACF-5889-E7AB-8745-BA3B0CFD526A}"/>
              </a:ext>
            </a:extLst>
          </p:cNvPr>
          <p:cNvSpPr txBox="1">
            <a:spLocks/>
          </p:cNvSpPr>
          <p:nvPr/>
        </p:nvSpPr>
        <p:spPr>
          <a:xfrm>
            <a:off x="990600" y="44625"/>
            <a:ext cx="10515600" cy="132922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0" dirty="0">
                <a:solidFill>
                  <a:schemeClr val="bg1"/>
                </a:solidFill>
              </a:rPr>
              <a:t>Dr </a:t>
            </a:r>
            <a:r>
              <a:rPr lang="en-US" b="0" dirty="0" err="1">
                <a:solidFill>
                  <a:schemeClr val="bg1"/>
                </a:solidFill>
              </a:rPr>
              <a:t>Borghaei</a:t>
            </a:r>
            <a:r>
              <a:rPr lang="en-US" b="0" dirty="0">
                <a:solidFill>
                  <a:schemeClr val="bg1"/>
                </a:solidFill>
              </a:rPr>
              <a:t>: Case Presentation 2 (Continued) </a:t>
            </a:r>
          </a:p>
        </p:txBody>
      </p:sp>
    </p:spTree>
    <p:extLst>
      <p:ext uri="{BB962C8B-B14F-4D97-AF65-F5344CB8AC3E}">
        <p14:creationId xmlns:p14="http://schemas.microsoft.com/office/powerpoint/2010/main" val="3235092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81E549-9423-DCFE-6E19-B7EC09A8087A}"/>
              </a:ext>
            </a:extLst>
          </p:cNvPr>
          <p:cNvSpPr>
            <a:spLocks noGrp="1"/>
          </p:cNvSpPr>
          <p:nvPr>
            <p:ph idx="1"/>
          </p:nvPr>
        </p:nvSpPr>
        <p:spPr/>
        <p:txBody>
          <a:bodyPr/>
          <a:lstStyle/>
          <a:p>
            <a:r>
              <a:rPr lang="en-US" dirty="0"/>
              <a:t>She began systemic therapy with carboplatin, etoposide and atezolizumab. Trilaciclib was added for marrow protection</a:t>
            </a:r>
          </a:p>
          <a:p>
            <a:r>
              <a:rPr lang="en-US" dirty="0"/>
              <a:t>Interim imaging showed a response to treatment, including intracranial response (radiation to the brain was held)</a:t>
            </a:r>
          </a:p>
          <a:p>
            <a:r>
              <a:rPr lang="en-US" dirty="0"/>
              <a:t>She completed four cycles of induction with the above regimen without significant toxicities</a:t>
            </a:r>
          </a:p>
          <a:p>
            <a:r>
              <a:rPr lang="en-US" dirty="0"/>
              <a:t>Maintenance treatment with atezolizumab plus lurbinectedin was offered and accepted by the patient</a:t>
            </a:r>
          </a:p>
          <a:p>
            <a:endParaRPr lang="en-US" dirty="0"/>
          </a:p>
        </p:txBody>
      </p:sp>
      <p:sp>
        <p:nvSpPr>
          <p:cNvPr id="4" name="Title 3">
            <a:extLst>
              <a:ext uri="{FF2B5EF4-FFF2-40B4-BE49-F238E27FC236}">
                <a16:creationId xmlns:a16="http://schemas.microsoft.com/office/drawing/2014/main" id="{8DEA840C-3F42-1310-E334-D052B2EA8958}"/>
              </a:ext>
            </a:extLst>
          </p:cNvPr>
          <p:cNvSpPr>
            <a:spLocks noGrp="1"/>
          </p:cNvSpPr>
          <p:nvPr>
            <p:ph type="title"/>
          </p:nvPr>
        </p:nvSpPr>
        <p:spPr>
          <a:xfrm>
            <a:off x="838200" y="168275"/>
            <a:ext cx="10515600" cy="1325563"/>
          </a:xfrm>
        </p:spPr>
        <p:txBody>
          <a:bodyPr/>
          <a:lstStyle/>
          <a:p>
            <a:r>
              <a:rPr lang="en-US" dirty="0">
                <a:solidFill>
                  <a:schemeClr val="bg1"/>
                </a:solidFill>
              </a:rPr>
              <a:t>Dr </a:t>
            </a:r>
            <a:r>
              <a:rPr lang="en-US" sz="4400" dirty="0" err="1">
                <a:solidFill>
                  <a:schemeClr val="bg1"/>
                </a:solidFill>
              </a:rPr>
              <a:t>Borghaei</a:t>
            </a:r>
            <a:r>
              <a:rPr lang="en-US" sz="4400" dirty="0">
                <a:solidFill>
                  <a:schemeClr val="bg1"/>
                </a:solidFill>
              </a:rPr>
              <a:t>: </a:t>
            </a:r>
            <a:r>
              <a:rPr lang="en-US" dirty="0">
                <a:solidFill>
                  <a:schemeClr val="bg1"/>
                </a:solidFill>
              </a:rPr>
              <a:t>Case Presentation 2 (Continued) </a:t>
            </a:r>
          </a:p>
        </p:txBody>
      </p:sp>
    </p:spTree>
    <p:extLst>
      <p:ext uri="{BB962C8B-B14F-4D97-AF65-F5344CB8AC3E}">
        <p14:creationId xmlns:p14="http://schemas.microsoft.com/office/powerpoint/2010/main" val="1684058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2D2EFC-C250-91B6-5976-B0A06ED28BE6}"/>
              </a:ext>
            </a:extLst>
          </p:cNvPr>
          <p:cNvPicPr>
            <a:picLocks noChangeAspect="1"/>
          </p:cNvPicPr>
          <p:nvPr/>
        </p:nvPicPr>
        <p:blipFill>
          <a:blip r:embed="rId2"/>
          <a:stretch>
            <a:fillRect/>
          </a:stretch>
        </p:blipFill>
        <p:spPr>
          <a:xfrm>
            <a:off x="3180919" y="1570562"/>
            <a:ext cx="2952603" cy="2438611"/>
          </a:xfrm>
          <a:prstGeom prst="rect">
            <a:avLst/>
          </a:prstGeom>
        </p:spPr>
      </p:pic>
      <p:pic>
        <p:nvPicPr>
          <p:cNvPr id="9" name="Picture 8">
            <a:extLst>
              <a:ext uri="{FF2B5EF4-FFF2-40B4-BE49-F238E27FC236}">
                <a16:creationId xmlns:a16="http://schemas.microsoft.com/office/drawing/2014/main" id="{5853942F-9ACC-753A-30C6-AE3FF8AA5BA9}"/>
              </a:ext>
            </a:extLst>
          </p:cNvPr>
          <p:cNvPicPr>
            <a:picLocks noChangeAspect="1"/>
          </p:cNvPicPr>
          <p:nvPr/>
        </p:nvPicPr>
        <p:blipFill>
          <a:blip r:embed="rId3"/>
          <a:stretch>
            <a:fillRect/>
          </a:stretch>
        </p:blipFill>
        <p:spPr>
          <a:xfrm>
            <a:off x="337584" y="1605738"/>
            <a:ext cx="2651990" cy="2438611"/>
          </a:xfrm>
          <a:prstGeom prst="rect">
            <a:avLst/>
          </a:prstGeom>
        </p:spPr>
      </p:pic>
      <p:pic>
        <p:nvPicPr>
          <p:cNvPr id="10" name="Picture 9">
            <a:extLst>
              <a:ext uri="{FF2B5EF4-FFF2-40B4-BE49-F238E27FC236}">
                <a16:creationId xmlns:a16="http://schemas.microsoft.com/office/drawing/2014/main" id="{60BC6E28-6368-877A-BCD3-7A3522974A1D}"/>
              </a:ext>
            </a:extLst>
          </p:cNvPr>
          <p:cNvPicPr>
            <a:picLocks noChangeAspect="1"/>
          </p:cNvPicPr>
          <p:nvPr/>
        </p:nvPicPr>
        <p:blipFill>
          <a:blip r:embed="rId4"/>
          <a:stretch>
            <a:fillRect/>
          </a:stretch>
        </p:blipFill>
        <p:spPr>
          <a:xfrm>
            <a:off x="6506563" y="1621416"/>
            <a:ext cx="2608717" cy="2341857"/>
          </a:xfrm>
          <a:prstGeom prst="rect">
            <a:avLst/>
          </a:prstGeom>
        </p:spPr>
      </p:pic>
      <p:pic>
        <p:nvPicPr>
          <p:cNvPr id="12" name="Picture 11">
            <a:extLst>
              <a:ext uri="{FF2B5EF4-FFF2-40B4-BE49-F238E27FC236}">
                <a16:creationId xmlns:a16="http://schemas.microsoft.com/office/drawing/2014/main" id="{8E016C2C-0645-3513-C665-CE4E03AF97EB}"/>
              </a:ext>
            </a:extLst>
          </p:cNvPr>
          <p:cNvPicPr>
            <a:picLocks noChangeAspect="1"/>
          </p:cNvPicPr>
          <p:nvPr/>
        </p:nvPicPr>
        <p:blipFill>
          <a:blip r:embed="rId5"/>
          <a:stretch>
            <a:fillRect/>
          </a:stretch>
        </p:blipFill>
        <p:spPr>
          <a:xfrm>
            <a:off x="9277471" y="1621416"/>
            <a:ext cx="2576945" cy="2452092"/>
          </a:xfrm>
          <a:prstGeom prst="rect">
            <a:avLst/>
          </a:prstGeom>
        </p:spPr>
      </p:pic>
      <p:sp>
        <p:nvSpPr>
          <p:cNvPr id="13" name="TextBox 12">
            <a:extLst>
              <a:ext uri="{FF2B5EF4-FFF2-40B4-BE49-F238E27FC236}">
                <a16:creationId xmlns:a16="http://schemas.microsoft.com/office/drawing/2014/main" id="{244F5C22-8066-E355-D2F2-CBABF7502F0B}"/>
              </a:ext>
            </a:extLst>
          </p:cNvPr>
          <p:cNvSpPr txBox="1"/>
          <p:nvPr/>
        </p:nvSpPr>
        <p:spPr>
          <a:xfrm>
            <a:off x="337584" y="4348336"/>
            <a:ext cx="21613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 treatment</a:t>
            </a:r>
          </a:p>
        </p:txBody>
      </p:sp>
      <p:sp>
        <p:nvSpPr>
          <p:cNvPr id="14" name="TextBox 13">
            <a:extLst>
              <a:ext uri="{FF2B5EF4-FFF2-40B4-BE49-F238E27FC236}">
                <a16:creationId xmlns:a16="http://schemas.microsoft.com/office/drawing/2014/main" id="{CF7264A2-E321-604D-C08B-622BD5922539}"/>
              </a:ext>
            </a:extLst>
          </p:cNvPr>
          <p:cNvSpPr txBox="1"/>
          <p:nvPr/>
        </p:nvSpPr>
        <p:spPr>
          <a:xfrm>
            <a:off x="3470563" y="4348336"/>
            <a:ext cx="19327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Post Induction</a:t>
            </a:r>
          </a:p>
        </p:txBody>
      </p:sp>
      <p:sp>
        <p:nvSpPr>
          <p:cNvPr id="15" name="TextBox 14">
            <a:extLst>
              <a:ext uri="{FF2B5EF4-FFF2-40B4-BE49-F238E27FC236}">
                <a16:creationId xmlns:a16="http://schemas.microsoft.com/office/drawing/2014/main" id="{730317C4-B4DF-5D6E-62D0-0B57C4248B4E}"/>
              </a:ext>
            </a:extLst>
          </p:cNvPr>
          <p:cNvSpPr txBox="1"/>
          <p:nvPr/>
        </p:nvSpPr>
        <p:spPr>
          <a:xfrm>
            <a:off x="6702136" y="4348336"/>
            <a:ext cx="19119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 treatment</a:t>
            </a:r>
          </a:p>
        </p:txBody>
      </p:sp>
      <p:sp>
        <p:nvSpPr>
          <p:cNvPr id="17" name="TextBox 16">
            <a:extLst>
              <a:ext uri="{FF2B5EF4-FFF2-40B4-BE49-F238E27FC236}">
                <a16:creationId xmlns:a16="http://schemas.microsoft.com/office/drawing/2014/main" id="{BDD7933E-4209-CD61-E5BD-CF27787D4934}"/>
              </a:ext>
            </a:extLst>
          </p:cNvPr>
          <p:cNvSpPr txBox="1"/>
          <p:nvPr/>
        </p:nvSpPr>
        <p:spPr>
          <a:xfrm>
            <a:off x="9772770" y="4393173"/>
            <a:ext cx="1586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Post induction</a:t>
            </a:r>
          </a:p>
        </p:txBody>
      </p:sp>
      <p:sp>
        <p:nvSpPr>
          <p:cNvPr id="3" name="Title 3">
            <a:extLst>
              <a:ext uri="{FF2B5EF4-FFF2-40B4-BE49-F238E27FC236}">
                <a16:creationId xmlns:a16="http://schemas.microsoft.com/office/drawing/2014/main" id="{251893DF-86BB-AFA8-4B96-70A06D6FA3D9}"/>
              </a:ext>
            </a:extLst>
          </p:cNvPr>
          <p:cNvSpPr>
            <a:spLocks noGrp="1"/>
          </p:cNvSpPr>
          <p:nvPr>
            <p:ph type="title"/>
          </p:nvPr>
        </p:nvSpPr>
        <p:spPr>
          <a:xfrm>
            <a:off x="650875" y="-23813"/>
            <a:ext cx="10515600" cy="1325563"/>
          </a:xfrm>
        </p:spPr>
        <p:txBody>
          <a:bodyPr/>
          <a:lstStyle/>
          <a:p>
            <a:r>
              <a:rPr lang="en-US" dirty="0">
                <a:solidFill>
                  <a:schemeClr val="bg1"/>
                </a:solidFill>
              </a:rPr>
              <a:t>Dr </a:t>
            </a:r>
            <a:r>
              <a:rPr lang="en-US" sz="4400" dirty="0" err="1">
                <a:solidFill>
                  <a:schemeClr val="bg1"/>
                </a:solidFill>
              </a:rPr>
              <a:t>Borghaei</a:t>
            </a:r>
            <a:r>
              <a:rPr lang="en-US" sz="4400" dirty="0">
                <a:solidFill>
                  <a:schemeClr val="bg1"/>
                </a:solidFill>
              </a:rPr>
              <a:t>: </a:t>
            </a:r>
            <a:r>
              <a:rPr lang="en-US" dirty="0">
                <a:solidFill>
                  <a:schemeClr val="bg1"/>
                </a:solidFill>
              </a:rPr>
              <a:t>Case Presentation 2 (Continued) </a:t>
            </a:r>
          </a:p>
        </p:txBody>
      </p:sp>
    </p:spTree>
    <p:extLst>
      <p:ext uri="{BB962C8B-B14F-4D97-AF65-F5344CB8AC3E}">
        <p14:creationId xmlns:p14="http://schemas.microsoft.com/office/powerpoint/2010/main" val="7681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8DD684-05D5-D14A-01C5-3C0A05FEDD0B}"/>
              </a:ext>
            </a:extLst>
          </p:cNvPr>
          <p:cNvSpPr>
            <a:spLocks noGrp="1"/>
          </p:cNvSpPr>
          <p:nvPr>
            <p:ph type="title"/>
          </p:nvPr>
        </p:nvSpPr>
        <p:spPr>
          <a:xfrm>
            <a:off x="838200" y="0"/>
            <a:ext cx="10515600" cy="1325563"/>
          </a:xfrm>
        </p:spPr>
        <p:txBody>
          <a:bodyPr/>
          <a:lstStyle/>
          <a:p>
            <a:r>
              <a:rPr lang="en-US" dirty="0">
                <a:solidFill>
                  <a:schemeClr val="bg1"/>
                </a:solidFill>
              </a:rPr>
              <a:t>Dr </a:t>
            </a:r>
            <a:r>
              <a:rPr lang="en-US" sz="4400" dirty="0" err="1">
                <a:solidFill>
                  <a:schemeClr val="bg1"/>
                </a:solidFill>
              </a:rPr>
              <a:t>Borghaei</a:t>
            </a:r>
            <a:r>
              <a:rPr lang="en-US" sz="4400" dirty="0">
                <a:solidFill>
                  <a:schemeClr val="bg1"/>
                </a:solidFill>
              </a:rPr>
              <a:t>: </a:t>
            </a:r>
            <a:r>
              <a:rPr lang="en-US" dirty="0">
                <a:solidFill>
                  <a:schemeClr val="bg1"/>
                </a:solidFill>
              </a:rPr>
              <a:t>Case Presentation 2 (Continued) </a:t>
            </a:r>
          </a:p>
        </p:txBody>
      </p:sp>
      <p:sp>
        <p:nvSpPr>
          <p:cNvPr id="4" name="Content Placeholder 3">
            <a:extLst>
              <a:ext uri="{FF2B5EF4-FFF2-40B4-BE49-F238E27FC236}">
                <a16:creationId xmlns:a16="http://schemas.microsoft.com/office/drawing/2014/main" id="{8779E0AC-3274-FDB6-11B2-72D26ED94291}"/>
              </a:ext>
            </a:extLst>
          </p:cNvPr>
          <p:cNvSpPr>
            <a:spLocks noGrp="1"/>
          </p:cNvSpPr>
          <p:nvPr>
            <p:ph idx="1"/>
          </p:nvPr>
        </p:nvSpPr>
        <p:spPr>
          <a:xfrm>
            <a:off x="838200" y="1825625"/>
            <a:ext cx="10515600" cy="4718394"/>
          </a:xfrm>
        </p:spPr>
        <p:txBody>
          <a:bodyPr>
            <a:normAutofit fontScale="85000" lnSpcReduction="20000"/>
          </a:bodyPr>
          <a:lstStyle/>
          <a:p>
            <a:pPr>
              <a:lnSpc>
                <a:spcPct val="110000"/>
              </a:lnSpc>
            </a:pPr>
            <a:r>
              <a:rPr lang="en-US" dirty="0"/>
              <a:t>She presented to an ER for evaluation of dizziness, hypertension and palpitation after the first cycle of maintenance treatment. No etiology was found despite hospitalization and full evaluation</a:t>
            </a:r>
          </a:p>
          <a:p>
            <a:pPr>
              <a:lnSpc>
                <a:spcPct val="110000"/>
              </a:lnSpc>
            </a:pPr>
            <a:r>
              <a:rPr lang="en-US" dirty="0" err="1"/>
              <a:t>Lurbi</a:t>
            </a:r>
            <a:r>
              <a:rPr lang="en-US" dirty="0"/>
              <a:t> was held for cycle 2 but added for cycle 3</a:t>
            </a:r>
          </a:p>
          <a:p>
            <a:pPr>
              <a:lnSpc>
                <a:spcPct val="110000"/>
              </a:lnSpc>
            </a:pPr>
            <a:r>
              <a:rPr lang="en-US" dirty="0"/>
              <a:t>After cycle 3 she again presented to the ER with the same symptoms. Again, work up was negative</a:t>
            </a:r>
          </a:p>
          <a:p>
            <a:pPr>
              <a:lnSpc>
                <a:spcPct val="110000"/>
              </a:lnSpc>
            </a:pPr>
            <a:r>
              <a:rPr lang="en-US" dirty="0" err="1"/>
              <a:t>Lurbi</a:t>
            </a:r>
            <a:r>
              <a:rPr lang="en-US" dirty="0"/>
              <a:t> was held for cycles 4 and 5 and no ER visits occurred</a:t>
            </a:r>
          </a:p>
          <a:p>
            <a:pPr>
              <a:lnSpc>
                <a:spcPct val="110000"/>
              </a:lnSpc>
            </a:pPr>
            <a:r>
              <a:rPr lang="en-US" dirty="0"/>
              <a:t>Cycle 6 included both drugs and again the same pattern returned</a:t>
            </a:r>
          </a:p>
          <a:p>
            <a:pPr>
              <a:lnSpc>
                <a:spcPct val="110000"/>
              </a:lnSpc>
            </a:pPr>
            <a:r>
              <a:rPr lang="en-US" dirty="0" err="1"/>
              <a:t>Lurbi</a:t>
            </a:r>
            <a:r>
              <a:rPr lang="en-US" dirty="0"/>
              <a:t> has been discontinued and she remains on maintenance atezolizumab</a:t>
            </a:r>
          </a:p>
          <a:p>
            <a:pPr>
              <a:lnSpc>
                <a:spcPct val="110000"/>
              </a:lnSpc>
            </a:pPr>
            <a:r>
              <a:rPr lang="en-US" dirty="0"/>
              <a:t>Progression in brain was documented after cycle 2 of maintenance and SRS was used for treatment</a:t>
            </a:r>
          </a:p>
        </p:txBody>
      </p:sp>
    </p:spTree>
    <p:extLst>
      <p:ext uri="{BB962C8B-B14F-4D97-AF65-F5344CB8AC3E}">
        <p14:creationId xmlns:p14="http://schemas.microsoft.com/office/powerpoint/2010/main" val="2567173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Chiang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527050" y="1236594"/>
          <a:ext cx="11185574" cy="4352645"/>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8280920">
                  <a:extLst>
                    <a:ext uri="{9D8B030D-6E8A-4147-A177-3AD203B41FA5}">
                      <a16:colId xmlns:a16="http://schemas.microsoft.com/office/drawing/2014/main" val="2117869244"/>
                    </a:ext>
                  </a:extLst>
                </a:gridCol>
              </a:tblGrid>
              <a:tr h="1380107">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AstraZeneca Pharmaceuticals LP, Boehringer Ingelheim Pharmaceuticals Inc, Daiichi Sankyo Inc, Genentech, a member of the Roche Group, Janssen Biotech Inc, Merck, Zai Lab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3081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9053812"/>
                  </a:ext>
                </a:extLst>
              </a:tr>
              <a:tr h="95545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AstraZeneca Pharmaceuticals LP, Bristol Myers Squibb, Genentech, a member of the Roche Group, Zai Lab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1905228"/>
                  </a:ext>
                </a:extLst>
              </a:tr>
              <a:tr h="95545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0905997"/>
                  </a:ext>
                </a:extLst>
              </a:tr>
              <a:tr h="530810">
                <a:tc>
                  <a:txBody>
                    <a:bodyPr/>
                    <a:lstStyle/>
                    <a:p>
                      <a:pPr algn="l"/>
                      <a:r>
                        <a:rPr lang="en-US" sz="1800" b="1" dirty="0">
                          <a:solidFill>
                            <a:schemeClr val="tx1"/>
                          </a:solidFill>
                        </a:rPr>
                        <a:t>Honoraria for Lectures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8303181"/>
                  </a:ext>
                </a:extLst>
              </a:tr>
            </a:tbl>
          </a:graphicData>
        </a:graphic>
      </p:graphicFrame>
    </p:spTree>
    <p:custDataLst>
      <p:tags r:id="rId1"/>
    </p:custDataLst>
    <p:extLst>
      <p:ext uri="{BB962C8B-B14F-4D97-AF65-F5344CB8AC3E}">
        <p14:creationId xmlns:p14="http://schemas.microsoft.com/office/powerpoint/2010/main" val="2323302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76B34-1261-1BC6-100F-5CBD9038CCC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C7FBE4A-8BA0-893E-5D61-75313793B864}"/>
              </a:ext>
            </a:extLst>
          </p:cNvPr>
          <p:cNvSpPr/>
          <p:nvPr/>
        </p:nvSpPr>
        <p:spPr bwMode="auto">
          <a:xfrm>
            <a:off x="659396" y="3212976"/>
            <a:ext cx="10873208" cy="57606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F09B421-1CB8-E089-173D-2128AE8D80B5}"/>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1154FE5B-DD12-06CE-A456-0FAAAF173032}"/>
              </a:ext>
            </a:extLst>
          </p:cNvPr>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accent2"/>
                </a:solidFill>
              </a:rPr>
              <a:t>Introduction:</a:t>
            </a:r>
            <a:r>
              <a:rPr lang="en-US" sz="2600" dirty="0">
                <a:solidFill>
                  <a:schemeClr val="bg1"/>
                </a:solidFill>
              </a:rPr>
              <a:t> </a:t>
            </a:r>
            <a:r>
              <a:rPr lang="en-US" sz="2600" dirty="0">
                <a:solidFill>
                  <a:schemeClr val="tx1"/>
                </a:solidFill>
              </a:rPr>
              <a:t>Rational Treatment Goals for Extensive-Stage Disease?</a:t>
            </a:r>
          </a:p>
          <a:p>
            <a:pPr marL="98425" indent="0">
              <a:lnSpc>
                <a:spcPct val="100000"/>
              </a:lnSpc>
              <a:spcBef>
                <a:spcPts val="2400"/>
              </a:spcBef>
              <a:spcAft>
                <a:spcPts val="0"/>
              </a:spcAft>
              <a:buNone/>
            </a:pPr>
            <a:r>
              <a:rPr lang="en-US" sz="2600" dirty="0">
                <a:solidFill>
                  <a:schemeClr val="accent2"/>
                </a:solidFill>
              </a:rPr>
              <a:t>Module 1: </a:t>
            </a:r>
            <a:r>
              <a:rPr lang="en-US" sz="2600" dirty="0">
                <a:solidFill>
                  <a:schemeClr val="tx1"/>
                </a:solidFill>
              </a:rPr>
              <a:t>Current Considerations in the Selection of First-Line and Maintenance Therapy — Dr </a:t>
            </a:r>
            <a:r>
              <a:rPr lang="en-US" sz="2600" dirty="0" err="1">
                <a:solidFill>
                  <a:schemeClr val="tx1"/>
                </a:solidFill>
              </a:rPr>
              <a:t>Borghaei</a:t>
            </a:r>
            <a:endParaRPr lang="en-US" sz="2600" dirty="0">
              <a:solidFill>
                <a:schemeClr val="tx1"/>
              </a:solidFill>
            </a:endParaRPr>
          </a:p>
          <a:p>
            <a:pPr marL="98425" indent="0">
              <a:lnSpc>
                <a:spcPct val="100000"/>
              </a:lnSpc>
              <a:spcBef>
                <a:spcPts val="2400"/>
              </a:spcBef>
              <a:spcAft>
                <a:spcPts val="0"/>
              </a:spcAft>
              <a:buNone/>
            </a:pPr>
            <a:r>
              <a:rPr lang="en-US" sz="2600" dirty="0">
                <a:solidFill>
                  <a:schemeClr val="bg1"/>
                </a:solidFill>
              </a:rPr>
              <a:t>Module 2: Clinician Survey Results </a:t>
            </a:r>
          </a:p>
          <a:p>
            <a:pPr marL="98425" indent="0">
              <a:lnSpc>
                <a:spcPct val="100000"/>
              </a:lnSpc>
              <a:spcBef>
                <a:spcPts val="2400"/>
              </a:spcBef>
              <a:spcAft>
                <a:spcPts val="0"/>
              </a:spcAft>
              <a:buNone/>
            </a:pPr>
            <a:r>
              <a:rPr lang="en-US" sz="2600" dirty="0">
                <a:solidFill>
                  <a:schemeClr val="accent2"/>
                </a:solidFill>
              </a:rPr>
              <a:t>Module 3:</a:t>
            </a:r>
            <a:r>
              <a:rPr lang="en-US" sz="2600" dirty="0">
                <a:solidFill>
                  <a:schemeClr val="tx1"/>
                </a:solidFill>
              </a:rPr>
              <a:t> </a:t>
            </a:r>
            <a:r>
              <a:rPr lang="en-US" sz="2600" dirty="0"/>
              <a:t>Promising Investigational Strategies — Dr Chiang</a:t>
            </a:r>
          </a:p>
        </p:txBody>
      </p:sp>
    </p:spTree>
    <p:custDataLst>
      <p:tags r:id="rId1"/>
    </p:custDataLst>
    <p:extLst>
      <p:ext uri="{BB962C8B-B14F-4D97-AF65-F5344CB8AC3E}">
        <p14:creationId xmlns:p14="http://schemas.microsoft.com/office/powerpoint/2010/main" val="619694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4159"/>
            <a:ext cx="9432187" cy="18004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Which first-line treatment would you most likely recommend for a 65-year-old patient (PS 0) with de novo ES-SCLC and no CNS involve­ment?</a:t>
            </a:r>
          </a:p>
        </p:txBody>
      </p:sp>
      <p:graphicFrame>
        <p:nvGraphicFramePr>
          <p:cNvPr id="4" name="Chart 3">
            <a:extLst>
              <a:ext uri="{FF2B5EF4-FFF2-40B4-BE49-F238E27FC236}">
                <a16:creationId xmlns:a16="http://schemas.microsoft.com/office/drawing/2014/main" id="{329D8E00-0668-F4BF-0DB0-95E6B76F95F9}"/>
              </a:ext>
            </a:extLst>
          </p:cNvPr>
          <p:cNvGraphicFramePr/>
          <p:nvPr>
            <p:extLst>
              <p:ext uri="{D42A27DB-BD31-4B8C-83A1-F6EECF244321}">
                <p14:modId xmlns:p14="http://schemas.microsoft.com/office/powerpoint/2010/main" val="2779188834"/>
              </p:ext>
            </p:extLst>
          </p:nvPr>
        </p:nvGraphicFramePr>
        <p:xfrm>
          <a:off x="0" y="16764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89990428"/>
      </p:ext>
    </p:extLst>
  </p:cSld>
  <p:clrMapOvr>
    <a:masterClrMapping/>
  </p:clrMapOvr>
  <p:transition spd="slow"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4159"/>
            <a:ext cx="10365315" cy="18004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The benefits and risks of durvalumab/platinum/etoposide and atezolizumab/carboplatin/etoposide are very similar, and from a clinical point of view selecting between the 2 regimens as first-line treatment for a patient with ES-SCLC can be considered a “coin flip.”</a:t>
            </a:r>
          </a:p>
        </p:txBody>
      </p:sp>
      <p:graphicFrame>
        <p:nvGraphicFramePr>
          <p:cNvPr id="4" name="Chart 3">
            <a:extLst>
              <a:ext uri="{FF2B5EF4-FFF2-40B4-BE49-F238E27FC236}">
                <a16:creationId xmlns:a16="http://schemas.microsoft.com/office/drawing/2014/main" id="{329D8E00-0668-F4BF-0DB0-95E6B76F95F9}"/>
              </a:ext>
            </a:extLst>
          </p:cNvPr>
          <p:cNvGraphicFramePr/>
          <p:nvPr>
            <p:extLst>
              <p:ext uri="{D42A27DB-BD31-4B8C-83A1-F6EECF244321}">
                <p14:modId xmlns:p14="http://schemas.microsoft.com/office/powerpoint/2010/main" val="1038232462"/>
              </p:ext>
            </p:extLst>
          </p:nvPr>
        </p:nvGraphicFramePr>
        <p:xfrm>
          <a:off x="0" y="16764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9942897"/>
      </p:ext>
    </p:extLst>
  </p:cSld>
  <p:clrMapOvr>
    <a:masterClrMapping/>
  </p:clrMapOvr>
  <p:transition spd="slow"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9F3FA-BB4B-D63F-9BAD-C997025582C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5C1ECF9-CF05-F22C-58D3-C218AB02DDF8}"/>
              </a:ext>
            </a:extLst>
          </p:cNvPr>
          <p:cNvSpPr txBox="1">
            <a:spLocks/>
          </p:cNvSpPr>
          <p:nvPr/>
        </p:nvSpPr>
        <p:spPr bwMode="auto">
          <a:xfrm>
            <a:off x="912285" y="14159"/>
            <a:ext cx="9755715" cy="20432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which first-line treatment would you most likely recommend for a 65-year-old patient (PS 0) who received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concurrent platinum/etoposide and radiation therapy followed by durvalumab consolidation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for LS-SCLC and experienced disease progression to ES-SCLC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2 years</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after completing treatment?</a:t>
            </a:r>
          </a:p>
        </p:txBody>
      </p:sp>
      <p:graphicFrame>
        <p:nvGraphicFramePr>
          <p:cNvPr id="2" name="Chart 1">
            <a:extLst>
              <a:ext uri="{FF2B5EF4-FFF2-40B4-BE49-F238E27FC236}">
                <a16:creationId xmlns:a16="http://schemas.microsoft.com/office/drawing/2014/main" id="{5CEC2775-80EB-203A-1A9F-23C6C0189256}"/>
              </a:ext>
            </a:extLst>
          </p:cNvPr>
          <p:cNvGraphicFramePr/>
          <p:nvPr>
            <p:extLst>
              <p:ext uri="{D42A27DB-BD31-4B8C-83A1-F6EECF244321}">
                <p14:modId xmlns:p14="http://schemas.microsoft.com/office/powerpoint/2010/main" val="4163027577"/>
              </p:ext>
            </p:extLst>
          </p:nvPr>
        </p:nvGraphicFramePr>
        <p:xfrm>
          <a:off x="0" y="2057400"/>
          <a:ext cx="11101892" cy="446794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ED8BF56-C564-6CEB-A071-57BE0EE57362}"/>
              </a:ext>
            </a:extLst>
          </p:cNvPr>
          <p:cNvSpPr txBox="1"/>
          <p:nvPr/>
        </p:nvSpPr>
        <p:spPr>
          <a:xfrm>
            <a:off x="191344" y="6183134"/>
            <a:ext cx="6099858" cy="342210"/>
          </a:xfrm>
          <a:prstGeom prst="rect">
            <a:avLst/>
          </a:prstGeom>
          <a:noFill/>
        </p:spPr>
        <p:txBody>
          <a:bodyPr wrap="square">
            <a:spAutoFit/>
          </a:bodyPr>
          <a:lstStyle/>
          <a:p>
            <a:pPr marL="0" marR="0">
              <a:lnSpc>
                <a:spcPct val="115000"/>
              </a:lnSpc>
              <a:spcAft>
                <a:spcPts val="800"/>
              </a:spcAft>
              <a:buNone/>
            </a:pPr>
            <a:r>
              <a:rPr lang="en-US" sz="1500" b="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a:t>
            </a:r>
            <a:r>
              <a:rPr lang="en-US" sz="1500" b="0" kern="100" baseline="300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1500" b="0" kern="100" dirty="0">
                <a:solidFill>
                  <a:schemeClr val="tx1"/>
                </a:solidFill>
                <a:latin typeface="Calibri" panose="020F0502020204030204" pitchFamily="34" charset="0"/>
                <a:ea typeface="Aptos" panose="020B0004020202020204" pitchFamily="34" charset="0"/>
                <a:cs typeface="Calibri" panose="020F0502020204030204" pitchFamily="34" charset="0"/>
              </a:rPr>
              <a:t>Carboplatin/</a:t>
            </a:r>
            <a:r>
              <a:rPr lang="en-US" sz="1500" b="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etoposide</a:t>
            </a:r>
          </a:p>
        </p:txBody>
      </p:sp>
    </p:spTree>
    <p:extLst>
      <p:ext uri="{BB962C8B-B14F-4D97-AF65-F5344CB8AC3E}">
        <p14:creationId xmlns:p14="http://schemas.microsoft.com/office/powerpoint/2010/main" val="1752358073"/>
      </p:ext>
    </p:extLst>
  </p:cSld>
  <p:clrMapOvr>
    <a:masterClrMapping/>
  </p:clrMapOvr>
  <p:transition spd="slow"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9F3FA-BB4B-D63F-9BAD-C997025582C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5C1ECF9-CF05-F22C-58D3-C218AB02DDF8}"/>
              </a:ext>
            </a:extLst>
          </p:cNvPr>
          <p:cNvSpPr txBox="1">
            <a:spLocks/>
          </p:cNvSpPr>
          <p:nvPr/>
        </p:nvSpPr>
        <p:spPr bwMode="auto">
          <a:xfrm>
            <a:off x="912285" y="14159"/>
            <a:ext cx="10189607" cy="20432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which first-line treatment would you most likely recommend for a 65-year-old patient (PS 0) who received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concurrent platinum/etoposide and radiation therapy followed by durvalumab consolidation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for </a:t>
            </a:r>
            <a:r>
              <a:rPr lang="en-US" dirty="0"/>
              <a:t>limited-stage </a:t>
            </a:r>
            <a:r>
              <a:rPr lang="en-US"/>
              <a:t>(LS)-SCLC </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and experienced disease progression to ES-SCLC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6 months</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after completing treatment?</a:t>
            </a:r>
          </a:p>
        </p:txBody>
      </p:sp>
      <p:graphicFrame>
        <p:nvGraphicFramePr>
          <p:cNvPr id="4" name="Chart 3">
            <a:extLst>
              <a:ext uri="{FF2B5EF4-FFF2-40B4-BE49-F238E27FC236}">
                <a16:creationId xmlns:a16="http://schemas.microsoft.com/office/drawing/2014/main" id="{81A121C8-4A7B-9FC4-0D7D-9804B467F168}"/>
              </a:ext>
            </a:extLst>
          </p:cNvPr>
          <p:cNvGraphicFramePr/>
          <p:nvPr>
            <p:extLst>
              <p:ext uri="{D42A27DB-BD31-4B8C-83A1-F6EECF244321}">
                <p14:modId xmlns:p14="http://schemas.microsoft.com/office/powerpoint/2010/main" val="1029420328"/>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057BD8CA-177C-4A28-9AFE-77132C59FE8A}"/>
              </a:ext>
            </a:extLst>
          </p:cNvPr>
          <p:cNvSpPr txBox="1"/>
          <p:nvPr/>
        </p:nvSpPr>
        <p:spPr>
          <a:xfrm>
            <a:off x="191344" y="6183134"/>
            <a:ext cx="6099858" cy="342210"/>
          </a:xfrm>
          <a:prstGeom prst="rect">
            <a:avLst/>
          </a:prstGeom>
          <a:noFill/>
        </p:spPr>
        <p:txBody>
          <a:bodyPr wrap="square">
            <a:spAutoFit/>
          </a:bodyPr>
          <a:lstStyle/>
          <a:p>
            <a:pPr marL="0" marR="0">
              <a:lnSpc>
                <a:spcPct val="115000"/>
              </a:lnSpc>
              <a:spcAft>
                <a:spcPts val="800"/>
              </a:spcAft>
              <a:buNone/>
            </a:pPr>
            <a:r>
              <a:rPr lang="en-US" sz="1500" b="0" kern="100" dirty="0">
                <a:solidFill>
                  <a:schemeClr val="tx1"/>
                </a:solidFill>
                <a:latin typeface="Calibri" panose="020F0502020204030204" pitchFamily="34" charset="0"/>
                <a:ea typeface="Aptos" panose="020B0004020202020204" pitchFamily="34" charset="0"/>
                <a:cs typeface="Calibri" panose="020F0502020204030204" pitchFamily="34" charset="0"/>
              </a:rPr>
              <a:t>*</a:t>
            </a:r>
            <a:r>
              <a:rPr lang="en-US" sz="1500" b="0" kern="100" baseline="3000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500" b="0" kern="100" dirty="0">
                <a:solidFill>
                  <a:schemeClr val="tx1"/>
                </a:solidFill>
                <a:latin typeface="Calibri" panose="020F0502020204030204" pitchFamily="34" charset="0"/>
                <a:ea typeface="Aptos" panose="020B0004020202020204" pitchFamily="34" charset="0"/>
                <a:cs typeface="Calibri" panose="020F0502020204030204" pitchFamily="34" charset="0"/>
              </a:rPr>
              <a:t>Platinum/etoposide</a:t>
            </a:r>
            <a:endParaRPr lang="en-US" sz="1500" b="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206355186"/>
      </p:ext>
    </p:extLst>
  </p:cSld>
  <p:clrMapOvr>
    <a:masterClrMapping/>
  </p:clrMapOvr>
  <p:transition spd="slow"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9F3FA-BB4B-D63F-9BAD-C997025582C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5C1ECF9-CF05-F22C-58D3-C218AB02DDF8}"/>
              </a:ext>
            </a:extLst>
          </p:cNvPr>
          <p:cNvSpPr txBox="1">
            <a:spLocks/>
          </p:cNvSpPr>
          <p:nvPr/>
        </p:nvSpPr>
        <p:spPr bwMode="auto">
          <a:xfrm>
            <a:off x="912285" y="14159"/>
            <a:ext cx="10189607" cy="20432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which first-line treatment would you most likely recommend for a 65-year-old patient (PS 0) who received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concurrent platinum/etoposide and radiation therapy followed by durvalumab consolidation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for LS-SCLC and experienced disease progression to ES-SCLC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while receiving durvalumab consolidation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81A121C8-4A7B-9FC4-0D7D-9804B467F168}"/>
              </a:ext>
            </a:extLst>
          </p:cNvPr>
          <p:cNvGraphicFramePr/>
          <p:nvPr>
            <p:extLst>
              <p:ext uri="{D42A27DB-BD31-4B8C-83A1-F6EECF244321}">
                <p14:modId xmlns:p14="http://schemas.microsoft.com/office/powerpoint/2010/main" val="1057802113"/>
              </p:ext>
            </p:extLst>
          </p:nvPr>
        </p:nvGraphicFramePr>
        <p:xfrm>
          <a:off x="0" y="2040523"/>
          <a:ext cx="11101892" cy="409792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A843623-3204-D92A-8F9D-06ADDF9320A6}"/>
              </a:ext>
            </a:extLst>
          </p:cNvPr>
          <p:cNvSpPr txBox="1"/>
          <p:nvPr/>
        </p:nvSpPr>
        <p:spPr>
          <a:xfrm>
            <a:off x="152400" y="6138446"/>
            <a:ext cx="9471359"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600" b="0" i="0" u="none" strike="noStrike" kern="1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Carboplatin, etoposide, lurbinectedin or </a:t>
            </a:r>
            <a:r>
              <a:rPr kumimoji="0" lang="en-US" sz="16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tarlatamab</a:t>
            </a: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depending on progression-free interval</a:t>
            </a:r>
          </a:p>
        </p:txBody>
      </p:sp>
    </p:spTree>
    <p:extLst>
      <p:ext uri="{BB962C8B-B14F-4D97-AF65-F5344CB8AC3E}">
        <p14:creationId xmlns:p14="http://schemas.microsoft.com/office/powerpoint/2010/main" val="3725150668"/>
      </p:ext>
    </p:extLst>
  </p:cSld>
  <p:clrMapOvr>
    <a:masterClrMapping/>
  </p:clrMapOvr>
  <p:transition spd="slow"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FB0D0-A068-1A8A-93AA-499C6833CA7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090B0E7-33AD-2DFE-8947-850A30D09991}"/>
              </a:ext>
            </a:extLst>
          </p:cNvPr>
          <p:cNvSpPr txBox="1">
            <a:spLocks/>
          </p:cNvSpPr>
          <p:nvPr/>
        </p:nvSpPr>
        <p:spPr bwMode="auto">
          <a:xfrm>
            <a:off x="912285" y="95935"/>
            <a:ext cx="10189607" cy="20432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what would you most likely recommend as maintenance therapy for a 65-year-old patient with ES-SCLC (PS 0) who received induction therapy with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atezolizumab and platinum/etoposide</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attained a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complete response with good tolerability</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8ABECFF7-62CE-61AD-432A-DC6278B72240}"/>
              </a:ext>
            </a:extLst>
          </p:cNvPr>
          <p:cNvGraphicFramePr/>
          <p:nvPr>
            <p:extLst>
              <p:ext uri="{D42A27DB-BD31-4B8C-83A1-F6EECF244321}">
                <p14:modId xmlns:p14="http://schemas.microsoft.com/office/powerpoint/2010/main" val="3344905794"/>
              </p:ext>
            </p:extLst>
          </p:nvPr>
        </p:nvGraphicFramePr>
        <p:xfrm>
          <a:off x="0" y="2133600"/>
          <a:ext cx="11101892"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B812AF56-DFA2-33B7-F6D5-E64D43BAA722}"/>
              </a:ext>
            </a:extLst>
          </p:cNvPr>
          <p:cNvSpPr txBox="1"/>
          <p:nvPr/>
        </p:nvSpPr>
        <p:spPr>
          <a:xfrm>
            <a:off x="281492" y="5995639"/>
            <a:ext cx="10310308" cy="584775"/>
          </a:xfrm>
          <a:prstGeom prst="rect">
            <a:avLst/>
          </a:prstGeom>
          <a:noFill/>
        </p:spPr>
        <p:txBody>
          <a:bodyPr wrap="square">
            <a:spAutoFit/>
          </a:bodyPr>
          <a:lstStyle/>
          <a:p>
            <a:pPr lvl="0" defTabSz="914400" eaLnBrk="0" hangingPunct="0">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600" b="0" i="0" u="none" strike="noStrike" kern="1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600" b="0" i="0" u="none" strike="noStrike" kern="1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a:t>
            </a:r>
            <a:r>
              <a:rPr lang="en-US" sz="1600" b="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tezolizumab</a:t>
            </a: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 </a:t>
            </a:r>
            <a:r>
              <a:rPr lang="en-US" sz="1600" b="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tarlatamab</a:t>
            </a: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2%. Would </a:t>
            </a: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 a discussion — you would not know if lurbinectedin is working as there is no remaining target. And have to explain the toxicity — really a patient decision.</a:t>
            </a:r>
          </a:p>
        </p:txBody>
      </p:sp>
    </p:spTree>
    <p:extLst>
      <p:ext uri="{BB962C8B-B14F-4D97-AF65-F5344CB8AC3E}">
        <p14:creationId xmlns:p14="http://schemas.microsoft.com/office/powerpoint/2010/main" val="4186660726"/>
      </p:ext>
    </p:extLst>
  </p:cSld>
  <p:clrMapOvr>
    <a:masterClrMapping/>
  </p:clrMapOvr>
  <p:transition spd="slow"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AA5DA-20F3-0418-A4BB-9689C577A60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6CBA2C8-C972-5EB9-F5F2-A32DBFBB8ADC}"/>
              </a:ext>
            </a:extLst>
          </p:cNvPr>
          <p:cNvSpPr txBox="1">
            <a:spLocks/>
          </p:cNvSpPr>
          <p:nvPr/>
        </p:nvSpPr>
        <p:spPr bwMode="auto">
          <a:xfrm>
            <a:off x="685800" y="14159"/>
            <a:ext cx="11101892" cy="20432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what would you most likely recommend as maintenance therapy for a 65-year-old patient with ES-SCLC (PS 0) who received induction therapy with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atezolizumab and platinum/etoposide</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attained a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partial response with good tolerability</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8AF4C917-6096-50D3-D0C0-51803D7A836D}"/>
              </a:ext>
            </a:extLst>
          </p:cNvPr>
          <p:cNvGraphicFramePr/>
          <p:nvPr>
            <p:extLst>
              <p:ext uri="{D42A27DB-BD31-4B8C-83A1-F6EECF244321}">
                <p14:modId xmlns:p14="http://schemas.microsoft.com/office/powerpoint/2010/main" val="253326259"/>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908050"/>
      </p:ext>
    </p:extLst>
  </p:cSld>
  <p:clrMapOvr>
    <a:masterClrMapping/>
  </p:clrMapOvr>
  <p:transition spd="slow"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AA5DA-20F3-0418-A4BB-9689C577A60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6CBA2C8-C972-5EB9-F5F2-A32DBFBB8ADC}"/>
              </a:ext>
            </a:extLst>
          </p:cNvPr>
          <p:cNvSpPr txBox="1">
            <a:spLocks/>
          </p:cNvSpPr>
          <p:nvPr/>
        </p:nvSpPr>
        <p:spPr bwMode="auto">
          <a:xfrm>
            <a:off x="685800" y="90359"/>
            <a:ext cx="11101892" cy="20432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what would you most likely recommend as maintenance therapy for a 65-year-old patient with ES-SCLC (PS 0) who received induction therapy with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atezolizumab and platinum/etoposide</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attained a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partial response but required numerous dose reductions and holds for toxicity</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8AF4C917-6096-50D3-D0C0-51803D7A836D}"/>
              </a:ext>
            </a:extLst>
          </p:cNvPr>
          <p:cNvGraphicFramePr/>
          <p:nvPr>
            <p:extLst>
              <p:ext uri="{D42A27DB-BD31-4B8C-83A1-F6EECF244321}">
                <p14:modId xmlns:p14="http://schemas.microsoft.com/office/powerpoint/2010/main" val="2625088489"/>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7953884"/>
      </p:ext>
    </p:extLst>
  </p:cSld>
  <p:clrMapOvr>
    <a:masterClrMapping/>
  </p:clrMapOvr>
  <p:transition spd="slow"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AA5DA-20F3-0418-A4BB-9689C577A60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6CBA2C8-C972-5EB9-F5F2-A32DBFBB8ADC}"/>
              </a:ext>
            </a:extLst>
          </p:cNvPr>
          <p:cNvSpPr txBox="1">
            <a:spLocks/>
          </p:cNvSpPr>
          <p:nvPr/>
        </p:nvSpPr>
        <p:spPr bwMode="auto">
          <a:xfrm>
            <a:off x="685800" y="90359"/>
            <a:ext cx="11101892" cy="20432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what would you most likely recommend as maintenance therapy for a 65-year-old patient with ES-SCLC (PS 0) who received induction therapy with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atezolizumab and platinum/etoposide</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attained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stable disease with good tolerability</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8AF4C917-6096-50D3-D0C0-51803D7A836D}"/>
              </a:ext>
            </a:extLst>
          </p:cNvPr>
          <p:cNvGraphicFramePr/>
          <p:nvPr>
            <p:extLst>
              <p:ext uri="{D42A27DB-BD31-4B8C-83A1-F6EECF244321}">
                <p14:modId xmlns:p14="http://schemas.microsoft.com/office/powerpoint/2010/main" val="278743283"/>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1947604"/>
      </p:ext>
    </p:extLst>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0ACC-5EE3-124C-A956-38CB7CCC6CB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9DA2EED-BA72-ED3E-67C4-D964EC84658F}"/>
              </a:ext>
            </a:extLst>
          </p:cNvPr>
          <p:cNvSpPr txBox="1">
            <a:spLocks/>
          </p:cNvSpPr>
          <p:nvPr/>
        </p:nvSpPr>
        <p:spPr bwMode="auto">
          <a:xfrm>
            <a:off x="545054" y="259636"/>
            <a:ext cx="11101892" cy="187396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what would you most likely recommend as maintenance therapy for a 65-year-old patient with ES-SCLC (PS 0) and an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isolated asymptomatic brain metastasis</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who received induction therapy with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atezolizumab and platinum/etoposide</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(in addition to concurrent radiation therapy), responded and tolerated treatment well?</a:t>
            </a:r>
          </a:p>
        </p:txBody>
      </p:sp>
      <p:graphicFrame>
        <p:nvGraphicFramePr>
          <p:cNvPr id="4" name="Chart 3">
            <a:extLst>
              <a:ext uri="{FF2B5EF4-FFF2-40B4-BE49-F238E27FC236}">
                <a16:creationId xmlns:a16="http://schemas.microsoft.com/office/drawing/2014/main" id="{5BB7CB93-361B-3C08-EC39-5168B332FD6F}"/>
              </a:ext>
            </a:extLst>
          </p:cNvPr>
          <p:cNvGraphicFramePr/>
          <p:nvPr>
            <p:extLst>
              <p:ext uri="{D42A27DB-BD31-4B8C-83A1-F6EECF244321}">
                <p14:modId xmlns:p14="http://schemas.microsoft.com/office/powerpoint/2010/main" val="3210650382"/>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C6A335D-DFF1-2BD2-46E9-AEF9365E63AD}"/>
              </a:ext>
            </a:extLst>
          </p:cNvPr>
          <p:cNvSpPr txBox="1"/>
          <p:nvPr/>
        </p:nvSpPr>
        <p:spPr>
          <a:xfrm>
            <a:off x="281492" y="6231523"/>
            <a:ext cx="10310308" cy="338554"/>
          </a:xfrm>
          <a:prstGeom prst="rect">
            <a:avLst/>
          </a:prstGeom>
          <a:noFill/>
        </p:spPr>
        <p:txBody>
          <a:bodyPr wrap="square">
            <a:spAutoFit/>
          </a:bodyPr>
          <a:lstStyle/>
          <a:p>
            <a:pPr lvl="0" defTabSz="914400" eaLnBrk="0" hangingPunct="0">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600" b="0" i="0" u="none" strike="noStrike" kern="1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Atezolizumab + </a:t>
            </a:r>
            <a:r>
              <a:rPr lang="en-US" sz="1600" b="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tarlatamab</a:t>
            </a: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Discussion </a:t>
            </a: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if CR, combo if PR or less</a:t>
            </a:r>
          </a:p>
        </p:txBody>
      </p:sp>
    </p:spTree>
    <p:extLst>
      <p:ext uri="{BB962C8B-B14F-4D97-AF65-F5344CB8AC3E}">
        <p14:creationId xmlns:p14="http://schemas.microsoft.com/office/powerpoint/2010/main" val="913264161"/>
      </p:ext>
    </p:extLst>
  </p:cSld>
  <p:clrMapOvr>
    <a:masterClrMapping/>
  </p:clrMapOvr>
  <p:transition spd="slow"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0ACC-5EE3-124C-A956-38CB7CCC6CB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9DA2EED-BA72-ED3E-67C4-D964EC84658F}"/>
              </a:ext>
            </a:extLst>
          </p:cNvPr>
          <p:cNvSpPr txBox="1">
            <a:spLocks/>
          </p:cNvSpPr>
          <p:nvPr/>
        </p:nvSpPr>
        <p:spPr bwMode="auto">
          <a:xfrm>
            <a:off x="545054" y="259636"/>
            <a:ext cx="11101892" cy="187396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what would you most likely recommend as maintenance therapy for a 65-year-old patient with ES-SCLC (PS 0) and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multiple bilateral asymptomatic brain metastases</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who received induction therapy with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atezolizumab and platinum/etoposide</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(in addition to concurrent radiation therapy), responded and tolerated treatment well?</a:t>
            </a:r>
          </a:p>
        </p:txBody>
      </p:sp>
      <p:graphicFrame>
        <p:nvGraphicFramePr>
          <p:cNvPr id="4" name="Chart 3">
            <a:extLst>
              <a:ext uri="{FF2B5EF4-FFF2-40B4-BE49-F238E27FC236}">
                <a16:creationId xmlns:a16="http://schemas.microsoft.com/office/drawing/2014/main" id="{5BB7CB93-361B-3C08-EC39-5168B332FD6F}"/>
              </a:ext>
            </a:extLst>
          </p:cNvPr>
          <p:cNvGraphicFramePr/>
          <p:nvPr>
            <p:extLst>
              <p:ext uri="{D42A27DB-BD31-4B8C-83A1-F6EECF244321}">
                <p14:modId xmlns:p14="http://schemas.microsoft.com/office/powerpoint/2010/main" val="2677024875"/>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C6A335D-DFF1-2BD2-46E9-AEF9365E63AD}"/>
              </a:ext>
            </a:extLst>
          </p:cNvPr>
          <p:cNvSpPr txBox="1"/>
          <p:nvPr/>
        </p:nvSpPr>
        <p:spPr>
          <a:xfrm>
            <a:off x="281492" y="6231523"/>
            <a:ext cx="10310308" cy="338554"/>
          </a:xfrm>
          <a:prstGeom prst="rect">
            <a:avLst/>
          </a:prstGeom>
          <a:noFill/>
        </p:spPr>
        <p:txBody>
          <a:bodyPr wrap="square">
            <a:spAutoFit/>
          </a:bodyPr>
          <a:lstStyle/>
          <a:p>
            <a:pPr lvl="0" defTabSz="914400" eaLnBrk="0" hangingPunct="0">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600" b="0" i="0" u="none" strike="noStrike" kern="1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Atezolizumab + </a:t>
            </a:r>
            <a:r>
              <a:rPr lang="en-US" sz="1600" b="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tarlatamab</a:t>
            </a: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Discussion </a:t>
            </a: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combo vs immune therapy alone</a:t>
            </a:r>
          </a:p>
        </p:txBody>
      </p:sp>
    </p:spTree>
    <p:extLst>
      <p:ext uri="{BB962C8B-B14F-4D97-AF65-F5344CB8AC3E}">
        <p14:creationId xmlns:p14="http://schemas.microsoft.com/office/powerpoint/2010/main" val="2845536370"/>
      </p:ext>
    </p:extLst>
  </p:cSld>
  <p:clrMapOvr>
    <a:masterClrMapping/>
  </p:clrMapOvr>
  <p:transition spd="slow"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0ACC-5EE3-124C-A956-38CB7CCC6CB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9DA2EED-BA72-ED3E-67C4-D964EC84658F}"/>
              </a:ext>
            </a:extLst>
          </p:cNvPr>
          <p:cNvSpPr txBox="1">
            <a:spLocks/>
          </p:cNvSpPr>
          <p:nvPr/>
        </p:nvSpPr>
        <p:spPr bwMode="auto">
          <a:xfrm>
            <a:off x="762000" y="259636"/>
            <a:ext cx="10884946" cy="187396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what would you most likely recommend as maintenance therapy for an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85-year-old frail patient</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with ES-SCLC (PS 1) who received induction therapy with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atezolizumab and platinum/etoposide</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responded and tolerated treatment well?</a:t>
            </a:r>
          </a:p>
        </p:txBody>
      </p:sp>
      <p:graphicFrame>
        <p:nvGraphicFramePr>
          <p:cNvPr id="4" name="Chart 3">
            <a:extLst>
              <a:ext uri="{FF2B5EF4-FFF2-40B4-BE49-F238E27FC236}">
                <a16:creationId xmlns:a16="http://schemas.microsoft.com/office/drawing/2014/main" id="{5BB7CB93-361B-3C08-EC39-5168B332FD6F}"/>
              </a:ext>
            </a:extLst>
          </p:cNvPr>
          <p:cNvGraphicFramePr/>
          <p:nvPr>
            <p:extLst>
              <p:ext uri="{D42A27DB-BD31-4B8C-83A1-F6EECF244321}">
                <p14:modId xmlns:p14="http://schemas.microsoft.com/office/powerpoint/2010/main" val="3596218878"/>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C4FD4DC9-C446-C7C9-6EAD-5780BA993A1D}"/>
              </a:ext>
            </a:extLst>
          </p:cNvPr>
          <p:cNvSpPr txBox="1"/>
          <p:nvPr/>
        </p:nvSpPr>
        <p:spPr>
          <a:xfrm>
            <a:off x="281492" y="6231523"/>
            <a:ext cx="10310308" cy="338554"/>
          </a:xfrm>
          <a:prstGeom prst="rect">
            <a:avLst/>
          </a:prstGeom>
          <a:noFill/>
        </p:spPr>
        <p:txBody>
          <a:bodyPr wrap="square">
            <a:spAutoFit/>
          </a:bodyPr>
          <a:lstStyle/>
          <a:p>
            <a:pPr lvl="0" defTabSz="914400" eaLnBrk="0" hangingPunct="0">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600" b="0" i="0" u="none" strike="noStrike" kern="1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Atezolizumab + </a:t>
            </a:r>
            <a:r>
              <a:rPr lang="en-US" sz="1600" b="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tarlatamab</a:t>
            </a: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2296773"/>
      </p:ext>
    </p:extLst>
  </p:cSld>
  <p:clrMapOvr>
    <a:masterClrMapping/>
  </p:clrMapOvr>
  <p:transition spd="slow"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FB0D0-A068-1A8A-93AA-499C6833CA7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090B0E7-33AD-2DFE-8947-850A30D09991}"/>
              </a:ext>
            </a:extLst>
          </p:cNvPr>
          <p:cNvSpPr txBox="1">
            <a:spLocks/>
          </p:cNvSpPr>
          <p:nvPr/>
        </p:nvSpPr>
        <p:spPr bwMode="auto">
          <a:xfrm>
            <a:off x="912285" y="14159"/>
            <a:ext cx="10365315" cy="20432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In general, for how long do you continue an anti-PD-1/PD-L1 antibody in the maintenance setting for patients with ES-SCLC who respond to induction chemoimmunotherapy and tolerate treatment well?</a:t>
            </a:r>
          </a:p>
        </p:txBody>
      </p:sp>
      <p:graphicFrame>
        <p:nvGraphicFramePr>
          <p:cNvPr id="4" name="Chart 3">
            <a:extLst>
              <a:ext uri="{FF2B5EF4-FFF2-40B4-BE49-F238E27FC236}">
                <a16:creationId xmlns:a16="http://schemas.microsoft.com/office/drawing/2014/main" id="{8ABECFF7-62CE-61AD-432A-DC6278B72240}"/>
              </a:ext>
            </a:extLst>
          </p:cNvPr>
          <p:cNvGraphicFramePr/>
          <p:nvPr>
            <p:extLst>
              <p:ext uri="{D42A27DB-BD31-4B8C-83A1-F6EECF244321}">
                <p14:modId xmlns:p14="http://schemas.microsoft.com/office/powerpoint/2010/main" val="3280601444"/>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3955399"/>
      </p:ext>
    </p:extLst>
  </p:cSld>
  <p:clrMapOvr>
    <a:masterClrMapping/>
  </p:clrMapOvr>
  <p:transition spd="slow"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7EB24-DBAC-3C5E-6352-BF7B224CB10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BC212F4-AEB1-A185-2F67-530675C7C706}"/>
              </a:ext>
            </a:extLst>
          </p:cNvPr>
          <p:cNvSpPr txBox="1">
            <a:spLocks/>
          </p:cNvSpPr>
          <p:nvPr/>
        </p:nvSpPr>
        <p:spPr bwMode="auto">
          <a:xfrm>
            <a:off x="1218142" y="14159"/>
            <a:ext cx="9755715" cy="20432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In general, for how long do you continue atezolizumab in combination with lurbinectedin in the maintenance setting for patients with ES-SCLC who respond to induction chemoimmunotherapy and tolerate treatment well?</a:t>
            </a:r>
          </a:p>
        </p:txBody>
      </p:sp>
      <p:graphicFrame>
        <p:nvGraphicFramePr>
          <p:cNvPr id="4" name="Chart 3">
            <a:extLst>
              <a:ext uri="{FF2B5EF4-FFF2-40B4-BE49-F238E27FC236}">
                <a16:creationId xmlns:a16="http://schemas.microsoft.com/office/drawing/2014/main" id="{57C9C61B-B31D-42A3-6323-230A1A66D6D6}"/>
              </a:ext>
            </a:extLst>
          </p:cNvPr>
          <p:cNvGraphicFramePr/>
          <p:nvPr>
            <p:extLst>
              <p:ext uri="{D42A27DB-BD31-4B8C-83A1-F6EECF244321}">
                <p14:modId xmlns:p14="http://schemas.microsoft.com/office/powerpoint/2010/main" val="1744664046"/>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0972502"/>
      </p:ext>
    </p:extLst>
  </p:cSld>
  <p:clrMapOvr>
    <a:masterClrMapping/>
  </p:clrMapOvr>
  <p:transition spd="slow" advClick="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9C3B0-D531-62AF-6565-3F1EA4AF3EA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AC02264-52B1-87B0-FD11-612AD63F13A1}"/>
              </a:ext>
            </a:extLst>
          </p:cNvPr>
          <p:cNvSpPr txBox="1">
            <a:spLocks/>
          </p:cNvSpPr>
          <p:nvPr/>
        </p:nvSpPr>
        <p:spPr bwMode="auto">
          <a:xfrm>
            <a:off x="912285" y="106997"/>
            <a:ext cx="10365315" cy="7272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To approximately how many patients with ES-SCLC have you administered atezolizumab with lurbinectedin in the maintenance setting?</a:t>
            </a:r>
          </a:p>
        </p:txBody>
      </p:sp>
      <p:sp>
        <p:nvSpPr>
          <p:cNvPr id="2" name="TextBox 1">
            <a:extLst>
              <a:ext uri="{FF2B5EF4-FFF2-40B4-BE49-F238E27FC236}">
                <a16:creationId xmlns:a16="http://schemas.microsoft.com/office/drawing/2014/main" id="{CA0DFA17-7298-9AD4-A1D8-DCF9EFAAD3AA}"/>
              </a:ext>
            </a:extLst>
          </p:cNvPr>
          <p:cNvSpPr txBox="1"/>
          <p:nvPr/>
        </p:nvSpPr>
        <p:spPr>
          <a:xfrm>
            <a:off x="1113562" y="798777"/>
            <a:ext cx="10621237" cy="836126"/>
          </a:xfrm>
          <a:prstGeom prst="rect">
            <a:avLst/>
          </a:prstGeom>
          <a:noFill/>
        </p:spPr>
        <p:txBody>
          <a:bodyPr wrap="square" rtlCol="0">
            <a:spAutoFit/>
          </a:bodyPr>
          <a:lstStyle/>
          <a:p>
            <a:pPr marL="0" marR="0" lvl="0" indent="0" algn="l" defTabSz="914400" rtl="0" eaLnBrk="0" fontAlgn="base" latinLnBrk="0" hangingPunct="0">
              <a:lnSpc>
                <a:spcPts val="1800"/>
              </a:lnSpc>
              <a:spcBef>
                <a:spcPct val="0"/>
              </a:spcBef>
              <a:spcAft>
                <a:spcPts val="200"/>
              </a:spcAft>
              <a:buClrTx/>
              <a:buSzTx/>
              <a:buFontTx/>
              <a:buNone/>
              <a:tabLst/>
              <a:defRPr/>
            </a:pPr>
            <a:r>
              <a:rPr kumimoji="0" lang="en-US" sz="1700" b="1" i="0" u="none" strike="noStrike" kern="1200" cap="none" spc="0" normalizeH="0" baseline="0" noProof="0" dirty="0">
                <a:ln>
                  <a:noFill/>
                </a:ln>
                <a:solidFill>
                  <a:srgbClr val="001F60"/>
                </a:solidFill>
                <a:effectLst/>
                <a:uLnTx/>
                <a:uFillTx/>
                <a:latin typeface="Arial" charset="0"/>
                <a:ea typeface="ＭＳ Ｐゴシック" charset="0"/>
              </a:rPr>
              <a:t>Median: 1 patient</a:t>
            </a:r>
          </a:p>
          <a:p>
            <a:pPr marL="0" marR="0" lvl="0" indent="0" algn="l" defTabSz="914400" rtl="0" eaLnBrk="0" fontAlgn="base" latinLnBrk="0" hangingPunct="0">
              <a:lnSpc>
                <a:spcPts val="1800"/>
              </a:lnSpc>
              <a:spcBef>
                <a:spcPct val="0"/>
              </a:spcBef>
              <a:spcAft>
                <a:spcPts val="200"/>
              </a:spcAft>
              <a:buClrTx/>
              <a:buSzTx/>
              <a:buFontTx/>
              <a:buNone/>
              <a:tabLst/>
              <a:defRPr/>
            </a:pPr>
            <a:r>
              <a:rPr kumimoji="0" lang="en-US" sz="1700" b="1" i="0" u="none" strike="noStrike" kern="1200" cap="none" spc="0" normalizeH="0" baseline="0" noProof="0" dirty="0">
                <a:ln>
                  <a:noFill/>
                </a:ln>
                <a:solidFill>
                  <a:srgbClr val="001F60"/>
                </a:solidFill>
                <a:effectLst/>
                <a:uLnTx/>
                <a:uFillTx/>
                <a:latin typeface="Arial" charset="0"/>
                <a:ea typeface="ＭＳ Ｐゴシック" charset="0"/>
              </a:rPr>
              <a:t>Range: 0-15 patients</a:t>
            </a:r>
          </a:p>
          <a:p>
            <a:pPr marL="0" marR="0" lvl="0" indent="0" algn="l" defTabSz="914400" rtl="0" eaLnBrk="0" fontAlgn="base" latinLnBrk="0" hangingPunct="0">
              <a:lnSpc>
                <a:spcPts val="1800"/>
              </a:lnSpc>
              <a:spcBef>
                <a:spcPct val="0"/>
              </a:spcBef>
              <a:spcAft>
                <a:spcPts val="200"/>
              </a:spcAft>
              <a:buClrTx/>
              <a:buSzTx/>
              <a:buFontTx/>
              <a:buNone/>
              <a:tabLst/>
              <a:defRPr/>
            </a:pPr>
            <a:endParaRPr kumimoji="0" lang="en-US" sz="1700" b="1" i="0" u="none" strike="noStrike" kern="1200" cap="none" spc="0" normalizeH="0" baseline="0" noProof="0" dirty="0">
              <a:ln>
                <a:noFill/>
              </a:ln>
              <a:solidFill>
                <a:srgbClr val="001F60"/>
              </a:solidFill>
              <a:effectLst/>
              <a:uLnTx/>
              <a:uFillTx/>
              <a:latin typeface="Arial" charset="0"/>
              <a:ea typeface="ＭＳ Ｐゴシック" charset="0"/>
            </a:endParaRPr>
          </a:p>
        </p:txBody>
      </p:sp>
      <p:sp>
        <p:nvSpPr>
          <p:cNvPr id="3" name="Title 1">
            <a:extLst>
              <a:ext uri="{FF2B5EF4-FFF2-40B4-BE49-F238E27FC236}">
                <a16:creationId xmlns:a16="http://schemas.microsoft.com/office/drawing/2014/main" id="{F4638E58-4C94-73B7-58C0-B2582D2B82F8}"/>
              </a:ext>
            </a:extLst>
          </p:cNvPr>
          <p:cNvSpPr txBox="1">
            <a:spLocks/>
          </p:cNvSpPr>
          <p:nvPr/>
        </p:nvSpPr>
        <p:spPr bwMode="auto">
          <a:xfrm>
            <a:off x="912285" y="1782900"/>
            <a:ext cx="10974915" cy="7272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In general, which lurbinectedin-associated side effect is most detrimental to quality of life for patients with ES-SCLC who are receiving combination maintenance therapy?</a:t>
            </a:r>
          </a:p>
        </p:txBody>
      </p:sp>
      <p:graphicFrame>
        <p:nvGraphicFramePr>
          <p:cNvPr id="7" name="Table 6">
            <a:extLst>
              <a:ext uri="{FF2B5EF4-FFF2-40B4-BE49-F238E27FC236}">
                <a16:creationId xmlns:a16="http://schemas.microsoft.com/office/drawing/2014/main" id="{157EC677-085E-4ED1-405C-8D70E5FF6F08}"/>
              </a:ext>
            </a:extLst>
          </p:cNvPr>
          <p:cNvGraphicFramePr>
            <a:graphicFrameLocks noGrp="1"/>
          </p:cNvGraphicFramePr>
          <p:nvPr>
            <p:extLst>
              <p:ext uri="{D42A27DB-BD31-4B8C-83A1-F6EECF244321}">
                <p14:modId xmlns:p14="http://schemas.microsoft.com/office/powerpoint/2010/main" val="28440708"/>
              </p:ext>
            </p:extLst>
          </p:nvPr>
        </p:nvGraphicFramePr>
        <p:xfrm>
          <a:off x="1676400" y="2583517"/>
          <a:ext cx="8128000" cy="3475704"/>
        </p:xfrm>
        <a:graphic>
          <a:graphicData uri="http://schemas.openxmlformats.org/drawingml/2006/table">
            <a:tbl>
              <a:tblPr firstRow="1" bandRow="1">
                <a:tableStyleId>{5C22544A-7EE6-4342-B048-85BDC9FD1C3A}</a:tableStyleId>
              </a:tblPr>
              <a:tblGrid>
                <a:gridCol w="5499720">
                  <a:extLst>
                    <a:ext uri="{9D8B030D-6E8A-4147-A177-3AD203B41FA5}">
                      <a16:colId xmlns:a16="http://schemas.microsoft.com/office/drawing/2014/main" val="3639365596"/>
                    </a:ext>
                  </a:extLst>
                </a:gridCol>
                <a:gridCol w="2628280">
                  <a:extLst>
                    <a:ext uri="{9D8B030D-6E8A-4147-A177-3AD203B41FA5}">
                      <a16:colId xmlns:a16="http://schemas.microsoft.com/office/drawing/2014/main" val="3375433635"/>
                    </a:ext>
                  </a:extLst>
                </a:gridCol>
              </a:tblGrid>
              <a:tr h="579284">
                <a:tc>
                  <a:txBody>
                    <a:bodyPr/>
                    <a:lstStyle/>
                    <a:p>
                      <a:pPr marL="0" marR="0">
                        <a:lnSpc>
                          <a:spcPct val="115000"/>
                        </a:lnSpc>
                        <a:spcAft>
                          <a:spcPts val="800"/>
                        </a:spcAft>
                        <a:buNone/>
                      </a:pP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Myelosuppression/</a:t>
                      </a:r>
                      <a:r>
                        <a:rPr lang="en-US" sz="2200" b="1"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cytopenias</a:t>
                      </a: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/neutropenia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8ED"/>
                    </a:solidFill>
                  </a:tcPr>
                </a:tc>
                <a:tc>
                  <a:txBody>
                    <a:bodyPr/>
                    <a:lstStyle/>
                    <a:p>
                      <a:pPr marL="0" marR="0" algn="ctr">
                        <a:lnSpc>
                          <a:spcPct val="115000"/>
                        </a:lnSpc>
                        <a:spcAft>
                          <a:spcPts val="800"/>
                        </a:spcAft>
                        <a:buNone/>
                      </a:pP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8ED"/>
                    </a:solidFill>
                  </a:tcPr>
                </a:tc>
                <a:extLst>
                  <a:ext uri="{0D108BD9-81ED-4DB2-BD59-A6C34878D82A}">
                    <a16:rowId xmlns:a16="http://schemas.microsoft.com/office/drawing/2014/main" val="2505141801"/>
                  </a:ext>
                </a:extLst>
              </a:tr>
              <a:tr h="579284">
                <a:tc>
                  <a:txBody>
                    <a:bodyPr/>
                    <a:lstStyle/>
                    <a:p>
                      <a:pPr marL="0" marR="0">
                        <a:lnSpc>
                          <a:spcPct val="115000"/>
                        </a:lnSpc>
                        <a:spcAft>
                          <a:spcPts val="800"/>
                        </a:spcAft>
                        <a:buNone/>
                      </a:pP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Fatigue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124786"/>
                  </a:ext>
                </a:extLst>
              </a:tr>
              <a:tr h="579284">
                <a:tc>
                  <a:txBody>
                    <a:bodyPr/>
                    <a:lstStyle/>
                    <a:p>
                      <a:pPr marL="0" marR="0">
                        <a:lnSpc>
                          <a:spcPct val="115000"/>
                        </a:lnSpc>
                        <a:spcAft>
                          <a:spcPts val="800"/>
                        </a:spcAft>
                        <a:buNone/>
                      </a:pP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GI toxicity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8ED"/>
                    </a:solidFill>
                  </a:tcPr>
                </a:tc>
                <a:tc>
                  <a:txBody>
                    <a:bodyPr/>
                    <a:lstStyle/>
                    <a:p>
                      <a:pPr marL="0" marR="0" algn="ctr">
                        <a:lnSpc>
                          <a:spcPct val="115000"/>
                        </a:lnSpc>
                        <a:spcAft>
                          <a:spcPts val="800"/>
                        </a:spcAft>
                        <a:buNone/>
                      </a:pP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8ED"/>
                    </a:solidFill>
                  </a:tcPr>
                </a:tc>
                <a:extLst>
                  <a:ext uri="{0D108BD9-81ED-4DB2-BD59-A6C34878D82A}">
                    <a16:rowId xmlns:a16="http://schemas.microsoft.com/office/drawing/2014/main" val="3499227654"/>
                  </a:ext>
                </a:extLst>
              </a:tr>
              <a:tr h="579284">
                <a:tc>
                  <a:txBody>
                    <a:bodyPr/>
                    <a:lstStyle/>
                    <a:p>
                      <a:pPr marL="0" marR="0">
                        <a:lnSpc>
                          <a:spcPct val="115000"/>
                        </a:lnSpc>
                        <a:spcAft>
                          <a:spcPts val="800"/>
                        </a:spcAft>
                        <a:buNone/>
                      </a:pPr>
                      <a:r>
                        <a:rPr lang="en-US" sz="2200" b="1" kern="100">
                          <a:solidFill>
                            <a:schemeClr val="tx1"/>
                          </a:solidFill>
                          <a:effectLst/>
                          <a:latin typeface="Calibri" panose="020F0502020204030204" pitchFamily="34" charset="0"/>
                          <a:ea typeface="Aptos" panose="020B0004020202020204" pitchFamily="34" charset="0"/>
                          <a:cs typeface="Calibri" panose="020F0502020204030204" pitchFamily="34" charset="0"/>
                        </a:rPr>
                        <a:t>Neuropathy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560299"/>
                  </a:ext>
                </a:extLst>
              </a:tr>
              <a:tr h="579284">
                <a:tc>
                  <a:txBody>
                    <a:bodyPr/>
                    <a:lstStyle/>
                    <a:p>
                      <a:pPr marL="0" marR="0">
                        <a:lnSpc>
                          <a:spcPct val="115000"/>
                        </a:lnSpc>
                        <a:spcAft>
                          <a:spcPts val="800"/>
                        </a:spcAft>
                        <a:buNone/>
                      </a:pP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Increase creatinine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8ED"/>
                    </a:solidFill>
                  </a:tcPr>
                </a:tc>
                <a:tc>
                  <a:txBody>
                    <a:bodyPr/>
                    <a:lstStyle/>
                    <a:p>
                      <a:pPr marL="0" marR="0" algn="ctr">
                        <a:lnSpc>
                          <a:spcPct val="115000"/>
                        </a:lnSpc>
                        <a:spcAft>
                          <a:spcPts val="800"/>
                        </a:spcAft>
                        <a:buNone/>
                      </a:pP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8ED"/>
                    </a:solidFill>
                  </a:tcPr>
                </a:tc>
                <a:extLst>
                  <a:ext uri="{0D108BD9-81ED-4DB2-BD59-A6C34878D82A}">
                    <a16:rowId xmlns:a16="http://schemas.microsoft.com/office/drawing/2014/main" val="1789244094"/>
                  </a:ext>
                </a:extLst>
              </a:tr>
              <a:tr h="579284">
                <a:tc>
                  <a:txBody>
                    <a:bodyPr/>
                    <a:lstStyle/>
                    <a:p>
                      <a:pPr marL="0" marR="0">
                        <a:lnSpc>
                          <a:spcPct val="115000"/>
                        </a:lnSpc>
                        <a:spcAft>
                          <a:spcPts val="800"/>
                        </a:spcAft>
                        <a:buNone/>
                      </a:pP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Tolerable/none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7895609"/>
                  </a:ext>
                </a:extLst>
              </a:tr>
            </a:tbl>
          </a:graphicData>
        </a:graphic>
      </p:graphicFrame>
    </p:spTree>
    <p:extLst>
      <p:ext uri="{BB962C8B-B14F-4D97-AF65-F5344CB8AC3E}">
        <p14:creationId xmlns:p14="http://schemas.microsoft.com/office/powerpoint/2010/main" val="4276084653"/>
      </p:ext>
    </p:extLst>
  </p:cSld>
  <p:clrMapOvr>
    <a:masterClrMapping/>
  </p:clrMapOvr>
  <p:transition spd="slow"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F0471-15CC-2C64-8A41-D701BFDD030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7A93474-0DF6-E17F-B058-B479542F8763}"/>
              </a:ext>
            </a:extLst>
          </p:cNvPr>
          <p:cNvSpPr txBox="1">
            <a:spLocks/>
          </p:cNvSpPr>
          <p:nvPr/>
        </p:nvSpPr>
        <p:spPr bwMode="auto">
          <a:xfrm>
            <a:off x="1219200" y="259636"/>
            <a:ext cx="10134600" cy="141676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In general, do you administer prophylactic G-CSF for patients with ES-SCLC who are going to receive atezolizumab and lurbinectedin as maintenance therapy?</a:t>
            </a:r>
          </a:p>
        </p:txBody>
      </p:sp>
      <p:graphicFrame>
        <p:nvGraphicFramePr>
          <p:cNvPr id="4" name="Chart 3">
            <a:extLst>
              <a:ext uri="{FF2B5EF4-FFF2-40B4-BE49-F238E27FC236}">
                <a16:creationId xmlns:a16="http://schemas.microsoft.com/office/drawing/2014/main" id="{CAF6314D-9579-A24F-6D44-5CC1CA89BC07}"/>
              </a:ext>
            </a:extLst>
          </p:cNvPr>
          <p:cNvGraphicFramePr/>
          <p:nvPr>
            <p:extLst>
              <p:ext uri="{D42A27DB-BD31-4B8C-83A1-F6EECF244321}">
                <p14:modId xmlns:p14="http://schemas.microsoft.com/office/powerpoint/2010/main" val="3925352357"/>
              </p:ext>
            </p:extLst>
          </p:nvPr>
        </p:nvGraphicFramePr>
        <p:xfrm>
          <a:off x="0" y="1676400"/>
          <a:ext cx="11101892" cy="276071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A6A2E3F-EDAC-8130-FC80-DCC6E91AC98A}"/>
              </a:ext>
            </a:extLst>
          </p:cNvPr>
          <p:cNvSpPr txBox="1"/>
          <p:nvPr/>
        </p:nvSpPr>
        <p:spPr>
          <a:xfrm>
            <a:off x="559846" y="4634676"/>
            <a:ext cx="9982200" cy="1219200"/>
          </a:xfrm>
          <a:prstGeom prst="rect">
            <a:avLst/>
          </a:prstGeom>
          <a:noFill/>
        </p:spPr>
        <p:txBody>
          <a:bodyPr wrap="square" numCol="2">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600" b="0" i="0" u="none" strike="noStrike" kern="1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Low counts after cycle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With </a:t>
            </a:r>
            <a:r>
              <a:rPr kumimoji="0" lang="en-US" sz="16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cytopenias</a:t>
            </a:r>
            <a:endPar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Persistent low neutrophil counts and older patients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Frail, with borderline </a:t>
            </a:r>
            <a:r>
              <a:rPr kumimoji="0" lang="en-US" sz="16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cytopenias</a:t>
            </a:r>
            <a:endPar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Older pt, with history of chemo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Hx</a:t>
            </a: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of cytopenia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Poor PS, multiple comorbidities</a:t>
            </a:r>
          </a:p>
          <a:p>
            <a:pPr lvl="0" defTabSz="914400" eaLnBrk="0" hangingPunct="0">
              <a:defRPr/>
            </a:pP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Age and baseline </a:t>
            </a:r>
            <a:r>
              <a:rPr lang="en-US" sz="1600" b="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cytopenias</a:t>
            </a:r>
            <a:endPar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defTabSz="914400" eaLnBrk="0" hangingPunct="0">
              <a:defRPr/>
            </a:pP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If significant neutropenia</a:t>
            </a:r>
          </a:p>
          <a:p>
            <a:pPr lvl="0" defTabSz="914400" eaLnBrk="0" hangingPunct="0">
              <a:defRPr/>
            </a:pP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Only if they are neutropenic at any point during treatment, then I would continue</a:t>
            </a:r>
          </a:p>
          <a:p>
            <a:pPr lvl="0" defTabSz="914400" eaLnBrk="0" hangingPunct="0">
              <a:defRPr/>
            </a:pP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Only if </a:t>
            </a:r>
            <a:r>
              <a:rPr lang="en-US" sz="1600" b="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cytopenias</a:t>
            </a: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persist despite dose reductions</a:t>
            </a:r>
          </a:p>
          <a:p>
            <a:pPr lvl="0" defTabSz="914400" eaLnBrk="0" hangingPunct="0">
              <a:defRPr/>
            </a:pP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Age &gt;65</a:t>
            </a:r>
          </a:p>
        </p:txBody>
      </p:sp>
    </p:spTree>
    <p:extLst>
      <p:ext uri="{BB962C8B-B14F-4D97-AF65-F5344CB8AC3E}">
        <p14:creationId xmlns:p14="http://schemas.microsoft.com/office/powerpoint/2010/main" val="1598004660"/>
      </p:ext>
    </p:extLst>
  </p:cSld>
  <p:clrMapOvr>
    <a:masterClrMapping/>
  </p:clrMapOvr>
  <p:transition spd="slow" advClick="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0ACC-5EE3-124C-A956-38CB7CCC6CB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9DA2EED-BA72-ED3E-67C4-D964EC84658F}"/>
              </a:ext>
            </a:extLst>
          </p:cNvPr>
          <p:cNvSpPr txBox="1">
            <a:spLocks/>
          </p:cNvSpPr>
          <p:nvPr/>
        </p:nvSpPr>
        <p:spPr bwMode="auto">
          <a:xfrm>
            <a:off x="912285" y="90359"/>
            <a:ext cx="10189607" cy="20432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what would you most likely recommend as maintenance therapy for a 65-year-old patient with ES-SCLC (PS 0) who received induction therapy with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durvalumab and platinum/etoposide</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attained a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complete response with good tolerability</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5BB7CB93-361B-3C08-EC39-5168B332FD6F}"/>
              </a:ext>
            </a:extLst>
          </p:cNvPr>
          <p:cNvGraphicFramePr/>
          <p:nvPr>
            <p:extLst>
              <p:ext uri="{D42A27DB-BD31-4B8C-83A1-F6EECF244321}">
                <p14:modId xmlns:p14="http://schemas.microsoft.com/office/powerpoint/2010/main" val="1668258860"/>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82B78936-B449-C2A9-4AB3-1FBC7DCE3D28}"/>
              </a:ext>
            </a:extLst>
          </p:cNvPr>
          <p:cNvSpPr txBox="1"/>
          <p:nvPr/>
        </p:nvSpPr>
        <p:spPr>
          <a:xfrm>
            <a:off x="281492" y="6231523"/>
            <a:ext cx="10310308" cy="338554"/>
          </a:xfrm>
          <a:prstGeom prst="rect">
            <a:avLst/>
          </a:prstGeom>
          <a:noFill/>
        </p:spPr>
        <p:txBody>
          <a:bodyPr wrap="square">
            <a:spAutoFit/>
          </a:bodyPr>
          <a:lstStyle/>
          <a:p>
            <a:pPr lvl="0" defTabSz="914400" eaLnBrk="0" hangingPunct="0">
              <a:defRPr/>
            </a:pP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600" b="0" i="0" u="none" strike="noStrike" kern="1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600" b="0" kern="100">
                <a:solidFill>
                  <a:srgbClr val="000000"/>
                </a:solidFill>
                <a:latin typeface="Calibri" panose="020F0502020204030204" pitchFamily="34" charset="0"/>
                <a:ea typeface="Calibri" panose="020F0502020204030204" pitchFamily="34" charset="0"/>
                <a:cs typeface="Calibri" panose="020F0502020204030204" pitchFamily="34" charset="0"/>
              </a:rPr>
              <a:t>Atezolizumab </a:t>
            </a: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600" b="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tarlatamab</a:t>
            </a:r>
            <a:r>
              <a:rPr lang="en-US" sz="16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Discuss </a:t>
            </a: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with patient (no target and toxicity risks)</a:t>
            </a:r>
          </a:p>
        </p:txBody>
      </p:sp>
    </p:spTree>
    <p:extLst>
      <p:ext uri="{BB962C8B-B14F-4D97-AF65-F5344CB8AC3E}">
        <p14:creationId xmlns:p14="http://schemas.microsoft.com/office/powerpoint/2010/main" val="2261916892"/>
      </p:ext>
    </p:extLst>
  </p:cSld>
  <p:clrMapOvr>
    <a:masterClrMapping/>
  </p:clrMapOvr>
  <p:transition spd="slow" advClick="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0ACC-5EE3-124C-A956-38CB7CCC6CB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9DA2EED-BA72-ED3E-67C4-D964EC84658F}"/>
              </a:ext>
            </a:extLst>
          </p:cNvPr>
          <p:cNvSpPr txBox="1">
            <a:spLocks/>
          </p:cNvSpPr>
          <p:nvPr/>
        </p:nvSpPr>
        <p:spPr bwMode="auto">
          <a:xfrm>
            <a:off x="685800" y="152400"/>
            <a:ext cx="11101892" cy="187396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what would you most likely recommend as maintenance therapy for a 65-year-old patient with ES-SCLC (PS 0) who received induction therapy with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durvalumab and platinum/etoposide</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attained a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partial response with good tolerability</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5BB7CB93-361B-3C08-EC39-5168B332FD6F}"/>
              </a:ext>
            </a:extLst>
          </p:cNvPr>
          <p:cNvGraphicFramePr/>
          <p:nvPr>
            <p:extLst>
              <p:ext uri="{D42A27DB-BD31-4B8C-83A1-F6EECF244321}">
                <p14:modId xmlns:p14="http://schemas.microsoft.com/office/powerpoint/2010/main" val="1359604384"/>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094592"/>
      </p:ext>
    </p:extLst>
  </p:cSld>
  <p:clrMapOvr>
    <a:masterClrMapping/>
  </p:clrMapOvr>
  <p:transition spd="slow" advClick="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0ACC-5EE3-124C-A956-38CB7CCC6CB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9DA2EED-BA72-ED3E-67C4-D964EC84658F}"/>
              </a:ext>
            </a:extLst>
          </p:cNvPr>
          <p:cNvSpPr txBox="1">
            <a:spLocks/>
          </p:cNvSpPr>
          <p:nvPr/>
        </p:nvSpPr>
        <p:spPr bwMode="auto">
          <a:xfrm>
            <a:off x="685800" y="152400"/>
            <a:ext cx="11101892" cy="187396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Regulatory and reimbursement issues aside, what would you most likely recommend as maintenance therapy for a 65-year-old patient with ES-SCLC (PS 0) who received induction therapy with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durvalumab and platinum/etoposide</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attained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stable disease with good tolerability</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5BB7CB93-361B-3C08-EC39-5168B332FD6F}"/>
              </a:ext>
            </a:extLst>
          </p:cNvPr>
          <p:cNvGraphicFramePr/>
          <p:nvPr>
            <p:extLst>
              <p:ext uri="{D42A27DB-BD31-4B8C-83A1-F6EECF244321}">
                <p14:modId xmlns:p14="http://schemas.microsoft.com/office/powerpoint/2010/main" val="22503571"/>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1979162"/>
      </p:ext>
    </p:extLst>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2537430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7EB24-DBAC-3C5E-6352-BF7B224CB10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BC212F4-AEB1-A185-2F67-530675C7C706}"/>
              </a:ext>
            </a:extLst>
          </p:cNvPr>
          <p:cNvSpPr txBox="1">
            <a:spLocks/>
          </p:cNvSpPr>
          <p:nvPr/>
        </p:nvSpPr>
        <p:spPr bwMode="auto">
          <a:xfrm>
            <a:off x="1218142" y="14159"/>
            <a:ext cx="9755715" cy="20432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Have you administered or would you administer durvalumab in combination with lurbinectedin as maintenance therapy for a patient with ES-SCLC who received induction durvalumab with platinum/etoposide, responded and tolerated treatment well?</a:t>
            </a:r>
          </a:p>
        </p:txBody>
      </p:sp>
      <p:graphicFrame>
        <p:nvGraphicFramePr>
          <p:cNvPr id="4" name="Chart 3">
            <a:extLst>
              <a:ext uri="{FF2B5EF4-FFF2-40B4-BE49-F238E27FC236}">
                <a16:creationId xmlns:a16="http://schemas.microsoft.com/office/drawing/2014/main" id="{57C9C61B-B31D-42A3-6323-230A1A66D6D6}"/>
              </a:ext>
            </a:extLst>
          </p:cNvPr>
          <p:cNvGraphicFramePr/>
          <p:nvPr>
            <p:extLst>
              <p:ext uri="{D42A27DB-BD31-4B8C-83A1-F6EECF244321}">
                <p14:modId xmlns:p14="http://schemas.microsoft.com/office/powerpoint/2010/main" val="1440009637"/>
              </p:ext>
            </p:extLst>
          </p:nvPr>
        </p:nvGraphicFramePr>
        <p:xfrm>
          <a:off x="0" y="21336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8773982"/>
      </p:ext>
    </p:extLst>
  </p:cSld>
  <p:clrMapOvr>
    <a:masterClrMapping/>
  </p:clrMapOvr>
  <p:transition spd="slow" advClick="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9211-8F6B-681F-00B0-CB20119537A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7E8FF16-07C9-8544-60B5-73ECAE0A2A1B}"/>
              </a:ext>
            </a:extLst>
          </p:cNvPr>
          <p:cNvSpPr/>
          <p:nvPr/>
        </p:nvSpPr>
        <p:spPr bwMode="auto">
          <a:xfrm>
            <a:off x="659396" y="3933056"/>
            <a:ext cx="10873208" cy="57606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96B964-5921-2EFF-9446-92014B853837}"/>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311E1259-DFF9-663F-AE2A-CEF75ABBB44A}"/>
              </a:ext>
            </a:extLst>
          </p:cNvPr>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accent2"/>
                </a:solidFill>
              </a:rPr>
              <a:t>Introduction:</a:t>
            </a:r>
            <a:r>
              <a:rPr lang="en-US" sz="2600" dirty="0">
                <a:solidFill>
                  <a:schemeClr val="bg1"/>
                </a:solidFill>
              </a:rPr>
              <a:t> </a:t>
            </a:r>
            <a:r>
              <a:rPr lang="en-US" sz="2600" dirty="0">
                <a:solidFill>
                  <a:schemeClr val="tx1"/>
                </a:solidFill>
              </a:rPr>
              <a:t>Rational Treatment Goals for Extensive-Stage Disease?</a:t>
            </a:r>
          </a:p>
          <a:p>
            <a:pPr marL="98425" indent="0">
              <a:lnSpc>
                <a:spcPct val="100000"/>
              </a:lnSpc>
              <a:spcBef>
                <a:spcPts val="2400"/>
              </a:spcBef>
              <a:spcAft>
                <a:spcPts val="0"/>
              </a:spcAft>
              <a:buNone/>
            </a:pPr>
            <a:r>
              <a:rPr lang="en-US" sz="2600" dirty="0">
                <a:solidFill>
                  <a:schemeClr val="accent2"/>
                </a:solidFill>
              </a:rPr>
              <a:t>Module 1: </a:t>
            </a:r>
            <a:r>
              <a:rPr lang="en-US" sz="2600" dirty="0">
                <a:solidFill>
                  <a:schemeClr val="tx1"/>
                </a:solidFill>
              </a:rPr>
              <a:t>Current Considerations in the Selection of First-Line and Maintenance Therapy — Dr </a:t>
            </a:r>
            <a:r>
              <a:rPr lang="en-US" sz="2600" dirty="0" err="1">
                <a:solidFill>
                  <a:schemeClr val="tx1"/>
                </a:solidFill>
              </a:rPr>
              <a:t>Borghaei</a:t>
            </a:r>
            <a:endParaRPr lang="en-US" sz="2600" dirty="0">
              <a:solidFill>
                <a:schemeClr val="tx1"/>
              </a:solidFill>
            </a:endParaRPr>
          </a:p>
          <a:p>
            <a:pPr marL="98425" indent="0">
              <a:lnSpc>
                <a:spcPct val="100000"/>
              </a:lnSpc>
              <a:spcBef>
                <a:spcPts val="2400"/>
              </a:spcBef>
              <a:spcAft>
                <a:spcPts val="0"/>
              </a:spcAft>
              <a:buNone/>
            </a:pPr>
            <a:r>
              <a:rPr lang="en-US" sz="2600" dirty="0">
                <a:solidFill>
                  <a:schemeClr val="accent2"/>
                </a:solidFill>
              </a:rPr>
              <a:t>Module 2: </a:t>
            </a:r>
            <a:r>
              <a:rPr lang="en-US" sz="2600" dirty="0">
                <a:solidFill>
                  <a:schemeClr val="tx1"/>
                </a:solidFill>
              </a:rPr>
              <a:t>Clinician Survey Results </a:t>
            </a:r>
          </a:p>
          <a:p>
            <a:pPr marL="98425" indent="0">
              <a:lnSpc>
                <a:spcPct val="100000"/>
              </a:lnSpc>
              <a:spcBef>
                <a:spcPts val="2400"/>
              </a:spcBef>
              <a:spcAft>
                <a:spcPts val="0"/>
              </a:spcAft>
              <a:buNone/>
            </a:pPr>
            <a:r>
              <a:rPr lang="en-US" sz="2600" dirty="0">
                <a:solidFill>
                  <a:schemeClr val="bg1"/>
                </a:solidFill>
              </a:rPr>
              <a:t>Module 3: Promising Investigational Strategies — Dr Chiang</a:t>
            </a:r>
          </a:p>
        </p:txBody>
      </p:sp>
    </p:spTree>
    <p:custDataLst>
      <p:tags r:id="rId1"/>
    </p:custDataLst>
    <p:extLst>
      <p:ext uri="{BB962C8B-B14F-4D97-AF65-F5344CB8AC3E}">
        <p14:creationId xmlns:p14="http://schemas.microsoft.com/office/powerpoint/2010/main" val="4165719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12D1-FA97-15DD-3AC0-8EBABD1F8413}"/>
              </a:ext>
            </a:extLst>
          </p:cNvPr>
          <p:cNvSpPr>
            <a:spLocks noGrp="1"/>
          </p:cNvSpPr>
          <p:nvPr>
            <p:ph type="title"/>
          </p:nvPr>
        </p:nvSpPr>
        <p:spPr>
          <a:xfrm>
            <a:off x="694981" y="0"/>
            <a:ext cx="10515600" cy="1491177"/>
          </a:xfrm>
        </p:spPr>
        <p:txBody>
          <a:bodyPr/>
          <a:lstStyle/>
          <a:p>
            <a:r>
              <a:rPr lang="en-US" dirty="0"/>
              <a:t>Dr Chiang: Case Presentation 1</a:t>
            </a:r>
          </a:p>
        </p:txBody>
      </p:sp>
      <p:sp>
        <p:nvSpPr>
          <p:cNvPr id="3" name="Content Placeholder 2">
            <a:extLst>
              <a:ext uri="{FF2B5EF4-FFF2-40B4-BE49-F238E27FC236}">
                <a16:creationId xmlns:a16="http://schemas.microsoft.com/office/drawing/2014/main" id="{FB2B9CED-23D8-FC84-F286-AE793FD5C533}"/>
              </a:ext>
            </a:extLst>
          </p:cNvPr>
          <p:cNvSpPr>
            <a:spLocks noGrp="1"/>
          </p:cNvSpPr>
          <p:nvPr>
            <p:ph idx="1"/>
          </p:nvPr>
        </p:nvSpPr>
        <p:spPr>
          <a:xfrm>
            <a:off x="694981" y="1626113"/>
            <a:ext cx="5681012" cy="5032375"/>
          </a:xfrm>
        </p:spPr>
        <p:txBody>
          <a:bodyPr>
            <a:normAutofit fontScale="62500" lnSpcReduction="20000"/>
          </a:bodyPr>
          <a:lstStyle/>
          <a:p>
            <a:pPr>
              <a:lnSpc>
                <a:spcPct val="120000"/>
              </a:lnSpc>
            </a:pPr>
            <a:r>
              <a:rPr lang="en-US" dirty="0"/>
              <a:t>72 </a:t>
            </a:r>
            <a:r>
              <a:rPr lang="en-US" dirty="0" err="1"/>
              <a:t>yo</a:t>
            </a:r>
            <a:r>
              <a:rPr lang="en-US" dirty="0"/>
              <a:t> female never smoker with HTN, arthritis, remote history of melanoma s/p excision in 1997, also DVT on anticoagulation</a:t>
            </a:r>
          </a:p>
          <a:p>
            <a:pPr>
              <a:lnSpc>
                <a:spcPct val="120000"/>
              </a:lnSpc>
            </a:pPr>
            <a:r>
              <a:rPr lang="en-US" dirty="0"/>
              <a:t>Presented summer 2025 with RUL lesion, mediastinal and right supraclavicular LAD, liver, pancreas, and bone lesions consistent with metastases.  Brain MRI showed right parietal bone lesion.  </a:t>
            </a:r>
          </a:p>
          <a:p>
            <a:pPr>
              <a:lnSpc>
                <a:spcPct val="120000"/>
              </a:lnSpc>
            </a:pPr>
            <a:r>
              <a:rPr lang="en-US" dirty="0"/>
              <a:t>Biopsy of the sternum revealed SCLC.  NGS showed TP53, RB1 mutations.</a:t>
            </a:r>
          </a:p>
          <a:p>
            <a:pPr>
              <a:lnSpc>
                <a:spcPct val="120000"/>
              </a:lnSpc>
            </a:pPr>
            <a:r>
              <a:rPr lang="en-US" dirty="0"/>
              <a:t>Treated with carbo/</a:t>
            </a:r>
            <a:r>
              <a:rPr lang="en-US" dirty="0" err="1"/>
              <a:t>etop</a:t>
            </a:r>
            <a:r>
              <a:rPr lang="en-US" dirty="0"/>
              <a:t>/atezolizumab x 4, with CT CAP showing good response, tolerated well with good PS1  </a:t>
            </a:r>
          </a:p>
          <a:p>
            <a:pPr>
              <a:lnSpc>
                <a:spcPct val="120000"/>
              </a:lnSpc>
            </a:pPr>
            <a:r>
              <a:rPr lang="en-US" dirty="0"/>
              <a:t>Starting lurbinectedin/atezolizumab maintenance C1 in 2/2026 after discussion of options, including clinical trials.  </a:t>
            </a:r>
          </a:p>
        </p:txBody>
      </p:sp>
      <p:pic>
        <p:nvPicPr>
          <p:cNvPr id="5" name="Picture 4">
            <a:extLst>
              <a:ext uri="{FF2B5EF4-FFF2-40B4-BE49-F238E27FC236}">
                <a16:creationId xmlns:a16="http://schemas.microsoft.com/office/drawing/2014/main" id="{AF78E3F2-A484-3094-A0C6-EA1C74E430B0}"/>
              </a:ext>
            </a:extLst>
          </p:cNvPr>
          <p:cNvPicPr>
            <a:picLocks noChangeAspect="1"/>
          </p:cNvPicPr>
          <p:nvPr/>
        </p:nvPicPr>
        <p:blipFill>
          <a:blip r:embed="rId3"/>
          <a:srcRect l="16720" t="33756" r="73634" b="50000"/>
          <a:stretch>
            <a:fillRect/>
          </a:stretch>
        </p:blipFill>
        <p:spPr>
          <a:xfrm>
            <a:off x="6519212" y="1887634"/>
            <a:ext cx="5435262" cy="3479189"/>
          </a:xfrm>
          <a:prstGeom prst="rect">
            <a:avLst/>
          </a:prstGeom>
        </p:spPr>
      </p:pic>
    </p:spTree>
    <p:extLst>
      <p:ext uri="{BB962C8B-B14F-4D97-AF65-F5344CB8AC3E}">
        <p14:creationId xmlns:p14="http://schemas.microsoft.com/office/powerpoint/2010/main" val="11253008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DB569-26CD-657F-E8BA-B0E2737C1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FCD87-15AF-7D59-F020-182AAFC74C4F}"/>
              </a:ext>
            </a:extLst>
          </p:cNvPr>
          <p:cNvSpPr>
            <a:spLocks noGrp="1"/>
          </p:cNvSpPr>
          <p:nvPr>
            <p:ph type="title"/>
          </p:nvPr>
        </p:nvSpPr>
        <p:spPr>
          <a:xfrm>
            <a:off x="838200" y="210889"/>
            <a:ext cx="10515600" cy="1325563"/>
          </a:xfrm>
        </p:spPr>
        <p:txBody>
          <a:bodyPr/>
          <a:lstStyle/>
          <a:p>
            <a:r>
              <a:rPr lang="en-US" dirty="0"/>
              <a:t>Dr  Chiang: Case Presentation 2 </a:t>
            </a:r>
          </a:p>
        </p:txBody>
      </p:sp>
      <p:sp>
        <p:nvSpPr>
          <p:cNvPr id="3" name="Content Placeholder 2">
            <a:extLst>
              <a:ext uri="{FF2B5EF4-FFF2-40B4-BE49-F238E27FC236}">
                <a16:creationId xmlns:a16="http://schemas.microsoft.com/office/drawing/2014/main" id="{39FDE93B-0F0E-9CEF-ECF9-0BEE404118F8}"/>
              </a:ext>
            </a:extLst>
          </p:cNvPr>
          <p:cNvSpPr>
            <a:spLocks noGrp="1"/>
          </p:cNvSpPr>
          <p:nvPr>
            <p:ph idx="1"/>
          </p:nvPr>
        </p:nvSpPr>
        <p:spPr>
          <a:xfrm>
            <a:off x="838200" y="1690688"/>
            <a:ext cx="6352010" cy="5167311"/>
          </a:xfrm>
        </p:spPr>
        <p:txBody>
          <a:bodyPr>
            <a:normAutofit fontScale="70000" lnSpcReduction="20000"/>
          </a:bodyPr>
          <a:lstStyle/>
          <a:p>
            <a:pPr>
              <a:lnSpc>
                <a:spcPct val="120000"/>
              </a:lnSpc>
            </a:pPr>
            <a:r>
              <a:rPr lang="en-US" dirty="0"/>
              <a:t>75 </a:t>
            </a:r>
            <a:r>
              <a:rPr lang="en-US" dirty="0" err="1"/>
              <a:t>yo</a:t>
            </a:r>
            <a:r>
              <a:rPr lang="en-US" dirty="0"/>
              <a:t> male h/o of 50py tobacco use, COPD, HTN, stage 1A squamous cell carcinoma of the lung s/p left upper lobectomy in 2019.</a:t>
            </a:r>
          </a:p>
          <a:p>
            <a:pPr>
              <a:lnSpc>
                <a:spcPct val="120000"/>
              </a:lnSpc>
            </a:pPr>
            <a:r>
              <a:rPr lang="en-US" dirty="0"/>
              <a:t>Also h/o Limited stage SCLC treated with concurrent chemoradiation with cisplatin, etoposide completed in 2023.</a:t>
            </a:r>
          </a:p>
          <a:p>
            <a:pPr>
              <a:lnSpc>
                <a:spcPct val="120000"/>
              </a:lnSpc>
            </a:pPr>
            <a:r>
              <a:rPr lang="en-US" dirty="0"/>
              <a:t>Restaging scans in 12/2025 showing new right hilar, posterior mediastinal and retroperitoneal lymphadenopathy, and right chest wall lesion involving right 11</a:t>
            </a:r>
            <a:r>
              <a:rPr lang="en-US" baseline="30000" dirty="0"/>
              <a:t>th</a:t>
            </a:r>
            <a:r>
              <a:rPr lang="en-US" dirty="0"/>
              <a:t> rib.</a:t>
            </a:r>
          </a:p>
          <a:p>
            <a:pPr>
              <a:lnSpc>
                <a:spcPct val="120000"/>
              </a:lnSpc>
            </a:pPr>
            <a:r>
              <a:rPr lang="en-US" dirty="0"/>
              <a:t>FNA of 11R LN positive for small cell carcinoma. </a:t>
            </a:r>
          </a:p>
          <a:p>
            <a:pPr>
              <a:lnSpc>
                <a:spcPct val="120000"/>
              </a:lnSpc>
            </a:pPr>
            <a:r>
              <a:rPr lang="en-US" dirty="0"/>
              <a:t>Consented to clinical trial DeLLphi-312: 1L  combination   durva/carbo/</a:t>
            </a:r>
            <a:r>
              <a:rPr lang="en-US" dirty="0" err="1"/>
              <a:t>etop</a:t>
            </a:r>
            <a:r>
              <a:rPr lang="en-US" dirty="0"/>
              <a:t> +/- tarlatamab.  Randomized to SOC arm with C1D1 in 1/2026. </a:t>
            </a:r>
          </a:p>
        </p:txBody>
      </p:sp>
      <p:pic>
        <p:nvPicPr>
          <p:cNvPr id="5" name="Picture 4">
            <a:extLst>
              <a:ext uri="{FF2B5EF4-FFF2-40B4-BE49-F238E27FC236}">
                <a16:creationId xmlns:a16="http://schemas.microsoft.com/office/drawing/2014/main" id="{226C34A9-51EA-05F0-457A-42F809232BF4}"/>
              </a:ext>
            </a:extLst>
          </p:cNvPr>
          <p:cNvPicPr>
            <a:picLocks noChangeAspect="1"/>
          </p:cNvPicPr>
          <p:nvPr/>
        </p:nvPicPr>
        <p:blipFill>
          <a:blip r:embed="rId3"/>
          <a:srcRect l="12405" t="11140" r="67922" b="30886"/>
          <a:stretch>
            <a:fillRect/>
          </a:stretch>
        </p:blipFill>
        <p:spPr>
          <a:xfrm>
            <a:off x="7322234" y="1690688"/>
            <a:ext cx="4371100" cy="4140370"/>
          </a:xfrm>
          <a:prstGeom prst="rect">
            <a:avLst/>
          </a:prstGeom>
        </p:spPr>
      </p:pic>
      <p:cxnSp>
        <p:nvCxnSpPr>
          <p:cNvPr id="7" name="Straight Arrow Connector 6">
            <a:extLst>
              <a:ext uri="{FF2B5EF4-FFF2-40B4-BE49-F238E27FC236}">
                <a16:creationId xmlns:a16="http://schemas.microsoft.com/office/drawing/2014/main" id="{A3B7B05A-F9E9-C0D9-87B1-7F9DAAB31839}"/>
              </a:ext>
            </a:extLst>
          </p:cNvPr>
          <p:cNvCxnSpPr/>
          <p:nvPr/>
        </p:nvCxnSpPr>
        <p:spPr>
          <a:xfrm>
            <a:off x="7596554" y="2890911"/>
            <a:ext cx="1055077" cy="53808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86447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E620C-C864-2FC6-55E6-0EB979ED9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0E3FA-500E-9EAD-EA9B-FF00FDF22638}"/>
              </a:ext>
            </a:extLst>
          </p:cNvPr>
          <p:cNvSpPr>
            <a:spLocks noGrp="1"/>
          </p:cNvSpPr>
          <p:nvPr>
            <p:ph type="title"/>
          </p:nvPr>
        </p:nvSpPr>
        <p:spPr>
          <a:xfrm>
            <a:off x="528815" y="332656"/>
            <a:ext cx="10895778" cy="1141412"/>
          </a:xfrm>
        </p:spPr>
        <p:txBody>
          <a:bodyPr/>
          <a:lstStyle/>
          <a:p>
            <a:pPr algn="l"/>
            <a:r>
              <a:rPr lang="en-US" dirty="0"/>
              <a:t>FDA Grants Traditional Approval to </a:t>
            </a:r>
            <a:r>
              <a:rPr lang="en-US" dirty="0" err="1"/>
              <a:t>Tarlatamab-dlle</a:t>
            </a:r>
            <a:r>
              <a:rPr lang="en-US" dirty="0"/>
              <a:t> </a:t>
            </a:r>
            <a:r>
              <a:rPr lang="en-US"/>
              <a:t>for Extensive- </a:t>
            </a:r>
            <a:r>
              <a:rPr lang="en-US" dirty="0"/>
              <a:t>Stage Small Cell Lung Cancer</a:t>
            </a:r>
            <a:br>
              <a:rPr lang="en-US" dirty="0"/>
            </a:br>
            <a:r>
              <a:rPr lang="en-US" sz="2400" dirty="0"/>
              <a:t>Press Release: November 19, 2025</a:t>
            </a:r>
          </a:p>
        </p:txBody>
      </p:sp>
      <p:sp>
        <p:nvSpPr>
          <p:cNvPr id="3" name="Content Placeholder 2">
            <a:extLst>
              <a:ext uri="{FF2B5EF4-FFF2-40B4-BE49-F238E27FC236}">
                <a16:creationId xmlns:a16="http://schemas.microsoft.com/office/drawing/2014/main" id="{AC370C7F-88CE-ADDC-DCBD-F9DB1C822B97}"/>
              </a:ext>
            </a:extLst>
          </p:cNvPr>
          <p:cNvSpPr>
            <a:spLocks noGrp="1"/>
          </p:cNvSpPr>
          <p:nvPr>
            <p:ph idx="1"/>
          </p:nvPr>
        </p:nvSpPr>
        <p:spPr>
          <a:xfrm>
            <a:off x="424802" y="1820242"/>
            <a:ext cx="11342395" cy="4083505"/>
          </a:xfrm>
        </p:spPr>
        <p:txBody>
          <a:bodyPr/>
          <a:lstStyle/>
          <a:p>
            <a:pPr marL="99718" indent="0">
              <a:lnSpc>
                <a:spcPct val="100000"/>
              </a:lnSpc>
              <a:buNone/>
            </a:pPr>
            <a:r>
              <a:rPr lang="en-US" sz="2200" b="0" dirty="0">
                <a:latin typeface="Calibri" panose="020F0502020204030204" pitchFamily="34" charset="0"/>
                <a:cs typeface="Calibri" panose="020F0502020204030204" pitchFamily="34" charset="0"/>
              </a:rPr>
              <a:t>“On November 19, 2025, the Food and Drug Administration granted traditional approval to </a:t>
            </a:r>
            <a:r>
              <a:rPr lang="en-US" sz="2200" b="0" dirty="0" err="1">
                <a:latin typeface="Calibri" panose="020F0502020204030204" pitchFamily="34" charset="0"/>
                <a:cs typeface="Calibri" panose="020F0502020204030204" pitchFamily="34" charset="0"/>
              </a:rPr>
              <a:t>tarlatamab-dlle</a:t>
            </a:r>
            <a:r>
              <a:rPr lang="en-US" sz="2200" b="0" dirty="0">
                <a:latin typeface="Calibri" panose="020F0502020204030204" pitchFamily="34" charset="0"/>
                <a:cs typeface="Calibri" panose="020F0502020204030204" pitchFamily="34" charset="0"/>
              </a:rPr>
              <a:t> for adults with extensive stage small cell lung cancer (ES-SCLC) with disease progression on or after platinum-based chemotherapy. </a:t>
            </a:r>
            <a:r>
              <a:rPr lang="en-US" sz="2200" b="0" dirty="0" err="1">
                <a:latin typeface="Calibri" panose="020F0502020204030204" pitchFamily="34" charset="0"/>
                <a:cs typeface="Calibri" panose="020F0502020204030204" pitchFamily="34" charset="0"/>
              </a:rPr>
              <a:t>Tarlatamab-dlle</a:t>
            </a:r>
            <a:r>
              <a:rPr lang="en-US" sz="2200" b="0" dirty="0">
                <a:latin typeface="Calibri" panose="020F0502020204030204" pitchFamily="34" charset="0"/>
                <a:cs typeface="Calibri" panose="020F0502020204030204" pitchFamily="34" charset="0"/>
              </a:rPr>
              <a:t> received accelerated approval for this indication in 2024. </a:t>
            </a:r>
          </a:p>
          <a:p>
            <a:pPr marL="99718" indent="0">
              <a:lnSpc>
                <a:spcPct val="100000"/>
              </a:lnSpc>
              <a:buNone/>
            </a:pPr>
            <a:r>
              <a:rPr lang="en-US" sz="2200" b="0" dirty="0">
                <a:latin typeface="Calibri" panose="020F0502020204030204" pitchFamily="34" charset="0"/>
                <a:cs typeface="Calibri" panose="020F0502020204030204" pitchFamily="34" charset="0"/>
              </a:rPr>
              <a:t>Efficacy was evaluated in DeLLphi-304 (NCT05740566), a multicenter, randomized, open-label trial in patients with SCLC with disease progression following treatment with platinum-based chemotherapy with or without an anti-PD-(L)1 antibody. In DeLLPhi-304, 509 patients were randomized (1:1) to receive either </a:t>
            </a:r>
            <a:r>
              <a:rPr lang="en-US" sz="2200" b="0" dirty="0" err="1">
                <a:latin typeface="Calibri" panose="020F0502020204030204" pitchFamily="34" charset="0"/>
                <a:cs typeface="Calibri" panose="020F0502020204030204" pitchFamily="34" charset="0"/>
              </a:rPr>
              <a:t>tarlatamab-dlle</a:t>
            </a:r>
            <a:r>
              <a:rPr lang="en-US" sz="2200" b="0" dirty="0">
                <a:latin typeface="Calibri" panose="020F0502020204030204" pitchFamily="34" charset="0"/>
                <a:cs typeface="Calibri" panose="020F0502020204030204" pitchFamily="34" charset="0"/>
              </a:rPr>
              <a:t> or investigator’s choice of standard of care (SOC) chemotherapy (topotecan, lurbinectedin, or amrubicin) until disease progression or unacceptable toxicity.”</a:t>
            </a:r>
          </a:p>
        </p:txBody>
      </p:sp>
      <p:sp>
        <p:nvSpPr>
          <p:cNvPr id="5" name="TextBox 4">
            <a:extLst>
              <a:ext uri="{FF2B5EF4-FFF2-40B4-BE49-F238E27FC236}">
                <a16:creationId xmlns:a16="http://schemas.microsoft.com/office/drawing/2014/main" id="{5889B78E-1537-CC2C-F5B1-2D39BE159F9B}"/>
              </a:ext>
            </a:extLst>
          </p:cNvPr>
          <p:cNvSpPr txBox="1"/>
          <p:nvPr/>
        </p:nvSpPr>
        <p:spPr>
          <a:xfrm>
            <a:off x="162305" y="6249922"/>
            <a:ext cx="1097425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https://www.fda.gov/drugs/resources-information-approved-drugs/fda-grants-traditional-approval-tarlatamab-dlle-extensive-stage-small-cell-lung-cancer</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25903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A1C5-B58A-28E1-8FF5-FDEAA2B0B20E}"/>
              </a:ext>
            </a:extLst>
          </p:cNvPr>
          <p:cNvSpPr>
            <a:spLocks noGrp="1"/>
          </p:cNvSpPr>
          <p:nvPr>
            <p:ph type="ctrTitle"/>
          </p:nvPr>
        </p:nvSpPr>
        <p:spPr/>
        <p:txBody>
          <a:bodyPr>
            <a:normAutofit fontScale="90000"/>
          </a:bodyPr>
          <a:lstStyle/>
          <a:p>
            <a:r>
              <a:rPr lang="en-US" dirty="0"/>
              <a:t>Promising Investigational Strategies for Newly Diagnosed ES-SCLC	</a:t>
            </a:r>
          </a:p>
        </p:txBody>
      </p:sp>
      <p:sp>
        <p:nvSpPr>
          <p:cNvPr id="3" name="Subtitle 2">
            <a:extLst>
              <a:ext uri="{FF2B5EF4-FFF2-40B4-BE49-F238E27FC236}">
                <a16:creationId xmlns:a16="http://schemas.microsoft.com/office/drawing/2014/main" id="{18AB9235-978A-B3D8-0507-3BA9FFA59719}"/>
              </a:ext>
            </a:extLst>
          </p:cNvPr>
          <p:cNvSpPr>
            <a:spLocks noGrp="1"/>
          </p:cNvSpPr>
          <p:nvPr>
            <p:ph type="subTitle" idx="1"/>
          </p:nvPr>
        </p:nvSpPr>
        <p:spPr>
          <a:xfrm>
            <a:off x="1524000" y="4263050"/>
            <a:ext cx="9144000" cy="1655762"/>
          </a:xfrm>
        </p:spPr>
        <p:txBody>
          <a:bodyPr>
            <a:normAutofit lnSpcReduction="10000"/>
          </a:bodyPr>
          <a:lstStyle/>
          <a:p>
            <a:r>
              <a:rPr lang="en-US" dirty="0"/>
              <a:t>Anne Chiang MD PHD</a:t>
            </a:r>
          </a:p>
          <a:p>
            <a:r>
              <a:rPr lang="en-US" dirty="0"/>
              <a:t>Associate Professor</a:t>
            </a:r>
          </a:p>
          <a:p>
            <a:r>
              <a:rPr lang="en-US" dirty="0"/>
              <a:t>Yale School of Medicine</a:t>
            </a:r>
          </a:p>
          <a:p>
            <a:r>
              <a:rPr lang="en-US" dirty="0"/>
              <a:t>Associate Yale Cancer Center Director</a:t>
            </a:r>
          </a:p>
        </p:txBody>
      </p:sp>
    </p:spTree>
    <p:extLst>
      <p:ext uri="{BB962C8B-B14F-4D97-AF65-F5344CB8AC3E}">
        <p14:creationId xmlns:p14="http://schemas.microsoft.com/office/powerpoint/2010/main" val="32434895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85CB-FC94-B5BD-9BE0-96AF8AD77CB2}"/>
              </a:ext>
            </a:extLst>
          </p:cNvPr>
          <p:cNvSpPr>
            <a:spLocks noGrp="1"/>
          </p:cNvSpPr>
          <p:nvPr>
            <p:ph type="title"/>
          </p:nvPr>
        </p:nvSpPr>
        <p:spPr>
          <a:xfrm>
            <a:off x="567779" y="104565"/>
            <a:ext cx="9876211" cy="1371600"/>
          </a:xfrm>
        </p:spPr>
        <p:txBody>
          <a:bodyPr>
            <a:normAutofit/>
          </a:bodyPr>
          <a:lstStyle/>
          <a:p>
            <a:r>
              <a:rPr lang="en-US" sz="3600" b="1" dirty="0"/>
              <a:t>Approaches to Improve Long-term Outcomes for ES-SCLC Patients</a:t>
            </a:r>
          </a:p>
        </p:txBody>
      </p:sp>
      <p:sp>
        <p:nvSpPr>
          <p:cNvPr id="78" name="TextBox 77">
            <a:extLst>
              <a:ext uri="{FF2B5EF4-FFF2-40B4-BE49-F238E27FC236}">
                <a16:creationId xmlns:a16="http://schemas.microsoft.com/office/drawing/2014/main" id="{64F2E052-245F-8A6D-500C-6DE3E0A794A5}"/>
              </a:ext>
            </a:extLst>
          </p:cNvPr>
          <p:cNvSpPr txBox="1"/>
          <p:nvPr/>
        </p:nvSpPr>
        <p:spPr>
          <a:xfrm>
            <a:off x="1448791" y="1476165"/>
            <a:ext cx="9417131" cy="51398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Use active agents earlier, e.g. in frontline or maintenance setting for ES-SCLC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Optimize 1L therapy with combinations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Additive approach to current 1L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Replace 1L components with alternatives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Seek to understand SCLC heterogeneity and biology and target biomarkers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29132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0E08881-116F-D5DF-ADC8-1658721924CC}"/>
              </a:ext>
            </a:extLst>
          </p:cNvPr>
          <p:cNvGraphicFramePr>
            <a:graphicFrameLocks noGrp="1"/>
          </p:cNvGraphicFramePr>
          <p:nvPr/>
        </p:nvGraphicFramePr>
        <p:xfrm>
          <a:off x="69774" y="958521"/>
          <a:ext cx="12052452" cy="5399314"/>
        </p:xfrm>
        <a:graphic>
          <a:graphicData uri="http://schemas.openxmlformats.org/drawingml/2006/table">
            <a:tbl>
              <a:tblPr firstRow="1" bandRow="1">
                <a:tableStyleId>{5C22544A-7EE6-4342-B048-85BDC9FD1C3A}</a:tableStyleId>
              </a:tblPr>
              <a:tblGrid>
                <a:gridCol w="1564611">
                  <a:extLst>
                    <a:ext uri="{9D8B030D-6E8A-4147-A177-3AD203B41FA5}">
                      <a16:colId xmlns:a16="http://schemas.microsoft.com/office/drawing/2014/main" val="105010738"/>
                    </a:ext>
                  </a:extLst>
                </a:gridCol>
                <a:gridCol w="3325908">
                  <a:extLst>
                    <a:ext uri="{9D8B030D-6E8A-4147-A177-3AD203B41FA5}">
                      <a16:colId xmlns:a16="http://schemas.microsoft.com/office/drawing/2014/main" val="1334585481"/>
                    </a:ext>
                  </a:extLst>
                </a:gridCol>
                <a:gridCol w="1714347">
                  <a:extLst>
                    <a:ext uri="{9D8B030D-6E8A-4147-A177-3AD203B41FA5}">
                      <a16:colId xmlns:a16="http://schemas.microsoft.com/office/drawing/2014/main" val="1711717760"/>
                    </a:ext>
                  </a:extLst>
                </a:gridCol>
                <a:gridCol w="2433839">
                  <a:extLst>
                    <a:ext uri="{9D8B030D-6E8A-4147-A177-3AD203B41FA5}">
                      <a16:colId xmlns:a16="http://schemas.microsoft.com/office/drawing/2014/main" val="166459314"/>
                    </a:ext>
                  </a:extLst>
                </a:gridCol>
                <a:gridCol w="3013747">
                  <a:extLst>
                    <a:ext uri="{9D8B030D-6E8A-4147-A177-3AD203B41FA5}">
                      <a16:colId xmlns:a16="http://schemas.microsoft.com/office/drawing/2014/main" val="3235723433"/>
                    </a:ext>
                  </a:extLst>
                </a:gridCol>
              </a:tblGrid>
              <a:tr h="461554">
                <a:tc>
                  <a:txBody>
                    <a:bodyPr/>
                    <a:lstStyle/>
                    <a:p>
                      <a:r>
                        <a:rPr lang="en-US" sz="1600" dirty="0"/>
                        <a:t>Strategy</a:t>
                      </a:r>
                    </a:p>
                  </a:txBody>
                  <a:tcPr/>
                </a:tc>
                <a:tc>
                  <a:txBody>
                    <a:bodyPr/>
                    <a:lstStyle/>
                    <a:p>
                      <a:r>
                        <a:rPr lang="en-US" sz="1600" dirty="0"/>
                        <a:t>Trial</a:t>
                      </a:r>
                    </a:p>
                  </a:txBody>
                  <a:tcPr/>
                </a:tc>
                <a:tc>
                  <a:txBody>
                    <a:bodyPr/>
                    <a:lstStyle/>
                    <a:p>
                      <a:r>
                        <a:rPr lang="en-US" sz="1600" dirty="0"/>
                        <a:t>NCT</a:t>
                      </a:r>
                    </a:p>
                  </a:txBody>
                  <a:tcPr/>
                </a:tc>
                <a:tc>
                  <a:txBody>
                    <a:bodyPr/>
                    <a:lstStyle/>
                    <a:p>
                      <a:r>
                        <a:rPr lang="en-US" sz="1600" dirty="0"/>
                        <a:t>Drug/MOA</a:t>
                      </a:r>
                    </a:p>
                  </a:txBody>
                  <a:tcPr/>
                </a:tc>
                <a:tc>
                  <a:txBody>
                    <a:bodyPr/>
                    <a:lstStyle/>
                    <a:p>
                      <a:r>
                        <a:rPr lang="en-US" sz="1600" dirty="0"/>
                        <a:t>Prior Data</a:t>
                      </a:r>
                    </a:p>
                  </a:txBody>
                  <a:tcPr/>
                </a:tc>
                <a:extLst>
                  <a:ext uri="{0D108BD9-81ED-4DB2-BD59-A6C34878D82A}">
                    <a16:rowId xmlns:a16="http://schemas.microsoft.com/office/drawing/2014/main" val="3015376110"/>
                  </a:ext>
                </a:extLst>
              </a:tr>
              <a:tr h="370840">
                <a:tc>
                  <a:txBody>
                    <a:bodyPr/>
                    <a:lstStyle/>
                    <a:p>
                      <a:r>
                        <a:rPr lang="en-US" sz="1600" dirty="0"/>
                        <a:t>Maintenance: </a:t>
                      </a:r>
                      <a:r>
                        <a:rPr lang="en-US" sz="1600" dirty="0">
                          <a:solidFill>
                            <a:srgbClr val="C00000"/>
                          </a:solidFill>
                        </a:rPr>
                        <a:t>Add</a:t>
                      </a:r>
                      <a:r>
                        <a:rPr lang="en-US" sz="1600" dirty="0"/>
                        <a:t> DLL3 bispecific</a:t>
                      </a:r>
                    </a:p>
                  </a:txBody>
                  <a:tcPr/>
                </a:tc>
                <a:tc>
                  <a:txBody>
                    <a:bodyPr/>
                    <a:lstStyle/>
                    <a:p>
                      <a:r>
                        <a:rPr lang="en-US" sz="1600" dirty="0">
                          <a:solidFill>
                            <a:srgbClr val="C00000"/>
                          </a:solidFill>
                        </a:rPr>
                        <a:t>DeLLphi-305</a:t>
                      </a:r>
                      <a:r>
                        <a:rPr lang="en-US" sz="1600" dirty="0"/>
                        <a:t>:</a:t>
                      </a:r>
                    </a:p>
                    <a:p>
                      <a:r>
                        <a:rPr lang="en-US" sz="1600" dirty="0"/>
                        <a:t>Ph3 Tarla/Durva vs Durva after Induction</a:t>
                      </a:r>
                    </a:p>
                  </a:txBody>
                  <a:tcPr/>
                </a:tc>
                <a:tc>
                  <a:txBody>
                    <a:bodyPr/>
                    <a:lstStyle/>
                    <a:p>
                      <a:r>
                        <a:rPr lang="en-US" sz="1600" dirty="0"/>
                        <a:t>NCT06211036</a:t>
                      </a:r>
                    </a:p>
                  </a:txBody>
                  <a:tcPr/>
                </a:tc>
                <a:tc>
                  <a:txBody>
                    <a:bodyPr/>
                    <a:lstStyle/>
                    <a:p>
                      <a:r>
                        <a:rPr lang="en-US" sz="1600" dirty="0">
                          <a:solidFill>
                            <a:srgbClr val="C00000"/>
                          </a:solidFill>
                        </a:rPr>
                        <a:t>Tarlatamab</a:t>
                      </a:r>
                      <a:r>
                        <a:rPr lang="en-US" sz="1600" dirty="0"/>
                        <a:t>; bispecific anti-DLL3/CD3 Ab</a:t>
                      </a:r>
                    </a:p>
                  </a:txBody>
                  <a:tcPr/>
                </a:tc>
                <a:tc>
                  <a:txBody>
                    <a:bodyPr/>
                    <a:lstStyle/>
                    <a:p>
                      <a:r>
                        <a:rPr lang="en-US" sz="1600" dirty="0"/>
                        <a:t>DeLLphi-303 Ph1b: </a:t>
                      </a:r>
                      <a:r>
                        <a:rPr lang="en-US" sz="1600" dirty="0" err="1"/>
                        <a:t>mOS</a:t>
                      </a:r>
                      <a:r>
                        <a:rPr lang="en-US" sz="1600" dirty="0"/>
                        <a:t> 25.3 </a:t>
                      </a:r>
                      <a:r>
                        <a:rPr lang="en-US" sz="1600" dirty="0" err="1"/>
                        <a:t>mo</a:t>
                      </a:r>
                      <a:r>
                        <a:rPr lang="en-US" sz="1600" dirty="0"/>
                        <a:t> with IO in maintenance</a:t>
                      </a:r>
                    </a:p>
                  </a:txBody>
                  <a:tcPr/>
                </a:tc>
                <a:extLst>
                  <a:ext uri="{0D108BD9-81ED-4DB2-BD59-A6C34878D82A}">
                    <a16:rowId xmlns:a16="http://schemas.microsoft.com/office/drawing/2014/main" val="3575864756"/>
                  </a:ext>
                </a:extLst>
              </a:tr>
              <a:tr h="370840">
                <a:tc>
                  <a:txBody>
                    <a:bodyPr/>
                    <a:lstStyle/>
                    <a:p>
                      <a:r>
                        <a:rPr lang="en-US" sz="1600" dirty="0"/>
                        <a:t>1L: </a:t>
                      </a:r>
                      <a:r>
                        <a:rPr lang="en-US" sz="1600" dirty="0">
                          <a:solidFill>
                            <a:srgbClr val="C00000"/>
                          </a:solidFill>
                        </a:rPr>
                        <a:t>Add</a:t>
                      </a:r>
                      <a:r>
                        <a:rPr lang="en-US" sz="1600" dirty="0"/>
                        <a:t> DLL3 bispecific</a:t>
                      </a:r>
                    </a:p>
                  </a:txBody>
                  <a:tcPr/>
                </a:tc>
                <a:tc>
                  <a:txBody>
                    <a:bodyPr/>
                    <a:lstStyle/>
                    <a:p>
                      <a:r>
                        <a:rPr lang="en-US" sz="1600" dirty="0">
                          <a:solidFill>
                            <a:srgbClr val="C00000"/>
                          </a:solidFill>
                        </a:rPr>
                        <a:t>DeLLphi-312</a:t>
                      </a:r>
                      <a:r>
                        <a:rPr lang="en-US" sz="1600" dirty="0"/>
                        <a:t>:</a:t>
                      </a:r>
                    </a:p>
                    <a:p>
                      <a:r>
                        <a:rPr lang="en-US" sz="1600" dirty="0"/>
                        <a:t>Ph 3 Tarla/Durva/Chemo vs Durva/Chemo</a:t>
                      </a:r>
                    </a:p>
                  </a:txBody>
                  <a:tcPr/>
                </a:tc>
                <a:tc>
                  <a:txBody>
                    <a:bodyPr/>
                    <a:lstStyle/>
                    <a:p>
                      <a:r>
                        <a:rPr lang="en-US" sz="1600" dirty="0"/>
                        <a:t>NCT07005128</a:t>
                      </a:r>
                    </a:p>
                  </a:txBody>
                  <a:tcPr/>
                </a:tc>
                <a:tc>
                  <a:txBody>
                    <a:bodyPr/>
                    <a:lstStyle/>
                    <a:p>
                      <a:r>
                        <a:rPr lang="en-US" sz="1600" dirty="0">
                          <a:solidFill>
                            <a:srgbClr val="C00000"/>
                          </a:solidFill>
                        </a:rPr>
                        <a:t>Tarlatamab</a:t>
                      </a:r>
                      <a:r>
                        <a:rPr lang="en-US" sz="1600" dirty="0"/>
                        <a:t>: bispecific anti-DLL3/CD3 Ab</a:t>
                      </a:r>
                    </a:p>
                  </a:txBody>
                  <a:tcPr/>
                </a:tc>
                <a:tc>
                  <a:txBody>
                    <a:bodyPr/>
                    <a:lstStyle/>
                    <a:p>
                      <a:r>
                        <a:rPr lang="en-US" sz="1600" dirty="0"/>
                        <a:t> DeLLphi-304 2L: </a:t>
                      </a:r>
                      <a:r>
                        <a:rPr lang="en-US" sz="1600" dirty="0" err="1"/>
                        <a:t>mOS</a:t>
                      </a:r>
                      <a:r>
                        <a:rPr lang="en-US" sz="1600" dirty="0"/>
                        <a:t> </a:t>
                      </a:r>
                      <a:r>
                        <a:rPr lang="en-US" sz="1600" b="0" i="0" kern="1200" dirty="0">
                          <a:solidFill>
                            <a:schemeClr val="dk1"/>
                          </a:solidFill>
                          <a:effectLst/>
                          <a:latin typeface="+mn-lt"/>
                          <a:ea typeface="+mn-ea"/>
                          <a:cs typeface="+mn-cs"/>
                        </a:rPr>
                        <a:t>13.6  vs. 8.3 </a:t>
                      </a:r>
                      <a:r>
                        <a:rPr lang="en-US" sz="1600" b="0" i="0" kern="1200" dirty="0" err="1">
                          <a:solidFill>
                            <a:schemeClr val="dk1"/>
                          </a:solidFill>
                          <a:effectLst/>
                          <a:latin typeface="+mn-lt"/>
                          <a:ea typeface="+mn-ea"/>
                          <a:cs typeface="+mn-cs"/>
                        </a:rPr>
                        <a:t>mo</a:t>
                      </a:r>
                      <a:r>
                        <a:rPr lang="en-US" sz="1600" b="0" i="0" kern="1200" dirty="0">
                          <a:solidFill>
                            <a:schemeClr val="dk1"/>
                          </a:solidFill>
                          <a:effectLst/>
                          <a:latin typeface="+mn-lt"/>
                          <a:ea typeface="+mn-ea"/>
                          <a:cs typeface="+mn-cs"/>
                        </a:rPr>
                        <a:t> chemo </a:t>
                      </a:r>
                      <a:endParaRPr lang="en-US" sz="1600" dirty="0"/>
                    </a:p>
                  </a:txBody>
                  <a:tcPr/>
                </a:tc>
                <a:extLst>
                  <a:ext uri="{0D108BD9-81ED-4DB2-BD59-A6C34878D82A}">
                    <a16:rowId xmlns:a16="http://schemas.microsoft.com/office/drawing/2014/main" val="1768622283"/>
                  </a:ext>
                </a:extLst>
              </a:tr>
              <a:tr h="370840">
                <a:tc>
                  <a:txBody>
                    <a:bodyPr/>
                    <a:lstStyle/>
                    <a:p>
                      <a:r>
                        <a:rPr lang="en-US" sz="1600" dirty="0"/>
                        <a:t>1L: </a:t>
                      </a:r>
                      <a:r>
                        <a:rPr lang="en-US" sz="1600" dirty="0">
                          <a:solidFill>
                            <a:srgbClr val="C00000"/>
                          </a:solidFill>
                        </a:rPr>
                        <a:t>Add</a:t>
                      </a:r>
                      <a:r>
                        <a:rPr lang="en-US" sz="1600" dirty="0"/>
                        <a:t> Anti-fGM1 Ab</a:t>
                      </a:r>
                    </a:p>
                  </a:txBody>
                  <a:tcPr/>
                </a:tc>
                <a:tc>
                  <a:txBody>
                    <a:bodyPr/>
                    <a:lstStyle/>
                    <a:p>
                      <a:r>
                        <a:rPr lang="en-US" sz="1600" dirty="0">
                          <a:solidFill>
                            <a:srgbClr val="C00000"/>
                          </a:solidFill>
                        </a:rPr>
                        <a:t>TIGOS</a:t>
                      </a:r>
                      <a:r>
                        <a:rPr lang="en-US" sz="1600" dirty="0"/>
                        <a:t>: Ph3 </a:t>
                      </a:r>
                      <a:r>
                        <a:rPr lang="en-US" sz="1600" dirty="0" err="1"/>
                        <a:t>Atigo</a:t>
                      </a:r>
                      <a:r>
                        <a:rPr lang="en-US" sz="1600" dirty="0"/>
                        <a:t>/</a:t>
                      </a:r>
                      <a:r>
                        <a:rPr lang="en-US" sz="1600" dirty="0" err="1"/>
                        <a:t>Nivo</a:t>
                      </a:r>
                      <a:r>
                        <a:rPr lang="en-US" sz="1600" dirty="0"/>
                        <a:t>/Chemo vs </a:t>
                      </a:r>
                      <a:r>
                        <a:rPr lang="en-US" sz="1600" dirty="0" err="1"/>
                        <a:t>Atigo</a:t>
                      </a:r>
                      <a:r>
                        <a:rPr lang="en-US" sz="1600" dirty="0"/>
                        <a:t>/Chemo</a:t>
                      </a:r>
                    </a:p>
                  </a:txBody>
                  <a:tcPr/>
                </a:tc>
                <a:tc>
                  <a:txBody>
                    <a:bodyPr/>
                    <a:lstStyle/>
                    <a:p>
                      <a:r>
                        <a:rPr lang="en-US" sz="1600" dirty="0"/>
                        <a:t>NCT06646276</a:t>
                      </a:r>
                    </a:p>
                  </a:txBody>
                  <a:tcPr/>
                </a:tc>
                <a:tc>
                  <a:txBody>
                    <a:bodyPr/>
                    <a:lstStyle/>
                    <a:p>
                      <a:r>
                        <a:rPr lang="en-US" sz="1600" dirty="0"/>
                        <a:t>BMS986012</a:t>
                      </a:r>
                    </a:p>
                    <a:p>
                      <a:r>
                        <a:rPr lang="en-US" sz="1600" dirty="0"/>
                        <a:t>(</a:t>
                      </a:r>
                      <a:r>
                        <a:rPr lang="en-US" sz="1600" dirty="0" err="1">
                          <a:solidFill>
                            <a:srgbClr val="C00000"/>
                          </a:solidFill>
                        </a:rPr>
                        <a:t>Atigotatug</a:t>
                      </a:r>
                      <a:r>
                        <a:rPr lang="en-US" sz="1600" dirty="0"/>
                        <a:t>);</a:t>
                      </a:r>
                    </a:p>
                    <a:p>
                      <a:r>
                        <a:rPr lang="en-US" sz="1600" dirty="0"/>
                        <a:t>Anti-fucosyl-GM1 Ab</a:t>
                      </a:r>
                    </a:p>
                  </a:txBody>
                  <a:tcPr/>
                </a:tc>
                <a:tc>
                  <a:txBody>
                    <a:bodyPr/>
                    <a:lstStyle/>
                    <a:p>
                      <a:pPr marL="0" indent="0">
                        <a:buFont typeface="Arial" panose="020B0604020202020204" pitchFamily="34" charset="0"/>
                        <a:buNone/>
                      </a:pPr>
                      <a:r>
                        <a:rPr lang="en-US" sz="1600" dirty="0"/>
                        <a:t>Interim Analysis: Ph2 1L (NCT04702880)  </a:t>
                      </a:r>
                      <a:r>
                        <a:rPr lang="en-US" sz="1600" dirty="0" err="1"/>
                        <a:t>mOS</a:t>
                      </a:r>
                      <a:r>
                        <a:rPr lang="en-US" sz="1600" dirty="0"/>
                        <a:t> 15.6 vs. 11.4 </a:t>
                      </a:r>
                      <a:r>
                        <a:rPr lang="en-US" sz="1600" dirty="0" err="1"/>
                        <a:t>mo</a:t>
                      </a:r>
                      <a:r>
                        <a:rPr lang="en-US" sz="1600" dirty="0"/>
                        <a:t> </a:t>
                      </a:r>
                      <a:endParaRPr lang="en-US" sz="1600" baseline="30000" dirty="0"/>
                    </a:p>
                    <a:p>
                      <a:endParaRPr lang="en-US" sz="1600" dirty="0"/>
                    </a:p>
                  </a:txBody>
                  <a:tcPr/>
                </a:tc>
                <a:extLst>
                  <a:ext uri="{0D108BD9-81ED-4DB2-BD59-A6C34878D82A}">
                    <a16:rowId xmlns:a16="http://schemas.microsoft.com/office/drawing/2014/main" val="3553984014"/>
                  </a:ext>
                </a:extLst>
              </a:tr>
              <a:tr h="370840">
                <a:tc>
                  <a:txBody>
                    <a:bodyPr/>
                    <a:lstStyle/>
                    <a:p>
                      <a:r>
                        <a:rPr lang="en-US" sz="1600" dirty="0"/>
                        <a:t>1L: </a:t>
                      </a:r>
                      <a:r>
                        <a:rPr lang="en-US" sz="1600" dirty="0">
                          <a:solidFill>
                            <a:srgbClr val="0070C0"/>
                          </a:solidFill>
                        </a:rPr>
                        <a:t>Replace</a:t>
                      </a:r>
                      <a:r>
                        <a:rPr lang="en-US" sz="1600" dirty="0"/>
                        <a:t> w PD1/VEGF bispecific</a:t>
                      </a:r>
                    </a:p>
                  </a:txBody>
                  <a:tcPr/>
                </a:tc>
                <a:tc>
                  <a:txBody>
                    <a:bodyPr/>
                    <a:lstStyle/>
                    <a:p>
                      <a:r>
                        <a:rPr lang="en-US" sz="1600" dirty="0">
                          <a:solidFill>
                            <a:srgbClr val="0070C0"/>
                          </a:solidFill>
                        </a:rPr>
                        <a:t>Rosetta Lung-01</a:t>
                      </a:r>
                      <a:r>
                        <a:rPr lang="en-US" sz="1600" dirty="0"/>
                        <a:t>: Ph 3 </a:t>
                      </a:r>
                      <a:r>
                        <a:rPr lang="en-US" sz="1600" dirty="0" err="1"/>
                        <a:t>Pumi</a:t>
                      </a:r>
                      <a:r>
                        <a:rPr lang="en-US" sz="1600" dirty="0"/>
                        <a:t>/Chemo vs </a:t>
                      </a:r>
                      <a:r>
                        <a:rPr lang="en-US" sz="1600" dirty="0" err="1"/>
                        <a:t>Atezo</a:t>
                      </a:r>
                      <a:r>
                        <a:rPr lang="en-US" sz="1600" dirty="0"/>
                        <a:t>/Chemo</a:t>
                      </a:r>
                    </a:p>
                  </a:txBody>
                  <a:tcPr/>
                </a:tc>
                <a:tc>
                  <a:txBody>
                    <a:bodyPr/>
                    <a:lstStyle/>
                    <a:p>
                      <a:r>
                        <a:rPr lang="en-US" sz="1600" dirty="0"/>
                        <a:t>NCT06712355</a:t>
                      </a:r>
                    </a:p>
                  </a:txBody>
                  <a:tcPr/>
                </a:tc>
                <a:tc>
                  <a:txBody>
                    <a:bodyPr/>
                    <a:lstStyle/>
                    <a:p>
                      <a:r>
                        <a:rPr lang="en-US" sz="1600" dirty="0">
                          <a:solidFill>
                            <a:srgbClr val="0070C0"/>
                          </a:solidFill>
                        </a:rPr>
                        <a:t>BNT327</a:t>
                      </a:r>
                      <a:r>
                        <a:rPr lang="en-US" sz="1600" dirty="0"/>
                        <a:t> (</a:t>
                      </a:r>
                      <a:r>
                        <a:rPr lang="en-US" sz="1600" dirty="0" err="1">
                          <a:solidFill>
                            <a:srgbClr val="0070C0"/>
                          </a:solidFill>
                        </a:rPr>
                        <a:t>Pumitamig</a:t>
                      </a:r>
                      <a:r>
                        <a:rPr lang="en-US" sz="1600" dirty="0"/>
                        <a:t>); bispecific anti- PD-1/VEGF Ab</a:t>
                      </a:r>
                    </a:p>
                  </a:txBody>
                  <a:tcPr/>
                </a:tc>
                <a:tc>
                  <a:txBody>
                    <a:bodyPr/>
                    <a:lstStyle/>
                    <a:p>
                      <a:r>
                        <a:rPr lang="en-US" sz="1600" dirty="0"/>
                        <a:t>Ph2 1L (NCT05844150)</a:t>
                      </a:r>
                    </a:p>
                    <a:p>
                      <a:r>
                        <a:rPr lang="en-US" sz="1600" dirty="0" err="1"/>
                        <a:t>mOS</a:t>
                      </a:r>
                      <a:r>
                        <a:rPr lang="en-US" sz="1600" dirty="0"/>
                        <a:t> 16.8 </a:t>
                      </a:r>
                      <a:r>
                        <a:rPr lang="en-US" sz="1600" dirty="0" err="1"/>
                        <a:t>mo</a:t>
                      </a:r>
                      <a:endParaRPr lang="en-US" sz="1600" dirty="0"/>
                    </a:p>
                  </a:txBody>
                  <a:tcPr/>
                </a:tc>
                <a:extLst>
                  <a:ext uri="{0D108BD9-81ED-4DB2-BD59-A6C34878D82A}">
                    <a16:rowId xmlns:a16="http://schemas.microsoft.com/office/drawing/2014/main" val="2006744429"/>
                  </a:ext>
                </a:extLst>
              </a:tr>
              <a:tr h="370840">
                <a:tc>
                  <a:txBody>
                    <a:bodyPr/>
                    <a:lstStyle/>
                    <a:p>
                      <a:r>
                        <a:rPr lang="en-US" sz="1600" dirty="0"/>
                        <a:t>1L: </a:t>
                      </a:r>
                      <a:r>
                        <a:rPr lang="en-US" sz="1600" dirty="0">
                          <a:solidFill>
                            <a:srgbClr val="0070C0"/>
                          </a:solidFill>
                        </a:rPr>
                        <a:t>Replace</a:t>
                      </a:r>
                      <a:r>
                        <a:rPr lang="en-US" sz="1600" dirty="0"/>
                        <a:t> w PD1/VEGF bispecific</a:t>
                      </a:r>
                    </a:p>
                  </a:txBody>
                  <a:tcPr/>
                </a:tc>
                <a:tc>
                  <a:txBody>
                    <a:bodyPr/>
                    <a:lstStyle/>
                    <a:p>
                      <a:r>
                        <a:rPr lang="en-US" sz="1600" dirty="0">
                          <a:solidFill>
                            <a:srgbClr val="0070C0"/>
                          </a:solidFill>
                        </a:rPr>
                        <a:t>Ph 2/3 PF08634404</a:t>
                      </a:r>
                      <a:r>
                        <a:rPr lang="en-US" sz="1600" dirty="0"/>
                        <a:t>/Chemo single arm, then with Atezo vs Atezo/Chemo</a:t>
                      </a:r>
                    </a:p>
                  </a:txBody>
                  <a:tcPr/>
                </a:tc>
                <a:tc>
                  <a:txBody>
                    <a:bodyPr/>
                    <a:lstStyle/>
                    <a:p>
                      <a:r>
                        <a:rPr lang="en-US" sz="1600" dirty="0"/>
                        <a:t>NCT07226999</a:t>
                      </a:r>
                    </a:p>
                  </a:txBody>
                  <a:tcPr/>
                </a:tc>
                <a:tc>
                  <a:txBody>
                    <a:bodyPr/>
                    <a:lstStyle/>
                    <a:p>
                      <a:r>
                        <a:rPr lang="en-US" sz="1600" dirty="0">
                          <a:solidFill>
                            <a:srgbClr val="0070C0"/>
                          </a:solidFill>
                        </a:rPr>
                        <a:t>PF08634404</a:t>
                      </a:r>
                      <a:r>
                        <a:rPr lang="en-US" sz="1600" dirty="0"/>
                        <a:t>; bispecific anti-PD-1/VEGF Ab</a:t>
                      </a:r>
                    </a:p>
                  </a:txBody>
                  <a:tcPr/>
                </a:tc>
                <a:tc>
                  <a:txBody>
                    <a:bodyPr/>
                    <a:lstStyle/>
                    <a:p>
                      <a:endParaRPr lang="en-US" sz="1600" dirty="0"/>
                    </a:p>
                  </a:txBody>
                  <a:tcPr/>
                </a:tc>
                <a:extLst>
                  <a:ext uri="{0D108BD9-81ED-4DB2-BD59-A6C34878D82A}">
                    <a16:rowId xmlns:a16="http://schemas.microsoft.com/office/drawing/2014/main" val="775319357"/>
                  </a:ext>
                </a:extLst>
              </a:tr>
              <a:tr h="370840">
                <a:tc>
                  <a:txBody>
                    <a:bodyPr/>
                    <a:lstStyle/>
                    <a:p>
                      <a:r>
                        <a:rPr lang="en-US" sz="1600" dirty="0"/>
                        <a:t>1L: </a:t>
                      </a:r>
                      <a:r>
                        <a:rPr lang="en-US" sz="1600" dirty="0">
                          <a:solidFill>
                            <a:srgbClr val="0070C0"/>
                          </a:solidFill>
                        </a:rPr>
                        <a:t>Replace</a:t>
                      </a:r>
                      <a:r>
                        <a:rPr lang="en-US" sz="1600" dirty="0"/>
                        <a:t> chemo w ADC</a:t>
                      </a:r>
                    </a:p>
                  </a:txBody>
                  <a:tcPr/>
                </a:tc>
                <a:tc>
                  <a:txBody>
                    <a:bodyPr/>
                    <a:lstStyle/>
                    <a:p>
                      <a:r>
                        <a:rPr lang="en-US" sz="1600" dirty="0" err="1">
                          <a:solidFill>
                            <a:srgbClr val="0070C0"/>
                          </a:solidFill>
                        </a:rPr>
                        <a:t>SEZanne</a:t>
                      </a:r>
                      <a:r>
                        <a:rPr lang="en-US" sz="1600" dirty="0"/>
                        <a:t>: Ph 2 ABBV-706/Atezo vs Atezo/Chemo</a:t>
                      </a:r>
                    </a:p>
                  </a:txBody>
                  <a:tcPr/>
                </a:tc>
                <a:tc>
                  <a:txBody>
                    <a:bodyPr/>
                    <a:lstStyle/>
                    <a:p>
                      <a:r>
                        <a:rPr lang="en-US" sz="1600" b="0" i="0" kern="1200" dirty="0">
                          <a:solidFill>
                            <a:schemeClr val="dk1"/>
                          </a:solidFill>
                          <a:effectLst/>
                          <a:latin typeface="+mn-lt"/>
                          <a:ea typeface="+mn-ea"/>
                          <a:cs typeface="+mn-cs"/>
                        </a:rPr>
                        <a:t>NCT07155174</a:t>
                      </a:r>
                      <a:endParaRPr lang="en-US" sz="1600" dirty="0"/>
                    </a:p>
                  </a:txBody>
                  <a:tcPr/>
                </a:tc>
                <a:tc>
                  <a:txBody>
                    <a:bodyPr/>
                    <a:lstStyle/>
                    <a:p>
                      <a:r>
                        <a:rPr lang="en-US" sz="1600" dirty="0">
                          <a:solidFill>
                            <a:srgbClr val="0070C0"/>
                          </a:solidFill>
                        </a:rPr>
                        <a:t>ABBV-706</a:t>
                      </a:r>
                      <a:r>
                        <a:rPr lang="en-US" sz="1600" dirty="0"/>
                        <a:t>; SEZ6 Antibody-drug conjugate</a:t>
                      </a:r>
                    </a:p>
                  </a:txBody>
                  <a:tcPr/>
                </a:tc>
                <a:tc>
                  <a:txBody>
                    <a:bodyPr/>
                    <a:lstStyle/>
                    <a:p>
                      <a:r>
                        <a:rPr lang="en-US" sz="1600" b="0" i="0" kern="1200" dirty="0">
                          <a:solidFill>
                            <a:schemeClr val="dk1"/>
                          </a:solidFill>
                          <a:effectLst/>
                          <a:latin typeface="+mn-lt"/>
                          <a:ea typeface="+mn-ea"/>
                          <a:cs typeface="+mn-cs"/>
                        </a:rPr>
                        <a:t>Ph1 2L/3L (NCT05599984; ORR 60-80% as monotherapy</a:t>
                      </a:r>
                      <a:endParaRPr lang="en-US" sz="1600" dirty="0"/>
                    </a:p>
                  </a:txBody>
                  <a:tcPr/>
                </a:tc>
                <a:extLst>
                  <a:ext uri="{0D108BD9-81ED-4DB2-BD59-A6C34878D82A}">
                    <a16:rowId xmlns:a16="http://schemas.microsoft.com/office/drawing/2014/main" val="1953500982"/>
                  </a:ext>
                </a:extLst>
              </a:tr>
            </a:tbl>
          </a:graphicData>
        </a:graphic>
      </p:graphicFrame>
      <p:sp>
        <p:nvSpPr>
          <p:cNvPr id="5" name="TextBox 4">
            <a:extLst>
              <a:ext uri="{FF2B5EF4-FFF2-40B4-BE49-F238E27FC236}">
                <a16:creationId xmlns:a16="http://schemas.microsoft.com/office/drawing/2014/main" id="{9C6E24F9-12CF-C448-E65F-8D1A974F7E55}"/>
              </a:ext>
            </a:extLst>
          </p:cNvPr>
          <p:cNvSpPr txBox="1"/>
          <p:nvPr/>
        </p:nvSpPr>
        <p:spPr>
          <a:xfrm>
            <a:off x="337457" y="163285"/>
            <a:ext cx="1109098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Selected First Line or Maintenance SCLC Trials </a:t>
            </a:r>
          </a:p>
        </p:txBody>
      </p:sp>
      <p:sp>
        <p:nvSpPr>
          <p:cNvPr id="2" name="Text Placeholder 10">
            <a:extLst>
              <a:ext uri="{FF2B5EF4-FFF2-40B4-BE49-F238E27FC236}">
                <a16:creationId xmlns:a16="http://schemas.microsoft.com/office/drawing/2014/main" id="{DEC82744-0C46-11D6-7624-8C2E6253CEBC}"/>
              </a:ext>
            </a:extLst>
          </p:cNvPr>
          <p:cNvSpPr txBox="1">
            <a:spLocks/>
          </p:cNvSpPr>
          <p:nvPr/>
        </p:nvSpPr>
        <p:spPr>
          <a:xfrm>
            <a:off x="8631383" y="6551243"/>
            <a:ext cx="3490844" cy="143472"/>
          </a:xfrm>
          <a:prstGeom prst="rect">
            <a:avLst/>
          </a:prstGeom>
        </p:spPr>
        <p:txBody>
          <a:bodyPr/>
          <a:lstStyle>
            <a:lvl1pPr marL="342900" indent="-342900" algn="l" rtl="0" eaLnBrk="1" fontAlgn="base" hangingPunct="1">
              <a:spcBef>
                <a:spcPct val="20000"/>
              </a:spcBef>
              <a:spcAft>
                <a:spcPct val="0"/>
              </a:spcAft>
              <a:buChar char="•"/>
              <a:defRPr sz="2400">
                <a:solidFill>
                  <a:srgbClr val="003767"/>
                </a:solidFill>
                <a:latin typeface="+mn-lt"/>
                <a:ea typeface="+mn-ea"/>
                <a:cs typeface="+mn-cs"/>
              </a:defRPr>
            </a:lvl1pPr>
            <a:lvl2pPr marL="742950" indent="-285750" algn="l" rtl="0" eaLnBrk="1" fontAlgn="base" hangingPunct="1">
              <a:spcBef>
                <a:spcPct val="20000"/>
              </a:spcBef>
              <a:spcAft>
                <a:spcPct val="0"/>
              </a:spcAft>
              <a:buChar char="–"/>
              <a:defRPr sz="2000">
                <a:solidFill>
                  <a:srgbClr val="003767"/>
                </a:solidFill>
                <a:latin typeface="+mn-lt"/>
                <a:ea typeface="+mn-ea"/>
              </a:defRPr>
            </a:lvl2pPr>
            <a:lvl3pPr marL="1143000" indent="-228600" algn="l" rtl="0" eaLnBrk="1" fontAlgn="base" hangingPunct="1">
              <a:spcBef>
                <a:spcPct val="20000"/>
              </a:spcBef>
              <a:spcAft>
                <a:spcPct val="0"/>
              </a:spcAft>
              <a:buChar char="•"/>
              <a:defRPr>
                <a:solidFill>
                  <a:srgbClr val="003767"/>
                </a:solidFill>
                <a:latin typeface="+mn-lt"/>
                <a:ea typeface="+mn-ea"/>
              </a:defRPr>
            </a:lvl3pPr>
            <a:lvl4pPr marL="1600200" indent="-228600" algn="l" rtl="0" eaLnBrk="1" fontAlgn="base" hangingPunct="1">
              <a:spcBef>
                <a:spcPct val="20000"/>
              </a:spcBef>
              <a:spcAft>
                <a:spcPct val="0"/>
              </a:spcAft>
              <a:defRPr sz="1800">
                <a:solidFill>
                  <a:srgbClr val="003767"/>
                </a:solidFill>
                <a:latin typeface="+mn-lt"/>
                <a:ea typeface="+mn-ea"/>
              </a:defRPr>
            </a:lvl4pPr>
            <a:lvl5pPr marL="2057400" indent="-228600" algn="l" rtl="0" eaLnBrk="1" fontAlgn="base" hangingPunct="1">
              <a:spcBef>
                <a:spcPct val="20000"/>
              </a:spcBef>
              <a:spcAft>
                <a:spcPct val="0"/>
              </a:spcAft>
              <a:buChar char="»"/>
              <a:defRPr sz="1800">
                <a:solidFill>
                  <a:srgbClr val="003767"/>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1" u="none" strike="noStrike" kern="0" cap="none" spc="0" normalizeH="0" baseline="0" noProof="0" dirty="0">
                <a:ln>
                  <a:noFill/>
                </a:ln>
                <a:solidFill>
                  <a:prstClr val="black"/>
                </a:solidFill>
                <a:effectLst/>
                <a:uLnTx/>
                <a:uFillTx/>
                <a:latin typeface="Aptos" panose="02110004020202020204"/>
                <a:ea typeface="+mn-ea"/>
                <a:cs typeface="+mn-cs"/>
              </a:rPr>
              <a:t>This table is courtesy of Anne Chiang, MD, PhD</a:t>
            </a:r>
            <a:endParaRPr kumimoji="0" lang="da-DK" sz="1200" b="1" i="1" u="none" strike="noStrike" kern="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6915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135B30-B296-CB9F-7A37-62F06927FA3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1049639"/>
            <a:ext cx="12192000" cy="4758721"/>
          </a:xfrm>
          <a:prstGeom prst="rect">
            <a:avLst/>
          </a:prstGeom>
        </p:spPr>
      </p:pic>
    </p:spTree>
    <p:extLst>
      <p:ext uri="{BB962C8B-B14F-4D97-AF65-F5344CB8AC3E}">
        <p14:creationId xmlns:p14="http://schemas.microsoft.com/office/powerpoint/2010/main" val="1789767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BAE00-9793-A34C-70AF-02D693C54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96797-82E3-1256-143B-E4D47595AE5B}"/>
              </a:ext>
            </a:extLst>
          </p:cNvPr>
          <p:cNvSpPr>
            <a:spLocks noGrp="1"/>
          </p:cNvSpPr>
          <p:nvPr>
            <p:ph type="title"/>
          </p:nvPr>
        </p:nvSpPr>
        <p:spPr>
          <a:xfrm>
            <a:off x="0" y="320040"/>
            <a:ext cx="12192000" cy="832472"/>
          </a:xfrm>
        </p:spPr>
        <p:txBody>
          <a:bodyPr>
            <a:normAutofit/>
          </a:bodyPr>
          <a:lstStyle/>
          <a:p>
            <a:r>
              <a:rPr lang="en-US" dirty="0"/>
              <a:t>Phase 1b DeLLphi-303: Tarlatamab Maintenance</a:t>
            </a:r>
          </a:p>
        </p:txBody>
      </p:sp>
      <p:sp>
        <p:nvSpPr>
          <p:cNvPr id="3" name="Content Placeholder 2">
            <a:extLst>
              <a:ext uri="{FF2B5EF4-FFF2-40B4-BE49-F238E27FC236}">
                <a16:creationId xmlns:a16="http://schemas.microsoft.com/office/drawing/2014/main" id="{5659B1C4-766F-593B-462C-461679E4B184}"/>
              </a:ext>
            </a:extLst>
          </p:cNvPr>
          <p:cNvSpPr>
            <a:spLocks noGrp="1"/>
          </p:cNvSpPr>
          <p:nvPr>
            <p:ph idx="1"/>
          </p:nvPr>
        </p:nvSpPr>
        <p:spPr>
          <a:xfrm>
            <a:off x="7890024" y="1547894"/>
            <a:ext cx="3962400" cy="4584064"/>
          </a:xfrm>
        </p:spPr>
        <p:txBody>
          <a:bodyPr/>
          <a:lstStyle/>
          <a:p>
            <a:pPr>
              <a:spcBef>
                <a:spcPts val="1067"/>
              </a:spcBef>
            </a:pPr>
            <a:r>
              <a:rPr lang="en-US" sz="1600" dirty="0">
                <a:highlight>
                  <a:srgbClr val="FFFF00"/>
                </a:highlight>
              </a:rPr>
              <a:t>Median OS: 25.3 months</a:t>
            </a:r>
          </a:p>
          <a:p>
            <a:pPr>
              <a:spcBef>
                <a:spcPts val="1067"/>
              </a:spcBef>
            </a:pPr>
            <a:r>
              <a:rPr lang="en-US" sz="1600" dirty="0"/>
              <a:t>Median PFS: 5.6 months</a:t>
            </a:r>
          </a:p>
          <a:p>
            <a:pPr>
              <a:spcBef>
                <a:spcPts val="1067"/>
              </a:spcBef>
            </a:pPr>
            <a:r>
              <a:rPr lang="en-US" sz="1600" dirty="0"/>
              <a:t>ORR: 24% (2 complete responses, 19 partial responses)</a:t>
            </a:r>
          </a:p>
          <a:p>
            <a:pPr>
              <a:spcBef>
                <a:spcPts val="1067"/>
              </a:spcBef>
            </a:pPr>
            <a:r>
              <a:rPr lang="en-US" sz="1600" dirty="0"/>
              <a:t>Disease Control Rate (DCR): 60%</a:t>
            </a:r>
          </a:p>
          <a:p>
            <a:pPr>
              <a:spcBef>
                <a:spcPts val="1067"/>
              </a:spcBef>
            </a:pPr>
            <a:r>
              <a:rPr lang="en-US" sz="1600" dirty="0"/>
              <a:t>36% of patients had disease control for at least 52 weeks</a:t>
            </a:r>
          </a:p>
          <a:p>
            <a:pPr>
              <a:spcBef>
                <a:spcPts val="1067"/>
              </a:spcBef>
            </a:pPr>
            <a:r>
              <a:rPr lang="en-US" sz="1600" dirty="0"/>
              <a:t>Manageable safety profile, CRS 56% mostly G1-2 c</a:t>
            </a:r>
            <a:r>
              <a:rPr lang="en-US" sz="1600"/>
              <a:t>/w </a:t>
            </a:r>
            <a:r>
              <a:rPr lang="en-US" sz="1600" dirty="0"/>
              <a:t>prior studies</a:t>
            </a:r>
          </a:p>
          <a:p>
            <a:pPr>
              <a:spcBef>
                <a:spcPts val="1067"/>
              </a:spcBef>
            </a:pPr>
            <a:r>
              <a:rPr lang="en-US" sz="1600" dirty="0"/>
              <a:t>Findings support ongoing phase 3 DeLLphi-305 Maintenance study</a:t>
            </a:r>
          </a:p>
        </p:txBody>
      </p:sp>
      <p:pic>
        <p:nvPicPr>
          <p:cNvPr id="7" name="Picture 6">
            <a:extLst>
              <a:ext uri="{FF2B5EF4-FFF2-40B4-BE49-F238E27FC236}">
                <a16:creationId xmlns:a16="http://schemas.microsoft.com/office/drawing/2014/main" id="{027C16ED-D32E-8D3E-6094-6106CB3991B0}"/>
              </a:ext>
            </a:extLst>
          </p:cNvPr>
          <p:cNvPicPr>
            <a:picLocks noChangeAspect="1"/>
          </p:cNvPicPr>
          <p:nvPr/>
        </p:nvPicPr>
        <p:blipFill>
          <a:blip r:embed="rId3"/>
          <a:stretch>
            <a:fillRect/>
          </a:stretch>
        </p:blipFill>
        <p:spPr>
          <a:xfrm>
            <a:off x="99152" y="1509734"/>
            <a:ext cx="7469436" cy="4265002"/>
          </a:xfrm>
          <a:prstGeom prst="rect">
            <a:avLst/>
          </a:prstGeom>
        </p:spPr>
      </p:pic>
      <p:sp>
        <p:nvSpPr>
          <p:cNvPr id="8" name="Text Placeholder 10">
            <a:extLst>
              <a:ext uri="{FF2B5EF4-FFF2-40B4-BE49-F238E27FC236}">
                <a16:creationId xmlns:a16="http://schemas.microsoft.com/office/drawing/2014/main" id="{7D2BA296-BC65-E8F7-47A6-B75999C494AD}"/>
              </a:ext>
            </a:extLst>
          </p:cNvPr>
          <p:cNvSpPr txBox="1">
            <a:spLocks/>
          </p:cNvSpPr>
          <p:nvPr/>
        </p:nvSpPr>
        <p:spPr>
          <a:xfrm>
            <a:off x="4924425" y="6131958"/>
            <a:ext cx="7721600" cy="306757"/>
          </a:xfrm>
          <a:prstGeom prst="rect">
            <a:avLst/>
          </a:prstGeom>
        </p:spPr>
        <p:txBody>
          <a:bodyPr/>
          <a:lstStyle>
            <a:lvl1pPr marL="342900" indent="-342900" algn="l" rtl="0" eaLnBrk="1" fontAlgn="base" hangingPunct="1">
              <a:spcBef>
                <a:spcPct val="20000"/>
              </a:spcBef>
              <a:spcAft>
                <a:spcPct val="0"/>
              </a:spcAft>
              <a:buChar char="•"/>
              <a:defRPr sz="2400">
                <a:solidFill>
                  <a:srgbClr val="003767"/>
                </a:solidFill>
                <a:latin typeface="+mn-lt"/>
                <a:ea typeface="+mn-ea"/>
                <a:cs typeface="+mn-cs"/>
              </a:defRPr>
            </a:lvl1pPr>
            <a:lvl2pPr marL="742950" indent="-285750" algn="l" rtl="0" eaLnBrk="1" fontAlgn="base" hangingPunct="1">
              <a:spcBef>
                <a:spcPct val="20000"/>
              </a:spcBef>
              <a:spcAft>
                <a:spcPct val="0"/>
              </a:spcAft>
              <a:buChar char="–"/>
              <a:defRPr sz="2000">
                <a:solidFill>
                  <a:srgbClr val="003767"/>
                </a:solidFill>
                <a:latin typeface="+mn-lt"/>
                <a:ea typeface="+mn-ea"/>
              </a:defRPr>
            </a:lvl2pPr>
            <a:lvl3pPr marL="1143000" indent="-228600" algn="l" rtl="0" eaLnBrk="1" fontAlgn="base" hangingPunct="1">
              <a:spcBef>
                <a:spcPct val="20000"/>
              </a:spcBef>
              <a:spcAft>
                <a:spcPct val="0"/>
              </a:spcAft>
              <a:buChar char="•"/>
              <a:defRPr>
                <a:solidFill>
                  <a:srgbClr val="003767"/>
                </a:solidFill>
                <a:latin typeface="+mn-lt"/>
                <a:ea typeface="+mn-ea"/>
              </a:defRPr>
            </a:lvl3pPr>
            <a:lvl4pPr marL="1600200" indent="-228600" algn="l" rtl="0" eaLnBrk="1" fontAlgn="base" hangingPunct="1">
              <a:spcBef>
                <a:spcPct val="20000"/>
              </a:spcBef>
              <a:spcAft>
                <a:spcPct val="0"/>
              </a:spcAft>
              <a:defRPr sz="1800">
                <a:solidFill>
                  <a:srgbClr val="003767"/>
                </a:solidFill>
                <a:latin typeface="+mn-lt"/>
                <a:ea typeface="+mn-ea"/>
              </a:defRPr>
            </a:lvl4pPr>
            <a:lvl5pPr marL="2057400" indent="-228600" algn="l" rtl="0" eaLnBrk="1" fontAlgn="base" hangingPunct="1">
              <a:spcBef>
                <a:spcPct val="20000"/>
              </a:spcBef>
              <a:spcAft>
                <a:spcPct val="0"/>
              </a:spcAft>
              <a:buChar char="»"/>
              <a:defRPr sz="1800">
                <a:solidFill>
                  <a:srgbClr val="003767"/>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a-DK" sz="1200" b="1" i="1" u="none" strike="noStrike" kern="0" cap="none" spc="0" normalizeH="0" baseline="0" noProof="0" dirty="0">
                <a:ln>
                  <a:noFill/>
                </a:ln>
                <a:solidFill>
                  <a:prstClr val="black"/>
                </a:solidFill>
                <a:effectLst/>
                <a:uLnTx/>
                <a:uFillTx/>
                <a:latin typeface="Aptos" panose="02110004020202020204"/>
                <a:ea typeface="+mn-ea"/>
                <a:cs typeface="+mn-cs"/>
              </a:rPr>
              <a:t>Paulson KG et al. Lancet Oncol. 2025</a:t>
            </a:r>
            <a:r>
              <a:rPr kumimoji="0" lang="en-US" sz="1200" b="1" i="1" u="none" strike="noStrike" kern="0" cap="none" spc="0" normalizeH="0" baseline="0" noProof="0" dirty="0">
                <a:ln>
                  <a:noFill/>
                </a:ln>
                <a:solidFill>
                  <a:prstClr val="black"/>
                </a:solidFill>
                <a:effectLst/>
                <a:uLnTx/>
                <a:uFillTx/>
                <a:latin typeface="Aptos" panose="02110004020202020204"/>
                <a:ea typeface="+mn-ea"/>
                <a:cs typeface="+mn-cs"/>
              </a:rPr>
              <a:t> </a:t>
            </a:r>
            <a:endParaRPr kumimoji="0" lang="da-DK" sz="1200" b="1" i="1" u="none" strike="noStrike" kern="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73476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Post Modern">
  <a:themeElements>
    <a:clrScheme name="5_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5_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5_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5_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5_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5_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5_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5_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46925</TotalTime>
  <Words>7629</Words>
  <Application>Microsoft Macintosh PowerPoint</Application>
  <PresentationFormat>Widescreen</PresentationFormat>
  <Paragraphs>697</Paragraphs>
  <Slides>106</Slides>
  <Notes>55</Notes>
  <HiddenSlides>0</HiddenSlides>
  <MMClips>0</MMClips>
  <ScaleCrop>false</ScaleCrop>
  <HeadingPairs>
    <vt:vector size="6" baseType="variant">
      <vt:variant>
        <vt:lpstr>Fonts Used</vt:lpstr>
      </vt:variant>
      <vt:variant>
        <vt:i4>20</vt:i4>
      </vt:variant>
      <vt:variant>
        <vt:lpstr>Theme</vt:lpstr>
      </vt:variant>
      <vt:variant>
        <vt:i4>20</vt:i4>
      </vt:variant>
      <vt:variant>
        <vt:lpstr>Slide Titles</vt:lpstr>
      </vt:variant>
      <vt:variant>
        <vt:i4>106</vt:i4>
      </vt:variant>
    </vt:vector>
  </HeadingPairs>
  <TitlesOfParts>
    <vt:vector size="146" baseType="lpstr">
      <vt:lpstr>ＭＳ Ｐゴシック</vt:lpstr>
      <vt:lpstr>ＭＳ Ｐゴシック</vt:lpstr>
      <vt:lpstr>.AppleSystemUIFont</vt:lpstr>
      <vt:lpstr>Aptos</vt:lpstr>
      <vt:lpstr>Aptos Display</vt:lpstr>
      <vt:lpstr>Arial</vt:lpstr>
      <vt:lpstr>Arial Narrow</vt:lpstr>
      <vt:lpstr>ArialMT</vt:lpstr>
      <vt:lpstr>Calibri</vt:lpstr>
      <vt:lpstr>Calibri Light</vt:lpstr>
      <vt:lpstr>Courier New</vt:lpstr>
      <vt:lpstr>Garamond</vt:lpstr>
      <vt:lpstr>Georgia</vt:lpstr>
      <vt:lpstr>Montserrat SemiBold</vt:lpstr>
      <vt:lpstr>Noto Sans Symbols</vt:lpstr>
      <vt:lpstr>StarSymbol</vt:lpstr>
      <vt:lpstr>Symbol</vt:lpstr>
      <vt:lpstr>Times New Roman</vt:lpstr>
      <vt:lpstr>Verdana</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6_Default Design</vt:lpstr>
      <vt:lpstr>5_Office Theme</vt:lpstr>
      <vt:lpstr>2_Default Design</vt:lpstr>
      <vt:lpstr>Office Theme</vt:lpstr>
      <vt:lpstr>4_Default Design</vt:lpstr>
      <vt:lpstr>5_Default Design</vt:lpstr>
      <vt:lpstr>10_Default Design</vt:lpstr>
      <vt:lpstr>5_Post Modern</vt:lpstr>
      <vt:lpstr>Exploring Current Patterns of Care in the Community:  Selection of First-Line and Maintenance Therapy for  Patients with Extensive-Stage Small Cell Lung Cancer</vt:lpstr>
      <vt:lpstr>Faculty</vt:lpstr>
      <vt:lpstr>Commercial Support</vt:lpstr>
      <vt:lpstr>Dr Love — Disclosures</vt:lpstr>
      <vt:lpstr>Research To Practice CME Planning Committee Members,  Staff and Reviewers</vt:lpstr>
      <vt:lpstr>Dr Borghaei — Disclosures</vt:lpstr>
      <vt:lpstr>Dr Chiang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Second Opinion: Integrating Novel Approaches  into the Management of Non-Muscle-Invasive  and Muscle-Invasive Bladder Cancer</vt:lpstr>
      <vt:lpstr>Second Opinion: Clinical Investigators Provide  Perspectives on the Future Role of AKT Inhibition  in the Management of Prostate Cancer</vt:lpstr>
      <vt:lpstr>Grand Rounds</vt:lpstr>
      <vt:lpstr>PowerPoint Presentation</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Exploring Current Patterns of Care in the Community:  Selection of First-Line and Maintenance Therapy for  Patients with Extensive-Stage Small Cell Lung Cancer</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Second Opinion: Integrating Novel Approaches  into the Management of Non-Muscle-Invasive  and Muscle-Invasive Bladder Cancer</vt:lpstr>
      <vt:lpstr>Second Opinion: Clinical Investigators Provide  Perspectives on the Future Role of AKT Inhibition  in the Management of Prostate Cancer</vt:lpstr>
      <vt:lpstr>Grand Rounds</vt:lpstr>
      <vt:lpstr>PowerPoint Presentation</vt:lpstr>
      <vt:lpstr>Exploring Current Patterns of Care in the Community:  Selection of First-Line and Maintenance Therapy for  Patients with Extensive-Stage Small Cell Lung Cancer</vt:lpstr>
      <vt:lpstr>Dr Borghaei — Disclosures</vt:lpstr>
      <vt:lpstr>Dr Chiang — Disclosures</vt:lpstr>
      <vt:lpstr>Dr Love — Disclosures</vt:lpstr>
      <vt:lpstr>Commercial Support</vt:lpstr>
      <vt:lpstr>PowerPoint Presentation</vt:lpstr>
      <vt:lpstr>Agenda</vt:lpstr>
      <vt:lpstr>Survey of 50 Community-Based  General Medical Oncologists  </vt:lpstr>
      <vt:lpstr>Agenda</vt:lpstr>
      <vt:lpstr>Integrating New Advances into  the Care of Patients with Cancer A Multitumor Symposium in Partnership  with the American Oncology Network</vt:lpstr>
      <vt:lpstr>Lung Cancer Faculty</vt:lpstr>
      <vt:lpstr>PowerPoint Presentation</vt:lpstr>
      <vt:lpstr>What Clinicians Want to Know: First-Line and Maintenance  Therapy for Patients with Extensive-Stage Small Cell Lung Cancer</vt:lpstr>
      <vt:lpstr>PowerPoint Presentation</vt:lpstr>
      <vt:lpstr>PowerPoint Presentation</vt:lpstr>
      <vt:lpstr>PowerPoint Presentation</vt:lpstr>
      <vt:lpstr>Agenda</vt:lpstr>
      <vt:lpstr>FDA Approves Lurbinectedin in Combination with Atezolizumab  or Atezolizumab and Hyaluronidase-tqjs for ES-SCLC Press Release: October 2, 2025</vt:lpstr>
      <vt:lpstr>PowerPoint Presentation</vt:lpstr>
      <vt:lpstr>Current Paradigm for Treatment of ES-SCLC</vt:lpstr>
      <vt:lpstr>Pivotal Trials – Long term outcome</vt:lpstr>
      <vt:lpstr>ES-SCLC</vt:lpstr>
      <vt:lpstr>IMforte study design</vt:lpstr>
      <vt:lpstr>How Does Lurbinectedin Work?</vt:lpstr>
      <vt:lpstr>Slide 10</vt:lpstr>
      <vt:lpstr>PowerPoint Presentation</vt:lpstr>
      <vt:lpstr>PowerPoint Presentation</vt:lpstr>
      <vt:lpstr>PowerPoint Presentation</vt:lpstr>
      <vt:lpstr>Dr Borghaei: Case Presentation 1</vt:lpstr>
      <vt:lpstr>Dr Borghaei: Case Presentation 1 (Continued)</vt:lpstr>
      <vt:lpstr>Dr Borghaei: Case Presentation 1 (Continued)</vt:lpstr>
      <vt:lpstr>Dr Borghaei: Case Presentation 1 (Continued)</vt:lpstr>
      <vt:lpstr>Dr Borghaei: Case Presentation 1 (Continued)</vt:lpstr>
      <vt:lpstr>PowerPoint Presentation</vt:lpstr>
      <vt:lpstr>PowerPoint Presentation</vt:lpstr>
      <vt:lpstr>Dr Borghaei: Case Presentation 2 (Continued) </vt:lpstr>
      <vt:lpstr>Dr Borghaei: Case Presentation 2 (Continued) </vt:lpstr>
      <vt:lpstr>Dr Borghaei: Case Presentation 2 (Continued)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Dr Chiang: Case Presentation 1</vt:lpstr>
      <vt:lpstr>Dr  Chiang: Case Presentation 2 </vt:lpstr>
      <vt:lpstr>FDA Grants Traditional Approval to Tarlatamab-dlle for Extensive- Stage Small Cell Lung Cancer Press Release: November 19, 2025</vt:lpstr>
      <vt:lpstr>Promising Investigational Strategies for Newly Diagnosed ES-SCLC </vt:lpstr>
      <vt:lpstr>Approaches to Improve Long-term Outcomes for ES-SCLC Patients</vt:lpstr>
      <vt:lpstr>PowerPoint Presentation</vt:lpstr>
      <vt:lpstr>PowerPoint Presentation</vt:lpstr>
      <vt:lpstr>Phase 1b DeLLphi-303: Tarlatamab Maintenance</vt:lpstr>
      <vt:lpstr>TIGOS: A Study to Compare the Efficacy and Safety of BMS-986489 (BMS-986012+ Nivolumab Fixed Dose Combination) in Combination With Carboplatin Plus Etoposide to That of Atezolizumab With Carboplatin Plus Etoposide as First-Line Therapy in Participants With Extensive-Stage Small Cell Lung Cancer   </vt:lpstr>
      <vt:lpstr>Phase 2 study of efficacy and safety of BNT327/PM8002 plus systemic chemotherapy as first-line therapy for ES-SCLC (NCT05844150)</vt:lpstr>
      <vt:lpstr>A Study to Learn About the Study Medicine Called PF-08634404 in Combination With Chemotherapy in Adult Participants With Extensive-Stage Small Cell Lung Cancer </vt:lpstr>
      <vt:lpstr>ABBV-706 SEZ6 Antibody-Drug Conjugate (ADC) in Relapsed/Recurrent SCLC Patients</vt:lpstr>
      <vt:lpstr>PowerPoint Presentation</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3984</cp:revision>
  <cp:lastPrinted>2020-12-08T02:40:56Z</cp:lastPrinted>
  <dcterms:created xsi:type="dcterms:W3CDTF">2020-11-13T19:02:13Z</dcterms:created>
  <dcterms:modified xsi:type="dcterms:W3CDTF">2026-02-04T20:30:30Z</dcterms:modified>
</cp:coreProperties>
</file>