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1.xml" ContentType="application/vnd.openxmlformats-officedocument.theme+xml"/>
  <Override PartName="/ppt/tags/tag9.xml" ContentType="application/vnd.openxmlformats-officedocument.presentationml.tags+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2.xml" ContentType="application/vnd.openxmlformats-officedocument.presentationml.tags+xml"/>
  <Override PartName="/ppt/notesSlides/notesSlide4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tags/tag33.xml" ContentType="application/vnd.openxmlformats-officedocument.presentationml.tags+xml"/>
  <Override PartName="/ppt/notesSlides/notesSlide48.xml" ContentType="application/vnd.openxmlformats-officedocument.presentationml.notesSlide+xml"/>
  <Override PartName="/ppt/tags/tag34.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5.xml" ContentType="application/vnd.openxmlformats-officedocument.presentationml.tags+xml"/>
  <Override PartName="/ppt/notesSlides/notesSlide63.xml" ContentType="application/vnd.openxmlformats-officedocument.presentationml.notesSlide+xml"/>
  <Override PartName="/ppt/tags/tag36.xml" ContentType="application/vnd.openxmlformats-officedocument.presentationml.tags+xml"/>
  <Override PartName="/ppt/notesSlides/notesSlide64.xml" ContentType="application/vnd.openxmlformats-officedocument.presentationml.notesSlide+xml"/>
  <Override PartName="/ppt/tags/tag37.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38.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39.xml" ContentType="application/vnd.openxmlformats-officedocument.presentationml.tags+xml"/>
  <Override PartName="/ppt/notesSlides/notesSlide73.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tags/tag40.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404" r:id="rId6"/>
    <p:sldMasterId id="2147485502" r:id="rId7"/>
    <p:sldMasterId id="2147485548" r:id="rId8"/>
    <p:sldMasterId id="2147485567" r:id="rId9"/>
    <p:sldMasterId id="2147485585" r:id="rId10"/>
    <p:sldMasterId id="2147485605" r:id="rId11"/>
    <p:sldMasterId id="2147485617" r:id="rId12"/>
    <p:sldMasterId id="2147485671" r:id="rId13"/>
    <p:sldMasterId id="2147485691" r:id="rId14"/>
    <p:sldMasterId id="2147485712" r:id="rId15"/>
  </p:sldMasterIdLst>
  <p:notesMasterIdLst>
    <p:notesMasterId r:id="rId131"/>
  </p:notesMasterIdLst>
  <p:handoutMasterIdLst>
    <p:handoutMasterId r:id="rId132"/>
  </p:handoutMasterIdLst>
  <p:sldIdLst>
    <p:sldId id="2147483626" r:id="rId16"/>
    <p:sldId id="2147483627" r:id="rId17"/>
    <p:sldId id="2147483628" r:id="rId18"/>
    <p:sldId id="2147480151" r:id="rId19"/>
    <p:sldId id="13408" r:id="rId20"/>
    <p:sldId id="2147483629" r:id="rId21"/>
    <p:sldId id="258" r:id="rId22"/>
    <p:sldId id="2147480704" r:id="rId23"/>
    <p:sldId id="2147483630" r:id="rId24"/>
    <p:sldId id="2147470659" r:id="rId25"/>
    <p:sldId id="13108" r:id="rId26"/>
    <p:sldId id="2147483631" r:id="rId27"/>
    <p:sldId id="2147483632" r:id="rId28"/>
    <p:sldId id="2147483583" r:id="rId29"/>
    <p:sldId id="2147483633" r:id="rId30"/>
    <p:sldId id="2147483584" r:id="rId31"/>
    <p:sldId id="2147483634" r:id="rId32"/>
    <p:sldId id="2147483635" r:id="rId33"/>
    <p:sldId id="2147483636" r:id="rId34"/>
    <p:sldId id="286" r:id="rId35"/>
    <p:sldId id="287" r:id="rId36"/>
    <p:sldId id="2147471838" r:id="rId37"/>
    <p:sldId id="2147471837" r:id="rId38"/>
    <p:sldId id="273" r:id="rId39"/>
    <p:sldId id="266" r:id="rId40"/>
    <p:sldId id="262" r:id="rId41"/>
    <p:sldId id="267" r:id="rId42"/>
    <p:sldId id="304" r:id="rId43"/>
    <p:sldId id="268" r:id="rId44"/>
    <p:sldId id="284" r:id="rId45"/>
    <p:sldId id="256" r:id="rId46"/>
    <p:sldId id="271" r:id="rId47"/>
    <p:sldId id="270" r:id="rId48"/>
    <p:sldId id="13407" r:id="rId49"/>
    <p:sldId id="2147483567" r:id="rId50"/>
    <p:sldId id="290" r:id="rId51"/>
    <p:sldId id="303" r:id="rId52"/>
    <p:sldId id="2147483606" r:id="rId53"/>
    <p:sldId id="295" r:id="rId54"/>
    <p:sldId id="294" r:id="rId55"/>
    <p:sldId id="2147483607" r:id="rId56"/>
    <p:sldId id="296" r:id="rId57"/>
    <p:sldId id="312" r:id="rId58"/>
    <p:sldId id="314" r:id="rId59"/>
    <p:sldId id="305" r:id="rId60"/>
    <p:sldId id="2147483608" r:id="rId61"/>
    <p:sldId id="2147483577" r:id="rId62"/>
    <p:sldId id="2147483570" r:id="rId63"/>
    <p:sldId id="2147483620" r:id="rId64"/>
    <p:sldId id="2147483621" r:id="rId65"/>
    <p:sldId id="2147483622" r:id="rId66"/>
    <p:sldId id="285" r:id="rId67"/>
    <p:sldId id="2147483623" r:id="rId68"/>
    <p:sldId id="310" r:id="rId69"/>
    <p:sldId id="2147473053" r:id="rId70"/>
    <p:sldId id="7163" r:id="rId71"/>
    <p:sldId id="2147473820" r:id="rId72"/>
    <p:sldId id="352" r:id="rId73"/>
    <p:sldId id="2147483568" r:id="rId74"/>
    <p:sldId id="351" r:id="rId75"/>
    <p:sldId id="2147483624" r:id="rId76"/>
    <p:sldId id="2147483609" r:id="rId77"/>
    <p:sldId id="2147483574" r:id="rId78"/>
    <p:sldId id="2147483575" r:id="rId79"/>
    <p:sldId id="2147483603" r:id="rId80"/>
    <p:sldId id="2147483610" r:id="rId81"/>
    <p:sldId id="2147483615" r:id="rId82"/>
    <p:sldId id="2147480163" r:id="rId83"/>
    <p:sldId id="2147480164" r:id="rId84"/>
    <p:sldId id="2147480170" r:id="rId85"/>
    <p:sldId id="2147480177" r:id="rId86"/>
    <p:sldId id="2147480178" r:id="rId87"/>
    <p:sldId id="2147480050" r:id="rId88"/>
    <p:sldId id="2147483616" r:id="rId89"/>
    <p:sldId id="2147480173" r:id="rId90"/>
    <p:sldId id="2147480182" r:id="rId91"/>
    <p:sldId id="2147480192" r:id="rId92"/>
    <p:sldId id="2147483611" r:id="rId93"/>
    <p:sldId id="2147483593" r:id="rId94"/>
    <p:sldId id="257" r:id="rId95"/>
    <p:sldId id="2147483625" r:id="rId96"/>
    <p:sldId id="1384" r:id="rId97"/>
    <p:sldId id="2147483594" r:id="rId98"/>
    <p:sldId id="2147471318" r:id="rId99"/>
    <p:sldId id="2147483595" r:id="rId100"/>
    <p:sldId id="319" r:id="rId101"/>
    <p:sldId id="2147483619" r:id="rId102"/>
    <p:sldId id="2147483596" r:id="rId103"/>
    <p:sldId id="2147471320" r:id="rId104"/>
    <p:sldId id="2147483597" r:id="rId105"/>
    <p:sldId id="2147471836" r:id="rId106"/>
    <p:sldId id="2147483605" r:id="rId107"/>
    <p:sldId id="2147483614" r:id="rId108"/>
    <p:sldId id="2147483618" r:id="rId109"/>
    <p:sldId id="325" r:id="rId110"/>
    <p:sldId id="2147483617" r:id="rId111"/>
    <p:sldId id="324" r:id="rId112"/>
    <p:sldId id="328" r:id="rId113"/>
    <p:sldId id="2147483598" r:id="rId114"/>
    <p:sldId id="2147483599" r:id="rId115"/>
    <p:sldId id="2147483576" r:id="rId116"/>
    <p:sldId id="2147483579" r:id="rId117"/>
    <p:sldId id="2147483581" r:id="rId118"/>
    <p:sldId id="2147483582" r:id="rId119"/>
    <p:sldId id="2147483585" r:id="rId120"/>
    <p:sldId id="2147483600" r:id="rId121"/>
    <p:sldId id="2147483612" r:id="rId122"/>
    <p:sldId id="2147483572" r:id="rId123"/>
    <p:sldId id="2147483573" r:id="rId124"/>
    <p:sldId id="2147483601" r:id="rId125"/>
    <p:sldId id="2147483613" r:id="rId126"/>
    <p:sldId id="2147480190" r:id="rId127"/>
    <p:sldId id="2147480191" r:id="rId128"/>
    <p:sldId id="269" r:id="rId129"/>
    <p:sldId id="2147480083" r:id="rId130"/>
  </p:sldIdLst>
  <p:sldSz cx="12192000" cy="6858000"/>
  <p:notesSz cx="7772400" cy="10058400"/>
  <p:custDataLst>
    <p:tags r:id="rId13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ECF2"/>
    <a:srgbClr val="FF40FF"/>
    <a:srgbClr val="0432FF"/>
    <a:srgbClr val="DBEFF5"/>
    <a:srgbClr val="DFF2F5"/>
    <a:srgbClr val="ECFEFF"/>
    <a:srgbClr val="DFEFFF"/>
    <a:srgbClr val="D2EEFD"/>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16" autoAdjust="0"/>
    <p:restoredTop sz="93904" autoAdjust="0"/>
  </p:normalViewPr>
  <p:slideViewPr>
    <p:cSldViewPr snapToGrid="0">
      <p:cViewPr varScale="1">
        <p:scale>
          <a:sx n="114" d="100"/>
          <a:sy n="114" d="100"/>
        </p:scale>
        <p:origin x="184" y="184"/>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1" d="100"/>
        <a:sy n="131"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tableStyles" Target="tableStyles.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commentAuthors" Target="commentAuthor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presProps" Target="presProps.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notesMaster" Target="notesMasters/notesMaster1.xml"/><Relationship Id="rId136" Type="http://schemas.openxmlformats.org/officeDocument/2006/relationships/viewProps" Target="viewProp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handoutMaster" Target="handoutMasters/handoutMaster1.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59096560042694"/>
          <c:y val="6.6455961152042872E-2"/>
          <c:w val="0.81000413374835345"/>
          <c:h val="0.77209482311729249"/>
        </c:manualLayout>
      </c:layout>
      <c:barChart>
        <c:barDir val="col"/>
        <c:grouping val="clustered"/>
        <c:varyColors val="0"/>
        <c:ser>
          <c:idx val="0"/>
          <c:order val="0"/>
          <c:tx>
            <c:strRef>
              <c:f>Sheet1!$B$1</c:f>
              <c:strCache>
                <c:ptCount val="1"/>
                <c:pt idx="0">
                  <c:v>Series 1</c:v>
                </c:pt>
              </c:strCache>
            </c:strRef>
          </c:tx>
          <c:invertIfNegative val="0"/>
          <c:cat>
            <c:numRef>
              <c:f>Sheet1!$A$2:$A$9</c:f>
              <c:numCache>
                <c:formatCode>General</c:formatCode>
                <c:ptCount val="8"/>
                <c:pt idx="0">
                  <c:v>0</c:v>
                </c:pt>
                <c:pt idx="1">
                  <c:v>12</c:v>
                </c:pt>
                <c:pt idx="2">
                  <c:v>24</c:v>
                </c:pt>
                <c:pt idx="3">
                  <c:v>36</c:v>
                </c:pt>
                <c:pt idx="4">
                  <c:v>48</c:v>
                </c:pt>
                <c:pt idx="5">
                  <c:v>60</c:v>
                </c:pt>
                <c:pt idx="6">
                  <c:v>72</c:v>
                </c:pt>
                <c:pt idx="7">
                  <c:v>84</c:v>
                </c:pt>
              </c:numCache>
            </c:numRef>
          </c:cat>
          <c:val>
            <c:numRef>
              <c:f>Sheet1!$B$2:$B$9</c:f>
              <c:numCache>
                <c:formatCode>General</c:formatCode>
                <c:ptCount val="8"/>
              </c:numCache>
            </c:numRef>
          </c:val>
          <c:extLst>
            <c:ext xmlns:c16="http://schemas.microsoft.com/office/drawing/2014/chart" uri="{C3380CC4-5D6E-409C-BE32-E72D297353CC}">
              <c16:uniqueId val="{00000000-2F5A-D04A-9776-19F01BC963EA}"/>
            </c:ext>
          </c:extLst>
        </c:ser>
        <c:ser>
          <c:idx val="1"/>
          <c:order val="1"/>
          <c:tx>
            <c:strRef>
              <c:f>Sheet1!$C$1</c:f>
              <c:strCache>
                <c:ptCount val="1"/>
                <c:pt idx="0">
                  <c:v>Series 2</c:v>
                </c:pt>
              </c:strCache>
            </c:strRef>
          </c:tx>
          <c:invertIfNegative val="0"/>
          <c:cat>
            <c:numRef>
              <c:f>Sheet1!$A$2:$A$9</c:f>
              <c:numCache>
                <c:formatCode>General</c:formatCode>
                <c:ptCount val="8"/>
                <c:pt idx="0">
                  <c:v>0</c:v>
                </c:pt>
                <c:pt idx="1">
                  <c:v>12</c:v>
                </c:pt>
                <c:pt idx="2">
                  <c:v>24</c:v>
                </c:pt>
                <c:pt idx="3">
                  <c:v>36</c:v>
                </c:pt>
                <c:pt idx="4">
                  <c:v>48</c:v>
                </c:pt>
                <c:pt idx="5">
                  <c:v>60</c:v>
                </c:pt>
                <c:pt idx="6">
                  <c:v>72</c:v>
                </c:pt>
                <c:pt idx="7">
                  <c:v>84</c:v>
                </c:pt>
              </c:numCache>
            </c:numRef>
          </c:cat>
          <c:val>
            <c:numRef>
              <c:f>Sheet1!$C$2:$C$9</c:f>
              <c:numCache>
                <c:formatCode>General</c:formatCode>
                <c:ptCount val="8"/>
              </c:numCache>
            </c:numRef>
          </c:val>
          <c:extLst>
            <c:ext xmlns:c16="http://schemas.microsoft.com/office/drawing/2014/chart" uri="{C3380CC4-5D6E-409C-BE32-E72D297353CC}">
              <c16:uniqueId val="{00000001-2F5A-D04A-9776-19F01BC963EA}"/>
            </c:ext>
          </c:extLst>
        </c:ser>
        <c:ser>
          <c:idx val="2"/>
          <c:order val="2"/>
          <c:tx>
            <c:strRef>
              <c:f>Sheet1!$D$1</c:f>
              <c:strCache>
                <c:ptCount val="1"/>
                <c:pt idx="0">
                  <c:v>Series 3</c:v>
                </c:pt>
              </c:strCache>
            </c:strRef>
          </c:tx>
          <c:invertIfNegative val="0"/>
          <c:cat>
            <c:numRef>
              <c:f>Sheet1!$A$2:$A$9</c:f>
              <c:numCache>
                <c:formatCode>General</c:formatCode>
                <c:ptCount val="8"/>
                <c:pt idx="0">
                  <c:v>0</c:v>
                </c:pt>
                <c:pt idx="1">
                  <c:v>12</c:v>
                </c:pt>
                <c:pt idx="2">
                  <c:v>24</c:v>
                </c:pt>
                <c:pt idx="3">
                  <c:v>36</c:v>
                </c:pt>
                <c:pt idx="4">
                  <c:v>48</c:v>
                </c:pt>
                <c:pt idx="5">
                  <c:v>60</c:v>
                </c:pt>
                <c:pt idx="6">
                  <c:v>72</c:v>
                </c:pt>
                <c:pt idx="7">
                  <c:v>84</c:v>
                </c:pt>
              </c:numCache>
            </c:numRef>
          </c:cat>
          <c:val>
            <c:numRef>
              <c:f>Sheet1!$D$2:$D$9</c:f>
              <c:numCache>
                <c:formatCode>General</c:formatCode>
                <c:ptCount val="8"/>
              </c:numCache>
            </c:numRef>
          </c:val>
          <c:extLst>
            <c:ext xmlns:c16="http://schemas.microsoft.com/office/drawing/2014/chart" uri="{C3380CC4-5D6E-409C-BE32-E72D297353CC}">
              <c16:uniqueId val="{00000002-2F5A-D04A-9776-19F01BC963EA}"/>
            </c:ext>
          </c:extLst>
        </c:ser>
        <c:dLbls>
          <c:showLegendKey val="0"/>
          <c:showVal val="0"/>
          <c:showCatName val="0"/>
          <c:showSerName val="0"/>
          <c:showPercent val="0"/>
          <c:showBubbleSize val="0"/>
        </c:dLbls>
        <c:gapWidth val="150"/>
        <c:axId val="1074056704"/>
        <c:axId val="1070374208"/>
      </c:barChart>
      <c:catAx>
        <c:axId val="1074056704"/>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00"/>
            </a:pPr>
            <a:endParaRPr lang="en-US"/>
          </a:p>
        </c:txPr>
        <c:crossAx val="1070374208"/>
        <c:crosses val="autoZero"/>
        <c:auto val="1"/>
        <c:lblAlgn val="ctr"/>
        <c:lblOffset val="100"/>
        <c:noMultiLvlLbl val="0"/>
      </c:catAx>
      <c:valAx>
        <c:axId val="1070374208"/>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800"/>
            </a:pPr>
            <a:endParaRPr lang="en-US"/>
          </a:p>
        </c:txPr>
        <c:crossAx val="1074056704"/>
        <c:crosses val="autoZero"/>
        <c:crossBetween val="midCat"/>
        <c:majorUnit val="20"/>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ribociclib</c:v>
                </c:pt>
                <c:pt idx="1">
                  <c:v>Yes, abemaciclib</c:v>
                </c:pt>
                <c:pt idx="2">
                  <c:v>Yes, either ribociclib or abemaciclib</c:v>
                </c:pt>
                <c:pt idx="3">
                  <c:v>No</c:v>
                </c:pt>
              </c:strCache>
            </c:strRef>
          </c:cat>
          <c:val>
            <c:numRef>
              <c:f>Sheet1!$B$2:$B$5</c:f>
              <c:numCache>
                <c:formatCode>0%</c:formatCode>
                <c:ptCount val="4"/>
                <c:pt idx="0">
                  <c:v>0.12</c:v>
                </c:pt>
                <c:pt idx="1">
                  <c:v>0.08</c:v>
                </c:pt>
                <c:pt idx="2">
                  <c:v>0.32</c:v>
                </c:pt>
                <c:pt idx="3">
                  <c:v>0.48</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Trastuzumab/pertuzumab</c:v>
                </c:pt>
                <c:pt idx="1">
                  <c:v>Trastuzumab/pertuzumab/tucatinib</c:v>
                </c:pt>
              </c:strCache>
            </c:strRef>
          </c:cat>
          <c:val>
            <c:numRef>
              <c:f>Sheet1!$B$2:$B$3</c:f>
              <c:numCache>
                <c:formatCode>0%</c:formatCode>
                <c:ptCount val="2"/>
                <c:pt idx="0">
                  <c:v>0.67</c:v>
                </c:pt>
                <c:pt idx="1">
                  <c:v>0.33</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Trastuzumab/pertuzumab/tucatinib</c:v>
                </c:pt>
                <c:pt idx="1">
                  <c:v>Trastuzumab/pertuzumab</c:v>
                </c:pt>
                <c:pt idx="2">
                  <c:v>Other*</c:v>
                </c:pt>
              </c:strCache>
            </c:strRef>
          </c:cat>
          <c:val>
            <c:numRef>
              <c:f>Sheet1!$B$2:$B$4</c:f>
              <c:numCache>
                <c:formatCode>0%</c:formatCode>
                <c:ptCount val="3"/>
                <c:pt idx="0">
                  <c:v>0.51</c:v>
                </c:pt>
                <c:pt idx="1">
                  <c:v>0.45</c:v>
                </c:pt>
                <c:pt idx="2">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Trastuzumab/pertuzumab</c:v>
                </c:pt>
                <c:pt idx="1">
                  <c:v>Trastuzumab/pertuzumab/tucatinib</c:v>
                </c:pt>
                <c:pt idx="2">
                  <c:v>T-DXd</c:v>
                </c:pt>
                <c:pt idx="3">
                  <c:v>Other*</c:v>
                </c:pt>
              </c:strCache>
            </c:strRef>
          </c:cat>
          <c:val>
            <c:numRef>
              <c:f>Sheet1!$B$2:$B$5</c:f>
              <c:numCache>
                <c:formatCode>0%</c:formatCode>
                <c:ptCount val="4"/>
                <c:pt idx="0">
                  <c:v>0.48</c:v>
                </c:pt>
                <c:pt idx="1">
                  <c:v>0.24</c:v>
                </c:pt>
                <c:pt idx="2">
                  <c:v>0.26</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T-DXd</c:v>
                </c:pt>
                <c:pt idx="1">
                  <c:v>Trastuzumab/pertuzumab/tucatinib</c:v>
                </c:pt>
                <c:pt idx="2">
                  <c:v>Trastuzumab/pertuzumab</c:v>
                </c:pt>
                <c:pt idx="3">
                  <c:v>Other*</c:v>
                </c:pt>
              </c:strCache>
            </c:strRef>
          </c:cat>
          <c:val>
            <c:numRef>
              <c:f>Sheet1!$B$2:$B$5</c:f>
              <c:numCache>
                <c:formatCode>0%</c:formatCode>
                <c:ptCount val="4"/>
                <c:pt idx="0">
                  <c:v>0.44</c:v>
                </c:pt>
                <c:pt idx="1">
                  <c:v>0.34</c:v>
                </c:pt>
                <c:pt idx="2">
                  <c:v>0.18</c:v>
                </c:pt>
                <c:pt idx="3">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539846721621864"/>
          <c:y val="1.577120539144479E-2"/>
          <c:w val="0.57111337418883201"/>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Continue T-DXd indefinitely</c:v>
                </c:pt>
                <c:pt idx="1">
                  <c:v>Switch to trastuzumab/pertuzumab</c:v>
                </c:pt>
                <c:pt idx="2">
                  <c:v>Switch to trastuzumab/pertuzumab + tucatinib</c:v>
                </c:pt>
                <c:pt idx="3">
                  <c:v>Other*</c:v>
                </c:pt>
              </c:strCache>
            </c:strRef>
          </c:cat>
          <c:val>
            <c:numRef>
              <c:f>Sheet1!$B$2:$B$5</c:f>
              <c:numCache>
                <c:formatCode>0%</c:formatCode>
                <c:ptCount val="4"/>
                <c:pt idx="0">
                  <c:v>0.43</c:v>
                </c:pt>
                <c:pt idx="1">
                  <c:v>0.27</c:v>
                </c:pt>
                <c:pt idx="2">
                  <c:v>0.24</c:v>
                </c:pt>
                <c:pt idx="3">
                  <c:v>0.05</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539846721621864"/>
          <c:y val="1.577120539144479E-2"/>
          <c:w val="0.57111337418883201"/>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Hold palbociclib until neutropenia resolves, then resume at a reduced dose</c:v>
                </c:pt>
                <c:pt idx="1">
                  <c:v>Hold palbociclib until neutropenia resolves, then resume at the same dose</c:v>
                </c:pt>
                <c:pt idx="2">
                  <c:v>Continue palbociclib at the same dose and initiate growth factor support</c:v>
                </c:pt>
                <c:pt idx="3">
                  <c:v>Discontinue palbociclib and initiate ribociclib</c:v>
                </c:pt>
                <c:pt idx="4">
                  <c:v>Other (please specify)*</c:v>
                </c:pt>
              </c:strCache>
            </c:strRef>
          </c:cat>
          <c:val>
            <c:numRef>
              <c:f>Sheet1!$B$2:$B$6</c:f>
              <c:numCache>
                <c:formatCode>0%</c:formatCode>
                <c:ptCount val="5"/>
                <c:pt idx="0">
                  <c:v>0.57999999999999996</c:v>
                </c:pt>
                <c:pt idx="1">
                  <c:v>0.32</c:v>
                </c:pt>
                <c:pt idx="2">
                  <c:v>0.04</c:v>
                </c:pt>
                <c:pt idx="3">
                  <c:v>0.02</c:v>
                </c:pt>
                <c:pt idx="4">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539846721621864"/>
          <c:y val="1.577120539144479E-2"/>
          <c:w val="0.57111337418883201"/>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Switch to trastuzumab/pertuzumab 
and add ET and palbociclib</c:v>
                </c:pt>
                <c:pt idx="1">
                  <c:v>Continue T-DXd indefinitely and add ET</c:v>
                </c:pt>
                <c:pt idx="2">
                  <c:v>Continue T-DXd indefinitely</c:v>
                </c:pt>
                <c:pt idx="3">
                  <c:v>Switch to trastuzumab/pertuzumab 
and add ET</c:v>
                </c:pt>
                <c:pt idx="4">
                  <c:v>Switch to trastuzumab/pertuzumab 
and add ET and tucatinib</c:v>
                </c:pt>
                <c:pt idx="5">
                  <c:v>Switch to trastuzumab/pertuzumab</c:v>
                </c:pt>
                <c:pt idx="6">
                  <c:v>Other*</c:v>
                </c:pt>
              </c:strCache>
            </c:strRef>
          </c:cat>
          <c:val>
            <c:numRef>
              <c:f>Sheet1!$B$2:$B$8</c:f>
              <c:numCache>
                <c:formatCode>0%</c:formatCode>
                <c:ptCount val="7"/>
                <c:pt idx="0">
                  <c:v>0.42</c:v>
                </c:pt>
                <c:pt idx="1">
                  <c:v>0.24</c:v>
                </c:pt>
                <c:pt idx="2">
                  <c:v>0.12</c:v>
                </c:pt>
                <c:pt idx="3">
                  <c:v>0.08</c:v>
                </c:pt>
                <c:pt idx="4">
                  <c:v>0.04</c:v>
                </c:pt>
                <c:pt idx="5">
                  <c:v>0.04</c:v>
                </c:pt>
                <c:pt idx="6">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31659842837095"/>
          <c:y val="6.6455961152042872E-2"/>
          <c:w val="0.82322404860431297"/>
          <c:h val="0.73477476392049912"/>
        </c:manualLayout>
      </c:layout>
      <c:barChart>
        <c:barDir val="col"/>
        <c:grouping val="clustered"/>
        <c:varyColors val="0"/>
        <c:ser>
          <c:idx val="0"/>
          <c:order val="0"/>
          <c:tx>
            <c:strRef>
              <c:f>Sheet1!$B$1</c:f>
              <c:strCache>
                <c:ptCount val="1"/>
                <c:pt idx="0">
                  <c:v>Series 1</c:v>
                </c:pt>
              </c:strCache>
            </c:strRef>
          </c:tx>
          <c:invertIfNegative val="0"/>
          <c:cat>
            <c:numRef>
              <c:f>Sheet1!$A$2:$A$9</c:f>
              <c:numCache>
                <c:formatCode>General</c:formatCode>
                <c:ptCount val="8"/>
                <c:pt idx="0">
                  <c:v>0</c:v>
                </c:pt>
                <c:pt idx="1">
                  <c:v>12</c:v>
                </c:pt>
                <c:pt idx="2">
                  <c:v>24</c:v>
                </c:pt>
                <c:pt idx="3">
                  <c:v>36</c:v>
                </c:pt>
                <c:pt idx="4">
                  <c:v>48</c:v>
                </c:pt>
                <c:pt idx="5">
                  <c:v>60</c:v>
                </c:pt>
                <c:pt idx="6">
                  <c:v>72</c:v>
                </c:pt>
                <c:pt idx="7">
                  <c:v>84</c:v>
                </c:pt>
              </c:numCache>
            </c:numRef>
          </c:cat>
          <c:val>
            <c:numRef>
              <c:f>Sheet1!$B$2:$B$9</c:f>
              <c:numCache>
                <c:formatCode>General</c:formatCode>
                <c:ptCount val="8"/>
              </c:numCache>
            </c:numRef>
          </c:val>
          <c:extLst>
            <c:ext xmlns:c16="http://schemas.microsoft.com/office/drawing/2014/chart" uri="{C3380CC4-5D6E-409C-BE32-E72D297353CC}">
              <c16:uniqueId val="{00000000-DAB4-5D45-A0E4-6E40BB59499E}"/>
            </c:ext>
          </c:extLst>
        </c:ser>
        <c:ser>
          <c:idx val="1"/>
          <c:order val="1"/>
          <c:tx>
            <c:strRef>
              <c:f>Sheet1!$C$1</c:f>
              <c:strCache>
                <c:ptCount val="1"/>
                <c:pt idx="0">
                  <c:v>Series 2</c:v>
                </c:pt>
              </c:strCache>
            </c:strRef>
          </c:tx>
          <c:invertIfNegative val="0"/>
          <c:cat>
            <c:numRef>
              <c:f>Sheet1!$A$2:$A$9</c:f>
              <c:numCache>
                <c:formatCode>General</c:formatCode>
                <c:ptCount val="8"/>
                <c:pt idx="0">
                  <c:v>0</c:v>
                </c:pt>
                <c:pt idx="1">
                  <c:v>12</c:v>
                </c:pt>
                <c:pt idx="2">
                  <c:v>24</c:v>
                </c:pt>
                <c:pt idx="3">
                  <c:v>36</c:v>
                </c:pt>
                <c:pt idx="4">
                  <c:v>48</c:v>
                </c:pt>
                <c:pt idx="5">
                  <c:v>60</c:v>
                </c:pt>
                <c:pt idx="6">
                  <c:v>72</c:v>
                </c:pt>
                <c:pt idx="7">
                  <c:v>84</c:v>
                </c:pt>
              </c:numCache>
            </c:numRef>
          </c:cat>
          <c:val>
            <c:numRef>
              <c:f>Sheet1!$C$2:$C$9</c:f>
              <c:numCache>
                <c:formatCode>General</c:formatCode>
                <c:ptCount val="8"/>
              </c:numCache>
            </c:numRef>
          </c:val>
          <c:extLst>
            <c:ext xmlns:c16="http://schemas.microsoft.com/office/drawing/2014/chart" uri="{C3380CC4-5D6E-409C-BE32-E72D297353CC}">
              <c16:uniqueId val="{00000001-DAB4-5D45-A0E4-6E40BB59499E}"/>
            </c:ext>
          </c:extLst>
        </c:ser>
        <c:ser>
          <c:idx val="2"/>
          <c:order val="2"/>
          <c:tx>
            <c:strRef>
              <c:f>Sheet1!$D$1</c:f>
              <c:strCache>
                <c:ptCount val="1"/>
                <c:pt idx="0">
                  <c:v>Series 3</c:v>
                </c:pt>
              </c:strCache>
            </c:strRef>
          </c:tx>
          <c:invertIfNegative val="0"/>
          <c:cat>
            <c:numRef>
              <c:f>Sheet1!$A$2:$A$9</c:f>
              <c:numCache>
                <c:formatCode>General</c:formatCode>
                <c:ptCount val="8"/>
                <c:pt idx="0">
                  <c:v>0</c:v>
                </c:pt>
                <c:pt idx="1">
                  <c:v>12</c:v>
                </c:pt>
                <c:pt idx="2">
                  <c:v>24</c:v>
                </c:pt>
                <c:pt idx="3">
                  <c:v>36</c:v>
                </c:pt>
                <c:pt idx="4">
                  <c:v>48</c:v>
                </c:pt>
                <c:pt idx="5">
                  <c:v>60</c:v>
                </c:pt>
                <c:pt idx="6">
                  <c:v>72</c:v>
                </c:pt>
                <c:pt idx="7">
                  <c:v>84</c:v>
                </c:pt>
              </c:numCache>
            </c:numRef>
          </c:cat>
          <c:val>
            <c:numRef>
              <c:f>Sheet1!$D$2:$D$9</c:f>
              <c:numCache>
                <c:formatCode>General</c:formatCode>
                <c:ptCount val="8"/>
              </c:numCache>
            </c:numRef>
          </c:val>
          <c:extLst>
            <c:ext xmlns:c16="http://schemas.microsoft.com/office/drawing/2014/chart" uri="{C3380CC4-5D6E-409C-BE32-E72D297353CC}">
              <c16:uniqueId val="{00000002-DAB4-5D45-A0E4-6E40BB59499E}"/>
            </c:ext>
          </c:extLst>
        </c:ser>
        <c:dLbls>
          <c:showLegendKey val="0"/>
          <c:showVal val="0"/>
          <c:showCatName val="0"/>
          <c:showSerName val="0"/>
          <c:showPercent val="0"/>
          <c:showBubbleSize val="0"/>
        </c:dLbls>
        <c:gapWidth val="150"/>
        <c:axId val="1074056192"/>
        <c:axId val="1073058304"/>
      </c:barChart>
      <c:catAx>
        <c:axId val="1074056192"/>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00"/>
            </a:pPr>
            <a:endParaRPr lang="en-US"/>
          </a:p>
        </c:txPr>
        <c:crossAx val="1073058304"/>
        <c:crosses val="autoZero"/>
        <c:auto val="1"/>
        <c:lblAlgn val="ctr"/>
        <c:lblOffset val="100"/>
        <c:noMultiLvlLbl val="0"/>
      </c:catAx>
      <c:valAx>
        <c:axId val="1073058304"/>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800"/>
            </a:pPr>
            <a:endParaRPr lang="en-US"/>
          </a:p>
        </c:txPr>
        <c:crossAx val="1074056192"/>
        <c:crosses val="autoZero"/>
        <c:crossBetween val="midCat"/>
        <c:majorUnit val="2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Trastuzumab/pertuzumab/paclitaxel</c:v>
                </c:pt>
                <c:pt idx="1">
                  <c:v>Trastuzumab/pertuzumab/docetaxel</c:v>
                </c:pt>
                <c:pt idx="2">
                  <c:v>T-DXd/pertuzumab</c:v>
                </c:pt>
                <c:pt idx="3">
                  <c:v>Other*</c:v>
                </c:pt>
              </c:strCache>
            </c:strRef>
          </c:cat>
          <c:val>
            <c:numRef>
              <c:f>Sheet1!$B$2:$B$5</c:f>
              <c:numCache>
                <c:formatCode>0%</c:formatCode>
                <c:ptCount val="4"/>
                <c:pt idx="0">
                  <c:v>0.38</c:v>
                </c:pt>
                <c:pt idx="1">
                  <c:v>0.24</c:v>
                </c:pt>
                <c:pt idx="2">
                  <c:v>0.36</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T-DXd/pertuzumab</c:v>
                </c:pt>
                <c:pt idx="1">
                  <c:v>Trastuzumab/pertuzumab/docetaxel</c:v>
                </c:pt>
                <c:pt idx="2">
                  <c:v>Trastuzumab/pertuzumab/paclitaxel</c:v>
                </c:pt>
                <c:pt idx="3">
                  <c:v>Other*</c:v>
                </c:pt>
              </c:strCache>
            </c:strRef>
          </c:cat>
          <c:val>
            <c:numRef>
              <c:f>Sheet1!$B$2:$B$5</c:f>
              <c:numCache>
                <c:formatCode>0%</c:formatCode>
                <c:ptCount val="4"/>
                <c:pt idx="0">
                  <c:v>0.68</c:v>
                </c:pt>
                <c:pt idx="1">
                  <c:v>0.2</c:v>
                </c:pt>
                <c:pt idx="2">
                  <c:v>0.1</c:v>
                </c:pt>
                <c:pt idx="3">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T-DXd/pertuzumab</c:v>
                </c:pt>
                <c:pt idx="1">
                  <c:v>Trastuzumab/pertuzumab/paclitaxel</c:v>
                </c:pt>
              </c:strCache>
            </c:strRef>
          </c:cat>
          <c:val>
            <c:numRef>
              <c:f>Sheet1!$B$2:$B$3</c:f>
              <c:numCache>
                <c:formatCode>0%</c:formatCode>
                <c:ptCount val="2"/>
                <c:pt idx="0">
                  <c:v>0.94</c:v>
                </c:pt>
                <c:pt idx="1">
                  <c:v>0.06</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Trastuzumab/pertuzumab/ET/palbociclib</c:v>
                </c:pt>
                <c:pt idx="1">
                  <c:v>Trastuzumab/pertuzumab/ET</c:v>
                </c:pt>
                <c:pt idx="2">
                  <c:v>Trastuzumab/pertuzumab</c:v>
                </c:pt>
                <c:pt idx="3">
                  <c:v>Trastuzumab/pertuzumab/ET/tucatinib</c:v>
                </c:pt>
                <c:pt idx="4">
                  <c:v>Other*</c:v>
                </c:pt>
              </c:strCache>
            </c:strRef>
          </c:cat>
          <c:val>
            <c:numRef>
              <c:f>Sheet1!$B$2:$B$6</c:f>
              <c:numCache>
                <c:formatCode>0%</c:formatCode>
                <c:ptCount val="5"/>
                <c:pt idx="0">
                  <c:v>0.45</c:v>
                </c:pt>
                <c:pt idx="1">
                  <c:v>0.43</c:v>
                </c:pt>
                <c:pt idx="2">
                  <c:v>0.06</c:v>
                </c:pt>
                <c:pt idx="3">
                  <c:v>0.04</c:v>
                </c:pt>
                <c:pt idx="4">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Trastuzumab/pertuzumab/ET/palbociclib</c:v>
                </c:pt>
                <c:pt idx="1">
                  <c:v>Trastuzumab/pertuzumab/ET</c:v>
                </c:pt>
                <c:pt idx="2">
                  <c:v>Trastuzumab/pertuzumab/ET/tucatinib</c:v>
                </c:pt>
                <c:pt idx="3">
                  <c:v>Trastuzumab/pertuzumab</c:v>
                </c:pt>
                <c:pt idx="4">
                  <c:v>Other*</c:v>
                </c:pt>
              </c:strCache>
            </c:strRef>
          </c:cat>
          <c:val>
            <c:numRef>
              <c:f>Sheet1!$B$2:$B$6</c:f>
              <c:numCache>
                <c:formatCode>0%</c:formatCode>
                <c:ptCount val="5"/>
                <c:pt idx="0">
                  <c:v>0.57999999999999996</c:v>
                </c:pt>
                <c:pt idx="1">
                  <c:v>0.32</c:v>
                </c:pt>
                <c:pt idx="2">
                  <c:v>0.04</c:v>
                </c:pt>
                <c:pt idx="3">
                  <c:v>0.02</c:v>
                </c:pt>
                <c:pt idx="4">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Trastuzumab/pertuzumab/ET/palbociclib</c:v>
                </c:pt>
                <c:pt idx="1">
                  <c:v>Trastuzumab/pertuzumab/ET</c:v>
                </c:pt>
                <c:pt idx="2">
                  <c:v>T-DXd</c:v>
                </c:pt>
                <c:pt idx="3">
                  <c:v>T-DXd/ET</c:v>
                </c:pt>
                <c:pt idx="4">
                  <c:v>Trastuzumab/pertuzumab</c:v>
                </c:pt>
                <c:pt idx="5">
                  <c:v>Trastuzumab/pertuzumab/ET/tucatinib</c:v>
                </c:pt>
                <c:pt idx="6">
                  <c:v>Other*</c:v>
                </c:pt>
              </c:strCache>
            </c:strRef>
          </c:cat>
          <c:val>
            <c:numRef>
              <c:f>Sheet1!$B$2:$B$8</c:f>
              <c:numCache>
                <c:formatCode>0%</c:formatCode>
                <c:ptCount val="7"/>
                <c:pt idx="0">
                  <c:v>0.44</c:v>
                </c:pt>
                <c:pt idx="1">
                  <c:v>0.2</c:v>
                </c:pt>
                <c:pt idx="2">
                  <c:v>0.08</c:v>
                </c:pt>
                <c:pt idx="3">
                  <c:v>0.14000000000000001</c:v>
                </c:pt>
                <c:pt idx="4">
                  <c:v>0.06</c:v>
                </c:pt>
                <c:pt idx="5">
                  <c:v>0.04</c:v>
                </c:pt>
                <c:pt idx="6">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7615177665213"/>
          <c:y val="1.577120539144479E-2"/>
          <c:w val="0.6397503236385293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Trastuzumab/pertuzumab/ET/palbociclib</c:v>
                </c:pt>
                <c:pt idx="1">
                  <c:v>T-DXd/ET</c:v>
                </c:pt>
                <c:pt idx="2">
                  <c:v>T-DXd</c:v>
                </c:pt>
                <c:pt idx="3">
                  <c:v>Trastuzumab/pertuzumab/ET</c:v>
                </c:pt>
                <c:pt idx="4">
                  <c:v>Trastuzumab/pertuzumab/ET/tucatinib</c:v>
                </c:pt>
                <c:pt idx="5">
                  <c:v>Other*</c:v>
                </c:pt>
              </c:strCache>
            </c:strRef>
          </c:cat>
          <c:val>
            <c:numRef>
              <c:f>Sheet1!$B$2:$B$7</c:f>
              <c:numCache>
                <c:formatCode>0%</c:formatCode>
                <c:ptCount val="6"/>
                <c:pt idx="0">
                  <c:v>0.44</c:v>
                </c:pt>
                <c:pt idx="1">
                  <c:v>0.34</c:v>
                </c:pt>
                <c:pt idx="2">
                  <c:v>0.06</c:v>
                </c:pt>
                <c:pt idx="3">
                  <c:v>0.1</c:v>
                </c:pt>
                <c:pt idx="4">
                  <c:v>0.02</c:v>
                </c:pt>
                <c:pt idx="5">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7/1/26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FB3A0-3F53-3DEA-0350-33214E1F188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66A20F5-D92D-0C7F-3A3B-14850CE5B64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1654C34-1D51-4284-D521-36C4463E1C4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6479BC1-3788-9C03-82E3-33456F011293}"/>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82356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61393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FB3AC-10B7-C8C2-BDAE-8BA4A1B232F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7007A35-49E6-E974-011B-6C8A95F9B85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5D39C6A-A1FE-4AA3-AD71-E695AEA3DFF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4B14E23-BD4C-E922-D785-271AA055C67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4717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2956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20B75-0BFD-4626-D0DC-4DD95F0F3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36BF7-7FA8-3396-4C40-9444A55E5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22AC7-49E2-91BD-EEFA-3EDA6F5745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9523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1FFE8-214B-6FB1-6F48-F22D1B251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D0FE8-B759-ABCB-347E-3F4BBA0EF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86D74-5867-237C-4AE2-E344781436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0004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3046A-56EE-7B27-CA66-61A859E14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BB64C-0006-F1A8-BAA3-DE203AFCB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175B1-C996-8F29-4D93-13A4E6D7156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1695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1562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61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7050" y="334963"/>
            <a:ext cx="5827713" cy="3279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632844" rtl="0" eaLnBrk="1" fontAlgn="auto" latinLnBrk="0" hangingPunct="1">
              <a:lnSpc>
                <a:spcPct val="100000"/>
              </a:lnSpc>
              <a:spcBef>
                <a:spcPts val="0"/>
              </a:spcBef>
              <a:spcAft>
                <a:spcPts val="0"/>
              </a:spcAft>
              <a:buClrTx/>
              <a:buSzTx/>
              <a:buFontTx/>
              <a:buNone/>
              <a:tabLst/>
              <a:defRPr/>
            </a:pPr>
            <a:fld id="{20F7BE77-CBEA-4DB7-9097-483AA7532A32}" type="slidenum">
              <a:rPr kumimoji="0" lang="en-US"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1632844"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1014288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7346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033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5691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788F0-0B19-6EEE-EFE8-09A9C5F56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876179-605D-0F66-E256-414E54D1B6C4}"/>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956397E5-604E-1D91-7D9F-C41AD75377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4489FD-EA09-9880-7535-9436E8C3AF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FE4FE-07E7-4882-9D9B-895CCA8E07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97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26EA-92E0-4C33-AC09-1DC061A091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405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C397A-61BD-F34F-BECB-F93AAC672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50E0C-099C-361A-B26F-B4AA24E001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EC230-0712-EC82-90C4-A320D11013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35C4937-5B17-7445-537C-B14560BE48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7682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4697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83F23-C2EB-8512-D6B9-DE08D076A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FEC58-3166-2DB3-F933-E5A609B57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C355E-195C-39B8-F4AE-EAD8D00172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2D3C62-4C50-E93E-1719-404A4AF7EE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63DF3-E6A5-5A46-A9BE-22BFDC0E16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6883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9A3F1-3E3A-8041-B89B-7151E4F567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986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63DF3-E6A5-5A46-A9BE-22BFDC0E16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7701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9A3F1-3E3A-8041-B89B-7151E4F567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4491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421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09D96-A322-EE8B-E44C-2A041D448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F636A-3C64-0FEE-8D49-B9910D14E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93822-EA08-7511-3218-49720954E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2640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0263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5891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7491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8D7F5-C9B6-62FB-4A8A-8B56E2671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1DD15-E2DE-BF73-A373-2379520B8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792F3-92EB-DE50-9366-7EF535FBBAC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0256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3193-76FC-C607-E49B-7E7B6B1D7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83FEE-76D0-D7E7-52C3-F22F07B92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DF7BF-A499-7CB5-1B25-024B3585206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3533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8526-77BF-873B-443A-2B4DD591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F5A79B9-AEA5-B658-1D85-32A8211FE1C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79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B729EE-08A6-0D76-70AA-0ABB4E22C8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E1687A-8FF1-9E04-8A9B-5D2B490B0D6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870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85254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6661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0658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4023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3878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9228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26800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01989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0891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478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65595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661F3-9B4A-3ACF-05BD-AD066A6FF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96655-A8E7-C1F8-A29D-591C3DCB1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DACCF-8515-D709-2196-77F2E8CA4E3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4986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1E039-3595-2F4A-E18C-DA50A4BE8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9A7BE-AA33-057A-EE22-3EF00416F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0422A-31A7-D4C2-9D3F-9742AB87255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055477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23B64-78CC-E176-4D8A-1330FC1E5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1E037-4BC3-7F78-D091-0AEFA6E9E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964D6-86F0-B4A4-EE58-A3F915CD67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70624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35DD-4D78-0E7F-49B7-1E238D95E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C2FBC-75EA-3E69-345F-AA3CB73B1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7A19B-3556-0A88-4CC4-4F63ABA2DF4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4746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047A4-8FE0-BA11-0C9A-93460DF35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9A07C-B600-556E-8D25-A353E4C8C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ED78D-4103-EC85-CCC4-CBE2B93489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50164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57568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23647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52494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C8238-8E29-596C-C32C-FDDF23133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5A03B-EF30-4AAB-DC0F-DD89A690C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7D43BF-7C7B-5688-E94A-661794BC348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00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FB3A0-3F53-3DEA-0350-33214E1F188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66A20F5-D92D-0C7F-3A3B-14850CE5B64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1654C34-1D51-4284-D521-36C4463E1C4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6479BC1-3788-9C03-82E3-33456F011293}"/>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82356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46363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DFA9-951B-3541-90E8-8B18A36B1A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89064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43283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8BEC1-C3E4-B32E-3CF7-F0663E56D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E91FD-4008-5840-A720-C58C4068F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F490E-2DCF-6EE4-63DA-04E7D26DAD4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16323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9F0E4-11F4-22E7-5B32-A744BC59B89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2D0932F-CFE3-1B91-3BE6-CD9F6889C90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5ACD946-4C63-32B3-80D8-E61885DFDA7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1034F13-3B8D-7DA8-C550-681FF428FD74}"/>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253550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61393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Master" Target="../slideMasters/slideMaster12.xml"/><Relationship Id="rId4" Type="http://schemas.openxmlformats.org/officeDocument/2006/relationships/image" Target="../media/image31.png"/></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828800"/>
          </a:xfrm>
        </p:spPr>
        <p:txBody>
          <a:bodyPr/>
          <a:lstStyle>
            <a:lvl1pPr algn="l">
              <a:defRPr sz="2600">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2" name="Rectangle 1">
            <a:extLst>
              <a:ext uri="{FF2B5EF4-FFF2-40B4-BE49-F238E27FC236}">
                <a16:creationId xmlns:a16="http://schemas.microsoft.com/office/drawing/2014/main" id="{8D7E3D01-6F6C-A56E-FB48-32ECBF33B24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US-based general medical oncologists</a:t>
            </a:r>
          </a:p>
        </p:txBody>
      </p:sp>
    </p:spTree>
    <p:extLst>
      <p:ext uri="{BB962C8B-B14F-4D97-AF65-F5344CB8AC3E}">
        <p14:creationId xmlns:p14="http://schemas.microsoft.com/office/powerpoint/2010/main" val="918722928"/>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50789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157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879956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94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2197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6559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65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52737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70655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242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229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474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44567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095477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82242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7481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658399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03082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317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42557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05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644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312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216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00463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57036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817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226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389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43374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0046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72152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0286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31491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014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623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436A-444B-2811-5D24-C01CDED7AF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02DE63-AA1F-0ABC-ECC4-BBEB7A4BEB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7032BA-45D1-4C54-FD75-7736C5C7BF09}"/>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5" name="Footer Placeholder 4">
            <a:extLst>
              <a:ext uri="{FF2B5EF4-FFF2-40B4-BE49-F238E27FC236}">
                <a16:creationId xmlns:a16="http://schemas.microsoft.com/office/drawing/2014/main" id="{DF177FBE-C872-A807-A746-8DD6553A03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9E08CD-41D6-ADD6-EA43-5D61A9C88891}"/>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15263999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6F48D-7D0E-D0B6-C878-1D883EAB8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BD8A05-93FA-B5C6-410B-2BDA34AC7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25BE5-B102-95A4-1E47-9791964E724E}"/>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5" name="Footer Placeholder 4">
            <a:extLst>
              <a:ext uri="{FF2B5EF4-FFF2-40B4-BE49-F238E27FC236}">
                <a16:creationId xmlns:a16="http://schemas.microsoft.com/office/drawing/2014/main" id="{496B6F67-72DE-86CB-ACC2-AFA3946856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D0F7C5-4889-C97B-DDE2-609DB19CE463}"/>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17816491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67B9-F3DA-D3C4-4FBE-E4A65EFA21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AF08CF-178A-E81A-1690-7083A0B49D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884B41-E1AD-65F7-BE2E-857F81C343F5}"/>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5" name="Footer Placeholder 4">
            <a:extLst>
              <a:ext uri="{FF2B5EF4-FFF2-40B4-BE49-F238E27FC236}">
                <a16:creationId xmlns:a16="http://schemas.microsoft.com/office/drawing/2014/main" id="{C11367C7-BB84-0065-75AF-32C456A576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D8DB70-E906-FEC7-F48E-B028078FF624}"/>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2467243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75A8B-C99F-A59F-CE9C-CABE05A877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542AE-81FC-C545-49A0-9A1CFA0012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72C2EA-F7AD-77B2-0CD8-73B9D8685E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9CA8E4-9BC7-45FD-3123-FF1FE9F51147}"/>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6" name="Footer Placeholder 5">
            <a:extLst>
              <a:ext uri="{FF2B5EF4-FFF2-40B4-BE49-F238E27FC236}">
                <a16:creationId xmlns:a16="http://schemas.microsoft.com/office/drawing/2014/main" id="{C6163DF0-144C-EE64-2126-5408F4B79D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6B0CF9-FEB1-AE9C-45E8-FBB304A41993}"/>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27705886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638F-E3B3-82F7-9882-F7FCDB68CA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CB404F-CE56-5824-8077-4E2A4A2DD3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1B834B-30E7-30B5-24DB-B83CDDBA9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AED8DB-1628-CCCE-2A71-6ED864C8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B0A9DE-B5FE-D55C-B1BC-8305F51709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5B9D5B-9A29-C69F-9444-0B0DDAA771AD}"/>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8" name="Footer Placeholder 7">
            <a:extLst>
              <a:ext uri="{FF2B5EF4-FFF2-40B4-BE49-F238E27FC236}">
                <a16:creationId xmlns:a16="http://schemas.microsoft.com/office/drawing/2014/main" id="{9B89CBA3-14F6-510C-FD46-881FDBCE392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AA4FEB-B866-413E-E013-34F780B10FD8}"/>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39064847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8421-0A15-3915-E006-06FA383F0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C0B20F-26CC-C35C-1D8C-78DADAEBF8FC}"/>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4" name="Footer Placeholder 3">
            <a:extLst>
              <a:ext uri="{FF2B5EF4-FFF2-40B4-BE49-F238E27FC236}">
                <a16:creationId xmlns:a16="http://schemas.microsoft.com/office/drawing/2014/main" id="{CE7A39F2-0510-A8E5-C30D-903ED8B89FF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7B1C134-EA0A-52DF-A4D8-98E923D1B370}"/>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7450387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BEAE7-A0F7-9A27-7B81-693C6B24F6DD}"/>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3" name="Footer Placeholder 2">
            <a:extLst>
              <a:ext uri="{FF2B5EF4-FFF2-40B4-BE49-F238E27FC236}">
                <a16:creationId xmlns:a16="http://schemas.microsoft.com/office/drawing/2014/main" id="{67B95495-967D-4703-F2C6-4F0B3EC58A7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FB1CC5-6E91-AB88-089C-6C06810664D7}"/>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29536164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7F91-1CD8-E6B0-B93B-F5EC3E0D5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70C5A-7108-B775-631D-530768ED98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1894E-0879-5CCB-FB62-93EC3D6A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A7E082-F7B6-C630-3AE0-C6D5B95E3268}"/>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6" name="Footer Placeholder 5">
            <a:extLst>
              <a:ext uri="{FF2B5EF4-FFF2-40B4-BE49-F238E27FC236}">
                <a16:creationId xmlns:a16="http://schemas.microsoft.com/office/drawing/2014/main" id="{128F5418-5F33-615C-D1D4-8353046926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5F5F89-0486-4E03-584C-1C750CCC7CAB}"/>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16207045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21D9-B246-8F9B-738B-E64C5310B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F48541-3778-16C9-9AC4-B16092855B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A89A743-558F-5FAF-C3D6-CCB0A4152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37706-4DF9-66C5-5574-C1D09F5BAF0E}"/>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6" name="Footer Placeholder 5">
            <a:extLst>
              <a:ext uri="{FF2B5EF4-FFF2-40B4-BE49-F238E27FC236}">
                <a16:creationId xmlns:a16="http://schemas.microsoft.com/office/drawing/2014/main" id="{ADD29A9F-5244-13CB-A05E-5D82BA19AD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480805-0E0E-DB5A-33B3-9E3CAF6EFECA}"/>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800589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89E5-DF93-7987-1B7B-A15B1D6EC1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90D6EB-1B1F-DF29-DD9F-3C06B8BDFE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D82EB-E5D7-F40E-C04D-9B60CDE8C971}"/>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5" name="Footer Placeholder 4">
            <a:extLst>
              <a:ext uri="{FF2B5EF4-FFF2-40B4-BE49-F238E27FC236}">
                <a16:creationId xmlns:a16="http://schemas.microsoft.com/office/drawing/2014/main" id="{306AA635-0A52-7CBC-567F-053681D889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62D1D9-1014-50C1-9EFB-B54EEF8DD251}"/>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1523053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1BC9C-A210-02C6-D29F-2C2BB3150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BBBFE5-8EF0-2E48-1299-F0CC81C3AA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CE229-AA0D-777B-D06B-167A4EB41A1D}"/>
              </a:ext>
            </a:extLst>
          </p:cNvPr>
          <p:cNvSpPr>
            <a:spLocks noGrp="1"/>
          </p:cNvSpPr>
          <p:nvPr>
            <p:ph type="dt" sz="half" idx="10"/>
          </p:nvPr>
        </p:nvSpPr>
        <p:spPr/>
        <p:txBody>
          <a:bodyPr/>
          <a:lstStyle/>
          <a:p>
            <a:fld id="{8135A3E3-5E3B-6C45-9164-631A81B8C34D}" type="datetimeFigureOut">
              <a:rPr lang="en-US" smtClean="0"/>
              <a:t>7/1/26</a:t>
            </a:fld>
            <a:endParaRPr lang="en-US" dirty="0"/>
          </a:p>
        </p:txBody>
      </p:sp>
      <p:sp>
        <p:nvSpPr>
          <p:cNvPr id="5" name="Footer Placeholder 4">
            <a:extLst>
              <a:ext uri="{FF2B5EF4-FFF2-40B4-BE49-F238E27FC236}">
                <a16:creationId xmlns:a16="http://schemas.microsoft.com/office/drawing/2014/main" id="{1D0DCB25-7A3F-CFD4-7CA6-DA6DEA6714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420635-91B1-B0B1-EE73-0BE8A048CCF7}"/>
              </a:ext>
            </a:extLst>
          </p:cNvPr>
          <p:cNvSpPr>
            <a:spLocks noGrp="1"/>
          </p:cNvSpPr>
          <p:nvPr>
            <p:ph type="sldNum" sz="quarter" idx="12"/>
          </p:nvPr>
        </p:nvSpPr>
        <p:spPr/>
        <p:txBody>
          <a:bodyPr/>
          <a:lstStyle/>
          <a:p>
            <a:fld id="{365642AE-7A9A-0A49-92DE-6B16AC3ED427}" type="slidenum">
              <a:rPr lang="en-US" smtClean="0"/>
              <a:t>‹#›</a:t>
            </a:fld>
            <a:endParaRPr lang="en-US" dirty="0"/>
          </a:p>
        </p:txBody>
      </p:sp>
    </p:spTree>
    <p:extLst>
      <p:ext uri="{BB962C8B-B14F-4D97-AF65-F5344CB8AC3E}">
        <p14:creationId xmlns:p14="http://schemas.microsoft.com/office/powerpoint/2010/main" val="32827222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269766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06560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5633965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19130108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2672162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pic>
        <p:nvPicPr>
          <p:cNvPr id="2" name="Picture 2" descr="C:\Users\paul.keddy\Documents\My Projects\150207182 - SABCS AZ-DSI-Seagen-Puma Live In Person HER2 Breast\150207182_SABCS_HER2_Breast_202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6783" r="31608"/>
          <a:stretch/>
        </p:blipFill>
        <p:spPr bwMode="auto">
          <a:xfrm>
            <a:off x="8367387" y="-9113"/>
            <a:ext cx="4146108" cy="69172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ext Placeholder 3"/>
          <p:cNvSpPr>
            <a:spLocks noGrp="1"/>
          </p:cNvSpPr>
          <p:nvPr>
            <p:ph type="body" sz="quarter" idx="10" hasCustomPrompt="1"/>
          </p:nvPr>
        </p:nvSpPr>
        <p:spPr>
          <a:xfrm>
            <a:off x="709615" y="533401"/>
            <a:ext cx="8029575" cy="5101815"/>
          </a:xfrm>
          <a:prstGeom prst="rect">
            <a:avLst/>
          </a:prstGeom>
        </p:spPr>
        <p:txBody>
          <a:bodyPr anchor="ctr"/>
          <a:lstStyle>
            <a:lvl1pPr algn="ctr">
              <a:spcBef>
                <a:spcPts val="0"/>
              </a:spcBef>
              <a:spcAft>
                <a:spcPts val="800"/>
              </a:spcAft>
              <a:defRPr lang="en-US" sz="2133"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 lines)</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10297" y="5847080"/>
            <a:ext cx="2228212" cy="720000"/>
          </a:xfrm>
          <a:prstGeom prst="rect">
            <a:avLst/>
          </a:prstGeom>
        </p:spPr>
      </p:pic>
    </p:spTree>
    <p:extLst>
      <p:ext uri="{BB962C8B-B14F-4D97-AF65-F5344CB8AC3E}">
        <p14:creationId xmlns:p14="http://schemas.microsoft.com/office/powerpoint/2010/main" val="2312967797"/>
      </p:ext>
    </p:extLst>
  </p:cSld>
  <p:clrMapOvr>
    <a:masterClrMapping/>
  </p:clrMapOvr>
  <p:hf sldNum="0"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pic>
        <p:nvPicPr>
          <p:cNvPr id="5" name="Picture 2" descr="C:\Users\paul.keddy\Documents\My Projects\150207182 - SABCS AZ-DSI-Seagen-Puma Live In Person HER2 Breast\150207182_SABCS_HER2_Breast_202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6783" r="31608"/>
          <a:stretch/>
        </p:blipFill>
        <p:spPr bwMode="auto">
          <a:xfrm>
            <a:off x="8367387" y="-9113"/>
            <a:ext cx="4146108" cy="69172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2651296464"/>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11907420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27964300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p:nvPr>
        </p:nvSpPr>
        <p:spPr>
          <a:xfrm>
            <a:off x="2387600" y="2362200"/>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0235043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38225422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3_Presentation Title Slide">
    <p:bg>
      <p:bgPr>
        <a:solidFill>
          <a:schemeClr val="accent1"/>
        </a:solidFill>
        <a:effectLst/>
      </p:bgPr>
    </p:bg>
    <p:spTree>
      <p:nvGrpSpPr>
        <p:cNvPr id="1" name=""/>
        <p:cNvGrpSpPr/>
        <p:nvPr/>
      </p:nvGrpSpPr>
      <p:grpSpPr>
        <a:xfrm>
          <a:off x="0" y="0"/>
          <a:ext cx="0" cy="0"/>
          <a:chOff x="0" y="0"/>
          <a:chExt cx="0" cy="0"/>
        </a:xfrm>
      </p:grpSpPr>
      <p:pic>
        <p:nvPicPr>
          <p:cNvPr id="6" name="Picture 2" descr="C:\Users\paul.keddy\Documents\My Projects\150207182 - SABCS AZ-DSI-Seagen-Puma Live In Person HER2 Breast\150207182_SABCS_HER2_Breast_202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299" r="3299"/>
          <a:stretch/>
        </p:blipFill>
        <p:spPr bwMode="auto">
          <a:xfrm>
            <a:off x="0" y="-25493"/>
            <a:ext cx="12192000" cy="68834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25493"/>
            <a:ext cx="12192000" cy="6912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 name="Title 2"/>
          <p:cNvSpPr>
            <a:spLocks noGrp="1"/>
          </p:cNvSpPr>
          <p:nvPr>
            <p:ph type="title"/>
          </p:nvPr>
        </p:nvSpPr>
        <p:spPr>
          <a:xfrm>
            <a:off x="1414272" y="914400"/>
            <a:ext cx="9363456" cy="4038600"/>
          </a:xfrm>
        </p:spPr>
        <p:txBody>
          <a:bodyPr anchor="ctr"/>
          <a:lstStyle>
            <a:lvl1pPr>
              <a:defRPr sz="5333">
                <a:solidFill>
                  <a:schemeClr val="bg1"/>
                </a:solidFill>
              </a:defRPr>
            </a:lvl1pPr>
          </a:lstStyle>
          <a:p>
            <a:r>
              <a:rPr lang="en-US" dirty="0"/>
              <a:t>Title Placeholder</a:t>
            </a:r>
          </a:p>
        </p:txBody>
      </p:sp>
      <p:pic>
        <p:nvPicPr>
          <p:cNvPr id="10" name="Picture 9"/>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1467374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Housekeeping Slide">
  <p:cSld name="1_Housekeeping Slide">
    <p:bg>
      <p:bgPr>
        <a:solidFill>
          <a:schemeClr val="dk2"/>
        </a:solidFill>
        <a:effectLst/>
      </p:bgPr>
    </p:bg>
    <p:spTree>
      <p:nvGrpSpPr>
        <p:cNvPr id="1" name="Shape 20"/>
        <p:cNvGrpSpPr/>
        <p:nvPr/>
      </p:nvGrpSpPr>
      <p:grpSpPr>
        <a:xfrm>
          <a:off x="0" y="0"/>
          <a:ext cx="0" cy="0"/>
          <a:chOff x="0" y="0"/>
          <a:chExt cx="0" cy="0"/>
        </a:xfrm>
      </p:grpSpPr>
      <p:sp>
        <p:nvSpPr>
          <p:cNvPr id="21" name="Google Shape;21;p3"/>
          <p:cNvSpPr/>
          <p:nvPr/>
        </p:nvSpPr>
        <p:spPr>
          <a:xfrm>
            <a:off x="-117512" y="-132202"/>
            <a:ext cx="12471095" cy="7153619"/>
          </a:xfrm>
          <a:prstGeom prst="rect">
            <a:avLst/>
          </a:prstGeom>
          <a:solidFill>
            <a:schemeClr val="dk2"/>
          </a:solidFill>
          <a:ln>
            <a:noFill/>
          </a:ln>
        </p:spPr>
        <p:txBody>
          <a:bodyPr spcFirstLastPara="1" wrap="square" lIns="121873" tIns="60920" rIns="121873" bIns="60920" anchor="ctr" anchorCtr="0">
            <a:noAutofit/>
          </a:bodyPr>
          <a:lstStyle/>
          <a:p>
            <a:pPr marL="0" marR="0" lvl="0" indent="0" algn="ctr" rtl="0">
              <a:spcBef>
                <a:spcPts val="0"/>
              </a:spcBef>
              <a:spcAft>
                <a:spcPts val="0"/>
              </a:spcAft>
              <a:buNone/>
            </a:pPr>
            <a:endParaRPr sz="2400" b="0" i="0" u="none" strike="noStrike" cap="none" dirty="0">
              <a:solidFill>
                <a:srgbClr val="FFFFFF"/>
              </a:solidFill>
              <a:latin typeface="Arial"/>
              <a:ea typeface="Arial"/>
              <a:cs typeface="Arial"/>
              <a:sym typeface="Arial"/>
            </a:endParaRPr>
          </a:p>
        </p:txBody>
      </p:sp>
      <p:sp>
        <p:nvSpPr>
          <p:cNvPr id="22" name="Google Shape;22;p3"/>
          <p:cNvSpPr txBox="1">
            <a:spLocks noGrp="1"/>
          </p:cNvSpPr>
          <p:nvPr>
            <p:ph type="body" idx="1"/>
          </p:nvPr>
        </p:nvSpPr>
        <p:spPr>
          <a:xfrm>
            <a:off x="1625600" y="1371600"/>
            <a:ext cx="9245600" cy="2971800"/>
          </a:xfrm>
          <a:prstGeom prst="rect">
            <a:avLst/>
          </a:prstGeom>
          <a:noFill/>
          <a:ln>
            <a:noFill/>
          </a:ln>
        </p:spPr>
        <p:txBody>
          <a:bodyPr spcFirstLastPara="1" wrap="square" lIns="91405" tIns="45690" rIns="91405" bIns="45690" anchor="t" anchorCtr="0">
            <a:noAutofit/>
          </a:bodyPr>
          <a:lstStyle>
            <a:lvl1pPr marL="609427" lvl="0" indent="-304712" algn="l">
              <a:spcBef>
                <a:spcPts val="0"/>
              </a:spcBef>
              <a:spcAft>
                <a:spcPts val="0"/>
              </a:spcAft>
              <a:buClr>
                <a:schemeClr val="accent1"/>
              </a:buClr>
              <a:buSzPts val="2400"/>
              <a:buNone/>
              <a:defRPr b="1">
                <a:solidFill>
                  <a:schemeClr val="accent1"/>
                </a:solidFill>
              </a:defRPr>
            </a:lvl1pPr>
            <a:lvl2pPr marL="1218870" lvl="1" indent="-304712" algn="l">
              <a:spcBef>
                <a:spcPts val="800"/>
              </a:spcBef>
              <a:spcAft>
                <a:spcPts val="0"/>
              </a:spcAft>
              <a:buClr>
                <a:schemeClr val="lt1"/>
              </a:buClr>
              <a:buSzPts val="2400"/>
              <a:buNone/>
              <a:defRPr>
                <a:solidFill>
                  <a:schemeClr val="lt1"/>
                </a:solidFill>
              </a:defRPr>
            </a:lvl2pPr>
            <a:lvl3pPr marL="1828301" lvl="2" indent="-446911" algn="l">
              <a:lnSpc>
                <a:spcPct val="100000"/>
              </a:lnSpc>
              <a:spcBef>
                <a:spcPts val="800"/>
              </a:spcBef>
              <a:spcAft>
                <a:spcPts val="0"/>
              </a:spcAft>
              <a:buClr>
                <a:schemeClr val="lt1"/>
              </a:buClr>
              <a:buSzPts val="1680"/>
              <a:buChar char="◆"/>
              <a:defRPr>
                <a:solidFill>
                  <a:schemeClr val="lt1"/>
                </a:solidFill>
              </a:defRPr>
            </a:lvl3pPr>
            <a:lvl4pPr marL="2437738" lvl="3" indent="-507866" algn="l">
              <a:spcBef>
                <a:spcPts val="800"/>
              </a:spcBef>
              <a:spcAft>
                <a:spcPts val="0"/>
              </a:spcAft>
              <a:buClr>
                <a:schemeClr val="lt1"/>
              </a:buClr>
              <a:buSzPts val="2400"/>
              <a:buChar char="–"/>
              <a:defRPr>
                <a:solidFill>
                  <a:schemeClr val="lt1"/>
                </a:solidFill>
              </a:defRPr>
            </a:lvl4pPr>
            <a:lvl5pPr marL="3047164" lvl="4" indent="-507866" algn="l">
              <a:spcBef>
                <a:spcPts val="800"/>
              </a:spcBef>
              <a:spcAft>
                <a:spcPts val="0"/>
              </a:spcAft>
              <a:buClr>
                <a:schemeClr val="lt1"/>
              </a:buClr>
              <a:buSzPts val="2400"/>
              <a:buChar char="»"/>
              <a:defRPr>
                <a:solidFill>
                  <a:schemeClr val="lt1"/>
                </a:solidFill>
              </a:defRPr>
            </a:lvl5pPr>
            <a:lvl6pPr marL="3656591" lvl="5" indent="-457071" algn="l">
              <a:spcBef>
                <a:spcPts val="800"/>
              </a:spcBef>
              <a:spcAft>
                <a:spcPts val="0"/>
              </a:spcAft>
              <a:buClr>
                <a:schemeClr val="dk1"/>
              </a:buClr>
              <a:buSzPts val="1800"/>
              <a:buChar char="•"/>
              <a:defRPr/>
            </a:lvl6pPr>
            <a:lvl7pPr marL="4266027" lvl="6" indent="-457071" algn="l">
              <a:spcBef>
                <a:spcPts val="480"/>
              </a:spcBef>
              <a:spcAft>
                <a:spcPts val="0"/>
              </a:spcAft>
              <a:buClr>
                <a:schemeClr val="dk1"/>
              </a:buClr>
              <a:buSzPts val="1800"/>
              <a:buChar char="•"/>
              <a:defRPr/>
            </a:lvl7pPr>
            <a:lvl8pPr marL="4875459" lvl="7" indent="-457071" algn="l">
              <a:spcBef>
                <a:spcPts val="480"/>
              </a:spcBef>
              <a:spcAft>
                <a:spcPts val="0"/>
              </a:spcAft>
              <a:buClr>
                <a:schemeClr val="dk1"/>
              </a:buClr>
              <a:buSzPts val="1800"/>
              <a:buChar char="•"/>
              <a:defRPr/>
            </a:lvl8pPr>
            <a:lvl9pPr marL="5484902" lvl="8" indent="-457071" algn="l">
              <a:spcBef>
                <a:spcPts val="480"/>
              </a:spcBef>
              <a:spcAft>
                <a:spcPts val="0"/>
              </a:spcAft>
              <a:buClr>
                <a:schemeClr val="dk1"/>
              </a:buClr>
              <a:buSzPts val="1800"/>
              <a:buChar char="•"/>
              <a:defRPr/>
            </a:lvl9pPr>
          </a:lstStyle>
          <a:p>
            <a:endParaRPr/>
          </a:p>
        </p:txBody>
      </p:sp>
      <p:pic>
        <p:nvPicPr>
          <p:cNvPr id="23" name="Google Shape;23;p3"/>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4981895" y="5847080"/>
            <a:ext cx="2228212" cy="720000"/>
          </a:xfrm>
          <a:prstGeom prst="rect">
            <a:avLst/>
          </a:prstGeom>
          <a:noFill/>
          <a:ln>
            <a:noFill/>
          </a:ln>
        </p:spPr>
      </p:pic>
    </p:spTree>
    <p:extLst>
      <p:ext uri="{BB962C8B-B14F-4D97-AF65-F5344CB8AC3E}">
        <p14:creationId xmlns:p14="http://schemas.microsoft.com/office/powerpoint/2010/main" val="34747404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_Presentation Title Slide">
  <p:cSld name="4_Presentation Title Slide">
    <p:bg>
      <p:bgPr>
        <a:solidFill>
          <a:schemeClr val="accent1"/>
        </a:solidFill>
        <a:effectLst/>
      </p:bgPr>
    </p:bg>
    <p:spTree>
      <p:nvGrpSpPr>
        <p:cNvPr id="1" name="Shape 38"/>
        <p:cNvGrpSpPr/>
        <p:nvPr/>
      </p:nvGrpSpPr>
      <p:grpSpPr>
        <a:xfrm>
          <a:off x="0" y="0"/>
          <a:ext cx="0" cy="0"/>
          <a:chOff x="0" y="0"/>
          <a:chExt cx="0" cy="0"/>
        </a:xfrm>
      </p:grpSpPr>
      <p:pic>
        <p:nvPicPr>
          <p:cNvPr id="7" name="Picture 2" descr="C:\Users\paul.keddy\Documents\My Projects\150207174 - Lilly HR+ HER2- Early BC Curriculum\150207174_HR+HER2-_breast_202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25493"/>
            <a:ext cx="12192000" cy="6898624"/>
          </a:xfrm>
          <a:prstGeom prst="rect">
            <a:avLst/>
          </a:prstGeom>
          <a:noFill/>
          <a:extLst>
            <a:ext uri="{909E8E84-426E-40DD-AFC4-6F175D3DCCD1}">
              <a14:hiddenFill xmlns:a14="http://schemas.microsoft.com/office/drawing/2010/main">
                <a:solidFill>
                  <a:srgbClr val="FFFFFF"/>
                </a:solidFill>
              </a14:hiddenFill>
            </a:ext>
          </a:extLst>
        </p:spPr>
      </p:pic>
      <p:sp>
        <p:nvSpPr>
          <p:cNvPr id="40" name="Google Shape;40;p110"/>
          <p:cNvSpPr/>
          <p:nvPr/>
        </p:nvSpPr>
        <p:spPr>
          <a:xfrm>
            <a:off x="0" y="-25493"/>
            <a:ext cx="12192000" cy="6912000"/>
          </a:xfrm>
          <a:prstGeom prst="rect">
            <a:avLst/>
          </a:prstGeom>
          <a:solidFill>
            <a:schemeClr val="dk2">
              <a:alpha val="84705"/>
            </a:schemeClr>
          </a:solidFill>
          <a:ln>
            <a:noFill/>
          </a:ln>
        </p:spPr>
        <p:txBody>
          <a:bodyPr spcFirstLastPara="1" wrap="square" lIns="121833" tIns="60900" rIns="121833" bIns="60900" anchor="ctr" anchorCtr="0">
            <a:noAutofit/>
          </a:bodyPr>
          <a:lstStyle/>
          <a:p>
            <a:pPr marL="0" marR="0" lvl="0" indent="0" algn="ctr" rtl="0">
              <a:spcBef>
                <a:spcPts val="0"/>
              </a:spcBef>
              <a:spcAft>
                <a:spcPts val="0"/>
              </a:spcAft>
              <a:buClr>
                <a:schemeClr val="dk1"/>
              </a:buClr>
              <a:buSzPts val="1800"/>
              <a:buFont typeface="Arial"/>
              <a:buNone/>
            </a:pPr>
            <a:endParaRPr sz="2400" dirty="0">
              <a:solidFill>
                <a:srgbClr val="FFFFFF"/>
              </a:solidFill>
              <a:latin typeface="Arial"/>
              <a:ea typeface="Arial"/>
              <a:cs typeface="Arial"/>
              <a:sym typeface="Arial"/>
            </a:endParaRPr>
          </a:p>
        </p:txBody>
      </p:sp>
      <p:sp>
        <p:nvSpPr>
          <p:cNvPr id="41" name="Google Shape;41;p110"/>
          <p:cNvSpPr txBox="1">
            <a:spLocks noGrp="1"/>
          </p:cNvSpPr>
          <p:nvPr>
            <p:ph type="title"/>
          </p:nvPr>
        </p:nvSpPr>
        <p:spPr>
          <a:xfrm>
            <a:off x="1414272" y="914400"/>
            <a:ext cx="9363456" cy="403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4000"/>
              <a:buFont typeface="Arial"/>
              <a:buNone/>
              <a:defRPr sz="5333">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873847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2_Custom Layout">
  <p:cSld name="3_Custom Layout">
    <p:spTree>
      <p:nvGrpSpPr>
        <p:cNvPr id="1" name="Shape 14"/>
        <p:cNvGrpSpPr/>
        <p:nvPr/>
      </p:nvGrpSpPr>
      <p:grpSpPr>
        <a:xfrm>
          <a:off x="0" y="0"/>
          <a:ext cx="0" cy="0"/>
          <a:chOff x="0" y="0"/>
          <a:chExt cx="0" cy="0"/>
        </a:xfrm>
      </p:grpSpPr>
      <p:cxnSp>
        <p:nvCxnSpPr>
          <p:cNvPr id="15" name="Google Shape;15;p52"/>
          <p:cNvCxnSpPr/>
          <p:nvPr/>
        </p:nvCxnSpPr>
        <p:spPr>
          <a:xfrm>
            <a:off x="0" y="1062633"/>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16" name="Google Shape;16;p52"/>
          <p:cNvSpPr txBox="1">
            <a:spLocks noGrp="1"/>
          </p:cNvSpPr>
          <p:nvPr>
            <p:ph type="ftr" idx="11"/>
          </p:nvPr>
        </p:nvSpPr>
        <p:spPr>
          <a:xfrm>
            <a:off x="81280" y="6437634"/>
            <a:ext cx="10363200" cy="323849"/>
          </a:xfrm>
          <a:prstGeom prst="rect">
            <a:avLst/>
          </a:prstGeom>
          <a:noFill/>
          <a:ln>
            <a:noFill/>
          </a:ln>
        </p:spPr>
        <p:txBody>
          <a:bodyPr spcFirstLastPara="1" wrap="square" lIns="45700" tIns="45700" rIns="91425" bIns="0" anchor="b" anchorCtr="0">
            <a:noAutofit/>
          </a:bodyPr>
          <a:lstStyle>
            <a:lvl1pPr lvl="0" algn="l">
              <a:spcBef>
                <a:spcPts val="0"/>
              </a:spcBef>
              <a:spcAft>
                <a:spcPts val="0"/>
              </a:spcAft>
              <a:buSzPts val="1400"/>
              <a:buNone/>
              <a:defRPr sz="1067">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7" name="Google Shape;17;p52"/>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443610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1 and Content w/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9" y="220500"/>
            <a:ext cx="11827262" cy="838200"/>
          </a:xfrm>
          <a:prstGeom prst="rect">
            <a:avLst/>
          </a:prstGeom>
        </p:spPr>
        <p:txBody>
          <a:bodyPr lIns="114286" tIns="57144" rIns="114286" bIns="57144"/>
          <a:lstStyle>
            <a:lvl1pPr algn="l">
              <a:defRPr sz="2667" b="1">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381002" y="1219200"/>
            <a:ext cx="11447319" cy="4909609"/>
          </a:xfrm>
          <a:prstGeom prst="rect">
            <a:avLst/>
          </a:prstGeom>
        </p:spPr>
        <p:txBody>
          <a:bodyPr lIns="114286" tIns="57144" rIns="114286" bIns="57144"/>
          <a:lstStyle>
            <a:lvl1pPr marL="0" indent="0">
              <a:spcBef>
                <a:spcPts val="0"/>
              </a:spcBef>
              <a:spcAft>
                <a:spcPts val="1000"/>
              </a:spcAft>
              <a:buNone/>
              <a:defRPr sz="2133" b="0">
                <a:solidFill>
                  <a:schemeClr val="accent3"/>
                </a:solidFill>
                <a:latin typeface="+mn-lt"/>
              </a:defRPr>
            </a:lvl1pPr>
            <a:lvl2pPr marL="237079" indent="-237079">
              <a:spcBef>
                <a:spcPts val="0"/>
              </a:spcBef>
              <a:spcAft>
                <a:spcPts val="1000"/>
              </a:spcAft>
              <a:buFont typeface="Wingdings" panose="05000000000000000000" pitchFamily="2" charset="2"/>
              <a:buChar char="§"/>
              <a:defRPr sz="2133">
                <a:solidFill>
                  <a:schemeClr val="tx1"/>
                </a:solidFill>
                <a:latin typeface="+mn-lt"/>
              </a:defRPr>
            </a:lvl2pPr>
            <a:lvl3pPr marL="535543" indent="-228611">
              <a:spcBef>
                <a:spcPts val="0"/>
              </a:spcBef>
              <a:spcAft>
                <a:spcPts val="1000"/>
              </a:spcAft>
              <a:buFont typeface="Roboto"/>
              <a:buChar char="‒"/>
              <a:defRPr sz="1867">
                <a:solidFill>
                  <a:schemeClr val="tx1"/>
                </a:solidFill>
                <a:latin typeface="+mn-lt"/>
              </a:defRPr>
            </a:lvl3pPr>
            <a:lvl4pPr marL="795906" indent="-189451">
              <a:spcBef>
                <a:spcPts val="0"/>
              </a:spcBef>
              <a:spcAft>
                <a:spcPts val="1000"/>
              </a:spcAft>
              <a:buFont typeface="Wingdings" panose="05000000000000000000" pitchFamily="2" charset="2"/>
              <a:buChar char="§"/>
              <a:defRPr sz="1600">
                <a:solidFill>
                  <a:schemeClr val="tx1"/>
                </a:solidFill>
                <a:latin typeface="+mn-lt"/>
              </a:defRPr>
            </a:lvl4pPr>
            <a:lvl5pPr marL="1103897" indent="-187335">
              <a:spcBef>
                <a:spcPts val="0"/>
              </a:spcBef>
              <a:spcAft>
                <a:spcPts val="1000"/>
              </a:spcAft>
              <a:defRPr sz="1333">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17" name="Text Placeholder 5"/>
          <p:cNvSpPr>
            <a:spLocks noGrp="1"/>
          </p:cNvSpPr>
          <p:nvPr userDrawn="1">
            <p:ph type="body" sz="quarter" idx="12"/>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91072526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1 and Content w/Sub and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9" y="220500"/>
            <a:ext cx="11827262" cy="838200"/>
          </a:xfrm>
          <a:prstGeom prst="rect">
            <a:avLst/>
          </a:prstGeom>
        </p:spPr>
        <p:txBody>
          <a:bodyPr lIns="114286" tIns="57144" rIns="114286" bIns="57144"/>
          <a:lstStyle>
            <a:lvl1pPr algn="l">
              <a:defRPr sz="2667" b="1">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381002" y="1219200"/>
            <a:ext cx="11447319" cy="4909609"/>
          </a:xfrm>
          <a:prstGeom prst="rect">
            <a:avLst/>
          </a:prstGeom>
        </p:spPr>
        <p:txBody>
          <a:bodyPr lIns="114286" tIns="57144" rIns="114286" bIns="57144"/>
          <a:lstStyle>
            <a:lvl1pPr marL="0" indent="0">
              <a:spcBef>
                <a:spcPts val="0"/>
              </a:spcBef>
              <a:spcAft>
                <a:spcPts val="1000"/>
              </a:spcAft>
              <a:buNone/>
              <a:defRPr sz="2133" b="0">
                <a:solidFill>
                  <a:schemeClr val="accent3"/>
                </a:solidFill>
                <a:latin typeface="+mn-lt"/>
              </a:defRPr>
            </a:lvl1pPr>
            <a:lvl2pPr marL="237079" indent="-237079">
              <a:spcBef>
                <a:spcPts val="0"/>
              </a:spcBef>
              <a:spcAft>
                <a:spcPts val="1000"/>
              </a:spcAft>
              <a:buFont typeface="Wingdings" panose="05000000000000000000" pitchFamily="2" charset="2"/>
              <a:buChar char="§"/>
              <a:defRPr sz="2133">
                <a:solidFill>
                  <a:schemeClr val="tx1"/>
                </a:solidFill>
                <a:latin typeface="+mn-lt"/>
              </a:defRPr>
            </a:lvl2pPr>
            <a:lvl3pPr marL="535543" indent="-228611">
              <a:spcBef>
                <a:spcPts val="0"/>
              </a:spcBef>
              <a:spcAft>
                <a:spcPts val="1000"/>
              </a:spcAft>
              <a:buFont typeface="Roboto"/>
              <a:buChar char="‒"/>
              <a:defRPr sz="1867">
                <a:solidFill>
                  <a:schemeClr val="tx1"/>
                </a:solidFill>
                <a:latin typeface="+mn-lt"/>
              </a:defRPr>
            </a:lvl3pPr>
            <a:lvl4pPr marL="795906" indent="-189451">
              <a:spcBef>
                <a:spcPts val="0"/>
              </a:spcBef>
              <a:spcAft>
                <a:spcPts val="1000"/>
              </a:spcAft>
              <a:buFont typeface="Wingdings" panose="05000000000000000000" pitchFamily="2" charset="2"/>
              <a:buChar char="§"/>
              <a:defRPr sz="1600">
                <a:solidFill>
                  <a:schemeClr val="tx1"/>
                </a:solidFill>
                <a:latin typeface="+mn-lt"/>
              </a:defRPr>
            </a:lvl4pPr>
            <a:lvl5pPr marL="1103897" indent="-187335">
              <a:spcBef>
                <a:spcPts val="0"/>
              </a:spcBef>
              <a:spcAft>
                <a:spcPts val="1000"/>
              </a:spcAft>
              <a:defRPr sz="1333">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5" name="Text Placeholder 4"/>
          <p:cNvSpPr>
            <a:spLocks noGrp="1"/>
          </p:cNvSpPr>
          <p:nvPr>
            <p:ph type="body" sz="quarter" idx="11"/>
          </p:nvPr>
        </p:nvSpPr>
        <p:spPr>
          <a:xfrm>
            <a:off x="382059" y="769322"/>
            <a:ext cx="11445875" cy="289983"/>
          </a:xfrm>
          <a:prstGeom prst="rect">
            <a:avLst/>
          </a:prstGeom>
        </p:spPr>
        <p:txBody>
          <a:bodyPr/>
          <a:lstStyle>
            <a:lvl1pPr marL="0" indent="0">
              <a:buNone/>
              <a:defRPr sz="1867" b="0">
                <a:latin typeface="+mj-lt"/>
              </a:defRPr>
            </a:lvl1pPr>
            <a:lvl2pPr marL="380974" indent="0">
              <a:buNone/>
              <a:defRPr>
                <a:latin typeface="Roboto"/>
              </a:defRPr>
            </a:lvl2pPr>
            <a:lvl3pPr marL="761948" indent="0">
              <a:buNone/>
              <a:defRPr>
                <a:latin typeface="Roboto"/>
              </a:defRPr>
            </a:lvl3pPr>
            <a:lvl4pPr marL="1142922" indent="0">
              <a:buNone/>
              <a:defRPr>
                <a:latin typeface="Roboto"/>
              </a:defRPr>
            </a:lvl4pPr>
            <a:lvl5pPr marL="1523898" indent="0">
              <a:buNone/>
              <a:defRPr>
                <a:latin typeface="Roboto"/>
              </a:defRPr>
            </a:lvl5pPr>
          </a:lstStyle>
          <a:p>
            <a:pPr lvl="0"/>
            <a:r>
              <a:rPr lang="en-US" dirty="0"/>
              <a:t>Click to edit Master text styles</a:t>
            </a:r>
          </a:p>
        </p:txBody>
      </p:sp>
      <p:sp>
        <p:nvSpPr>
          <p:cNvPr id="17" name="Text Placeholder 5"/>
          <p:cNvSpPr>
            <a:spLocks noGrp="1"/>
          </p:cNvSpPr>
          <p:nvPr userDrawn="1">
            <p:ph type="body" sz="quarter" idx="12"/>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39468960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2 and Content w/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60" y="220500"/>
            <a:ext cx="3351741" cy="5920500"/>
          </a:xfrm>
          <a:prstGeom prst="rect">
            <a:avLst/>
          </a:prstGeom>
        </p:spPr>
        <p:txBody>
          <a:bodyPr lIns="114286" tIns="57144" rIns="114286" bIns="57144"/>
          <a:lstStyle>
            <a:lvl1pPr algn="l">
              <a:defRPr sz="2667" b="1">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3898899" y="271300"/>
            <a:ext cx="7929421" cy="5908309"/>
          </a:xfrm>
          <a:prstGeom prst="rect">
            <a:avLst/>
          </a:prstGeom>
        </p:spPr>
        <p:txBody>
          <a:bodyPr lIns="114286" tIns="57144" rIns="114286" bIns="57144"/>
          <a:lstStyle>
            <a:lvl1pPr marL="0" indent="0">
              <a:spcBef>
                <a:spcPts val="0"/>
              </a:spcBef>
              <a:spcAft>
                <a:spcPts val="1000"/>
              </a:spcAft>
              <a:buNone/>
              <a:defRPr sz="2133" b="0">
                <a:solidFill>
                  <a:schemeClr val="accent3"/>
                </a:solidFill>
                <a:latin typeface="+mn-lt"/>
              </a:defRPr>
            </a:lvl1pPr>
            <a:lvl2pPr marL="237079" indent="-237079">
              <a:spcBef>
                <a:spcPts val="0"/>
              </a:spcBef>
              <a:spcAft>
                <a:spcPts val="1000"/>
              </a:spcAft>
              <a:buFont typeface="Wingdings" panose="05000000000000000000" pitchFamily="2" charset="2"/>
              <a:buChar char="§"/>
              <a:defRPr sz="2133">
                <a:solidFill>
                  <a:schemeClr val="tx1"/>
                </a:solidFill>
                <a:latin typeface="+mn-lt"/>
              </a:defRPr>
            </a:lvl2pPr>
            <a:lvl3pPr marL="535543" indent="-228611">
              <a:spcBef>
                <a:spcPts val="0"/>
              </a:spcBef>
              <a:spcAft>
                <a:spcPts val="1000"/>
              </a:spcAft>
              <a:buFont typeface="Roboto"/>
              <a:buChar char="‒"/>
              <a:defRPr sz="1867">
                <a:solidFill>
                  <a:schemeClr val="tx1"/>
                </a:solidFill>
                <a:latin typeface="+mn-lt"/>
              </a:defRPr>
            </a:lvl3pPr>
            <a:lvl4pPr marL="795906" indent="-189451">
              <a:spcBef>
                <a:spcPts val="0"/>
              </a:spcBef>
              <a:spcAft>
                <a:spcPts val="1000"/>
              </a:spcAft>
              <a:buFont typeface="Wingdings" panose="05000000000000000000" pitchFamily="2" charset="2"/>
              <a:buChar char="§"/>
              <a:defRPr sz="1600">
                <a:solidFill>
                  <a:schemeClr val="tx1"/>
                </a:solidFill>
                <a:latin typeface="+mn-lt"/>
              </a:defRPr>
            </a:lvl4pPr>
            <a:lvl5pPr marL="1103897" indent="-187335">
              <a:spcBef>
                <a:spcPts val="0"/>
              </a:spcBef>
              <a:spcAft>
                <a:spcPts val="1000"/>
              </a:spcAft>
              <a:defRPr sz="1333">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16" name="Text Placeholder 5"/>
          <p:cNvSpPr>
            <a:spLocks noGrp="1"/>
          </p:cNvSpPr>
          <p:nvPr userDrawn="1">
            <p:ph type="body" sz="quarter" idx="11"/>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4358074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1 Only w/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9" y="220500"/>
            <a:ext cx="11827263" cy="838200"/>
          </a:xfrm>
          <a:prstGeom prst="rect">
            <a:avLst/>
          </a:prstGeom>
        </p:spPr>
        <p:txBody>
          <a:bodyPr lIns="114286" tIns="57144" rIns="114286" bIns="57144"/>
          <a:lstStyle>
            <a:lvl1pPr algn="l">
              <a:defRPr sz="2667" b="1">
                <a:solidFill>
                  <a:schemeClr val="accent3"/>
                </a:solidFill>
                <a:latin typeface="+mj-lt"/>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15" name="Text Placeholder 5"/>
          <p:cNvSpPr>
            <a:spLocks noGrp="1"/>
          </p:cNvSpPr>
          <p:nvPr userDrawn="1">
            <p:ph type="body" sz="quarter" idx="12"/>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99420280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1 Only w/Sub and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9" y="220500"/>
            <a:ext cx="11827263" cy="838200"/>
          </a:xfrm>
          <a:prstGeom prst="rect">
            <a:avLst/>
          </a:prstGeom>
        </p:spPr>
        <p:txBody>
          <a:bodyPr lIns="114286" tIns="57144" rIns="114286" bIns="57144"/>
          <a:lstStyle>
            <a:lvl1pPr algn="l">
              <a:defRPr sz="2667" b="1">
                <a:solidFill>
                  <a:schemeClr val="accent3"/>
                </a:solidFill>
                <a:latin typeface="+mj-lt"/>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4" name="Text Placeholder 4"/>
          <p:cNvSpPr>
            <a:spLocks noGrp="1"/>
          </p:cNvSpPr>
          <p:nvPr>
            <p:ph type="body" sz="quarter" idx="11"/>
          </p:nvPr>
        </p:nvSpPr>
        <p:spPr>
          <a:xfrm>
            <a:off x="382059" y="769322"/>
            <a:ext cx="11445875" cy="289983"/>
          </a:xfrm>
          <a:prstGeom prst="rect">
            <a:avLst/>
          </a:prstGeom>
        </p:spPr>
        <p:txBody>
          <a:bodyPr/>
          <a:lstStyle>
            <a:lvl1pPr marL="0" indent="0">
              <a:buNone/>
              <a:defRPr sz="1867" b="0">
                <a:latin typeface="+mj-lt"/>
              </a:defRPr>
            </a:lvl1pPr>
            <a:lvl2pPr marL="380974" indent="0">
              <a:buNone/>
              <a:defRPr>
                <a:latin typeface="Roboto"/>
              </a:defRPr>
            </a:lvl2pPr>
            <a:lvl3pPr marL="761948" indent="0">
              <a:buNone/>
              <a:defRPr>
                <a:latin typeface="Roboto"/>
              </a:defRPr>
            </a:lvl3pPr>
            <a:lvl4pPr marL="1142922" indent="0">
              <a:buNone/>
              <a:defRPr>
                <a:latin typeface="Roboto"/>
              </a:defRPr>
            </a:lvl4pPr>
            <a:lvl5pPr marL="1523898" indent="0">
              <a:buNone/>
              <a:defRPr>
                <a:latin typeface="Roboto"/>
              </a:defRPr>
            </a:lvl5pPr>
          </a:lstStyle>
          <a:p>
            <a:pPr lvl="0"/>
            <a:r>
              <a:rPr lang="en-US" dirty="0"/>
              <a:t>Click to edit Master text styles</a:t>
            </a:r>
          </a:p>
        </p:txBody>
      </p:sp>
      <p:sp>
        <p:nvSpPr>
          <p:cNvPr id="15" name="Text Placeholder 5"/>
          <p:cNvSpPr>
            <a:spLocks noGrp="1"/>
          </p:cNvSpPr>
          <p:nvPr userDrawn="1">
            <p:ph type="body" sz="quarter" idx="12"/>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2164732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1 w/ ref + fn">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14" name="Text Placeholder 5"/>
          <p:cNvSpPr>
            <a:spLocks noGrp="1"/>
          </p:cNvSpPr>
          <p:nvPr userDrawn="1">
            <p:ph type="body" sz="quarter" idx="11"/>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99216654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06710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6312">
          <p15:clr>
            <a:srgbClr val="FBAE40"/>
          </p15:clr>
        </p15:guide>
        <p15:guide id="4" pos="360">
          <p15:clr>
            <a:srgbClr val="FBAE40"/>
          </p15:clr>
        </p15:guide>
        <p15:guide id="5" pos="111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vider Slide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06" name="Rectangle 34"/>
          <p:cNvSpPr>
            <a:spLocks noGrp="1" noChangeArrowheads="1"/>
          </p:cNvSpPr>
          <p:nvPr>
            <p:ph type="ctrTitle" sz="quarter"/>
          </p:nvPr>
        </p:nvSpPr>
        <p:spPr>
          <a:xfrm>
            <a:off x="381000" y="2324100"/>
            <a:ext cx="11430000" cy="1143000"/>
          </a:xfrm>
          <a:prstGeom prst="rect">
            <a:avLst/>
          </a:prstGeom>
        </p:spPr>
        <p:txBody>
          <a:bodyPr lIns="114286" tIns="57144" rIns="114286" bIns="57144" anchor="b"/>
          <a:lstStyle>
            <a:lvl1pPr algn="l">
              <a:defRPr sz="3200" b="1">
                <a:solidFill>
                  <a:schemeClr val="accent3"/>
                </a:solidFill>
                <a:latin typeface="+mj-lt"/>
              </a:defRPr>
            </a:lvl1pPr>
          </a:lstStyle>
          <a:p>
            <a:r>
              <a:rPr lang="en-US" dirty="0"/>
              <a:t>Click to edit Master title style</a:t>
            </a:r>
          </a:p>
        </p:txBody>
      </p:sp>
      <p:sp>
        <p:nvSpPr>
          <p:cNvPr id="3107" name="Rectangle 35"/>
          <p:cNvSpPr>
            <a:spLocks noGrp="1" noChangeArrowheads="1"/>
          </p:cNvSpPr>
          <p:nvPr>
            <p:ph type="subTitle" sz="quarter" idx="1"/>
          </p:nvPr>
        </p:nvSpPr>
        <p:spPr>
          <a:xfrm>
            <a:off x="381000" y="3923443"/>
            <a:ext cx="11430000" cy="1752600"/>
          </a:xfrm>
          <a:prstGeom prst="rect">
            <a:avLst/>
          </a:prstGeom>
        </p:spPr>
        <p:txBody>
          <a:bodyPr lIns="115068" tIns="57536" rIns="115068" bIns="57536"/>
          <a:lstStyle>
            <a:lvl1pPr marL="0" indent="0" algn="l">
              <a:buFont typeface="Wingdings" pitchFamily="2" charset="2"/>
              <a:buNone/>
              <a:defRPr sz="2400" b="0">
                <a:solidFill>
                  <a:schemeClr val="tx1"/>
                </a:solidFill>
                <a:latin typeface="+mj-lt"/>
              </a:defRPr>
            </a:lvl1pPr>
          </a:lstStyle>
          <a:p>
            <a:r>
              <a:rPr lang="en-US" dirty="0"/>
              <a:t>Click to edit Master subtitle style</a:t>
            </a:r>
          </a:p>
        </p:txBody>
      </p:sp>
      <p:grpSp>
        <p:nvGrpSpPr>
          <p:cNvPr id="16" name="Group 15"/>
          <p:cNvGrpSpPr/>
          <p:nvPr userDrawn="1"/>
        </p:nvGrpSpPr>
        <p:grpSpPr>
          <a:xfrm>
            <a:off x="495300" y="3530600"/>
            <a:ext cx="3439928" cy="165100"/>
            <a:chOff x="742950" y="5295900"/>
            <a:chExt cx="5159892" cy="247650"/>
          </a:xfrm>
        </p:grpSpPr>
        <p:sp>
          <p:nvSpPr>
            <p:cNvPr id="17" name="Oval 16"/>
            <p:cNvSpPr/>
            <p:nvPr userDrawn="1"/>
          </p:nvSpPr>
          <p:spPr>
            <a:xfrm>
              <a:off x="742950" y="5295900"/>
              <a:ext cx="247650" cy="247650"/>
            </a:xfrm>
            <a:prstGeom prst="ellipse">
              <a:avLst/>
            </a:prstGeom>
            <a:solidFill>
              <a:schemeClr val="bg2">
                <a:lumMod val="75000"/>
              </a:schemeClr>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8" name="Oval 17"/>
            <p:cNvSpPr/>
            <p:nvPr userDrawn="1"/>
          </p:nvSpPr>
          <p:spPr>
            <a:xfrm>
              <a:off x="1356980" y="5295900"/>
              <a:ext cx="247650" cy="247650"/>
            </a:xfrm>
            <a:prstGeom prst="ellipse">
              <a:avLst/>
            </a:prstGeom>
            <a:solidFill>
              <a:schemeClr val="tx2"/>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9" name="Oval 18"/>
            <p:cNvSpPr/>
            <p:nvPr userDrawn="1"/>
          </p:nvSpPr>
          <p:spPr>
            <a:xfrm>
              <a:off x="1971010" y="5295900"/>
              <a:ext cx="247650" cy="247650"/>
            </a:xfrm>
            <a:prstGeom prst="ellipse">
              <a:avLst/>
            </a:prstGeom>
            <a:solidFill>
              <a:schemeClr val="accent1"/>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0" name="Oval 19"/>
            <p:cNvSpPr/>
            <p:nvPr userDrawn="1"/>
          </p:nvSpPr>
          <p:spPr>
            <a:xfrm>
              <a:off x="2585040" y="5295900"/>
              <a:ext cx="247650" cy="247650"/>
            </a:xfrm>
            <a:prstGeom prst="ellipse">
              <a:avLst/>
            </a:prstGeom>
            <a:solidFill>
              <a:schemeClr val="accent2"/>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1" name="Oval 20"/>
            <p:cNvSpPr/>
            <p:nvPr userDrawn="1"/>
          </p:nvSpPr>
          <p:spPr>
            <a:xfrm>
              <a:off x="3199070" y="5295900"/>
              <a:ext cx="247650" cy="247650"/>
            </a:xfrm>
            <a:prstGeom prst="ellipse">
              <a:avLst/>
            </a:prstGeom>
            <a:solidFill>
              <a:schemeClr val="accent3"/>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2" name="Oval 21"/>
            <p:cNvSpPr/>
            <p:nvPr userDrawn="1"/>
          </p:nvSpPr>
          <p:spPr>
            <a:xfrm>
              <a:off x="3813100" y="5295900"/>
              <a:ext cx="247650" cy="247650"/>
            </a:xfrm>
            <a:prstGeom prst="ellipse">
              <a:avLst/>
            </a:prstGeom>
            <a:solidFill>
              <a:schemeClr val="accent4"/>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3" name="Oval 22"/>
            <p:cNvSpPr/>
            <p:nvPr userDrawn="1"/>
          </p:nvSpPr>
          <p:spPr>
            <a:xfrm>
              <a:off x="4427130" y="5295900"/>
              <a:ext cx="247650" cy="247650"/>
            </a:xfrm>
            <a:prstGeom prst="ellipse">
              <a:avLst/>
            </a:prstGeom>
            <a:solidFill>
              <a:schemeClr val="accent5"/>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4" name="Oval 23"/>
            <p:cNvSpPr/>
            <p:nvPr userDrawn="1"/>
          </p:nvSpPr>
          <p:spPr>
            <a:xfrm>
              <a:off x="5041160" y="5295900"/>
              <a:ext cx="247650" cy="247650"/>
            </a:xfrm>
            <a:prstGeom prst="ellipse">
              <a:avLst/>
            </a:prstGeom>
            <a:solidFill>
              <a:schemeClr val="accent6"/>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5" name="Oval 24"/>
            <p:cNvSpPr/>
            <p:nvPr userDrawn="1"/>
          </p:nvSpPr>
          <p:spPr>
            <a:xfrm>
              <a:off x="5655192" y="5295900"/>
              <a:ext cx="247650" cy="247650"/>
            </a:xfrm>
            <a:prstGeom prst="ellipse">
              <a:avLst/>
            </a:prstGeom>
            <a:solidFill>
              <a:schemeClr val="bg2">
                <a:lumMod val="75000"/>
              </a:schemeClr>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271791509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Divider Slide 1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06" name="Rectangle 34"/>
          <p:cNvSpPr>
            <a:spLocks noGrp="1" noChangeArrowheads="1"/>
          </p:cNvSpPr>
          <p:nvPr>
            <p:ph type="ctrTitle" sz="quarter"/>
          </p:nvPr>
        </p:nvSpPr>
        <p:spPr>
          <a:xfrm>
            <a:off x="381000" y="2324100"/>
            <a:ext cx="11430000" cy="1143000"/>
          </a:xfrm>
          <a:prstGeom prst="rect">
            <a:avLst/>
          </a:prstGeom>
        </p:spPr>
        <p:txBody>
          <a:bodyPr lIns="114286" tIns="57144" rIns="114286" bIns="57144" anchor="b"/>
          <a:lstStyle>
            <a:lvl1pPr algn="l">
              <a:defRPr sz="3200" b="1">
                <a:solidFill>
                  <a:schemeClr val="tx2"/>
                </a:solidFill>
                <a:latin typeface="+mj-lt"/>
              </a:defRPr>
            </a:lvl1pPr>
          </a:lstStyle>
          <a:p>
            <a:r>
              <a:rPr lang="en-US" dirty="0"/>
              <a:t>Click to edit Master title style</a:t>
            </a:r>
          </a:p>
        </p:txBody>
      </p:sp>
      <p:sp>
        <p:nvSpPr>
          <p:cNvPr id="3107" name="Rectangle 35"/>
          <p:cNvSpPr>
            <a:spLocks noGrp="1" noChangeArrowheads="1"/>
          </p:cNvSpPr>
          <p:nvPr>
            <p:ph type="subTitle" sz="quarter" idx="1"/>
          </p:nvPr>
        </p:nvSpPr>
        <p:spPr>
          <a:xfrm>
            <a:off x="381000" y="3923443"/>
            <a:ext cx="11430000" cy="1752600"/>
          </a:xfrm>
          <a:prstGeom prst="rect">
            <a:avLst/>
          </a:prstGeom>
        </p:spPr>
        <p:txBody>
          <a:bodyPr lIns="115068" tIns="57536" rIns="115068" bIns="57536"/>
          <a:lstStyle>
            <a:lvl1pPr marL="0" indent="0" algn="l">
              <a:buFont typeface="Wingdings" pitchFamily="2" charset="2"/>
              <a:buNone/>
              <a:defRPr sz="2400" b="0">
                <a:solidFill>
                  <a:schemeClr val="bg1"/>
                </a:solidFill>
                <a:latin typeface="+mj-lt"/>
              </a:defRPr>
            </a:lvl1pPr>
          </a:lstStyle>
          <a:p>
            <a:r>
              <a:rPr lang="en-US" dirty="0"/>
              <a:t>Click to edit Master subtitle style</a:t>
            </a:r>
          </a:p>
        </p:txBody>
      </p:sp>
      <p:grpSp>
        <p:nvGrpSpPr>
          <p:cNvPr id="16" name="Group 15"/>
          <p:cNvGrpSpPr/>
          <p:nvPr userDrawn="1"/>
        </p:nvGrpSpPr>
        <p:grpSpPr>
          <a:xfrm>
            <a:off x="495300" y="3530600"/>
            <a:ext cx="3439928" cy="165100"/>
            <a:chOff x="742950" y="5295900"/>
            <a:chExt cx="5159892" cy="247650"/>
          </a:xfrm>
        </p:grpSpPr>
        <p:sp>
          <p:nvSpPr>
            <p:cNvPr id="17" name="Oval 16"/>
            <p:cNvSpPr/>
            <p:nvPr userDrawn="1"/>
          </p:nvSpPr>
          <p:spPr>
            <a:xfrm>
              <a:off x="742950" y="5295900"/>
              <a:ext cx="247650" cy="247650"/>
            </a:xfrm>
            <a:prstGeom prst="ellipse">
              <a:avLst/>
            </a:prstGeom>
            <a:solidFill>
              <a:schemeClr val="bg2">
                <a:lumMod val="75000"/>
              </a:schemeClr>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8" name="Oval 17"/>
            <p:cNvSpPr/>
            <p:nvPr userDrawn="1"/>
          </p:nvSpPr>
          <p:spPr>
            <a:xfrm>
              <a:off x="1356980" y="5295900"/>
              <a:ext cx="247650" cy="247650"/>
            </a:xfrm>
            <a:prstGeom prst="ellipse">
              <a:avLst/>
            </a:prstGeom>
            <a:solidFill>
              <a:schemeClr val="tx2"/>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9" name="Oval 18"/>
            <p:cNvSpPr/>
            <p:nvPr userDrawn="1"/>
          </p:nvSpPr>
          <p:spPr>
            <a:xfrm>
              <a:off x="1971010" y="5295900"/>
              <a:ext cx="247650" cy="247650"/>
            </a:xfrm>
            <a:prstGeom prst="ellipse">
              <a:avLst/>
            </a:prstGeom>
            <a:solidFill>
              <a:schemeClr val="accent1"/>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0" name="Oval 19"/>
            <p:cNvSpPr/>
            <p:nvPr userDrawn="1"/>
          </p:nvSpPr>
          <p:spPr>
            <a:xfrm>
              <a:off x="2585040" y="5295900"/>
              <a:ext cx="247650" cy="247650"/>
            </a:xfrm>
            <a:prstGeom prst="ellipse">
              <a:avLst/>
            </a:prstGeom>
            <a:solidFill>
              <a:schemeClr val="accent2"/>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1" name="Oval 20"/>
            <p:cNvSpPr/>
            <p:nvPr userDrawn="1"/>
          </p:nvSpPr>
          <p:spPr>
            <a:xfrm>
              <a:off x="3199070" y="5295900"/>
              <a:ext cx="247650" cy="247650"/>
            </a:xfrm>
            <a:prstGeom prst="ellipse">
              <a:avLst/>
            </a:prstGeom>
            <a:solidFill>
              <a:schemeClr val="accent3"/>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2" name="Oval 21"/>
            <p:cNvSpPr/>
            <p:nvPr userDrawn="1"/>
          </p:nvSpPr>
          <p:spPr>
            <a:xfrm>
              <a:off x="3813100" y="5295900"/>
              <a:ext cx="247650" cy="247650"/>
            </a:xfrm>
            <a:prstGeom prst="ellipse">
              <a:avLst/>
            </a:prstGeom>
            <a:solidFill>
              <a:schemeClr val="accent4"/>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3" name="Oval 22"/>
            <p:cNvSpPr/>
            <p:nvPr userDrawn="1"/>
          </p:nvSpPr>
          <p:spPr>
            <a:xfrm>
              <a:off x="4427130" y="5295900"/>
              <a:ext cx="247650" cy="247650"/>
            </a:xfrm>
            <a:prstGeom prst="ellipse">
              <a:avLst/>
            </a:prstGeom>
            <a:solidFill>
              <a:schemeClr val="accent5"/>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4" name="Oval 23"/>
            <p:cNvSpPr/>
            <p:nvPr userDrawn="1"/>
          </p:nvSpPr>
          <p:spPr>
            <a:xfrm>
              <a:off x="5041160" y="5295900"/>
              <a:ext cx="247650" cy="247650"/>
            </a:xfrm>
            <a:prstGeom prst="ellipse">
              <a:avLst/>
            </a:prstGeom>
            <a:solidFill>
              <a:schemeClr val="accent6"/>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5" name="Oval 24"/>
            <p:cNvSpPr/>
            <p:nvPr userDrawn="1"/>
          </p:nvSpPr>
          <p:spPr>
            <a:xfrm>
              <a:off x="5655192" y="5295900"/>
              <a:ext cx="247650" cy="247650"/>
            </a:xfrm>
            <a:prstGeom prst="ellipse">
              <a:avLst/>
            </a:prstGeom>
            <a:solidFill>
              <a:schemeClr val="bg2">
                <a:lumMod val="75000"/>
              </a:schemeClr>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275992149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Divider Slide 2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06" name="Rectangle 34"/>
          <p:cNvSpPr>
            <a:spLocks noGrp="1" noChangeArrowheads="1"/>
          </p:cNvSpPr>
          <p:nvPr>
            <p:ph type="ctrTitle" sz="quarter"/>
          </p:nvPr>
        </p:nvSpPr>
        <p:spPr>
          <a:xfrm>
            <a:off x="381000" y="1315578"/>
            <a:ext cx="3108434" cy="4226844"/>
          </a:xfrm>
          <a:prstGeom prst="rect">
            <a:avLst/>
          </a:prstGeom>
        </p:spPr>
        <p:txBody>
          <a:bodyPr lIns="114286" tIns="57144" rIns="114286" bIns="57144" anchor="ctr"/>
          <a:lstStyle>
            <a:lvl1pPr algn="r">
              <a:defRPr sz="3200" b="1">
                <a:solidFill>
                  <a:schemeClr val="accent3"/>
                </a:solidFill>
                <a:latin typeface="+mj-lt"/>
              </a:defRPr>
            </a:lvl1pPr>
          </a:lstStyle>
          <a:p>
            <a:r>
              <a:rPr lang="en-US" dirty="0"/>
              <a:t>Click to edit Master title style</a:t>
            </a:r>
          </a:p>
        </p:txBody>
      </p:sp>
      <p:sp>
        <p:nvSpPr>
          <p:cNvPr id="3107" name="Rectangle 35"/>
          <p:cNvSpPr>
            <a:spLocks noGrp="1" noChangeArrowheads="1"/>
          </p:cNvSpPr>
          <p:nvPr>
            <p:ph type="subTitle" sz="quarter" idx="1"/>
          </p:nvPr>
        </p:nvSpPr>
        <p:spPr>
          <a:xfrm>
            <a:off x="4603531" y="2552700"/>
            <a:ext cx="7091855" cy="1752600"/>
          </a:xfrm>
          <a:prstGeom prst="rect">
            <a:avLst/>
          </a:prstGeom>
        </p:spPr>
        <p:txBody>
          <a:bodyPr lIns="115068" tIns="57536" rIns="115068" bIns="57536" anchor="ctr"/>
          <a:lstStyle>
            <a:lvl1pPr marL="0" indent="0" algn="l">
              <a:buFont typeface="Wingdings" pitchFamily="2" charset="2"/>
              <a:buNone/>
              <a:defRPr sz="2400" b="0">
                <a:solidFill>
                  <a:schemeClr val="tx1"/>
                </a:solidFill>
                <a:latin typeface="+mj-lt"/>
              </a:defRPr>
            </a:lvl1pPr>
          </a:lstStyle>
          <a:p>
            <a:r>
              <a:rPr lang="en-US" dirty="0"/>
              <a:t>Click to edit Master subtitle style</a:t>
            </a:r>
          </a:p>
        </p:txBody>
      </p:sp>
      <p:grpSp>
        <p:nvGrpSpPr>
          <p:cNvPr id="15" name="Group 14"/>
          <p:cNvGrpSpPr/>
          <p:nvPr userDrawn="1"/>
        </p:nvGrpSpPr>
        <p:grpSpPr>
          <a:xfrm rot="5400000">
            <a:off x="2263139" y="3384550"/>
            <a:ext cx="3439928" cy="165100"/>
            <a:chOff x="742950" y="5295900"/>
            <a:chExt cx="5159892" cy="247650"/>
          </a:xfrm>
        </p:grpSpPr>
        <p:sp>
          <p:nvSpPr>
            <p:cNvPr id="16" name="Oval 15"/>
            <p:cNvSpPr/>
            <p:nvPr userDrawn="1"/>
          </p:nvSpPr>
          <p:spPr>
            <a:xfrm>
              <a:off x="742950" y="5295900"/>
              <a:ext cx="247650" cy="247650"/>
            </a:xfrm>
            <a:prstGeom prst="ellipse">
              <a:avLst/>
            </a:prstGeom>
            <a:solidFill>
              <a:schemeClr val="bg2">
                <a:lumMod val="75000"/>
              </a:schemeClr>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7" name="Oval 16"/>
            <p:cNvSpPr/>
            <p:nvPr userDrawn="1"/>
          </p:nvSpPr>
          <p:spPr>
            <a:xfrm>
              <a:off x="1356980" y="5295900"/>
              <a:ext cx="247650" cy="247650"/>
            </a:xfrm>
            <a:prstGeom prst="ellipse">
              <a:avLst/>
            </a:prstGeom>
            <a:solidFill>
              <a:schemeClr val="tx2"/>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8" name="Oval 17"/>
            <p:cNvSpPr/>
            <p:nvPr userDrawn="1"/>
          </p:nvSpPr>
          <p:spPr>
            <a:xfrm>
              <a:off x="1971010" y="5295900"/>
              <a:ext cx="247650" cy="247650"/>
            </a:xfrm>
            <a:prstGeom prst="ellipse">
              <a:avLst/>
            </a:prstGeom>
            <a:solidFill>
              <a:schemeClr val="accent1"/>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9" name="Oval 18"/>
            <p:cNvSpPr/>
            <p:nvPr userDrawn="1"/>
          </p:nvSpPr>
          <p:spPr>
            <a:xfrm>
              <a:off x="2585040" y="5295900"/>
              <a:ext cx="247650" cy="247650"/>
            </a:xfrm>
            <a:prstGeom prst="ellipse">
              <a:avLst/>
            </a:prstGeom>
            <a:solidFill>
              <a:schemeClr val="accent2"/>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0" name="Oval 19"/>
            <p:cNvSpPr/>
            <p:nvPr userDrawn="1"/>
          </p:nvSpPr>
          <p:spPr>
            <a:xfrm>
              <a:off x="3199070" y="5295900"/>
              <a:ext cx="247650" cy="247650"/>
            </a:xfrm>
            <a:prstGeom prst="ellipse">
              <a:avLst/>
            </a:prstGeom>
            <a:solidFill>
              <a:schemeClr val="accent3"/>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1" name="Oval 20"/>
            <p:cNvSpPr/>
            <p:nvPr userDrawn="1"/>
          </p:nvSpPr>
          <p:spPr>
            <a:xfrm>
              <a:off x="3813100" y="5295900"/>
              <a:ext cx="247650" cy="247650"/>
            </a:xfrm>
            <a:prstGeom prst="ellipse">
              <a:avLst/>
            </a:prstGeom>
            <a:solidFill>
              <a:schemeClr val="accent4"/>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2" name="Oval 21"/>
            <p:cNvSpPr/>
            <p:nvPr userDrawn="1"/>
          </p:nvSpPr>
          <p:spPr>
            <a:xfrm>
              <a:off x="4427130" y="5295900"/>
              <a:ext cx="247650" cy="247650"/>
            </a:xfrm>
            <a:prstGeom prst="ellipse">
              <a:avLst/>
            </a:prstGeom>
            <a:solidFill>
              <a:schemeClr val="accent5"/>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3" name="Oval 22"/>
            <p:cNvSpPr/>
            <p:nvPr userDrawn="1"/>
          </p:nvSpPr>
          <p:spPr>
            <a:xfrm>
              <a:off x="5041160" y="5295900"/>
              <a:ext cx="247650" cy="247650"/>
            </a:xfrm>
            <a:prstGeom prst="ellipse">
              <a:avLst/>
            </a:prstGeom>
            <a:solidFill>
              <a:schemeClr val="accent6"/>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4" name="Oval 23"/>
            <p:cNvSpPr/>
            <p:nvPr userDrawn="1"/>
          </p:nvSpPr>
          <p:spPr>
            <a:xfrm>
              <a:off x="5655192" y="5295900"/>
              <a:ext cx="247650" cy="247650"/>
            </a:xfrm>
            <a:prstGeom prst="ellipse">
              <a:avLst/>
            </a:prstGeom>
            <a:solidFill>
              <a:schemeClr val="bg2">
                <a:lumMod val="75000"/>
              </a:schemeClr>
            </a:solidFill>
            <a:ln>
              <a:noFill/>
            </a:ln>
            <a:scene3d>
              <a:camera prst="orthographicFront">
                <a:rot lat="0" lon="0" rev="0"/>
              </a:camera>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208502385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Divider Slide 2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06" name="Rectangle 34"/>
          <p:cNvSpPr>
            <a:spLocks noGrp="1" noChangeArrowheads="1"/>
          </p:cNvSpPr>
          <p:nvPr>
            <p:ph type="ctrTitle" sz="quarter"/>
          </p:nvPr>
        </p:nvSpPr>
        <p:spPr>
          <a:xfrm>
            <a:off x="381000" y="1315578"/>
            <a:ext cx="3108434" cy="4226844"/>
          </a:xfrm>
          <a:prstGeom prst="rect">
            <a:avLst/>
          </a:prstGeom>
        </p:spPr>
        <p:txBody>
          <a:bodyPr lIns="114286" tIns="57144" rIns="114286" bIns="57144" anchor="ctr"/>
          <a:lstStyle>
            <a:lvl1pPr algn="r">
              <a:defRPr sz="3200" b="1">
                <a:solidFill>
                  <a:schemeClr val="tx2"/>
                </a:solidFill>
                <a:latin typeface="+mj-lt"/>
              </a:defRPr>
            </a:lvl1pPr>
          </a:lstStyle>
          <a:p>
            <a:r>
              <a:rPr lang="en-US" dirty="0"/>
              <a:t>Click to edit Master title style</a:t>
            </a:r>
          </a:p>
        </p:txBody>
      </p:sp>
      <p:sp>
        <p:nvSpPr>
          <p:cNvPr id="3107" name="Rectangle 35"/>
          <p:cNvSpPr>
            <a:spLocks noGrp="1" noChangeArrowheads="1"/>
          </p:cNvSpPr>
          <p:nvPr>
            <p:ph type="subTitle" sz="quarter" idx="1"/>
          </p:nvPr>
        </p:nvSpPr>
        <p:spPr>
          <a:xfrm>
            <a:off x="4603531" y="2552700"/>
            <a:ext cx="7091855" cy="1752600"/>
          </a:xfrm>
          <a:prstGeom prst="rect">
            <a:avLst/>
          </a:prstGeom>
        </p:spPr>
        <p:txBody>
          <a:bodyPr lIns="115068" tIns="57536" rIns="115068" bIns="57536" anchor="ctr"/>
          <a:lstStyle>
            <a:lvl1pPr marL="0" indent="0" algn="l">
              <a:buFont typeface="Wingdings" pitchFamily="2" charset="2"/>
              <a:buNone/>
              <a:defRPr sz="2400" b="0">
                <a:solidFill>
                  <a:schemeClr val="bg1"/>
                </a:solidFill>
                <a:latin typeface="+mj-lt"/>
              </a:defRPr>
            </a:lvl1pPr>
          </a:lstStyle>
          <a:p>
            <a:r>
              <a:rPr lang="en-US" dirty="0"/>
              <a:t>Click to edit Master subtitle style</a:t>
            </a:r>
          </a:p>
        </p:txBody>
      </p:sp>
    </p:spTree>
    <p:extLst>
      <p:ext uri="{BB962C8B-B14F-4D97-AF65-F5344CB8AC3E}">
        <p14:creationId xmlns:p14="http://schemas.microsoft.com/office/powerpoint/2010/main" val="191969559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mparison 2 w/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8" y="226471"/>
            <a:ext cx="11809943" cy="851707"/>
          </a:xfrm>
          <a:prstGeom prst="rect">
            <a:avLst/>
          </a:prstGeom>
        </p:spPr>
        <p:txBody>
          <a:bodyPr lIns="114300" tIns="57150" rIns="114300" bIns="57150"/>
          <a:lstStyle>
            <a:lvl1pPr algn="l">
              <a:defRPr sz="2667" b="1">
                <a:solidFill>
                  <a:schemeClr val="accent3"/>
                </a:solidFill>
                <a:latin typeface="+mj-lt"/>
              </a:defRPr>
            </a:lvl1pPr>
          </a:lstStyle>
          <a:p>
            <a:r>
              <a:rPr lang="en-US" dirty="0"/>
              <a:t>Click to edit Master title style</a:t>
            </a:r>
          </a:p>
        </p:txBody>
      </p:sp>
      <p:sp>
        <p:nvSpPr>
          <p:cNvPr id="3" name="Text Placeholder 2"/>
          <p:cNvSpPr>
            <a:spLocks noGrp="1"/>
          </p:cNvSpPr>
          <p:nvPr>
            <p:ph type="body" idx="1"/>
          </p:nvPr>
        </p:nvSpPr>
        <p:spPr>
          <a:xfrm>
            <a:off x="381000" y="1226344"/>
            <a:ext cx="5632720" cy="639765"/>
          </a:xfrm>
          <a:prstGeom prst="rect">
            <a:avLst/>
          </a:prstGeom>
        </p:spPr>
        <p:txBody>
          <a:bodyPr lIns="114300" tIns="57150" rIns="114300" bIns="57150" anchor="b"/>
          <a:lstStyle>
            <a:lvl1pPr marL="0" indent="0">
              <a:buNone/>
              <a:defRPr sz="2400"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4" name="Content Placeholder 3"/>
          <p:cNvSpPr>
            <a:spLocks noGrp="1"/>
          </p:cNvSpPr>
          <p:nvPr>
            <p:ph sz="half" idx="2"/>
          </p:nvPr>
        </p:nvSpPr>
        <p:spPr>
          <a:xfrm>
            <a:off x="381000" y="1866109"/>
            <a:ext cx="5632720"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2133">
                <a:solidFill>
                  <a:schemeClr val="tx1"/>
                </a:solidFill>
                <a:latin typeface="+mn-lt"/>
              </a:defRPr>
            </a:lvl1pPr>
            <a:lvl2pPr marL="529193" indent="-237079">
              <a:spcBef>
                <a:spcPts val="0"/>
              </a:spcBef>
              <a:spcAft>
                <a:spcPts val="400"/>
              </a:spcAft>
              <a:defRPr sz="1867">
                <a:solidFill>
                  <a:schemeClr val="tx1"/>
                </a:solidFill>
                <a:latin typeface="+mn-lt"/>
              </a:defRPr>
            </a:lvl2pPr>
            <a:lvl3pPr marL="837184" indent="-189451">
              <a:spcBef>
                <a:spcPts val="0"/>
              </a:spcBef>
              <a:spcAft>
                <a:spcPts val="400"/>
              </a:spcAft>
              <a:buFont typeface="Wingdings" panose="05000000000000000000" pitchFamily="2" charset="2"/>
              <a:buChar char="§"/>
              <a:defRPr sz="1600">
                <a:solidFill>
                  <a:schemeClr val="tx1"/>
                </a:solidFill>
                <a:latin typeface="+mn-lt"/>
              </a:defRPr>
            </a:lvl3pPr>
            <a:lvl4pPr marL="1103897" indent="-189451">
              <a:spcBef>
                <a:spcPts val="0"/>
              </a:spcBef>
              <a:spcAft>
                <a:spcPts val="400"/>
              </a:spcAft>
              <a:defRPr sz="1333">
                <a:solidFill>
                  <a:schemeClr val="tx1"/>
                </a:solidFill>
                <a:latin typeface="+mn-lt"/>
              </a:defRPr>
            </a:lvl4pPr>
            <a:lvl5pPr marL="1408712" indent="-189451">
              <a:spcBef>
                <a:spcPts val="0"/>
              </a:spcBef>
              <a:spcAft>
                <a:spcPts val="400"/>
              </a:spcAft>
              <a:defRPr sz="1333">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86" y="1226344"/>
            <a:ext cx="5634933" cy="639765"/>
          </a:xfrm>
          <a:prstGeom prst="rect">
            <a:avLst/>
          </a:prstGeom>
        </p:spPr>
        <p:txBody>
          <a:bodyPr lIns="114300" tIns="57150" rIns="114300" bIns="57150" anchor="b"/>
          <a:lstStyle>
            <a:lvl1pPr marL="0" indent="0">
              <a:buNone/>
              <a:defRPr sz="2400"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6" name="Content Placeholder 5"/>
          <p:cNvSpPr>
            <a:spLocks noGrp="1"/>
          </p:cNvSpPr>
          <p:nvPr>
            <p:ph sz="quarter" idx="4"/>
          </p:nvPr>
        </p:nvSpPr>
        <p:spPr>
          <a:xfrm>
            <a:off x="6193386" y="1866109"/>
            <a:ext cx="5634933"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2133">
                <a:solidFill>
                  <a:schemeClr val="tx1"/>
                </a:solidFill>
                <a:latin typeface="+mn-lt"/>
              </a:defRPr>
            </a:lvl1pPr>
            <a:lvl2pPr marL="529193" indent="-237079">
              <a:spcBef>
                <a:spcPts val="0"/>
              </a:spcBef>
              <a:spcAft>
                <a:spcPts val="400"/>
              </a:spcAft>
              <a:defRPr sz="1867">
                <a:solidFill>
                  <a:schemeClr val="tx1"/>
                </a:solidFill>
                <a:latin typeface="+mn-lt"/>
              </a:defRPr>
            </a:lvl2pPr>
            <a:lvl3pPr marL="837184" indent="-189451">
              <a:spcBef>
                <a:spcPts val="0"/>
              </a:spcBef>
              <a:spcAft>
                <a:spcPts val="400"/>
              </a:spcAft>
              <a:buFont typeface="Wingdings" panose="05000000000000000000" pitchFamily="2" charset="2"/>
              <a:buChar char="§"/>
              <a:defRPr sz="1600">
                <a:solidFill>
                  <a:schemeClr val="tx1"/>
                </a:solidFill>
                <a:latin typeface="+mn-lt"/>
              </a:defRPr>
            </a:lvl3pPr>
            <a:lvl4pPr marL="1103897" indent="-189451">
              <a:spcBef>
                <a:spcPts val="0"/>
              </a:spcBef>
              <a:spcAft>
                <a:spcPts val="400"/>
              </a:spcAft>
              <a:defRPr sz="1333">
                <a:solidFill>
                  <a:schemeClr val="tx1"/>
                </a:solidFill>
                <a:latin typeface="+mn-lt"/>
              </a:defRPr>
            </a:lvl4pPr>
            <a:lvl5pPr marL="1408712" indent="-189451">
              <a:spcBef>
                <a:spcPts val="0"/>
              </a:spcBef>
              <a:spcAft>
                <a:spcPts val="400"/>
              </a:spcAft>
              <a:defRPr sz="1333">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19" name="Text Placeholder 5"/>
          <p:cNvSpPr>
            <a:spLocks noGrp="1"/>
          </p:cNvSpPr>
          <p:nvPr userDrawn="1">
            <p:ph type="body" sz="quarter" idx="12"/>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26678028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mparison 2 w/Sub and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8" y="226471"/>
            <a:ext cx="11809943" cy="851707"/>
          </a:xfrm>
          <a:prstGeom prst="rect">
            <a:avLst/>
          </a:prstGeom>
        </p:spPr>
        <p:txBody>
          <a:bodyPr lIns="114300" tIns="57150" rIns="114300" bIns="57150"/>
          <a:lstStyle>
            <a:lvl1pPr algn="l">
              <a:defRPr sz="2667" b="1">
                <a:solidFill>
                  <a:schemeClr val="accent3"/>
                </a:solidFill>
                <a:latin typeface="+mj-lt"/>
              </a:defRPr>
            </a:lvl1pPr>
          </a:lstStyle>
          <a:p>
            <a:r>
              <a:rPr lang="en-US" dirty="0"/>
              <a:t>Click to edit Master title style</a:t>
            </a:r>
          </a:p>
        </p:txBody>
      </p:sp>
      <p:sp>
        <p:nvSpPr>
          <p:cNvPr id="3" name="Text Placeholder 2"/>
          <p:cNvSpPr>
            <a:spLocks noGrp="1"/>
          </p:cNvSpPr>
          <p:nvPr>
            <p:ph type="body" idx="1"/>
          </p:nvPr>
        </p:nvSpPr>
        <p:spPr>
          <a:xfrm>
            <a:off x="381000" y="1226344"/>
            <a:ext cx="5632720" cy="639765"/>
          </a:xfrm>
          <a:prstGeom prst="rect">
            <a:avLst/>
          </a:prstGeom>
        </p:spPr>
        <p:txBody>
          <a:bodyPr lIns="114300" tIns="57150" rIns="114300" bIns="57150" anchor="b"/>
          <a:lstStyle>
            <a:lvl1pPr marL="0" indent="0">
              <a:buNone/>
              <a:defRPr sz="2400"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4" name="Content Placeholder 3"/>
          <p:cNvSpPr>
            <a:spLocks noGrp="1"/>
          </p:cNvSpPr>
          <p:nvPr>
            <p:ph sz="half" idx="2"/>
          </p:nvPr>
        </p:nvSpPr>
        <p:spPr>
          <a:xfrm>
            <a:off x="381000" y="1866109"/>
            <a:ext cx="5632720"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2133">
                <a:solidFill>
                  <a:schemeClr val="tx1"/>
                </a:solidFill>
                <a:latin typeface="+mn-lt"/>
              </a:defRPr>
            </a:lvl1pPr>
            <a:lvl2pPr marL="529193" indent="-237079">
              <a:spcBef>
                <a:spcPts val="0"/>
              </a:spcBef>
              <a:spcAft>
                <a:spcPts val="400"/>
              </a:spcAft>
              <a:defRPr sz="1867">
                <a:solidFill>
                  <a:schemeClr val="tx1"/>
                </a:solidFill>
                <a:latin typeface="+mn-lt"/>
              </a:defRPr>
            </a:lvl2pPr>
            <a:lvl3pPr marL="837184" indent="-189451">
              <a:spcBef>
                <a:spcPts val="0"/>
              </a:spcBef>
              <a:spcAft>
                <a:spcPts val="400"/>
              </a:spcAft>
              <a:buFont typeface="Wingdings" panose="05000000000000000000" pitchFamily="2" charset="2"/>
              <a:buChar char="§"/>
              <a:defRPr sz="1600">
                <a:solidFill>
                  <a:schemeClr val="tx1"/>
                </a:solidFill>
                <a:latin typeface="+mn-lt"/>
              </a:defRPr>
            </a:lvl3pPr>
            <a:lvl4pPr marL="1103897" indent="-189451">
              <a:spcBef>
                <a:spcPts val="0"/>
              </a:spcBef>
              <a:spcAft>
                <a:spcPts val="400"/>
              </a:spcAft>
              <a:defRPr sz="1333">
                <a:solidFill>
                  <a:schemeClr val="tx1"/>
                </a:solidFill>
                <a:latin typeface="+mn-lt"/>
              </a:defRPr>
            </a:lvl4pPr>
            <a:lvl5pPr marL="1408712" indent="-189451">
              <a:spcBef>
                <a:spcPts val="0"/>
              </a:spcBef>
              <a:spcAft>
                <a:spcPts val="400"/>
              </a:spcAft>
              <a:defRPr sz="1333">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86" y="1226344"/>
            <a:ext cx="5634933" cy="639765"/>
          </a:xfrm>
          <a:prstGeom prst="rect">
            <a:avLst/>
          </a:prstGeom>
        </p:spPr>
        <p:txBody>
          <a:bodyPr lIns="114300" tIns="57150" rIns="114300" bIns="57150" anchor="b"/>
          <a:lstStyle>
            <a:lvl1pPr marL="0" indent="0">
              <a:buNone/>
              <a:defRPr sz="2400"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6" name="Content Placeholder 5"/>
          <p:cNvSpPr>
            <a:spLocks noGrp="1"/>
          </p:cNvSpPr>
          <p:nvPr>
            <p:ph sz="quarter" idx="4"/>
          </p:nvPr>
        </p:nvSpPr>
        <p:spPr>
          <a:xfrm>
            <a:off x="6193386" y="1866109"/>
            <a:ext cx="5634933"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2133">
                <a:solidFill>
                  <a:schemeClr val="tx1"/>
                </a:solidFill>
                <a:latin typeface="+mn-lt"/>
              </a:defRPr>
            </a:lvl1pPr>
            <a:lvl2pPr marL="529193" indent="-237079">
              <a:spcBef>
                <a:spcPts val="0"/>
              </a:spcBef>
              <a:spcAft>
                <a:spcPts val="400"/>
              </a:spcAft>
              <a:defRPr sz="1867">
                <a:solidFill>
                  <a:schemeClr val="tx1"/>
                </a:solidFill>
                <a:latin typeface="+mn-lt"/>
              </a:defRPr>
            </a:lvl2pPr>
            <a:lvl3pPr marL="837184" indent="-189451">
              <a:spcBef>
                <a:spcPts val="0"/>
              </a:spcBef>
              <a:spcAft>
                <a:spcPts val="400"/>
              </a:spcAft>
              <a:buFont typeface="Wingdings" panose="05000000000000000000" pitchFamily="2" charset="2"/>
              <a:buChar char="§"/>
              <a:defRPr sz="1600">
                <a:solidFill>
                  <a:schemeClr val="tx1"/>
                </a:solidFill>
                <a:latin typeface="+mn-lt"/>
              </a:defRPr>
            </a:lvl3pPr>
            <a:lvl4pPr marL="1103897" indent="-189451">
              <a:spcBef>
                <a:spcPts val="0"/>
              </a:spcBef>
              <a:spcAft>
                <a:spcPts val="400"/>
              </a:spcAft>
              <a:defRPr sz="1333">
                <a:solidFill>
                  <a:schemeClr val="tx1"/>
                </a:solidFill>
                <a:latin typeface="+mn-lt"/>
              </a:defRPr>
            </a:lvl4pPr>
            <a:lvl5pPr marL="1408712" indent="-189451">
              <a:spcBef>
                <a:spcPts val="0"/>
              </a:spcBef>
              <a:spcAft>
                <a:spcPts val="400"/>
              </a:spcAft>
              <a:defRPr sz="1333">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8" name="Text Placeholder 4"/>
          <p:cNvSpPr>
            <a:spLocks noGrp="1"/>
          </p:cNvSpPr>
          <p:nvPr>
            <p:ph type="body" sz="quarter" idx="11"/>
          </p:nvPr>
        </p:nvSpPr>
        <p:spPr>
          <a:xfrm>
            <a:off x="382059" y="769322"/>
            <a:ext cx="11445875" cy="289983"/>
          </a:xfrm>
          <a:prstGeom prst="rect">
            <a:avLst/>
          </a:prstGeom>
        </p:spPr>
        <p:txBody>
          <a:bodyPr/>
          <a:lstStyle>
            <a:lvl1pPr marL="0" indent="0">
              <a:buNone/>
              <a:defRPr sz="1867" b="0">
                <a:latin typeface="+mj-lt"/>
              </a:defRPr>
            </a:lvl1pPr>
            <a:lvl2pPr marL="380974" indent="0">
              <a:buNone/>
              <a:defRPr>
                <a:latin typeface="Roboto"/>
              </a:defRPr>
            </a:lvl2pPr>
            <a:lvl3pPr marL="761948" indent="0">
              <a:buNone/>
              <a:defRPr>
                <a:latin typeface="Roboto"/>
              </a:defRPr>
            </a:lvl3pPr>
            <a:lvl4pPr marL="1142922" indent="0">
              <a:buNone/>
              <a:defRPr>
                <a:latin typeface="Roboto"/>
              </a:defRPr>
            </a:lvl4pPr>
            <a:lvl5pPr marL="1523898" indent="0">
              <a:buNone/>
              <a:defRPr>
                <a:latin typeface="Roboto"/>
              </a:defRPr>
            </a:lvl5pPr>
          </a:lstStyle>
          <a:p>
            <a:pPr lvl="0"/>
            <a:r>
              <a:rPr lang="en-US" dirty="0"/>
              <a:t>Click to edit Master text styles</a:t>
            </a:r>
          </a:p>
        </p:txBody>
      </p:sp>
      <p:sp>
        <p:nvSpPr>
          <p:cNvPr id="19" name="Text Placeholder 5"/>
          <p:cNvSpPr>
            <a:spLocks noGrp="1"/>
          </p:cNvSpPr>
          <p:nvPr userDrawn="1">
            <p:ph type="body" sz="quarter" idx="12"/>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8878716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mparison 3 w/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8" y="226471"/>
            <a:ext cx="11809943" cy="851707"/>
          </a:xfrm>
          <a:prstGeom prst="rect">
            <a:avLst/>
          </a:prstGeom>
        </p:spPr>
        <p:txBody>
          <a:bodyPr lIns="114300" tIns="57150" rIns="114300" bIns="57150"/>
          <a:lstStyle>
            <a:lvl1pPr algn="l">
              <a:defRPr sz="2667" b="1">
                <a:solidFill>
                  <a:schemeClr val="accent3"/>
                </a:solidFill>
                <a:latin typeface="+mj-lt"/>
              </a:defRPr>
            </a:lvl1pPr>
          </a:lstStyle>
          <a:p>
            <a:r>
              <a:rPr lang="en-US" dirty="0"/>
              <a:t>Click to edit Master title style</a:t>
            </a:r>
          </a:p>
        </p:txBody>
      </p:sp>
      <p:sp>
        <p:nvSpPr>
          <p:cNvPr id="3" name="Text Placeholder 2"/>
          <p:cNvSpPr>
            <a:spLocks noGrp="1"/>
          </p:cNvSpPr>
          <p:nvPr>
            <p:ph type="body" idx="1"/>
          </p:nvPr>
        </p:nvSpPr>
        <p:spPr>
          <a:xfrm>
            <a:off x="381001" y="1226344"/>
            <a:ext cx="3770400" cy="639765"/>
          </a:xfrm>
          <a:prstGeom prst="rect">
            <a:avLst/>
          </a:prstGeom>
        </p:spPr>
        <p:txBody>
          <a:bodyPr lIns="114300" tIns="57150" rIns="114300" bIns="57150" anchor="b"/>
          <a:lstStyle>
            <a:lvl1pPr marL="0" indent="0">
              <a:buNone/>
              <a:defRPr sz="2133"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4" name="Content Placeholder 3"/>
          <p:cNvSpPr>
            <a:spLocks noGrp="1"/>
          </p:cNvSpPr>
          <p:nvPr>
            <p:ph sz="half" idx="2"/>
          </p:nvPr>
        </p:nvSpPr>
        <p:spPr>
          <a:xfrm>
            <a:off x="381001" y="1866109"/>
            <a:ext cx="3770400"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217787" y="1226344"/>
            <a:ext cx="3771881" cy="639765"/>
          </a:xfrm>
          <a:prstGeom prst="rect">
            <a:avLst/>
          </a:prstGeom>
        </p:spPr>
        <p:txBody>
          <a:bodyPr lIns="114300" tIns="57150" rIns="114300" bIns="57150" anchor="b"/>
          <a:lstStyle>
            <a:lvl1pPr marL="0" indent="0">
              <a:buNone/>
              <a:defRPr sz="2133"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6" name="Content Placeholder 5"/>
          <p:cNvSpPr>
            <a:spLocks noGrp="1"/>
          </p:cNvSpPr>
          <p:nvPr>
            <p:ph sz="quarter" idx="4"/>
          </p:nvPr>
        </p:nvSpPr>
        <p:spPr>
          <a:xfrm>
            <a:off x="4217787" y="1866109"/>
            <a:ext cx="3771881"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9" name="Text Placeholder 4"/>
          <p:cNvSpPr>
            <a:spLocks noGrp="1"/>
          </p:cNvSpPr>
          <p:nvPr>
            <p:ph type="body" sz="quarter" idx="12"/>
          </p:nvPr>
        </p:nvSpPr>
        <p:spPr>
          <a:xfrm>
            <a:off x="8056053" y="1226344"/>
            <a:ext cx="3771881" cy="639765"/>
          </a:xfrm>
          <a:prstGeom prst="rect">
            <a:avLst/>
          </a:prstGeom>
        </p:spPr>
        <p:txBody>
          <a:bodyPr lIns="114300" tIns="57150" rIns="114300" bIns="57150" anchor="b"/>
          <a:lstStyle>
            <a:lvl1pPr marL="0" indent="0">
              <a:buNone/>
              <a:defRPr sz="2133"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10" name="Content Placeholder 5"/>
          <p:cNvSpPr>
            <a:spLocks noGrp="1"/>
          </p:cNvSpPr>
          <p:nvPr>
            <p:ph sz="quarter" idx="13"/>
          </p:nvPr>
        </p:nvSpPr>
        <p:spPr>
          <a:xfrm>
            <a:off x="8056053" y="1866109"/>
            <a:ext cx="3771881"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tabLs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5"/>
          <p:cNvSpPr>
            <a:spLocks noGrp="1"/>
          </p:cNvSpPr>
          <p:nvPr userDrawn="1">
            <p:ph type="body" sz="quarter" idx="14"/>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12448959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mparison 3 w/Sub and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8" y="226471"/>
            <a:ext cx="11809943" cy="851707"/>
          </a:xfrm>
          <a:prstGeom prst="rect">
            <a:avLst/>
          </a:prstGeom>
        </p:spPr>
        <p:txBody>
          <a:bodyPr lIns="114300" tIns="57150" rIns="114300" bIns="57150"/>
          <a:lstStyle>
            <a:lvl1pPr algn="l">
              <a:defRPr sz="2667" b="1">
                <a:solidFill>
                  <a:schemeClr val="accent3"/>
                </a:solidFill>
                <a:latin typeface="+mj-lt"/>
              </a:defRPr>
            </a:lvl1pPr>
          </a:lstStyle>
          <a:p>
            <a:r>
              <a:rPr lang="en-US" dirty="0"/>
              <a:t>Click to edit Master title style</a:t>
            </a:r>
          </a:p>
        </p:txBody>
      </p:sp>
      <p:sp>
        <p:nvSpPr>
          <p:cNvPr id="3" name="Text Placeholder 2"/>
          <p:cNvSpPr>
            <a:spLocks noGrp="1"/>
          </p:cNvSpPr>
          <p:nvPr>
            <p:ph type="body" idx="1"/>
          </p:nvPr>
        </p:nvSpPr>
        <p:spPr>
          <a:xfrm>
            <a:off x="381001" y="1226344"/>
            <a:ext cx="3770400" cy="639765"/>
          </a:xfrm>
          <a:prstGeom prst="rect">
            <a:avLst/>
          </a:prstGeom>
        </p:spPr>
        <p:txBody>
          <a:bodyPr lIns="114300" tIns="57150" rIns="114300" bIns="57150" anchor="b"/>
          <a:lstStyle>
            <a:lvl1pPr marL="0" indent="0">
              <a:buNone/>
              <a:defRPr sz="2133"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4" name="Content Placeholder 3"/>
          <p:cNvSpPr>
            <a:spLocks noGrp="1"/>
          </p:cNvSpPr>
          <p:nvPr>
            <p:ph sz="half" idx="2"/>
          </p:nvPr>
        </p:nvSpPr>
        <p:spPr>
          <a:xfrm>
            <a:off x="381001" y="1866109"/>
            <a:ext cx="3770400"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217787" y="1226344"/>
            <a:ext cx="3771881" cy="639765"/>
          </a:xfrm>
          <a:prstGeom prst="rect">
            <a:avLst/>
          </a:prstGeom>
        </p:spPr>
        <p:txBody>
          <a:bodyPr lIns="114300" tIns="57150" rIns="114300" bIns="57150" anchor="b"/>
          <a:lstStyle>
            <a:lvl1pPr marL="0" indent="0">
              <a:buNone/>
              <a:defRPr sz="2133"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6" name="Content Placeholder 5"/>
          <p:cNvSpPr>
            <a:spLocks noGrp="1"/>
          </p:cNvSpPr>
          <p:nvPr>
            <p:ph sz="quarter" idx="4"/>
          </p:nvPr>
        </p:nvSpPr>
        <p:spPr>
          <a:xfrm>
            <a:off x="4217787" y="1866109"/>
            <a:ext cx="3771881"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8" name="Text Placeholder 4"/>
          <p:cNvSpPr>
            <a:spLocks noGrp="1"/>
          </p:cNvSpPr>
          <p:nvPr>
            <p:ph type="body" sz="quarter" idx="11"/>
          </p:nvPr>
        </p:nvSpPr>
        <p:spPr>
          <a:xfrm>
            <a:off x="382059" y="769322"/>
            <a:ext cx="11445875" cy="289983"/>
          </a:xfrm>
          <a:prstGeom prst="rect">
            <a:avLst/>
          </a:prstGeom>
        </p:spPr>
        <p:txBody>
          <a:bodyPr/>
          <a:lstStyle>
            <a:lvl1pPr marL="0" indent="0">
              <a:buNone/>
              <a:defRPr sz="1867" b="0">
                <a:latin typeface="+mj-lt"/>
              </a:defRPr>
            </a:lvl1pPr>
            <a:lvl2pPr marL="380974" indent="0">
              <a:buNone/>
              <a:defRPr>
                <a:latin typeface="Roboto"/>
              </a:defRPr>
            </a:lvl2pPr>
            <a:lvl3pPr marL="761948" indent="0">
              <a:buNone/>
              <a:defRPr>
                <a:latin typeface="Roboto"/>
              </a:defRPr>
            </a:lvl3pPr>
            <a:lvl4pPr marL="1142922" indent="0">
              <a:buNone/>
              <a:defRPr>
                <a:latin typeface="Roboto"/>
              </a:defRPr>
            </a:lvl4pPr>
            <a:lvl5pPr marL="1523898" indent="0">
              <a:buNone/>
              <a:defRPr>
                <a:latin typeface="Roboto"/>
              </a:defRPr>
            </a:lvl5pPr>
          </a:lstStyle>
          <a:p>
            <a:pPr lvl="0"/>
            <a:r>
              <a:rPr lang="en-US" dirty="0"/>
              <a:t>Click to edit Master text styles</a:t>
            </a:r>
          </a:p>
        </p:txBody>
      </p:sp>
      <p:sp>
        <p:nvSpPr>
          <p:cNvPr id="9" name="Text Placeholder 4"/>
          <p:cNvSpPr>
            <a:spLocks noGrp="1"/>
          </p:cNvSpPr>
          <p:nvPr>
            <p:ph type="body" sz="quarter" idx="12"/>
          </p:nvPr>
        </p:nvSpPr>
        <p:spPr>
          <a:xfrm>
            <a:off x="8056053" y="1226344"/>
            <a:ext cx="3771881" cy="639765"/>
          </a:xfrm>
          <a:prstGeom prst="rect">
            <a:avLst/>
          </a:prstGeom>
        </p:spPr>
        <p:txBody>
          <a:bodyPr lIns="114300" tIns="57150" rIns="114300" bIns="57150" anchor="b"/>
          <a:lstStyle>
            <a:lvl1pPr marL="0" indent="0">
              <a:buNone/>
              <a:defRPr sz="2133" b="1">
                <a:solidFill>
                  <a:schemeClr val="tx2"/>
                </a:solidFill>
                <a:latin typeface="+mj-lt"/>
              </a:defRPr>
            </a:lvl1pPr>
            <a:lvl2pPr marL="423940" indent="0">
              <a:buNone/>
              <a:defRPr sz="1867" b="1"/>
            </a:lvl2pPr>
            <a:lvl3pPr marL="847873" indent="0">
              <a:buNone/>
              <a:defRPr sz="1667" b="1"/>
            </a:lvl3pPr>
            <a:lvl4pPr marL="1271811" indent="0">
              <a:buNone/>
              <a:defRPr sz="1533" b="1"/>
            </a:lvl4pPr>
            <a:lvl5pPr marL="1695747" indent="0">
              <a:buNone/>
              <a:defRPr sz="1533" b="1"/>
            </a:lvl5pPr>
            <a:lvl6pPr marL="2119685" indent="0">
              <a:buNone/>
              <a:defRPr sz="1533" b="1"/>
            </a:lvl6pPr>
            <a:lvl7pPr marL="2543619" indent="0">
              <a:buNone/>
              <a:defRPr sz="1533" b="1"/>
            </a:lvl7pPr>
            <a:lvl8pPr marL="2967559" indent="0">
              <a:buNone/>
              <a:defRPr sz="1533" b="1"/>
            </a:lvl8pPr>
            <a:lvl9pPr marL="3391492" indent="0">
              <a:buNone/>
              <a:defRPr sz="1533" b="1"/>
            </a:lvl9pPr>
          </a:lstStyle>
          <a:p>
            <a:pPr lvl="0"/>
            <a:r>
              <a:rPr lang="en-US" dirty="0"/>
              <a:t>Click to edit Master text styles</a:t>
            </a:r>
          </a:p>
        </p:txBody>
      </p:sp>
      <p:sp>
        <p:nvSpPr>
          <p:cNvPr id="10" name="Content Placeholder 5"/>
          <p:cNvSpPr>
            <a:spLocks noGrp="1"/>
          </p:cNvSpPr>
          <p:nvPr>
            <p:ph sz="quarter" idx="13"/>
          </p:nvPr>
        </p:nvSpPr>
        <p:spPr>
          <a:xfrm>
            <a:off x="8056053" y="1866109"/>
            <a:ext cx="3771881" cy="4262700"/>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tabLs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5"/>
          <p:cNvSpPr>
            <a:spLocks noGrp="1"/>
          </p:cNvSpPr>
          <p:nvPr userDrawn="1">
            <p:ph type="body" sz="quarter" idx="14"/>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6504809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ntent 2 w/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8" y="226471"/>
            <a:ext cx="11809943" cy="851707"/>
          </a:xfrm>
          <a:prstGeom prst="rect">
            <a:avLst/>
          </a:prstGeom>
        </p:spPr>
        <p:txBody>
          <a:bodyPr lIns="114300" tIns="57150" rIns="114300" bIns="57150"/>
          <a:lstStyle>
            <a:lvl1pPr algn="l">
              <a:defRPr sz="2667" b="1">
                <a:solidFill>
                  <a:schemeClr val="accent3"/>
                </a:solidFill>
                <a:latin typeface="+mj-lt"/>
              </a:defRPr>
            </a:lvl1pPr>
          </a:lstStyle>
          <a:p>
            <a:r>
              <a:rPr lang="en-US" dirty="0"/>
              <a:t>Click to edit Master title style</a:t>
            </a:r>
          </a:p>
        </p:txBody>
      </p:sp>
      <p:sp>
        <p:nvSpPr>
          <p:cNvPr id="4" name="Content Placeholder 3"/>
          <p:cNvSpPr>
            <a:spLocks noGrp="1"/>
          </p:cNvSpPr>
          <p:nvPr>
            <p:ph sz="half" idx="2"/>
          </p:nvPr>
        </p:nvSpPr>
        <p:spPr>
          <a:xfrm>
            <a:off x="381000" y="1226345"/>
            <a:ext cx="5632720"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2133">
                <a:solidFill>
                  <a:schemeClr val="tx1"/>
                </a:solidFill>
                <a:latin typeface="+mn-lt"/>
              </a:defRPr>
            </a:lvl1pPr>
            <a:lvl2pPr marL="529193" indent="-237079">
              <a:spcBef>
                <a:spcPts val="0"/>
              </a:spcBef>
              <a:spcAft>
                <a:spcPts val="400"/>
              </a:spcAft>
              <a:defRPr sz="1867">
                <a:solidFill>
                  <a:schemeClr val="tx1"/>
                </a:solidFill>
                <a:latin typeface="+mn-lt"/>
              </a:defRPr>
            </a:lvl2pPr>
            <a:lvl3pPr marL="837184" indent="-189451">
              <a:spcBef>
                <a:spcPts val="0"/>
              </a:spcBef>
              <a:spcAft>
                <a:spcPts val="400"/>
              </a:spcAft>
              <a:buFont typeface="Wingdings" panose="05000000000000000000" pitchFamily="2" charset="2"/>
              <a:buChar char="§"/>
              <a:defRPr sz="1600">
                <a:solidFill>
                  <a:schemeClr val="tx1"/>
                </a:solidFill>
                <a:latin typeface="+mn-lt"/>
              </a:defRPr>
            </a:lvl3pPr>
            <a:lvl4pPr marL="1180101" indent="-189451">
              <a:spcBef>
                <a:spcPts val="0"/>
              </a:spcBef>
              <a:spcAft>
                <a:spcPts val="400"/>
              </a:spcAft>
              <a:defRPr sz="1333">
                <a:solidFill>
                  <a:schemeClr val="tx1"/>
                </a:solidFill>
                <a:latin typeface="+mn-lt"/>
              </a:defRPr>
            </a:lvl4pPr>
            <a:lvl5pPr marL="1523018" indent="-189451">
              <a:spcBef>
                <a:spcPts val="0"/>
              </a:spcBef>
              <a:spcAft>
                <a:spcPts val="400"/>
              </a:spcAft>
              <a:defRPr sz="1333">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86" y="1226345"/>
            <a:ext cx="5634933"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2133">
                <a:solidFill>
                  <a:schemeClr val="tx1"/>
                </a:solidFill>
                <a:latin typeface="+mn-lt"/>
              </a:defRPr>
            </a:lvl1pPr>
            <a:lvl2pPr marL="529193" indent="-237079">
              <a:spcBef>
                <a:spcPts val="0"/>
              </a:spcBef>
              <a:spcAft>
                <a:spcPts val="400"/>
              </a:spcAft>
              <a:defRPr sz="1867">
                <a:solidFill>
                  <a:schemeClr val="tx1"/>
                </a:solidFill>
                <a:latin typeface="+mn-lt"/>
              </a:defRPr>
            </a:lvl2pPr>
            <a:lvl3pPr marL="837184" indent="-189451">
              <a:spcBef>
                <a:spcPts val="0"/>
              </a:spcBef>
              <a:spcAft>
                <a:spcPts val="400"/>
              </a:spcAft>
              <a:buFont typeface="Wingdings" panose="05000000000000000000" pitchFamily="2" charset="2"/>
              <a:buChar char="§"/>
              <a:defRPr sz="1600">
                <a:solidFill>
                  <a:schemeClr val="tx1"/>
                </a:solidFill>
                <a:latin typeface="+mn-lt"/>
              </a:defRPr>
            </a:lvl3pPr>
            <a:lvl4pPr marL="1180101" indent="-189451">
              <a:spcBef>
                <a:spcPts val="0"/>
              </a:spcBef>
              <a:spcAft>
                <a:spcPts val="400"/>
              </a:spcAft>
              <a:defRPr sz="1333">
                <a:solidFill>
                  <a:schemeClr val="tx1"/>
                </a:solidFill>
                <a:latin typeface="+mn-lt"/>
              </a:defRPr>
            </a:lvl4pPr>
            <a:lvl5pPr marL="1523018" indent="-189451">
              <a:spcBef>
                <a:spcPts val="0"/>
              </a:spcBef>
              <a:spcAft>
                <a:spcPts val="400"/>
              </a:spcAft>
              <a:defRPr sz="1333">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19" name="Text Placeholder 5"/>
          <p:cNvSpPr>
            <a:spLocks noGrp="1"/>
          </p:cNvSpPr>
          <p:nvPr userDrawn="1">
            <p:ph type="body" sz="quarter" idx="12"/>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60167083"/>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ntent 2 w/Sub and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8" y="226471"/>
            <a:ext cx="11809943" cy="851707"/>
          </a:xfrm>
          <a:prstGeom prst="rect">
            <a:avLst/>
          </a:prstGeom>
        </p:spPr>
        <p:txBody>
          <a:bodyPr lIns="114300" tIns="57150" rIns="114300" bIns="57150"/>
          <a:lstStyle>
            <a:lvl1pPr algn="l">
              <a:defRPr sz="2667" b="1">
                <a:solidFill>
                  <a:schemeClr val="accent3"/>
                </a:solidFill>
                <a:latin typeface="+mj-lt"/>
              </a:defRPr>
            </a:lvl1pPr>
          </a:lstStyle>
          <a:p>
            <a:r>
              <a:rPr lang="en-US" dirty="0"/>
              <a:t>Click to edit Master title style</a:t>
            </a:r>
          </a:p>
        </p:txBody>
      </p:sp>
      <p:sp>
        <p:nvSpPr>
          <p:cNvPr id="4" name="Content Placeholder 3"/>
          <p:cNvSpPr>
            <a:spLocks noGrp="1"/>
          </p:cNvSpPr>
          <p:nvPr>
            <p:ph sz="half" idx="2"/>
          </p:nvPr>
        </p:nvSpPr>
        <p:spPr>
          <a:xfrm>
            <a:off x="381000" y="1226345"/>
            <a:ext cx="5632720"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2133">
                <a:solidFill>
                  <a:schemeClr val="tx1"/>
                </a:solidFill>
                <a:latin typeface="+mn-lt"/>
              </a:defRPr>
            </a:lvl1pPr>
            <a:lvl2pPr marL="529193" indent="-237079">
              <a:spcBef>
                <a:spcPts val="0"/>
              </a:spcBef>
              <a:spcAft>
                <a:spcPts val="400"/>
              </a:spcAft>
              <a:defRPr sz="1867">
                <a:solidFill>
                  <a:schemeClr val="tx1"/>
                </a:solidFill>
                <a:latin typeface="+mn-lt"/>
              </a:defRPr>
            </a:lvl2pPr>
            <a:lvl3pPr marL="837184" indent="-189451">
              <a:spcBef>
                <a:spcPts val="0"/>
              </a:spcBef>
              <a:spcAft>
                <a:spcPts val="400"/>
              </a:spcAft>
              <a:buFont typeface="Wingdings" panose="05000000000000000000" pitchFamily="2" charset="2"/>
              <a:buChar char="§"/>
              <a:defRPr sz="1600">
                <a:solidFill>
                  <a:schemeClr val="tx1"/>
                </a:solidFill>
                <a:latin typeface="+mn-lt"/>
              </a:defRPr>
            </a:lvl3pPr>
            <a:lvl4pPr marL="1180101" indent="-189451">
              <a:spcBef>
                <a:spcPts val="0"/>
              </a:spcBef>
              <a:spcAft>
                <a:spcPts val="400"/>
              </a:spcAft>
              <a:defRPr sz="1333">
                <a:solidFill>
                  <a:schemeClr val="tx1"/>
                </a:solidFill>
                <a:latin typeface="+mn-lt"/>
              </a:defRPr>
            </a:lvl4pPr>
            <a:lvl5pPr marL="1523018" indent="-189451">
              <a:spcBef>
                <a:spcPts val="0"/>
              </a:spcBef>
              <a:spcAft>
                <a:spcPts val="400"/>
              </a:spcAft>
              <a:defRPr sz="1333">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86" y="1226345"/>
            <a:ext cx="5634933"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2133">
                <a:solidFill>
                  <a:schemeClr val="tx1"/>
                </a:solidFill>
                <a:latin typeface="+mn-lt"/>
              </a:defRPr>
            </a:lvl1pPr>
            <a:lvl2pPr marL="529193" indent="-237079">
              <a:spcBef>
                <a:spcPts val="0"/>
              </a:spcBef>
              <a:spcAft>
                <a:spcPts val="400"/>
              </a:spcAft>
              <a:defRPr sz="1867">
                <a:solidFill>
                  <a:schemeClr val="tx1"/>
                </a:solidFill>
                <a:latin typeface="+mn-lt"/>
              </a:defRPr>
            </a:lvl2pPr>
            <a:lvl3pPr marL="837184" indent="-189451">
              <a:spcBef>
                <a:spcPts val="0"/>
              </a:spcBef>
              <a:spcAft>
                <a:spcPts val="400"/>
              </a:spcAft>
              <a:buFont typeface="Wingdings" panose="05000000000000000000" pitchFamily="2" charset="2"/>
              <a:buChar char="§"/>
              <a:defRPr sz="1600">
                <a:solidFill>
                  <a:schemeClr val="tx1"/>
                </a:solidFill>
                <a:latin typeface="+mn-lt"/>
              </a:defRPr>
            </a:lvl3pPr>
            <a:lvl4pPr marL="1180101" indent="-189451">
              <a:spcBef>
                <a:spcPts val="0"/>
              </a:spcBef>
              <a:spcAft>
                <a:spcPts val="400"/>
              </a:spcAft>
              <a:defRPr sz="1333">
                <a:solidFill>
                  <a:schemeClr val="tx1"/>
                </a:solidFill>
                <a:latin typeface="+mn-lt"/>
              </a:defRPr>
            </a:lvl4pPr>
            <a:lvl5pPr marL="1523018" indent="-189451">
              <a:spcBef>
                <a:spcPts val="0"/>
              </a:spcBef>
              <a:spcAft>
                <a:spcPts val="400"/>
              </a:spcAft>
              <a:defRPr sz="1333">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8" name="Text Placeholder 4"/>
          <p:cNvSpPr>
            <a:spLocks noGrp="1"/>
          </p:cNvSpPr>
          <p:nvPr>
            <p:ph type="body" sz="quarter" idx="11"/>
          </p:nvPr>
        </p:nvSpPr>
        <p:spPr>
          <a:xfrm>
            <a:off x="382059" y="769322"/>
            <a:ext cx="11445875" cy="289983"/>
          </a:xfrm>
          <a:prstGeom prst="rect">
            <a:avLst/>
          </a:prstGeom>
        </p:spPr>
        <p:txBody>
          <a:bodyPr/>
          <a:lstStyle>
            <a:lvl1pPr marL="0" indent="0">
              <a:buNone/>
              <a:defRPr sz="1867" b="0">
                <a:latin typeface="+mj-lt"/>
              </a:defRPr>
            </a:lvl1pPr>
            <a:lvl2pPr marL="380974" indent="0">
              <a:buNone/>
              <a:defRPr>
                <a:latin typeface="Roboto"/>
              </a:defRPr>
            </a:lvl2pPr>
            <a:lvl3pPr marL="761948" indent="0">
              <a:buNone/>
              <a:defRPr>
                <a:latin typeface="Roboto"/>
              </a:defRPr>
            </a:lvl3pPr>
            <a:lvl4pPr marL="1142922" indent="0">
              <a:buNone/>
              <a:defRPr>
                <a:latin typeface="Roboto"/>
              </a:defRPr>
            </a:lvl4pPr>
            <a:lvl5pPr marL="1523898" indent="0">
              <a:buNone/>
              <a:defRPr>
                <a:latin typeface="Roboto"/>
              </a:defRPr>
            </a:lvl5pPr>
          </a:lstStyle>
          <a:p>
            <a:pPr lvl="0"/>
            <a:r>
              <a:rPr lang="en-US" dirty="0"/>
              <a:t>Click to edit Master text styles</a:t>
            </a:r>
          </a:p>
        </p:txBody>
      </p:sp>
      <p:sp>
        <p:nvSpPr>
          <p:cNvPr id="19" name="Text Placeholder 5"/>
          <p:cNvSpPr>
            <a:spLocks noGrp="1"/>
          </p:cNvSpPr>
          <p:nvPr userDrawn="1">
            <p:ph type="body" sz="quarter" idx="12"/>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2692435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ntent 3 w/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8" y="226471"/>
            <a:ext cx="11809943" cy="851707"/>
          </a:xfrm>
          <a:prstGeom prst="rect">
            <a:avLst/>
          </a:prstGeom>
        </p:spPr>
        <p:txBody>
          <a:bodyPr lIns="114300" tIns="57150" rIns="114300" bIns="57150"/>
          <a:lstStyle>
            <a:lvl1pPr algn="l">
              <a:defRPr sz="2667" b="1">
                <a:solidFill>
                  <a:schemeClr val="accent3"/>
                </a:solidFill>
                <a:latin typeface="+mj-lt"/>
              </a:defRPr>
            </a:lvl1pPr>
          </a:lstStyle>
          <a:p>
            <a:r>
              <a:rPr lang="en-US" dirty="0"/>
              <a:t>Click to edit Master title style</a:t>
            </a:r>
          </a:p>
        </p:txBody>
      </p:sp>
      <p:sp>
        <p:nvSpPr>
          <p:cNvPr id="4" name="Content Placeholder 3"/>
          <p:cNvSpPr>
            <a:spLocks noGrp="1"/>
          </p:cNvSpPr>
          <p:nvPr>
            <p:ph sz="half" idx="2"/>
          </p:nvPr>
        </p:nvSpPr>
        <p:spPr>
          <a:xfrm>
            <a:off x="381000" y="1226345"/>
            <a:ext cx="3773424"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211405" y="1226345"/>
            <a:ext cx="3773424"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9" name="Content Placeholder 5"/>
          <p:cNvSpPr>
            <a:spLocks noGrp="1"/>
          </p:cNvSpPr>
          <p:nvPr>
            <p:ph sz="quarter" idx="12"/>
          </p:nvPr>
        </p:nvSpPr>
        <p:spPr>
          <a:xfrm>
            <a:off x="8054509" y="1226345"/>
            <a:ext cx="3773424"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5"/>
          <p:cNvSpPr>
            <a:spLocks noGrp="1"/>
          </p:cNvSpPr>
          <p:nvPr userDrawn="1">
            <p:ph type="body" sz="quarter" idx="13"/>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61055258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ntent 3 w/Sub and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8" y="226471"/>
            <a:ext cx="11809943" cy="851707"/>
          </a:xfrm>
          <a:prstGeom prst="rect">
            <a:avLst/>
          </a:prstGeom>
        </p:spPr>
        <p:txBody>
          <a:bodyPr lIns="114300" tIns="57150" rIns="114300" bIns="57150"/>
          <a:lstStyle>
            <a:lvl1pPr algn="l">
              <a:defRPr sz="2667" b="1">
                <a:solidFill>
                  <a:schemeClr val="accent3"/>
                </a:solidFill>
                <a:latin typeface="+mj-lt"/>
              </a:defRPr>
            </a:lvl1pPr>
          </a:lstStyle>
          <a:p>
            <a:r>
              <a:rPr lang="en-US" dirty="0"/>
              <a:t>Click to edit Master title style</a:t>
            </a:r>
          </a:p>
        </p:txBody>
      </p:sp>
      <p:sp>
        <p:nvSpPr>
          <p:cNvPr id="4" name="Content Placeholder 3"/>
          <p:cNvSpPr>
            <a:spLocks noGrp="1"/>
          </p:cNvSpPr>
          <p:nvPr>
            <p:ph sz="half" idx="2"/>
          </p:nvPr>
        </p:nvSpPr>
        <p:spPr>
          <a:xfrm>
            <a:off x="381000" y="1226345"/>
            <a:ext cx="3773424"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211405" y="1226345"/>
            <a:ext cx="3773424"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8" name="Text Placeholder 4"/>
          <p:cNvSpPr>
            <a:spLocks noGrp="1"/>
          </p:cNvSpPr>
          <p:nvPr>
            <p:ph type="body" sz="quarter" idx="11"/>
          </p:nvPr>
        </p:nvSpPr>
        <p:spPr>
          <a:xfrm>
            <a:off x="382059" y="769322"/>
            <a:ext cx="11445875" cy="289983"/>
          </a:xfrm>
          <a:prstGeom prst="rect">
            <a:avLst/>
          </a:prstGeom>
        </p:spPr>
        <p:txBody>
          <a:bodyPr/>
          <a:lstStyle>
            <a:lvl1pPr marL="0" indent="0">
              <a:buNone/>
              <a:defRPr sz="1867" b="0">
                <a:latin typeface="+mj-lt"/>
              </a:defRPr>
            </a:lvl1pPr>
            <a:lvl2pPr marL="380974" indent="0">
              <a:buNone/>
              <a:defRPr>
                <a:latin typeface="Roboto"/>
              </a:defRPr>
            </a:lvl2pPr>
            <a:lvl3pPr marL="761948" indent="0">
              <a:buNone/>
              <a:defRPr>
                <a:latin typeface="Roboto"/>
              </a:defRPr>
            </a:lvl3pPr>
            <a:lvl4pPr marL="1142922" indent="0">
              <a:buNone/>
              <a:defRPr>
                <a:latin typeface="Roboto"/>
              </a:defRPr>
            </a:lvl4pPr>
            <a:lvl5pPr marL="1523898" indent="0">
              <a:buNone/>
              <a:defRPr>
                <a:latin typeface="Roboto"/>
              </a:defRPr>
            </a:lvl5pPr>
          </a:lstStyle>
          <a:p>
            <a:pPr lvl="0"/>
            <a:r>
              <a:rPr lang="en-US" dirty="0"/>
              <a:t>Click to edit Master text styles</a:t>
            </a:r>
          </a:p>
        </p:txBody>
      </p:sp>
      <p:sp>
        <p:nvSpPr>
          <p:cNvPr id="9" name="Content Placeholder 5"/>
          <p:cNvSpPr>
            <a:spLocks noGrp="1"/>
          </p:cNvSpPr>
          <p:nvPr>
            <p:ph sz="quarter" idx="12"/>
          </p:nvPr>
        </p:nvSpPr>
        <p:spPr>
          <a:xfrm>
            <a:off x="8054509" y="1226345"/>
            <a:ext cx="3773424" cy="4902464"/>
          </a:xfrm>
          <a:prstGeom prst="rect">
            <a:avLst/>
          </a:prstGeom>
        </p:spPr>
        <p:txBody>
          <a:bodyPr lIns="114300" tIns="57150" rIns="114300" bIns="57150"/>
          <a:lstStyle>
            <a:lvl1pPr marL="190510" indent="-190510">
              <a:spcBef>
                <a:spcPts val="0"/>
              </a:spcBef>
              <a:spcAft>
                <a:spcPts val="400"/>
              </a:spcAft>
              <a:buFont typeface="Wingdings" panose="05000000000000000000" pitchFamily="2" charset="2"/>
              <a:buChar char="§"/>
              <a:defRPr sz="1867">
                <a:solidFill>
                  <a:schemeClr val="tx1"/>
                </a:solidFill>
                <a:latin typeface="+mn-lt"/>
              </a:defRPr>
            </a:lvl1pPr>
            <a:lvl2pPr marL="491091" indent="-237079">
              <a:spcBef>
                <a:spcPts val="0"/>
              </a:spcBef>
              <a:spcAft>
                <a:spcPts val="400"/>
              </a:spcAft>
              <a:defRPr sz="1600">
                <a:solidFill>
                  <a:schemeClr val="tx1"/>
                </a:solidFill>
                <a:latin typeface="+mn-lt"/>
              </a:defRPr>
            </a:lvl2pPr>
            <a:lvl3pPr marL="760980" indent="-189451">
              <a:spcBef>
                <a:spcPts val="0"/>
              </a:spcBef>
              <a:spcAft>
                <a:spcPts val="400"/>
              </a:spcAft>
              <a:buFont typeface="Wingdings" panose="05000000000000000000" pitchFamily="2" charset="2"/>
              <a:buChar char="§"/>
              <a:defRPr sz="1333">
                <a:solidFill>
                  <a:schemeClr val="tx1"/>
                </a:solidFill>
                <a:latin typeface="+mn-lt"/>
              </a:defRPr>
            </a:lvl3pPr>
            <a:lvl4pPr marL="1065795" indent="-189451">
              <a:spcBef>
                <a:spcPts val="0"/>
              </a:spcBef>
              <a:spcAft>
                <a:spcPts val="400"/>
              </a:spcAft>
              <a:defRPr sz="1200">
                <a:solidFill>
                  <a:schemeClr val="tx1"/>
                </a:solidFill>
                <a:latin typeface="+mn-lt"/>
              </a:defRPr>
            </a:lvl4pPr>
            <a:lvl5pPr marL="1370611" indent="-189451">
              <a:spcBef>
                <a:spcPts val="0"/>
              </a:spcBef>
              <a:spcAft>
                <a:spcPts val="400"/>
              </a:spcAft>
              <a:defRPr sz="1200">
                <a:solidFill>
                  <a:schemeClr val="tx1"/>
                </a:solidFill>
                <a:latin typeface="+mn-lt"/>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5"/>
          <p:cNvSpPr>
            <a:spLocks noGrp="1"/>
          </p:cNvSpPr>
          <p:nvPr userDrawn="1">
            <p:ph type="body" sz="quarter" idx="13"/>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2501295"/>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2738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8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461668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8227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544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0539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9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1367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dirty="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50440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710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88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13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dirty="0"/>
          </a:p>
        </p:txBody>
      </p:sp>
    </p:spTree>
    <p:extLst>
      <p:ext uri="{BB962C8B-B14F-4D97-AF65-F5344CB8AC3E}">
        <p14:creationId xmlns:p14="http://schemas.microsoft.com/office/powerpoint/2010/main" val="3967327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dirty="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dirty="0"/>
          </a:p>
        </p:txBody>
      </p:sp>
    </p:spTree>
    <p:extLst>
      <p:ext uri="{BB962C8B-B14F-4D97-AF65-F5344CB8AC3E}">
        <p14:creationId xmlns:p14="http://schemas.microsoft.com/office/powerpoint/2010/main" val="2989811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dirty="0"/>
          </a:p>
        </p:txBody>
      </p:sp>
    </p:spTree>
    <p:extLst>
      <p:ext uri="{BB962C8B-B14F-4D97-AF65-F5344CB8AC3E}">
        <p14:creationId xmlns:p14="http://schemas.microsoft.com/office/powerpoint/2010/main" val="42107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dirty="0">
                <a:ln>
                  <a:noFill/>
                </a:ln>
                <a:effectLst/>
                <a:latin typeface="Times New Roman" pitchFamily="18" charset="0"/>
              </a:rPr>
              <a:t>10</a:t>
            </a:r>
          </a:p>
        </p:txBody>
      </p:sp>
    </p:spTree>
    <p:extLst>
      <p:ext uri="{BB962C8B-B14F-4D97-AF65-F5344CB8AC3E}">
        <p14:creationId xmlns:p14="http://schemas.microsoft.com/office/powerpoint/2010/main" val="3712314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041441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64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400861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9728880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 y="283"/>
            <a:ext cx="12190993" cy="6857435"/>
          </a:xfrm>
          <a:prstGeom prst="rect">
            <a:avLst/>
          </a:prstGeom>
        </p:spPr>
      </p:pic>
      <p:sp>
        <p:nvSpPr>
          <p:cNvPr id="4" name="Date Placeholder 3"/>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5" name="Footer Placeholder 4"/>
          <p:cNvSpPr>
            <a:spLocks noGrp="1"/>
          </p:cNvSpPr>
          <p:nvPr>
            <p:ph type="ftr" sz="quarter" idx="11"/>
          </p:nvPr>
        </p:nvSpPr>
        <p:spPr>
          <a:xfrm>
            <a:off x="2645664" y="6858000"/>
            <a:ext cx="8680704" cy="457200"/>
          </a:xfrm>
        </p:spPr>
        <p:txBody>
          <a:bodyPr/>
          <a:lstStyle>
            <a:lvl1pPr>
              <a:defRPr>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
        <p:nvSpPr>
          <p:cNvPr id="21" name="TextBox 20"/>
          <p:cNvSpPr txBox="1"/>
          <p:nvPr/>
        </p:nvSpPr>
        <p:spPr>
          <a:xfrm>
            <a:off x="9347200" y="6657946"/>
            <a:ext cx="28448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fontAlgn="auto">
              <a:spcBef>
                <a:spcPts val="0"/>
              </a:spcBef>
              <a:spcAft>
                <a:spcPts val="0"/>
              </a:spcAft>
            </a:pPr>
            <a:r>
              <a:rPr lang="en-US" sz="700" dirty="0">
                <a:solidFill>
                  <a:prstClr val="white">
                    <a:lumMod val="85000"/>
                  </a:prstClr>
                </a:solidFill>
                <a:latin typeface="Arial"/>
              </a:rPr>
              <a:t>©2013 MFMER  |  slide-</a:t>
            </a:r>
            <a:fld id="{D445C29B-035B-48ED-941F-A66A11A8A322}" type="slidenum">
              <a:rPr lang="en-US" sz="700" smtClean="0">
                <a:solidFill>
                  <a:prstClr val="white">
                    <a:lumMod val="85000"/>
                  </a:prstClr>
                </a:solidFill>
                <a:latin typeface="Arial"/>
              </a:rPr>
              <a:pPr fontAlgn="auto">
                <a:spcBef>
                  <a:spcPts val="0"/>
                </a:spcBef>
                <a:spcAft>
                  <a:spcPts val="0"/>
                </a:spcAft>
              </a:pPr>
              <a:t>‹#›</a:t>
            </a:fld>
            <a:endParaRPr lang="en-US" sz="700" dirty="0">
              <a:solidFill>
                <a:prstClr val="white">
                  <a:lumMod val="85000"/>
                </a:prstClr>
              </a:solidFill>
              <a:latin typeface="Arial"/>
            </a:endParaRPr>
          </a:p>
        </p:txBody>
      </p:sp>
      <p:sp>
        <p:nvSpPr>
          <p:cNvPr id="3" name="Subtitle 2"/>
          <p:cNvSpPr>
            <a:spLocks noGrp="1"/>
          </p:cNvSpPr>
          <p:nvPr>
            <p:ph type="subTitle" idx="1"/>
          </p:nvPr>
        </p:nvSpPr>
        <p:spPr>
          <a:xfrm>
            <a:off x="876302" y="5486401"/>
            <a:ext cx="10437876" cy="1150375"/>
          </a:xfrm>
        </p:spPr>
        <p:txBody>
          <a:bodyPr lIns="0" tIns="91440" rIns="0" bIns="0">
            <a:noAutofit/>
          </a:bodyPr>
          <a:lstStyle>
            <a:lvl1pPr marL="0" indent="0" algn="r">
              <a:spcBef>
                <a:spcPts val="300"/>
              </a:spcBef>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grpSp>
        <p:nvGrpSpPr>
          <p:cNvPr id="10" name="Group 30"/>
          <p:cNvGrpSpPr>
            <a:grpSpLocks/>
          </p:cNvGrpSpPr>
          <p:nvPr/>
        </p:nvGrpSpPr>
        <p:grpSpPr bwMode="auto">
          <a:xfrm>
            <a:off x="878417" y="684214"/>
            <a:ext cx="1684867" cy="1379537"/>
            <a:chOff x="3293" y="737"/>
            <a:chExt cx="796" cy="867"/>
          </a:xfrm>
        </p:grpSpPr>
        <p:sp>
          <p:nvSpPr>
            <p:cNvPr id="11"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2"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3"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4"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5"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6"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7"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8"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9"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20"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22"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grpSp>
      <p:grpSp>
        <p:nvGrpSpPr>
          <p:cNvPr id="2135" name="Group 2134"/>
          <p:cNvGrpSpPr/>
          <p:nvPr/>
        </p:nvGrpSpPr>
        <p:grpSpPr>
          <a:xfrm>
            <a:off x="6291814" y="3126658"/>
            <a:ext cx="5023887" cy="865687"/>
            <a:chOff x="4944631" y="4114800"/>
            <a:chExt cx="3542144" cy="813816"/>
          </a:xfrm>
        </p:grpSpPr>
        <p:sp>
          <p:nvSpPr>
            <p:cNvPr id="2134" name="Rectangle 2133"/>
            <p:cNvSpPr/>
            <p:nvPr userDrawn="1"/>
          </p:nvSpPr>
          <p:spPr>
            <a:xfrm>
              <a:off x="4946339" y="4114800"/>
              <a:ext cx="3538728" cy="813816"/>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pic>
          <p:nvPicPr>
            <p:cNvPr id="2148" name="Picture 10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44631" y="4114800"/>
              <a:ext cx="3542144" cy="81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ctrTitle"/>
          </p:nvPr>
        </p:nvSpPr>
        <p:spPr>
          <a:xfrm>
            <a:off x="1739902" y="1353312"/>
            <a:ext cx="9566148" cy="1371600"/>
          </a:xfrm>
        </p:spPr>
        <p:txBody>
          <a:bodyPr lIns="0" tIns="0" rIns="0" bIns="91440" anchor="b" anchorCtr="0">
            <a:noAutofit/>
          </a:bodyPr>
          <a:lstStyle>
            <a:lvl1pPr algn="r">
              <a:defRPr sz="3200">
                <a:solidFill>
                  <a:schemeClr val="bg2"/>
                </a:solidFill>
              </a:defRPr>
            </a:lvl1pPr>
          </a:lstStyle>
          <a:p>
            <a:r>
              <a:rPr lang="en-US"/>
              <a:t>Click to edit Master title style</a:t>
            </a:r>
            <a:endParaRPr lang="en-US" dirty="0"/>
          </a:p>
        </p:txBody>
      </p:sp>
      <p:sp>
        <p:nvSpPr>
          <p:cNvPr id="24" name="Rectangle 23">
            <a:extLst>
              <a:ext uri="{FF2B5EF4-FFF2-40B4-BE49-F238E27FC236}">
                <a16:creationId xmlns:a16="http://schemas.microsoft.com/office/drawing/2014/main" id="{2B73A67F-F7D1-488D-BE1C-573782FC69EA}"/>
              </a:ext>
            </a:extLst>
          </p:cNvPr>
          <p:cNvSpPr/>
          <p:nvPr userDrawn="1"/>
        </p:nvSpPr>
        <p:spPr>
          <a:xfrm>
            <a:off x="0" y="0"/>
            <a:ext cx="12192000" cy="271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Rectangle 24">
            <a:extLst>
              <a:ext uri="{FF2B5EF4-FFF2-40B4-BE49-F238E27FC236}">
                <a16:creationId xmlns:a16="http://schemas.microsoft.com/office/drawing/2014/main" id="{9B054530-BBF5-48B8-AB67-6E27D7C381AD}"/>
              </a:ext>
            </a:extLst>
          </p:cNvPr>
          <p:cNvSpPr/>
          <p:nvPr userDrawn="1"/>
        </p:nvSpPr>
        <p:spPr>
          <a:xfrm>
            <a:off x="0" y="5461000"/>
            <a:ext cx="121920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6" name="Picture 25">
            <a:extLst>
              <a:ext uri="{FF2B5EF4-FFF2-40B4-BE49-F238E27FC236}">
                <a16:creationId xmlns:a16="http://schemas.microsoft.com/office/drawing/2014/main" id="{33393A85-E6BD-4FA5-ACEB-385369A6B8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94146" y="2686770"/>
            <a:ext cx="4572001" cy="2774231"/>
          </a:xfrm>
          <a:prstGeom prst="rect">
            <a:avLst/>
          </a:prstGeom>
        </p:spPr>
      </p:pic>
    </p:spTree>
    <p:extLst>
      <p:ext uri="{BB962C8B-B14F-4D97-AF65-F5344CB8AC3E}">
        <p14:creationId xmlns:p14="http://schemas.microsoft.com/office/powerpoint/2010/main" val="2869779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 y="283"/>
            <a:ext cx="12190993" cy="6857435"/>
          </a:xfrm>
          <a:prstGeom prst="rect">
            <a:avLst/>
          </a:prstGeom>
        </p:spPr>
      </p:pic>
      <p:sp>
        <p:nvSpPr>
          <p:cNvPr id="2" name="Title 1"/>
          <p:cNvSpPr>
            <a:spLocks noGrp="1"/>
          </p:cNvSpPr>
          <p:nvPr>
            <p:ph type="title"/>
          </p:nvPr>
        </p:nvSpPr>
        <p:spPr>
          <a:xfrm>
            <a:off x="877824" y="2743200"/>
            <a:ext cx="10436352" cy="2743200"/>
          </a:xfrm>
        </p:spPr>
        <p:txBody>
          <a:bodyPr anchor="ctr" anchorCtr="0"/>
          <a:lstStyle>
            <a:lvl1pPr algn="r">
              <a:defRPr sz="3200" b="0" cap="none" baseline="0">
                <a:solidFill>
                  <a:schemeClr val="tx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877824" y="5486401"/>
            <a:ext cx="10436352" cy="1150375"/>
          </a:xfrm>
        </p:spPr>
        <p:txBody>
          <a:bodyPr tIns="91440" bIns="91440" anchor="t" anchorCtr="0"/>
          <a:lstStyle>
            <a:lvl1pPr marL="0" indent="0" algn="r">
              <a:spcBef>
                <a:spcPts val="300"/>
              </a:spcBef>
              <a:buNone/>
              <a:defRPr sz="2000">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5" name="Footer Placeholder 4"/>
          <p:cNvSpPr>
            <a:spLocks noGrp="1"/>
          </p:cNvSpPr>
          <p:nvPr>
            <p:ph type="ftr" sz="quarter" idx="11"/>
          </p:nvPr>
        </p:nvSpPr>
        <p:spPr>
          <a:xfrm>
            <a:off x="2645664" y="6858000"/>
            <a:ext cx="8680704" cy="457200"/>
          </a:xfrm>
        </p:spPr>
        <p:txBody>
          <a:bodyPr/>
          <a:lstStyle/>
          <a:p>
            <a:endParaRPr lang="en-US" dirty="0"/>
          </a:p>
        </p:txBody>
      </p:sp>
      <p:sp>
        <p:nvSpPr>
          <p:cNvPr id="6" name="Slide Number Placeholder 5"/>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grpSp>
        <p:nvGrpSpPr>
          <p:cNvPr id="23" name="Group 30"/>
          <p:cNvGrpSpPr>
            <a:grpSpLocks/>
          </p:cNvGrpSpPr>
          <p:nvPr/>
        </p:nvGrpSpPr>
        <p:grpSpPr bwMode="auto">
          <a:xfrm>
            <a:off x="878417" y="684214"/>
            <a:ext cx="1684867" cy="1379537"/>
            <a:chOff x="3293" y="737"/>
            <a:chExt cx="796" cy="867"/>
          </a:xfrm>
        </p:grpSpPr>
        <p:sp>
          <p:nvSpPr>
            <p:cNvPr id="24"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25"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26"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27"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28"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29"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30"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31"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32"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33"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34"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grpSp>
      <p:sp>
        <p:nvSpPr>
          <p:cNvPr id="20" name="TextBox 19"/>
          <p:cNvSpPr txBox="1"/>
          <p:nvPr/>
        </p:nvSpPr>
        <p:spPr>
          <a:xfrm>
            <a:off x="9347200" y="6657946"/>
            <a:ext cx="28448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fontAlgn="auto">
              <a:spcBef>
                <a:spcPts val="0"/>
              </a:spcBef>
              <a:spcAft>
                <a:spcPts val="0"/>
              </a:spcAft>
            </a:pPr>
            <a:r>
              <a:rPr lang="en-US" sz="700" dirty="0">
                <a:solidFill>
                  <a:prstClr val="white">
                    <a:lumMod val="85000"/>
                  </a:prstClr>
                </a:solidFill>
                <a:latin typeface="Arial"/>
              </a:rPr>
              <a:t>©2013 MFMER  |  slide-</a:t>
            </a:r>
            <a:fld id="{D445C29B-035B-48ED-941F-A66A11A8A322}" type="slidenum">
              <a:rPr lang="en-US" sz="700" smtClean="0">
                <a:solidFill>
                  <a:prstClr val="white">
                    <a:lumMod val="85000"/>
                  </a:prstClr>
                </a:solidFill>
                <a:latin typeface="Arial"/>
              </a:rPr>
              <a:pPr fontAlgn="auto">
                <a:spcBef>
                  <a:spcPts val="0"/>
                </a:spcBef>
                <a:spcAft>
                  <a:spcPts val="0"/>
                </a:spcAft>
              </a:pPr>
              <a:t>‹#›</a:t>
            </a:fld>
            <a:endParaRPr lang="en-US" sz="700" dirty="0">
              <a:solidFill>
                <a:prstClr val="white">
                  <a:lumMod val="85000"/>
                </a:prstClr>
              </a:solidFill>
              <a:latin typeface="Arial"/>
            </a:endParaRPr>
          </a:p>
        </p:txBody>
      </p:sp>
    </p:spTree>
    <p:extLst>
      <p:ext uri="{BB962C8B-B14F-4D97-AF65-F5344CB8AC3E}">
        <p14:creationId xmlns:p14="http://schemas.microsoft.com/office/powerpoint/2010/main" val="18723523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p:txBody>
          <a:bodyPr/>
          <a:lstStyle>
            <a:lvl1pPr>
              <a:defRPr b="1">
                <a:effectLst/>
              </a:defRPr>
            </a:lvl1pPr>
            <a:lvl2pPr>
              <a:defRPr>
                <a:effectLst/>
              </a:defRPr>
            </a:lvl2pPr>
            <a:lvl3pPr>
              <a:defRPr>
                <a:effectLst/>
              </a:defRPr>
            </a:lvl3pPr>
            <a:lvl4pPr>
              <a:defRPr>
                <a:effectLst/>
              </a:defRPr>
            </a:lvl4pPr>
            <a:lvl5pPr>
              <a:defRPr>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5" name="Footer Placeholder 4"/>
          <p:cNvSpPr>
            <a:spLocks noGrp="1"/>
          </p:cNvSpPr>
          <p:nvPr>
            <p:ph type="ftr" sz="quarter" idx="11"/>
          </p:nvPr>
        </p:nvSpPr>
        <p:spPr/>
        <p:txBody>
          <a:bodyPr/>
          <a:lstStyle>
            <a:lvl1pPr>
              <a:defRPr>
                <a:solidFill>
                  <a:schemeClr val="accent6">
                    <a:lumMod val="20000"/>
                    <a:lumOff val="8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Tree>
    <p:extLst>
      <p:ext uri="{BB962C8B-B14F-4D97-AF65-F5344CB8AC3E}">
        <p14:creationId xmlns:p14="http://schemas.microsoft.com/office/powerpoint/2010/main" val="33258784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47012" y="1647825"/>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grpSp>
        <p:nvGrpSpPr>
          <p:cNvPr id="7" name="Group 6">
            <a:extLst>
              <a:ext uri="{FF2B5EF4-FFF2-40B4-BE49-F238E27FC236}">
                <a16:creationId xmlns:a16="http://schemas.microsoft.com/office/drawing/2014/main" id="{153C4C59-8D19-4815-94D7-2ADA21C76085}"/>
              </a:ext>
            </a:extLst>
          </p:cNvPr>
          <p:cNvGrpSpPr>
            <a:grpSpLocks noChangeAspect="1"/>
          </p:cNvGrpSpPr>
          <p:nvPr userDrawn="1"/>
        </p:nvGrpSpPr>
        <p:grpSpPr>
          <a:xfrm>
            <a:off x="161919" y="6286499"/>
            <a:ext cx="420688" cy="458788"/>
            <a:chOff x="120650" y="6299200"/>
            <a:chExt cx="420688" cy="458788"/>
          </a:xfrm>
          <a:solidFill>
            <a:srgbClr val="FFFFFF"/>
          </a:solidFill>
        </p:grpSpPr>
        <p:sp>
          <p:nvSpPr>
            <p:cNvPr id="8" name="Freeform 9">
              <a:extLst>
                <a:ext uri="{FF2B5EF4-FFF2-40B4-BE49-F238E27FC236}">
                  <a16:creationId xmlns:a16="http://schemas.microsoft.com/office/drawing/2014/main" id="{83AD13A3-4C51-4C5F-9A66-C035EDCF0E2D}"/>
                </a:ext>
              </a:extLst>
            </p:cNvPr>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nvGrpSpPr>
            <p:cNvPr id="9" name="Group 8">
              <a:extLst>
                <a:ext uri="{FF2B5EF4-FFF2-40B4-BE49-F238E27FC236}">
                  <a16:creationId xmlns:a16="http://schemas.microsoft.com/office/drawing/2014/main" id="{B02FB8CD-2CB4-47B3-A1EA-0DDACDBA569E}"/>
                </a:ext>
              </a:extLst>
            </p:cNvPr>
            <p:cNvGrpSpPr/>
            <p:nvPr userDrawn="1"/>
          </p:nvGrpSpPr>
          <p:grpSpPr>
            <a:xfrm>
              <a:off x="120650" y="6299200"/>
              <a:ext cx="420688" cy="187326"/>
              <a:chOff x="120650" y="6299200"/>
              <a:chExt cx="420688" cy="187326"/>
            </a:xfrm>
            <a:grpFill/>
          </p:grpSpPr>
          <p:sp>
            <p:nvSpPr>
              <p:cNvPr id="10" name="Freeform 10">
                <a:extLst>
                  <a:ext uri="{FF2B5EF4-FFF2-40B4-BE49-F238E27FC236}">
                    <a16:creationId xmlns:a16="http://schemas.microsoft.com/office/drawing/2014/main" id="{5BF9DF63-192B-4517-BEC5-25AF634761CC}"/>
                  </a:ext>
                </a:extLst>
              </p:cNvPr>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sz="2400" dirty="0"/>
              </a:p>
            </p:txBody>
          </p:sp>
          <p:sp>
            <p:nvSpPr>
              <p:cNvPr id="11" name="Freeform 11">
                <a:extLst>
                  <a:ext uri="{FF2B5EF4-FFF2-40B4-BE49-F238E27FC236}">
                    <a16:creationId xmlns:a16="http://schemas.microsoft.com/office/drawing/2014/main" id="{B300ACF4-45DD-47E5-8043-46876F1C3D2A}"/>
                  </a:ext>
                </a:extLst>
              </p:cNvPr>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sz="2400" dirty="0"/>
              </a:p>
            </p:txBody>
          </p:sp>
          <p:sp>
            <p:nvSpPr>
              <p:cNvPr id="12" name="Freeform 12">
                <a:extLst>
                  <a:ext uri="{FF2B5EF4-FFF2-40B4-BE49-F238E27FC236}">
                    <a16:creationId xmlns:a16="http://schemas.microsoft.com/office/drawing/2014/main" id="{A2CAA8C2-8A06-4200-A1A4-1B881AEA9A7D}"/>
                  </a:ext>
                </a:extLst>
              </p:cNvPr>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sz="2400" dirty="0"/>
              </a:p>
            </p:txBody>
          </p:sp>
          <p:sp>
            <p:nvSpPr>
              <p:cNvPr id="13" name="Freeform 13">
                <a:extLst>
                  <a:ext uri="{FF2B5EF4-FFF2-40B4-BE49-F238E27FC236}">
                    <a16:creationId xmlns:a16="http://schemas.microsoft.com/office/drawing/2014/main" id="{C07B6536-1927-4FD6-A972-1C7C61AE07DD}"/>
                  </a:ext>
                </a:extLst>
              </p:cNvPr>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sz="2400" dirty="0"/>
              </a:p>
            </p:txBody>
          </p:sp>
          <p:sp>
            <p:nvSpPr>
              <p:cNvPr id="14" name="Freeform 14">
                <a:extLst>
                  <a:ext uri="{FF2B5EF4-FFF2-40B4-BE49-F238E27FC236}">
                    <a16:creationId xmlns:a16="http://schemas.microsoft.com/office/drawing/2014/main" id="{1CE17A7E-3D06-4D82-9A1D-E6758D1B3A5F}"/>
                  </a:ext>
                </a:extLst>
              </p:cNvPr>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p>
            </p:txBody>
          </p:sp>
          <p:sp>
            <p:nvSpPr>
              <p:cNvPr id="15" name="Freeform 15">
                <a:extLst>
                  <a:ext uri="{FF2B5EF4-FFF2-40B4-BE49-F238E27FC236}">
                    <a16:creationId xmlns:a16="http://schemas.microsoft.com/office/drawing/2014/main" id="{C4B48CBD-2B65-4484-8876-FCEEB175B08C}"/>
                  </a:ext>
                </a:extLst>
              </p:cNvPr>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p>
            </p:txBody>
          </p:sp>
          <p:sp>
            <p:nvSpPr>
              <p:cNvPr id="16" name="Freeform 16">
                <a:extLst>
                  <a:ext uri="{FF2B5EF4-FFF2-40B4-BE49-F238E27FC236}">
                    <a16:creationId xmlns:a16="http://schemas.microsoft.com/office/drawing/2014/main" id="{EB875F1B-8ECC-4B41-A3D2-D3155C53F792}"/>
                  </a:ext>
                </a:extLst>
              </p:cNvPr>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sz="2400" dirty="0"/>
              </a:p>
            </p:txBody>
          </p:sp>
          <p:sp>
            <p:nvSpPr>
              <p:cNvPr id="17" name="Freeform 17">
                <a:extLst>
                  <a:ext uri="{FF2B5EF4-FFF2-40B4-BE49-F238E27FC236}">
                    <a16:creationId xmlns:a16="http://schemas.microsoft.com/office/drawing/2014/main" id="{2DD69903-58E0-4008-8DB9-3C6A5451761A}"/>
                  </a:ext>
                </a:extLst>
              </p:cNvPr>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sz="2400" dirty="0"/>
              </a:p>
            </p:txBody>
          </p:sp>
          <p:sp>
            <p:nvSpPr>
              <p:cNvPr id="18" name="Freeform 18">
                <a:extLst>
                  <a:ext uri="{FF2B5EF4-FFF2-40B4-BE49-F238E27FC236}">
                    <a16:creationId xmlns:a16="http://schemas.microsoft.com/office/drawing/2014/main" id="{DD3A8599-8844-4A6B-B5AE-C0FF3E18C6A7}"/>
                  </a:ext>
                </a:extLst>
              </p:cNvPr>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sz="2400" dirty="0"/>
              </a:p>
            </p:txBody>
          </p:sp>
          <p:sp>
            <p:nvSpPr>
              <p:cNvPr id="19" name="Freeform 19">
                <a:extLst>
                  <a:ext uri="{FF2B5EF4-FFF2-40B4-BE49-F238E27FC236}">
                    <a16:creationId xmlns:a16="http://schemas.microsoft.com/office/drawing/2014/main" id="{DE8B00B6-1258-4357-817E-E20D5705A2AA}"/>
                  </a:ext>
                </a:extLst>
              </p:cNvPr>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sz="2400" dirty="0"/>
              </a:p>
            </p:txBody>
          </p:sp>
        </p:grpSp>
      </p:grpSp>
    </p:spTree>
    <p:extLst>
      <p:ext uri="{BB962C8B-B14F-4D97-AF65-F5344CB8AC3E}">
        <p14:creationId xmlns:p14="http://schemas.microsoft.com/office/powerpoint/2010/main" val="19734173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spcBef>
                <a:spcPts val="1200"/>
              </a:spcBef>
              <a:defRPr sz="2400"/>
            </a:lvl1pPr>
            <a:lvl2pPr>
              <a:spcBef>
                <a:spcPts val="0"/>
              </a:spcBef>
              <a:defRPr sz="2400"/>
            </a:lvl2pPr>
            <a:lvl3pPr>
              <a:spcBef>
                <a:spcPts val="0"/>
              </a:spcBef>
              <a:defRPr sz="2400"/>
            </a:lvl3pPr>
            <a:lvl4pPr>
              <a:spcBef>
                <a:spcPts val="0"/>
              </a:spcBef>
              <a:defRPr sz="2400"/>
            </a:lvl4pPr>
            <a:lvl5pPr>
              <a:spcBef>
                <a:spcPts val="0"/>
              </a:spcBef>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spcBef>
                <a:spcPts val="1200"/>
              </a:spcBef>
              <a:defRPr sz="2400"/>
            </a:lvl1pPr>
            <a:lvl2pPr>
              <a:spcBef>
                <a:spcPts val="0"/>
              </a:spcBef>
              <a:defRPr sz="2400"/>
            </a:lvl2pPr>
            <a:lvl3pPr>
              <a:spcBef>
                <a:spcPts val="0"/>
              </a:spcBef>
              <a:defRPr sz="2400"/>
            </a:lvl3pPr>
            <a:lvl4pPr>
              <a:spcBef>
                <a:spcPts val="0"/>
              </a:spcBef>
              <a:defRPr sz="2400"/>
            </a:lvl4pPr>
            <a:lvl5pPr>
              <a:spcBef>
                <a:spcPts val="0"/>
              </a:spcBef>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Tree>
    <p:extLst>
      <p:ext uri="{BB962C8B-B14F-4D97-AF65-F5344CB8AC3E}">
        <p14:creationId xmlns:p14="http://schemas.microsoft.com/office/powerpoint/2010/main" val="20559960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spcBef>
                <a:spcPts val="0"/>
              </a:spcBef>
              <a:buNone/>
              <a:defRPr sz="2400" b="1">
                <a:solidFill>
                  <a:schemeClr val="accent3">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tIns="91440"/>
          <a:lstStyle>
            <a:lvl1pPr>
              <a:spcBef>
                <a:spcPts val="1200"/>
              </a:spcBef>
              <a:defRPr sz="2400"/>
            </a:lvl1pPr>
            <a:lvl2pPr>
              <a:spcBef>
                <a:spcPts val="0"/>
              </a:spcBef>
              <a:defRPr sz="2400"/>
            </a:lvl2pPr>
            <a:lvl3pPr>
              <a:spcBef>
                <a:spcPts val="0"/>
              </a:spcBef>
              <a:defRPr sz="2400"/>
            </a:lvl3pPr>
            <a:lvl4pPr>
              <a:spcBef>
                <a:spcPts val="0"/>
              </a:spcBef>
              <a:defRPr sz="2400"/>
            </a:lvl4pPr>
            <a:lvl5pPr>
              <a:spcBef>
                <a:spcPts val="0"/>
              </a:spcBef>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spcBef>
                <a:spcPts val="0"/>
              </a:spcBef>
              <a:buNone/>
              <a:defRPr sz="2400" b="1">
                <a:solidFill>
                  <a:schemeClr val="accent3">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tIns="91440"/>
          <a:lstStyle>
            <a:lvl1pPr>
              <a:spcBef>
                <a:spcPts val="1200"/>
              </a:spcBef>
              <a:defRPr sz="2400"/>
            </a:lvl1pPr>
            <a:lvl2pPr>
              <a:spcBef>
                <a:spcPts val="0"/>
              </a:spcBef>
              <a:defRPr sz="2400"/>
            </a:lvl2pPr>
            <a:lvl3pPr>
              <a:spcBef>
                <a:spcPts val="0"/>
              </a:spcBef>
              <a:defRPr sz="2400"/>
            </a:lvl3pPr>
            <a:lvl4pPr>
              <a:spcBef>
                <a:spcPts val="0"/>
              </a:spcBef>
              <a:defRPr sz="2400"/>
            </a:lvl4pPr>
            <a:lvl5pPr>
              <a:spcBef>
                <a:spcPts val="0"/>
              </a:spcBef>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Tree>
    <p:extLst>
      <p:ext uri="{BB962C8B-B14F-4D97-AF65-F5344CB8AC3E}">
        <p14:creationId xmlns:p14="http://schemas.microsoft.com/office/powerpoint/2010/main" val="13766078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Tree>
    <p:extLst>
      <p:ext uri="{BB962C8B-B14F-4D97-AF65-F5344CB8AC3E}">
        <p14:creationId xmlns:p14="http://schemas.microsoft.com/office/powerpoint/2010/main" val="12096028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Tree>
    <p:extLst>
      <p:ext uri="{BB962C8B-B14F-4D97-AF65-F5344CB8AC3E}">
        <p14:creationId xmlns:p14="http://schemas.microsoft.com/office/powerpoint/2010/main" val="1594466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1_Blank no bottom ba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grpSp>
        <p:nvGrpSpPr>
          <p:cNvPr id="6" name="Group 5"/>
          <p:cNvGrpSpPr/>
          <p:nvPr/>
        </p:nvGrpSpPr>
        <p:grpSpPr>
          <a:xfrm>
            <a:off x="160867" y="6299201"/>
            <a:ext cx="560917" cy="458788"/>
            <a:chOff x="120650" y="6299200"/>
            <a:chExt cx="420688" cy="458788"/>
          </a:xfrm>
          <a:solidFill>
            <a:srgbClr val="000000"/>
          </a:solidFill>
        </p:grpSpPr>
        <p:sp>
          <p:nvSpPr>
            <p:cNvPr id="7" name="Freeform 6"/>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grpSp>
          <p:nvGrpSpPr>
            <p:cNvPr id="8" name="Group 7"/>
            <p:cNvGrpSpPr/>
            <p:nvPr userDrawn="1"/>
          </p:nvGrpSpPr>
          <p:grpSpPr>
            <a:xfrm>
              <a:off x="120650" y="6299200"/>
              <a:ext cx="420688" cy="187326"/>
              <a:chOff x="120650" y="6299200"/>
              <a:chExt cx="420688" cy="187326"/>
            </a:xfrm>
            <a:grpFill/>
          </p:grpSpPr>
          <p:sp>
            <p:nvSpPr>
              <p:cNvPr id="9"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0"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1"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2"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3"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4"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5"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6"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8"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9"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grpSp>
      </p:grpSp>
      <p:sp>
        <p:nvSpPr>
          <p:cNvPr id="20" name="TextBox 19"/>
          <p:cNvSpPr txBox="1"/>
          <p:nvPr/>
        </p:nvSpPr>
        <p:spPr>
          <a:xfrm>
            <a:off x="9347200" y="6657946"/>
            <a:ext cx="28448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fontAlgn="auto">
              <a:spcBef>
                <a:spcPts val="0"/>
              </a:spcBef>
              <a:spcAft>
                <a:spcPts val="0"/>
              </a:spcAft>
            </a:pPr>
            <a:r>
              <a:rPr lang="en-US" sz="700" dirty="0">
                <a:solidFill>
                  <a:prstClr val="white">
                    <a:lumMod val="85000"/>
                  </a:prstClr>
                </a:solidFill>
                <a:latin typeface="Arial"/>
              </a:rPr>
              <a:t>©2013 MFMER  |  slide-</a:t>
            </a:r>
            <a:fld id="{D445C29B-035B-48ED-941F-A66A11A8A322}" type="slidenum">
              <a:rPr lang="en-US" sz="700" smtClean="0">
                <a:solidFill>
                  <a:prstClr val="white">
                    <a:lumMod val="85000"/>
                  </a:prstClr>
                </a:solidFill>
                <a:latin typeface="Arial"/>
              </a:rPr>
              <a:pPr fontAlgn="auto">
                <a:spcBef>
                  <a:spcPts val="0"/>
                </a:spcBef>
                <a:spcAft>
                  <a:spcPts val="0"/>
                </a:spcAft>
              </a:pPr>
              <a:t>‹#›</a:t>
            </a:fld>
            <a:endParaRPr lang="en-US" sz="700" dirty="0">
              <a:solidFill>
                <a:prstClr val="white">
                  <a:lumMod val="85000"/>
                </a:prstClr>
              </a:solidFill>
              <a:latin typeface="Arial"/>
            </a:endParaRPr>
          </a:p>
        </p:txBody>
      </p:sp>
    </p:spTree>
    <p:extLst>
      <p:ext uri="{BB962C8B-B14F-4D97-AF65-F5344CB8AC3E}">
        <p14:creationId xmlns:p14="http://schemas.microsoft.com/office/powerpoint/2010/main" val="9612438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3742944" cy="13716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77824" y="1371600"/>
            <a:ext cx="3742944" cy="4800600"/>
          </a:xfrm>
        </p:spPr>
        <p:txBody>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Tree>
    <p:extLst>
      <p:ext uri="{BB962C8B-B14F-4D97-AF65-F5344CB8AC3E}">
        <p14:creationId xmlns:p14="http://schemas.microsoft.com/office/powerpoint/2010/main" val="30267722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10436352" cy="1371600"/>
          </a:xfrm>
        </p:spPr>
        <p:txBody>
          <a:bodyPr anchor="b"/>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77824" y="5788152"/>
            <a:ext cx="10436352" cy="384048"/>
          </a:xfrm>
        </p:spPr>
        <p:txBody>
          <a:bodyPr tIns="45720" anchor="ctr" anchorCtr="0"/>
          <a:lstStyle>
            <a:lvl1pPr marL="0" indent="0">
              <a:spcBef>
                <a:spcPts val="0"/>
              </a:spcBef>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Tree>
    <p:extLst>
      <p:ext uri="{BB962C8B-B14F-4D97-AF65-F5344CB8AC3E}">
        <p14:creationId xmlns:p14="http://schemas.microsoft.com/office/powerpoint/2010/main" val="32645046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 y="283"/>
            <a:ext cx="12190993" cy="6857435"/>
          </a:xfrm>
          <a:prstGeom prst="rect">
            <a:avLst/>
          </a:prstGeom>
        </p:spPr>
      </p:pic>
      <p:sp>
        <p:nvSpPr>
          <p:cNvPr id="2" name="Title 1"/>
          <p:cNvSpPr>
            <a:spLocks noGrp="1"/>
          </p:cNvSpPr>
          <p:nvPr>
            <p:ph type="title"/>
          </p:nvPr>
        </p:nvSpPr>
        <p:spPr>
          <a:xfrm>
            <a:off x="0" y="3429000"/>
            <a:ext cx="12192000" cy="1371600"/>
          </a:xfrm>
        </p:spPr>
        <p:txBody>
          <a:bodyPr anchor="ctr" anchorCtr="0"/>
          <a:lstStyle>
            <a:lvl1pPr algn="ctr">
              <a:defRPr sz="3200" b="1">
                <a:solidFill>
                  <a:schemeClr val="tx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grpSp>
        <p:nvGrpSpPr>
          <p:cNvPr id="8" name="Group 30"/>
          <p:cNvGrpSpPr>
            <a:grpSpLocks/>
          </p:cNvGrpSpPr>
          <p:nvPr/>
        </p:nvGrpSpPr>
        <p:grpSpPr bwMode="auto">
          <a:xfrm>
            <a:off x="5253567" y="684214"/>
            <a:ext cx="1684867" cy="1379537"/>
            <a:chOff x="3293" y="737"/>
            <a:chExt cx="796" cy="867"/>
          </a:xfrm>
        </p:grpSpPr>
        <p:sp>
          <p:nvSpPr>
            <p:cNvPr id="9"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0"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1"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2"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3"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4"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5"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6"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7"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8"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sp>
          <p:nvSpPr>
            <p:cNvPr id="19"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grpSp>
      <p:sp>
        <p:nvSpPr>
          <p:cNvPr id="20" name="TextBox 19"/>
          <p:cNvSpPr txBox="1"/>
          <p:nvPr/>
        </p:nvSpPr>
        <p:spPr>
          <a:xfrm>
            <a:off x="9347200" y="6657946"/>
            <a:ext cx="28448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fontAlgn="auto">
              <a:spcBef>
                <a:spcPts val="0"/>
              </a:spcBef>
              <a:spcAft>
                <a:spcPts val="0"/>
              </a:spcAft>
            </a:pPr>
            <a:r>
              <a:rPr lang="en-US" sz="700" dirty="0">
                <a:solidFill>
                  <a:prstClr val="white">
                    <a:lumMod val="85000"/>
                  </a:prstClr>
                </a:solidFill>
                <a:latin typeface="Arial"/>
              </a:rPr>
              <a:t>©2013 MFMER  |  slide-</a:t>
            </a:r>
            <a:fld id="{D445C29B-035B-48ED-941F-A66A11A8A322}" type="slidenum">
              <a:rPr lang="en-US" sz="700" smtClean="0">
                <a:solidFill>
                  <a:prstClr val="white">
                    <a:lumMod val="85000"/>
                  </a:prstClr>
                </a:solidFill>
                <a:latin typeface="Arial"/>
              </a:rPr>
              <a:pPr fontAlgn="auto">
                <a:spcBef>
                  <a:spcPts val="0"/>
                </a:spcBef>
                <a:spcAft>
                  <a:spcPts val="0"/>
                </a:spcAft>
              </a:pPr>
              <a:t>‹#›</a:t>
            </a:fld>
            <a:endParaRPr lang="en-US" sz="700" dirty="0">
              <a:solidFill>
                <a:prstClr val="white">
                  <a:lumMod val="85000"/>
                </a:prstClr>
              </a:solidFill>
              <a:latin typeface="Arial"/>
            </a:endParaRPr>
          </a:p>
        </p:txBody>
      </p:sp>
    </p:spTree>
    <p:extLst>
      <p:ext uri="{BB962C8B-B14F-4D97-AF65-F5344CB8AC3E}">
        <p14:creationId xmlns:p14="http://schemas.microsoft.com/office/powerpoint/2010/main" val="30219245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Tree>
    <p:extLst>
      <p:ext uri="{BB962C8B-B14F-4D97-AF65-F5344CB8AC3E}">
        <p14:creationId xmlns:p14="http://schemas.microsoft.com/office/powerpoint/2010/main" val="29892377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Tree>
    <p:extLst>
      <p:ext uri="{BB962C8B-B14F-4D97-AF65-F5344CB8AC3E}">
        <p14:creationId xmlns:p14="http://schemas.microsoft.com/office/powerpoint/2010/main" val="34071686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2_Title Slide - Section">
    <p:spTree>
      <p:nvGrpSpPr>
        <p:cNvPr id="1" name=""/>
        <p:cNvGrpSpPr/>
        <p:nvPr/>
      </p:nvGrpSpPr>
      <p:grpSpPr>
        <a:xfrm>
          <a:off x="0" y="0"/>
          <a:ext cx="0" cy="0"/>
          <a:chOff x="0" y="0"/>
          <a:chExt cx="0" cy="0"/>
        </a:xfrm>
      </p:grpSpPr>
      <p:pic>
        <p:nvPicPr>
          <p:cNvPr id="21" name="Picture 45" descr="Title Slide"/>
          <p:cNvPicPr>
            <a:picLocks noChangeAspect="1" noChangeArrowheads="1"/>
          </p:cNvPicPr>
          <p:nvPr/>
        </p:nvPicPr>
        <p:blipFill rotWithShape="1">
          <a:blip r:embed="rId2">
            <a:extLst>
              <a:ext uri="{28A0092B-C50C-407E-A947-70E740481C1C}">
                <a14:useLocalDpi xmlns:a14="http://schemas.microsoft.com/office/drawing/2010/main" val="0"/>
              </a:ext>
            </a:extLst>
          </a:blip>
          <a:srcRect l="289" t="33611" b="26506"/>
          <a:stretch/>
        </p:blipFill>
        <p:spPr bwMode="auto">
          <a:xfrm>
            <a:off x="0" y="2743199"/>
            <a:ext cx="1219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17" y="2680519"/>
            <a:ext cx="12192000" cy="2868563"/>
          </a:xfrm>
          <a:prstGeom prst="rect">
            <a:avLst/>
          </a:prstGeom>
          <a:gradFill>
            <a:gsLst>
              <a:gs pos="0">
                <a:schemeClr val="tx1">
                  <a:alpha val="50000"/>
                </a:schemeClr>
              </a:gs>
              <a:gs pos="50000">
                <a:schemeClr val="tx1"/>
              </a:gs>
              <a:gs pos="100000">
                <a:schemeClr val="tx1">
                  <a:alpha val="5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000000"/>
              </a:solidFill>
            </a:endParaRPr>
          </a:p>
        </p:txBody>
      </p:sp>
      <p:grpSp>
        <p:nvGrpSpPr>
          <p:cNvPr id="5" name="Group 26"/>
          <p:cNvGrpSpPr>
            <a:grpSpLocks/>
          </p:cNvGrpSpPr>
          <p:nvPr/>
        </p:nvGrpSpPr>
        <p:grpSpPr bwMode="auto">
          <a:xfrm>
            <a:off x="5253567" y="684213"/>
            <a:ext cx="1684867" cy="1376363"/>
            <a:chOff x="415" y="431"/>
            <a:chExt cx="796" cy="867"/>
          </a:xfrm>
          <a:solidFill>
            <a:srgbClr val="000000"/>
          </a:solidFill>
        </p:grpSpPr>
        <p:sp>
          <p:nvSpPr>
            <p:cNvPr id="6" name="Freeform 27"/>
            <p:cNvSpPr>
              <a:spLocks/>
            </p:cNvSpPr>
            <p:nvPr userDrawn="1"/>
          </p:nvSpPr>
          <p:spPr bwMode="auto">
            <a:xfrm>
              <a:off x="710" y="633"/>
              <a:ext cx="64" cy="149"/>
            </a:xfrm>
            <a:custGeom>
              <a:avLst/>
              <a:gdLst>
                <a:gd name="T0" fmla="*/ 3532 w 41"/>
                <a:gd name="T1" fmla="*/ 7388 h 96"/>
                <a:gd name="T2" fmla="*/ 3532 w 41"/>
                <a:gd name="T3" fmla="*/ 7793 h 96"/>
                <a:gd name="T4" fmla="*/ 1829 w 41"/>
                <a:gd name="T5" fmla="*/ 7672 h 96"/>
                <a:gd name="T6" fmla="*/ 0 w 41"/>
                <a:gd name="T7" fmla="*/ 7793 h 96"/>
                <a:gd name="T8" fmla="*/ 0 w 41"/>
                <a:gd name="T9" fmla="*/ 7388 h 96"/>
                <a:gd name="T10" fmla="*/ 880 w 41"/>
                <a:gd name="T11" fmla="*/ 7388 h 96"/>
                <a:gd name="T12" fmla="*/ 1057 w 41"/>
                <a:gd name="T13" fmla="*/ 7199 h 96"/>
                <a:gd name="T14" fmla="*/ 1086 w 41"/>
                <a:gd name="T15" fmla="*/ 6725 h 96"/>
                <a:gd name="T16" fmla="*/ 1207 w 41"/>
                <a:gd name="T17" fmla="*/ 5119 h 96"/>
                <a:gd name="T18" fmla="*/ 1207 w 41"/>
                <a:gd name="T19" fmla="*/ 2628 h 96"/>
                <a:gd name="T20" fmla="*/ 1086 w 41"/>
                <a:gd name="T21" fmla="*/ 1144 h 96"/>
                <a:gd name="T22" fmla="*/ 1057 w 41"/>
                <a:gd name="T23" fmla="*/ 475 h 96"/>
                <a:gd name="T24" fmla="*/ 880 w 41"/>
                <a:gd name="T25" fmla="*/ 407 h 96"/>
                <a:gd name="T26" fmla="*/ 0 w 41"/>
                <a:gd name="T27" fmla="*/ 306 h 96"/>
                <a:gd name="T28" fmla="*/ 0 w 41"/>
                <a:gd name="T29" fmla="*/ 0 h 96"/>
                <a:gd name="T30" fmla="*/ 1695 w 41"/>
                <a:gd name="T31" fmla="*/ 0 h 96"/>
                <a:gd name="T32" fmla="*/ 3532 w 41"/>
                <a:gd name="T33" fmla="*/ 0 h 96"/>
                <a:gd name="T34" fmla="*/ 3532 w 41"/>
                <a:gd name="T35" fmla="*/ 306 h 96"/>
                <a:gd name="T36" fmla="*/ 2646 w 41"/>
                <a:gd name="T37" fmla="*/ 407 h 96"/>
                <a:gd name="T38" fmla="*/ 2446 w 41"/>
                <a:gd name="T39" fmla="*/ 475 h 96"/>
                <a:gd name="T40" fmla="*/ 2327 w 41"/>
                <a:gd name="T41" fmla="*/ 1043 h 96"/>
                <a:gd name="T42" fmla="*/ 2327 w 41"/>
                <a:gd name="T43" fmla="*/ 2628 h 96"/>
                <a:gd name="T44" fmla="*/ 2327 w 41"/>
                <a:gd name="T45" fmla="*/ 5119 h 96"/>
                <a:gd name="T46" fmla="*/ 2327 w 41"/>
                <a:gd name="T47" fmla="*/ 6603 h 96"/>
                <a:gd name="T48" fmla="*/ 2446 w 41"/>
                <a:gd name="T49" fmla="*/ 7199 h 96"/>
                <a:gd name="T50" fmla="*/ 2646 w 41"/>
                <a:gd name="T51" fmla="*/ 7388 h 96"/>
                <a:gd name="T52" fmla="*/ 3532 w 41"/>
                <a:gd name="T53" fmla="*/ 7388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7" name="Freeform 28"/>
            <p:cNvSpPr>
              <a:spLocks noEditPoints="1"/>
            </p:cNvSpPr>
            <p:nvPr/>
          </p:nvSpPr>
          <p:spPr bwMode="auto">
            <a:xfrm>
              <a:off x="535" y="853"/>
              <a:ext cx="556" cy="445"/>
            </a:xfrm>
            <a:custGeom>
              <a:avLst/>
              <a:gdLst>
                <a:gd name="T0" fmla="*/ 22437 w 359"/>
                <a:gd name="T1" fmla="*/ 0 h 287"/>
                <a:gd name="T2" fmla="*/ 16469 w 359"/>
                <a:gd name="T3" fmla="*/ 0 h 287"/>
                <a:gd name="T4" fmla="*/ 16469 w 359"/>
                <a:gd name="T5" fmla="*/ 6886 h 287"/>
                <a:gd name="T6" fmla="*/ 19361 w 359"/>
                <a:gd name="T7" fmla="*/ 13725 h 287"/>
                <a:gd name="T8" fmla="*/ 19361 w 359"/>
                <a:gd name="T9" fmla="*/ 12796 h 287"/>
                <a:gd name="T10" fmla="*/ 17783 w 359"/>
                <a:gd name="T11" fmla="*/ 7717 h 287"/>
                <a:gd name="T12" fmla="*/ 17783 w 359"/>
                <a:gd name="T13" fmla="*/ 5952 h 287"/>
                <a:gd name="T14" fmla="*/ 20090 w 359"/>
                <a:gd name="T15" fmla="*/ 5952 h 287"/>
                <a:gd name="T16" fmla="*/ 20090 w 359"/>
                <a:gd name="T17" fmla="*/ 13725 h 287"/>
                <a:gd name="T18" fmla="*/ 14303 w 359"/>
                <a:gd name="T19" fmla="*/ 22495 h 287"/>
                <a:gd name="T20" fmla="*/ 8400 w 359"/>
                <a:gd name="T21" fmla="*/ 14206 h 287"/>
                <a:gd name="T22" fmla="*/ 11995 w 359"/>
                <a:gd name="T23" fmla="*/ 6886 h 287"/>
                <a:gd name="T24" fmla="*/ 11995 w 359"/>
                <a:gd name="T25" fmla="*/ 5952 h 287"/>
                <a:gd name="T26" fmla="*/ 14303 w 359"/>
                <a:gd name="T27" fmla="*/ 5952 h 287"/>
                <a:gd name="T28" fmla="*/ 15735 w 359"/>
                <a:gd name="T29" fmla="*/ 5952 h 287"/>
                <a:gd name="T30" fmla="*/ 15735 w 359"/>
                <a:gd name="T31" fmla="*/ 4495 h 287"/>
                <a:gd name="T32" fmla="*/ 14303 w 359"/>
                <a:gd name="T33" fmla="*/ 4495 h 287"/>
                <a:gd name="T34" fmla="*/ 11995 w 359"/>
                <a:gd name="T35" fmla="*/ 4495 h 287"/>
                <a:gd name="T36" fmla="*/ 11995 w 359"/>
                <a:gd name="T37" fmla="*/ 4495 h 287"/>
                <a:gd name="T38" fmla="*/ 10665 w 359"/>
                <a:gd name="T39" fmla="*/ 4495 h 287"/>
                <a:gd name="T40" fmla="*/ 10665 w 359"/>
                <a:gd name="T41" fmla="*/ 4495 h 287"/>
                <a:gd name="T42" fmla="*/ 7082 w 359"/>
                <a:gd name="T43" fmla="*/ 4495 h 287"/>
                <a:gd name="T44" fmla="*/ 7082 w 359"/>
                <a:gd name="T45" fmla="*/ 12796 h 287"/>
                <a:gd name="T46" fmla="*/ 7082 w 359"/>
                <a:gd name="T47" fmla="*/ 13576 h 287"/>
                <a:gd name="T48" fmla="*/ 7082 w 359"/>
                <a:gd name="T49" fmla="*/ 13576 h 287"/>
                <a:gd name="T50" fmla="*/ 8400 w 359"/>
                <a:gd name="T51" fmla="*/ 12438 h 287"/>
                <a:gd name="T52" fmla="*/ 8400 w 359"/>
                <a:gd name="T53" fmla="*/ 12438 h 287"/>
                <a:gd name="T54" fmla="*/ 8400 w 359"/>
                <a:gd name="T55" fmla="*/ 5952 h 287"/>
                <a:gd name="T56" fmla="*/ 10665 w 359"/>
                <a:gd name="T57" fmla="*/ 5952 h 287"/>
                <a:gd name="T58" fmla="*/ 10665 w 359"/>
                <a:gd name="T59" fmla="*/ 5952 h 287"/>
                <a:gd name="T60" fmla="*/ 10665 w 359"/>
                <a:gd name="T61" fmla="*/ 7717 h 287"/>
                <a:gd name="T62" fmla="*/ 5963 w 359"/>
                <a:gd name="T63" fmla="*/ 14939 h 287"/>
                <a:gd name="T64" fmla="*/ 1329 w 359"/>
                <a:gd name="T65" fmla="*/ 7717 h 287"/>
                <a:gd name="T66" fmla="*/ 1329 w 359"/>
                <a:gd name="T67" fmla="*/ 1447 h 287"/>
                <a:gd name="T68" fmla="*/ 5963 w 359"/>
                <a:gd name="T69" fmla="*/ 1447 h 287"/>
                <a:gd name="T70" fmla="*/ 10665 w 359"/>
                <a:gd name="T71" fmla="*/ 1447 h 287"/>
                <a:gd name="T72" fmla="*/ 10665 w 359"/>
                <a:gd name="T73" fmla="*/ 3839 h 287"/>
                <a:gd name="T74" fmla="*/ 11995 w 359"/>
                <a:gd name="T75" fmla="*/ 3839 h 287"/>
                <a:gd name="T76" fmla="*/ 11995 w 359"/>
                <a:gd name="T77" fmla="*/ 0 h 287"/>
                <a:gd name="T78" fmla="*/ 5963 w 359"/>
                <a:gd name="T79" fmla="*/ 0 h 287"/>
                <a:gd name="T80" fmla="*/ 0 w 359"/>
                <a:gd name="T81" fmla="*/ 0 h 287"/>
                <a:gd name="T82" fmla="*/ 0 w 359"/>
                <a:gd name="T83" fmla="*/ 6886 h 287"/>
                <a:gd name="T84" fmla="*/ 5963 w 359"/>
                <a:gd name="T85" fmla="*/ 15423 h 287"/>
                <a:gd name="T86" fmla="*/ 7216 w 359"/>
                <a:gd name="T87" fmla="*/ 14939 h 287"/>
                <a:gd name="T88" fmla="*/ 14303 w 359"/>
                <a:gd name="T89" fmla="*/ 23049 h 287"/>
                <a:gd name="T90" fmla="*/ 21374 w 359"/>
                <a:gd name="T91" fmla="*/ 14939 h 287"/>
                <a:gd name="T92" fmla="*/ 22437 w 359"/>
                <a:gd name="T93" fmla="*/ 15423 h 287"/>
                <a:gd name="T94" fmla="*/ 28486 w 359"/>
                <a:gd name="T95" fmla="*/ 6886 h 287"/>
                <a:gd name="T96" fmla="*/ 28486 w 359"/>
                <a:gd name="T97" fmla="*/ 0 h 287"/>
                <a:gd name="T98" fmla="*/ 22437 w 359"/>
                <a:gd name="T99" fmla="*/ 0 h 287"/>
                <a:gd name="T100" fmla="*/ 27080 w 359"/>
                <a:gd name="T101" fmla="*/ 7717 h 287"/>
                <a:gd name="T102" fmla="*/ 22437 w 359"/>
                <a:gd name="T103" fmla="*/ 14939 h 287"/>
                <a:gd name="T104" fmla="*/ 21419 w 359"/>
                <a:gd name="T105" fmla="*/ 14394 h 287"/>
                <a:gd name="T106" fmla="*/ 21528 w 359"/>
                <a:gd name="T107" fmla="*/ 12796 h 287"/>
                <a:gd name="T108" fmla="*/ 21528 w 359"/>
                <a:gd name="T109" fmla="*/ 4495 h 287"/>
                <a:gd name="T110" fmla="*/ 17783 w 359"/>
                <a:gd name="T111" fmla="*/ 4495 h 287"/>
                <a:gd name="T112" fmla="*/ 17783 w 359"/>
                <a:gd name="T113" fmla="*/ 1447 h 287"/>
                <a:gd name="T114" fmla="*/ 22437 w 359"/>
                <a:gd name="T115" fmla="*/ 1447 h 287"/>
                <a:gd name="T116" fmla="*/ 27080 w 359"/>
                <a:gd name="T117" fmla="*/ 1447 h 287"/>
                <a:gd name="T118" fmla="*/ 27080 w 359"/>
                <a:gd name="T119" fmla="*/ 7717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8" name="Freeform 29"/>
            <p:cNvSpPr>
              <a:spLocks/>
            </p:cNvSpPr>
            <p:nvPr/>
          </p:nvSpPr>
          <p:spPr bwMode="auto">
            <a:xfrm>
              <a:off x="578" y="633"/>
              <a:ext cx="118" cy="149"/>
            </a:xfrm>
            <a:custGeom>
              <a:avLst/>
              <a:gdLst>
                <a:gd name="T0" fmla="*/ 475 w 76"/>
                <a:gd name="T1" fmla="*/ 7793 h 96"/>
                <a:gd name="T2" fmla="*/ 475 w 76"/>
                <a:gd name="T3" fmla="*/ 7475 h 96"/>
                <a:gd name="T4" fmla="*/ 1017 w 76"/>
                <a:gd name="T5" fmla="*/ 7199 h 96"/>
                <a:gd name="T6" fmla="*/ 1043 w 76"/>
                <a:gd name="T7" fmla="*/ 7191 h 96"/>
                <a:gd name="T8" fmla="*/ 1043 w 76"/>
                <a:gd name="T9" fmla="*/ 6475 h 96"/>
                <a:gd name="T10" fmla="*/ 1146 w 76"/>
                <a:gd name="T11" fmla="*/ 5547 h 96"/>
                <a:gd name="T12" fmla="*/ 1146 w 76"/>
                <a:gd name="T13" fmla="*/ 2628 h 96"/>
                <a:gd name="T14" fmla="*/ 1043 w 76"/>
                <a:gd name="T15" fmla="*/ 1144 h 96"/>
                <a:gd name="T16" fmla="*/ 1017 w 76"/>
                <a:gd name="T17" fmla="*/ 475 h 96"/>
                <a:gd name="T18" fmla="*/ 860 w 76"/>
                <a:gd name="T19" fmla="*/ 407 h 96"/>
                <a:gd name="T20" fmla="*/ 0 w 76"/>
                <a:gd name="T21" fmla="*/ 306 h 96"/>
                <a:gd name="T22" fmla="*/ 0 w 76"/>
                <a:gd name="T23" fmla="*/ 0 h 96"/>
                <a:gd name="T24" fmla="*/ 1727 w 76"/>
                <a:gd name="T25" fmla="*/ 0 h 96"/>
                <a:gd name="T26" fmla="*/ 3346 w 76"/>
                <a:gd name="T27" fmla="*/ 0 h 96"/>
                <a:gd name="T28" fmla="*/ 3346 w 76"/>
                <a:gd name="T29" fmla="*/ 306 h 96"/>
                <a:gd name="T30" fmla="*/ 2514 w 76"/>
                <a:gd name="T31" fmla="*/ 407 h 96"/>
                <a:gd name="T32" fmla="*/ 2365 w 76"/>
                <a:gd name="T33" fmla="*/ 475 h 96"/>
                <a:gd name="T34" fmla="*/ 2254 w 76"/>
                <a:gd name="T35" fmla="*/ 1043 h 96"/>
                <a:gd name="T36" fmla="*/ 2202 w 76"/>
                <a:gd name="T37" fmla="*/ 2628 h 96"/>
                <a:gd name="T38" fmla="*/ 2202 w 76"/>
                <a:gd name="T39" fmla="*/ 6331 h 96"/>
                <a:gd name="T40" fmla="*/ 2254 w 76"/>
                <a:gd name="T41" fmla="*/ 7199 h 96"/>
                <a:gd name="T42" fmla="*/ 3219 w 76"/>
                <a:gd name="T43" fmla="*/ 7313 h 96"/>
                <a:gd name="T44" fmla="*/ 5434 w 76"/>
                <a:gd name="T45" fmla="*/ 7065 h 96"/>
                <a:gd name="T46" fmla="*/ 5619 w 76"/>
                <a:gd name="T47" fmla="*/ 6641 h 96"/>
                <a:gd name="T48" fmla="*/ 5877 w 76"/>
                <a:gd name="T49" fmla="*/ 5747 h 96"/>
                <a:gd name="T50" fmla="*/ 6184 w 76"/>
                <a:gd name="T51" fmla="*/ 5747 h 96"/>
                <a:gd name="T52" fmla="*/ 5911 w 76"/>
                <a:gd name="T53" fmla="*/ 7672 h 96"/>
                <a:gd name="T54" fmla="*/ 5619 w 76"/>
                <a:gd name="T55" fmla="*/ 7793 h 96"/>
                <a:gd name="T56" fmla="*/ 4647 w 76"/>
                <a:gd name="T57" fmla="*/ 7793 h 96"/>
                <a:gd name="T58" fmla="*/ 1619 w 76"/>
                <a:gd name="T59" fmla="*/ 7672 h 96"/>
                <a:gd name="T60" fmla="*/ 475 w 76"/>
                <a:gd name="T61" fmla="*/ 7793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9" name="Freeform 30"/>
            <p:cNvSpPr>
              <a:spLocks/>
            </p:cNvSpPr>
            <p:nvPr/>
          </p:nvSpPr>
          <p:spPr bwMode="auto">
            <a:xfrm>
              <a:off x="799" y="633"/>
              <a:ext cx="172" cy="152"/>
            </a:xfrm>
            <a:custGeom>
              <a:avLst/>
              <a:gdLst>
                <a:gd name="T0" fmla="*/ 0 w 111"/>
                <a:gd name="T1" fmla="*/ 7727 h 98"/>
                <a:gd name="T2" fmla="*/ 0 w 111"/>
                <a:gd name="T3" fmla="*/ 7333 h 98"/>
                <a:gd name="T4" fmla="*/ 778 w 111"/>
                <a:gd name="T5" fmla="*/ 7279 h 98"/>
                <a:gd name="T6" fmla="*/ 860 w 111"/>
                <a:gd name="T7" fmla="*/ 7172 h 98"/>
                <a:gd name="T8" fmla="*/ 962 w 111"/>
                <a:gd name="T9" fmla="*/ 6615 h 98"/>
                <a:gd name="T10" fmla="*/ 1027 w 111"/>
                <a:gd name="T11" fmla="*/ 5405 h 98"/>
                <a:gd name="T12" fmla="*/ 1027 w 111"/>
                <a:gd name="T13" fmla="*/ 977 h 98"/>
                <a:gd name="T14" fmla="*/ 1027 w 111"/>
                <a:gd name="T15" fmla="*/ 737 h 98"/>
                <a:gd name="T16" fmla="*/ 778 w 111"/>
                <a:gd name="T17" fmla="*/ 475 h 98"/>
                <a:gd name="T18" fmla="*/ 555 w 111"/>
                <a:gd name="T19" fmla="*/ 306 h 98"/>
                <a:gd name="T20" fmla="*/ 0 w 111"/>
                <a:gd name="T21" fmla="*/ 306 h 98"/>
                <a:gd name="T22" fmla="*/ 0 w 111"/>
                <a:gd name="T23" fmla="*/ 0 h 98"/>
                <a:gd name="T24" fmla="*/ 1206 w 111"/>
                <a:gd name="T25" fmla="*/ 0 h 98"/>
                <a:gd name="T26" fmla="*/ 2066 w 111"/>
                <a:gd name="T27" fmla="*/ 0 h 98"/>
                <a:gd name="T28" fmla="*/ 2727 w 111"/>
                <a:gd name="T29" fmla="*/ 861 h 98"/>
                <a:gd name="T30" fmla="*/ 3933 w 111"/>
                <a:gd name="T31" fmla="*/ 2247 h 98"/>
                <a:gd name="T32" fmla="*/ 5546 w 111"/>
                <a:gd name="T33" fmla="*/ 4200 h 98"/>
                <a:gd name="T34" fmla="*/ 6830 w 111"/>
                <a:gd name="T35" fmla="*/ 5716 h 98"/>
                <a:gd name="T36" fmla="*/ 7379 w 111"/>
                <a:gd name="T37" fmla="*/ 6310 h 98"/>
                <a:gd name="T38" fmla="*/ 7379 w 111"/>
                <a:gd name="T39" fmla="*/ 2350 h 98"/>
                <a:gd name="T40" fmla="*/ 7379 w 111"/>
                <a:gd name="T41" fmla="*/ 1030 h 98"/>
                <a:gd name="T42" fmla="*/ 7252 w 111"/>
                <a:gd name="T43" fmla="*/ 475 h 98"/>
                <a:gd name="T44" fmla="*/ 7148 w 111"/>
                <a:gd name="T45" fmla="*/ 406 h 98"/>
                <a:gd name="T46" fmla="*/ 6392 w 111"/>
                <a:gd name="T47" fmla="*/ 306 h 98"/>
                <a:gd name="T48" fmla="*/ 6392 w 111"/>
                <a:gd name="T49" fmla="*/ 0 h 98"/>
                <a:gd name="T50" fmla="*/ 7703 w 111"/>
                <a:gd name="T51" fmla="*/ 0 h 98"/>
                <a:gd name="T52" fmla="*/ 8888 w 111"/>
                <a:gd name="T53" fmla="*/ 0 h 98"/>
                <a:gd name="T54" fmla="*/ 8888 w 111"/>
                <a:gd name="T55" fmla="*/ 306 h 98"/>
                <a:gd name="T56" fmla="*/ 8158 w 111"/>
                <a:gd name="T57" fmla="*/ 406 h 98"/>
                <a:gd name="T58" fmla="*/ 7982 w 111"/>
                <a:gd name="T59" fmla="*/ 475 h 98"/>
                <a:gd name="T60" fmla="*/ 7881 w 111"/>
                <a:gd name="T61" fmla="*/ 1030 h 98"/>
                <a:gd name="T62" fmla="*/ 7881 w 111"/>
                <a:gd name="T63" fmla="*/ 2350 h 98"/>
                <a:gd name="T64" fmla="*/ 7881 w 111"/>
                <a:gd name="T65" fmla="*/ 4929 h 98"/>
                <a:gd name="T66" fmla="*/ 7881 w 111"/>
                <a:gd name="T67" fmla="*/ 7907 h 98"/>
                <a:gd name="T68" fmla="*/ 7379 w 111"/>
                <a:gd name="T69" fmla="*/ 7907 h 98"/>
                <a:gd name="T70" fmla="*/ 7252 w 111"/>
                <a:gd name="T71" fmla="*/ 7727 h 98"/>
                <a:gd name="T72" fmla="*/ 7109 w 111"/>
                <a:gd name="T73" fmla="*/ 7645 h 98"/>
                <a:gd name="T74" fmla="*/ 6953 w 111"/>
                <a:gd name="T75" fmla="*/ 7477 h 98"/>
                <a:gd name="T76" fmla="*/ 6214 w 111"/>
                <a:gd name="T77" fmla="*/ 6697 h 98"/>
                <a:gd name="T78" fmla="*/ 5510 w 111"/>
                <a:gd name="T79" fmla="*/ 5832 h 98"/>
                <a:gd name="T80" fmla="*/ 1491 w 111"/>
                <a:gd name="T81" fmla="*/ 1143 h 98"/>
                <a:gd name="T82" fmla="*/ 1491 w 111"/>
                <a:gd name="T83" fmla="*/ 5291 h 98"/>
                <a:gd name="T84" fmla="*/ 1591 w 111"/>
                <a:gd name="T85" fmla="*/ 6615 h 98"/>
                <a:gd name="T86" fmla="*/ 1591 w 111"/>
                <a:gd name="T87" fmla="*/ 7172 h 98"/>
                <a:gd name="T88" fmla="*/ 1760 w 111"/>
                <a:gd name="T89" fmla="*/ 7279 h 98"/>
                <a:gd name="T90" fmla="*/ 2547 w 111"/>
                <a:gd name="T91" fmla="*/ 7333 h 98"/>
                <a:gd name="T92" fmla="*/ 2547 w 111"/>
                <a:gd name="T93" fmla="*/ 7727 h 98"/>
                <a:gd name="T94" fmla="*/ 1436 w 111"/>
                <a:gd name="T95" fmla="*/ 7645 h 98"/>
                <a:gd name="T96" fmla="*/ 0 w 111"/>
                <a:gd name="T97" fmla="*/ 7727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10" name="Freeform 31"/>
            <p:cNvSpPr>
              <a:spLocks/>
            </p:cNvSpPr>
            <p:nvPr/>
          </p:nvSpPr>
          <p:spPr bwMode="auto">
            <a:xfrm>
              <a:off x="991" y="633"/>
              <a:ext cx="64" cy="149"/>
            </a:xfrm>
            <a:custGeom>
              <a:avLst/>
              <a:gdLst>
                <a:gd name="T0" fmla="*/ 3532 w 41"/>
                <a:gd name="T1" fmla="*/ 7388 h 96"/>
                <a:gd name="T2" fmla="*/ 3532 w 41"/>
                <a:gd name="T3" fmla="*/ 7793 h 96"/>
                <a:gd name="T4" fmla="*/ 1829 w 41"/>
                <a:gd name="T5" fmla="*/ 7672 h 96"/>
                <a:gd name="T6" fmla="*/ 0 w 41"/>
                <a:gd name="T7" fmla="*/ 7793 h 96"/>
                <a:gd name="T8" fmla="*/ 0 w 41"/>
                <a:gd name="T9" fmla="*/ 7388 h 96"/>
                <a:gd name="T10" fmla="*/ 880 w 41"/>
                <a:gd name="T11" fmla="*/ 7388 h 96"/>
                <a:gd name="T12" fmla="*/ 1057 w 41"/>
                <a:gd name="T13" fmla="*/ 7199 h 96"/>
                <a:gd name="T14" fmla="*/ 1086 w 41"/>
                <a:gd name="T15" fmla="*/ 6725 h 96"/>
                <a:gd name="T16" fmla="*/ 1207 w 41"/>
                <a:gd name="T17" fmla="*/ 5119 h 96"/>
                <a:gd name="T18" fmla="*/ 1207 w 41"/>
                <a:gd name="T19" fmla="*/ 2628 h 96"/>
                <a:gd name="T20" fmla="*/ 1086 w 41"/>
                <a:gd name="T21" fmla="*/ 1144 h 96"/>
                <a:gd name="T22" fmla="*/ 1057 w 41"/>
                <a:gd name="T23" fmla="*/ 475 h 96"/>
                <a:gd name="T24" fmla="*/ 880 w 41"/>
                <a:gd name="T25" fmla="*/ 407 h 96"/>
                <a:gd name="T26" fmla="*/ 0 w 41"/>
                <a:gd name="T27" fmla="*/ 306 h 96"/>
                <a:gd name="T28" fmla="*/ 0 w 41"/>
                <a:gd name="T29" fmla="*/ 0 h 96"/>
                <a:gd name="T30" fmla="*/ 1695 w 41"/>
                <a:gd name="T31" fmla="*/ 0 h 96"/>
                <a:gd name="T32" fmla="*/ 3532 w 41"/>
                <a:gd name="T33" fmla="*/ 0 h 96"/>
                <a:gd name="T34" fmla="*/ 3532 w 41"/>
                <a:gd name="T35" fmla="*/ 306 h 96"/>
                <a:gd name="T36" fmla="*/ 2646 w 41"/>
                <a:gd name="T37" fmla="*/ 407 h 96"/>
                <a:gd name="T38" fmla="*/ 2446 w 41"/>
                <a:gd name="T39" fmla="*/ 475 h 96"/>
                <a:gd name="T40" fmla="*/ 2327 w 41"/>
                <a:gd name="T41" fmla="*/ 1043 h 96"/>
                <a:gd name="T42" fmla="*/ 2327 w 41"/>
                <a:gd name="T43" fmla="*/ 2628 h 96"/>
                <a:gd name="T44" fmla="*/ 2327 w 41"/>
                <a:gd name="T45" fmla="*/ 5119 h 96"/>
                <a:gd name="T46" fmla="*/ 2327 w 41"/>
                <a:gd name="T47" fmla="*/ 6603 h 96"/>
                <a:gd name="T48" fmla="*/ 2446 w 41"/>
                <a:gd name="T49" fmla="*/ 7199 h 96"/>
                <a:gd name="T50" fmla="*/ 2646 w 41"/>
                <a:gd name="T51" fmla="*/ 7388 h 96"/>
                <a:gd name="T52" fmla="*/ 3532 w 41"/>
                <a:gd name="T53" fmla="*/ 7388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11" name="Freeform 32"/>
            <p:cNvSpPr>
              <a:spLocks/>
            </p:cNvSpPr>
            <p:nvPr/>
          </p:nvSpPr>
          <p:spPr bwMode="auto">
            <a:xfrm>
              <a:off x="1065" y="629"/>
              <a:ext cx="146" cy="156"/>
            </a:xfrm>
            <a:custGeom>
              <a:avLst/>
              <a:gdLst>
                <a:gd name="T0" fmla="*/ 7693 w 94"/>
                <a:gd name="T1" fmla="*/ 7337 h 100"/>
                <a:gd name="T2" fmla="*/ 7416 w 94"/>
                <a:gd name="T3" fmla="*/ 7900 h 100"/>
                <a:gd name="T4" fmla="*/ 6110 w 94"/>
                <a:gd name="T5" fmla="*/ 8387 h 100"/>
                <a:gd name="T6" fmla="*/ 4661 w 94"/>
                <a:gd name="T7" fmla="*/ 8514 h 100"/>
                <a:gd name="T8" fmla="*/ 3001 w 94"/>
                <a:gd name="T9" fmla="*/ 8270 h 100"/>
                <a:gd name="T10" fmla="*/ 1727 w 94"/>
                <a:gd name="T11" fmla="*/ 7622 h 100"/>
                <a:gd name="T12" fmla="*/ 738 w 94"/>
                <a:gd name="T13" fmla="*/ 6663 h 100"/>
                <a:gd name="T14" fmla="*/ 176 w 94"/>
                <a:gd name="T15" fmla="*/ 5532 h 100"/>
                <a:gd name="T16" fmla="*/ 0 w 94"/>
                <a:gd name="T17" fmla="*/ 4271 h 100"/>
                <a:gd name="T18" fmla="*/ 1336 w 94"/>
                <a:gd name="T19" fmla="*/ 1192 h 100"/>
                <a:gd name="T20" fmla="*/ 4849 w 94"/>
                <a:gd name="T21" fmla="*/ 0 h 100"/>
                <a:gd name="T22" fmla="*/ 5797 w 94"/>
                <a:gd name="T23" fmla="*/ 114 h 100"/>
                <a:gd name="T24" fmla="*/ 6850 w 94"/>
                <a:gd name="T25" fmla="*/ 278 h 100"/>
                <a:gd name="T26" fmla="*/ 7693 w 94"/>
                <a:gd name="T27" fmla="*/ 490 h 100"/>
                <a:gd name="T28" fmla="*/ 7416 w 94"/>
                <a:gd name="T29" fmla="*/ 1083 h 100"/>
                <a:gd name="T30" fmla="*/ 7340 w 94"/>
                <a:gd name="T31" fmla="*/ 2243 h 100"/>
                <a:gd name="T32" fmla="*/ 6930 w 94"/>
                <a:gd name="T33" fmla="*/ 2243 h 100"/>
                <a:gd name="T34" fmla="*/ 6930 w 94"/>
                <a:gd name="T35" fmla="*/ 1552 h 100"/>
                <a:gd name="T36" fmla="*/ 6374 w 94"/>
                <a:gd name="T37" fmla="*/ 764 h 100"/>
                <a:gd name="T38" fmla="*/ 4661 w 94"/>
                <a:gd name="T39" fmla="*/ 434 h 100"/>
                <a:gd name="T40" fmla="*/ 3249 w 94"/>
                <a:gd name="T41" fmla="*/ 677 h 100"/>
                <a:gd name="T42" fmla="*/ 2275 w 94"/>
                <a:gd name="T43" fmla="*/ 1256 h 100"/>
                <a:gd name="T44" fmla="*/ 1590 w 94"/>
                <a:gd name="T45" fmla="*/ 2421 h 100"/>
                <a:gd name="T46" fmla="*/ 1336 w 94"/>
                <a:gd name="T47" fmla="*/ 4008 h 100"/>
                <a:gd name="T48" fmla="*/ 2369 w 94"/>
                <a:gd name="T49" fmla="*/ 6828 h 100"/>
                <a:gd name="T50" fmla="*/ 5153 w 94"/>
                <a:gd name="T51" fmla="*/ 7900 h 100"/>
                <a:gd name="T52" fmla="*/ 6624 w 94"/>
                <a:gd name="T53" fmla="*/ 7639 h 100"/>
                <a:gd name="T54" fmla="*/ 7531 w 94"/>
                <a:gd name="T55" fmla="*/ 7148 h 100"/>
                <a:gd name="T56" fmla="*/ 7693 w 94"/>
                <a:gd name="T57" fmla="*/ 7337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12" name="Freeform 33"/>
            <p:cNvSpPr>
              <a:spLocks/>
            </p:cNvSpPr>
            <p:nvPr/>
          </p:nvSpPr>
          <p:spPr bwMode="auto">
            <a:xfrm>
              <a:off x="415" y="629"/>
              <a:ext cx="146" cy="156"/>
            </a:xfrm>
            <a:custGeom>
              <a:avLst/>
              <a:gdLst>
                <a:gd name="T0" fmla="*/ 7693 w 94"/>
                <a:gd name="T1" fmla="*/ 7337 h 100"/>
                <a:gd name="T2" fmla="*/ 7416 w 94"/>
                <a:gd name="T3" fmla="*/ 7900 h 100"/>
                <a:gd name="T4" fmla="*/ 6110 w 94"/>
                <a:gd name="T5" fmla="*/ 8387 h 100"/>
                <a:gd name="T6" fmla="*/ 4661 w 94"/>
                <a:gd name="T7" fmla="*/ 8514 h 100"/>
                <a:gd name="T8" fmla="*/ 3001 w 94"/>
                <a:gd name="T9" fmla="*/ 8270 h 100"/>
                <a:gd name="T10" fmla="*/ 1727 w 94"/>
                <a:gd name="T11" fmla="*/ 7622 h 100"/>
                <a:gd name="T12" fmla="*/ 738 w 94"/>
                <a:gd name="T13" fmla="*/ 6663 h 100"/>
                <a:gd name="T14" fmla="*/ 176 w 94"/>
                <a:gd name="T15" fmla="*/ 5532 h 100"/>
                <a:gd name="T16" fmla="*/ 0 w 94"/>
                <a:gd name="T17" fmla="*/ 4271 h 100"/>
                <a:gd name="T18" fmla="*/ 1336 w 94"/>
                <a:gd name="T19" fmla="*/ 1192 h 100"/>
                <a:gd name="T20" fmla="*/ 4849 w 94"/>
                <a:gd name="T21" fmla="*/ 0 h 100"/>
                <a:gd name="T22" fmla="*/ 5797 w 94"/>
                <a:gd name="T23" fmla="*/ 114 h 100"/>
                <a:gd name="T24" fmla="*/ 6850 w 94"/>
                <a:gd name="T25" fmla="*/ 278 h 100"/>
                <a:gd name="T26" fmla="*/ 7693 w 94"/>
                <a:gd name="T27" fmla="*/ 490 h 100"/>
                <a:gd name="T28" fmla="*/ 7416 w 94"/>
                <a:gd name="T29" fmla="*/ 1083 h 100"/>
                <a:gd name="T30" fmla="*/ 7340 w 94"/>
                <a:gd name="T31" fmla="*/ 2243 h 100"/>
                <a:gd name="T32" fmla="*/ 7048 w 94"/>
                <a:gd name="T33" fmla="*/ 2243 h 100"/>
                <a:gd name="T34" fmla="*/ 6930 w 94"/>
                <a:gd name="T35" fmla="*/ 1552 h 100"/>
                <a:gd name="T36" fmla="*/ 6374 w 94"/>
                <a:gd name="T37" fmla="*/ 764 h 100"/>
                <a:gd name="T38" fmla="*/ 4661 w 94"/>
                <a:gd name="T39" fmla="*/ 434 h 100"/>
                <a:gd name="T40" fmla="*/ 3249 w 94"/>
                <a:gd name="T41" fmla="*/ 677 h 100"/>
                <a:gd name="T42" fmla="*/ 2275 w 94"/>
                <a:gd name="T43" fmla="*/ 1256 h 100"/>
                <a:gd name="T44" fmla="*/ 1590 w 94"/>
                <a:gd name="T45" fmla="*/ 2421 h 100"/>
                <a:gd name="T46" fmla="*/ 1336 w 94"/>
                <a:gd name="T47" fmla="*/ 4008 h 100"/>
                <a:gd name="T48" fmla="*/ 2369 w 94"/>
                <a:gd name="T49" fmla="*/ 6828 h 100"/>
                <a:gd name="T50" fmla="*/ 5153 w 94"/>
                <a:gd name="T51" fmla="*/ 7900 h 100"/>
                <a:gd name="T52" fmla="*/ 6624 w 94"/>
                <a:gd name="T53" fmla="*/ 7639 h 100"/>
                <a:gd name="T54" fmla="*/ 7531 w 94"/>
                <a:gd name="T55" fmla="*/ 7148 h 100"/>
                <a:gd name="T56" fmla="*/ 7693 w 94"/>
                <a:gd name="T57" fmla="*/ 7337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13" name="Freeform 34"/>
            <p:cNvSpPr>
              <a:spLocks/>
            </p:cNvSpPr>
            <p:nvPr/>
          </p:nvSpPr>
          <p:spPr bwMode="auto">
            <a:xfrm>
              <a:off x="479" y="434"/>
              <a:ext cx="201" cy="151"/>
            </a:xfrm>
            <a:custGeom>
              <a:avLst/>
              <a:gdLst>
                <a:gd name="T0" fmla="*/ 0 w 130"/>
                <a:gd name="T1" fmla="*/ 313 h 97"/>
                <a:gd name="T2" fmla="*/ 0 w 130"/>
                <a:gd name="T3" fmla="*/ 0 h 97"/>
                <a:gd name="T4" fmla="*/ 1119 w 130"/>
                <a:gd name="T5" fmla="*/ 0 h 97"/>
                <a:gd name="T6" fmla="*/ 2132 w 130"/>
                <a:gd name="T7" fmla="*/ 0 h 97"/>
                <a:gd name="T8" fmla="*/ 2979 w 130"/>
                <a:gd name="T9" fmla="*/ 1993 h 97"/>
                <a:gd name="T10" fmla="*/ 5096 w 130"/>
                <a:gd name="T11" fmla="*/ 6337 h 97"/>
                <a:gd name="T12" fmla="*/ 6956 w 130"/>
                <a:gd name="T13" fmla="*/ 2351 h 97"/>
                <a:gd name="T14" fmla="*/ 7961 w 130"/>
                <a:gd name="T15" fmla="*/ 0 h 97"/>
                <a:gd name="T16" fmla="*/ 8979 w 130"/>
                <a:gd name="T17" fmla="*/ 0 h 97"/>
                <a:gd name="T18" fmla="*/ 10160 w 130"/>
                <a:gd name="T19" fmla="*/ 0 h 97"/>
                <a:gd name="T20" fmla="*/ 10160 w 130"/>
                <a:gd name="T21" fmla="*/ 313 h 97"/>
                <a:gd name="T22" fmla="*/ 9399 w 130"/>
                <a:gd name="T23" fmla="*/ 430 h 97"/>
                <a:gd name="T24" fmla="*/ 9158 w 130"/>
                <a:gd name="T25" fmla="*/ 570 h 97"/>
                <a:gd name="T26" fmla="*/ 9136 w 130"/>
                <a:gd name="T27" fmla="*/ 1069 h 97"/>
                <a:gd name="T28" fmla="*/ 9048 w 130"/>
                <a:gd name="T29" fmla="*/ 2678 h 97"/>
                <a:gd name="T30" fmla="*/ 9048 w 130"/>
                <a:gd name="T31" fmla="*/ 5266 h 97"/>
                <a:gd name="T32" fmla="*/ 9136 w 130"/>
                <a:gd name="T33" fmla="*/ 6751 h 97"/>
                <a:gd name="T34" fmla="*/ 9158 w 130"/>
                <a:gd name="T35" fmla="*/ 7439 h 97"/>
                <a:gd name="T36" fmla="*/ 9399 w 130"/>
                <a:gd name="T37" fmla="*/ 7519 h 97"/>
                <a:gd name="T38" fmla="*/ 10160 w 130"/>
                <a:gd name="T39" fmla="*/ 7623 h 97"/>
                <a:gd name="T40" fmla="*/ 10160 w 130"/>
                <a:gd name="T41" fmla="*/ 7930 h 97"/>
                <a:gd name="T42" fmla="*/ 8594 w 130"/>
                <a:gd name="T43" fmla="*/ 7930 h 97"/>
                <a:gd name="T44" fmla="*/ 6956 w 130"/>
                <a:gd name="T45" fmla="*/ 7930 h 97"/>
                <a:gd name="T46" fmla="*/ 6956 w 130"/>
                <a:gd name="T47" fmla="*/ 7623 h 97"/>
                <a:gd name="T48" fmla="*/ 7836 w 130"/>
                <a:gd name="T49" fmla="*/ 7519 h 97"/>
                <a:gd name="T50" fmla="*/ 7961 w 130"/>
                <a:gd name="T51" fmla="*/ 7439 h 97"/>
                <a:gd name="T52" fmla="*/ 8028 w 130"/>
                <a:gd name="T53" fmla="*/ 6878 h 97"/>
                <a:gd name="T54" fmla="*/ 8028 w 130"/>
                <a:gd name="T55" fmla="*/ 5266 h 97"/>
                <a:gd name="T56" fmla="*/ 8028 w 130"/>
                <a:gd name="T57" fmla="*/ 1180 h 97"/>
                <a:gd name="T58" fmla="*/ 6160 w 130"/>
                <a:gd name="T59" fmla="*/ 5210 h 97"/>
                <a:gd name="T60" fmla="*/ 5453 w 130"/>
                <a:gd name="T61" fmla="*/ 6751 h 97"/>
                <a:gd name="T62" fmla="*/ 4906 w 130"/>
                <a:gd name="T63" fmla="*/ 8110 h 97"/>
                <a:gd name="T64" fmla="*/ 4710 w 130"/>
                <a:gd name="T65" fmla="*/ 8110 h 97"/>
                <a:gd name="T66" fmla="*/ 4606 w 130"/>
                <a:gd name="T67" fmla="*/ 7798 h 97"/>
                <a:gd name="T68" fmla="*/ 4176 w 130"/>
                <a:gd name="T69" fmla="*/ 6930 h 97"/>
                <a:gd name="T70" fmla="*/ 1557 w 130"/>
                <a:gd name="T71" fmla="*/ 1350 h 97"/>
                <a:gd name="T72" fmla="*/ 1557 w 130"/>
                <a:gd name="T73" fmla="*/ 5266 h 97"/>
                <a:gd name="T74" fmla="*/ 1557 w 130"/>
                <a:gd name="T75" fmla="*/ 6751 h 97"/>
                <a:gd name="T76" fmla="*/ 1730 w 130"/>
                <a:gd name="T77" fmla="*/ 7439 h 97"/>
                <a:gd name="T78" fmla="*/ 1860 w 130"/>
                <a:gd name="T79" fmla="*/ 7519 h 97"/>
                <a:gd name="T80" fmla="*/ 2675 w 130"/>
                <a:gd name="T81" fmla="*/ 7623 h 97"/>
                <a:gd name="T82" fmla="*/ 2675 w 130"/>
                <a:gd name="T83" fmla="*/ 7930 h 97"/>
                <a:gd name="T84" fmla="*/ 1308 w 130"/>
                <a:gd name="T85" fmla="*/ 7930 h 97"/>
                <a:gd name="T86" fmla="*/ 0 w 130"/>
                <a:gd name="T87" fmla="*/ 7930 h 97"/>
                <a:gd name="T88" fmla="*/ 0 w 130"/>
                <a:gd name="T89" fmla="*/ 7623 h 97"/>
                <a:gd name="T90" fmla="*/ 772 w 130"/>
                <a:gd name="T91" fmla="*/ 7519 h 97"/>
                <a:gd name="T92" fmla="*/ 954 w 130"/>
                <a:gd name="T93" fmla="*/ 7439 h 97"/>
                <a:gd name="T94" fmla="*/ 1007 w 130"/>
                <a:gd name="T95" fmla="*/ 6878 h 97"/>
                <a:gd name="T96" fmla="*/ 1119 w 130"/>
                <a:gd name="T97" fmla="*/ 5266 h 97"/>
                <a:gd name="T98" fmla="*/ 1119 w 130"/>
                <a:gd name="T99" fmla="*/ 2678 h 97"/>
                <a:gd name="T100" fmla="*/ 1007 w 130"/>
                <a:gd name="T101" fmla="*/ 1180 h 97"/>
                <a:gd name="T102" fmla="*/ 954 w 130"/>
                <a:gd name="T103" fmla="*/ 570 h 97"/>
                <a:gd name="T104" fmla="*/ 772 w 130"/>
                <a:gd name="T105" fmla="*/ 430 h 97"/>
                <a:gd name="T106" fmla="*/ 0 w 130"/>
                <a:gd name="T107" fmla="*/ 313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14" name="Freeform 35"/>
            <p:cNvSpPr>
              <a:spLocks noEditPoints="1"/>
            </p:cNvSpPr>
            <p:nvPr/>
          </p:nvSpPr>
          <p:spPr bwMode="auto">
            <a:xfrm>
              <a:off x="688" y="432"/>
              <a:ext cx="166" cy="149"/>
            </a:xfrm>
            <a:custGeom>
              <a:avLst/>
              <a:gdLst>
                <a:gd name="T0" fmla="*/ 1210 w 107"/>
                <a:gd name="T1" fmla="*/ 7793 h 96"/>
                <a:gd name="T2" fmla="*/ 2659 w 107"/>
                <a:gd name="T3" fmla="*/ 7793 h 96"/>
                <a:gd name="T4" fmla="*/ 2659 w 107"/>
                <a:gd name="T5" fmla="*/ 7475 h 96"/>
                <a:gd name="T6" fmla="*/ 1911 w 107"/>
                <a:gd name="T7" fmla="*/ 7475 h 96"/>
                <a:gd name="T8" fmla="*/ 1714 w 107"/>
                <a:gd name="T9" fmla="*/ 7313 h 96"/>
                <a:gd name="T10" fmla="*/ 1714 w 107"/>
                <a:gd name="T11" fmla="*/ 7199 h 96"/>
                <a:gd name="T12" fmla="*/ 1877 w 107"/>
                <a:gd name="T13" fmla="*/ 6641 h 96"/>
                <a:gd name="T14" fmla="*/ 2436 w 107"/>
                <a:gd name="T15" fmla="*/ 5297 h 96"/>
                <a:gd name="T16" fmla="*/ 5736 w 107"/>
                <a:gd name="T17" fmla="*/ 5297 h 96"/>
                <a:gd name="T18" fmla="*/ 6441 w 107"/>
                <a:gd name="T19" fmla="*/ 6907 h 96"/>
                <a:gd name="T20" fmla="*/ 6553 w 107"/>
                <a:gd name="T21" fmla="*/ 7199 h 96"/>
                <a:gd name="T22" fmla="*/ 6441 w 107"/>
                <a:gd name="T23" fmla="*/ 7388 h 96"/>
                <a:gd name="T24" fmla="*/ 6324 w 107"/>
                <a:gd name="T25" fmla="*/ 7475 h 96"/>
                <a:gd name="T26" fmla="*/ 5481 w 107"/>
                <a:gd name="T27" fmla="*/ 7475 h 96"/>
                <a:gd name="T28" fmla="*/ 5481 w 107"/>
                <a:gd name="T29" fmla="*/ 7793 h 96"/>
                <a:gd name="T30" fmla="*/ 7354 w 107"/>
                <a:gd name="T31" fmla="*/ 7793 h 96"/>
                <a:gd name="T32" fmla="*/ 8655 w 107"/>
                <a:gd name="T33" fmla="*/ 7793 h 96"/>
                <a:gd name="T34" fmla="*/ 8655 w 107"/>
                <a:gd name="T35" fmla="*/ 7475 h 96"/>
                <a:gd name="T36" fmla="*/ 8036 w 107"/>
                <a:gd name="T37" fmla="*/ 7388 h 96"/>
                <a:gd name="T38" fmla="*/ 7740 w 107"/>
                <a:gd name="T39" fmla="*/ 7191 h 96"/>
                <a:gd name="T40" fmla="*/ 7009 w 107"/>
                <a:gd name="T41" fmla="*/ 5547 h 96"/>
                <a:gd name="T42" fmla="*/ 4518 w 107"/>
                <a:gd name="T43" fmla="*/ 0 h 96"/>
                <a:gd name="T44" fmla="*/ 4224 w 107"/>
                <a:gd name="T45" fmla="*/ 0 h 96"/>
                <a:gd name="T46" fmla="*/ 3216 w 107"/>
                <a:gd name="T47" fmla="*/ 2251 h 96"/>
                <a:gd name="T48" fmla="*/ 1773 w 107"/>
                <a:gd name="T49" fmla="*/ 5316 h 96"/>
                <a:gd name="T50" fmla="*/ 1030 w 107"/>
                <a:gd name="T51" fmla="*/ 6907 h 96"/>
                <a:gd name="T52" fmla="*/ 737 w 107"/>
                <a:gd name="T53" fmla="*/ 7313 h 96"/>
                <a:gd name="T54" fmla="*/ 555 w 107"/>
                <a:gd name="T55" fmla="*/ 7475 h 96"/>
                <a:gd name="T56" fmla="*/ 0 w 107"/>
                <a:gd name="T57" fmla="*/ 7475 h 96"/>
                <a:gd name="T58" fmla="*/ 0 w 107"/>
                <a:gd name="T59" fmla="*/ 7793 h 96"/>
                <a:gd name="T60" fmla="*/ 1210 w 107"/>
                <a:gd name="T61" fmla="*/ 7793 h 96"/>
                <a:gd name="T62" fmla="*/ 4125 w 107"/>
                <a:gd name="T63" fmla="*/ 1450 h 96"/>
                <a:gd name="T64" fmla="*/ 5481 w 107"/>
                <a:gd name="T65" fmla="*/ 4816 h 96"/>
                <a:gd name="T66" fmla="*/ 2659 w 107"/>
                <a:gd name="T67" fmla="*/ 4816 h 96"/>
                <a:gd name="T68" fmla="*/ 4125 w 107"/>
                <a:gd name="T69" fmla="*/ 145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15" name="Freeform 36"/>
            <p:cNvSpPr>
              <a:spLocks/>
            </p:cNvSpPr>
            <p:nvPr/>
          </p:nvSpPr>
          <p:spPr bwMode="auto">
            <a:xfrm>
              <a:off x="825" y="434"/>
              <a:ext cx="163" cy="147"/>
            </a:xfrm>
            <a:custGeom>
              <a:avLst/>
              <a:gdLst>
                <a:gd name="T0" fmla="*/ 6286 w 105"/>
                <a:gd name="T1" fmla="*/ 1130 h 95"/>
                <a:gd name="T2" fmla="*/ 6644 w 105"/>
                <a:gd name="T3" fmla="*/ 552 h 95"/>
                <a:gd name="T4" fmla="*/ 6480 w 105"/>
                <a:gd name="T5" fmla="*/ 399 h 95"/>
                <a:gd name="T6" fmla="*/ 5697 w 105"/>
                <a:gd name="T7" fmla="*/ 305 h 95"/>
                <a:gd name="T8" fmla="*/ 5697 w 105"/>
                <a:gd name="T9" fmla="*/ 0 h 95"/>
                <a:gd name="T10" fmla="*/ 7201 w 105"/>
                <a:gd name="T11" fmla="*/ 0 h 95"/>
                <a:gd name="T12" fmla="*/ 8538 w 105"/>
                <a:gd name="T13" fmla="*/ 0 h 95"/>
                <a:gd name="T14" fmla="*/ 8538 w 105"/>
                <a:gd name="T15" fmla="*/ 305 h 95"/>
                <a:gd name="T16" fmla="*/ 7801 w 105"/>
                <a:gd name="T17" fmla="*/ 399 h 95"/>
                <a:gd name="T18" fmla="*/ 7504 w 105"/>
                <a:gd name="T19" fmla="*/ 552 h 95"/>
                <a:gd name="T20" fmla="*/ 7085 w 105"/>
                <a:gd name="T21" fmla="*/ 1020 h 95"/>
                <a:gd name="T22" fmla="*/ 5318 w 105"/>
                <a:gd name="T23" fmla="*/ 3417 h 95"/>
                <a:gd name="T24" fmla="*/ 4834 w 105"/>
                <a:gd name="T25" fmla="*/ 4265 h 95"/>
                <a:gd name="T26" fmla="*/ 4834 w 105"/>
                <a:gd name="T27" fmla="*/ 4568 h 95"/>
                <a:gd name="T28" fmla="*/ 4834 w 105"/>
                <a:gd name="T29" fmla="*/ 4933 h 95"/>
                <a:gd name="T30" fmla="*/ 4834 w 105"/>
                <a:gd name="T31" fmla="*/ 6350 h 95"/>
                <a:gd name="T32" fmla="*/ 4868 w 105"/>
                <a:gd name="T33" fmla="*/ 7028 h 95"/>
                <a:gd name="T34" fmla="*/ 5121 w 105"/>
                <a:gd name="T35" fmla="*/ 7068 h 95"/>
                <a:gd name="T36" fmla="*/ 5907 w 105"/>
                <a:gd name="T37" fmla="*/ 7149 h 95"/>
                <a:gd name="T38" fmla="*/ 5907 w 105"/>
                <a:gd name="T39" fmla="*/ 7454 h 95"/>
                <a:gd name="T40" fmla="*/ 4280 w 105"/>
                <a:gd name="T41" fmla="*/ 7454 h 95"/>
                <a:gd name="T42" fmla="*/ 2630 w 105"/>
                <a:gd name="T43" fmla="*/ 7454 h 95"/>
                <a:gd name="T44" fmla="*/ 2630 w 105"/>
                <a:gd name="T45" fmla="*/ 7149 h 95"/>
                <a:gd name="T46" fmla="*/ 3415 w 105"/>
                <a:gd name="T47" fmla="*/ 7068 h 95"/>
                <a:gd name="T48" fmla="*/ 3577 w 105"/>
                <a:gd name="T49" fmla="*/ 7028 h 95"/>
                <a:gd name="T50" fmla="*/ 3670 w 105"/>
                <a:gd name="T51" fmla="*/ 6479 h 95"/>
                <a:gd name="T52" fmla="*/ 3704 w 105"/>
                <a:gd name="T53" fmla="*/ 4933 h 95"/>
                <a:gd name="T54" fmla="*/ 3704 w 105"/>
                <a:gd name="T55" fmla="*/ 4439 h 95"/>
                <a:gd name="T56" fmla="*/ 3498 w 105"/>
                <a:gd name="T57" fmla="*/ 3907 h 95"/>
                <a:gd name="T58" fmla="*/ 2828 w 105"/>
                <a:gd name="T59" fmla="*/ 3061 h 95"/>
                <a:gd name="T60" fmla="*/ 1343 w 105"/>
                <a:gd name="T61" fmla="*/ 1020 h 95"/>
                <a:gd name="T62" fmla="*/ 1043 w 105"/>
                <a:gd name="T63" fmla="*/ 552 h 95"/>
                <a:gd name="T64" fmla="*/ 737 w 105"/>
                <a:gd name="T65" fmla="*/ 399 h 95"/>
                <a:gd name="T66" fmla="*/ 0 w 105"/>
                <a:gd name="T67" fmla="*/ 305 h 95"/>
                <a:gd name="T68" fmla="*/ 0 w 105"/>
                <a:gd name="T69" fmla="*/ 0 h 95"/>
                <a:gd name="T70" fmla="*/ 1343 w 105"/>
                <a:gd name="T71" fmla="*/ 0 h 95"/>
                <a:gd name="T72" fmla="*/ 3498 w 105"/>
                <a:gd name="T73" fmla="*/ 0 h 95"/>
                <a:gd name="T74" fmla="*/ 3498 w 105"/>
                <a:gd name="T75" fmla="*/ 305 h 95"/>
                <a:gd name="T76" fmla="*/ 2630 w 105"/>
                <a:gd name="T77" fmla="*/ 399 h 95"/>
                <a:gd name="T78" fmla="*/ 2451 w 105"/>
                <a:gd name="T79" fmla="*/ 552 h 95"/>
                <a:gd name="T80" fmla="*/ 2757 w 105"/>
                <a:gd name="T81" fmla="*/ 1130 h 95"/>
                <a:gd name="T82" fmla="*/ 4455 w 105"/>
                <a:gd name="T83" fmla="*/ 3779 h 95"/>
                <a:gd name="T84" fmla="*/ 6286 w 105"/>
                <a:gd name="T85" fmla="*/ 1130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sp>
          <p:nvSpPr>
            <p:cNvPr id="16" name="Freeform 37"/>
            <p:cNvSpPr>
              <a:spLocks noEditPoints="1"/>
            </p:cNvSpPr>
            <p:nvPr/>
          </p:nvSpPr>
          <p:spPr bwMode="auto">
            <a:xfrm>
              <a:off x="982" y="431"/>
              <a:ext cx="164" cy="154"/>
            </a:xfrm>
            <a:custGeom>
              <a:avLst/>
              <a:gdLst>
                <a:gd name="T0" fmla="*/ 1478 w 106"/>
                <a:gd name="T1" fmla="*/ 1985 h 99"/>
                <a:gd name="T2" fmla="*/ 2410 w 106"/>
                <a:gd name="T3" fmla="*/ 866 h 99"/>
                <a:gd name="T4" fmla="*/ 4003 w 106"/>
                <a:gd name="T5" fmla="*/ 428 h 99"/>
                <a:gd name="T6" fmla="*/ 5185 w 106"/>
                <a:gd name="T7" fmla="*/ 666 h 99"/>
                <a:gd name="T8" fmla="*/ 6011 w 106"/>
                <a:gd name="T9" fmla="*/ 1064 h 99"/>
                <a:gd name="T10" fmla="*/ 6597 w 106"/>
                <a:gd name="T11" fmla="*/ 1739 h 99"/>
                <a:gd name="T12" fmla="*/ 6899 w 106"/>
                <a:gd name="T13" fmla="*/ 2574 h 99"/>
                <a:gd name="T14" fmla="*/ 7143 w 106"/>
                <a:gd name="T15" fmla="*/ 4208 h 99"/>
                <a:gd name="T16" fmla="*/ 6865 w 106"/>
                <a:gd name="T17" fmla="*/ 6068 h 99"/>
                <a:gd name="T18" fmla="*/ 5884 w 106"/>
                <a:gd name="T19" fmla="*/ 7296 h 99"/>
                <a:gd name="T20" fmla="*/ 4337 w 106"/>
                <a:gd name="T21" fmla="*/ 7758 h 99"/>
                <a:gd name="T22" fmla="*/ 3162 w 106"/>
                <a:gd name="T23" fmla="*/ 7576 h 99"/>
                <a:gd name="T24" fmla="*/ 2206 w 106"/>
                <a:gd name="T25" fmla="*/ 6830 h 99"/>
                <a:gd name="T26" fmla="*/ 1478 w 106"/>
                <a:gd name="T27" fmla="*/ 5684 h 99"/>
                <a:gd name="T28" fmla="*/ 1278 w 106"/>
                <a:gd name="T29" fmla="*/ 4735 h 99"/>
                <a:gd name="T30" fmla="*/ 1123 w 106"/>
                <a:gd name="T31" fmla="*/ 3741 h 99"/>
                <a:gd name="T32" fmla="*/ 1478 w 106"/>
                <a:gd name="T33" fmla="*/ 1985 h 99"/>
                <a:gd name="T34" fmla="*/ 258 w 106"/>
                <a:gd name="T35" fmla="*/ 5684 h 99"/>
                <a:gd name="T36" fmla="*/ 1007 w 106"/>
                <a:gd name="T37" fmla="*/ 7143 h 99"/>
                <a:gd name="T38" fmla="*/ 2287 w 106"/>
                <a:gd name="T39" fmla="*/ 7966 h 99"/>
                <a:gd name="T40" fmla="*/ 3907 w 106"/>
                <a:gd name="T41" fmla="*/ 8213 h 99"/>
                <a:gd name="T42" fmla="*/ 7066 w 106"/>
                <a:gd name="T43" fmla="*/ 6986 h 99"/>
                <a:gd name="T44" fmla="*/ 8344 w 106"/>
                <a:gd name="T45" fmla="*/ 3841 h 99"/>
                <a:gd name="T46" fmla="*/ 8229 w 106"/>
                <a:gd name="T47" fmla="*/ 2705 h 99"/>
                <a:gd name="T48" fmla="*/ 7918 w 106"/>
                <a:gd name="T49" fmla="*/ 1815 h 99"/>
                <a:gd name="T50" fmla="*/ 7143 w 106"/>
                <a:gd name="T51" fmla="*/ 874 h 99"/>
                <a:gd name="T52" fmla="*/ 5884 w 106"/>
                <a:gd name="T53" fmla="*/ 275 h 99"/>
                <a:gd name="T54" fmla="*/ 4264 w 106"/>
                <a:gd name="T55" fmla="*/ 0 h 99"/>
                <a:gd name="T56" fmla="*/ 2525 w 106"/>
                <a:gd name="T57" fmla="*/ 275 h 99"/>
                <a:gd name="T58" fmla="*/ 1123 w 106"/>
                <a:gd name="T59" fmla="*/ 1167 h 99"/>
                <a:gd name="T60" fmla="*/ 258 w 106"/>
                <a:gd name="T61" fmla="*/ 2508 h 99"/>
                <a:gd name="T62" fmla="*/ 0 w 106"/>
                <a:gd name="T63" fmla="*/ 4133 h 99"/>
                <a:gd name="T64" fmla="*/ 258 w 106"/>
                <a:gd name="T65" fmla="*/ 5684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solidFill>
                  <a:srgbClr val="000000"/>
                </a:solidFill>
                <a:latin typeface="Arial"/>
              </a:endParaRPr>
            </a:p>
          </p:txBody>
        </p:sp>
      </p:grpSp>
      <p:sp>
        <p:nvSpPr>
          <p:cNvPr id="5138" name="Rectangle 18"/>
          <p:cNvSpPr>
            <a:spLocks noGrp="1" noChangeArrowheads="1"/>
          </p:cNvSpPr>
          <p:nvPr>
            <p:ph type="ctrTitle" sz="quarter"/>
          </p:nvPr>
        </p:nvSpPr>
        <p:spPr>
          <a:xfrm>
            <a:off x="876300" y="2738437"/>
            <a:ext cx="10433051" cy="2747963"/>
          </a:xfrm>
        </p:spPr>
        <p:txBody>
          <a:bodyPr tIns="0" rIns="0" bIns="0" anchor="ctr" anchorCtr="0"/>
          <a:lstStyle>
            <a:lvl1pPr algn="ctr">
              <a:defRPr sz="3200">
                <a:solidFill>
                  <a:schemeClr val="accent1"/>
                </a:solidFill>
                <a:effectLst>
                  <a:outerShdw blurRad="38100" dist="38100" dir="2700000" algn="tl">
                    <a:srgbClr val="000000">
                      <a:alpha val="43137"/>
                    </a:srgbClr>
                  </a:outerShdw>
                </a:effectLst>
              </a:defRPr>
            </a:lvl1pPr>
          </a:lstStyle>
          <a:p>
            <a:pPr lvl="0"/>
            <a:r>
              <a:rPr lang="en-US" noProof="0"/>
              <a:t>Click to edit Master title style</a:t>
            </a:r>
            <a:endParaRPr lang="en-US" noProof="0" dirty="0"/>
          </a:p>
        </p:txBody>
      </p:sp>
      <p:sp>
        <p:nvSpPr>
          <p:cNvPr id="5139" name="Rectangle 19"/>
          <p:cNvSpPr>
            <a:spLocks noGrp="1" noChangeArrowheads="1"/>
          </p:cNvSpPr>
          <p:nvPr>
            <p:ph type="subTitle" sz="quarter" idx="1"/>
          </p:nvPr>
        </p:nvSpPr>
        <p:spPr>
          <a:xfrm>
            <a:off x="876300" y="5486401"/>
            <a:ext cx="10433051" cy="685800"/>
          </a:xfrm>
          <a:extLst>
            <a:ext uri="{91240B29-F687-4F45-9708-019B960494DF}">
              <a14:hiddenLine xmlns:a14="http://schemas.microsoft.com/office/drawing/2010/main" w="9525" algn="ctr">
                <a:solidFill>
                  <a:schemeClr val="tx1"/>
                </a:solidFill>
                <a:miter lim="800000"/>
                <a:headEnd/>
                <a:tailEnd/>
              </a14:hiddenLine>
            </a:ext>
          </a:extLst>
        </p:spPr>
        <p:txBody>
          <a:bodyPr tIns="91440" bIns="0" anchor="t" anchorCtr="0"/>
          <a:lstStyle>
            <a:lvl1pPr marL="0" indent="0" algn="ctr">
              <a:spcBef>
                <a:spcPts val="200"/>
              </a:spcBef>
              <a:buFontTx/>
              <a:buNone/>
              <a:defRPr sz="2000" b="0">
                <a:solidFill>
                  <a:schemeClr val="accent6"/>
                </a:solidFill>
                <a:effectLst/>
              </a:defRPr>
            </a:lvl1pPr>
          </a:lstStyle>
          <a:p>
            <a:pPr lvl="0"/>
            <a:r>
              <a:rPr lang="en-US" noProof="0"/>
              <a:t>Click to edit Master subtitle style</a:t>
            </a:r>
            <a:endParaRPr lang="en-US" noProof="0" dirty="0"/>
          </a:p>
        </p:txBody>
      </p:sp>
      <p:sp>
        <p:nvSpPr>
          <p:cNvPr id="19" name="TextBox 18"/>
          <p:cNvSpPr txBox="1"/>
          <p:nvPr/>
        </p:nvSpPr>
        <p:spPr>
          <a:xfrm>
            <a:off x="10163035" y="6668718"/>
            <a:ext cx="2028967" cy="189283"/>
          </a:xfrm>
          <a:prstGeom prst="rect">
            <a:avLst/>
          </a:prstGeom>
          <a:noFill/>
        </p:spPr>
        <p:txBody>
          <a:bodyPr wrap="square" rtlCol="0">
            <a:spAutoFit/>
          </a:bodyPr>
          <a:lstStyle/>
          <a:p>
            <a:pPr algn="r" fontAlgn="auto">
              <a:lnSpc>
                <a:spcPct val="90000"/>
              </a:lnSpc>
              <a:spcBef>
                <a:spcPts val="0"/>
              </a:spcBef>
              <a:spcAft>
                <a:spcPts val="0"/>
              </a:spcAft>
            </a:pPr>
            <a:r>
              <a:rPr lang="en-US" sz="700" dirty="0">
                <a:solidFill>
                  <a:srgbClr val="485684">
                    <a:lumMod val="40000"/>
                    <a:lumOff val="60000"/>
                  </a:srgbClr>
                </a:solidFill>
                <a:latin typeface="Arial"/>
              </a:rPr>
              <a:t>©MFMER 2012  |  slide </a:t>
            </a:r>
            <a:fld id="{107EA520-870A-4354-A10A-394F3C244C9E}" type="slidenum">
              <a:rPr lang="en-US" sz="700">
                <a:solidFill>
                  <a:srgbClr val="485684">
                    <a:lumMod val="40000"/>
                    <a:lumOff val="60000"/>
                  </a:srgbClr>
                </a:solidFill>
                <a:latin typeface="Arial"/>
              </a:rPr>
              <a:pPr algn="r" fontAlgn="auto">
                <a:lnSpc>
                  <a:spcPct val="90000"/>
                </a:lnSpc>
                <a:spcBef>
                  <a:spcPts val="0"/>
                </a:spcBef>
                <a:spcAft>
                  <a:spcPts val="0"/>
                </a:spcAft>
              </a:pPr>
              <a:t>‹#›</a:t>
            </a:fld>
            <a:endParaRPr lang="en-US" sz="700" dirty="0">
              <a:solidFill>
                <a:srgbClr val="485684">
                  <a:lumMod val="40000"/>
                  <a:lumOff val="60000"/>
                </a:srgbClr>
              </a:solidFill>
              <a:latin typeface="Arial"/>
            </a:endParaRPr>
          </a:p>
        </p:txBody>
      </p:sp>
    </p:spTree>
    <p:extLst>
      <p:ext uri="{BB962C8B-B14F-4D97-AF65-F5344CB8AC3E}">
        <p14:creationId xmlns:p14="http://schemas.microsoft.com/office/powerpoint/2010/main" val="32781260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0" y="0"/>
            <a:ext cx="12192000" cy="271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Rectangle 30"/>
          <p:cNvSpPr/>
          <p:nvPr userDrawn="1"/>
        </p:nvSpPr>
        <p:spPr>
          <a:xfrm>
            <a:off x="0" y="5461000"/>
            <a:ext cx="121920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Subtitle 2"/>
          <p:cNvSpPr>
            <a:spLocks noGrp="1"/>
          </p:cNvSpPr>
          <p:nvPr>
            <p:ph type="subTitle" idx="1"/>
          </p:nvPr>
        </p:nvSpPr>
        <p:spPr>
          <a:xfrm>
            <a:off x="3048000" y="5481320"/>
            <a:ext cx="7924800" cy="685800"/>
          </a:xfrm>
        </p:spPr>
        <p:txBody>
          <a:bodyPr lIns="0" tIns="36576" rIns="0">
            <a:noAutofit/>
          </a:bodyPr>
          <a:lstStyle>
            <a:lvl1pPr marL="0" indent="0" algn="r">
              <a:spcBef>
                <a:spcPts val="0"/>
              </a:spcBef>
              <a:buNone/>
              <a:defRPr sz="2267">
                <a:solidFill>
                  <a:schemeClr val="bg1"/>
                </a:solidFill>
              </a:defRPr>
            </a:lvl1pPr>
            <a:lvl2pPr marL="457310" indent="0" algn="ctr">
              <a:buNone/>
              <a:defRPr>
                <a:solidFill>
                  <a:schemeClr val="tx1">
                    <a:tint val="75000"/>
                  </a:schemeClr>
                </a:solidFill>
              </a:defRPr>
            </a:lvl2pPr>
            <a:lvl3pPr marL="914621" indent="0" algn="ctr">
              <a:buNone/>
              <a:defRPr>
                <a:solidFill>
                  <a:schemeClr val="tx1">
                    <a:tint val="75000"/>
                  </a:schemeClr>
                </a:solidFill>
              </a:defRPr>
            </a:lvl3pPr>
            <a:lvl4pPr marL="1371931" indent="0" algn="ctr">
              <a:buNone/>
              <a:defRPr>
                <a:solidFill>
                  <a:schemeClr val="tx1">
                    <a:tint val="75000"/>
                  </a:schemeClr>
                </a:solidFill>
              </a:defRPr>
            </a:lvl4pPr>
            <a:lvl5pPr marL="1829242" indent="0" algn="ctr">
              <a:buNone/>
              <a:defRPr>
                <a:solidFill>
                  <a:schemeClr val="tx1">
                    <a:tint val="75000"/>
                  </a:schemeClr>
                </a:solidFill>
              </a:defRPr>
            </a:lvl5pPr>
            <a:lvl6pPr marL="2286552" indent="0" algn="ctr">
              <a:buNone/>
              <a:defRPr>
                <a:solidFill>
                  <a:schemeClr val="tx1">
                    <a:tint val="75000"/>
                  </a:schemeClr>
                </a:solidFill>
              </a:defRPr>
            </a:lvl6pPr>
            <a:lvl7pPr marL="2743863" indent="0" algn="ctr">
              <a:buNone/>
              <a:defRPr>
                <a:solidFill>
                  <a:schemeClr val="tx1">
                    <a:tint val="75000"/>
                  </a:schemeClr>
                </a:solidFill>
              </a:defRPr>
            </a:lvl7pPr>
            <a:lvl8pPr marL="3201173" indent="0" algn="ctr">
              <a:buNone/>
              <a:defRPr>
                <a:solidFill>
                  <a:schemeClr val="tx1">
                    <a:tint val="75000"/>
                  </a:schemeClr>
                </a:solidFill>
              </a:defRPr>
            </a:lvl8pPr>
            <a:lvl9pPr marL="3658485"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defRPr>
                <a:solidFill>
                  <a:schemeClr val="accent1">
                    <a:lumMod val="20000"/>
                    <a:lumOff val="80000"/>
                  </a:schemeClr>
                </a:solidFill>
              </a:defRPr>
            </a:lvl1pPr>
          </a:lstStyle>
          <a:p>
            <a:endParaRPr lang="en-US" dirty="0"/>
          </a:p>
        </p:txBody>
      </p:sp>
      <p:grpSp>
        <p:nvGrpSpPr>
          <p:cNvPr id="22" name="Group 30"/>
          <p:cNvGrpSpPr>
            <a:grpSpLocks/>
          </p:cNvGrpSpPr>
          <p:nvPr/>
        </p:nvGrpSpPr>
        <p:grpSpPr bwMode="auto">
          <a:xfrm>
            <a:off x="1219200" y="685801"/>
            <a:ext cx="1263651" cy="1380815"/>
            <a:chOff x="3293" y="737"/>
            <a:chExt cx="796" cy="867"/>
          </a:xfrm>
          <a:solidFill>
            <a:schemeClr val="bg1"/>
          </a:solidFill>
        </p:grpSpPr>
        <p:sp>
          <p:nvSpPr>
            <p:cNvPr id="23" name="Freeform 22"/>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24" name="Freeform 23"/>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25" name="Freeform 24"/>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26" name="Freeform 25"/>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27" name="Freeform 26"/>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28" name="Freeform 27"/>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29" name="Freeform 28"/>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30" name="Freeform 29"/>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44" name="Freeform 43"/>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45" name="Freeform 44"/>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sp>
          <p:nvSpPr>
            <p:cNvPr id="46" name="Freeform 45"/>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sz="2400" dirty="0"/>
            </a:p>
          </p:txBody>
        </p:sp>
      </p:grpSp>
      <p:sp>
        <p:nvSpPr>
          <p:cNvPr id="21" name="TextBox 20"/>
          <p:cNvSpPr txBox="1"/>
          <p:nvPr/>
        </p:nvSpPr>
        <p:spPr>
          <a:xfrm>
            <a:off x="9347200" y="6657947"/>
            <a:ext cx="2844800" cy="200055"/>
          </a:xfrm>
          <a:prstGeom prst="rect">
            <a:avLst/>
          </a:prstGeom>
        </p:spPr>
        <p:txBody>
          <a:bodyPr vert="horz" lIns="91464" tIns="45732" rIns="91464" bIns="45732" rtlCol="0" anchor="ctr">
            <a:noAutofit/>
          </a:bodyPr>
          <a:lstStyle>
            <a:defPPr>
              <a:defRPr lang="en-US"/>
            </a:defPPr>
            <a:lvl1pPr algn="r">
              <a:defRPr sz="1200">
                <a:solidFill>
                  <a:schemeClr val="tx1">
                    <a:tint val="75000"/>
                  </a:schemeClr>
                </a:solidFill>
              </a:defRPr>
            </a:lvl1pPr>
          </a:lstStyle>
          <a:p>
            <a:pPr lvl="0"/>
            <a:r>
              <a:rPr lang="en-US" sz="667" dirty="0">
                <a:solidFill>
                  <a:schemeClr val="accent1">
                    <a:lumMod val="20000"/>
                    <a:lumOff val="80000"/>
                  </a:schemeClr>
                </a:solidFill>
              </a:rPr>
              <a:t>©2019 MFMER  |  slide-</a:t>
            </a:r>
            <a:fld id="{D445C29B-035B-48ED-941F-A66A11A8A322}" type="slidenum">
              <a:rPr lang="en-US" sz="667" smtClean="0">
                <a:solidFill>
                  <a:schemeClr val="accent1">
                    <a:lumMod val="20000"/>
                    <a:lumOff val="80000"/>
                  </a:schemeClr>
                </a:solidFill>
              </a:rPr>
              <a:pPr lvl="0"/>
              <a:t>‹#›</a:t>
            </a:fld>
            <a:endParaRPr lang="en-US" sz="667" dirty="0">
              <a:solidFill>
                <a:schemeClr val="accent1">
                  <a:lumMod val="20000"/>
                  <a:lumOff val="80000"/>
                </a:scheme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94146" y="2686770"/>
            <a:ext cx="4572001" cy="2774231"/>
          </a:xfrm>
          <a:prstGeom prst="rect">
            <a:avLst/>
          </a:prstGeom>
        </p:spPr>
      </p:pic>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5947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7/1/26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88758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9042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96859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7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73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3196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269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70104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882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434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3565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858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06430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39930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80626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89799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9095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345805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62262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703785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992923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9796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6666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5328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422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12724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Tree>
    <p:extLst>
      <p:ext uri="{BB962C8B-B14F-4D97-AF65-F5344CB8AC3E}">
        <p14:creationId xmlns:p14="http://schemas.microsoft.com/office/powerpoint/2010/main" val="480563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65090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00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212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64396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04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17963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35239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98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352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412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476249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76565165"/>
      </p:ext>
    </p:extLst>
  </p:cSld>
  <p:clrMapOvr>
    <a:masterClrMapping/>
  </p:clrMapOvr>
  <p:transition spd="slow" advClick="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829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85481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73843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21" Type="http://schemas.openxmlformats.org/officeDocument/2006/relationships/image" Target="../media/image24.png"/><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theme" Target="../theme/theme10.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21" Type="http://schemas.openxmlformats.org/officeDocument/2006/relationships/theme" Target="../theme/theme11.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image" Target="../media/image28.pn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theme" Target="../theme/theme12.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theme" Target="../theme/theme4.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2.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theme" Target="../theme/theme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6.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image" Target="../media/image15.jpe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image" Target="../media/image2.png"/><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theme" Target="../theme/theme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image" Target="../media/image18.png"/><Relationship Id="rId2" Type="http://schemas.openxmlformats.org/officeDocument/2006/relationships/slideLayout" Target="../slideLayouts/slideLayout149.xml"/><Relationship Id="rId16" Type="http://schemas.openxmlformats.org/officeDocument/2006/relationships/theme" Target="../theme/theme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199647"/>
      </p:ext>
    </p:extLst>
  </p:cSld>
  <p:clrMap bg1="lt1" tx1="dk1" bg2="lt2" tx2="dk2" accent1="accent1" accent2="accent2" accent3="accent3" accent4="accent4" accent5="accent5" accent6="accent6" hlink="hlink" folHlink="folHlink"/>
  <p:sldLayoutIdLst>
    <p:sldLayoutId id="2147485672" r:id="rId1"/>
    <p:sldLayoutId id="2147485673" r:id="rId2"/>
    <p:sldLayoutId id="2147485674" r:id="rId3"/>
    <p:sldLayoutId id="2147485675" r:id="rId4"/>
    <p:sldLayoutId id="2147485676" r:id="rId5"/>
    <p:sldLayoutId id="2147485677" r:id="rId6"/>
    <p:sldLayoutId id="2147485678" r:id="rId7"/>
    <p:sldLayoutId id="2147485679" r:id="rId8"/>
    <p:sldLayoutId id="2147485680" r:id="rId9"/>
    <p:sldLayoutId id="2147485681" r:id="rId10"/>
    <p:sldLayoutId id="2147485682" r:id="rId11"/>
    <p:sldLayoutId id="2147485683" r:id="rId12"/>
    <p:sldLayoutId id="2147485684" r:id="rId13"/>
    <p:sldLayoutId id="2147485685" r:id="rId14"/>
    <p:sldLayoutId id="2147485686" r:id="rId15"/>
    <p:sldLayoutId id="2147485687" r:id="rId16"/>
    <p:sldLayoutId id="2147485688" r:id="rId17"/>
    <p:sldLayoutId id="2147485689" r:id="rId18"/>
    <p:sldLayoutId id="2147485690" r:id="rId19"/>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Roboto"/>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Roboto"/>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Roboto"/>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Roboto"/>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Roboto"/>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Roboto"/>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Roboto"/>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Roboto"/>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Roboto"/>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626723269"/>
      </p:ext>
    </p:extLst>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 id="2147485703" r:id="rId12"/>
    <p:sldLayoutId id="2147485704" r:id="rId13"/>
    <p:sldLayoutId id="2147485705" r:id="rId14"/>
    <p:sldLayoutId id="2147485706" r:id="rId15"/>
    <p:sldLayoutId id="2147485707" r:id="rId16"/>
    <p:sldLayoutId id="2147485708" r:id="rId17"/>
    <p:sldLayoutId id="2147485709" r:id="rId18"/>
    <p:sldLayoutId id="2147485710" r:id="rId19"/>
    <p:sldLayoutId id="2147485711"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5" y="5486514"/>
            <a:ext cx="12190993" cy="1371487"/>
          </a:xfrm>
          <a:prstGeom prst="rect">
            <a:avLst/>
          </a:prstGeom>
        </p:spPr>
      </p:pic>
      <p:grpSp>
        <p:nvGrpSpPr>
          <p:cNvPr id="9" name="Group 8"/>
          <p:cNvGrpSpPr/>
          <p:nvPr/>
        </p:nvGrpSpPr>
        <p:grpSpPr>
          <a:xfrm>
            <a:off x="160867" y="6299201"/>
            <a:ext cx="560917" cy="458788"/>
            <a:chOff x="120650" y="6299200"/>
            <a:chExt cx="420688" cy="458788"/>
          </a:xfrm>
          <a:solidFill>
            <a:srgbClr val="FFFFFF"/>
          </a:solidFill>
        </p:grpSpPr>
        <p:sp>
          <p:nvSpPr>
            <p:cNvPr id="10" name="Freeform 9"/>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dirty="0">
                <a:solidFill>
                  <a:prstClr val="white"/>
                </a:solidFill>
                <a:latin typeface="Arial"/>
              </a:endParaRPr>
            </a:p>
          </p:txBody>
        </p:sp>
        <p:grpSp>
          <p:nvGrpSpPr>
            <p:cNvPr id="11" name="Group 10"/>
            <p:cNvGrpSpPr/>
            <p:nvPr userDrawn="1"/>
          </p:nvGrpSpPr>
          <p:grpSpPr>
            <a:xfrm>
              <a:off x="120650" y="6299200"/>
              <a:ext cx="420688" cy="187326"/>
              <a:chOff x="120650" y="6299200"/>
              <a:chExt cx="420688" cy="187326"/>
            </a:xfrm>
            <a:grpFill/>
          </p:grpSpPr>
          <p:sp>
            <p:nvSpPr>
              <p:cNvPr id="12"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3"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4"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5"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6"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7"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8"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19"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20"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sp>
            <p:nvSpPr>
              <p:cNvPr id="21"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fontAlgn="auto">
                  <a:spcBef>
                    <a:spcPts val="0"/>
                  </a:spcBef>
                  <a:spcAft>
                    <a:spcPts val="0"/>
                  </a:spcAft>
                </a:pPr>
                <a:endParaRPr lang="en-US" sz="1800" dirty="0">
                  <a:solidFill>
                    <a:prstClr val="white"/>
                  </a:solidFill>
                  <a:latin typeface="Arial"/>
                </a:endParaRPr>
              </a:p>
            </p:txBody>
          </p:sp>
        </p:grpSp>
      </p:grpSp>
      <p:sp>
        <p:nvSpPr>
          <p:cNvPr id="2" name="Title Placeholder 1"/>
          <p:cNvSpPr>
            <a:spLocks noGrp="1"/>
          </p:cNvSpPr>
          <p:nvPr>
            <p:ph type="title"/>
          </p:nvPr>
        </p:nvSpPr>
        <p:spPr>
          <a:xfrm>
            <a:off x="877824" y="0"/>
            <a:ext cx="10436352" cy="1371600"/>
          </a:xfrm>
          <a:prstGeom prst="rect">
            <a:avLst/>
          </a:prstGeom>
        </p:spPr>
        <p:txBody>
          <a:bodyPr vert="horz" lIns="0" tIns="45720" rIns="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77824" y="1371600"/>
            <a:ext cx="10436352" cy="4800600"/>
          </a:xfrm>
          <a:prstGeom prst="rect">
            <a:avLst/>
          </a:prstGeom>
        </p:spPr>
        <p:txBody>
          <a:bodyPr vert="horz" lIns="0" tIns="18288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4176" y="6528816"/>
            <a:ext cx="877824" cy="109728"/>
          </a:xfrm>
          <a:prstGeom prst="rect">
            <a:avLst/>
          </a:prstGeom>
        </p:spPr>
        <p:txBody>
          <a:bodyPr vert="horz" lIns="91440" tIns="0" rIns="91440" bIns="0" rtlCol="0" anchor="ctr"/>
          <a:lstStyle>
            <a:lvl1pPr algn="r">
              <a:defRPr sz="700">
                <a:solidFill>
                  <a:schemeClr val="bg2">
                    <a:lumMod val="40000"/>
                    <a:lumOff val="60000"/>
                  </a:schemeClr>
                </a:solidFill>
              </a:defRPr>
            </a:lvl1pPr>
          </a:lstStyle>
          <a:p>
            <a:fld id="{E446198C-04DA-4E69-9F60-477E336F6D8D}" type="datetimeFigureOut">
              <a:rPr lang="en-US" smtClean="0">
                <a:solidFill>
                  <a:srgbClr val="0046AD">
                    <a:lumMod val="40000"/>
                    <a:lumOff val="60000"/>
                  </a:srgbClr>
                </a:solidFill>
              </a:rPr>
              <a:pPr/>
              <a:t>7/1/26</a:t>
            </a:fld>
            <a:endParaRPr lang="en-US" dirty="0">
              <a:solidFill>
                <a:srgbClr val="0046AD">
                  <a:lumMod val="40000"/>
                  <a:lumOff val="60000"/>
                </a:srgbClr>
              </a:solidFill>
            </a:endParaRPr>
          </a:p>
        </p:txBody>
      </p:sp>
      <p:sp>
        <p:nvSpPr>
          <p:cNvPr id="5" name="Footer Placeholder 4"/>
          <p:cNvSpPr>
            <a:spLocks noGrp="1"/>
          </p:cNvSpPr>
          <p:nvPr>
            <p:ph type="ftr" sz="quarter" idx="3"/>
          </p:nvPr>
        </p:nvSpPr>
        <p:spPr>
          <a:xfrm>
            <a:off x="2645664" y="6172200"/>
            <a:ext cx="8680704" cy="457200"/>
          </a:xfrm>
          <a:prstGeom prst="rect">
            <a:avLst/>
          </a:prstGeom>
        </p:spPr>
        <p:txBody>
          <a:bodyPr vert="horz" lIns="0" tIns="45720" rIns="0" bIns="0" rtlCol="0" anchor="t" anchorCtr="0"/>
          <a:lstStyle>
            <a:lvl1pPr algn="r">
              <a:lnSpc>
                <a:spcPct val="100000"/>
              </a:lnSpc>
              <a:defRPr sz="1400">
                <a:solidFill>
                  <a:schemeClr val="accent6">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314176" y="6931152"/>
            <a:ext cx="877824" cy="109728"/>
          </a:xfrm>
          <a:prstGeom prst="rect">
            <a:avLst/>
          </a:prstGeom>
        </p:spPr>
        <p:txBody>
          <a:bodyPr vert="horz" lIns="91440" tIns="45720" rIns="91440" bIns="45720" rtlCol="0" anchor="ctr"/>
          <a:lstStyle>
            <a:lvl1pPr algn="r">
              <a:defRPr sz="700">
                <a:solidFill>
                  <a:schemeClr val="bg2">
                    <a:lumMod val="40000"/>
                    <a:lumOff val="60000"/>
                  </a:schemeClr>
                </a:solidFill>
              </a:defRPr>
            </a:lvl1pPr>
          </a:lstStyle>
          <a:p>
            <a:fld id="{6ACAD713-2A88-4927-BA3B-75E8042AC897}" type="slidenum">
              <a:rPr lang="en-US" smtClean="0">
                <a:solidFill>
                  <a:srgbClr val="0046AD">
                    <a:lumMod val="40000"/>
                    <a:lumOff val="60000"/>
                  </a:srgbClr>
                </a:solidFill>
              </a:rPr>
              <a:pPr/>
              <a:t>‹#›</a:t>
            </a:fld>
            <a:endParaRPr lang="en-US" dirty="0">
              <a:solidFill>
                <a:srgbClr val="0046AD">
                  <a:lumMod val="40000"/>
                  <a:lumOff val="60000"/>
                </a:srgbClr>
              </a:solidFill>
            </a:endParaRPr>
          </a:p>
        </p:txBody>
      </p:sp>
      <p:sp>
        <p:nvSpPr>
          <p:cNvPr id="7" name="TextBox 6"/>
          <p:cNvSpPr txBox="1"/>
          <p:nvPr/>
        </p:nvSpPr>
        <p:spPr>
          <a:xfrm>
            <a:off x="9347200" y="6657946"/>
            <a:ext cx="28448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fontAlgn="auto">
              <a:spcBef>
                <a:spcPts val="0"/>
              </a:spcBef>
              <a:spcAft>
                <a:spcPts val="0"/>
              </a:spcAft>
            </a:pPr>
            <a:r>
              <a:rPr lang="en-US" sz="700" dirty="0">
                <a:solidFill>
                  <a:srgbClr val="0070C0"/>
                </a:solidFill>
                <a:latin typeface="Arial"/>
              </a:rPr>
              <a:t>©2013 MFMER  |  slide-</a:t>
            </a:r>
            <a:fld id="{D445C29B-035B-48ED-941F-A66A11A8A322}" type="slidenum">
              <a:rPr lang="en-US" sz="700" smtClean="0">
                <a:solidFill>
                  <a:srgbClr val="0070C0"/>
                </a:solidFill>
                <a:latin typeface="Arial"/>
              </a:rPr>
              <a:pPr fontAlgn="auto">
                <a:spcBef>
                  <a:spcPts val="0"/>
                </a:spcBef>
                <a:spcAft>
                  <a:spcPts val="0"/>
                </a:spcAft>
              </a:pPr>
              <a:t>‹#›</a:t>
            </a:fld>
            <a:endParaRPr lang="en-US" sz="700" dirty="0">
              <a:solidFill>
                <a:srgbClr val="0070C0"/>
              </a:solidFill>
              <a:latin typeface="Arial"/>
            </a:endParaRPr>
          </a:p>
        </p:txBody>
      </p:sp>
    </p:spTree>
    <p:extLst>
      <p:ext uri="{BB962C8B-B14F-4D97-AF65-F5344CB8AC3E}">
        <p14:creationId xmlns:p14="http://schemas.microsoft.com/office/powerpoint/2010/main" val="3947261328"/>
      </p:ext>
    </p:extLst>
  </p:cSld>
  <p:clrMap bg1="dk1" tx1="lt1" bg2="dk2" tx2="lt2" accent1="accent1" accent2="accent2" accent3="accent3" accent4="accent4" accent5="accent5" accent6="accent6" hlink="hlink" folHlink="folHlink"/>
  <p:sldLayoutIdLst>
    <p:sldLayoutId id="2147485713" r:id="rId1"/>
    <p:sldLayoutId id="2147485714" r:id="rId2"/>
    <p:sldLayoutId id="2147485715" r:id="rId3"/>
    <p:sldLayoutId id="2147485716" r:id="rId4"/>
    <p:sldLayoutId id="2147485717" r:id="rId5"/>
    <p:sldLayoutId id="2147485718" r:id="rId6"/>
    <p:sldLayoutId id="2147485719" r:id="rId7"/>
    <p:sldLayoutId id="2147485720" r:id="rId8"/>
    <p:sldLayoutId id="2147485721" r:id="rId9"/>
    <p:sldLayoutId id="2147485722" r:id="rId10"/>
    <p:sldLayoutId id="2147485723" r:id="rId11"/>
    <p:sldLayoutId id="2147485724" r:id="rId12"/>
    <p:sldLayoutId id="2147485725" r:id="rId13"/>
    <p:sldLayoutId id="2147485726" r:id="rId14"/>
    <p:sldLayoutId id="2147485727" r:id="rId15"/>
    <p:sldLayoutId id="2147485728" r:id="rId16"/>
  </p:sldLayoutIdLst>
  <p:txStyles>
    <p:titleStyle>
      <a:lvl1pPr algn="l" defTabSz="685800" rtl="0" eaLnBrk="1" latinLnBrk="0" hangingPunct="1">
        <a:lnSpc>
          <a:spcPct val="100000"/>
        </a:lnSpc>
        <a:spcBef>
          <a:spcPct val="0"/>
        </a:spcBef>
        <a:buNone/>
        <a:defRPr sz="2250" kern="1200">
          <a:solidFill>
            <a:schemeClr val="bg2"/>
          </a:solidFill>
          <a:effectLst/>
          <a:latin typeface="+mj-lt"/>
          <a:ea typeface="+mj-ea"/>
          <a:cs typeface="+mj-cs"/>
        </a:defRPr>
      </a:lvl1pPr>
    </p:titleStyle>
    <p:bodyStyle>
      <a:lvl1pPr marL="171450" indent="-171450" algn="l" defTabSz="685800" rtl="0" eaLnBrk="1" latinLnBrk="0" hangingPunct="1">
        <a:lnSpc>
          <a:spcPct val="100000"/>
        </a:lnSpc>
        <a:spcBef>
          <a:spcPts val="1125"/>
        </a:spcBef>
        <a:buClr>
          <a:schemeClr val="bg2"/>
        </a:buClr>
        <a:buFont typeface="Arial" pitchFamily="34" charset="0"/>
        <a:buChar char="•"/>
        <a:defRPr sz="2100" b="1" kern="1200">
          <a:solidFill>
            <a:schemeClr val="bg1"/>
          </a:solidFill>
          <a:effectLst/>
          <a:latin typeface="+mn-lt"/>
          <a:ea typeface="+mn-ea"/>
          <a:cs typeface="+mn-cs"/>
        </a:defRPr>
      </a:lvl1pPr>
      <a:lvl2pPr marL="519113" indent="-176213" algn="l" defTabSz="685800" rtl="0" eaLnBrk="1" latinLnBrk="0" hangingPunct="1">
        <a:lnSpc>
          <a:spcPct val="100000"/>
        </a:lnSpc>
        <a:spcBef>
          <a:spcPts val="300"/>
        </a:spcBef>
        <a:buClr>
          <a:schemeClr val="bg2">
            <a:lumMod val="40000"/>
            <a:lumOff val="60000"/>
          </a:schemeClr>
        </a:buClr>
        <a:buFont typeface="Arial" pitchFamily="34" charset="0"/>
        <a:buChar char="•"/>
        <a:defRPr sz="1950" kern="1200">
          <a:solidFill>
            <a:schemeClr val="bg1"/>
          </a:solidFill>
          <a:effectLst/>
          <a:latin typeface="+mn-lt"/>
          <a:ea typeface="+mn-ea"/>
          <a:cs typeface="+mn-cs"/>
        </a:defRPr>
      </a:lvl2pPr>
      <a:lvl3pPr marL="857250" indent="-171450" algn="l" defTabSz="685800" rtl="0" eaLnBrk="1" latinLnBrk="0" hangingPunct="1">
        <a:lnSpc>
          <a:spcPct val="100000"/>
        </a:lnSpc>
        <a:spcBef>
          <a:spcPts val="300"/>
        </a:spcBef>
        <a:buClr>
          <a:schemeClr val="bg2">
            <a:lumMod val="40000"/>
            <a:lumOff val="60000"/>
          </a:schemeClr>
        </a:buClr>
        <a:buFont typeface="Arial" pitchFamily="34" charset="0"/>
        <a:buChar char="•"/>
        <a:defRPr sz="1950" kern="1200">
          <a:solidFill>
            <a:schemeClr val="bg1"/>
          </a:solidFill>
          <a:effectLst/>
          <a:latin typeface="+mn-lt"/>
          <a:ea typeface="+mn-ea"/>
          <a:cs typeface="+mn-cs"/>
        </a:defRPr>
      </a:lvl3pPr>
      <a:lvl4pPr marL="1200150" indent="-171450" algn="l" defTabSz="685800" rtl="0" eaLnBrk="1" latinLnBrk="0" hangingPunct="1">
        <a:lnSpc>
          <a:spcPct val="100000"/>
        </a:lnSpc>
        <a:spcBef>
          <a:spcPts val="300"/>
        </a:spcBef>
        <a:buClr>
          <a:schemeClr val="bg2">
            <a:lumMod val="40000"/>
            <a:lumOff val="60000"/>
          </a:schemeClr>
        </a:buClr>
        <a:buFont typeface="Arial" pitchFamily="34" charset="0"/>
        <a:buChar char="•"/>
        <a:defRPr sz="1950" kern="1200">
          <a:solidFill>
            <a:schemeClr val="bg1"/>
          </a:solidFill>
          <a:effectLst/>
          <a:latin typeface="+mn-lt"/>
          <a:ea typeface="+mn-ea"/>
          <a:cs typeface="+mn-cs"/>
        </a:defRPr>
      </a:lvl4pPr>
      <a:lvl5pPr marL="1543050" indent="-171450" algn="l" defTabSz="685800" rtl="0" eaLnBrk="1" latinLnBrk="0" hangingPunct="1">
        <a:lnSpc>
          <a:spcPct val="100000"/>
        </a:lnSpc>
        <a:spcBef>
          <a:spcPts val="300"/>
        </a:spcBef>
        <a:buClr>
          <a:schemeClr val="bg2">
            <a:lumMod val="40000"/>
            <a:lumOff val="60000"/>
          </a:schemeClr>
        </a:buClr>
        <a:buFont typeface="Arial" pitchFamily="34" charset="0"/>
        <a:buChar char="•"/>
        <a:defRPr sz="1950" kern="1200">
          <a:solidFill>
            <a:schemeClr val="bg1"/>
          </a:solidFill>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439368218"/>
      </p:ext>
    </p:extLst>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 id="2147485515" r:id="rId13"/>
    <p:sldLayoutId id="2147485516" r:id="rId14"/>
    <p:sldLayoutId id="2147485517" r:id="rId15"/>
    <p:sldLayoutId id="2147485518" r:id="rId16"/>
    <p:sldLayoutId id="2147485519" r:id="rId17"/>
    <p:sldLayoutId id="2147485520" r:id="rId18"/>
    <p:sldLayoutId id="2147485521" r:id="rId19"/>
    <p:sldLayoutId id="2147485522" r:id="rId20"/>
    <p:sldLayoutId id="2147485523" r:id="rId21"/>
    <p:sldLayoutId id="2147485524" r:id="rId22"/>
    <p:sldLayoutId id="2147485525" r:id="rId23"/>
    <p:sldLayoutId id="2147485526" r:id="rId24"/>
    <p:sldLayoutId id="214748552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48460187"/>
      </p:ext>
    </p:extLst>
  </p:cSld>
  <p:clrMap bg1="lt1" tx1="dk1" bg2="lt2" tx2="dk2" accent1="accent1" accent2="accent2" accent3="accent3" accent4="accent4" accent5="accent5" accent6="accent6" hlink="hlink" folHlink="folHlink"/>
  <p:sldLayoutIdLst>
    <p:sldLayoutId id="2147485549" r:id="rId1"/>
    <p:sldLayoutId id="2147485550" r:id="rId2"/>
    <p:sldLayoutId id="2147485551" r:id="rId3"/>
    <p:sldLayoutId id="2147485552" r:id="rId4"/>
    <p:sldLayoutId id="2147485553" r:id="rId5"/>
    <p:sldLayoutId id="2147485554" r:id="rId6"/>
    <p:sldLayoutId id="2147485555" r:id="rId7"/>
    <p:sldLayoutId id="2147485556" r:id="rId8"/>
    <p:sldLayoutId id="2147485557" r:id="rId9"/>
    <p:sldLayoutId id="2147485558" r:id="rId10"/>
    <p:sldLayoutId id="2147485559" r:id="rId11"/>
    <p:sldLayoutId id="2147485560" r:id="rId12"/>
    <p:sldLayoutId id="2147485561" r:id="rId13"/>
    <p:sldLayoutId id="2147485562" r:id="rId14"/>
    <p:sldLayoutId id="2147485563" r:id="rId15"/>
    <p:sldLayoutId id="2147485564" r:id="rId16"/>
    <p:sldLayoutId id="2147485565" r:id="rId17"/>
    <p:sldLayoutId id="2147485566"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31667808"/>
      </p:ext>
    </p:extLst>
  </p:cSld>
  <p:clrMap bg1="lt1" tx1="dk1" bg2="lt2" tx2="dk2" accent1="accent1" accent2="accent2" accent3="accent3" accent4="accent4" accent5="accent5" accent6="accent6" hlink="hlink" folHlink="folHlink"/>
  <p:sldLayoutIdLst>
    <p:sldLayoutId id="2147485568" r:id="rId1"/>
    <p:sldLayoutId id="2147485569" r:id="rId2"/>
    <p:sldLayoutId id="2147485570" r:id="rId3"/>
    <p:sldLayoutId id="2147485571" r:id="rId4"/>
    <p:sldLayoutId id="2147485572" r:id="rId5"/>
    <p:sldLayoutId id="2147485573" r:id="rId6"/>
    <p:sldLayoutId id="2147485574" r:id="rId7"/>
    <p:sldLayoutId id="2147485575" r:id="rId8"/>
    <p:sldLayoutId id="2147485576" r:id="rId9"/>
    <p:sldLayoutId id="2147485577" r:id="rId10"/>
    <p:sldLayoutId id="2147485578" r:id="rId11"/>
    <p:sldLayoutId id="2147485579" r:id="rId12"/>
    <p:sldLayoutId id="2147485580" r:id="rId13"/>
    <p:sldLayoutId id="2147485581" r:id="rId14"/>
    <p:sldLayoutId id="2147485582" r:id="rId15"/>
    <p:sldLayoutId id="2147485583" r:id="rId16"/>
    <p:sldLayoutId id="214748558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82448904"/>
      </p:ext>
    </p:extLst>
  </p:cSld>
  <p:clrMap bg1="lt1" tx1="dk1" bg2="lt2" tx2="dk2" accent1="accent1" accent2="accent2" accent3="accent3" accent4="accent4" accent5="accent5" accent6="accent6" hlink="hlink" folHlink="folHlink"/>
  <p:sldLayoutIdLst>
    <p:sldLayoutId id="2147485586" r:id="rId1"/>
    <p:sldLayoutId id="2147485587" r:id="rId2"/>
    <p:sldLayoutId id="2147485588" r:id="rId3"/>
    <p:sldLayoutId id="2147485589" r:id="rId4"/>
    <p:sldLayoutId id="2147485590" r:id="rId5"/>
    <p:sldLayoutId id="2147485591" r:id="rId6"/>
    <p:sldLayoutId id="2147485592" r:id="rId7"/>
    <p:sldLayoutId id="2147485593" r:id="rId8"/>
    <p:sldLayoutId id="2147485594" r:id="rId9"/>
    <p:sldLayoutId id="2147485595" r:id="rId10"/>
    <p:sldLayoutId id="2147485596" r:id="rId11"/>
    <p:sldLayoutId id="2147485597" r:id="rId12"/>
    <p:sldLayoutId id="2147485598" r:id="rId13"/>
    <p:sldLayoutId id="2147485599" r:id="rId14"/>
    <p:sldLayoutId id="2147485600" r:id="rId15"/>
    <p:sldLayoutId id="2147485601" r:id="rId16"/>
    <p:sldLayoutId id="2147485602" r:id="rId17"/>
    <p:sldLayoutId id="2147485603" r:id="rId18"/>
    <p:sldLayoutId id="2147485604"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FD81FE-F78F-9838-1FE7-9CC090064E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B62590-923C-6A5B-5846-26AE57707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F7DF1-3995-9EDF-D609-133AB2332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35A3E3-5E3B-6C45-9164-631A81B8C34D}" type="datetimeFigureOut">
              <a:rPr lang="en-US" smtClean="0"/>
              <a:t>7/1/26</a:t>
            </a:fld>
            <a:endParaRPr lang="en-US" dirty="0"/>
          </a:p>
        </p:txBody>
      </p:sp>
      <p:sp>
        <p:nvSpPr>
          <p:cNvPr id="5" name="Footer Placeholder 4">
            <a:extLst>
              <a:ext uri="{FF2B5EF4-FFF2-40B4-BE49-F238E27FC236}">
                <a16:creationId xmlns:a16="http://schemas.microsoft.com/office/drawing/2014/main" id="{7B04A554-963E-230D-355D-85E37BE9B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A7A8F62-38C6-EC39-E283-A4D2332789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5642AE-7A9A-0A49-92DE-6B16AC3ED427}" type="slidenum">
              <a:rPr lang="en-US" smtClean="0"/>
              <a:t>‹#›</a:t>
            </a:fld>
            <a:endParaRPr lang="en-US" dirty="0"/>
          </a:p>
        </p:txBody>
      </p:sp>
    </p:spTree>
    <p:extLst>
      <p:ext uri="{BB962C8B-B14F-4D97-AF65-F5344CB8AC3E}">
        <p14:creationId xmlns:p14="http://schemas.microsoft.com/office/powerpoint/2010/main" val="336714655"/>
      </p:ext>
    </p:extLst>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225021" y="6366691"/>
            <a:ext cx="1865376" cy="487680"/>
          </a:xfrm>
          <a:prstGeom prst="rect">
            <a:avLst/>
          </a:prstGeom>
        </p:spPr>
      </p:pic>
      <p:sp>
        <p:nvSpPr>
          <p:cNvPr id="6" name="Text Placeholder 3"/>
          <p:cNvSpPr>
            <a:spLocks noGrp="1"/>
          </p:cNvSpPr>
          <p:nvPr>
            <p:ph type="body" idx="1"/>
          </p:nvPr>
        </p:nvSpPr>
        <p:spPr>
          <a:xfrm>
            <a:off x="304800" y="1382974"/>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121920" y="101763"/>
            <a:ext cx="11948160" cy="8683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576782706"/>
      </p:ext>
    </p:extLst>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 id="2147485629" r:id="rId12"/>
    <p:sldLayoutId id="2147485630" r:id="rId13"/>
    <p:sldLayoutId id="2147485631" r:id="rId14"/>
    <p:sldLayoutId id="2147485632" r:id="rId15"/>
  </p:sldLayoutIdLst>
  <p:txStyles>
    <p:titleStyle>
      <a:lvl1pPr algn="ctr" defTabSz="121917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19.xml"/><Relationship Id="rId4" Type="http://schemas.microsoft.com/office/2007/relationships/hdphoto" Target="../media/hdphoto21.wdp"/></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2.xml"/><Relationship Id="rId4" Type="http://schemas.openxmlformats.org/officeDocument/2006/relationships/image" Target="../media/image9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11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00.xml"/></Relationships>
</file>

<file path=ppt/slides/_rels/slide11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00.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3.xml"/><Relationship Id="rId1" Type="http://schemas.openxmlformats.org/officeDocument/2006/relationships/tags" Target="../tags/tag4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3.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3.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3.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3.xml"/><Relationship Id="rId1" Type="http://schemas.openxmlformats.org/officeDocument/2006/relationships/tags" Target="../tags/tag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3.xml"/><Relationship Id="rId1" Type="http://schemas.openxmlformats.org/officeDocument/2006/relationships/tags" Target="../tags/tag2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3.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49.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6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microsoft.com/office/2007/relationships/hdphoto" Target="../media/hdphoto5.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0.xml"/></Relationships>
</file>

<file path=ppt/slides/_rels/slide54.xml.rels><?xml version="1.0" encoding="UTF-8" standalone="yes"?>
<Relationships xmlns="http://schemas.openxmlformats.org/package/2006/relationships"><Relationship Id="rId3" Type="http://schemas.openxmlformats.org/officeDocument/2006/relationships/hyperlink" Target="mailto:osullivan.ciara@mayo.edu" TargetMode="External"/><Relationship Id="rId2" Type="http://schemas.openxmlformats.org/officeDocument/2006/relationships/notesSlide" Target="../notesSlides/notesSlide35.xml"/><Relationship Id="rId1" Type="http://schemas.openxmlformats.org/officeDocument/2006/relationships/slideLayout" Target="../slideLayouts/slideLayout208.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43.xml"/><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148.xml"/><Relationship Id="rId6" Type="http://schemas.openxmlformats.org/officeDocument/2006/relationships/chart" Target="../charts/chart1.xml"/><Relationship Id="rId5" Type="http://schemas.openxmlformats.org/officeDocument/2006/relationships/image" Target="../media/image55.pn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8.xml"/><Relationship Id="rId1" Type="http://schemas.openxmlformats.org/officeDocument/2006/relationships/slideLayout" Target="../slideLayouts/slideLayout138.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7.xml"/><Relationship Id="rId6" Type="http://schemas.microsoft.com/office/2007/relationships/hdphoto" Target="../media/hdphoto7.wdp"/><Relationship Id="rId5" Type="http://schemas.openxmlformats.org/officeDocument/2006/relationships/image" Target="../media/image58.png"/><Relationship Id="rId4" Type="http://schemas.microsoft.com/office/2007/relationships/hdphoto" Target="../media/hdphoto6.wdp"/></Relationships>
</file>

<file path=ppt/slides/_rels/slide5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9.wdp"/><Relationship Id="rId2" Type="http://schemas.openxmlformats.org/officeDocument/2006/relationships/notesSlide" Target="../notesSlides/notesSlide40.xml"/><Relationship Id="rId1" Type="http://schemas.openxmlformats.org/officeDocument/2006/relationships/slideLayout" Target="../slideLayouts/slideLayout143.xml"/><Relationship Id="rId6" Type="http://schemas.openxmlformats.org/officeDocument/2006/relationships/image" Target="../media/image62.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10.wdp"/></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37.xml"/><Relationship Id="rId6" Type="http://schemas.openxmlformats.org/officeDocument/2006/relationships/image" Target="../media/image68.emf"/><Relationship Id="rId5" Type="http://schemas.openxmlformats.org/officeDocument/2006/relationships/image" Target="../media/image67.tif"/><Relationship Id="rId4" Type="http://schemas.openxmlformats.org/officeDocument/2006/relationships/image" Target="../media/image66.emf"/></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52.xml"/><Relationship Id="rId4" Type="http://schemas.microsoft.com/office/2007/relationships/hdphoto" Target="../media/hdphoto12.wdp"/></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00.xml"/></Relationships>
</file>

<file path=ppt/slides/_rels/slide6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7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00.xml"/></Relationships>
</file>

<file path=ppt/slides/_rels/slide7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00.xml"/></Relationships>
</file>

<file path=ppt/slides/_rels/slide7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7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00.xml"/></Relationships>
</file>

<file path=ppt/slides/_rels/slide7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0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tags" Target="../tags/tag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9.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microsoft.com/office/2007/relationships/hdphoto" Target="../media/hdphoto13.wdp"/></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microsoft.com/office/2007/relationships/hdphoto" Target="../media/hdphoto15.wdp"/><Relationship Id="rId5" Type="http://schemas.openxmlformats.org/officeDocument/2006/relationships/image" Target="../media/image72.png"/><Relationship Id="rId4" Type="http://schemas.microsoft.com/office/2007/relationships/hdphoto" Target="../media/hdphoto14.wdp"/></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microsoft.com/office/2007/relationships/hdphoto" Target="../media/hdphoto15.wdp"/><Relationship Id="rId5" Type="http://schemas.openxmlformats.org/officeDocument/2006/relationships/image" Target="../media/image72.png"/><Relationship Id="rId4" Type="http://schemas.microsoft.com/office/2007/relationships/hdphoto" Target="../media/hdphoto14.wdp"/></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microsoft.com/office/2007/relationships/hdphoto" Target="../media/hdphoto3.wdp"/></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microsoft.com/office/2007/relationships/hdphoto" Target="../media/hdphoto16.wdp"/></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microsoft.com/office/2007/relationships/hdphoto" Target="../media/hdphoto16.wdp"/></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microsoft.com/office/2007/relationships/hdphoto" Target="../media/hdphoto17.wdp"/></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3.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9.xml"/><Relationship Id="rId1" Type="http://schemas.openxmlformats.org/officeDocument/2006/relationships/tags" Target="../tags/tag36.xml"/><Relationship Id="rId5" Type="http://schemas.microsoft.com/office/2007/relationships/hdphoto" Target="../media/hdphoto18.wdp"/><Relationship Id="rId4" Type="http://schemas.openxmlformats.org/officeDocument/2006/relationships/image" Target="../media/image8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9.xml"/><Relationship Id="rId1" Type="http://schemas.openxmlformats.org/officeDocument/2006/relationships/tags" Target="../tags/tag37.xml"/><Relationship Id="rId5" Type="http://schemas.microsoft.com/office/2007/relationships/hdphoto" Target="../media/hdphoto19.wdp"/><Relationship Id="rId4" Type="http://schemas.openxmlformats.org/officeDocument/2006/relationships/image" Target="../media/image82.png"/></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19.xml"/><Relationship Id="rId4" Type="http://schemas.microsoft.com/office/2007/relationships/hdphoto" Target="../media/hdphoto2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078724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84CB2-0DD8-725C-1E67-C79FC0558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006C2-5711-E864-68C9-18178B19D184}"/>
              </a:ext>
            </a:extLst>
          </p:cNvPr>
          <p:cNvSpPr>
            <a:spLocks noGrp="1"/>
          </p:cNvSpPr>
          <p:nvPr>
            <p:ph type="title"/>
          </p:nvPr>
        </p:nvSpPr>
        <p:spPr>
          <a:xfrm>
            <a:off x="1199456" y="116632"/>
            <a:ext cx="10071797" cy="1143000"/>
          </a:xfrm>
        </p:spPr>
        <p:txBody>
          <a:bodyPr/>
          <a:lstStyle/>
          <a:p>
            <a:pPr algn="l"/>
            <a:r>
              <a:rPr lang="en-US" dirty="0"/>
              <a:t>Phase III HER2CLIMB-05: Investigator-Assessed PFS </a:t>
            </a:r>
            <a:br>
              <a:rPr lang="en-US" dirty="0"/>
            </a:br>
            <a:r>
              <a:rPr lang="en-US" dirty="0"/>
              <a:t>(Intention-to-Treat Population)</a:t>
            </a:r>
          </a:p>
        </p:txBody>
      </p:sp>
      <p:pic>
        <p:nvPicPr>
          <p:cNvPr id="20482" name="Picture 2">
            <a:extLst>
              <a:ext uri="{FF2B5EF4-FFF2-40B4-BE49-F238E27FC236}">
                <a16:creationId xmlns:a16="http://schemas.microsoft.com/office/drawing/2014/main" id="{019FFBAF-7AA8-217F-02FC-660610C1FD6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2626"/>
          <a:stretch>
            <a:fillRect/>
          </a:stretch>
        </p:blipFill>
        <p:spPr bwMode="auto">
          <a:xfrm>
            <a:off x="484038" y="1259633"/>
            <a:ext cx="10508506" cy="41135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4D56B2-5EDF-733C-B0F9-25B6816A252D}"/>
              </a:ext>
            </a:extLst>
          </p:cNvPr>
          <p:cNvSpPr txBox="1"/>
          <p:nvPr/>
        </p:nvSpPr>
        <p:spPr>
          <a:xfrm>
            <a:off x="1643843" y="5694347"/>
            <a:ext cx="8601906" cy="83099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 ∼25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regardless of HR status</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Toxicity as expected (more GI, transaminase with tucatinib added)</a:t>
            </a:r>
          </a:p>
        </p:txBody>
      </p:sp>
      <p:sp>
        <p:nvSpPr>
          <p:cNvPr id="3" name="TextBox 2">
            <a:extLst>
              <a:ext uri="{FF2B5EF4-FFF2-40B4-BE49-F238E27FC236}">
                <a16:creationId xmlns:a16="http://schemas.microsoft.com/office/drawing/2014/main" id="{23352665-6F48-607E-1EDA-A54313C7C5D8}"/>
              </a:ext>
            </a:extLst>
          </p:cNvPr>
          <p:cNvSpPr txBox="1"/>
          <p:nvPr/>
        </p:nvSpPr>
        <p:spPr>
          <a:xfrm>
            <a:off x="0" y="6525344"/>
            <a:ext cx="4868962"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S PGothic" charset="0"/>
              </a:rPr>
              <a:t>Dieras</a:t>
            </a:r>
            <a:r>
              <a:rPr kumimoji="0" lang="en-US" sz="1400" b="0" i="0" u="none" strike="noStrike" kern="1200" cap="none" spc="0" normalizeH="0" baseline="0" noProof="0" dirty="0">
                <a:ln>
                  <a:noFill/>
                </a:ln>
                <a:solidFill>
                  <a:srgbClr val="000000"/>
                </a:solidFill>
                <a:effectLst/>
                <a:uLnTx/>
                <a:uFillTx/>
                <a:latin typeface="Calibri"/>
                <a:ea typeface="MS PGothic" charset="0"/>
              </a:rPr>
              <a:t> V et al. </a:t>
            </a:r>
            <a:r>
              <a:rPr kumimoji="0" lang="en-US" sz="1400" b="0" i="1" u="none" strike="noStrike" kern="1200" cap="none" spc="0" normalizeH="0" baseline="0" noProof="0" dirty="0">
                <a:ln>
                  <a:noFill/>
                </a:ln>
                <a:solidFill>
                  <a:srgbClr val="000000"/>
                </a:solidFill>
                <a:effectLst/>
                <a:uLnTx/>
                <a:uFillTx/>
                <a:latin typeface="Calibri"/>
                <a:ea typeface="MS PGothic" charset="0"/>
              </a:rPr>
              <a:t>J Clin Oncol </a:t>
            </a:r>
            <a:r>
              <a:rPr kumimoji="0" lang="en-US" sz="1400" b="0" i="0" u="none" strike="noStrike" kern="1200" cap="none" spc="0" normalizeH="0" baseline="0" noProof="0" dirty="0">
                <a:ln>
                  <a:noFill/>
                </a:ln>
                <a:solidFill>
                  <a:srgbClr val="000000"/>
                </a:solidFill>
                <a:effectLst/>
                <a:uLnTx/>
                <a:uFillTx/>
                <a:latin typeface="Calibri"/>
                <a:ea typeface="MS PGothic" charset="0"/>
              </a:rPr>
              <a:t>2025 December 10;44(17):1597-607.</a:t>
            </a:r>
          </a:p>
        </p:txBody>
      </p:sp>
      <p:sp>
        <p:nvSpPr>
          <p:cNvPr id="4" name="TextBox 3">
            <a:extLst>
              <a:ext uri="{FF2B5EF4-FFF2-40B4-BE49-F238E27FC236}">
                <a16:creationId xmlns:a16="http://schemas.microsoft.com/office/drawing/2014/main" id="{1C8AECF7-9FE8-E420-A144-A7EF266387A1}"/>
              </a:ext>
            </a:extLst>
          </p:cNvPr>
          <p:cNvSpPr txBox="1"/>
          <p:nvPr/>
        </p:nvSpPr>
        <p:spPr>
          <a:xfrm>
            <a:off x="484038" y="5372199"/>
            <a:ext cx="587160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TUC = tucatinib; TRAS = trastuzumab; PERT = </a:t>
            </a:r>
            <a:r>
              <a:rPr kumimoji="0" lang="en-US" sz="1500" b="0" i="0" u="none" strike="noStrike" kern="1200" cap="none" spc="0" normalizeH="0" baseline="0" noProof="0" dirty="0" err="1">
                <a:ln>
                  <a:noFill/>
                </a:ln>
                <a:solidFill>
                  <a:srgbClr val="000000"/>
                </a:solidFill>
                <a:effectLst/>
                <a:uLnTx/>
                <a:uFillTx/>
                <a:latin typeface="Calibri"/>
                <a:ea typeface="MS PGothic" charset="0"/>
              </a:rPr>
              <a:t>pertuzumab</a:t>
            </a:r>
            <a:r>
              <a:rPr kumimoji="0" lang="en-US" sz="1500" b="0" i="0" u="none" strike="noStrike" kern="1200" cap="none" spc="0" normalizeH="0" baseline="0" noProof="0" dirty="0">
                <a:ln>
                  <a:noFill/>
                </a:ln>
                <a:solidFill>
                  <a:srgbClr val="000000"/>
                </a:solidFill>
                <a:effectLst/>
                <a:uLnTx/>
                <a:uFillTx/>
                <a:latin typeface="Calibri"/>
                <a:ea typeface="MS PGothic" charset="0"/>
              </a:rPr>
              <a:t>; PBO = placebo</a:t>
            </a:r>
          </a:p>
        </p:txBody>
      </p:sp>
    </p:spTree>
    <p:extLst>
      <p:ext uri="{BB962C8B-B14F-4D97-AF65-F5344CB8AC3E}">
        <p14:creationId xmlns:p14="http://schemas.microsoft.com/office/powerpoint/2010/main" val="108074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CFF20-BB18-BF1A-2534-E9B90F3D5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41C4F-EB23-E52F-C518-902FDE2CF0C7}"/>
              </a:ext>
            </a:extLst>
          </p:cNvPr>
          <p:cNvSpPr>
            <a:spLocks noGrp="1"/>
          </p:cNvSpPr>
          <p:nvPr>
            <p:ph type="title"/>
          </p:nvPr>
        </p:nvSpPr>
        <p:spPr>
          <a:xfrm>
            <a:off x="975286" y="239914"/>
            <a:ext cx="9391822" cy="569913"/>
          </a:xfrm>
        </p:spPr>
        <p:txBody>
          <a:bodyPr/>
          <a:lstStyle/>
          <a:p>
            <a:pPr algn="l"/>
            <a:r>
              <a:rPr lang="en-US" dirty="0"/>
              <a:t>HER2CLIMB-05: Progression-Free Survival (PFS) in the Overall Population</a:t>
            </a:r>
            <a:endParaRPr lang="en-US" sz="2400" dirty="0"/>
          </a:p>
        </p:txBody>
      </p:sp>
      <p:sp>
        <p:nvSpPr>
          <p:cNvPr id="5" name="TextBox 4">
            <a:extLst>
              <a:ext uri="{FF2B5EF4-FFF2-40B4-BE49-F238E27FC236}">
                <a16:creationId xmlns:a16="http://schemas.microsoft.com/office/drawing/2014/main" id="{7D60A22B-A941-90C5-9FB6-DEDAB436AF3D}"/>
              </a:ext>
            </a:extLst>
          </p:cNvPr>
          <p:cNvSpPr txBox="1"/>
          <p:nvPr/>
        </p:nvSpPr>
        <p:spPr>
          <a:xfrm>
            <a:off x="0" y="6550223"/>
            <a:ext cx="113423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Hamilton E et al. ASCO 2026;Abstract 1005.</a:t>
            </a:r>
          </a:p>
        </p:txBody>
      </p:sp>
      <p:pic>
        <p:nvPicPr>
          <p:cNvPr id="3" name="Picture 2">
            <a:extLst>
              <a:ext uri="{FF2B5EF4-FFF2-40B4-BE49-F238E27FC236}">
                <a16:creationId xmlns:a16="http://schemas.microsoft.com/office/drawing/2014/main" id="{11892086-FF1A-6E23-0C94-BC5E45E2B751}"/>
              </a:ext>
            </a:extLst>
          </p:cNvPr>
          <p:cNvPicPr>
            <a:picLocks noChangeAspect="1"/>
          </p:cNvPicPr>
          <p:nvPr/>
        </p:nvPicPr>
        <p:blipFill>
          <a:blip r:embed="rId2"/>
          <a:stretch>
            <a:fillRect/>
          </a:stretch>
        </p:blipFill>
        <p:spPr>
          <a:xfrm>
            <a:off x="898072" y="982002"/>
            <a:ext cx="10395856" cy="5089184"/>
          </a:xfrm>
          <a:prstGeom prst="rect">
            <a:avLst/>
          </a:prstGeom>
        </p:spPr>
      </p:pic>
      <p:sp>
        <p:nvSpPr>
          <p:cNvPr id="4" name="TextBox 3">
            <a:extLst>
              <a:ext uri="{FF2B5EF4-FFF2-40B4-BE49-F238E27FC236}">
                <a16:creationId xmlns:a16="http://schemas.microsoft.com/office/drawing/2014/main" id="{74279E89-CF67-DCFC-6A80-B8184D7FE53D}"/>
              </a:ext>
            </a:extLst>
          </p:cNvPr>
          <p:cNvSpPr txBox="1"/>
          <p:nvPr/>
        </p:nvSpPr>
        <p:spPr>
          <a:xfrm>
            <a:off x="833378" y="6094866"/>
            <a:ext cx="10395856" cy="523220"/>
          </a:xfrm>
          <a:prstGeom prst="rect">
            <a:avLst/>
          </a:prstGeom>
          <a:noFill/>
        </p:spPr>
        <p:txBody>
          <a:bodyPr wrap="square">
            <a:spAutoFit/>
          </a:bodyPr>
          <a:lstStyle/>
          <a:p>
            <a:pPr lvl="0" defTabSz="914400" fontAlgn="auto">
              <a:spcBef>
                <a:spcPts val="0"/>
              </a:spcBef>
              <a:spcAft>
                <a:spcPts val="0"/>
              </a:spcAft>
              <a:defRPr/>
            </a:pPr>
            <a:r>
              <a:rPr lang="en-US" sz="1400" b="0" dirty="0">
                <a:solidFill>
                  <a:srgbClr val="000000"/>
                </a:solidFill>
                <a:latin typeface="Calibri" panose="020F0502020204030204" pitchFamily="34" charset="0"/>
                <a:cs typeface="Calibri" panose="020F0502020204030204" pitchFamily="34" charset="0"/>
              </a:rPr>
              <a:t>TUC = tucatinib; HP = trastuzumab and </a:t>
            </a:r>
            <a:r>
              <a:rPr lang="en-US" sz="1400" b="0" dirty="0" err="1">
                <a:solidFill>
                  <a:srgbClr val="000000"/>
                </a:solidFill>
                <a:latin typeface="Calibri" panose="020F0502020204030204" pitchFamily="34" charset="0"/>
                <a:cs typeface="Calibri" panose="020F0502020204030204" pitchFamily="34" charset="0"/>
              </a:rPr>
              <a:t>pertuzumab</a:t>
            </a:r>
            <a:r>
              <a:rPr lang="en-US" sz="1400" b="0" dirty="0">
                <a:solidFill>
                  <a:srgbClr val="000000"/>
                </a:solidFill>
                <a:latin typeface="Calibri" panose="020F0502020204030204" pitchFamily="34" charset="0"/>
                <a:cs typeface="Calibri" panose="020F0502020204030204" pitchFamily="34" charset="0"/>
              </a:rPr>
              <a:t>; PBO = placebo; </a:t>
            </a:r>
            <a:r>
              <a:rPr lang="en-US" sz="1400" b="0" dirty="0" err="1">
                <a:solidFill>
                  <a:srgbClr val="000000"/>
                </a:solidFill>
                <a:latin typeface="Calibri" panose="020F0502020204030204" pitchFamily="34" charset="0"/>
                <a:cs typeface="Calibri" panose="020F0502020204030204" pitchFamily="34" charset="0"/>
              </a:rPr>
              <a:t>cORR</a:t>
            </a:r>
            <a:r>
              <a:rPr lang="en-US" sz="1400" b="0" dirty="0">
                <a:solidFill>
                  <a:srgbClr val="000000"/>
                </a:solidFill>
                <a:latin typeface="Calibri" panose="020F0502020204030204" pitchFamily="34" charset="0"/>
                <a:cs typeface="Calibri" panose="020F0502020204030204" pitchFamily="34" charset="0"/>
              </a:rPr>
              <a:t> = confirmed objective response rate; DOR = duration of response; NE = not estimable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56669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6F053-BB30-DF9C-6B69-9819462CC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3724D-169B-9E1F-70C7-B778C7DB50AD}"/>
              </a:ext>
            </a:extLst>
          </p:cNvPr>
          <p:cNvSpPr>
            <a:spLocks noGrp="1"/>
          </p:cNvSpPr>
          <p:nvPr>
            <p:ph type="title"/>
          </p:nvPr>
        </p:nvSpPr>
        <p:spPr>
          <a:xfrm>
            <a:off x="465921" y="168881"/>
            <a:ext cx="11260155" cy="569913"/>
          </a:xfrm>
        </p:spPr>
        <p:txBody>
          <a:bodyPr/>
          <a:lstStyle/>
          <a:p>
            <a:r>
              <a:rPr lang="en-US" dirty="0"/>
              <a:t>HER2CLIMB-05: PFS by Brain Metastases (BM) at Baseline </a:t>
            </a:r>
            <a:endParaRPr lang="en-US" sz="2400" dirty="0"/>
          </a:p>
        </p:txBody>
      </p:sp>
      <p:sp>
        <p:nvSpPr>
          <p:cNvPr id="5" name="TextBox 4">
            <a:extLst>
              <a:ext uri="{FF2B5EF4-FFF2-40B4-BE49-F238E27FC236}">
                <a16:creationId xmlns:a16="http://schemas.microsoft.com/office/drawing/2014/main" id="{DC8B88BD-5EEB-C035-6941-567228561FC3}"/>
              </a:ext>
            </a:extLst>
          </p:cNvPr>
          <p:cNvSpPr txBox="1"/>
          <p:nvPr/>
        </p:nvSpPr>
        <p:spPr>
          <a:xfrm>
            <a:off x="0" y="6550223"/>
            <a:ext cx="113423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Hamilton E et al. ASCO 2026;Abstract 1005.</a:t>
            </a:r>
          </a:p>
        </p:txBody>
      </p:sp>
      <p:pic>
        <p:nvPicPr>
          <p:cNvPr id="4" name="Picture 3">
            <a:extLst>
              <a:ext uri="{FF2B5EF4-FFF2-40B4-BE49-F238E27FC236}">
                <a16:creationId xmlns:a16="http://schemas.microsoft.com/office/drawing/2014/main" id="{0F0D9607-30A0-9A59-51C5-E9E37CB532D6}"/>
              </a:ext>
            </a:extLst>
          </p:cNvPr>
          <p:cNvPicPr>
            <a:picLocks noChangeAspect="1"/>
          </p:cNvPicPr>
          <p:nvPr/>
        </p:nvPicPr>
        <p:blipFill>
          <a:blip r:embed="rId2"/>
          <a:stretch>
            <a:fillRect/>
          </a:stretch>
        </p:blipFill>
        <p:spPr>
          <a:xfrm>
            <a:off x="709362" y="877690"/>
            <a:ext cx="10773275" cy="5104692"/>
          </a:xfrm>
          <a:prstGeom prst="rect">
            <a:avLst/>
          </a:prstGeom>
        </p:spPr>
      </p:pic>
    </p:spTree>
    <p:extLst>
      <p:ext uri="{BB962C8B-B14F-4D97-AF65-F5344CB8AC3E}">
        <p14:creationId xmlns:p14="http://schemas.microsoft.com/office/powerpoint/2010/main" val="855021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BF53-F65B-7EFD-B916-A9DC620B6BA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05A3247-B04F-FAF3-B7DF-03D41B4365A5}"/>
              </a:ext>
            </a:extLst>
          </p:cNvPr>
          <p:cNvSpPr txBox="1"/>
          <p:nvPr/>
        </p:nvSpPr>
        <p:spPr>
          <a:xfrm>
            <a:off x="5714222" y="5542518"/>
            <a:ext cx="46054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Dieras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VC et al. ASCO 2026;Abstract 1042.</a:t>
            </a:r>
          </a:p>
        </p:txBody>
      </p:sp>
      <p:pic>
        <p:nvPicPr>
          <p:cNvPr id="6" name="Picture 5">
            <a:extLst>
              <a:ext uri="{FF2B5EF4-FFF2-40B4-BE49-F238E27FC236}">
                <a16:creationId xmlns:a16="http://schemas.microsoft.com/office/drawing/2014/main" id="{774E8EEC-E213-EA7F-6A1B-790F634F47C0}"/>
              </a:ext>
            </a:extLst>
          </p:cNvPr>
          <p:cNvPicPr>
            <a:picLocks noChangeAspect="1"/>
          </p:cNvPicPr>
          <p:nvPr/>
        </p:nvPicPr>
        <p:blipFill>
          <a:blip r:embed="rId2"/>
          <a:stretch>
            <a:fillRect/>
          </a:stretch>
        </p:blipFill>
        <p:spPr>
          <a:xfrm>
            <a:off x="2027076" y="1391560"/>
            <a:ext cx="8137848" cy="4074880"/>
          </a:xfrm>
          <a:prstGeom prst="rect">
            <a:avLst/>
          </a:prstGeom>
        </p:spPr>
      </p:pic>
    </p:spTree>
    <p:extLst>
      <p:ext uri="{BB962C8B-B14F-4D97-AF65-F5344CB8AC3E}">
        <p14:creationId xmlns:p14="http://schemas.microsoft.com/office/powerpoint/2010/main" val="3240771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1AAB0-F7AF-868E-8AA2-C712C2FE9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38A19-E636-9EF1-7D95-27B77110431B}"/>
              </a:ext>
            </a:extLst>
          </p:cNvPr>
          <p:cNvSpPr>
            <a:spLocks noGrp="1"/>
          </p:cNvSpPr>
          <p:nvPr>
            <p:ph type="title"/>
          </p:nvPr>
        </p:nvSpPr>
        <p:spPr>
          <a:xfrm>
            <a:off x="465921" y="307777"/>
            <a:ext cx="11260155" cy="569913"/>
          </a:xfrm>
        </p:spPr>
        <p:txBody>
          <a:bodyPr/>
          <a:lstStyle/>
          <a:p>
            <a:r>
              <a:rPr lang="en-US" dirty="0"/>
              <a:t>HER2CLIMB-05: Safety Overview</a:t>
            </a:r>
            <a:endParaRPr lang="en-US" sz="2400" dirty="0"/>
          </a:p>
        </p:txBody>
      </p:sp>
      <p:sp>
        <p:nvSpPr>
          <p:cNvPr id="5" name="TextBox 4">
            <a:extLst>
              <a:ext uri="{FF2B5EF4-FFF2-40B4-BE49-F238E27FC236}">
                <a16:creationId xmlns:a16="http://schemas.microsoft.com/office/drawing/2014/main" id="{389564D2-1908-50BF-B8CC-F7D8B3872F34}"/>
              </a:ext>
            </a:extLst>
          </p:cNvPr>
          <p:cNvSpPr txBox="1"/>
          <p:nvPr/>
        </p:nvSpPr>
        <p:spPr>
          <a:xfrm>
            <a:off x="0" y="6550223"/>
            <a:ext cx="113423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Dieras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VC et al. ASCO 2026;Abstract 1042.</a:t>
            </a:r>
          </a:p>
        </p:txBody>
      </p:sp>
      <p:pic>
        <p:nvPicPr>
          <p:cNvPr id="4" name="Picture 3">
            <a:extLst>
              <a:ext uri="{FF2B5EF4-FFF2-40B4-BE49-F238E27FC236}">
                <a16:creationId xmlns:a16="http://schemas.microsoft.com/office/drawing/2014/main" id="{63BEF0ED-B2B6-1699-91FD-B3AFEE553B4F}"/>
              </a:ext>
            </a:extLst>
          </p:cNvPr>
          <p:cNvPicPr>
            <a:picLocks noChangeAspect="1"/>
          </p:cNvPicPr>
          <p:nvPr/>
        </p:nvPicPr>
        <p:blipFill>
          <a:blip r:embed="rId2"/>
          <a:stretch>
            <a:fillRect/>
          </a:stretch>
        </p:blipFill>
        <p:spPr>
          <a:xfrm>
            <a:off x="2320730" y="932694"/>
            <a:ext cx="7550539" cy="5221441"/>
          </a:xfrm>
          <a:prstGeom prst="rect">
            <a:avLst/>
          </a:prstGeom>
        </p:spPr>
      </p:pic>
      <p:sp>
        <p:nvSpPr>
          <p:cNvPr id="3" name="TextBox 2">
            <a:extLst>
              <a:ext uri="{FF2B5EF4-FFF2-40B4-BE49-F238E27FC236}">
                <a16:creationId xmlns:a16="http://schemas.microsoft.com/office/drawing/2014/main" id="{3272B625-6083-2648-A9C5-4769A11EF8B5}"/>
              </a:ext>
            </a:extLst>
          </p:cNvPr>
          <p:cNvSpPr txBox="1"/>
          <p:nvPr/>
        </p:nvSpPr>
        <p:spPr>
          <a:xfrm>
            <a:off x="2320730" y="6187442"/>
            <a:ext cx="9021665" cy="307777"/>
          </a:xfrm>
          <a:prstGeom prst="rect">
            <a:avLst/>
          </a:prstGeom>
          <a:noFill/>
        </p:spPr>
        <p:txBody>
          <a:bodyPr wrap="square">
            <a:spAutoFit/>
          </a:bodyPr>
          <a:lstStyle/>
          <a:p>
            <a:pPr lvl="0" defTabSz="914400" fontAlgn="auto">
              <a:spcBef>
                <a:spcPts val="0"/>
              </a:spcBef>
              <a:spcAft>
                <a:spcPts val="0"/>
              </a:spcAft>
              <a:defRPr/>
            </a:pPr>
            <a:r>
              <a:rPr lang="en-US" sz="1400" b="0" dirty="0">
                <a:solidFill>
                  <a:srgbClr val="000000"/>
                </a:solidFill>
                <a:latin typeface="Calibri" panose="020F0502020204030204" pitchFamily="34" charset="0"/>
                <a:cs typeface="Calibri" panose="020F0502020204030204" pitchFamily="34" charset="0"/>
              </a:rPr>
              <a:t>TEAE = treatment-emergent adverse event; ALT = alanine transaminase; AST = aspartate transferase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976304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0E47F-4BC1-5B20-D45E-E8DEE6D2BC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42C5BA-E39B-F3AA-6BB5-D03309080FEE}"/>
              </a:ext>
            </a:extLst>
          </p:cNvPr>
          <p:cNvSpPr>
            <a:spLocks noGrp="1"/>
          </p:cNvSpPr>
          <p:nvPr>
            <p:ph type="title"/>
          </p:nvPr>
        </p:nvSpPr>
        <p:spPr>
          <a:xfrm>
            <a:off x="465921" y="307777"/>
            <a:ext cx="11260155" cy="569913"/>
          </a:xfrm>
        </p:spPr>
        <p:txBody>
          <a:bodyPr/>
          <a:lstStyle/>
          <a:p>
            <a:r>
              <a:rPr lang="en-US" dirty="0"/>
              <a:t>HER2CLIMB-05: Dose Modifications Due to Diarrhea</a:t>
            </a:r>
            <a:endParaRPr lang="en-US" sz="2400" dirty="0"/>
          </a:p>
        </p:txBody>
      </p:sp>
      <p:sp>
        <p:nvSpPr>
          <p:cNvPr id="5" name="TextBox 4">
            <a:extLst>
              <a:ext uri="{FF2B5EF4-FFF2-40B4-BE49-F238E27FC236}">
                <a16:creationId xmlns:a16="http://schemas.microsoft.com/office/drawing/2014/main" id="{D86C7E0D-D71E-97D1-C65B-075A4859B17B}"/>
              </a:ext>
            </a:extLst>
          </p:cNvPr>
          <p:cNvSpPr txBox="1"/>
          <p:nvPr/>
        </p:nvSpPr>
        <p:spPr>
          <a:xfrm>
            <a:off x="0" y="6550223"/>
            <a:ext cx="113423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Dieras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VC et al. ASCO 2026;Abstract 1042.</a:t>
            </a:r>
          </a:p>
        </p:txBody>
      </p:sp>
      <p:pic>
        <p:nvPicPr>
          <p:cNvPr id="3" name="Picture 2">
            <a:extLst>
              <a:ext uri="{FF2B5EF4-FFF2-40B4-BE49-F238E27FC236}">
                <a16:creationId xmlns:a16="http://schemas.microsoft.com/office/drawing/2014/main" id="{A00CB5AE-82E2-1569-BB90-182D40242C43}"/>
              </a:ext>
            </a:extLst>
          </p:cNvPr>
          <p:cNvPicPr>
            <a:picLocks noChangeAspect="1"/>
          </p:cNvPicPr>
          <p:nvPr/>
        </p:nvPicPr>
        <p:blipFill>
          <a:blip r:embed="rId2"/>
          <a:stretch>
            <a:fillRect/>
          </a:stretch>
        </p:blipFill>
        <p:spPr>
          <a:xfrm>
            <a:off x="2016481" y="1064467"/>
            <a:ext cx="8159038" cy="5241564"/>
          </a:xfrm>
          <a:prstGeom prst="rect">
            <a:avLst/>
          </a:prstGeom>
        </p:spPr>
      </p:pic>
      <p:pic>
        <p:nvPicPr>
          <p:cNvPr id="6" name="Picture 5">
            <a:extLst>
              <a:ext uri="{FF2B5EF4-FFF2-40B4-BE49-F238E27FC236}">
                <a16:creationId xmlns:a16="http://schemas.microsoft.com/office/drawing/2014/main" id="{25A89416-0BF9-3A2E-417B-71091D16921C}"/>
              </a:ext>
            </a:extLst>
          </p:cNvPr>
          <p:cNvPicPr>
            <a:picLocks noChangeAspect="1"/>
          </p:cNvPicPr>
          <p:nvPr/>
        </p:nvPicPr>
        <p:blipFill>
          <a:blip r:embed="rId3"/>
          <a:srcRect r="8598"/>
          <a:stretch>
            <a:fillRect/>
          </a:stretch>
        </p:blipFill>
        <p:spPr>
          <a:xfrm>
            <a:off x="4164310" y="2280940"/>
            <a:ext cx="5602438" cy="1013238"/>
          </a:xfrm>
          <a:prstGeom prst="rect">
            <a:avLst/>
          </a:prstGeom>
        </p:spPr>
      </p:pic>
      <p:pic>
        <p:nvPicPr>
          <p:cNvPr id="7" name="Picture 6">
            <a:extLst>
              <a:ext uri="{FF2B5EF4-FFF2-40B4-BE49-F238E27FC236}">
                <a16:creationId xmlns:a16="http://schemas.microsoft.com/office/drawing/2014/main" id="{D3221E3E-EAD2-E7BD-2393-A78170E019E2}"/>
              </a:ext>
            </a:extLst>
          </p:cNvPr>
          <p:cNvPicPr>
            <a:picLocks noChangeAspect="1"/>
          </p:cNvPicPr>
          <p:nvPr/>
        </p:nvPicPr>
        <p:blipFill>
          <a:blip r:embed="rId4"/>
          <a:srcRect l="21620" t="5124" r="38203" b="1"/>
          <a:stretch>
            <a:fillRect/>
          </a:stretch>
        </p:blipFill>
        <p:spPr>
          <a:xfrm>
            <a:off x="5778711" y="1799835"/>
            <a:ext cx="2059003" cy="472446"/>
          </a:xfrm>
          <a:prstGeom prst="rect">
            <a:avLst/>
          </a:prstGeom>
        </p:spPr>
      </p:pic>
      <p:pic>
        <p:nvPicPr>
          <p:cNvPr id="8" name="Picture 7">
            <a:extLst>
              <a:ext uri="{FF2B5EF4-FFF2-40B4-BE49-F238E27FC236}">
                <a16:creationId xmlns:a16="http://schemas.microsoft.com/office/drawing/2014/main" id="{0D17C1F6-F45B-FD68-089A-E2245F0DCCBE}"/>
              </a:ext>
            </a:extLst>
          </p:cNvPr>
          <p:cNvPicPr>
            <a:picLocks noChangeAspect="1"/>
          </p:cNvPicPr>
          <p:nvPr/>
        </p:nvPicPr>
        <p:blipFill>
          <a:blip r:embed="rId4"/>
          <a:srcRect l="61797"/>
          <a:stretch>
            <a:fillRect/>
          </a:stretch>
        </p:blipFill>
        <p:spPr>
          <a:xfrm>
            <a:off x="8139658" y="1782979"/>
            <a:ext cx="1957850" cy="497961"/>
          </a:xfrm>
          <a:prstGeom prst="rect">
            <a:avLst/>
          </a:prstGeom>
        </p:spPr>
      </p:pic>
    </p:spTree>
    <p:extLst>
      <p:ext uri="{BB962C8B-B14F-4D97-AF65-F5344CB8AC3E}">
        <p14:creationId xmlns:p14="http://schemas.microsoft.com/office/powerpoint/2010/main" val="1081057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9CCEF-5A4E-8C80-17D1-D74CD36C9601}"/>
              </a:ext>
            </a:extLst>
          </p:cNvPr>
          <p:cNvSpPr>
            <a:spLocks noGrp="1"/>
          </p:cNvSpPr>
          <p:nvPr>
            <p:ph type="title"/>
          </p:nvPr>
        </p:nvSpPr>
        <p:spPr>
          <a:xfrm>
            <a:off x="915725" y="14077"/>
            <a:ext cx="10358967" cy="1143000"/>
          </a:xfrm>
        </p:spPr>
        <p:txBody>
          <a:bodyPr/>
          <a:lstStyle/>
          <a:p>
            <a:r>
              <a:rPr lang="en-US" dirty="0"/>
              <a:t>Treatment Considerations for First-Line HER2-Positive </a:t>
            </a:r>
            <a:r>
              <a:rPr lang="en-US" dirty="0" err="1"/>
              <a:t>mBC</a:t>
            </a:r>
            <a:endParaRPr lang="en-US" dirty="0"/>
          </a:p>
        </p:txBody>
      </p:sp>
      <p:sp>
        <p:nvSpPr>
          <p:cNvPr id="3" name="Content Placeholder 2">
            <a:extLst>
              <a:ext uri="{FF2B5EF4-FFF2-40B4-BE49-F238E27FC236}">
                <a16:creationId xmlns:a16="http://schemas.microsoft.com/office/drawing/2014/main" id="{52FC967E-3EAD-B423-2740-AFFEB8E3BD80}"/>
              </a:ext>
            </a:extLst>
          </p:cNvPr>
          <p:cNvSpPr>
            <a:spLocks noGrp="1"/>
          </p:cNvSpPr>
          <p:nvPr>
            <p:ph idx="1"/>
          </p:nvPr>
        </p:nvSpPr>
        <p:spPr>
          <a:xfrm>
            <a:off x="839416" y="1196752"/>
            <a:ext cx="10508610" cy="4799013"/>
          </a:xfrm>
        </p:spPr>
        <p:txBody>
          <a:bodyPr/>
          <a:lstStyle/>
          <a:p>
            <a:r>
              <a:rPr lang="en-US" sz="2800" dirty="0"/>
              <a:t>Conventional treatment is induction chemotherapy, including antibody-drug conjugates, with anti-HER2 therapy before a nonchemotherapy maintenance regimen.</a:t>
            </a:r>
          </a:p>
          <a:p>
            <a:r>
              <a:rPr lang="en-US" sz="2800" dirty="0"/>
              <a:t>Nonchemotherapy regimens are now markedly more effective, calling into question the role of induction chemotherapy. </a:t>
            </a:r>
          </a:p>
          <a:p>
            <a:r>
              <a:rPr lang="en-US" sz="2800" dirty="0"/>
              <a:t>Options:</a:t>
            </a:r>
          </a:p>
          <a:p>
            <a:pPr lvl="1"/>
            <a:r>
              <a:rPr lang="en-US" sz="2500" dirty="0"/>
              <a:t>Any HR status: Tucatinib + HP regardless of HR status. </a:t>
            </a:r>
          </a:p>
          <a:p>
            <a:pPr lvl="1"/>
            <a:r>
              <a:rPr lang="en-US" sz="2500" dirty="0"/>
              <a:t>Triple positive: ET + CDK4/6 inhibitor + HP. </a:t>
            </a:r>
          </a:p>
          <a:p>
            <a:pPr lvl="1"/>
            <a:r>
              <a:rPr lang="en-US" sz="2400" dirty="0"/>
              <a:t>PATINA outcomes are so favorable and molecular phenotype so strongly luminal that AI + palbociclib + HP may be favored for triple-positive disease.</a:t>
            </a:r>
          </a:p>
        </p:txBody>
      </p:sp>
    </p:spTree>
    <p:extLst>
      <p:ext uri="{BB962C8B-B14F-4D97-AF65-F5344CB8AC3E}">
        <p14:creationId xmlns:p14="http://schemas.microsoft.com/office/powerpoint/2010/main" val="3567608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80F82-D901-9302-D0C4-423C37C0E5A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881233C-5D72-3802-43BF-8AEA3608EAE5}"/>
              </a:ext>
            </a:extLst>
          </p:cNvPr>
          <p:cNvSpPr/>
          <p:nvPr/>
        </p:nvSpPr>
        <p:spPr bwMode="auto">
          <a:xfrm>
            <a:off x="536197" y="5461686"/>
            <a:ext cx="11175157" cy="49554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B0B7601-E7F3-DE73-1F46-A0E7E8DD9C3E}"/>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D47ADA5-15D0-EE40-DD4A-284BE6DCBCF6}"/>
              </a:ext>
            </a:extLst>
          </p:cNvPr>
          <p:cNvSpPr>
            <a:spLocks noGrp="1"/>
          </p:cNvSpPr>
          <p:nvPr>
            <p:ph idx="1"/>
          </p:nvPr>
        </p:nvSpPr>
        <p:spPr>
          <a:xfrm>
            <a:off x="1282390" y="1039853"/>
            <a:ext cx="9824225" cy="3259686"/>
          </a:xfrm>
        </p:spPr>
        <p:txBody>
          <a:bodyPr/>
          <a:lstStyle/>
          <a:p>
            <a:pPr marL="98425" indent="0">
              <a:lnSpc>
                <a:spcPts val="3240"/>
              </a:lnSpc>
              <a:spcBef>
                <a:spcPts val="1000"/>
              </a:spcBef>
              <a:spcAft>
                <a:spcPts val="600"/>
              </a:spcAft>
              <a:buNone/>
            </a:pPr>
            <a:r>
              <a:rPr lang="en-US" sz="2600" dirty="0">
                <a:solidFill>
                  <a:schemeClr val="accent2"/>
                </a:solidFill>
              </a:rPr>
              <a:t>Introduction: </a:t>
            </a:r>
            <a:r>
              <a:rPr lang="en-US" sz="2600" dirty="0">
                <a:solidFill>
                  <a:schemeClr val="tx1"/>
                </a:solidFill>
              </a:rPr>
              <a:t>HER2 History </a:t>
            </a:r>
          </a:p>
          <a:p>
            <a:pPr marL="98425" indent="0">
              <a:lnSpc>
                <a:spcPts val="3240"/>
              </a:lnSpc>
              <a:spcBef>
                <a:spcPts val="1000"/>
              </a:spcBef>
              <a:spcAft>
                <a:spcPts val="600"/>
              </a:spcAft>
              <a:buNone/>
            </a:pPr>
            <a:r>
              <a:rPr lang="en-US" sz="2600" dirty="0">
                <a:solidFill>
                  <a:schemeClr val="accent2"/>
                </a:solidFill>
              </a:rPr>
              <a:t>Module 1: </a:t>
            </a:r>
            <a:r>
              <a:rPr lang="en-US" sz="2600" dirty="0">
                <a:solidFill>
                  <a:schemeClr val="tx1"/>
                </a:solidFill>
              </a:rPr>
              <a:t>Cases from the GMO Survey</a:t>
            </a:r>
            <a:endParaRPr lang="en-US" sz="2600" dirty="0">
              <a:solidFill>
                <a:schemeClr val="accent2"/>
              </a:solidFill>
            </a:endParaRPr>
          </a:p>
          <a:p>
            <a:pPr marL="98425" indent="0">
              <a:lnSpc>
                <a:spcPts val="3240"/>
              </a:lnSpc>
              <a:spcBef>
                <a:spcPts val="1000"/>
              </a:spcBef>
              <a:spcAft>
                <a:spcPts val="600"/>
              </a:spcAft>
              <a:buNone/>
            </a:pPr>
            <a:r>
              <a:rPr lang="en-US" sz="2600" dirty="0">
                <a:solidFill>
                  <a:schemeClr val="accent2"/>
                </a:solidFill>
              </a:rPr>
              <a:t>Module 2: </a:t>
            </a:r>
            <a:r>
              <a:rPr lang="en-US" sz="2600" dirty="0">
                <a:solidFill>
                  <a:schemeClr val="tx1"/>
                </a:solidFill>
              </a:rPr>
              <a:t>Biology and Selection of First-Line Therapy for HR-Positive, HER2-Positive Metastatic Breast Cancer (</a:t>
            </a:r>
            <a:r>
              <a:rPr lang="en-US" sz="2600" dirty="0" err="1">
                <a:solidFill>
                  <a:schemeClr val="tx1"/>
                </a:solidFill>
              </a:rPr>
              <a:t>mBC</a:t>
            </a:r>
            <a:r>
              <a:rPr lang="en-US" sz="2600" dirty="0">
                <a:solidFill>
                  <a:schemeClr val="tx1"/>
                </a:solidFill>
              </a:rPr>
              <a:t>) — Dr Mahtani </a:t>
            </a:r>
          </a:p>
          <a:p>
            <a:pPr marL="98425" indent="0">
              <a:lnSpc>
                <a:spcPts val="3240"/>
              </a:lnSpc>
              <a:spcBef>
                <a:spcPts val="1000"/>
              </a:spcBef>
              <a:spcAft>
                <a:spcPts val="600"/>
              </a:spcAft>
              <a:buNone/>
            </a:pPr>
            <a:r>
              <a:rPr lang="en-US" sz="2600" dirty="0">
                <a:solidFill>
                  <a:schemeClr val="accent2"/>
                </a:solidFill>
              </a:rPr>
              <a:t>Module 3: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4: </a:t>
            </a:r>
            <a:r>
              <a:rPr lang="en-US" sz="2600" dirty="0">
                <a:solidFill>
                  <a:schemeClr val="tx1"/>
                </a:solidFill>
              </a:rPr>
              <a:t>Patterns of Care Survey — Part 1 </a:t>
            </a:r>
          </a:p>
          <a:p>
            <a:pPr marL="98425" indent="0">
              <a:lnSpc>
                <a:spcPts val="3240"/>
              </a:lnSpc>
              <a:spcBef>
                <a:spcPts val="1000"/>
              </a:spcBef>
              <a:spcAft>
                <a:spcPts val="600"/>
              </a:spcAft>
              <a:buNone/>
            </a:pPr>
            <a:r>
              <a:rPr lang="en-US" sz="2600" dirty="0">
                <a:solidFill>
                  <a:schemeClr val="accent2"/>
                </a:solidFill>
              </a:rPr>
              <a:t>Module 5: </a:t>
            </a:r>
            <a:r>
              <a:rPr lang="en-US" sz="2600" dirty="0">
                <a:solidFill>
                  <a:schemeClr val="tx1"/>
                </a:solidFill>
              </a:rPr>
              <a:t>Optimizing the Use of Up-Front Maintenance Therapy for HER2-Positive </a:t>
            </a:r>
            <a:r>
              <a:rPr lang="en-US" sz="2600" dirty="0" err="1">
                <a:solidFill>
                  <a:schemeClr val="tx1"/>
                </a:solidFill>
              </a:rPr>
              <a:t>mBC</a:t>
            </a:r>
            <a:r>
              <a:rPr lang="en-US" sz="2600" dirty="0">
                <a:solidFill>
                  <a:schemeClr val="tx1"/>
                </a:solidFill>
              </a:rPr>
              <a:t> — Dr Carey</a:t>
            </a:r>
          </a:p>
          <a:p>
            <a:pPr marL="98425" indent="0">
              <a:lnSpc>
                <a:spcPts val="3240"/>
              </a:lnSpc>
              <a:spcBef>
                <a:spcPts val="1000"/>
              </a:spcBef>
              <a:spcAft>
                <a:spcPts val="600"/>
              </a:spcAft>
              <a:buNone/>
            </a:pPr>
            <a:r>
              <a:rPr lang="en-US" sz="2600" dirty="0">
                <a:solidFill>
                  <a:schemeClr val="bg1"/>
                </a:solidFill>
              </a:rPr>
              <a:t>Module 6: Faculty Case Presentations</a:t>
            </a:r>
          </a:p>
          <a:p>
            <a:pPr marL="98425" indent="0">
              <a:lnSpc>
                <a:spcPts val="3240"/>
              </a:lnSpc>
              <a:spcBef>
                <a:spcPts val="1000"/>
              </a:spcBef>
              <a:spcAft>
                <a:spcPts val="600"/>
              </a:spcAft>
              <a:buNone/>
            </a:pPr>
            <a:r>
              <a:rPr lang="en-US" sz="2600" dirty="0">
                <a:solidFill>
                  <a:schemeClr val="accent2"/>
                </a:solidFill>
              </a:rPr>
              <a:t>Module 7: </a:t>
            </a:r>
            <a:r>
              <a:rPr lang="en-US" sz="2600" dirty="0">
                <a:solidFill>
                  <a:schemeClr val="tx1"/>
                </a:solidFill>
              </a:rPr>
              <a:t>Patterns of Care Survey — Part 2 </a:t>
            </a:r>
          </a:p>
        </p:txBody>
      </p:sp>
    </p:spTree>
    <p:custDataLst>
      <p:tags r:id="rId1"/>
    </p:custDataLst>
    <p:extLst>
      <p:ext uri="{BB962C8B-B14F-4D97-AF65-F5344CB8AC3E}">
        <p14:creationId xmlns:p14="http://schemas.microsoft.com/office/powerpoint/2010/main" val="1573601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6B2DFE-4431-B068-2F8E-82E5DD69B5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6AE5F-F3E0-DEB0-F062-77ACA81A61F2}"/>
              </a:ext>
            </a:extLst>
          </p:cNvPr>
          <p:cNvSpPr>
            <a:spLocks noGrp="1"/>
          </p:cNvSpPr>
          <p:nvPr>
            <p:ph type="title"/>
          </p:nvPr>
        </p:nvSpPr>
        <p:spPr>
          <a:xfrm>
            <a:off x="912286" y="0"/>
            <a:ext cx="10358967" cy="1143000"/>
          </a:xfrm>
        </p:spPr>
        <p:txBody>
          <a:bodyPr/>
          <a:lstStyle/>
          <a:p>
            <a:r>
              <a:rPr lang="en-US" dirty="0"/>
              <a:t>Dr Mahtani: Case </a:t>
            </a:r>
          </a:p>
        </p:txBody>
      </p:sp>
      <p:sp>
        <p:nvSpPr>
          <p:cNvPr id="3" name="Content Placeholder 2">
            <a:extLst>
              <a:ext uri="{FF2B5EF4-FFF2-40B4-BE49-F238E27FC236}">
                <a16:creationId xmlns:a16="http://schemas.microsoft.com/office/drawing/2014/main" id="{E8EEA9DD-9CEA-8D4F-2B68-7FE3F4FAF4E8}"/>
              </a:ext>
            </a:extLst>
          </p:cNvPr>
          <p:cNvSpPr>
            <a:spLocks noGrp="1"/>
          </p:cNvSpPr>
          <p:nvPr>
            <p:ph idx="1"/>
          </p:nvPr>
        </p:nvSpPr>
        <p:spPr>
          <a:xfrm>
            <a:off x="912286" y="1189040"/>
            <a:ext cx="10358967" cy="4799013"/>
          </a:xfrm>
        </p:spPr>
        <p:txBody>
          <a:bodyPr/>
          <a:lstStyle/>
          <a:p>
            <a:r>
              <a:rPr lang="en-US" dirty="0"/>
              <a:t>92yo with de novo triple-positive MBC</a:t>
            </a:r>
          </a:p>
          <a:p>
            <a:r>
              <a:rPr lang="en-US" dirty="0"/>
              <a:t>PMHx: Osteopenia, HTN</a:t>
            </a:r>
          </a:p>
          <a:p>
            <a:r>
              <a:rPr lang="en-US" dirty="0"/>
              <a:t>Underwent screening mammo in July 2024: right breast asymmetry noted, US confirmed 6mm suspicious lesion, no abnormal axillary nodes. Patient declined the suggested biopsy.</a:t>
            </a:r>
          </a:p>
          <a:p>
            <a:r>
              <a:rPr lang="en-US" dirty="0"/>
              <a:t>May 2026: presented with painful right breast mass with nipple retraction, skin thickening. Repeat imaging confirmed 5.9cm mass with multiple suspicious axillary nodes. </a:t>
            </a:r>
          </a:p>
          <a:p>
            <a:r>
              <a:rPr lang="en-US" dirty="0"/>
              <a:t>Biopsy: IDC, ER 80%, PR 60%, HER2 3+</a:t>
            </a:r>
          </a:p>
        </p:txBody>
      </p:sp>
    </p:spTree>
    <p:extLst>
      <p:ext uri="{BB962C8B-B14F-4D97-AF65-F5344CB8AC3E}">
        <p14:creationId xmlns:p14="http://schemas.microsoft.com/office/powerpoint/2010/main" val="4068510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CC97-3AB1-010E-F58F-63F2DEB131C5}"/>
              </a:ext>
            </a:extLst>
          </p:cNvPr>
          <p:cNvSpPr>
            <a:spLocks noGrp="1"/>
          </p:cNvSpPr>
          <p:nvPr>
            <p:ph type="title"/>
          </p:nvPr>
        </p:nvSpPr>
        <p:spPr>
          <a:xfrm>
            <a:off x="912286" y="0"/>
            <a:ext cx="10358967" cy="1143000"/>
          </a:xfrm>
        </p:spPr>
        <p:txBody>
          <a:bodyPr/>
          <a:lstStyle/>
          <a:p>
            <a:r>
              <a:rPr lang="en-US" dirty="0"/>
              <a:t>Dr Mahtani: Case (</a:t>
            </a:r>
            <a:r>
              <a:rPr lang="en-US" dirty="0" err="1"/>
              <a:t>Cont</a:t>
            </a:r>
            <a:r>
              <a:rPr lang="en-US" dirty="0"/>
              <a:t>)</a:t>
            </a:r>
          </a:p>
        </p:txBody>
      </p:sp>
      <p:sp>
        <p:nvSpPr>
          <p:cNvPr id="3" name="Content Placeholder 2">
            <a:extLst>
              <a:ext uri="{FF2B5EF4-FFF2-40B4-BE49-F238E27FC236}">
                <a16:creationId xmlns:a16="http://schemas.microsoft.com/office/drawing/2014/main" id="{A2F4E7C3-902D-4C0D-2260-869FD548ECCA}"/>
              </a:ext>
            </a:extLst>
          </p:cNvPr>
          <p:cNvSpPr>
            <a:spLocks noGrp="1"/>
          </p:cNvSpPr>
          <p:nvPr>
            <p:ph idx="1"/>
          </p:nvPr>
        </p:nvSpPr>
        <p:spPr>
          <a:xfrm>
            <a:off x="743474" y="1143000"/>
            <a:ext cx="10358967" cy="4799013"/>
          </a:xfrm>
        </p:spPr>
        <p:txBody>
          <a:bodyPr/>
          <a:lstStyle/>
          <a:p>
            <a:r>
              <a:rPr lang="en-US" sz="2800" dirty="0"/>
              <a:t>PET: Multiple focal areas of abnormal uptake within the liver. Largest lesion 3.5cm. Right breast mass noted with abnormal uptake, multiple FDG avid axillary, subpectoral, mediastinal nodes</a:t>
            </a:r>
          </a:p>
          <a:p>
            <a:r>
              <a:rPr lang="en-US" sz="2800" dirty="0"/>
              <a:t>Liver biopsy: confirmed </a:t>
            </a:r>
            <a:r>
              <a:rPr lang="en-US" sz="2800" dirty="0" err="1"/>
              <a:t>mBC</a:t>
            </a:r>
            <a:r>
              <a:rPr lang="en-US" sz="2800" dirty="0"/>
              <a:t>, triple positive; AST/ALT in the 200s</a:t>
            </a:r>
          </a:p>
          <a:p>
            <a:r>
              <a:rPr lang="en-US" sz="2800" dirty="0"/>
              <a:t>Patient/family declined chemotherapy, consented to HP and “anything oral”</a:t>
            </a:r>
          </a:p>
          <a:p>
            <a:r>
              <a:rPr lang="en-US" sz="2800" dirty="0"/>
              <a:t>Started HP, letrozole, palbociclib with initial improvement on exam after 3 months, falling LFTs (pending repeat imaging) </a:t>
            </a:r>
          </a:p>
          <a:p>
            <a:r>
              <a:rPr lang="en-US" sz="2800" dirty="0"/>
              <a:t>Excellent tolerance to therapy </a:t>
            </a:r>
          </a:p>
        </p:txBody>
      </p:sp>
    </p:spTree>
    <p:extLst>
      <p:ext uri="{BB962C8B-B14F-4D97-AF65-F5344CB8AC3E}">
        <p14:creationId xmlns:p14="http://schemas.microsoft.com/office/powerpoint/2010/main" val="316140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0686-3C2C-FEDF-B1E1-6611FE30B3A2}"/>
              </a:ext>
            </a:extLst>
          </p:cNvPr>
          <p:cNvSpPr>
            <a:spLocks noGrp="1"/>
          </p:cNvSpPr>
          <p:nvPr>
            <p:ph type="title"/>
          </p:nvPr>
        </p:nvSpPr>
        <p:spPr/>
        <p:txBody>
          <a:bodyPr/>
          <a:lstStyle/>
          <a:p>
            <a:r>
              <a:rPr lang="en-US" dirty="0"/>
              <a:t>Dr Carey: Case </a:t>
            </a:r>
          </a:p>
        </p:txBody>
      </p:sp>
      <p:sp>
        <p:nvSpPr>
          <p:cNvPr id="3" name="Content Placeholder 2">
            <a:extLst>
              <a:ext uri="{FF2B5EF4-FFF2-40B4-BE49-F238E27FC236}">
                <a16:creationId xmlns:a16="http://schemas.microsoft.com/office/drawing/2014/main" id="{57F2D62C-DBFA-59A9-9895-812CDE11495B}"/>
              </a:ext>
            </a:extLst>
          </p:cNvPr>
          <p:cNvSpPr>
            <a:spLocks noGrp="1"/>
          </p:cNvSpPr>
          <p:nvPr>
            <p:ph idx="1"/>
          </p:nvPr>
        </p:nvSpPr>
        <p:spPr>
          <a:xfrm>
            <a:off x="912286" y="1416053"/>
            <a:ext cx="10800338" cy="4799013"/>
          </a:xfrm>
        </p:spPr>
        <p:txBody>
          <a:bodyPr/>
          <a:lstStyle/>
          <a:p>
            <a:r>
              <a:rPr lang="en-US" dirty="0"/>
              <a:t>63 </a:t>
            </a:r>
            <a:r>
              <a:rPr lang="en-US" dirty="0" err="1"/>
              <a:t>yo</a:t>
            </a:r>
            <a:r>
              <a:rPr lang="en-US" dirty="0"/>
              <a:t> woman with triple-positive </a:t>
            </a:r>
            <a:r>
              <a:rPr lang="en-US" dirty="0" err="1"/>
              <a:t>mBC</a:t>
            </a:r>
            <a:r>
              <a:rPr lang="en-US" dirty="0"/>
              <a:t> in 2025 after an 8-year relapse-free interval</a:t>
            </a:r>
          </a:p>
          <a:p>
            <a:r>
              <a:rPr lang="en-US" dirty="0"/>
              <a:t>Exemestane + palbociclib + HP + zoledronic acid</a:t>
            </a:r>
          </a:p>
          <a:p>
            <a:pPr lvl="1"/>
            <a:r>
              <a:rPr lang="en-US" dirty="0"/>
              <a:t>Fatigue and GI symptoms (diarrhea), declined dose reduction</a:t>
            </a:r>
          </a:p>
          <a:p>
            <a:pPr lvl="1"/>
            <a:r>
              <a:rPr lang="en-US" dirty="0"/>
              <a:t>Palliative RT at outset (spine, left pelvis) improved symptoms </a:t>
            </a:r>
          </a:p>
          <a:p>
            <a:endParaRPr lang="en-US" dirty="0"/>
          </a:p>
        </p:txBody>
      </p:sp>
    </p:spTree>
    <p:extLst>
      <p:ext uri="{BB962C8B-B14F-4D97-AF65-F5344CB8AC3E}">
        <p14:creationId xmlns:p14="http://schemas.microsoft.com/office/powerpoint/2010/main" val="540510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6294B-768F-E964-39B7-C7CD28373A3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23CA452-47EE-8217-7D07-5F41146E122A}"/>
              </a:ext>
            </a:extLst>
          </p:cNvPr>
          <p:cNvSpPr/>
          <p:nvPr/>
        </p:nvSpPr>
        <p:spPr bwMode="auto">
          <a:xfrm>
            <a:off x="536198" y="6042456"/>
            <a:ext cx="10570418" cy="49554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3B70AD8-F199-1B28-2AD4-9B713BCF2228}"/>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2DA8F82-7CAE-514F-A406-87339533A34C}"/>
              </a:ext>
            </a:extLst>
          </p:cNvPr>
          <p:cNvSpPr>
            <a:spLocks noGrp="1"/>
          </p:cNvSpPr>
          <p:nvPr>
            <p:ph idx="1"/>
          </p:nvPr>
        </p:nvSpPr>
        <p:spPr>
          <a:xfrm>
            <a:off x="1282390" y="1039853"/>
            <a:ext cx="9824225" cy="3259686"/>
          </a:xfrm>
        </p:spPr>
        <p:txBody>
          <a:bodyPr/>
          <a:lstStyle/>
          <a:p>
            <a:pPr marL="98425" indent="0">
              <a:lnSpc>
                <a:spcPts val="3240"/>
              </a:lnSpc>
              <a:spcBef>
                <a:spcPts val="1000"/>
              </a:spcBef>
              <a:spcAft>
                <a:spcPts val="600"/>
              </a:spcAft>
              <a:buNone/>
            </a:pPr>
            <a:r>
              <a:rPr lang="en-US" sz="2600" dirty="0">
                <a:solidFill>
                  <a:schemeClr val="accent2"/>
                </a:solidFill>
              </a:rPr>
              <a:t>Introduction: </a:t>
            </a:r>
            <a:r>
              <a:rPr lang="en-US" sz="2600" dirty="0">
                <a:solidFill>
                  <a:schemeClr val="tx1"/>
                </a:solidFill>
              </a:rPr>
              <a:t>HER2 History </a:t>
            </a:r>
          </a:p>
          <a:p>
            <a:pPr marL="98425" indent="0">
              <a:lnSpc>
                <a:spcPts val="3240"/>
              </a:lnSpc>
              <a:spcBef>
                <a:spcPts val="1000"/>
              </a:spcBef>
              <a:spcAft>
                <a:spcPts val="600"/>
              </a:spcAft>
              <a:buNone/>
            </a:pPr>
            <a:r>
              <a:rPr lang="en-US" sz="2600" dirty="0">
                <a:solidFill>
                  <a:schemeClr val="accent2"/>
                </a:solidFill>
              </a:rPr>
              <a:t>Module 1: </a:t>
            </a:r>
            <a:r>
              <a:rPr lang="en-US" sz="2600" dirty="0">
                <a:solidFill>
                  <a:schemeClr val="tx1"/>
                </a:solidFill>
              </a:rPr>
              <a:t>Cases from the GMO Survey</a:t>
            </a:r>
            <a:endParaRPr lang="en-US" sz="2600" dirty="0">
              <a:solidFill>
                <a:schemeClr val="accent2"/>
              </a:solidFill>
            </a:endParaRPr>
          </a:p>
          <a:p>
            <a:pPr marL="98425" indent="0">
              <a:lnSpc>
                <a:spcPts val="3240"/>
              </a:lnSpc>
              <a:spcBef>
                <a:spcPts val="1000"/>
              </a:spcBef>
              <a:spcAft>
                <a:spcPts val="600"/>
              </a:spcAft>
              <a:buNone/>
            </a:pPr>
            <a:r>
              <a:rPr lang="en-US" sz="2600" dirty="0">
                <a:solidFill>
                  <a:schemeClr val="accent2"/>
                </a:solidFill>
              </a:rPr>
              <a:t>Module 2: </a:t>
            </a:r>
            <a:r>
              <a:rPr lang="en-US" sz="2600" dirty="0">
                <a:solidFill>
                  <a:schemeClr val="tx1"/>
                </a:solidFill>
              </a:rPr>
              <a:t>Biology and Selection of First-Line Therapy for HR-Positive, HER2-Positive Metastatic Breast Cancer (</a:t>
            </a:r>
            <a:r>
              <a:rPr lang="en-US" sz="2600" dirty="0" err="1">
                <a:solidFill>
                  <a:schemeClr val="tx1"/>
                </a:solidFill>
              </a:rPr>
              <a:t>mBC</a:t>
            </a:r>
            <a:r>
              <a:rPr lang="en-US" sz="2600" dirty="0">
                <a:solidFill>
                  <a:schemeClr val="tx1"/>
                </a:solidFill>
              </a:rPr>
              <a:t>) — Dr Mahtani </a:t>
            </a:r>
          </a:p>
          <a:p>
            <a:pPr marL="98425" indent="0">
              <a:lnSpc>
                <a:spcPts val="3240"/>
              </a:lnSpc>
              <a:spcBef>
                <a:spcPts val="1000"/>
              </a:spcBef>
              <a:spcAft>
                <a:spcPts val="600"/>
              </a:spcAft>
              <a:buNone/>
            </a:pPr>
            <a:r>
              <a:rPr lang="en-US" sz="2600" dirty="0">
                <a:solidFill>
                  <a:schemeClr val="accent2"/>
                </a:solidFill>
              </a:rPr>
              <a:t>Module 3: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4: </a:t>
            </a:r>
            <a:r>
              <a:rPr lang="en-US" sz="2600" dirty="0">
                <a:solidFill>
                  <a:schemeClr val="tx1"/>
                </a:solidFill>
              </a:rPr>
              <a:t>Patterns of Care Survey — Part 1 </a:t>
            </a:r>
          </a:p>
          <a:p>
            <a:pPr marL="98425" indent="0">
              <a:lnSpc>
                <a:spcPts val="3240"/>
              </a:lnSpc>
              <a:spcBef>
                <a:spcPts val="1000"/>
              </a:spcBef>
              <a:spcAft>
                <a:spcPts val="600"/>
              </a:spcAft>
              <a:buNone/>
            </a:pPr>
            <a:r>
              <a:rPr lang="en-US" sz="2600" dirty="0">
                <a:solidFill>
                  <a:schemeClr val="accent2"/>
                </a:solidFill>
              </a:rPr>
              <a:t>Module 5: </a:t>
            </a:r>
            <a:r>
              <a:rPr lang="en-US" sz="2600" dirty="0">
                <a:solidFill>
                  <a:schemeClr val="tx1"/>
                </a:solidFill>
              </a:rPr>
              <a:t>Optimizing the Use of Up-Front Maintenance Therapy for HER2-Positive </a:t>
            </a:r>
            <a:r>
              <a:rPr lang="en-US" sz="2600" dirty="0" err="1">
                <a:solidFill>
                  <a:schemeClr val="tx1"/>
                </a:solidFill>
              </a:rPr>
              <a:t>mBC</a:t>
            </a:r>
            <a:r>
              <a:rPr lang="en-US" sz="2600" dirty="0">
                <a:solidFill>
                  <a:schemeClr val="tx1"/>
                </a:solidFill>
              </a:rPr>
              <a:t> — Dr Carey</a:t>
            </a:r>
          </a:p>
          <a:p>
            <a:pPr marL="98425" indent="0">
              <a:lnSpc>
                <a:spcPts val="3240"/>
              </a:lnSpc>
              <a:spcBef>
                <a:spcPts val="1000"/>
              </a:spcBef>
              <a:spcAft>
                <a:spcPts val="600"/>
              </a:spcAft>
              <a:buNone/>
            </a:pPr>
            <a:r>
              <a:rPr lang="en-US" sz="2600" dirty="0">
                <a:solidFill>
                  <a:schemeClr val="accent2"/>
                </a:solidFill>
              </a:rPr>
              <a:t>Module 6: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bg1"/>
                </a:solidFill>
              </a:rPr>
              <a:t>Module 7: Patterns of Care Survey — Part 2 </a:t>
            </a:r>
          </a:p>
        </p:txBody>
      </p:sp>
    </p:spTree>
    <p:custDataLst>
      <p:tags r:id="rId1"/>
    </p:custDataLst>
    <p:extLst>
      <p:ext uri="{BB962C8B-B14F-4D97-AF65-F5344CB8AC3E}">
        <p14:creationId xmlns:p14="http://schemas.microsoft.com/office/powerpoint/2010/main" val="2490468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CCBF-DB26-7557-0C45-0595FA62521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5DD113F-5AB7-7BB8-0775-BA7B378654EE}"/>
              </a:ext>
            </a:extLst>
          </p:cNvPr>
          <p:cNvSpPr txBox="1">
            <a:spLocks/>
          </p:cNvSpPr>
          <p:nvPr/>
        </p:nvSpPr>
        <p:spPr bwMode="auto">
          <a:xfrm>
            <a:off x="912285" y="180719"/>
            <a:ext cx="10974915"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65-year-old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6 cycles of THP as first-line induction therapy followed by HP/ET/palbociclib but develops asymptomatic moderate neutropenia (ANC = 750/µL) while receiving maintenance therapy. Regulatory and reimbursement issues aside, what would be your next course of action?</a:t>
            </a:r>
          </a:p>
        </p:txBody>
      </p:sp>
      <p:graphicFrame>
        <p:nvGraphicFramePr>
          <p:cNvPr id="4" name="Chart 3">
            <a:extLst>
              <a:ext uri="{FF2B5EF4-FFF2-40B4-BE49-F238E27FC236}">
                <a16:creationId xmlns:a16="http://schemas.microsoft.com/office/drawing/2014/main" id="{A3D750ED-D27E-4D6C-C36C-B820C70DDEEE}"/>
              </a:ext>
            </a:extLst>
          </p:cNvPr>
          <p:cNvGraphicFramePr/>
          <p:nvPr/>
        </p:nvGraphicFramePr>
        <p:xfrm>
          <a:off x="549870" y="2085719"/>
          <a:ext cx="11101892"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C98D2A4-382C-092B-716E-B6B44EBCB913}"/>
              </a:ext>
            </a:extLst>
          </p:cNvPr>
          <p:cNvSpPr txBox="1"/>
          <p:nvPr/>
        </p:nvSpPr>
        <p:spPr>
          <a:xfrm>
            <a:off x="685800" y="5878992"/>
            <a:ext cx="9829800"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ANC can run low on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palbo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but does not appear to increase infection, I would use lower threshold such as ANC &lt; 500; Reduce dose and also change schedule</a:t>
            </a:r>
          </a:p>
        </p:txBody>
      </p:sp>
    </p:spTree>
    <p:extLst>
      <p:ext uri="{BB962C8B-B14F-4D97-AF65-F5344CB8AC3E}">
        <p14:creationId xmlns:p14="http://schemas.microsoft.com/office/powerpoint/2010/main" val="4180530165"/>
      </p:ext>
    </p:extLst>
  </p:cSld>
  <p:clrMapOvr>
    <a:masterClrMapping/>
  </p:clrMapOvr>
  <p:transition spd="slow" advClick="0"/>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CCBF-DB26-7557-0C45-0595FA62521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5DD113F-5AB7-7BB8-0775-BA7B378654EE}"/>
              </a:ext>
            </a:extLst>
          </p:cNvPr>
          <p:cNvSpPr txBox="1">
            <a:spLocks/>
          </p:cNvSpPr>
          <p:nvPr/>
        </p:nvSpPr>
        <p:spPr bwMode="auto">
          <a:xfrm>
            <a:off x="912285" y="180719"/>
            <a:ext cx="10593915" cy="16480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de novo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is receiving first-line T-</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with response and reasonably good tolerability. Regulatory and reimbursement issues aside, what would be your most likely approach to maintenance therapy?</a:t>
            </a:r>
          </a:p>
        </p:txBody>
      </p:sp>
      <p:graphicFrame>
        <p:nvGraphicFramePr>
          <p:cNvPr id="4" name="Chart 3">
            <a:extLst>
              <a:ext uri="{FF2B5EF4-FFF2-40B4-BE49-F238E27FC236}">
                <a16:creationId xmlns:a16="http://schemas.microsoft.com/office/drawing/2014/main" id="{A3D750ED-D27E-4D6C-C36C-B820C70DDEEE}"/>
              </a:ext>
            </a:extLst>
          </p:cNvPr>
          <p:cNvGraphicFramePr/>
          <p:nvPr/>
        </p:nvGraphicFramePr>
        <p:xfrm>
          <a:off x="549870" y="2085719"/>
          <a:ext cx="11101892"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C98D2A4-382C-092B-716E-B6B44EBCB913}"/>
              </a:ext>
            </a:extLst>
          </p:cNvPr>
          <p:cNvSpPr txBox="1"/>
          <p:nvPr/>
        </p:nvSpPr>
        <p:spPr>
          <a:xfrm>
            <a:off x="685800" y="5878992"/>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AI alone plus or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minus palbociclib;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Depends on patient age, comorbidities, burden of disease and degree of response</a:t>
            </a:r>
          </a:p>
        </p:txBody>
      </p:sp>
    </p:spTree>
    <p:extLst>
      <p:ext uri="{BB962C8B-B14F-4D97-AF65-F5344CB8AC3E}">
        <p14:creationId xmlns:p14="http://schemas.microsoft.com/office/powerpoint/2010/main" val="886677327"/>
      </p:ext>
    </p:extLst>
  </p:cSld>
  <p:clrMapOvr>
    <a:masterClrMapping/>
  </p:clrMapOvr>
  <p:transition spd="slow" advClick="0"/>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4EF35-3389-7DD9-108D-EF57BFD62E08}"/>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93E91375-8C3B-1B22-E682-B1E956EC793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Virginia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Kaklamani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DSc</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FA7B9FBF-6A8A-942A-B8B5-20E564B3A322}"/>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1859486-5D7D-0D17-0DC0-8ECA2E187B54}"/>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86E4D3CD-3664-49B2-55B0-AC4EFF35BF30}"/>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30E00E88-83BC-16C8-E448-6334B0FCD4DB}"/>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July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E3B9E032-6A71-AAF5-ADB2-444B95A55E5D}"/>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6827190C-1C5A-F95C-BC60-CC21F562CF13}"/>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PI3K/AKT/mTOR Pathway in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HR-Positive Metastatic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987734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and ABIM MOC </a:t>
            </a:r>
            <a:r>
              <a:rPr lang="en-US" sz="3600" i="1" dirty="0"/>
              <a:t>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077954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1185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F088-11BC-0803-537F-0011B9E9B574}"/>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4284A99-91CC-2895-D139-C478FE71CD88}"/>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Virginia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Kaklamani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DSc</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4F15F01A-C443-1EE9-9062-4B3A66F9844A}"/>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91588EB-D88F-8E5F-D2AC-2AC66852B87A}"/>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41EE5864-8498-FFC7-77D8-E3135B5D47B8}"/>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CB51A1C-29DE-CE79-7E26-9EA39FB85219}"/>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July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889D332C-D26F-0CC6-4FD6-87A718BDA159}"/>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CD3962BD-1D59-9D06-0F09-94AC5398C601}"/>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PI3K/AKT/mTOR Pathway in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HR-Positive Metastatic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565856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of Genitourinary Cancers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6:30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910197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a:t>
            </a:r>
            <a:br>
              <a:rPr lang="en-US" sz="4200" dirty="0"/>
            </a:br>
            <a:r>
              <a:rPr lang="en-US" sz="4200" dirty="0"/>
              <a:t>Metastatic Triple-Negative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Melinda Telli, MD,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847752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15178"/>
            <a:ext cx="12192000" cy="1661694"/>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356992"/>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9:00 AM – 9:50 AM CT</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348880"/>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August 22, 2026</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6168483" y="5370893"/>
            <a:ext cx="5714999"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
        <p:nvSpPr>
          <p:cNvPr id="4" name="Content Placeholder 2">
            <a:extLst>
              <a:ext uri="{FF2B5EF4-FFF2-40B4-BE49-F238E27FC236}">
                <a16:creationId xmlns:a16="http://schemas.microsoft.com/office/drawing/2014/main" id="{FF7F71DD-EFF0-6FC5-5F50-94F98565854F}"/>
              </a:ext>
            </a:extLst>
          </p:cNvPr>
          <p:cNvSpPr txBox="1">
            <a:spLocks/>
          </p:cNvSpPr>
          <p:nvPr/>
        </p:nvSpPr>
        <p:spPr>
          <a:xfrm>
            <a:off x="381000" y="4385871"/>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Gastroesophageal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9:50 AM – 10:40 AM CT</a:t>
            </a:r>
          </a:p>
        </p:txBody>
      </p:sp>
      <p:sp>
        <p:nvSpPr>
          <p:cNvPr id="5" name="Content Placeholder 2">
            <a:extLst>
              <a:ext uri="{FF2B5EF4-FFF2-40B4-BE49-F238E27FC236}">
                <a16:creationId xmlns:a16="http://schemas.microsoft.com/office/drawing/2014/main" id="{E7180765-4648-D99C-6609-42342D169888}"/>
              </a:ext>
            </a:extLst>
          </p:cNvPr>
          <p:cNvSpPr txBox="1">
            <a:spLocks/>
          </p:cNvSpPr>
          <p:nvPr/>
        </p:nvSpPr>
        <p:spPr>
          <a:xfrm>
            <a:off x="381000" y="5403287"/>
            <a:ext cx="5570984" cy="880239"/>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10:55 AM – 11:45 AM CT</a:t>
            </a:r>
          </a:p>
        </p:txBody>
      </p:sp>
      <p:sp>
        <p:nvSpPr>
          <p:cNvPr id="7" name="Content Placeholder 2">
            <a:extLst>
              <a:ext uri="{FF2B5EF4-FFF2-40B4-BE49-F238E27FC236}">
                <a16:creationId xmlns:a16="http://schemas.microsoft.com/office/drawing/2014/main" id="{D642DFF8-36D5-B868-8D32-6A36951B830D}"/>
              </a:ext>
            </a:extLst>
          </p:cNvPr>
          <p:cNvSpPr txBox="1">
            <a:spLocks/>
          </p:cNvSpPr>
          <p:nvPr/>
        </p:nvSpPr>
        <p:spPr>
          <a:xfrm>
            <a:off x="6168483" y="3356992"/>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12:35 PM – 1:25 PM CT</a:t>
            </a:r>
          </a:p>
        </p:txBody>
      </p:sp>
      <p:sp>
        <p:nvSpPr>
          <p:cNvPr id="10" name="Content Placeholder 2">
            <a:extLst>
              <a:ext uri="{FF2B5EF4-FFF2-40B4-BE49-F238E27FC236}">
                <a16:creationId xmlns:a16="http://schemas.microsoft.com/office/drawing/2014/main" id="{D865EE3C-F605-FE71-2E97-5F17F4AED81B}"/>
              </a:ext>
            </a:extLst>
          </p:cNvPr>
          <p:cNvSpPr txBox="1">
            <a:spLocks/>
          </p:cNvSpPr>
          <p:nvPr/>
        </p:nvSpPr>
        <p:spPr>
          <a:xfrm>
            <a:off x="6168483" y="4385871"/>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1:25 PM – 2:15 PM CT</a:t>
            </a:r>
          </a:p>
        </p:txBody>
      </p:sp>
      <p:sp>
        <p:nvSpPr>
          <p:cNvPr id="13" name="Text Box 6">
            <a:extLst>
              <a:ext uri="{FF2B5EF4-FFF2-40B4-BE49-F238E27FC236}">
                <a16:creationId xmlns:a16="http://schemas.microsoft.com/office/drawing/2014/main" id="{CB8828EA-8305-4E51-2B73-B36133B3C04B}"/>
              </a:ext>
            </a:extLst>
          </p:cNvPr>
          <p:cNvSpPr txBox="1">
            <a:spLocks noChangeArrowheads="1"/>
          </p:cNvSpPr>
          <p:nvPr/>
        </p:nvSpPr>
        <p:spPr bwMode="auto">
          <a:xfrm>
            <a:off x="0" y="277269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JW Marriott Nashville | Nashville, Tennessee</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166712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53286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2428782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91288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62654" y="1262082"/>
            <a:ext cx="1371600" cy="1371600"/>
          </a:xfrm>
          <a:prstGeom prst="rect">
            <a:avLst/>
          </a:prstGeom>
        </p:spPr>
      </p:pic>
      <p:sp>
        <p:nvSpPr>
          <p:cNvPr id="3" name="Text Box 7">
            <a:extLst>
              <a:ext uri="{FF2B5EF4-FFF2-40B4-BE49-F238E27FC236}">
                <a16:creationId xmlns:a16="http://schemas.microsoft.com/office/drawing/2014/main" id="{E89BA94F-879B-2A6E-0358-F4D61EA47E9B}"/>
              </a:ext>
            </a:extLst>
          </p:cNvPr>
          <p:cNvSpPr txBox="1">
            <a:spLocks noChangeArrowheads="1"/>
          </p:cNvSpPr>
          <p:nvPr/>
        </p:nvSpPr>
        <p:spPr bwMode="auto">
          <a:xfrm>
            <a:off x="2209518"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Lisa A Carey,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ScM</a:t>
            </a:r>
            <a:r>
              <a:rPr kumimoji="0" lang="en-US" sz="1600" b="1" i="0" u="none" strike="noStrike" kern="1200" cap="none" spc="0" normalizeH="0" baseline="0" noProof="0" dirty="0">
                <a:ln>
                  <a:noFill/>
                </a:ln>
                <a:solidFill>
                  <a:srgbClr val="000000"/>
                </a:solidFill>
                <a:effectLst/>
                <a:uLnTx/>
                <a:uFillTx/>
                <a:latin typeface="Calibri"/>
                <a:ea typeface="MS PGothic" charset="0"/>
              </a:rPr>
              <a:t>,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 Richardson and Marilyn Jacobs Preyer Distinguished Professor for Breast Cancer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North Carolina at Chapel Hill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Deputy Director for Clinical Sciences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Lineberger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Clinical Research Officer, Clinical Research Partners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UNC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Chapel Hill, North Carolina</a:t>
            </a:r>
          </a:p>
        </p:txBody>
      </p:sp>
      <p:pic>
        <p:nvPicPr>
          <p:cNvPr id="4" name="Picture 3">
            <a:extLst>
              <a:ext uri="{FF2B5EF4-FFF2-40B4-BE49-F238E27FC236}">
                <a16:creationId xmlns:a16="http://schemas.microsoft.com/office/drawing/2014/main" id="{75A054FC-87BB-7B80-01A7-800B24175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430" y="1262082"/>
            <a:ext cx="1371600" cy="1371600"/>
          </a:xfrm>
          <a:prstGeom prst="rect">
            <a:avLst/>
          </a:prstGeom>
        </p:spPr>
      </p:pic>
      <p:sp>
        <p:nvSpPr>
          <p:cNvPr id="5" name="Text Box 7">
            <a:extLst>
              <a:ext uri="{FF2B5EF4-FFF2-40B4-BE49-F238E27FC236}">
                <a16:creationId xmlns:a16="http://schemas.microsoft.com/office/drawing/2014/main" id="{697FEECD-7E7B-EF7A-C172-A4BF8B61C1BD}"/>
              </a:ext>
            </a:extLst>
          </p:cNvPr>
          <p:cNvSpPr txBox="1">
            <a:spLocks noChangeArrowheads="1"/>
          </p:cNvSpPr>
          <p:nvPr/>
        </p:nvSpPr>
        <p:spPr bwMode="auto">
          <a:xfrm>
            <a:off x="2209518" y="4049886"/>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Reshma L Mahtani, DO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of Breast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Baptist Health South Florida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6" name="Picture 5">
            <a:extLst>
              <a:ext uri="{FF2B5EF4-FFF2-40B4-BE49-F238E27FC236}">
                <a16:creationId xmlns:a16="http://schemas.microsoft.com/office/drawing/2014/main" id="{53464212-C682-4369-0F18-AFB4DDE7B8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8430" y="4049886"/>
            <a:ext cx="1371600" cy="1371600"/>
          </a:xfrm>
          <a:prstGeom prst="rect">
            <a:avLst/>
          </a:prstGeom>
        </p:spPr>
      </p:pic>
    </p:spTree>
    <p:extLst>
      <p:ext uri="{BB962C8B-B14F-4D97-AF65-F5344CB8AC3E}">
        <p14:creationId xmlns:p14="http://schemas.microsoft.com/office/powerpoint/2010/main" val="15026909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Lisa A Carey, MD, </a:t>
            </a:r>
            <a:r>
              <a:rPr lang="en-US" altLang="x-none" sz="3200" dirty="0" err="1">
                <a:solidFill>
                  <a:srgbClr val="002060"/>
                </a:solidFill>
                <a:latin typeface="Calibri" panose="020F0502020204030204" pitchFamily="34" charset="0"/>
                <a:cs typeface="Calibri" panose="020F0502020204030204" pitchFamily="34" charset="0"/>
              </a:rPr>
              <a:t>ScM</a:t>
            </a:r>
            <a:r>
              <a:rPr lang="en-US" altLang="x-none" sz="3200" dirty="0">
                <a:solidFill>
                  <a:srgbClr val="002060"/>
                </a:solidFill>
                <a:latin typeface="Calibri" panose="020F0502020204030204" pitchFamily="34" charset="0"/>
                <a:cs typeface="Calibri" panose="020F0502020204030204" pitchFamily="34" charset="0"/>
              </a:rPr>
              <a:t>, FASCO</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CME/MOC-Accredited Live Webinar</a:t>
            </a:r>
            <a:endPar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endParaRP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91288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62654" y="1262082"/>
            <a:ext cx="1371600" cy="1371600"/>
          </a:xfrm>
          <a:prstGeom prst="rect">
            <a:avLst/>
          </a:prstGeom>
        </p:spPr>
      </p:pic>
      <p:sp>
        <p:nvSpPr>
          <p:cNvPr id="3" name="Text Box 7">
            <a:extLst>
              <a:ext uri="{FF2B5EF4-FFF2-40B4-BE49-F238E27FC236}">
                <a16:creationId xmlns:a16="http://schemas.microsoft.com/office/drawing/2014/main" id="{E89BA94F-879B-2A6E-0358-F4D61EA47E9B}"/>
              </a:ext>
            </a:extLst>
          </p:cNvPr>
          <p:cNvSpPr txBox="1">
            <a:spLocks noChangeArrowheads="1"/>
          </p:cNvSpPr>
          <p:nvPr/>
        </p:nvSpPr>
        <p:spPr bwMode="auto">
          <a:xfrm>
            <a:off x="2209518" y="1262082"/>
            <a:ext cx="5193648"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Lisa A Carey, MD, </a:t>
            </a:r>
            <a:r>
              <a:rPr lang="en-US" sz="1600" dirty="0" err="1">
                <a:solidFill>
                  <a:srgbClr val="000000"/>
                </a:solidFill>
                <a:latin typeface="Calibri"/>
              </a:rPr>
              <a:t>ScM</a:t>
            </a:r>
            <a:r>
              <a:rPr lang="en-US" sz="1600" dirty="0">
                <a:solidFill>
                  <a:srgbClr val="000000"/>
                </a:solidFill>
                <a:latin typeface="Calibri"/>
              </a:rPr>
              <a:t>, FASCO</a:t>
            </a:r>
          </a:p>
          <a:p>
            <a:pPr lvl="0">
              <a:lnSpc>
                <a:spcPts val="1850"/>
              </a:lnSpc>
              <a:defRPr/>
            </a:pPr>
            <a:r>
              <a:rPr lang="en-US" sz="1600" b="0" dirty="0">
                <a:solidFill>
                  <a:srgbClr val="000000"/>
                </a:solidFill>
                <a:latin typeface="Calibri"/>
              </a:rPr>
              <a:t>L Richardson and Marilyn Jacobs Preyer Distinguished Professor for Breast Cancer Research</a:t>
            </a:r>
          </a:p>
          <a:p>
            <a:pPr lvl="0">
              <a:lnSpc>
                <a:spcPts val="1850"/>
              </a:lnSpc>
              <a:defRPr/>
            </a:pPr>
            <a:r>
              <a:rPr lang="en-US" sz="1600" b="0" dirty="0">
                <a:solidFill>
                  <a:srgbClr val="000000"/>
                </a:solidFill>
                <a:latin typeface="Calibri"/>
              </a:rPr>
              <a:t>University of North Carolina at Chapel Hill</a:t>
            </a:r>
          </a:p>
          <a:p>
            <a:pPr lvl="0">
              <a:lnSpc>
                <a:spcPts val="1850"/>
              </a:lnSpc>
              <a:defRPr/>
            </a:pPr>
            <a:r>
              <a:rPr lang="en-US" sz="1600" b="0" dirty="0">
                <a:solidFill>
                  <a:srgbClr val="000000"/>
                </a:solidFill>
                <a:latin typeface="Calibri"/>
              </a:rPr>
              <a:t>Deputy Director for Clinical Sciences</a:t>
            </a:r>
          </a:p>
          <a:p>
            <a:pPr lvl="0">
              <a:lnSpc>
                <a:spcPts val="1850"/>
              </a:lnSpc>
              <a:defRPr/>
            </a:pPr>
            <a:r>
              <a:rPr lang="en-US" sz="1600" b="0" dirty="0">
                <a:solidFill>
                  <a:srgbClr val="000000"/>
                </a:solidFill>
                <a:latin typeface="Calibri"/>
              </a:rPr>
              <a:t>Lineberger Comprehensive Cancer Center</a:t>
            </a:r>
          </a:p>
          <a:p>
            <a:pPr lvl="0">
              <a:lnSpc>
                <a:spcPts val="1850"/>
              </a:lnSpc>
              <a:defRPr/>
            </a:pPr>
            <a:r>
              <a:rPr lang="en-US" sz="1600" b="0" dirty="0">
                <a:solidFill>
                  <a:srgbClr val="000000"/>
                </a:solidFill>
                <a:latin typeface="Calibri"/>
              </a:rPr>
              <a:t>Chief Clinical Research Officer, Clinical Research Partners</a:t>
            </a:r>
          </a:p>
          <a:p>
            <a:pPr lvl="0">
              <a:lnSpc>
                <a:spcPts val="1850"/>
              </a:lnSpc>
              <a:defRPr/>
            </a:pPr>
            <a:r>
              <a:rPr lang="en-US" sz="1600" b="0" dirty="0">
                <a:solidFill>
                  <a:srgbClr val="000000"/>
                </a:solidFill>
                <a:latin typeface="Calibri"/>
              </a:rPr>
              <a:t>UNC Health</a:t>
            </a:r>
          </a:p>
          <a:p>
            <a:pPr lvl="0">
              <a:lnSpc>
                <a:spcPts val="1850"/>
              </a:lnSpc>
              <a:defRPr/>
            </a:pPr>
            <a:r>
              <a:rPr lang="en-US" sz="1600" b="0" dirty="0">
                <a:solidFill>
                  <a:srgbClr val="000000"/>
                </a:solidFill>
                <a:latin typeface="Calibri"/>
              </a:rPr>
              <a:t>Chapel Hill, North Carolina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75A054FC-87BB-7B80-01A7-800B24175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430" y="1262082"/>
            <a:ext cx="1371600" cy="1371600"/>
          </a:xfrm>
          <a:prstGeom prst="rect">
            <a:avLst/>
          </a:prstGeom>
        </p:spPr>
      </p:pic>
      <p:sp>
        <p:nvSpPr>
          <p:cNvPr id="5" name="Text Box 7">
            <a:extLst>
              <a:ext uri="{FF2B5EF4-FFF2-40B4-BE49-F238E27FC236}">
                <a16:creationId xmlns:a16="http://schemas.microsoft.com/office/drawing/2014/main" id="{697FEECD-7E7B-EF7A-C172-A4BF8B61C1BD}"/>
              </a:ext>
            </a:extLst>
          </p:cNvPr>
          <p:cNvSpPr txBox="1">
            <a:spLocks noChangeArrowheads="1"/>
          </p:cNvSpPr>
          <p:nvPr/>
        </p:nvSpPr>
        <p:spPr bwMode="auto">
          <a:xfrm>
            <a:off x="2209518" y="4049886"/>
            <a:ext cx="5193648"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Reshma L Mahtani, DO</a:t>
            </a:r>
          </a:p>
          <a:p>
            <a:pPr lvl="0">
              <a:lnSpc>
                <a:spcPts val="1850"/>
              </a:lnSpc>
              <a:defRPr/>
            </a:pPr>
            <a:r>
              <a:rPr lang="en-US" sz="1600" b="0" dirty="0">
                <a:solidFill>
                  <a:srgbClr val="000000"/>
                </a:solidFill>
                <a:latin typeface="Calibri"/>
              </a:rPr>
              <a:t>Chief of Breast Medical Oncology</a:t>
            </a:r>
          </a:p>
          <a:p>
            <a:pPr lvl="0">
              <a:lnSpc>
                <a:spcPts val="1850"/>
              </a:lnSpc>
              <a:defRPr/>
            </a:pPr>
            <a:r>
              <a:rPr lang="en-US" sz="1600" b="0" dirty="0">
                <a:solidFill>
                  <a:srgbClr val="000000"/>
                </a:solidFill>
                <a:latin typeface="Calibri"/>
              </a:rPr>
              <a:t>Miami Cancer Institute</a:t>
            </a:r>
          </a:p>
          <a:p>
            <a:pPr lvl="0">
              <a:lnSpc>
                <a:spcPts val="1850"/>
              </a:lnSpc>
              <a:defRPr/>
            </a:pPr>
            <a:r>
              <a:rPr lang="en-US" sz="1600" b="0" dirty="0">
                <a:solidFill>
                  <a:srgbClr val="000000"/>
                </a:solidFill>
                <a:latin typeface="Calibri"/>
              </a:rPr>
              <a:t>Baptist Health South Florida</a:t>
            </a:r>
          </a:p>
          <a:p>
            <a:pPr lvl="0">
              <a:lnSpc>
                <a:spcPts val="1850"/>
              </a:lnSpc>
              <a:defRPr/>
            </a:pPr>
            <a:r>
              <a:rPr lang="en-US" sz="1600" b="0" dirty="0">
                <a:solidFill>
                  <a:srgbClr val="000000"/>
                </a:solidFill>
                <a:latin typeface="Calibri"/>
              </a:rPr>
              <a:t>Miami, Florida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53464212-C682-4369-0F18-AFB4DDE7B8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8430" y="4049886"/>
            <a:ext cx="1371600" cy="1371600"/>
          </a:xfrm>
          <a:prstGeom prst="rect">
            <a:avLst/>
          </a:prstGeom>
        </p:spPr>
      </p:pic>
    </p:spTree>
    <p:extLst>
      <p:ext uri="{BB962C8B-B14F-4D97-AF65-F5344CB8AC3E}">
        <p14:creationId xmlns:p14="http://schemas.microsoft.com/office/powerpoint/2010/main" val="28182011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7086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F088-11BC-0803-537F-0011B9E9B574}"/>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4284A99-91CC-2895-D139-C478FE71CD88}"/>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Virginia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Kaklamani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DSc</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4F15F01A-C443-1EE9-9062-4B3A66F9844A}"/>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91588EB-D88F-8E5F-D2AC-2AC66852B87A}"/>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41EE5864-8498-FFC7-77D8-E3135B5D47B8}"/>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CB51A1C-29DE-CE79-7E26-9EA39FB85219}"/>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July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889D332C-D26F-0CC6-4FD6-87A718BDA159}"/>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CD3962BD-1D59-9D06-0F09-94AC5398C601}"/>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PI3K/AKT/mTOR Pathway in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HR-Positive Metastatic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986076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of Genitourinary Cancers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66131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a:t>
            </a:r>
            <a:br>
              <a:rPr lang="en-US" sz="4200" dirty="0"/>
            </a:br>
            <a:r>
              <a:rPr lang="en-US" sz="4200" dirty="0"/>
              <a:t>Metastatic Triple-Negative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Melinda Telli, MD,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701003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15178"/>
            <a:ext cx="12192000" cy="1661694"/>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356992"/>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9:00 AM – 9:50 AM CT</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348880"/>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August 22, 2026</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6168483" y="5370893"/>
            <a:ext cx="5714999"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
        <p:nvSpPr>
          <p:cNvPr id="4" name="Content Placeholder 2">
            <a:extLst>
              <a:ext uri="{FF2B5EF4-FFF2-40B4-BE49-F238E27FC236}">
                <a16:creationId xmlns:a16="http://schemas.microsoft.com/office/drawing/2014/main" id="{FF7F71DD-EFF0-6FC5-5F50-94F98565854F}"/>
              </a:ext>
            </a:extLst>
          </p:cNvPr>
          <p:cNvSpPr txBox="1">
            <a:spLocks/>
          </p:cNvSpPr>
          <p:nvPr/>
        </p:nvSpPr>
        <p:spPr>
          <a:xfrm>
            <a:off x="381000" y="4385871"/>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Gastroesophageal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9:50 AM – 10:40 AM CT</a:t>
            </a:r>
          </a:p>
        </p:txBody>
      </p:sp>
      <p:sp>
        <p:nvSpPr>
          <p:cNvPr id="5" name="Content Placeholder 2">
            <a:extLst>
              <a:ext uri="{FF2B5EF4-FFF2-40B4-BE49-F238E27FC236}">
                <a16:creationId xmlns:a16="http://schemas.microsoft.com/office/drawing/2014/main" id="{E7180765-4648-D99C-6609-42342D169888}"/>
              </a:ext>
            </a:extLst>
          </p:cNvPr>
          <p:cNvSpPr txBox="1">
            <a:spLocks/>
          </p:cNvSpPr>
          <p:nvPr/>
        </p:nvSpPr>
        <p:spPr>
          <a:xfrm>
            <a:off x="381000" y="5403287"/>
            <a:ext cx="5570984" cy="880239"/>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10:55 AM – 11:45 AM CT</a:t>
            </a:r>
          </a:p>
        </p:txBody>
      </p:sp>
      <p:sp>
        <p:nvSpPr>
          <p:cNvPr id="7" name="Content Placeholder 2">
            <a:extLst>
              <a:ext uri="{FF2B5EF4-FFF2-40B4-BE49-F238E27FC236}">
                <a16:creationId xmlns:a16="http://schemas.microsoft.com/office/drawing/2014/main" id="{D642DFF8-36D5-B868-8D32-6A36951B830D}"/>
              </a:ext>
            </a:extLst>
          </p:cNvPr>
          <p:cNvSpPr txBox="1">
            <a:spLocks/>
          </p:cNvSpPr>
          <p:nvPr/>
        </p:nvSpPr>
        <p:spPr>
          <a:xfrm>
            <a:off x="6168483" y="3356992"/>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12:35 PM – 1:25 PM CT</a:t>
            </a:r>
          </a:p>
        </p:txBody>
      </p:sp>
      <p:sp>
        <p:nvSpPr>
          <p:cNvPr id="10" name="Content Placeholder 2">
            <a:extLst>
              <a:ext uri="{FF2B5EF4-FFF2-40B4-BE49-F238E27FC236}">
                <a16:creationId xmlns:a16="http://schemas.microsoft.com/office/drawing/2014/main" id="{D865EE3C-F605-FE71-2E97-5F17F4AED81B}"/>
              </a:ext>
            </a:extLst>
          </p:cNvPr>
          <p:cNvSpPr txBox="1">
            <a:spLocks/>
          </p:cNvSpPr>
          <p:nvPr/>
        </p:nvSpPr>
        <p:spPr>
          <a:xfrm>
            <a:off x="6168483" y="4385871"/>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1:25 PM – 2:15 PM CT</a:t>
            </a:r>
          </a:p>
        </p:txBody>
      </p:sp>
      <p:sp>
        <p:nvSpPr>
          <p:cNvPr id="13" name="Text Box 6">
            <a:extLst>
              <a:ext uri="{FF2B5EF4-FFF2-40B4-BE49-F238E27FC236}">
                <a16:creationId xmlns:a16="http://schemas.microsoft.com/office/drawing/2014/main" id="{CB8828EA-8305-4E51-2B73-B36133B3C04B}"/>
              </a:ext>
            </a:extLst>
          </p:cNvPr>
          <p:cNvSpPr txBox="1">
            <a:spLocks noChangeArrowheads="1"/>
          </p:cNvSpPr>
          <p:nvPr/>
        </p:nvSpPr>
        <p:spPr bwMode="auto">
          <a:xfrm>
            <a:off x="0" y="277269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JW Marriott Nashville | Nashville, Tennessee</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28236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85808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Pfizer Inc.</a:t>
            </a:r>
          </a:p>
        </p:txBody>
      </p:sp>
    </p:spTree>
    <p:extLst>
      <p:ext uri="{BB962C8B-B14F-4D97-AF65-F5344CB8AC3E}">
        <p14:creationId xmlns:p14="http://schemas.microsoft.com/office/powerpoint/2010/main" val="2566561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2067E-CDF9-3403-175B-E077CE15CDA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D91EAA8-5079-DA5A-792E-02C8DBF0549A}"/>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29CE6108-293F-C76C-5ED2-0E0D9BB6E67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BDE00AFF-F72F-BB77-3A42-AE3910321498}"/>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F2EF609A-5AE7-B57C-E946-CBEA3D98DC2E}"/>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AE714C45-5260-AF95-2DBB-5B16C7BA3F4F}"/>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28C756CA-6BD8-3277-29AD-1CAB596C976A}"/>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117648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Carey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2183936"/>
          <a:ext cx="9601398" cy="1245064"/>
        </p:xfrm>
        <a:graphic>
          <a:graphicData uri="http://schemas.openxmlformats.org/drawingml/2006/table">
            <a:tbl>
              <a:tblPr firstRow="1" bandRow="1">
                <a:tableStyleId>{F2DE63D5-997A-4646-A377-4702673A728D}</a:tableStyleId>
              </a:tblPr>
              <a:tblGrid>
                <a:gridCol w="9601398">
                  <a:extLst>
                    <a:ext uri="{9D8B030D-6E8A-4147-A177-3AD203B41FA5}">
                      <a16:colId xmlns:a16="http://schemas.microsoft.com/office/drawing/2014/main" val="20000"/>
                    </a:ext>
                  </a:extLst>
                </a:gridCol>
              </a:tblGrid>
              <a:tr h="1245064">
                <a:tc>
                  <a:txBody>
                    <a:bodyPr/>
                    <a:lstStyle/>
                    <a:p>
                      <a:pPr algn="ctr"/>
                      <a:r>
                        <a:rPr lang="en-US" sz="1800" b="0" dirty="0">
                          <a:solidFill>
                            <a:schemeClr val="tx1"/>
                          </a:solidFill>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337672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Mahtani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484784"/>
          <a:ext cx="9855920" cy="2399922"/>
        </p:xfrm>
        <a:graphic>
          <a:graphicData uri="http://schemas.openxmlformats.org/drawingml/2006/table">
            <a:tbl>
              <a:tblPr firstRow="1" bandRow="1">
                <a:tableStyleId>{F2DE63D5-997A-4646-A377-4702673A728D}</a:tableStyleId>
              </a:tblPr>
              <a:tblGrid>
                <a:gridCol w="2981653">
                  <a:extLst>
                    <a:ext uri="{9D8B030D-6E8A-4147-A177-3AD203B41FA5}">
                      <a16:colId xmlns:a16="http://schemas.microsoft.com/office/drawing/2014/main" val="20000"/>
                    </a:ext>
                  </a:extLst>
                </a:gridCol>
                <a:gridCol w="6874267">
                  <a:extLst>
                    <a:ext uri="{9D8B030D-6E8A-4147-A177-3AD203B41FA5}">
                      <a16:colId xmlns:a16="http://schemas.microsoft.com/office/drawing/2014/main" val="2117869244"/>
                    </a:ext>
                  </a:extLst>
                </a:gridCol>
              </a:tblGrid>
              <a:tr h="1409119">
                <a:tc>
                  <a:txBody>
                    <a:bodyPr/>
                    <a:lstStyle/>
                    <a:p>
                      <a:pPr algn="l"/>
                      <a:r>
                        <a:rPr lang="en-US" sz="1800" b="1" dirty="0">
                          <a:solidFill>
                            <a:schemeClr val="tx1"/>
                          </a:solidFill>
                        </a:rPr>
                        <a:t>Consulting Agreements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Agendia</a:t>
                      </a:r>
                      <a:r>
                        <a:rPr lang="en-US" sz="1800" b="0" dirty="0">
                          <a:solidFill>
                            <a:schemeClr val="tx1"/>
                          </a:solidFill>
                        </a:rPr>
                        <a:t> Inc, AstraZeneca Pharmaceuticals LP, Bicycle Therapeutics, Biotheranostics Inc, A Hologic Company, </a:t>
                      </a:r>
                      <a:r>
                        <a:rPr lang="en-US" sz="1800" b="0" dirty="0" err="1">
                          <a:solidFill>
                            <a:schemeClr val="tx1"/>
                          </a:solidFill>
                        </a:rPr>
                        <a:t>Celcuity</a:t>
                      </a:r>
                      <a:r>
                        <a:rPr lang="en-US" sz="1800" b="0" dirty="0">
                          <a:solidFill>
                            <a:schemeClr val="tx1"/>
                          </a:solidFill>
                        </a:rPr>
                        <a:t>, Daiichi Sankyo Inc, Genentech, a member of the Roche Group, Gilead Sciences Inc, Lilly, Novartis, Pfizer Inc,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0803">
                <a:tc>
                  <a:txBody>
                    <a:bodyPr/>
                    <a:lstStyle/>
                    <a:p>
                      <a:pPr algn="l"/>
                      <a:r>
                        <a:rPr lang="en-US" sz="1800" b="1" dirty="0">
                          <a:solidFill>
                            <a:schemeClr val="tx1"/>
                          </a:solidFill>
                        </a:rPr>
                        <a:t>Contracted Research </a:t>
                      </a:r>
                      <a:br>
                        <a:rPr lang="en-US" sz="1800" b="1" dirty="0">
                          <a:solidFill>
                            <a:schemeClr val="tx1"/>
                          </a:solidFill>
                        </a:rPr>
                      </a:br>
                      <a:r>
                        <a:rPr lang="en-US" sz="1800" b="1" dirty="0">
                          <a:solidFill>
                            <a:schemeClr val="tx1"/>
                          </a:solidFill>
                        </a:rPr>
                        <a:t>(Paid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bl>
          </a:graphicData>
        </a:graphic>
      </p:graphicFrame>
    </p:spTree>
    <p:custDataLst>
      <p:tags r:id="rId1"/>
    </p:custDataLst>
    <p:extLst>
      <p:ext uri="{BB962C8B-B14F-4D97-AF65-F5344CB8AC3E}">
        <p14:creationId xmlns:p14="http://schemas.microsoft.com/office/powerpoint/2010/main" val="2540202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00667"/>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2256518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Pfizer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1282390" y="1039853"/>
            <a:ext cx="9824225" cy="3259686"/>
          </a:xfrm>
        </p:spPr>
        <p:txBody>
          <a:bodyPr/>
          <a:lstStyle/>
          <a:p>
            <a:pPr marL="98425" indent="0">
              <a:lnSpc>
                <a:spcPts val="3240"/>
              </a:lnSpc>
              <a:spcBef>
                <a:spcPts val="1000"/>
              </a:spcBef>
              <a:spcAft>
                <a:spcPts val="600"/>
              </a:spcAft>
              <a:buNone/>
            </a:pPr>
            <a:r>
              <a:rPr lang="en-US" sz="2600" dirty="0">
                <a:solidFill>
                  <a:schemeClr val="accent2"/>
                </a:solidFill>
              </a:rPr>
              <a:t>Introduction: </a:t>
            </a:r>
            <a:r>
              <a:rPr lang="en-US" sz="2600" dirty="0">
                <a:solidFill>
                  <a:schemeClr val="tx1"/>
                </a:solidFill>
              </a:rPr>
              <a:t>HER2 History </a:t>
            </a:r>
          </a:p>
          <a:p>
            <a:pPr marL="98425" indent="0">
              <a:lnSpc>
                <a:spcPts val="3240"/>
              </a:lnSpc>
              <a:spcBef>
                <a:spcPts val="1000"/>
              </a:spcBef>
              <a:spcAft>
                <a:spcPts val="600"/>
              </a:spcAft>
              <a:buNone/>
            </a:pPr>
            <a:r>
              <a:rPr lang="en-US" sz="2600" dirty="0">
                <a:solidFill>
                  <a:schemeClr val="accent2"/>
                </a:solidFill>
              </a:rPr>
              <a:t>Module 1: </a:t>
            </a:r>
            <a:r>
              <a:rPr lang="en-US" sz="2600" dirty="0">
                <a:solidFill>
                  <a:schemeClr val="tx1"/>
                </a:solidFill>
              </a:rPr>
              <a:t>Cases from the GMO Survey</a:t>
            </a:r>
            <a:endParaRPr lang="en-US" sz="2600" dirty="0">
              <a:solidFill>
                <a:schemeClr val="accent2"/>
              </a:solidFill>
            </a:endParaRPr>
          </a:p>
          <a:p>
            <a:pPr marL="98425" indent="0">
              <a:lnSpc>
                <a:spcPts val="3240"/>
              </a:lnSpc>
              <a:spcBef>
                <a:spcPts val="1000"/>
              </a:spcBef>
              <a:spcAft>
                <a:spcPts val="600"/>
              </a:spcAft>
              <a:buNone/>
            </a:pPr>
            <a:r>
              <a:rPr lang="en-US" sz="2600" dirty="0">
                <a:solidFill>
                  <a:schemeClr val="accent2"/>
                </a:solidFill>
              </a:rPr>
              <a:t>Module 2: </a:t>
            </a:r>
            <a:r>
              <a:rPr lang="en-US" sz="2600" dirty="0">
                <a:solidFill>
                  <a:schemeClr val="tx1"/>
                </a:solidFill>
              </a:rPr>
              <a:t>Biology and Selection of First-Line Therapy for HR-Positive, HER2-Positive Metastatic Breast Cancer (</a:t>
            </a:r>
            <a:r>
              <a:rPr lang="en-US" sz="2600" dirty="0" err="1">
                <a:solidFill>
                  <a:schemeClr val="tx1"/>
                </a:solidFill>
              </a:rPr>
              <a:t>mBC</a:t>
            </a:r>
            <a:r>
              <a:rPr lang="en-US" sz="2600" dirty="0">
                <a:solidFill>
                  <a:schemeClr val="tx1"/>
                </a:solidFill>
              </a:rPr>
              <a:t>) — Dr Mahtani </a:t>
            </a:r>
          </a:p>
          <a:p>
            <a:pPr marL="98425" indent="0">
              <a:lnSpc>
                <a:spcPts val="3240"/>
              </a:lnSpc>
              <a:spcBef>
                <a:spcPts val="1000"/>
              </a:spcBef>
              <a:spcAft>
                <a:spcPts val="600"/>
              </a:spcAft>
              <a:buNone/>
            </a:pPr>
            <a:r>
              <a:rPr lang="en-US" sz="2600" dirty="0">
                <a:solidFill>
                  <a:schemeClr val="accent2"/>
                </a:solidFill>
              </a:rPr>
              <a:t>Module 3: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4: </a:t>
            </a:r>
            <a:r>
              <a:rPr lang="en-US" sz="2600" dirty="0">
                <a:solidFill>
                  <a:schemeClr val="tx1"/>
                </a:solidFill>
              </a:rPr>
              <a:t>Patterns of Care Survey — Part 1 </a:t>
            </a:r>
          </a:p>
          <a:p>
            <a:pPr marL="98425" indent="0">
              <a:lnSpc>
                <a:spcPts val="3240"/>
              </a:lnSpc>
              <a:spcBef>
                <a:spcPts val="1000"/>
              </a:spcBef>
              <a:spcAft>
                <a:spcPts val="600"/>
              </a:spcAft>
              <a:buNone/>
            </a:pPr>
            <a:r>
              <a:rPr lang="en-US" sz="2600" dirty="0">
                <a:solidFill>
                  <a:schemeClr val="accent2"/>
                </a:solidFill>
              </a:rPr>
              <a:t>Module 5: </a:t>
            </a:r>
            <a:r>
              <a:rPr lang="en-US" sz="2600" dirty="0">
                <a:solidFill>
                  <a:schemeClr val="tx1"/>
                </a:solidFill>
              </a:rPr>
              <a:t>Optimizing the Use of Up-Front Maintenance Therapy for HER2-Positive mBC — Dr Carey</a:t>
            </a:r>
          </a:p>
          <a:p>
            <a:pPr marL="98425" indent="0">
              <a:lnSpc>
                <a:spcPts val="3240"/>
              </a:lnSpc>
              <a:spcBef>
                <a:spcPts val="1000"/>
              </a:spcBef>
              <a:spcAft>
                <a:spcPts val="600"/>
              </a:spcAft>
              <a:buNone/>
            </a:pPr>
            <a:r>
              <a:rPr lang="en-US" sz="2600" dirty="0">
                <a:solidFill>
                  <a:schemeClr val="accent2"/>
                </a:solidFill>
              </a:rPr>
              <a:t>Module 6: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7: </a:t>
            </a:r>
            <a:r>
              <a:rPr lang="en-US" sz="2600" dirty="0">
                <a:solidFill>
                  <a:schemeClr val="tx1"/>
                </a:solidFill>
              </a:rPr>
              <a:t>Patterns of Care Survey — Part 2 </a:t>
            </a:r>
          </a:p>
        </p:txBody>
      </p:sp>
    </p:spTree>
    <p:custDataLst>
      <p:tags r:id="rId1"/>
    </p:custDataLst>
    <p:extLst>
      <p:ext uri="{BB962C8B-B14F-4D97-AF65-F5344CB8AC3E}">
        <p14:creationId xmlns:p14="http://schemas.microsoft.com/office/powerpoint/2010/main" val="1458223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3865612"/>
            <a:ext cx="10972800" cy="1075556"/>
          </a:xfrm>
        </p:spPr>
        <p:txBody>
          <a:bodyPr/>
          <a:lstStyle/>
          <a:p>
            <a:r>
              <a:rPr lang="en-US" sz="4000" dirty="0"/>
              <a:t>Survey </a:t>
            </a:r>
            <a:r>
              <a:rPr lang="en-US" sz="4000"/>
              <a:t>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4657700"/>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March 10 to 13, 2026</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3" name="Rectangle 4">
            <a:extLst>
              <a:ext uri="{FF2B5EF4-FFF2-40B4-BE49-F238E27FC236}">
                <a16:creationId xmlns:a16="http://schemas.microsoft.com/office/drawing/2014/main" id="{4CAE9342-8CC1-B70F-F4DD-6F0BAFCF4361}"/>
              </a:ext>
            </a:extLst>
          </p:cNvPr>
          <p:cNvSpPr txBox="1">
            <a:spLocks noChangeArrowheads="1"/>
          </p:cNvSpPr>
          <p:nvPr/>
        </p:nvSpPr>
        <p:spPr bwMode="auto">
          <a:xfrm>
            <a:off x="0" y="904156"/>
            <a:ext cx="12192000" cy="208823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Optimizing the Selection of</a:t>
            </a:r>
            <a:b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First-Line and Maintenance Therapy for Patients</a:t>
            </a:r>
            <a:b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with HER2-Positive Metastatic Breast Cancer</a:t>
            </a:r>
          </a:p>
        </p:txBody>
      </p:sp>
    </p:spTree>
    <p:extLst>
      <p:ext uri="{BB962C8B-B14F-4D97-AF65-F5344CB8AC3E}">
        <p14:creationId xmlns:p14="http://schemas.microsoft.com/office/powerpoint/2010/main" val="3978588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061D3-A80C-A955-3862-36389BF399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AA48177-8264-4841-C44D-AF5F6C3119C7}"/>
              </a:ext>
            </a:extLst>
          </p:cNvPr>
          <p:cNvSpPr/>
          <p:nvPr/>
        </p:nvSpPr>
        <p:spPr bwMode="auto">
          <a:xfrm>
            <a:off x="536197" y="939002"/>
            <a:ext cx="11175157" cy="576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4D1F882-2522-9613-F448-61852E21B26B}"/>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1FBEDDF-1343-64D8-7ECC-292524C072D2}"/>
              </a:ext>
            </a:extLst>
          </p:cNvPr>
          <p:cNvSpPr>
            <a:spLocks noGrp="1"/>
          </p:cNvSpPr>
          <p:nvPr>
            <p:ph idx="1"/>
          </p:nvPr>
        </p:nvSpPr>
        <p:spPr>
          <a:xfrm>
            <a:off x="1282390" y="1039853"/>
            <a:ext cx="9824225" cy="3259686"/>
          </a:xfrm>
        </p:spPr>
        <p:txBody>
          <a:bodyPr/>
          <a:lstStyle/>
          <a:p>
            <a:pPr marL="98425" indent="0">
              <a:lnSpc>
                <a:spcPts val="3240"/>
              </a:lnSpc>
              <a:spcBef>
                <a:spcPts val="1000"/>
              </a:spcBef>
              <a:spcAft>
                <a:spcPts val="600"/>
              </a:spcAft>
              <a:buNone/>
            </a:pPr>
            <a:r>
              <a:rPr lang="en-US" sz="2600" dirty="0">
                <a:solidFill>
                  <a:schemeClr val="bg1"/>
                </a:solidFill>
              </a:rPr>
              <a:t>Introduction: HER2 History </a:t>
            </a:r>
          </a:p>
          <a:p>
            <a:pPr marL="98425" indent="0">
              <a:lnSpc>
                <a:spcPts val="3240"/>
              </a:lnSpc>
              <a:spcBef>
                <a:spcPts val="1000"/>
              </a:spcBef>
              <a:spcAft>
                <a:spcPts val="600"/>
              </a:spcAft>
              <a:buNone/>
            </a:pPr>
            <a:r>
              <a:rPr lang="en-US" sz="2600" dirty="0">
                <a:solidFill>
                  <a:schemeClr val="accent2"/>
                </a:solidFill>
              </a:rPr>
              <a:t>Module 1: </a:t>
            </a:r>
            <a:r>
              <a:rPr lang="en-US" sz="2600" dirty="0">
                <a:solidFill>
                  <a:schemeClr val="tx1"/>
                </a:solidFill>
              </a:rPr>
              <a:t>Cases from the GMO Survey</a:t>
            </a:r>
            <a:endParaRPr lang="en-US" sz="2600" dirty="0">
              <a:solidFill>
                <a:schemeClr val="accent2"/>
              </a:solidFill>
            </a:endParaRPr>
          </a:p>
          <a:p>
            <a:pPr marL="98425" indent="0">
              <a:lnSpc>
                <a:spcPts val="3240"/>
              </a:lnSpc>
              <a:spcBef>
                <a:spcPts val="1000"/>
              </a:spcBef>
              <a:spcAft>
                <a:spcPts val="600"/>
              </a:spcAft>
              <a:buNone/>
            </a:pPr>
            <a:r>
              <a:rPr lang="en-US" sz="2600" dirty="0">
                <a:solidFill>
                  <a:schemeClr val="accent2"/>
                </a:solidFill>
              </a:rPr>
              <a:t>Module 2: </a:t>
            </a:r>
            <a:r>
              <a:rPr lang="en-US" sz="2600" dirty="0">
                <a:solidFill>
                  <a:schemeClr val="tx1"/>
                </a:solidFill>
              </a:rPr>
              <a:t>Biology and Selection of First-Line Therapy for HR-Positive, HER2-Positive Metastatic Breast Cancer (</a:t>
            </a:r>
            <a:r>
              <a:rPr lang="en-US" sz="2600" dirty="0" err="1">
                <a:solidFill>
                  <a:schemeClr val="tx1"/>
                </a:solidFill>
              </a:rPr>
              <a:t>mBC</a:t>
            </a:r>
            <a:r>
              <a:rPr lang="en-US" sz="2600" dirty="0">
                <a:solidFill>
                  <a:schemeClr val="tx1"/>
                </a:solidFill>
              </a:rPr>
              <a:t>) — Dr Mahtani </a:t>
            </a:r>
          </a:p>
          <a:p>
            <a:pPr marL="98425" indent="0">
              <a:lnSpc>
                <a:spcPts val="3240"/>
              </a:lnSpc>
              <a:spcBef>
                <a:spcPts val="1000"/>
              </a:spcBef>
              <a:spcAft>
                <a:spcPts val="600"/>
              </a:spcAft>
              <a:buNone/>
            </a:pPr>
            <a:r>
              <a:rPr lang="en-US" sz="2600" dirty="0">
                <a:solidFill>
                  <a:schemeClr val="accent2"/>
                </a:solidFill>
              </a:rPr>
              <a:t>Module 3: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4: </a:t>
            </a:r>
            <a:r>
              <a:rPr lang="en-US" sz="2600" dirty="0">
                <a:solidFill>
                  <a:schemeClr val="tx1"/>
                </a:solidFill>
              </a:rPr>
              <a:t>Patterns of Care Survey — Part 1 </a:t>
            </a:r>
          </a:p>
          <a:p>
            <a:pPr marL="98425" indent="0">
              <a:lnSpc>
                <a:spcPts val="3240"/>
              </a:lnSpc>
              <a:spcBef>
                <a:spcPts val="1000"/>
              </a:spcBef>
              <a:spcAft>
                <a:spcPts val="600"/>
              </a:spcAft>
              <a:buNone/>
            </a:pPr>
            <a:r>
              <a:rPr lang="en-US" sz="2600" dirty="0">
                <a:solidFill>
                  <a:schemeClr val="accent2"/>
                </a:solidFill>
              </a:rPr>
              <a:t>Module 5: </a:t>
            </a:r>
            <a:r>
              <a:rPr lang="en-US" sz="2600" dirty="0">
                <a:solidFill>
                  <a:schemeClr val="tx1"/>
                </a:solidFill>
              </a:rPr>
              <a:t>Optimizing the Use of Up-Front Maintenance Therapy for HER2-Positive </a:t>
            </a:r>
            <a:r>
              <a:rPr lang="en-US" sz="2600" dirty="0" err="1">
                <a:solidFill>
                  <a:schemeClr val="tx1"/>
                </a:solidFill>
              </a:rPr>
              <a:t>mBC</a:t>
            </a:r>
            <a:r>
              <a:rPr lang="en-US" sz="2600" dirty="0">
                <a:solidFill>
                  <a:schemeClr val="tx1"/>
                </a:solidFill>
              </a:rPr>
              <a:t> — Dr Carey</a:t>
            </a:r>
          </a:p>
          <a:p>
            <a:pPr marL="98425" indent="0">
              <a:lnSpc>
                <a:spcPts val="3240"/>
              </a:lnSpc>
              <a:spcBef>
                <a:spcPts val="1000"/>
              </a:spcBef>
              <a:spcAft>
                <a:spcPts val="600"/>
              </a:spcAft>
              <a:buNone/>
            </a:pPr>
            <a:r>
              <a:rPr lang="en-US" sz="2600" dirty="0">
                <a:solidFill>
                  <a:schemeClr val="accent2"/>
                </a:solidFill>
              </a:rPr>
              <a:t>Module 6: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7: </a:t>
            </a:r>
            <a:r>
              <a:rPr lang="en-US" sz="2600" dirty="0">
                <a:solidFill>
                  <a:schemeClr val="tx1"/>
                </a:solidFill>
              </a:rPr>
              <a:t>Patterns of Care Survey — Part 2 </a:t>
            </a:r>
          </a:p>
        </p:txBody>
      </p:sp>
    </p:spTree>
    <p:custDataLst>
      <p:tags r:id="rId1"/>
    </p:custDataLst>
    <p:extLst>
      <p:ext uri="{BB962C8B-B14F-4D97-AF65-F5344CB8AC3E}">
        <p14:creationId xmlns:p14="http://schemas.microsoft.com/office/powerpoint/2010/main" val="2702351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18F96-16E3-3C96-D233-BE095AEF2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DD6EB-A374-0EB5-0560-0DACABF55BFE}"/>
              </a:ext>
            </a:extLst>
          </p:cNvPr>
          <p:cNvSpPr>
            <a:spLocks noGrp="1"/>
          </p:cNvSpPr>
          <p:nvPr>
            <p:ph type="title"/>
          </p:nvPr>
        </p:nvSpPr>
        <p:spPr>
          <a:xfrm>
            <a:off x="695400" y="404664"/>
            <a:ext cx="10657184" cy="1143000"/>
          </a:xfrm>
        </p:spPr>
        <p:txBody>
          <a:bodyPr/>
          <a:lstStyle/>
          <a:p>
            <a:pPr algn="l"/>
            <a:r>
              <a:rPr lang="en-US" dirty="0" err="1"/>
              <a:t>heredERA</a:t>
            </a:r>
            <a:r>
              <a:rPr lang="en-US" dirty="0"/>
              <a:t>: An Ongoing Phase III Study of </a:t>
            </a:r>
            <a:r>
              <a:rPr lang="en-US" dirty="0" err="1"/>
              <a:t>Giredestrant</a:t>
            </a:r>
            <a:r>
              <a:rPr lang="en-US" dirty="0"/>
              <a:t> and the Fixed‑Dose Combination of </a:t>
            </a:r>
            <a:r>
              <a:rPr lang="en-US" dirty="0" err="1"/>
              <a:t>Pertuzumab</a:t>
            </a:r>
            <a:r>
              <a:rPr lang="en-US" dirty="0"/>
              <a:t> and Trastuzumab for Subcutaneous Injection</a:t>
            </a:r>
          </a:p>
        </p:txBody>
      </p:sp>
      <p:sp>
        <p:nvSpPr>
          <p:cNvPr id="10" name="TextBox 9">
            <a:extLst>
              <a:ext uri="{FF2B5EF4-FFF2-40B4-BE49-F238E27FC236}">
                <a16:creationId xmlns:a16="http://schemas.microsoft.com/office/drawing/2014/main" id="{9736EBF8-0F7D-CB8E-FC42-820CC855A060}"/>
              </a:ext>
            </a:extLst>
          </p:cNvPr>
          <p:cNvSpPr txBox="1"/>
          <p:nvPr/>
        </p:nvSpPr>
        <p:spPr>
          <a:xfrm>
            <a:off x="0" y="6525344"/>
            <a:ext cx="356136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Kuemmel S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BMC Cancer </a:t>
            </a:r>
            <a:r>
              <a:rPr kumimoji="0" lang="en-US" sz="1500" b="0" i="0" u="none" strike="noStrike" kern="1200" cap="none" spc="0" normalizeH="0" baseline="0" noProof="0" dirty="0">
                <a:ln>
                  <a:noFill/>
                </a:ln>
                <a:solidFill>
                  <a:srgbClr val="000000"/>
                </a:solidFill>
                <a:effectLst/>
                <a:uLnTx/>
                <a:uFillTx/>
                <a:latin typeface="Calibri"/>
                <a:ea typeface="MS PGothic" charset="0"/>
              </a:rPr>
              <a:t>2024;24:641.</a:t>
            </a:r>
          </a:p>
        </p:txBody>
      </p:sp>
      <p:pic>
        <p:nvPicPr>
          <p:cNvPr id="12" name="Picture 11" descr="A diagram of a medical procedure&#10;&#10;AI-generated content may be incorrect.">
            <a:extLst>
              <a:ext uri="{FF2B5EF4-FFF2-40B4-BE49-F238E27FC236}">
                <a16:creationId xmlns:a16="http://schemas.microsoft.com/office/drawing/2014/main" id="{F2BC955F-16A9-D06D-69CE-C35D9BB8E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16" y="1937103"/>
            <a:ext cx="11598967" cy="3615262"/>
          </a:xfrm>
          <a:prstGeom prst="rect">
            <a:avLst/>
          </a:prstGeom>
        </p:spPr>
      </p:pic>
      <p:sp>
        <p:nvSpPr>
          <p:cNvPr id="3" name="TextBox 2">
            <a:extLst>
              <a:ext uri="{FF2B5EF4-FFF2-40B4-BE49-F238E27FC236}">
                <a16:creationId xmlns:a16="http://schemas.microsoft.com/office/drawing/2014/main" id="{95FA8FCA-C28D-1A98-06E2-5E908590C534}"/>
              </a:ext>
            </a:extLst>
          </p:cNvPr>
          <p:cNvSpPr txBox="1"/>
          <p:nvPr/>
        </p:nvSpPr>
        <p:spPr>
          <a:xfrm>
            <a:off x="300942" y="5657243"/>
            <a:ext cx="954447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LA = locally advanced; PH FDC SC = fixed-dosed combination of </a:t>
            </a:r>
            <a:r>
              <a:rPr kumimoji="0" lang="en-US" sz="1500" b="0" i="0" u="none" strike="noStrike" kern="1200" cap="none" spc="0" normalizeH="0" baseline="0" noProof="0" dirty="0" err="1">
                <a:ln>
                  <a:noFill/>
                </a:ln>
                <a:solidFill>
                  <a:srgbClr val="000000"/>
                </a:solidFill>
                <a:effectLst/>
                <a:uLnTx/>
                <a:uFillTx/>
                <a:latin typeface="Calibri"/>
                <a:ea typeface="MS PGothic" charset="0"/>
              </a:rPr>
              <a:t>pertuzumab</a:t>
            </a:r>
            <a:r>
              <a:rPr kumimoji="0" lang="en-US" sz="1500" b="0" i="0" u="none" strike="noStrike" kern="1200" cap="none" spc="0" normalizeH="0" baseline="0" noProof="0" dirty="0">
                <a:ln>
                  <a:noFill/>
                </a:ln>
                <a:solidFill>
                  <a:srgbClr val="000000"/>
                </a:solidFill>
                <a:effectLst/>
                <a:uLnTx/>
                <a:uFillTx/>
                <a:latin typeface="Calibri"/>
                <a:ea typeface="MS PGothic" charset="0"/>
              </a:rPr>
              <a:t> and trastuzumab for subcutaneous injection</a:t>
            </a:r>
          </a:p>
        </p:txBody>
      </p:sp>
    </p:spTree>
    <p:extLst>
      <p:ext uri="{BB962C8B-B14F-4D97-AF65-F5344CB8AC3E}">
        <p14:creationId xmlns:p14="http://schemas.microsoft.com/office/powerpoint/2010/main" val="2296394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00667"/>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7425-8D6C-5C71-1302-87F123D16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41244-BA4E-DDA5-89BF-47A614E32989}"/>
              </a:ext>
            </a:extLst>
          </p:cNvPr>
          <p:cNvSpPr>
            <a:spLocks noGrp="1"/>
          </p:cNvSpPr>
          <p:nvPr>
            <p:ph type="title"/>
          </p:nvPr>
        </p:nvSpPr>
        <p:spPr>
          <a:xfrm>
            <a:off x="695400" y="404664"/>
            <a:ext cx="10358967" cy="1143000"/>
          </a:xfrm>
        </p:spPr>
        <p:txBody>
          <a:bodyPr/>
          <a:lstStyle/>
          <a:p>
            <a:pPr algn="l"/>
            <a:r>
              <a:rPr lang="en-US" dirty="0"/>
              <a:t>INAVO122: An Ongoing Phase III Study of Maintenance </a:t>
            </a:r>
            <a:r>
              <a:rPr lang="en-US" dirty="0" err="1"/>
              <a:t>Inavolisib</a:t>
            </a:r>
            <a:r>
              <a:rPr lang="en-US" dirty="0"/>
              <a:t> or Placebo with </a:t>
            </a:r>
            <a:r>
              <a:rPr lang="en-US" dirty="0" err="1"/>
              <a:t>Pertuzumab</a:t>
            </a:r>
            <a:r>
              <a:rPr lang="en-US" dirty="0"/>
              <a:t> and Trastuzumab for Patients with PIK3CA-Mutant, HER2-Positive Advanced Breast Cancer</a:t>
            </a:r>
            <a:br>
              <a:rPr lang="en-US" dirty="0"/>
            </a:br>
            <a:r>
              <a:rPr lang="en-US" dirty="0"/>
              <a:t> </a:t>
            </a:r>
          </a:p>
        </p:txBody>
      </p:sp>
      <p:pic>
        <p:nvPicPr>
          <p:cNvPr id="8" name="Picture 7" descr="A diagram of a patient's process&#10;&#10;AI-generated content may be incorrect.">
            <a:extLst>
              <a:ext uri="{FF2B5EF4-FFF2-40B4-BE49-F238E27FC236}">
                <a16:creationId xmlns:a16="http://schemas.microsoft.com/office/drawing/2014/main" id="{93E8D431-61D3-DD0B-E2E9-0079E4AA16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02610" y="1700808"/>
            <a:ext cx="11786780" cy="3816424"/>
          </a:xfrm>
          <a:prstGeom prst="rect">
            <a:avLst/>
          </a:prstGeom>
        </p:spPr>
      </p:pic>
      <p:sp>
        <p:nvSpPr>
          <p:cNvPr id="9" name="Rectangle 8">
            <a:extLst>
              <a:ext uri="{FF2B5EF4-FFF2-40B4-BE49-F238E27FC236}">
                <a16:creationId xmlns:a16="http://schemas.microsoft.com/office/drawing/2014/main" id="{15C5BBAC-C0B6-A4EA-7268-65E014841CAD}"/>
              </a:ext>
            </a:extLst>
          </p:cNvPr>
          <p:cNvSpPr/>
          <p:nvPr/>
        </p:nvSpPr>
        <p:spPr bwMode="auto">
          <a:xfrm>
            <a:off x="263352" y="4941168"/>
            <a:ext cx="2448272"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TextBox 9">
            <a:extLst>
              <a:ext uri="{FF2B5EF4-FFF2-40B4-BE49-F238E27FC236}">
                <a16:creationId xmlns:a16="http://schemas.microsoft.com/office/drawing/2014/main" id="{2E358975-F895-EFAC-6A19-98061B95FF5C}"/>
              </a:ext>
            </a:extLst>
          </p:cNvPr>
          <p:cNvSpPr txBox="1"/>
          <p:nvPr/>
        </p:nvSpPr>
        <p:spPr>
          <a:xfrm>
            <a:off x="0" y="6525344"/>
            <a:ext cx="382431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Swain SM et al. ASCO 2024;Abstract TPS1124. </a:t>
            </a:r>
          </a:p>
        </p:txBody>
      </p:sp>
    </p:spTree>
    <p:extLst>
      <p:ext uri="{BB962C8B-B14F-4D97-AF65-F5344CB8AC3E}">
        <p14:creationId xmlns:p14="http://schemas.microsoft.com/office/powerpoint/2010/main" val="3018979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7F956-6E37-75AD-AAC3-99271F38688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607488B-7895-A802-4AB5-021D3241BAAF}"/>
              </a:ext>
            </a:extLst>
          </p:cNvPr>
          <p:cNvSpPr/>
          <p:nvPr/>
        </p:nvSpPr>
        <p:spPr bwMode="auto">
          <a:xfrm>
            <a:off x="536197" y="1569199"/>
            <a:ext cx="11175157" cy="576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7B6E239-C6AC-924A-2B20-0E87319C47A8}"/>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2833F10C-0764-A34F-33E5-849E3B2522F9}"/>
              </a:ext>
            </a:extLst>
          </p:cNvPr>
          <p:cNvSpPr>
            <a:spLocks noGrp="1"/>
          </p:cNvSpPr>
          <p:nvPr>
            <p:ph idx="1"/>
          </p:nvPr>
        </p:nvSpPr>
        <p:spPr>
          <a:xfrm>
            <a:off x="1282390" y="1039853"/>
            <a:ext cx="9824225" cy="3259686"/>
          </a:xfrm>
        </p:spPr>
        <p:txBody>
          <a:bodyPr/>
          <a:lstStyle/>
          <a:p>
            <a:pPr marL="98425" indent="0">
              <a:lnSpc>
                <a:spcPts val="3240"/>
              </a:lnSpc>
              <a:spcBef>
                <a:spcPts val="1000"/>
              </a:spcBef>
              <a:spcAft>
                <a:spcPts val="600"/>
              </a:spcAft>
              <a:buNone/>
            </a:pPr>
            <a:r>
              <a:rPr lang="en-US" sz="2600" dirty="0">
                <a:solidFill>
                  <a:schemeClr val="accent2"/>
                </a:solidFill>
              </a:rPr>
              <a:t>Introduction: </a:t>
            </a:r>
            <a:r>
              <a:rPr lang="en-US" sz="2600" dirty="0">
                <a:solidFill>
                  <a:schemeClr val="tx1"/>
                </a:solidFill>
              </a:rPr>
              <a:t>HER2 History </a:t>
            </a:r>
          </a:p>
          <a:p>
            <a:pPr marL="98425" indent="0">
              <a:lnSpc>
                <a:spcPts val="3240"/>
              </a:lnSpc>
              <a:spcBef>
                <a:spcPts val="1000"/>
              </a:spcBef>
              <a:spcAft>
                <a:spcPts val="600"/>
              </a:spcAft>
              <a:buNone/>
            </a:pPr>
            <a:r>
              <a:rPr lang="en-US" sz="2600" dirty="0">
                <a:solidFill>
                  <a:schemeClr val="bg1"/>
                </a:solidFill>
              </a:rPr>
              <a:t>Module 1: Cases from the GMO Survey</a:t>
            </a:r>
          </a:p>
          <a:p>
            <a:pPr marL="98425" indent="0">
              <a:lnSpc>
                <a:spcPts val="3240"/>
              </a:lnSpc>
              <a:spcBef>
                <a:spcPts val="1000"/>
              </a:spcBef>
              <a:spcAft>
                <a:spcPts val="600"/>
              </a:spcAft>
              <a:buNone/>
            </a:pPr>
            <a:r>
              <a:rPr lang="en-US" sz="2600" dirty="0">
                <a:solidFill>
                  <a:schemeClr val="accent2"/>
                </a:solidFill>
              </a:rPr>
              <a:t>Module 2: </a:t>
            </a:r>
            <a:r>
              <a:rPr lang="en-US" sz="2600" dirty="0">
                <a:solidFill>
                  <a:schemeClr val="tx1"/>
                </a:solidFill>
              </a:rPr>
              <a:t>Biology and Selection of First-Line Therapy for HR-Positive, HER2-Positive Metastatic Breast Cancer (</a:t>
            </a:r>
            <a:r>
              <a:rPr lang="en-US" sz="2600" dirty="0" err="1">
                <a:solidFill>
                  <a:schemeClr val="tx1"/>
                </a:solidFill>
              </a:rPr>
              <a:t>mBC</a:t>
            </a:r>
            <a:r>
              <a:rPr lang="en-US" sz="2600" dirty="0">
                <a:solidFill>
                  <a:schemeClr val="tx1"/>
                </a:solidFill>
              </a:rPr>
              <a:t>) — Dr Mahtani </a:t>
            </a:r>
          </a:p>
          <a:p>
            <a:pPr marL="98425" indent="0">
              <a:lnSpc>
                <a:spcPts val="3240"/>
              </a:lnSpc>
              <a:spcBef>
                <a:spcPts val="1000"/>
              </a:spcBef>
              <a:spcAft>
                <a:spcPts val="600"/>
              </a:spcAft>
              <a:buNone/>
            </a:pPr>
            <a:r>
              <a:rPr lang="en-US" sz="2600" dirty="0">
                <a:solidFill>
                  <a:schemeClr val="accent2"/>
                </a:solidFill>
              </a:rPr>
              <a:t>Module 3: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4: </a:t>
            </a:r>
            <a:r>
              <a:rPr lang="en-US" sz="2600" dirty="0">
                <a:solidFill>
                  <a:schemeClr val="tx1"/>
                </a:solidFill>
              </a:rPr>
              <a:t>Patterns of Care Survey — Part 1 </a:t>
            </a:r>
          </a:p>
          <a:p>
            <a:pPr marL="98425" indent="0">
              <a:lnSpc>
                <a:spcPts val="3240"/>
              </a:lnSpc>
              <a:spcBef>
                <a:spcPts val="1000"/>
              </a:spcBef>
              <a:spcAft>
                <a:spcPts val="600"/>
              </a:spcAft>
              <a:buNone/>
            </a:pPr>
            <a:r>
              <a:rPr lang="en-US" sz="2600" dirty="0">
                <a:solidFill>
                  <a:schemeClr val="accent2"/>
                </a:solidFill>
              </a:rPr>
              <a:t>Module 5: </a:t>
            </a:r>
            <a:r>
              <a:rPr lang="en-US" sz="2600" dirty="0">
                <a:solidFill>
                  <a:schemeClr val="tx1"/>
                </a:solidFill>
              </a:rPr>
              <a:t>Optimizing the Use of Up-Front Maintenance Therapy for HER2-Positive </a:t>
            </a:r>
            <a:r>
              <a:rPr lang="en-US" sz="2600" dirty="0" err="1">
                <a:solidFill>
                  <a:schemeClr val="tx1"/>
                </a:solidFill>
              </a:rPr>
              <a:t>mBC</a:t>
            </a:r>
            <a:r>
              <a:rPr lang="en-US" sz="2600" dirty="0">
                <a:solidFill>
                  <a:schemeClr val="tx1"/>
                </a:solidFill>
              </a:rPr>
              <a:t> — Dr Carey</a:t>
            </a:r>
          </a:p>
          <a:p>
            <a:pPr marL="98425" indent="0">
              <a:lnSpc>
                <a:spcPts val="3240"/>
              </a:lnSpc>
              <a:spcBef>
                <a:spcPts val="1000"/>
              </a:spcBef>
              <a:spcAft>
                <a:spcPts val="600"/>
              </a:spcAft>
              <a:buNone/>
            </a:pPr>
            <a:r>
              <a:rPr lang="en-US" sz="2600" dirty="0">
                <a:solidFill>
                  <a:schemeClr val="accent2"/>
                </a:solidFill>
              </a:rPr>
              <a:t>Module 6: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7: </a:t>
            </a:r>
            <a:r>
              <a:rPr lang="en-US" sz="2600" dirty="0">
                <a:solidFill>
                  <a:schemeClr val="tx1"/>
                </a:solidFill>
              </a:rPr>
              <a:t>Patterns of Care Survey — Part 2 </a:t>
            </a:r>
          </a:p>
        </p:txBody>
      </p:sp>
    </p:spTree>
    <p:custDataLst>
      <p:tags r:id="rId1"/>
    </p:custDataLst>
    <p:extLst>
      <p:ext uri="{BB962C8B-B14F-4D97-AF65-F5344CB8AC3E}">
        <p14:creationId xmlns:p14="http://schemas.microsoft.com/office/powerpoint/2010/main" val="12401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628800"/>
            <a:ext cx="10207702" cy="4316412"/>
          </a:xfrm>
        </p:spPr>
        <p:txBody>
          <a:bodyPr/>
          <a:lstStyle/>
          <a:p>
            <a:pPr marL="98425" indent="0">
              <a:buNone/>
            </a:pPr>
            <a:r>
              <a:rPr lang="en-US" sz="2200" dirty="0"/>
              <a:t>70 </a:t>
            </a:r>
            <a:r>
              <a:rPr lang="en-US" sz="2200" dirty="0" err="1"/>
              <a:t>yo</a:t>
            </a:r>
            <a:r>
              <a:rPr lang="en-US" sz="2200" dirty="0"/>
              <a:t> woman </a:t>
            </a:r>
          </a:p>
          <a:p>
            <a:r>
              <a:rPr lang="en-US" sz="2200" dirty="0"/>
              <a:t>De novo HR+/HER2+ widely metastatic breast cancer including a solitary, asymptomatic brain metastasis. </a:t>
            </a:r>
          </a:p>
          <a:p>
            <a:r>
              <a:rPr lang="en-US" sz="2200" dirty="0"/>
              <a:t>Started T-</a:t>
            </a:r>
            <a:r>
              <a:rPr lang="en-US" sz="2200" dirty="0" err="1"/>
              <a:t>DXd</a:t>
            </a:r>
            <a:r>
              <a:rPr lang="en-US" sz="2200" dirty="0"/>
              <a:t> + </a:t>
            </a:r>
            <a:r>
              <a:rPr lang="en-US" sz="2200" dirty="0" err="1"/>
              <a:t>pertuzumab</a:t>
            </a:r>
            <a:r>
              <a:rPr lang="en-US" sz="2200" dirty="0"/>
              <a:t> complicated by severe diarrhea requiring hospitalization and treatment interruption. </a:t>
            </a:r>
            <a:r>
              <a:rPr lang="en-US" sz="2200" dirty="0" err="1"/>
              <a:t>Pertuzumab</a:t>
            </a:r>
            <a:r>
              <a:rPr lang="en-US" sz="2200" dirty="0"/>
              <a:t> discontinued after 2 cycles, T-</a:t>
            </a:r>
            <a:r>
              <a:rPr lang="en-US" sz="2200" dirty="0" err="1"/>
              <a:t>DXd</a:t>
            </a:r>
            <a:r>
              <a:rPr lang="en-US" sz="2200" dirty="0"/>
              <a:t> continued. She responded to therapy at all sites including the brain. </a:t>
            </a:r>
          </a:p>
          <a:p>
            <a:pPr marL="98425" indent="0">
              <a:buNone/>
            </a:pPr>
            <a:r>
              <a:rPr lang="en-US" sz="2200" dirty="0"/>
              <a:t>Would you rechallenge with </a:t>
            </a:r>
            <a:r>
              <a:rPr lang="en-US" sz="2200" dirty="0" err="1"/>
              <a:t>pertuzumab</a:t>
            </a:r>
            <a:r>
              <a:rPr lang="en-US" sz="2200" dirty="0"/>
              <a:t> + T-</a:t>
            </a:r>
            <a:r>
              <a:rPr lang="en-US" sz="2200" dirty="0" err="1"/>
              <a:t>DXd</a:t>
            </a:r>
            <a:r>
              <a:rPr lang="en-US" sz="2200" dirty="0"/>
              <a:t>? At what time point or degree of response would you switch to AI + Palbo + trastuzumab per PATINA? Is this your new standard?</a:t>
            </a:r>
          </a:p>
        </p:txBody>
      </p:sp>
      <p:sp>
        <p:nvSpPr>
          <p:cNvPr id="6" name="TextBox 5">
            <a:extLst>
              <a:ext uri="{FF2B5EF4-FFF2-40B4-BE49-F238E27FC236}">
                <a16:creationId xmlns:a16="http://schemas.microsoft.com/office/drawing/2014/main" id="{F75E7EBF-6695-C4C9-E4C3-5CAC113D76E3}"/>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210301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C5E00-5C03-1FB3-FB33-8837382452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E3E50-303F-8426-2206-A4066C4457B4}"/>
              </a:ext>
            </a:extLst>
          </p:cNvPr>
          <p:cNvSpPr>
            <a:spLocks noGrp="1"/>
          </p:cNvSpPr>
          <p:nvPr>
            <p:ph idx="1"/>
          </p:nvPr>
        </p:nvSpPr>
        <p:spPr>
          <a:xfrm>
            <a:off x="877458" y="1629607"/>
            <a:ext cx="9683038" cy="4316412"/>
          </a:xfrm>
        </p:spPr>
        <p:txBody>
          <a:bodyPr/>
          <a:lstStyle/>
          <a:p>
            <a:pPr marL="98425" indent="0">
              <a:buNone/>
            </a:pPr>
            <a:r>
              <a:rPr lang="en-US" sz="2200" dirty="0"/>
              <a:t>43 </a:t>
            </a:r>
            <a:r>
              <a:rPr lang="en-US" sz="2200" dirty="0" err="1"/>
              <a:t>yo</a:t>
            </a:r>
            <a:r>
              <a:rPr lang="en-US" sz="2200" dirty="0"/>
              <a:t> woman</a:t>
            </a:r>
          </a:p>
          <a:p>
            <a:r>
              <a:rPr lang="en-US" sz="2200" dirty="0"/>
              <a:t>ER/PR+, HER2+ de novo metastatic breast cancer, minimally symptomatic bone and nodal metastases.  </a:t>
            </a:r>
          </a:p>
          <a:p>
            <a:r>
              <a:rPr lang="en-US" sz="2200" dirty="0"/>
              <a:t>1L induction THP for 6 cycles, then HP maintenance plus leuprolide and AI, remains NED for over 2 years.</a:t>
            </a:r>
          </a:p>
          <a:p>
            <a:r>
              <a:rPr lang="en-US" sz="2200" dirty="0"/>
              <a:t>2 years of zoledronic acid. </a:t>
            </a:r>
          </a:p>
          <a:p>
            <a:pPr marL="98425" indent="0">
              <a:buNone/>
            </a:pPr>
            <a:r>
              <a:rPr lang="en-US" sz="2200" dirty="0"/>
              <a:t>What 1L regimen and maintenance therapy would you use if she presented today? Would T-</a:t>
            </a:r>
            <a:r>
              <a:rPr lang="en-US" sz="2200" dirty="0" err="1"/>
              <a:t>DXd</a:t>
            </a:r>
            <a:r>
              <a:rPr lang="en-US" sz="2200" dirty="0"/>
              <a:t> + </a:t>
            </a:r>
            <a:r>
              <a:rPr lang="en-US" sz="2200" dirty="0" err="1"/>
              <a:t>pertuzumab</a:t>
            </a:r>
            <a:r>
              <a:rPr lang="en-US" sz="2200" dirty="0"/>
              <a:t> induction be appropriate? What about incorporating palbociclib into the endocrine therapy component given HR+ alongside HP maintenance per PATINA? </a:t>
            </a:r>
          </a:p>
        </p:txBody>
      </p:sp>
      <p:sp>
        <p:nvSpPr>
          <p:cNvPr id="6" name="TextBox 5">
            <a:extLst>
              <a:ext uri="{FF2B5EF4-FFF2-40B4-BE49-F238E27FC236}">
                <a16:creationId xmlns:a16="http://schemas.microsoft.com/office/drawing/2014/main" id="{6C16EC73-CD8B-BA5C-9D2E-FAF39A9DCCE5}"/>
              </a:ext>
            </a:extLst>
          </p:cNvPr>
          <p:cNvSpPr txBox="1"/>
          <p:nvPr/>
        </p:nvSpPr>
        <p:spPr>
          <a:xfrm>
            <a:off x="892360" y="394537"/>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00601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C5E00-5C03-1FB3-FB33-8837382452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E3E50-303F-8426-2206-A4066C4457B4}"/>
              </a:ext>
            </a:extLst>
          </p:cNvPr>
          <p:cNvSpPr>
            <a:spLocks noGrp="1"/>
          </p:cNvSpPr>
          <p:nvPr>
            <p:ph idx="1"/>
          </p:nvPr>
        </p:nvSpPr>
        <p:spPr>
          <a:xfrm>
            <a:off x="877458" y="1707267"/>
            <a:ext cx="9683038" cy="4316412"/>
          </a:xfrm>
        </p:spPr>
        <p:txBody>
          <a:bodyPr/>
          <a:lstStyle/>
          <a:p>
            <a:pPr marL="98425" indent="0">
              <a:buNone/>
            </a:pPr>
            <a:r>
              <a:rPr lang="en-US" sz="2200" dirty="0"/>
              <a:t>72 </a:t>
            </a:r>
            <a:r>
              <a:rPr lang="en-US" sz="2200" dirty="0" err="1"/>
              <a:t>yo</a:t>
            </a:r>
            <a:r>
              <a:rPr lang="en-US" sz="2200" dirty="0"/>
              <a:t> woman</a:t>
            </a:r>
          </a:p>
          <a:p>
            <a:r>
              <a:rPr lang="en-US" sz="2200" dirty="0"/>
              <a:t>ER/PR+, HER2+ metastatic breast cancer asymptomatic liver and bone metastases </a:t>
            </a:r>
          </a:p>
          <a:p>
            <a:r>
              <a:rPr lang="en-US" sz="2200" dirty="0"/>
              <a:t>PMH: THP- HP + AI + </a:t>
            </a:r>
            <a:r>
              <a:rPr lang="en-US" sz="2200" dirty="0" err="1"/>
              <a:t>palbo</a:t>
            </a:r>
            <a:r>
              <a:rPr lang="en-US" sz="2200" dirty="0"/>
              <a:t>.</a:t>
            </a:r>
          </a:p>
          <a:p>
            <a:pPr marL="98425" indent="0">
              <a:buNone/>
            </a:pPr>
            <a:r>
              <a:rPr lang="en-US" sz="2200" dirty="0"/>
              <a:t>Today would faculty consider T-</a:t>
            </a:r>
            <a:r>
              <a:rPr lang="en-US" sz="2200" dirty="0" err="1"/>
              <a:t>DXd</a:t>
            </a:r>
            <a:r>
              <a:rPr lang="en-US" sz="2200" dirty="0"/>
              <a:t> + </a:t>
            </a:r>
            <a:r>
              <a:rPr lang="en-US" sz="2200" dirty="0" err="1"/>
              <a:t>Pertuzumab</a:t>
            </a:r>
            <a:r>
              <a:rPr lang="en-US" sz="2200" dirty="0"/>
              <a:t> until best response, then </a:t>
            </a:r>
            <a:r>
              <a:rPr lang="en-US" sz="2200" dirty="0" err="1"/>
              <a:t>Pertuzumab</a:t>
            </a:r>
            <a:r>
              <a:rPr lang="en-US" sz="2200" dirty="0"/>
              <a:t> plus AI and </a:t>
            </a:r>
            <a:r>
              <a:rPr lang="en-US" sz="2200" dirty="0" err="1"/>
              <a:t>palbo</a:t>
            </a:r>
            <a:r>
              <a:rPr lang="en-US" sz="2200" dirty="0"/>
              <a:t>?	</a:t>
            </a:r>
            <a:br>
              <a:rPr lang="en-US" sz="2200" dirty="0"/>
            </a:br>
            <a:r>
              <a:rPr lang="en-US" sz="2200" dirty="0"/>
              <a:t>Any role for CT DNA monitoring to guide de-escalation or discontinuation of maintenance therapy in this setting?</a:t>
            </a:r>
          </a:p>
        </p:txBody>
      </p:sp>
      <p:sp>
        <p:nvSpPr>
          <p:cNvPr id="6" name="TextBox 5">
            <a:extLst>
              <a:ext uri="{FF2B5EF4-FFF2-40B4-BE49-F238E27FC236}">
                <a16:creationId xmlns:a16="http://schemas.microsoft.com/office/drawing/2014/main" id="{142E3DB0-F77A-4F19-8747-587EC204610C}"/>
              </a:ext>
            </a:extLst>
          </p:cNvPr>
          <p:cNvSpPr txBox="1"/>
          <p:nvPr/>
        </p:nvSpPr>
        <p:spPr>
          <a:xfrm>
            <a:off x="892360" y="348243"/>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2862453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488852"/>
            <a:ext cx="10207702" cy="4316412"/>
          </a:xfrm>
        </p:spPr>
        <p:txBody>
          <a:bodyPr/>
          <a:lstStyle/>
          <a:p>
            <a:pPr marL="98425" indent="0">
              <a:buNone/>
            </a:pPr>
            <a:r>
              <a:rPr lang="en-US" sz="2200" dirty="0"/>
              <a:t>56 </a:t>
            </a:r>
            <a:r>
              <a:rPr lang="en-US" sz="2200" dirty="0" err="1"/>
              <a:t>yo</a:t>
            </a:r>
            <a:r>
              <a:rPr lang="en-US" sz="2200" dirty="0"/>
              <a:t> woman </a:t>
            </a:r>
          </a:p>
          <a:p>
            <a:r>
              <a:rPr lang="en-US" sz="2200" dirty="0"/>
              <a:t>ER/PR-, HER2+, multiple sites of metastatic disease, including high burden visceral </a:t>
            </a:r>
            <a:r>
              <a:rPr lang="en-US" sz="2200" dirty="0" err="1"/>
              <a:t>mets</a:t>
            </a:r>
            <a:r>
              <a:rPr lang="en-US" sz="2200" dirty="0"/>
              <a:t>, bone and 7 small asymptomatic brain </a:t>
            </a:r>
            <a:r>
              <a:rPr lang="en-US" sz="2200" dirty="0" err="1"/>
              <a:t>mets</a:t>
            </a:r>
            <a:r>
              <a:rPr lang="en-US" sz="2200" dirty="0"/>
              <a:t>.   </a:t>
            </a:r>
          </a:p>
          <a:p>
            <a:pPr marL="98425" indent="0">
              <a:buNone/>
            </a:pPr>
            <a:r>
              <a:rPr lang="en-US" sz="2200" dirty="0"/>
              <a:t>What induction regimen would you recommend? Would you consider de-escalation after induction therapy? What about tucatinib/trastuzumab/pertuzumab as maintenance?</a:t>
            </a:r>
            <a:br>
              <a:rPr lang="en-US" sz="2200" dirty="0"/>
            </a:br>
            <a:r>
              <a:rPr lang="en-US" sz="2200" dirty="0"/>
              <a:t>Any role for SRS or Gamma Knife?</a:t>
            </a:r>
          </a:p>
        </p:txBody>
      </p:sp>
      <p:sp>
        <p:nvSpPr>
          <p:cNvPr id="6" name="TextBox 5">
            <a:extLst>
              <a:ext uri="{FF2B5EF4-FFF2-40B4-BE49-F238E27FC236}">
                <a16:creationId xmlns:a16="http://schemas.microsoft.com/office/drawing/2014/main" id="{80D5A34E-4067-764D-FAA2-64D2695243FB}"/>
              </a:ext>
            </a:extLst>
          </p:cNvPr>
          <p:cNvSpPr txBox="1"/>
          <p:nvPr/>
        </p:nvSpPr>
        <p:spPr>
          <a:xfrm>
            <a:off x="892360" y="197768"/>
            <a:ext cx="10360152" cy="92697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933300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115E-F12C-F77C-F494-AFC4CE9749B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4B7B0E-1091-DBE5-3948-E4330A699395}"/>
              </a:ext>
            </a:extLst>
          </p:cNvPr>
          <p:cNvSpPr/>
          <p:nvPr/>
        </p:nvSpPr>
        <p:spPr bwMode="auto">
          <a:xfrm>
            <a:off x="536197" y="2162327"/>
            <a:ext cx="11175157" cy="96393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1007DBE-BCB2-DF1E-6CCE-788D91E82F94}"/>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11E94038-220E-D454-3F20-C2096AEB016E}"/>
              </a:ext>
            </a:extLst>
          </p:cNvPr>
          <p:cNvSpPr>
            <a:spLocks noGrp="1"/>
          </p:cNvSpPr>
          <p:nvPr>
            <p:ph idx="1"/>
          </p:nvPr>
        </p:nvSpPr>
        <p:spPr>
          <a:xfrm>
            <a:off x="1282390" y="1039853"/>
            <a:ext cx="9824225" cy="3259686"/>
          </a:xfrm>
        </p:spPr>
        <p:txBody>
          <a:bodyPr/>
          <a:lstStyle/>
          <a:p>
            <a:pPr marL="98425" indent="0">
              <a:lnSpc>
                <a:spcPts val="3240"/>
              </a:lnSpc>
              <a:spcBef>
                <a:spcPts val="1000"/>
              </a:spcBef>
              <a:spcAft>
                <a:spcPts val="600"/>
              </a:spcAft>
              <a:buNone/>
            </a:pPr>
            <a:r>
              <a:rPr lang="en-US" sz="2600" dirty="0">
                <a:solidFill>
                  <a:schemeClr val="accent2"/>
                </a:solidFill>
              </a:rPr>
              <a:t>Introduction: </a:t>
            </a:r>
            <a:r>
              <a:rPr lang="en-US" sz="2600" dirty="0">
                <a:solidFill>
                  <a:schemeClr val="tx1"/>
                </a:solidFill>
              </a:rPr>
              <a:t>HER2 History </a:t>
            </a:r>
          </a:p>
          <a:p>
            <a:pPr marL="98425" indent="0">
              <a:lnSpc>
                <a:spcPts val="3240"/>
              </a:lnSpc>
              <a:spcBef>
                <a:spcPts val="1000"/>
              </a:spcBef>
              <a:spcAft>
                <a:spcPts val="600"/>
              </a:spcAft>
              <a:buNone/>
            </a:pPr>
            <a:r>
              <a:rPr lang="en-US" sz="2600" dirty="0">
                <a:solidFill>
                  <a:schemeClr val="accent2"/>
                </a:solidFill>
              </a:rPr>
              <a:t>Module 1: </a:t>
            </a:r>
            <a:r>
              <a:rPr lang="en-US" sz="2600" dirty="0">
                <a:solidFill>
                  <a:schemeClr val="tx1"/>
                </a:solidFill>
              </a:rPr>
              <a:t>Cases from the GMO Survey</a:t>
            </a:r>
            <a:endParaRPr lang="en-US" sz="2600" dirty="0">
              <a:solidFill>
                <a:schemeClr val="accent2"/>
              </a:solidFill>
            </a:endParaRPr>
          </a:p>
          <a:p>
            <a:pPr marL="98425" indent="0">
              <a:lnSpc>
                <a:spcPts val="3240"/>
              </a:lnSpc>
              <a:spcBef>
                <a:spcPts val="1000"/>
              </a:spcBef>
              <a:spcAft>
                <a:spcPts val="600"/>
              </a:spcAft>
              <a:buNone/>
            </a:pPr>
            <a:r>
              <a:rPr lang="en-US" sz="2600" dirty="0">
                <a:solidFill>
                  <a:schemeClr val="bg1"/>
                </a:solidFill>
              </a:rPr>
              <a:t>Module 2: Biology and Selection of First-Line Therapy for HR-Positive, HER2-Positive Metastatic Breast Cancer (</a:t>
            </a:r>
            <a:r>
              <a:rPr lang="en-US" sz="2600" dirty="0" err="1">
                <a:solidFill>
                  <a:schemeClr val="bg1"/>
                </a:solidFill>
              </a:rPr>
              <a:t>mBC</a:t>
            </a:r>
            <a:r>
              <a:rPr lang="en-US" sz="2600" dirty="0">
                <a:solidFill>
                  <a:schemeClr val="bg1"/>
                </a:solidFill>
              </a:rPr>
              <a:t>) — Dr Mahtani </a:t>
            </a:r>
          </a:p>
          <a:p>
            <a:pPr marL="98425" indent="0">
              <a:lnSpc>
                <a:spcPts val="3240"/>
              </a:lnSpc>
              <a:spcBef>
                <a:spcPts val="1000"/>
              </a:spcBef>
              <a:spcAft>
                <a:spcPts val="600"/>
              </a:spcAft>
              <a:buNone/>
            </a:pPr>
            <a:r>
              <a:rPr lang="en-US" sz="2600" dirty="0">
                <a:solidFill>
                  <a:schemeClr val="accent2"/>
                </a:solidFill>
              </a:rPr>
              <a:t>Module 3: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4: </a:t>
            </a:r>
            <a:r>
              <a:rPr lang="en-US" sz="2600" dirty="0">
                <a:solidFill>
                  <a:schemeClr val="tx1"/>
                </a:solidFill>
              </a:rPr>
              <a:t>Patterns of Care Survey — Part 1 </a:t>
            </a:r>
          </a:p>
          <a:p>
            <a:pPr marL="98425" indent="0">
              <a:lnSpc>
                <a:spcPts val="3240"/>
              </a:lnSpc>
              <a:spcBef>
                <a:spcPts val="1000"/>
              </a:spcBef>
              <a:spcAft>
                <a:spcPts val="600"/>
              </a:spcAft>
              <a:buNone/>
            </a:pPr>
            <a:r>
              <a:rPr lang="en-US" sz="2600" dirty="0">
                <a:solidFill>
                  <a:schemeClr val="accent2"/>
                </a:solidFill>
              </a:rPr>
              <a:t>Module 5: </a:t>
            </a:r>
            <a:r>
              <a:rPr lang="en-US" sz="2600" dirty="0">
                <a:solidFill>
                  <a:schemeClr val="tx1"/>
                </a:solidFill>
              </a:rPr>
              <a:t>Optimizing the Use of Up-Front Maintenance Therapy for HER2-Positive </a:t>
            </a:r>
            <a:r>
              <a:rPr lang="en-US" sz="2600" dirty="0" err="1">
                <a:solidFill>
                  <a:schemeClr val="tx1"/>
                </a:solidFill>
              </a:rPr>
              <a:t>mBC</a:t>
            </a:r>
            <a:r>
              <a:rPr lang="en-US" sz="2600" dirty="0">
                <a:solidFill>
                  <a:schemeClr val="tx1"/>
                </a:solidFill>
              </a:rPr>
              <a:t> — Dr Carey</a:t>
            </a:r>
          </a:p>
          <a:p>
            <a:pPr marL="98425" indent="0">
              <a:lnSpc>
                <a:spcPts val="3240"/>
              </a:lnSpc>
              <a:spcBef>
                <a:spcPts val="1000"/>
              </a:spcBef>
              <a:spcAft>
                <a:spcPts val="600"/>
              </a:spcAft>
              <a:buNone/>
            </a:pPr>
            <a:r>
              <a:rPr lang="en-US" sz="2600" dirty="0">
                <a:solidFill>
                  <a:schemeClr val="accent2"/>
                </a:solidFill>
              </a:rPr>
              <a:t>Module 6: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7: </a:t>
            </a:r>
            <a:r>
              <a:rPr lang="en-US" sz="2600" dirty="0">
                <a:solidFill>
                  <a:schemeClr val="tx1"/>
                </a:solidFill>
              </a:rPr>
              <a:t>Patterns of Care Survey — Part 2 </a:t>
            </a:r>
          </a:p>
        </p:txBody>
      </p:sp>
    </p:spTree>
    <p:custDataLst>
      <p:tags r:id="rId1"/>
    </p:custDataLst>
    <p:extLst>
      <p:ext uri="{BB962C8B-B14F-4D97-AF65-F5344CB8AC3E}">
        <p14:creationId xmlns:p14="http://schemas.microsoft.com/office/powerpoint/2010/main" val="311684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0D8AD6-8183-0A30-EF4A-E723F3EC214D}"/>
              </a:ext>
            </a:extLst>
          </p:cNvPr>
          <p:cNvSpPr txBox="1"/>
          <p:nvPr/>
        </p:nvSpPr>
        <p:spPr>
          <a:xfrm>
            <a:off x="1176528" y="1792147"/>
            <a:ext cx="983894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Biology and Selection of First-Line Therapy for HR-Positive, HER2-Positive </a:t>
            </a:r>
            <a:r>
              <a:rPr kumimoji="0" lang="en-US" sz="3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mBC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30A4C54-92F0-13A1-142D-B9F7BF0ECB57}"/>
              </a:ext>
            </a:extLst>
          </p:cNvPr>
          <p:cNvSpPr txBox="1"/>
          <p:nvPr/>
        </p:nvSpPr>
        <p:spPr>
          <a:xfrm>
            <a:off x="1176528" y="3864787"/>
            <a:ext cx="983894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Reshma L Mahtani,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Chief of Breast Medical Oncology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Miami Cancer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Baptist Health South Florida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Miami, Florida</a:t>
            </a:r>
          </a:p>
        </p:txBody>
      </p:sp>
    </p:spTree>
    <p:extLst>
      <p:ext uri="{BB962C8B-B14F-4D97-AF65-F5344CB8AC3E}">
        <p14:creationId xmlns:p14="http://schemas.microsoft.com/office/powerpoint/2010/main" val="2041090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EBC3BC-63A0-4282-B379-B2E66F511E30}"/>
              </a:ext>
            </a:extLst>
          </p:cNvPr>
          <p:cNvSpPr>
            <a:spLocks noGrp="1"/>
          </p:cNvSpPr>
          <p:nvPr>
            <p:ph type="title"/>
          </p:nvPr>
        </p:nvSpPr>
        <p:spPr>
          <a:xfrm>
            <a:off x="121920" y="-1"/>
            <a:ext cx="11948160" cy="780133"/>
          </a:xfrm>
        </p:spPr>
        <p:txBody>
          <a:bodyPr/>
          <a:lstStyle/>
          <a:p>
            <a:r>
              <a:rPr lang="en-US" dirty="0">
                <a:solidFill>
                  <a:schemeClr val="tx2"/>
                </a:solidFill>
              </a:rPr>
              <a:t>Crosstalk Between ER and HER2</a:t>
            </a:r>
          </a:p>
        </p:txBody>
      </p:sp>
      <p:pic>
        <p:nvPicPr>
          <p:cNvPr id="4" name="Picture 3">
            <a:extLst>
              <a:ext uri="{FF2B5EF4-FFF2-40B4-BE49-F238E27FC236}">
                <a16:creationId xmlns:a16="http://schemas.microsoft.com/office/drawing/2014/main" id="{10884834-E004-A69C-6D90-2C11BD09E4FB}"/>
              </a:ext>
            </a:extLst>
          </p:cNvPr>
          <p:cNvPicPr>
            <a:picLocks noChangeAspect="1"/>
          </p:cNvPicPr>
          <p:nvPr/>
        </p:nvPicPr>
        <p:blipFill>
          <a:blip r:embed="rId3"/>
          <a:stretch>
            <a:fillRect/>
          </a:stretch>
        </p:blipFill>
        <p:spPr>
          <a:xfrm>
            <a:off x="1484711" y="616033"/>
            <a:ext cx="9583127" cy="5824515"/>
          </a:xfrm>
          <a:prstGeom prst="rect">
            <a:avLst/>
          </a:prstGeom>
        </p:spPr>
      </p:pic>
      <p:sp>
        <p:nvSpPr>
          <p:cNvPr id="7" name="TextBox 6">
            <a:extLst>
              <a:ext uri="{FF2B5EF4-FFF2-40B4-BE49-F238E27FC236}">
                <a16:creationId xmlns:a16="http://schemas.microsoft.com/office/drawing/2014/main" id="{A1F644DA-AE2A-AEE1-B53E-27E254BC021E}"/>
              </a:ext>
            </a:extLst>
          </p:cNvPr>
          <p:cNvSpPr txBox="1"/>
          <p:nvPr/>
        </p:nvSpPr>
        <p:spPr>
          <a:xfrm>
            <a:off x="5711483" y="6440548"/>
            <a:ext cx="635859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Pegram M, et al. NPJ Breast Cancer. 2023 May 31;9(1):45</a:t>
            </a:r>
          </a:p>
        </p:txBody>
      </p:sp>
    </p:spTree>
    <p:extLst>
      <p:ext uri="{BB962C8B-B14F-4D97-AF65-F5344CB8AC3E}">
        <p14:creationId xmlns:p14="http://schemas.microsoft.com/office/powerpoint/2010/main" val="2259273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065B9FB-F3CF-1C25-1B35-C26E14B5D3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BCDDE9-0D4A-8B25-D456-48BB2AFFF392}"/>
              </a:ext>
            </a:extLst>
          </p:cNvPr>
          <p:cNvSpPr>
            <a:spLocks noGrp="1"/>
          </p:cNvSpPr>
          <p:nvPr>
            <p:ph type="title"/>
          </p:nvPr>
        </p:nvSpPr>
        <p:spPr>
          <a:xfrm>
            <a:off x="141891" y="255999"/>
            <a:ext cx="11827263" cy="838200"/>
          </a:xfrm>
          <a:noFill/>
        </p:spPr>
        <p:txBody>
          <a:bodyPr/>
          <a:lstStyle/>
          <a:p>
            <a:r>
              <a:rPr lang="en-US" dirty="0"/>
              <a:t>Phase 3 CLEOPATRA Study of Pertuzumab, Trastuzumab, and Docetaxel</a:t>
            </a:r>
            <a:br>
              <a:rPr lang="en-US" dirty="0"/>
            </a:br>
            <a:r>
              <a:rPr lang="en-US" sz="2133" i="1" dirty="0">
                <a:latin typeface="+mn-lt"/>
              </a:rPr>
              <a:t>8-year follow-up </a:t>
            </a:r>
          </a:p>
        </p:txBody>
      </p:sp>
      <p:sp>
        <p:nvSpPr>
          <p:cNvPr id="2" name="Text Placeholder 1"/>
          <p:cNvSpPr>
            <a:spLocks noGrp="1"/>
          </p:cNvSpPr>
          <p:nvPr>
            <p:ph type="body" sz="quarter" idx="10"/>
          </p:nvPr>
        </p:nvSpPr>
        <p:spPr/>
        <p:txBody>
          <a:bodyPr/>
          <a:lstStyle/>
          <a:p>
            <a:pPr>
              <a:spcBef>
                <a:spcPts val="0"/>
              </a:spcBef>
            </a:pPr>
            <a:r>
              <a:rPr lang="en-US" b="1" dirty="0">
                <a:latin typeface="+mn-lt"/>
              </a:rPr>
              <a:t>Swain SM, et al. </a:t>
            </a:r>
            <a:r>
              <a:rPr lang="en-US" b="1" i="1" dirty="0">
                <a:latin typeface="+mn-lt"/>
              </a:rPr>
              <a:t>Lancet Oncol</a:t>
            </a:r>
            <a:r>
              <a:rPr lang="en-US" b="1" dirty="0">
                <a:latin typeface="+mn-lt"/>
              </a:rPr>
              <a:t>. 2020;21:519-530. </a:t>
            </a:r>
          </a:p>
        </p:txBody>
      </p:sp>
      <p:sp>
        <p:nvSpPr>
          <p:cNvPr id="3" name="Text Placeholder 2"/>
          <p:cNvSpPr>
            <a:spLocks noGrp="1"/>
          </p:cNvSpPr>
          <p:nvPr>
            <p:ph type="body" sz="quarter" idx="12"/>
          </p:nvPr>
        </p:nvSpPr>
        <p:spPr>
          <a:xfrm>
            <a:off x="372233" y="5732379"/>
            <a:ext cx="5082084" cy="770022"/>
          </a:xfrm>
        </p:spPr>
        <p:txBody>
          <a:bodyPr/>
          <a:lstStyle/>
          <a:p>
            <a:r>
              <a:rPr lang="en-US" dirty="0"/>
              <a:t>Data cutoff date: 11/23/2018.</a:t>
            </a:r>
          </a:p>
          <a:p>
            <a:r>
              <a:rPr lang="en-US" sz="900" b="1" dirty="0">
                <a:latin typeface="+mn-lt"/>
              </a:rPr>
              <a:t>DOR = duration of response; ECOG = Eastern Cooperative Oncology Group; HR = hazard ratio; INV = investigator; IRC = independent review committee;  = left ventricular ejection fraction; ORR = objective overall response rate; PD = progressive disease; PFS = progression-free survival; PS = performance status; R = randomization.</a:t>
            </a:r>
          </a:p>
        </p:txBody>
      </p:sp>
      <p:sp>
        <p:nvSpPr>
          <p:cNvPr id="18" name="Rectangle 17">
            <a:extLst>
              <a:ext uri="{FF2B5EF4-FFF2-40B4-BE49-F238E27FC236}">
                <a16:creationId xmlns:a16="http://schemas.microsoft.com/office/drawing/2014/main" id="{6E6A1193-B9DD-4CDE-0320-4858AA6737F3}"/>
              </a:ext>
            </a:extLst>
          </p:cNvPr>
          <p:cNvSpPr/>
          <p:nvPr/>
        </p:nvSpPr>
        <p:spPr>
          <a:xfrm>
            <a:off x="392642" y="4582613"/>
            <a:ext cx="5461620" cy="953387"/>
          </a:xfrm>
          <a:prstGeom prst="rect">
            <a:avLst/>
          </a:prstGeom>
          <a:noFill/>
          <a:ln w="12700" cap="flat" cmpd="sng" algn="ctr">
            <a:noFill/>
            <a:prstDash val="solid"/>
            <a:miter lim="800000"/>
          </a:ln>
          <a:effectLst/>
        </p:spPr>
        <p:txBody>
          <a:bodyPr lIns="108000" tIns="45720" rIns="45720" bIns="45720" rtlCol="0" anchor="ctr"/>
          <a:lstStyle/>
          <a:p>
            <a:pPr marL="0" marR="0" lvl="0" indent="0" algn="l" defTabSz="914446" rtl="0" eaLnBrk="1" fontAlgn="auto" latinLnBrk="0" hangingPunct="1">
              <a:lnSpc>
                <a:spcPct val="100000"/>
              </a:lnSpc>
              <a:spcBef>
                <a:spcPts val="0"/>
              </a:spcBef>
              <a:spcAft>
                <a:spcPts val="40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Roboto"/>
                <a:ea typeface="+mn-ea"/>
                <a:cs typeface="+mn-cs"/>
              </a:rPr>
              <a:t>Primary endpoint:</a:t>
            </a:r>
            <a:r>
              <a:rPr kumimoji="0" lang="en-US" sz="1600" b="0" i="0" u="none" strike="noStrike" kern="0" cap="none" spc="0" normalizeH="0" baseline="0" noProof="0" dirty="0">
                <a:ln>
                  <a:noFill/>
                </a:ln>
                <a:solidFill>
                  <a:srgbClr val="000000"/>
                </a:solidFill>
                <a:effectLst/>
                <a:uLnTx/>
                <a:uFillTx/>
                <a:latin typeface="Roboto"/>
                <a:ea typeface="+mn-ea"/>
                <a:cs typeface="+mn-cs"/>
              </a:rPr>
              <a:t> IRC-assessed PFS</a:t>
            </a:r>
          </a:p>
          <a:p>
            <a:pPr marL="0" marR="0" lvl="0" indent="0" algn="l" defTabSz="914446" rtl="0" eaLnBrk="1" fontAlgn="auto" latinLnBrk="0" hangingPunct="1">
              <a:lnSpc>
                <a:spcPct val="100000"/>
              </a:lnSpc>
              <a:spcBef>
                <a:spcPts val="0"/>
              </a:spcBef>
              <a:spcAft>
                <a:spcPts val="40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Roboto"/>
                <a:ea typeface="+mn-ea"/>
                <a:cs typeface="+mn-cs"/>
              </a:rPr>
              <a:t>Key secondary endpoints: </a:t>
            </a:r>
            <a:r>
              <a:rPr kumimoji="0" lang="en-US" sz="1600" b="0" i="0" u="none" strike="noStrike" kern="0" cap="none" spc="0" normalizeH="0" baseline="0" noProof="0" dirty="0">
                <a:ln>
                  <a:noFill/>
                </a:ln>
                <a:solidFill>
                  <a:srgbClr val="000000"/>
                </a:solidFill>
                <a:effectLst/>
                <a:uLnTx/>
                <a:uFillTx/>
                <a:latin typeface="Roboto"/>
                <a:ea typeface="+mn-ea"/>
                <a:cs typeface="+mn-cs"/>
              </a:rPr>
              <a:t>OS, INV-assessed PFS, ORR, DOR, safety, time to symptom progression</a:t>
            </a:r>
          </a:p>
        </p:txBody>
      </p:sp>
      <p:sp>
        <p:nvSpPr>
          <p:cNvPr id="25" name="Rectangle 24">
            <a:extLst>
              <a:ext uri="{FF2B5EF4-FFF2-40B4-BE49-F238E27FC236}">
                <a16:creationId xmlns:a16="http://schemas.microsoft.com/office/drawing/2014/main" id="{F9A96889-26D5-1258-E1BA-597097402A50}"/>
              </a:ext>
            </a:extLst>
          </p:cNvPr>
          <p:cNvSpPr/>
          <p:nvPr/>
        </p:nvSpPr>
        <p:spPr>
          <a:xfrm>
            <a:off x="392643" y="1226609"/>
            <a:ext cx="4463137" cy="1440000"/>
          </a:xfrm>
          <a:prstGeom prst="rect">
            <a:avLst/>
          </a:prstGeom>
          <a:solidFill>
            <a:schemeClr val="bg1">
              <a:lumMod val="85000"/>
              <a:alpha val="10000"/>
            </a:schemeClr>
          </a:solidFill>
          <a:ln w="12700" cap="flat" cmpd="sng" algn="ctr">
            <a:solidFill>
              <a:schemeClr val="tx1"/>
            </a:solidFill>
            <a:prstDash val="solid"/>
            <a:miter lim="800000"/>
          </a:ln>
          <a:effectLst/>
        </p:spPr>
        <p:txBody>
          <a:bodyPr lIns="144000" tIns="108000" rIns="91440" bIns="45720" rtlCol="0" anchor="t"/>
          <a:lstStyle/>
          <a:p>
            <a:pPr marL="0" marR="0" lvl="0" indent="0" algn="l" defTabSz="914446" rtl="0" eaLnBrk="1" fontAlgn="auto" latinLnBrk="0" hangingPunct="1">
              <a:lnSpc>
                <a:spcPct val="100000"/>
              </a:lnSpc>
              <a:spcBef>
                <a:spcPts val="600"/>
              </a:spcBef>
              <a:spcAft>
                <a:spcPts val="0"/>
              </a:spcAft>
              <a:buClr>
                <a:srgbClr val="0099B0"/>
              </a:buClr>
              <a:buSzTx/>
              <a:buFontTx/>
              <a:buNone/>
              <a:tabLst/>
              <a:defRPr/>
            </a:pPr>
            <a:r>
              <a:rPr kumimoji="0" lang="en-US" sz="1400" b="1" i="0" u="none" strike="noStrike" kern="0" cap="none" spc="0" normalizeH="0" baseline="0" noProof="0" dirty="0">
                <a:ln>
                  <a:noFill/>
                </a:ln>
                <a:solidFill>
                  <a:srgbClr val="002060"/>
                </a:solidFill>
                <a:effectLst/>
                <a:uLnTx/>
                <a:uFillTx/>
                <a:latin typeface="Roboto"/>
                <a:ea typeface="+mn-ea"/>
                <a:cs typeface="+mn-cs"/>
              </a:rPr>
              <a:t>Key eligibility criteria</a:t>
            </a:r>
          </a:p>
          <a:p>
            <a:pPr marL="130327" marR="0" lvl="0" indent="-130327" algn="l" defTabSz="914446" rtl="0" eaLnBrk="1" fontAlgn="auto" latinLnBrk="0" hangingPunct="1">
              <a:lnSpc>
                <a:spcPct val="100000"/>
              </a:lnSpc>
              <a:spcBef>
                <a:spcPts val="300"/>
              </a:spcBef>
              <a:spcAft>
                <a:spcPts val="0"/>
              </a:spcAft>
              <a:buClrTx/>
              <a:buSzPct val="100000"/>
              <a:buFont typeface="Wingdings" pitchFamily="2" charset="2"/>
              <a:buChar char="§"/>
              <a:tabLst/>
              <a:defRPr/>
            </a:pPr>
            <a:r>
              <a:rPr kumimoji="0" lang="en-US" sz="1333" b="0" i="0" u="none" strike="noStrike" kern="0" cap="none" spc="0" normalizeH="0" baseline="0" noProof="0" dirty="0">
                <a:ln>
                  <a:noFill/>
                </a:ln>
                <a:solidFill>
                  <a:srgbClr val="000000"/>
                </a:solidFill>
                <a:effectLst/>
                <a:uLnTx/>
                <a:uFillTx/>
                <a:latin typeface="Roboto"/>
                <a:ea typeface="+mn-ea"/>
                <a:cs typeface="+mn-cs"/>
              </a:rPr>
              <a:t>HER2+ mBC</a:t>
            </a:r>
          </a:p>
          <a:p>
            <a:pPr marL="130327" marR="0" lvl="0" indent="-130327" algn="l" defTabSz="914446" rtl="0" eaLnBrk="1" fontAlgn="auto" latinLnBrk="0" hangingPunct="1">
              <a:lnSpc>
                <a:spcPct val="100000"/>
              </a:lnSpc>
              <a:spcBef>
                <a:spcPts val="300"/>
              </a:spcBef>
              <a:spcAft>
                <a:spcPts val="0"/>
              </a:spcAft>
              <a:buClrTx/>
              <a:buSzPct val="100000"/>
              <a:buFont typeface="Wingdings" pitchFamily="2" charset="2"/>
              <a:buChar char="§"/>
              <a:tabLst/>
              <a:defRPr/>
            </a:pPr>
            <a:r>
              <a:rPr kumimoji="0" lang="en-US" sz="1333" b="0" i="0" u="none" strike="noStrike" kern="0" cap="none" spc="0" normalizeH="0" baseline="0" noProof="0" dirty="0">
                <a:ln>
                  <a:noFill/>
                </a:ln>
                <a:solidFill>
                  <a:srgbClr val="000000"/>
                </a:solidFill>
                <a:effectLst/>
                <a:uLnTx/>
                <a:uFillTx/>
                <a:latin typeface="Roboto"/>
                <a:ea typeface="+mn-ea"/>
                <a:cs typeface="+mn-cs"/>
              </a:rPr>
              <a:t>ECOG PS 0–1</a:t>
            </a:r>
          </a:p>
          <a:p>
            <a:pPr marL="130327" marR="0" lvl="0" indent="-130327" algn="l" defTabSz="914446" rtl="0" eaLnBrk="1" fontAlgn="auto" latinLnBrk="0" hangingPunct="1">
              <a:lnSpc>
                <a:spcPct val="100000"/>
              </a:lnSpc>
              <a:spcBef>
                <a:spcPts val="300"/>
              </a:spcBef>
              <a:spcAft>
                <a:spcPts val="0"/>
              </a:spcAft>
              <a:buClrTx/>
              <a:buSzPct val="100000"/>
              <a:buFont typeface="Wingdings" pitchFamily="2" charset="2"/>
              <a:buChar char="§"/>
              <a:tabLst/>
              <a:defRPr/>
            </a:pPr>
            <a:r>
              <a:rPr kumimoji="0" lang="en-US" sz="1333" b="0" i="0" u="none" strike="noStrike" kern="0" cap="none" spc="0" normalizeH="0" baseline="0" noProof="0" dirty="0">
                <a:ln>
                  <a:noFill/>
                </a:ln>
                <a:solidFill>
                  <a:srgbClr val="000000"/>
                </a:solidFill>
                <a:effectLst/>
                <a:uLnTx/>
                <a:uFillTx/>
                <a:latin typeface="Roboto"/>
                <a:ea typeface="+mn-ea"/>
                <a:cs typeface="+mn-cs"/>
              </a:rPr>
              <a:t> of ≥50% at baseline</a:t>
            </a:r>
          </a:p>
          <a:p>
            <a:pPr marL="130327" marR="0" lvl="0" indent="-130327" algn="l" defTabSz="914446" rtl="0" eaLnBrk="1" fontAlgn="auto" latinLnBrk="0" hangingPunct="1">
              <a:lnSpc>
                <a:spcPct val="100000"/>
              </a:lnSpc>
              <a:spcBef>
                <a:spcPts val="300"/>
              </a:spcBef>
              <a:spcAft>
                <a:spcPts val="0"/>
              </a:spcAft>
              <a:buClrTx/>
              <a:buSzPct val="100000"/>
              <a:buFont typeface="Wingdings" pitchFamily="2" charset="2"/>
              <a:buChar char="§"/>
              <a:tabLst/>
              <a:defRPr/>
            </a:pPr>
            <a:r>
              <a:rPr kumimoji="0" lang="en-US" sz="1333" b="0" i="0" u="none" strike="noStrike" kern="0" cap="none" spc="0" normalizeH="0" baseline="0" noProof="0" dirty="0">
                <a:ln>
                  <a:noFill/>
                </a:ln>
                <a:solidFill>
                  <a:srgbClr val="000000"/>
                </a:solidFill>
                <a:effectLst/>
                <a:uLnTx/>
                <a:uFillTx/>
                <a:latin typeface="Roboto"/>
                <a:ea typeface="+mn-ea"/>
                <a:cs typeface="+mn-cs"/>
              </a:rPr>
              <a:t>Received no prior treatments for metastatic disease  </a:t>
            </a:r>
          </a:p>
        </p:txBody>
      </p:sp>
      <p:sp>
        <p:nvSpPr>
          <p:cNvPr id="27" name="TextBox 26">
            <a:extLst>
              <a:ext uri="{FF2B5EF4-FFF2-40B4-BE49-F238E27FC236}">
                <a16:creationId xmlns:a16="http://schemas.microsoft.com/office/drawing/2014/main" id="{55F7AF19-9E7B-FB26-35FA-14EDE71B875E}"/>
              </a:ext>
            </a:extLst>
          </p:cNvPr>
          <p:cNvSpPr txBox="1"/>
          <p:nvPr/>
        </p:nvSpPr>
        <p:spPr>
          <a:xfrm>
            <a:off x="6139855" y="1057332"/>
            <a:ext cx="5829299" cy="4205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108861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2060"/>
                </a:solidFill>
                <a:effectLst/>
                <a:uLnTx/>
                <a:uFillTx/>
                <a:latin typeface="Roboto"/>
                <a:ea typeface="+mn-ea"/>
                <a:cs typeface="+mn-cs"/>
              </a:rPr>
              <a:t>OS at 8 years of follow-up</a:t>
            </a:r>
            <a:endParaRPr kumimoji="0" lang="en-US" sz="2667" b="0" i="0" u="none" strike="noStrike" kern="1200" cap="none" spc="0" normalizeH="0" baseline="0" noProof="0" dirty="0">
              <a:ln>
                <a:noFill/>
              </a:ln>
              <a:solidFill>
                <a:srgbClr val="002060"/>
              </a:solidFill>
              <a:effectLst/>
              <a:uLnTx/>
              <a:uFillTx/>
              <a:latin typeface="Roboto"/>
              <a:ea typeface="+mn-ea"/>
              <a:cs typeface="+mn-cs"/>
            </a:endParaRPr>
          </a:p>
        </p:txBody>
      </p:sp>
      <p:grpSp>
        <p:nvGrpSpPr>
          <p:cNvPr id="6" name="Group 5"/>
          <p:cNvGrpSpPr/>
          <p:nvPr/>
        </p:nvGrpSpPr>
        <p:grpSpPr>
          <a:xfrm>
            <a:off x="384538" y="2832285"/>
            <a:ext cx="5391195" cy="1680480"/>
            <a:chOff x="576807" y="5004282"/>
            <a:chExt cx="8086792" cy="2520720"/>
          </a:xfrm>
        </p:grpSpPr>
        <p:grpSp>
          <p:nvGrpSpPr>
            <p:cNvPr id="19" name="Group 18">
              <a:extLst>
                <a:ext uri="{FF2B5EF4-FFF2-40B4-BE49-F238E27FC236}">
                  <a16:creationId xmlns:a16="http://schemas.microsoft.com/office/drawing/2014/main" id="{B91771CC-F442-4D7F-F40B-A6972BFCDCA4}"/>
                </a:ext>
              </a:extLst>
            </p:cNvPr>
            <p:cNvGrpSpPr/>
            <p:nvPr/>
          </p:nvGrpSpPr>
          <p:grpSpPr>
            <a:xfrm>
              <a:off x="576807" y="5004282"/>
              <a:ext cx="6115467" cy="2520720"/>
              <a:chOff x="635535" y="3327824"/>
              <a:chExt cx="4076978" cy="1680480"/>
            </a:xfrm>
          </p:grpSpPr>
          <p:sp>
            <p:nvSpPr>
              <p:cNvPr id="20" name="Rounded Rectangle 19">
                <a:extLst>
                  <a:ext uri="{FF2B5EF4-FFF2-40B4-BE49-F238E27FC236}">
                    <a16:creationId xmlns:a16="http://schemas.microsoft.com/office/drawing/2014/main" id="{05F23C3A-A824-95E2-8ACE-1CA69388783F}"/>
                  </a:ext>
                </a:extLst>
              </p:cNvPr>
              <p:cNvSpPr/>
              <p:nvPr/>
            </p:nvSpPr>
            <p:spPr>
              <a:xfrm>
                <a:off x="1562899" y="3327824"/>
                <a:ext cx="3149614" cy="786961"/>
              </a:xfrm>
              <a:prstGeom prst="roundRect">
                <a:avLst/>
              </a:prstGeom>
              <a:solidFill>
                <a:srgbClr val="92D050"/>
              </a:solidFill>
              <a:ln w="28575" cap="flat" cmpd="sng" algn="ctr">
                <a:solidFill>
                  <a:schemeClr val="tx1"/>
                </a:solidFill>
                <a:prstDash val="solid"/>
                <a:miter lim="800000"/>
              </a:ln>
              <a:effectLst/>
            </p:spPr>
            <p:txBody>
              <a:bodyPr lIns="30480" rIns="3048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Roboto"/>
                    <a:ea typeface="+mn-ea"/>
                    <a:cs typeface="+mn-cs"/>
                  </a:rPr>
                  <a:t>Trastuzumab (T) + pertuzumab (P)  + docetaxel (n = 402)</a:t>
                </a:r>
              </a:p>
            </p:txBody>
          </p:sp>
          <p:sp>
            <p:nvSpPr>
              <p:cNvPr id="21" name="Rounded Rectangle 20">
                <a:extLst>
                  <a:ext uri="{FF2B5EF4-FFF2-40B4-BE49-F238E27FC236}">
                    <a16:creationId xmlns:a16="http://schemas.microsoft.com/office/drawing/2014/main" id="{31A99F7B-33CC-FDDF-AE0B-11914A0169A1}"/>
                  </a:ext>
                </a:extLst>
              </p:cNvPr>
              <p:cNvSpPr/>
              <p:nvPr/>
            </p:nvSpPr>
            <p:spPr>
              <a:xfrm>
                <a:off x="1562899" y="4221343"/>
                <a:ext cx="3146871" cy="786961"/>
              </a:xfrm>
              <a:prstGeom prst="roundRect">
                <a:avLst/>
              </a:prstGeom>
              <a:solidFill>
                <a:schemeClr val="accent4"/>
              </a:solidFill>
              <a:ln w="28575" cap="flat" cmpd="sng" algn="ctr">
                <a:solidFill>
                  <a:schemeClr val="tx1"/>
                </a:solidFill>
                <a:prstDash val="solid"/>
                <a:miter lim="800000"/>
              </a:ln>
              <a:effectLst/>
            </p:spPr>
            <p:txBody>
              <a:bodyPr lIns="30480" rIns="3048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Roboto"/>
                    <a:ea typeface="+mn-ea"/>
                    <a:cs typeface="+mn-cs"/>
                  </a:rPr>
                  <a:t>Trastuzumab + placebo + docetaxel (n = 406)</a:t>
                </a:r>
              </a:p>
            </p:txBody>
          </p:sp>
          <p:sp>
            <p:nvSpPr>
              <p:cNvPr id="22" name="Oval 21">
                <a:extLst>
                  <a:ext uri="{FF2B5EF4-FFF2-40B4-BE49-F238E27FC236}">
                    <a16:creationId xmlns:a16="http://schemas.microsoft.com/office/drawing/2014/main" id="{F28D9A4D-F5E2-2A7E-FC39-A62FD8C99A65}"/>
                  </a:ext>
                </a:extLst>
              </p:cNvPr>
              <p:cNvSpPr/>
              <p:nvPr/>
            </p:nvSpPr>
            <p:spPr>
              <a:xfrm>
                <a:off x="771722" y="3889082"/>
                <a:ext cx="548853" cy="557964"/>
              </a:xfrm>
              <a:prstGeom prst="ellipse">
                <a:avLst/>
              </a:prstGeom>
              <a:solidFill>
                <a:schemeClr val="accent3"/>
              </a:solidFill>
              <a:ln w="12700" cap="flat" cmpd="sng" algn="ctr">
                <a:noFill/>
                <a:prstDash val="solid"/>
                <a:miter lim="800000"/>
              </a:ln>
              <a:effectLst/>
            </p:spPr>
            <p:txBody>
              <a:bodyPr lIns="18288" rIns="18288"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Roboto"/>
                    <a:ea typeface="+mn-ea"/>
                    <a:cs typeface="+mn-cs"/>
                  </a:rPr>
                  <a:t>R</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Roboto"/>
                    <a:ea typeface="+mn-ea"/>
                    <a:cs typeface="+mn-cs"/>
                  </a:rPr>
                  <a:t>1:1</a:t>
                </a:r>
                <a:endParaRPr kumimoji="0" lang="en-US" sz="1400" b="1" i="0" u="none" strike="noStrike" kern="0" cap="none" spc="0" normalizeH="0" baseline="30000" noProof="0" dirty="0">
                  <a:ln>
                    <a:noFill/>
                  </a:ln>
                  <a:solidFill>
                    <a:srgbClr val="FFFFFF"/>
                  </a:solidFill>
                  <a:effectLst/>
                  <a:uLnTx/>
                  <a:uFillTx/>
                  <a:latin typeface="Roboto"/>
                  <a:ea typeface="+mn-ea"/>
                  <a:cs typeface="+mn-cs"/>
                </a:endParaRPr>
              </a:p>
            </p:txBody>
          </p:sp>
          <p:sp>
            <p:nvSpPr>
              <p:cNvPr id="23" name="TextBox 22">
                <a:extLst>
                  <a:ext uri="{FF2B5EF4-FFF2-40B4-BE49-F238E27FC236}">
                    <a16:creationId xmlns:a16="http://schemas.microsoft.com/office/drawing/2014/main" id="{B3A1A469-0FCF-8CC6-ACA5-0513021270F8}"/>
                  </a:ext>
                </a:extLst>
              </p:cNvPr>
              <p:cNvSpPr txBox="1"/>
              <p:nvPr/>
            </p:nvSpPr>
            <p:spPr>
              <a:xfrm>
                <a:off x="635535" y="3580903"/>
                <a:ext cx="772969" cy="297454"/>
              </a:xfrm>
              <a:prstGeom prst="rect">
                <a:avLst/>
              </a:prstGeom>
              <a:noFill/>
            </p:spPr>
            <p:txBody>
              <a:bodyPr wrap="non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0000"/>
                    </a:solidFill>
                    <a:effectLst/>
                    <a:uLnTx/>
                    <a:uFillTx/>
                    <a:latin typeface="Roboto"/>
                    <a:ea typeface="+mn-ea"/>
                    <a:cs typeface="+mn-cs"/>
                  </a:rPr>
                  <a:t>N = 808</a:t>
                </a:r>
              </a:p>
            </p:txBody>
          </p:sp>
        </p:grpSp>
        <p:sp>
          <p:nvSpPr>
            <p:cNvPr id="24" name="TextBox 23">
              <a:extLst>
                <a:ext uri="{FF2B5EF4-FFF2-40B4-BE49-F238E27FC236}">
                  <a16:creationId xmlns:a16="http://schemas.microsoft.com/office/drawing/2014/main" id="{2E71DCBE-7421-B390-6416-EAD3C17FCF78}"/>
                </a:ext>
              </a:extLst>
            </p:cNvPr>
            <p:cNvSpPr txBox="1"/>
            <p:nvPr/>
          </p:nvSpPr>
          <p:spPr>
            <a:xfrm>
              <a:off x="6786768" y="5243996"/>
              <a:ext cx="1876831" cy="1800494"/>
            </a:xfrm>
            <a:prstGeom prst="rect">
              <a:avLst/>
            </a:prstGeom>
            <a:noFill/>
          </p:spPr>
          <p:txBody>
            <a:bodyPr wrap="square" lIns="91440" tIns="45720" rIns="91440" bIns="45720" rtlCol="0">
              <a:spAutoFit/>
            </a:bodyPr>
            <a:lstStyle/>
            <a:p>
              <a:pPr marL="0" marR="0" lvl="0" indent="0" algn="ctr" defTabSz="10886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mn-ea"/>
                  <a:cs typeface="+mn-cs"/>
                </a:rPr>
                <a:t>T+P given until PD or toxicity</a:t>
              </a:r>
            </a:p>
            <a:p>
              <a:pPr marL="0" marR="0" lvl="0" indent="0" algn="ctr" defTabSz="10886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boto"/>
                <a:ea typeface="+mn-ea"/>
                <a:cs typeface="+mn-cs"/>
              </a:endParaRPr>
            </a:p>
            <a:p>
              <a:pPr marL="0" marR="0" lvl="0" indent="0" algn="ctr" defTabSz="10886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mn-ea"/>
                  <a:cs typeface="+mn-cs"/>
                </a:rPr>
                <a:t>Docetaxel given for </a:t>
              </a:r>
              <a:br>
                <a:rPr kumimoji="0" lang="en-US" sz="1200" b="0" i="0" u="none" strike="noStrike" kern="1200" cap="none" spc="0" normalizeH="0" baseline="0" noProof="0" dirty="0">
                  <a:ln>
                    <a:noFill/>
                  </a:ln>
                  <a:solidFill>
                    <a:srgbClr val="000000"/>
                  </a:solidFill>
                  <a:effectLst/>
                  <a:uLnTx/>
                  <a:uFillTx/>
                  <a:latin typeface="Roboto"/>
                  <a:ea typeface="+mn-ea"/>
                  <a:cs typeface="+mn-cs"/>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200" b="0" i="0" u="none" strike="noStrike" kern="1200" cap="none" spc="0" normalizeH="0" baseline="0" noProof="0" dirty="0">
                  <a:ln>
                    <a:noFill/>
                  </a:ln>
                  <a:solidFill>
                    <a:srgbClr val="000000"/>
                  </a:solidFill>
                  <a:effectLst/>
                  <a:uLnTx/>
                  <a:uFillTx/>
                  <a:latin typeface="Roboto"/>
                  <a:ea typeface="+mn-ea"/>
                  <a:cs typeface="+mn-cs"/>
                </a:rPr>
                <a:t>6 cycles</a:t>
              </a:r>
            </a:p>
          </p:txBody>
        </p:sp>
        <p:cxnSp>
          <p:nvCxnSpPr>
            <p:cNvPr id="29" name="Elbow Connector 28">
              <a:extLst>
                <a:ext uri="{FF2B5EF4-FFF2-40B4-BE49-F238E27FC236}">
                  <a16:creationId xmlns:a16="http://schemas.microsoft.com/office/drawing/2014/main" id="{268D468B-154A-0CFB-E487-335071707355}"/>
                </a:ext>
              </a:extLst>
            </p:cNvPr>
            <p:cNvCxnSpPr>
              <a:stCxn id="22" idx="6"/>
            </p:cNvCxnSpPr>
            <p:nvPr/>
          </p:nvCxnSpPr>
          <p:spPr>
            <a:xfrm flipV="1">
              <a:off x="1604367" y="5594504"/>
              <a:ext cx="363486" cy="670139"/>
            </a:xfrm>
            <a:prstGeom prst="bentConnector3">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C23F55C6-6D25-BB8C-2DD7-0983107E1827}"/>
                </a:ext>
              </a:extLst>
            </p:cNvPr>
            <p:cNvCxnSpPr>
              <a:stCxn id="22" idx="6"/>
            </p:cNvCxnSpPr>
            <p:nvPr/>
          </p:nvCxnSpPr>
          <p:spPr>
            <a:xfrm>
              <a:off x="1604367" y="6264642"/>
              <a:ext cx="363486" cy="670140"/>
            </a:xfrm>
            <a:prstGeom prst="bentConnector3">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998026" y="1226609"/>
            <a:ext cx="5991519" cy="3163849"/>
            <a:chOff x="19055442" y="1953385"/>
            <a:chExt cx="8987278" cy="4745773"/>
          </a:xfrm>
        </p:grpSpPr>
        <p:sp>
          <p:nvSpPr>
            <p:cNvPr id="33" name="TextBox 32"/>
            <p:cNvSpPr txBox="1"/>
            <p:nvPr/>
          </p:nvSpPr>
          <p:spPr>
            <a:xfrm rot="16200000">
              <a:off x="17738493" y="3374249"/>
              <a:ext cx="3244027" cy="569484"/>
            </a:xfrm>
            <a:prstGeom prst="rect">
              <a:avLst/>
            </a:prstGeom>
            <a:noFill/>
          </p:spPr>
          <p:txBody>
            <a:bodyPr wrap="square" rtlCol="0">
              <a:spAutoFit/>
            </a:bodyPr>
            <a:lstStyle/>
            <a:p>
              <a:pPr marL="0" marR="0" lvl="0" indent="0" algn="ctr" defTabSz="108861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Roboto"/>
                  <a:ea typeface="+mn-ea"/>
                  <a:cs typeface="+mn-cs"/>
                </a:rPr>
                <a:t>OS (%)</a:t>
              </a:r>
            </a:p>
          </p:txBody>
        </p:sp>
        <p:sp>
          <p:nvSpPr>
            <p:cNvPr id="34" name="TextBox 33"/>
            <p:cNvSpPr txBox="1"/>
            <p:nvPr/>
          </p:nvSpPr>
          <p:spPr>
            <a:xfrm>
              <a:off x="21661806" y="5553331"/>
              <a:ext cx="4388701" cy="446181"/>
            </a:xfrm>
            <a:prstGeom prst="rect">
              <a:avLst/>
            </a:prstGeom>
            <a:noFill/>
          </p:spPr>
          <p:txBody>
            <a:bodyPr wrap="none" rtlCol="0">
              <a:spAutoFit/>
            </a:bodyPr>
            <a:lstStyle/>
            <a:p>
              <a:pPr marL="0" marR="0" lvl="0" indent="0" algn="ctr" defTabSz="108861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Roboto"/>
                  <a:ea typeface="+mn-ea"/>
                  <a:cs typeface="+mn-cs"/>
                </a:rPr>
                <a:t>Time since randomization (months)</a:t>
              </a:r>
            </a:p>
          </p:txBody>
        </p:sp>
        <p:sp>
          <p:nvSpPr>
            <p:cNvPr id="39" name="Freeform 94"/>
            <p:cNvSpPr>
              <a:spLocks/>
            </p:cNvSpPr>
            <p:nvPr/>
          </p:nvSpPr>
          <p:spPr bwMode="auto">
            <a:xfrm>
              <a:off x="20082590" y="2147016"/>
              <a:ext cx="7629525" cy="3075051"/>
            </a:xfrm>
            <a:custGeom>
              <a:avLst/>
              <a:gdLst>
                <a:gd name="T0" fmla="*/ 0 w 4806"/>
                <a:gd name="T1" fmla="*/ 0 h 2732"/>
                <a:gd name="T2" fmla="*/ 60 w 4806"/>
                <a:gd name="T3" fmla="*/ 0 h 2732"/>
                <a:gd name="T4" fmla="*/ 60 w 4806"/>
                <a:gd name="T5" fmla="*/ 2732 h 2732"/>
                <a:gd name="T6" fmla="*/ 4806 w 4806"/>
                <a:gd name="T7" fmla="*/ 2732 h 2732"/>
              </a:gdLst>
              <a:ahLst/>
              <a:cxnLst>
                <a:cxn ang="0">
                  <a:pos x="T0" y="T1"/>
                </a:cxn>
                <a:cxn ang="0">
                  <a:pos x="T2" y="T3"/>
                </a:cxn>
                <a:cxn ang="0">
                  <a:pos x="T4" y="T5"/>
                </a:cxn>
                <a:cxn ang="0">
                  <a:pos x="T6" y="T7"/>
                </a:cxn>
              </a:cxnLst>
              <a:rect l="0" t="0" r="r" b="b"/>
              <a:pathLst>
                <a:path w="4806" h="2732">
                  <a:moveTo>
                    <a:pt x="0" y="0"/>
                  </a:moveTo>
                  <a:lnTo>
                    <a:pt x="60" y="0"/>
                  </a:lnTo>
                  <a:lnTo>
                    <a:pt x="60" y="2732"/>
                  </a:lnTo>
                  <a:lnTo>
                    <a:pt x="4806" y="2732"/>
                  </a:lnTo>
                </a:path>
              </a:pathLst>
            </a:custGeom>
            <a:noFill/>
            <a:ln w="285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40" name="Line 95"/>
            <p:cNvSpPr>
              <a:spLocks noChangeShapeType="1"/>
            </p:cNvSpPr>
            <p:nvPr/>
          </p:nvSpPr>
          <p:spPr bwMode="auto">
            <a:xfrm>
              <a:off x="20082590" y="3995198"/>
              <a:ext cx="95250" cy="0"/>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41" name="Line 96"/>
            <p:cNvSpPr>
              <a:spLocks noChangeShapeType="1"/>
            </p:cNvSpPr>
            <p:nvPr/>
          </p:nvSpPr>
          <p:spPr bwMode="auto">
            <a:xfrm>
              <a:off x="20082590" y="3385140"/>
              <a:ext cx="95250" cy="0"/>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42" name="Line 97"/>
            <p:cNvSpPr>
              <a:spLocks noChangeShapeType="1"/>
            </p:cNvSpPr>
            <p:nvPr/>
          </p:nvSpPr>
          <p:spPr bwMode="auto">
            <a:xfrm>
              <a:off x="20082590" y="2772831"/>
              <a:ext cx="95250" cy="0"/>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43" name="Line 98"/>
            <p:cNvSpPr>
              <a:spLocks noChangeShapeType="1"/>
            </p:cNvSpPr>
            <p:nvPr/>
          </p:nvSpPr>
          <p:spPr bwMode="auto">
            <a:xfrm>
              <a:off x="20082590" y="4605256"/>
              <a:ext cx="95250" cy="0"/>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44" name="Line 99"/>
            <p:cNvSpPr>
              <a:spLocks noChangeShapeType="1"/>
            </p:cNvSpPr>
            <p:nvPr/>
          </p:nvSpPr>
          <p:spPr bwMode="auto">
            <a:xfrm>
              <a:off x="20082590" y="5215314"/>
              <a:ext cx="95250" cy="0"/>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45" name="Line 100"/>
            <p:cNvSpPr>
              <a:spLocks noChangeShapeType="1"/>
            </p:cNvSpPr>
            <p:nvPr/>
          </p:nvSpPr>
          <p:spPr bwMode="auto">
            <a:xfrm>
              <a:off x="20174665"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46" name="Rectangle 101"/>
            <p:cNvSpPr>
              <a:spLocks noChangeArrowheads="1"/>
            </p:cNvSpPr>
            <p:nvPr/>
          </p:nvSpPr>
          <p:spPr bwMode="auto">
            <a:xfrm>
              <a:off x="19511995" y="1953385"/>
              <a:ext cx="526587"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Roboto"/>
                  <a:ea typeface="+mn-ea"/>
                  <a:cs typeface="Arial" pitchFamily="34" charset="0"/>
                </a:rPr>
                <a:t>100</a:t>
              </a:r>
              <a:endParaRPr kumimoji="0" lang="en-US" altLang="en-US" sz="1200"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47" name="Rectangle 102"/>
            <p:cNvSpPr>
              <a:spLocks noChangeArrowheads="1"/>
            </p:cNvSpPr>
            <p:nvPr/>
          </p:nvSpPr>
          <p:spPr bwMode="auto">
            <a:xfrm>
              <a:off x="19667569" y="3806069"/>
              <a:ext cx="351057"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Roboto"/>
                  <a:ea typeface="+mn-ea"/>
                  <a:cs typeface="Arial" pitchFamily="34" charset="0"/>
                </a:rPr>
                <a:t>40</a:t>
              </a:r>
              <a:endParaRPr kumimoji="0" lang="en-US" altLang="en-US" sz="1200"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48" name="Rectangle 103"/>
            <p:cNvSpPr>
              <a:spLocks noChangeArrowheads="1"/>
            </p:cNvSpPr>
            <p:nvPr/>
          </p:nvSpPr>
          <p:spPr bwMode="auto">
            <a:xfrm>
              <a:off x="19667569" y="3200513"/>
              <a:ext cx="351057"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Roboto"/>
                  <a:ea typeface="+mn-ea"/>
                  <a:cs typeface="Arial" pitchFamily="34" charset="0"/>
                </a:rPr>
                <a:t>60</a:t>
              </a:r>
              <a:endParaRPr kumimoji="0" lang="en-US" altLang="en-US" sz="1200"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49" name="Rectangle 104"/>
            <p:cNvSpPr>
              <a:spLocks noChangeArrowheads="1"/>
            </p:cNvSpPr>
            <p:nvPr/>
          </p:nvSpPr>
          <p:spPr bwMode="auto">
            <a:xfrm>
              <a:off x="19667569" y="2585954"/>
              <a:ext cx="351057"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Roboto"/>
                  <a:ea typeface="+mn-ea"/>
                  <a:cs typeface="Arial" pitchFamily="34" charset="0"/>
                </a:rPr>
                <a:t>80</a:t>
              </a:r>
              <a:endParaRPr kumimoji="0" lang="en-US" altLang="en-US" sz="1200"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50" name="Rectangle 105"/>
            <p:cNvSpPr>
              <a:spLocks noChangeArrowheads="1"/>
            </p:cNvSpPr>
            <p:nvPr/>
          </p:nvSpPr>
          <p:spPr bwMode="auto">
            <a:xfrm>
              <a:off x="19667569" y="4411625"/>
              <a:ext cx="351057"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Roboto"/>
                  <a:ea typeface="+mn-ea"/>
                  <a:cs typeface="Arial" pitchFamily="34" charset="0"/>
                </a:rPr>
                <a:t>20</a:t>
              </a:r>
              <a:endParaRPr kumimoji="0" lang="en-US" altLang="en-US" sz="1200"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51" name="Rectangle 106"/>
            <p:cNvSpPr>
              <a:spLocks noChangeArrowheads="1"/>
            </p:cNvSpPr>
            <p:nvPr/>
          </p:nvSpPr>
          <p:spPr bwMode="auto">
            <a:xfrm>
              <a:off x="19819969" y="5021683"/>
              <a:ext cx="175530"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Roboto"/>
                  <a:ea typeface="+mn-ea"/>
                  <a:cs typeface="Arial" pitchFamily="34" charset="0"/>
                </a:rPr>
                <a:t>0</a:t>
              </a:r>
              <a:endParaRPr kumimoji="0" lang="en-US" altLang="en-US" sz="1200"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52" name="Rectangle 107"/>
            <p:cNvSpPr>
              <a:spLocks noChangeArrowheads="1"/>
            </p:cNvSpPr>
            <p:nvPr/>
          </p:nvSpPr>
          <p:spPr bwMode="auto">
            <a:xfrm>
              <a:off x="20116467" y="5276095"/>
              <a:ext cx="146676"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53" name="Line 108"/>
            <p:cNvSpPr>
              <a:spLocks noChangeShapeType="1"/>
            </p:cNvSpPr>
            <p:nvPr/>
          </p:nvSpPr>
          <p:spPr bwMode="auto">
            <a:xfrm>
              <a:off x="20790615"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54" name="Rectangle 109"/>
            <p:cNvSpPr>
              <a:spLocks noChangeArrowheads="1"/>
            </p:cNvSpPr>
            <p:nvPr/>
          </p:nvSpPr>
          <p:spPr bwMode="auto">
            <a:xfrm>
              <a:off x="20671045" y="5276095"/>
              <a:ext cx="293349"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10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55" name="Line 110"/>
            <p:cNvSpPr>
              <a:spLocks noChangeShapeType="1"/>
            </p:cNvSpPr>
            <p:nvPr/>
          </p:nvSpPr>
          <p:spPr bwMode="auto">
            <a:xfrm>
              <a:off x="21406565"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56" name="Rectangle 111"/>
            <p:cNvSpPr>
              <a:spLocks noChangeArrowheads="1"/>
            </p:cNvSpPr>
            <p:nvPr/>
          </p:nvSpPr>
          <p:spPr bwMode="auto">
            <a:xfrm>
              <a:off x="21286996" y="5276095"/>
              <a:ext cx="293349"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20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57" name="Line 112"/>
            <p:cNvSpPr>
              <a:spLocks noChangeShapeType="1"/>
            </p:cNvSpPr>
            <p:nvPr/>
          </p:nvSpPr>
          <p:spPr bwMode="auto">
            <a:xfrm>
              <a:off x="26334165"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58" name="Rectangle 113"/>
            <p:cNvSpPr>
              <a:spLocks noChangeArrowheads="1"/>
            </p:cNvSpPr>
            <p:nvPr/>
          </p:nvSpPr>
          <p:spPr bwMode="auto">
            <a:xfrm>
              <a:off x="26150049" y="5276095"/>
              <a:ext cx="440025"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100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59" name="Line 114"/>
            <p:cNvSpPr>
              <a:spLocks noChangeShapeType="1"/>
            </p:cNvSpPr>
            <p:nvPr/>
          </p:nvSpPr>
          <p:spPr bwMode="auto">
            <a:xfrm>
              <a:off x="26950115"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60" name="Rectangle 115"/>
            <p:cNvSpPr>
              <a:spLocks noChangeArrowheads="1"/>
            </p:cNvSpPr>
            <p:nvPr/>
          </p:nvSpPr>
          <p:spPr bwMode="auto">
            <a:xfrm>
              <a:off x="26765998" y="5276095"/>
              <a:ext cx="440025"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110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61" name="Line 116"/>
            <p:cNvSpPr>
              <a:spLocks noChangeShapeType="1"/>
            </p:cNvSpPr>
            <p:nvPr/>
          </p:nvSpPr>
          <p:spPr bwMode="auto">
            <a:xfrm>
              <a:off x="27562890"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62" name="Rectangle 117"/>
            <p:cNvSpPr>
              <a:spLocks noChangeArrowheads="1"/>
            </p:cNvSpPr>
            <p:nvPr/>
          </p:nvSpPr>
          <p:spPr bwMode="auto">
            <a:xfrm>
              <a:off x="27381948" y="5276095"/>
              <a:ext cx="440025"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120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63" name="Line 118"/>
            <p:cNvSpPr>
              <a:spLocks noChangeShapeType="1"/>
            </p:cNvSpPr>
            <p:nvPr/>
          </p:nvSpPr>
          <p:spPr bwMode="auto">
            <a:xfrm>
              <a:off x="22022515"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64" name="Rectangle 119"/>
            <p:cNvSpPr>
              <a:spLocks noChangeArrowheads="1"/>
            </p:cNvSpPr>
            <p:nvPr/>
          </p:nvSpPr>
          <p:spPr bwMode="auto">
            <a:xfrm>
              <a:off x="21899770" y="5276095"/>
              <a:ext cx="293349"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30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65" name="Line 120"/>
            <p:cNvSpPr>
              <a:spLocks noChangeShapeType="1"/>
            </p:cNvSpPr>
            <p:nvPr/>
          </p:nvSpPr>
          <p:spPr bwMode="auto">
            <a:xfrm>
              <a:off x="22638465"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66" name="Rectangle 121"/>
            <p:cNvSpPr>
              <a:spLocks noChangeArrowheads="1"/>
            </p:cNvSpPr>
            <p:nvPr/>
          </p:nvSpPr>
          <p:spPr bwMode="auto">
            <a:xfrm>
              <a:off x="22515721" y="5276095"/>
              <a:ext cx="293349"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40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67" name="Line 122"/>
            <p:cNvSpPr>
              <a:spLocks noChangeShapeType="1"/>
            </p:cNvSpPr>
            <p:nvPr/>
          </p:nvSpPr>
          <p:spPr bwMode="auto">
            <a:xfrm>
              <a:off x="23251240"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68" name="Rectangle 123"/>
            <p:cNvSpPr>
              <a:spLocks noChangeArrowheads="1"/>
            </p:cNvSpPr>
            <p:nvPr/>
          </p:nvSpPr>
          <p:spPr bwMode="auto">
            <a:xfrm>
              <a:off x="23131671" y="5276095"/>
              <a:ext cx="293349"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50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69" name="Line 124"/>
            <p:cNvSpPr>
              <a:spLocks noChangeShapeType="1"/>
            </p:cNvSpPr>
            <p:nvPr/>
          </p:nvSpPr>
          <p:spPr bwMode="auto">
            <a:xfrm>
              <a:off x="23867190"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70" name="Rectangle 125"/>
            <p:cNvSpPr>
              <a:spLocks noChangeArrowheads="1"/>
            </p:cNvSpPr>
            <p:nvPr/>
          </p:nvSpPr>
          <p:spPr bwMode="auto">
            <a:xfrm>
              <a:off x="23747622" y="5276095"/>
              <a:ext cx="293349"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60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71" name="Line 126"/>
            <p:cNvSpPr>
              <a:spLocks noChangeShapeType="1"/>
            </p:cNvSpPr>
            <p:nvPr/>
          </p:nvSpPr>
          <p:spPr bwMode="auto">
            <a:xfrm>
              <a:off x="24483140"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72" name="Rectangle 127"/>
            <p:cNvSpPr>
              <a:spLocks noChangeArrowheads="1"/>
            </p:cNvSpPr>
            <p:nvPr/>
          </p:nvSpPr>
          <p:spPr bwMode="auto">
            <a:xfrm>
              <a:off x="24363571" y="5276095"/>
              <a:ext cx="293349"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70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73" name="Line 128"/>
            <p:cNvSpPr>
              <a:spLocks noChangeShapeType="1"/>
            </p:cNvSpPr>
            <p:nvPr/>
          </p:nvSpPr>
          <p:spPr bwMode="auto">
            <a:xfrm>
              <a:off x="25099090"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74" name="Rectangle 129"/>
            <p:cNvSpPr>
              <a:spLocks noChangeArrowheads="1"/>
            </p:cNvSpPr>
            <p:nvPr/>
          </p:nvSpPr>
          <p:spPr bwMode="auto">
            <a:xfrm>
              <a:off x="24979521" y="5276095"/>
              <a:ext cx="293349"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80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75" name="Line 130"/>
            <p:cNvSpPr>
              <a:spLocks noChangeShapeType="1"/>
            </p:cNvSpPr>
            <p:nvPr/>
          </p:nvSpPr>
          <p:spPr bwMode="auto">
            <a:xfrm>
              <a:off x="25715040" y="5228820"/>
              <a:ext cx="0" cy="56278"/>
            </a:xfrm>
            <a:prstGeom prst="line">
              <a:avLst/>
            </a:prstGeom>
            <a:noFill/>
            <a:ln w="2857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76" name="Rectangle 131"/>
            <p:cNvSpPr>
              <a:spLocks noChangeArrowheads="1"/>
            </p:cNvSpPr>
            <p:nvPr/>
          </p:nvSpPr>
          <p:spPr bwMode="auto">
            <a:xfrm>
              <a:off x="25595472" y="5276095"/>
              <a:ext cx="293349"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Roboto"/>
                  <a:ea typeface="+mn-ea"/>
                  <a:cs typeface="Arial" pitchFamily="34" charset="0"/>
                </a:rPr>
                <a:t>90</a:t>
              </a:r>
              <a:endParaRPr kumimoji="0" lang="en-US" altLang="en-US" sz="1067" b="0" i="0" u="none" strike="noStrike" kern="1200" cap="none" spc="0" normalizeH="0" baseline="0" noProof="0" dirty="0">
                <a:ln>
                  <a:noFill/>
                </a:ln>
                <a:solidFill>
                  <a:srgbClr val="000000"/>
                </a:solidFill>
                <a:effectLst/>
                <a:uLnTx/>
                <a:uFillTx/>
                <a:latin typeface="Roboto"/>
                <a:ea typeface="+mn-ea"/>
                <a:cs typeface="Arial" pitchFamily="34" charset="0"/>
              </a:endParaRPr>
            </a:p>
          </p:txBody>
        </p:sp>
        <p:sp>
          <p:nvSpPr>
            <p:cNvPr id="77" name="Freeform 133"/>
            <p:cNvSpPr>
              <a:spLocks/>
            </p:cNvSpPr>
            <p:nvPr/>
          </p:nvSpPr>
          <p:spPr bwMode="auto">
            <a:xfrm>
              <a:off x="20206415" y="2144765"/>
              <a:ext cx="7391400" cy="2453738"/>
            </a:xfrm>
            <a:custGeom>
              <a:avLst/>
              <a:gdLst>
                <a:gd name="T0" fmla="*/ 26 w 4656"/>
                <a:gd name="T1" fmla="*/ 56 h 2180"/>
                <a:gd name="T2" fmla="*/ 106 w 4656"/>
                <a:gd name="T3" fmla="*/ 68 h 2180"/>
                <a:gd name="T4" fmla="*/ 156 w 4656"/>
                <a:gd name="T5" fmla="*/ 96 h 2180"/>
                <a:gd name="T6" fmla="*/ 254 w 4656"/>
                <a:gd name="T7" fmla="*/ 112 h 2180"/>
                <a:gd name="T8" fmla="*/ 304 w 4656"/>
                <a:gd name="T9" fmla="*/ 158 h 2180"/>
                <a:gd name="T10" fmla="*/ 332 w 4656"/>
                <a:gd name="T11" fmla="*/ 158 h 2180"/>
                <a:gd name="T12" fmla="*/ 344 w 4656"/>
                <a:gd name="T13" fmla="*/ 206 h 2180"/>
                <a:gd name="T14" fmla="*/ 374 w 4656"/>
                <a:gd name="T15" fmla="*/ 266 h 2180"/>
                <a:gd name="T16" fmla="*/ 398 w 4656"/>
                <a:gd name="T17" fmla="*/ 266 h 2180"/>
                <a:gd name="T18" fmla="*/ 400 w 4656"/>
                <a:gd name="T19" fmla="*/ 280 h 2180"/>
                <a:gd name="T20" fmla="*/ 488 w 4656"/>
                <a:gd name="T21" fmla="*/ 344 h 2180"/>
                <a:gd name="T22" fmla="*/ 548 w 4656"/>
                <a:gd name="T23" fmla="*/ 408 h 2180"/>
                <a:gd name="T24" fmla="*/ 584 w 4656"/>
                <a:gd name="T25" fmla="*/ 418 h 2180"/>
                <a:gd name="T26" fmla="*/ 624 w 4656"/>
                <a:gd name="T27" fmla="*/ 472 h 2180"/>
                <a:gd name="T28" fmla="*/ 684 w 4656"/>
                <a:gd name="T29" fmla="*/ 536 h 2180"/>
                <a:gd name="T30" fmla="*/ 726 w 4656"/>
                <a:gd name="T31" fmla="*/ 588 h 2180"/>
                <a:gd name="T32" fmla="*/ 804 w 4656"/>
                <a:gd name="T33" fmla="*/ 660 h 2180"/>
                <a:gd name="T34" fmla="*/ 864 w 4656"/>
                <a:gd name="T35" fmla="*/ 808 h 2180"/>
                <a:gd name="T36" fmla="*/ 912 w 4656"/>
                <a:gd name="T37" fmla="*/ 848 h 2180"/>
                <a:gd name="T38" fmla="*/ 970 w 4656"/>
                <a:gd name="T39" fmla="*/ 856 h 2180"/>
                <a:gd name="T40" fmla="*/ 1012 w 4656"/>
                <a:gd name="T41" fmla="*/ 894 h 2180"/>
                <a:gd name="T42" fmla="*/ 1060 w 4656"/>
                <a:gd name="T43" fmla="*/ 940 h 2180"/>
                <a:gd name="T44" fmla="*/ 1170 w 4656"/>
                <a:gd name="T45" fmla="*/ 1042 h 2180"/>
                <a:gd name="T46" fmla="*/ 1254 w 4656"/>
                <a:gd name="T47" fmla="*/ 1100 h 2180"/>
                <a:gd name="T48" fmla="*/ 1310 w 4656"/>
                <a:gd name="T49" fmla="*/ 1166 h 2180"/>
                <a:gd name="T50" fmla="*/ 1332 w 4656"/>
                <a:gd name="T51" fmla="*/ 1204 h 2180"/>
                <a:gd name="T52" fmla="*/ 1376 w 4656"/>
                <a:gd name="T53" fmla="*/ 1272 h 2180"/>
                <a:gd name="T54" fmla="*/ 1444 w 4656"/>
                <a:gd name="T55" fmla="*/ 1292 h 2180"/>
                <a:gd name="T56" fmla="*/ 1480 w 4656"/>
                <a:gd name="T57" fmla="*/ 1328 h 2180"/>
                <a:gd name="T58" fmla="*/ 1542 w 4656"/>
                <a:gd name="T59" fmla="*/ 1358 h 2180"/>
                <a:gd name="T60" fmla="*/ 1578 w 4656"/>
                <a:gd name="T61" fmla="*/ 1400 h 2180"/>
                <a:gd name="T62" fmla="*/ 1654 w 4656"/>
                <a:gd name="T63" fmla="*/ 1408 h 2180"/>
                <a:gd name="T64" fmla="*/ 1702 w 4656"/>
                <a:gd name="T65" fmla="*/ 1438 h 2180"/>
                <a:gd name="T66" fmla="*/ 1782 w 4656"/>
                <a:gd name="T67" fmla="*/ 1454 h 2180"/>
                <a:gd name="T68" fmla="*/ 1810 w 4656"/>
                <a:gd name="T69" fmla="*/ 1494 h 2180"/>
                <a:gd name="T70" fmla="*/ 1870 w 4656"/>
                <a:gd name="T71" fmla="*/ 1522 h 2180"/>
                <a:gd name="T72" fmla="*/ 1886 w 4656"/>
                <a:gd name="T73" fmla="*/ 1558 h 2180"/>
                <a:gd name="T74" fmla="*/ 1986 w 4656"/>
                <a:gd name="T75" fmla="*/ 1620 h 2180"/>
                <a:gd name="T76" fmla="*/ 2026 w 4656"/>
                <a:gd name="T77" fmla="*/ 1664 h 2180"/>
                <a:gd name="T78" fmla="*/ 2062 w 4656"/>
                <a:gd name="T79" fmla="*/ 1698 h 2180"/>
                <a:gd name="T80" fmla="*/ 2088 w 4656"/>
                <a:gd name="T81" fmla="*/ 1732 h 2180"/>
                <a:gd name="T82" fmla="*/ 2166 w 4656"/>
                <a:gd name="T83" fmla="*/ 1744 h 2180"/>
                <a:gd name="T84" fmla="*/ 2262 w 4656"/>
                <a:gd name="T85" fmla="*/ 1790 h 2180"/>
                <a:gd name="T86" fmla="*/ 2366 w 4656"/>
                <a:gd name="T87" fmla="*/ 1810 h 2180"/>
                <a:gd name="T88" fmla="*/ 2456 w 4656"/>
                <a:gd name="T89" fmla="*/ 1830 h 2180"/>
                <a:gd name="T90" fmla="*/ 2578 w 4656"/>
                <a:gd name="T91" fmla="*/ 1874 h 2180"/>
                <a:gd name="T92" fmla="*/ 2632 w 4656"/>
                <a:gd name="T93" fmla="*/ 1934 h 2180"/>
                <a:gd name="T94" fmla="*/ 2720 w 4656"/>
                <a:gd name="T95" fmla="*/ 1952 h 2180"/>
                <a:gd name="T96" fmla="*/ 2760 w 4656"/>
                <a:gd name="T97" fmla="*/ 1974 h 2180"/>
                <a:gd name="T98" fmla="*/ 2918 w 4656"/>
                <a:gd name="T99" fmla="*/ 1982 h 2180"/>
                <a:gd name="T100" fmla="*/ 3004 w 4656"/>
                <a:gd name="T101" fmla="*/ 2004 h 2180"/>
                <a:gd name="T102" fmla="*/ 3098 w 4656"/>
                <a:gd name="T103" fmla="*/ 2024 h 2180"/>
                <a:gd name="T104" fmla="*/ 3228 w 4656"/>
                <a:gd name="T105" fmla="*/ 2038 h 2180"/>
                <a:gd name="T106" fmla="*/ 3298 w 4656"/>
                <a:gd name="T107" fmla="*/ 2050 h 2180"/>
                <a:gd name="T108" fmla="*/ 3448 w 4656"/>
                <a:gd name="T109" fmla="*/ 2104 h 2180"/>
                <a:gd name="T110" fmla="*/ 3600 w 4656"/>
                <a:gd name="T111" fmla="*/ 2114 h 2180"/>
                <a:gd name="T112" fmla="*/ 3710 w 4656"/>
                <a:gd name="T113" fmla="*/ 2128 h 2180"/>
                <a:gd name="T114" fmla="*/ 3878 w 4656"/>
                <a:gd name="T115" fmla="*/ 2138 h 2180"/>
                <a:gd name="T116" fmla="*/ 3956 w 4656"/>
                <a:gd name="T117" fmla="*/ 2180 h 2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56" h="2180">
                  <a:moveTo>
                    <a:pt x="0" y="0"/>
                  </a:moveTo>
                  <a:lnTo>
                    <a:pt x="8" y="0"/>
                  </a:lnTo>
                  <a:lnTo>
                    <a:pt x="26" y="56"/>
                  </a:lnTo>
                  <a:lnTo>
                    <a:pt x="64" y="56"/>
                  </a:lnTo>
                  <a:lnTo>
                    <a:pt x="64" y="68"/>
                  </a:lnTo>
                  <a:lnTo>
                    <a:pt x="106" y="68"/>
                  </a:lnTo>
                  <a:lnTo>
                    <a:pt x="106" y="82"/>
                  </a:lnTo>
                  <a:lnTo>
                    <a:pt x="156" y="82"/>
                  </a:lnTo>
                  <a:lnTo>
                    <a:pt x="156" y="96"/>
                  </a:lnTo>
                  <a:lnTo>
                    <a:pt x="214" y="96"/>
                  </a:lnTo>
                  <a:lnTo>
                    <a:pt x="232" y="112"/>
                  </a:lnTo>
                  <a:lnTo>
                    <a:pt x="254" y="112"/>
                  </a:lnTo>
                  <a:lnTo>
                    <a:pt x="254" y="112"/>
                  </a:lnTo>
                  <a:lnTo>
                    <a:pt x="304" y="158"/>
                  </a:lnTo>
                  <a:lnTo>
                    <a:pt x="304" y="158"/>
                  </a:lnTo>
                  <a:lnTo>
                    <a:pt x="318" y="158"/>
                  </a:lnTo>
                  <a:lnTo>
                    <a:pt x="328" y="156"/>
                  </a:lnTo>
                  <a:lnTo>
                    <a:pt x="332" y="158"/>
                  </a:lnTo>
                  <a:lnTo>
                    <a:pt x="332" y="158"/>
                  </a:lnTo>
                  <a:lnTo>
                    <a:pt x="344" y="176"/>
                  </a:lnTo>
                  <a:lnTo>
                    <a:pt x="344" y="206"/>
                  </a:lnTo>
                  <a:lnTo>
                    <a:pt x="374" y="232"/>
                  </a:lnTo>
                  <a:lnTo>
                    <a:pt x="374" y="266"/>
                  </a:lnTo>
                  <a:lnTo>
                    <a:pt x="374" y="266"/>
                  </a:lnTo>
                  <a:lnTo>
                    <a:pt x="386" y="264"/>
                  </a:lnTo>
                  <a:lnTo>
                    <a:pt x="394" y="264"/>
                  </a:lnTo>
                  <a:lnTo>
                    <a:pt x="398" y="266"/>
                  </a:lnTo>
                  <a:lnTo>
                    <a:pt x="398" y="266"/>
                  </a:lnTo>
                  <a:lnTo>
                    <a:pt x="400" y="272"/>
                  </a:lnTo>
                  <a:lnTo>
                    <a:pt x="400" y="280"/>
                  </a:lnTo>
                  <a:lnTo>
                    <a:pt x="398" y="290"/>
                  </a:lnTo>
                  <a:lnTo>
                    <a:pt x="444" y="290"/>
                  </a:lnTo>
                  <a:lnTo>
                    <a:pt x="488" y="344"/>
                  </a:lnTo>
                  <a:lnTo>
                    <a:pt x="510" y="370"/>
                  </a:lnTo>
                  <a:lnTo>
                    <a:pt x="530" y="376"/>
                  </a:lnTo>
                  <a:lnTo>
                    <a:pt x="548" y="408"/>
                  </a:lnTo>
                  <a:lnTo>
                    <a:pt x="560" y="408"/>
                  </a:lnTo>
                  <a:lnTo>
                    <a:pt x="560" y="418"/>
                  </a:lnTo>
                  <a:lnTo>
                    <a:pt x="584" y="418"/>
                  </a:lnTo>
                  <a:lnTo>
                    <a:pt x="584" y="458"/>
                  </a:lnTo>
                  <a:lnTo>
                    <a:pt x="620" y="462"/>
                  </a:lnTo>
                  <a:lnTo>
                    <a:pt x="624" y="472"/>
                  </a:lnTo>
                  <a:lnTo>
                    <a:pt x="654" y="472"/>
                  </a:lnTo>
                  <a:lnTo>
                    <a:pt x="654" y="522"/>
                  </a:lnTo>
                  <a:lnTo>
                    <a:pt x="684" y="536"/>
                  </a:lnTo>
                  <a:lnTo>
                    <a:pt x="702" y="558"/>
                  </a:lnTo>
                  <a:lnTo>
                    <a:pt x="726" y="562"/>
                  </a:lnTo>
                  <a:lnTo>
                    <a:pt x="726" y="588"/>
                  </a:lnTo>
                  <a:lnTo>
                    <a:pt x="756" y="622"/>
                  </a:lnTo>
                  <a:lnTo>
                    <a:pt x="776" y="632"/>
                  </a:lnTo>
                  <a:lnTo>
                    <a:pt x="804" y="660"/>
                  </a:lnTo>
                  <a:lnTo>
                    <a:pt x="820" y="718"/>
                  </a:lnTo>
                  <a:lnTo>
                    <a:pt x="834" y="764"/>
                  </a:lnTo>
                  <a:lnTo>
                    <a:pt x="864" y="808"/>
                  </a:lnTo>
                  <a:lnTo>
                    <a:pt x="878" y="808"/>
                  </a:lnTo>
                  <a:lnTo>
                    <a:pt x="888" y="832"/>
                  </a:lnTo>
                  <a:lnTo>
                    <a:pt x="912" y="848"/>
                  </a:lnTo>
                  <a:lnTo>
                    <a:pt x="948" y="848"/>
                  </a:lnTo>
                  <a:lnTo>
                    <a:pt x="950" y="856"/>
                  </a:lnTo>
                  <a:lnTo>
                    <a:pt x="970" y="856"/>
                  </a:lnTo>
                  <a:lnTo>
                    <a:pt x="974" y="876"/>
                  </a:lnTo>
                  <a:lnTo>
                    <a:pt x="994" y="892"/>
                  </a:lnTo>
                  <a:lnTo>
                    <a:pt x="1012" y="894"/>
                  </a:lnTo>
                  <a:lnTo>
                    <a:pt x="1032" y="916"/>
                  </a:lnTo>
                  <a:lnTo>
                    <a:pt x="1032" y="940"/>
                  </a:lnTo>
                  <a:lnTo>
                    <a:pt x="1060" y="940"/>
                  </a:lnTo>
                  <a:lnTo>
                    <a:pt x="1086" y="972"/>
                  </a:lnTo>
                  <a:lnTo>
                    <a:pt x="1134" y="1016"/>
                  </a:lnTo>
                  <a:lnTo>
                    <a:pt x="1170" y="1042"/>
                  </a:lnTo>
                  <a:lnTo>
                    <a:pt x="1200" y="1086"/>
                  </a:lnTo>
                  <a:lnTo>
                    <a:pt x="1224" y="1100"/>
                  </a:lnTo>
                  <a:lnTo>
                    <a:pt x="1254" y="1100"/>
                  </a:lnTo>
                  <a:lnTo>
                    <a:pt x="1260" y="1124"/>
                  </a:lnTo>
                  <a:lnTo>
                    <a:pt x="1286" y="1166"/>
                  </a:lnTo>
                  <a:lnTo>
                    <a:pt x="1310" y="1166"/>
                  </a:lnTo>
                  <a:lnTo>
                    <a:pt x="1316" y="1188"/>
                  </a:lnTo>
                  <a:lnTo>
                    <a:pt x="1332" y="1190"/>
                  </a:lnTo>
                  <a:lnTo>
                    <a:pt x="1332" y="1204"/>
                  </a:lnTo>
                  <a:lnTo>
                    <a:pt x="1338" y="1228"/>
                  </a:lnTo>
                  <a:lnTo>
                    <a:pt x="1376" y="1236"/>
                  </a:lnTo>
                  <a:lnTo>
                    <a:pt x="1376" y="1272"/>
                  </a:lnTo>
                  <a:lnTo>
                    <a:pt x="1406" y="1272"/>
                  </a:lnTo>
                  <a:lnTo>
                    <a:pt x="1410" y="1292"/>
                  </a:lnTo>
                  <a:lnTo>
                    <a:pt x="1444" y="1292"/>
                  </a:lnTo>
                  <a:lnTo>
                    <a:pt x="1452" y="1308"/>
                  </a:lnTo>
                  <a:lnTo>
                    <a:pt x="1474" y="1308"/>
                  </a:lnTo>
                  <a:lnTo>
                    <a:pt x="1480" y="1328"/>
                  </a:lnTo>
                  <a:lnTo>
                    <a:pt x="1508" y="1328"/>
                  </a:lnTo>
                  <a:lnTo>
                    <a:pt x="1524" y="1358"/>
                  </a:lnTo>
                  <a:lnTo>
                    <a:pt x="1542" y="1358"/>
                  </a:lnTo>
                  <a:lnTo>
                    <a:pt x="1552" y="1380"/>
                  </a:lnTo>
                  <a:lnTo>
                    <a:pt x="1574" y="1380"/>
                  </a:lnTo>
                  <a:lnTo>
                    <a:pt x="1578" y="1400"/>
                  </a:lnTo>
                  <a:lnTo>
                    <a:pt x="1628" y="1400"/>
                  </a:lnTo>
                  <a:lnTo>
                    <a:pt x="1632" y="1408"/>
                  </a:lnTo>
                  <a:lnTo>
                    <a:pt x="1654" y="1408"/>
                  </a:lnTo>
                  <a:lnTo>
                    <a:pt x="1662" y="1426"/>
                  </a:lnTo>
                  <a:lnTo>
                    <a:pt x="1696" y="1426"/>
                  </a:lnTo>
                  <a:lnTo>
                    <a:pt x="1702" y="1438"/>
                  </a:lnTo>
                  <a:lnTo>
                    <a:pt x="1728" y="1438"/>
                  </a:lnTo>
                  <a:lnTo>
                    <a:pt x="1740" y="1454"/>
                  </a:lnTo>
                  <a:lnTo>
                    <a:pt x="1782" y="1454"/>
                  </a:lnTo>
                  <a:lnTo>
                    <a:pt x="1794" y="1476"/>
                  </a:lnTo>
                  <a:lnTo>
                    <a:pt x="1806" y="1476"/>
                  </a:lnTo>
                  <a:lnTo>
                    <a:pt x="1810" y="1494"/>
                  </a:lnTo>
                  <a:lnTo>
                    <a:pt x="1850" y="1494"/>
                  </a:lnTo>
                  <a:lnTo>
                    <a:pt x="1850" y="1522"/>
                  </a:lnTo>
                  <a:lnTo>
                    <a:pt x="1870" y="1522"/>
                  </a:lnTo>
                  <a:lnTo>
                    <a:pt x="1870" y="1542"/>
                  </a:lnTo>
                  <a:lnTo>
                    <a:pt x="1886" y="1542"/>
                  </a:lnTo>
                  <a:lnTo>
                    <a:pt x="1886" y="1558"/>
                  </a:lnTo>
                  <a:lnTo>
                    <a:pt x="1938" y="1558"/>
                  </a:lnTo>
                  <a:lnTo>
                    <a:pt x="1968" y="1588"/>
                  </a:lnTo>
                  <a:lnTo>
                    <a:pt x="1986" y="1620"/>
                  </a:lnTo>
                  <a:lnTo>
                    <a:pt x="2000" y="1634"/>
                  </a:lnTo>
                  <a:lnTo>
                    <a:pt x="2026" y="1634"/>
                  </a:lnTo>
                  <a:lnTo>
                    <a:pt x="2026" y="1664"/>
                  </a:lnTo>
                  <a:lnTo>
                    <a:pt x="2048" y="1688"/>
                  </a:lnTo>
                  <a:lnTo>
                    <a:pt x="2048" y="1688"/>
                  </a:lnTo>
                  <a:lnTo>
                    <a:pt x="2062" y="1698"/>
                  </a:lnTo>
                  <a:lnTo>
                    <a:pt x="2062" y="1698"/>
                  </a:lnTo>
                  <a:lnTo>
                    <a:pt x="2080" y="1714"/>
                  </a:lnTo>
                  <a:lnTo>
                    <a:pt x="2088" y="1732"/>
                  </a:lnTo>
                  <a:lnTo>
                    <a:pt x="2116" y="1732"/>
                  </a:lnTo>
                  <a:lnTo>
                    <a:pt x="2128" y="1744"/>
                  </a:lnTo>
                  <a:lnTo>
                    <a:pt x="2166" y="1744"/>
                  </a:lnTo>
                  <a:lnTo>
                    <a:pt x="2200" y="1774"/>
                  </a:lnTo>
                  <a:lnTo>
                    <a:pt x="2246" y="1774"/>
                  </a:lnTo>
                  <a:lnTo>
                    <a:pt x="2262" y="1790"/>
                  </a:lnTo>
                  <a:lnTo>
                    <a:pt x="2308" y="1790"/>
                  </a:lnTo>
                  <a:lnTo>
                    <a:pt x="2328" y="1810"/>
                  </a:lnTo>
                  <a:lnTo>
                    <a:pt x="2366" y="1810"/>
                  </a:lnTo>
                  <a:lnTo>
                    <a:pt x="2382" y="1822"/>
                  </a:lnTo>
                  <a:lnTo>
                    <a:pt x="2436" y="1822"/>
                  </a:lnTo>
                  <a:lnTo>
                    <a:pt x="2456" y="1830"/>
                  </a:lnTo>
                  <a:lnTo>
                    <a:pt x="2518" y="1830"/>
                  </a:lnTo>
                  <a:lnTo>
                    <a:pt x="2562" y="1858"/>
                  </a:lnTo>
                  <a:lnTo>
                    <a:pt x="2578" y="1874"/>
                  </a:lnTo>
                  <a:lnTo>
                    <a:pt x="2606" y="1914"/>
                  </a:lnTo>
                  <a:lnTo>
                    <a:pt x="2632" y="1914"/>
                  </a:lnTo>
                  <a:lnTo>
                    <a:pt x="2632" y="1934"/>
                  </a:lnTo>
                  <a:lnTo>
                    <a:pt x="2688" y="1934"/>
                  </a:lnTo>
                  <a:lnTo>
                    <a:pt x="2688" y="1952"/>
                  </a:lnTo>
                  <a:lnTo>
                    <a:pt x="2720" y="1952"/>
                  </a:lnTo>
                  <a:lnTo>
                    <a:pt x="2726" y="1960"/>
                  </a:lnTo>
                  <a:lnTo>
                    <a:pt x="2752" y="1960"/>
                  </a:lnTo>
                  <a:lnTo>
                    <a:pt x="2760" y="1974"/>
                  </a:lnTo>
                  <a:lnTo>
                    <a:pt x="2828" y="1974"/>
                  </a:lnTo>
                  <a:lnTo>
                    <a:pt x="2838" y="1982"/>
                  </a:lnTo>
                  <a:lnTo>
                    <a:pt x="2918" y="1982"/>
                  </a:lnTo>
                  <a:lnTo>
                    <a:pt x="2924" y="1992"/>
                  </a:lnTo>
                  <a:lnTo>
                    <a:pt x="2994" y="1992"/>
                  </a:lnTo>
                  <a:lnTo>
                    <a:pt x="3004" y="2004"/>
                  </a:lnTo>
                  <a:lnTo>
                    <a:pt x="3046" y="2004"/>
                  </a:lnTo>
                  <a:lnTo>
                    <a:pt x="3046" y="2024"/>
                  </a:lnTo>
                  <a:lnTo>
                    <a:pt x="3098" y="2024"/>
                  </a:lnTo>
                  <a:lnTo>
                    <a:pt x="3108" y="2034"/>
                  </a:lnTo>
                  <a:lnTo>
                    <a:pt x="3226" y="2034"/>
                  </a:lnTo>
                  <a:lnTo>
                    <a:pt x="3228" y="2038"/>
                  </a:lnTo>
                  <a:lnTo>
                    <a:pt x="3260" y="2038"/>
                  </a:lnTo>
                  <a:lnTo>
                    <a:pt x="3264" y="2050"/>
                  </a:lnTo>
                  <a:lnTo>
                    <a:pt x="3298" y="2050"/>
                  </a:lnTo>
                  <a:lnTo>
                    <a:pt x="3316" y="2076"/>
                  </a:lnTo>
                  <a:lnTo>
                    <a:pt x="3430" y="2076"/>
                  </a:lnTo>
                  <a:lnTo>
                    <a:pt x="3448" y="2104"/>
                  </a:lnTo>
                  <a:lnTo>
                    <a:pt x="3520" y="2104"/>
                  </a:lnTo>
                  <a:lnTo>
                    <a:pt x="3530" y="2114"/>
                  </a:lnTo>
                  <a:lnTo>
                    <a:pt x="3600" y="2114"/>
                  </a:lnTo>
                  <a:lnTo>
                    <a:pt x="3606" y="2116"/>
                  </a:lnTo>
                  <a:lnTo>
                    <a:pt x="3698" y="2116"/>
                  </a:lnTo>
                  <a:lnTo>
                    <a:pt x="3710" y="2128"/>
                  </a:lnTo>
                  <a:lnTo>
                    <a:pt x="3760" y="2128"/>
                  </a:lnTo>
                  <a:lnTo>
                    <a:pt x="3760" y="2138"/>
                  </a:lnTo>
                  <a:lnTo>
                    <a:pt x="3878" y="2138"/>
                  </a:lnTo>
                  <a:lnTo>
                    <a:pt x="3894" y="2154"/>
                  </a:lnTo>
                  <a:lnTo>
                    <a:pt x="3956" y="2154"/>
                  </a:lnTo>
                  <a:lnTo>
                    <a:pt x="3956" y="2180"/>
                  </a:lnTo>
                  <a:lnTo>
                    <a:pt x="4656" y="2180"/>
                  </a:lnTo>
                </a:path>
              </a:pathLst>
            </a:custGeom>
            <a:noFill/>
            <a:ln w="38100">
              <a:solidFill>
                <a:srgbClr val="B3A2C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78" name="Freeform 134"/>
            <p:cNvSpPr>
              <a:spLocks/>
            </p:cNvSpPr>
            <p:nvPr/>
          </p:nvSpPr>
          <p:spPr bwMode="auto">
            <a:xfrm>
              <a:off x="20120690" y="2083984"/>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79" name="Freeform 135"/>
            <p:cNvSpPr>
              <a:spLocks/>
            </p:cNvSpPr>
            <p:nvPr/>
          </p:nvSpPr>
          <p:spPr bwMode="auto">
            <a:xfrm>
              <a:off x="20161965" y="2131258"/>
              <a:ext cx="171450" cy="126064"/>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0" name="Freeform 136"/>
            <p:cNvSpPr>
              <a:spLocks/>
            </p:cNvSpPr>
            <p:nvPr/>
          </p:nvSpPr>
          <p:spPr bwMode="auto">
            <a:xfrm>
              <a:off x="20206415" y="2142513"/>
              <a:ext cx="171450" cy="126064"/>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1" name="Freeform 137"/>
            <p:cNvSpPr>
              <a:spLocks/>
            </p:cNvSpPr>
            <p:nvPr/>
          </p:nvSpPr>
          <p:spPr bwMode="auto">
            <a:xfrm>
              <a:off x="20260390" y="2156020"/>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2" name="Freeform 138"/>
            <p:cNvSpPr>
              <a:spLocks/>
            </p:cNvSpPr>
            <p:nvPr/>
          </p:nvSpPr>
          <p:spPr bwMode="auto">
            <a:xfrm>
              <a:off x="20409615" y="2196541"/>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3" name="Freeform 139"/>
            <p:cNvSpPr>
              <a:spLocks/>
            </p:cNvSpPr>
            <p:nvPr/>
          </p:nvSpPr>
          <p:spPr bwMode="auto">
            <a:xfrm>
              <a:off x="20444540" y="2196541"/>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4" name="Freeform 140"/>
            <p:cNvSpPr>
              <a:spLocks/>
            </p:cNvSpPr>
            <p:nvPr/>
          </p:nvSpPr>
          <p:spPr bwMode="auto">
            <a:xfrm>
              <a:off x="20508040" y="2205545"/>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5" name="Freeform 141"/>
            <p:cNvSpPr>
              <a:spLocks/>
            </p:cNvSpPr>
            <p:nvPr/>
          </p:nvSpPr>
          <p:spPr bwMode="auto">
            <a:xfrm>
              <a:off x="20555665" y="2232559"/>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6" name="Freeform 142"/>
            <p:cNvSpPr>
              <a:spLocks/>
            </p:cNvSpPr>
            <p:nvPr/>
          </p:nvSpPr>
          <p:spPr bwMode="auto">
            <a:xfrm>
              <a:off x="20600115" y="225056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7" name="Freeform 143"/>
            <p:cNvSpPr>
              <a:spLocks/>
            </p:cNvSpPr>
            <p:nvPr/>
          </p:nvSpPr>
          <p:spPr bwMode="auto">
            <a:xfrm>
              <a:off x="20650915" y="2255070"/>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8" name="Freeform 144"/>
            <p:cNvSpPr>
              <a:spLocks/>
            </p:cNvSpPr>
            <p:nvPr/>
          </p:nvSpPr>
          <p:spPr bwMode="auto">
            <a:xfrm>
              <a:off x="20654090" y="2288837"/>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89" name="Freeform 145"/>
            <p:cNvSpPr>
              <a:spLocks/>
            </p:cNvSpPr>
            <p:nvPr/>
          </p:nvSpPr>
          <p:spPr bwMode="auto">
            <a:xfrm>
              <a:off x="20692190" y="2322604"/>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0" name="Freeform 146"/>
            <p:cNvSpPr>
              <a:spLocks/>
            </p:cNvSpPr>
            <p:nvPr/>
          </p:nvSpPr>
          <p:spPr bwMode="auto">
            <a:xfrm>
              <a:off x="20752515" y="2385636"/>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1" name="Freeform 147"/>
            <p:cNvSpPr>
              <a:spLocks/>
            </p:cNvSpPr>
            <p:nvPr/>
          </p:nvSpPr>
          <p:spPr bwMode="auto">
            <a:xfrm>
              <a:off x="20876340" y="2459924"/>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2" name="Freeform 148"/>
            <p:cNvSpPr>
              <a:spLocks/>
            </p:cNvSpPr>
            <p:nvPr/>
          </p:nvSpPr>
          <p:spPr bwMode="auto">
            <a:xfrm>
              <a:off x="20974765" y="2520704"/>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3" name="Freeform 149"/>
            <p:cNvSpPr>
              <a:spLocks/>
            </p:cNvSpPr>
            <p:nvPr/>
          </p:nvSpPr>
          <p:spPr bwMode="auto">
            <a:xfrm>
              <a:off x="21143040" y="2606247"/>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4" name="Freeform 150"/>
            <p:cNvSpPr>
              <a:spLocks/>
            </p:cNvSpPr>
            <p:nvPr/>
          </p:nvSpPr>
          <p:spPr bwMode="auto">
            <a:xfrm>
              <a:off x="21219240" y="2705297"/>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5" name="Freeform 151"/>
            <p:cNvSpPr>
              <a:spLocks/>
            </p:cNvSpPr>
            <p:nvPr/>
          </p:nvSpPr>
          <p:spPr bwMode="auto">
            <a:xfrm>
              <a:off x="21263690" y="2716553"/>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6" name="Freeform 152"/>
            <p:cNvSpPr>
              <a:spLocks/>
            </p:cNvSpPr>
            <p:nvPr/>
          </p:nvSpPr>
          <p:spPr bwMode="auto">
            <a:xfrm>
              <a:off x="21298615" y="2752571"/>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7" name="Freeform 153"/>
            <p:cNvSpPr>
              <a:spLocks/>
            </p:cNvSpPr>
            <p:nvPr/>
          </p:nvSpPr>
          <p:spPr bwMode="auto">
            <a:xfrm>
              <a:off x="21336715" y="2788589"/>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8" name="Freeform 154"/>
            <p:cNvSpPr>
              <a:spLocks/>
            </p:cNvSpPr>
            <p:nvPr/>
          </p:nvSpPr>
          <p:spPr bwMode="auto">
            <a:xfrm>
              <a:off x="21425615" y="2892142"/>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99" name="Freeform 155"/>
            <p:cNvSpPr>
              <a:spLocks/>
            </p:cNvSpPr>
            <p:nvPr/>
          </p:nvSpPr>
          <p:spPr bwMode="auto">
            <a:xfrm>
              <a:off x="21454190" y="2941667"/>
              <a:ext cx="171450" cy="126064"/>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0" name="Freeform 156"/>
            <p:cNvSpPr>
              <a:spLocks/>
            </p:cNvSpPr>
            <p:nvPr/>
          </p:nvSpPr>
          <p:spPr bwMode="auto">
            <a:xfrm>
              <a:off x="21517690" y="2991192"/>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1" name="Freeform 157"/>
            <p:cNvSpPr>
              <a:spLocks/>
            </p:cNvSpPr>
            <p:nvPr/>
          </p:nvSpPr>
          <p:spPr bwMode="auto">
            <a:xfrm>
              <a:off x="21546265" y="3022707"/>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2" name="Freeform 158"/>
            <p:cNvSpPr>
              <a:spLocks/>
            </p:cNvSpPr>
            <p:nvPr/>
          </p:nvSpPr>
          <p:spPr bwMode="auto">
            <a:xfrm>
              <a:off x="21673265" y="306322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3" name="Freeform 159"/>
            <p:cNvSpPr>
              <a:spLocks/>
            </p:cNvSpPr>
            <p:nvPr/>
          </p:nvSpPr>
          <p:spPr bwMode="auto">
            <a:xfrm>
              <a:off x="21924090" y="3218556"/>
              <a:ext cx="171450" cy="126064"/>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4" name="Freeform 160"/>
            <p:cNvSpPr>
              <a:spLocks/>
            </p:cNvSpPr>
            <p:nvPr/>
          </p:nvSpPr>
          <p:spPr bwMode="auto">
            <a:xfrm>
              <a:off x="22238415" y="342115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5" name="Freeform 161"/>
            <p:cNvSpPr>
              <a:spLocks/>
            </p:cNvSpPr>
            <p:nvPr/>
          </p:nvSpPr>
          <p:spPr bwMode="auto">
            <a:xfrm>
              <a:off x="22346365" y="3513455"/>
              <a:ext cx="171450" cy="126064"/>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6" name="Freeform 162"/>
            <p:cNvSpPr>
              <a:spLocks/>
            </p:cNvSpPr>
            <p:nvPr/>
          </p:nvSpPr>
          <p:spPr bwMode="auto">
            <a:xfrm>
              <a:off x="22460665" y="3556227"/>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7" name="Freeform 163"/>
            <p:cNvSpPr>
              <a:spLocks/>
            </p:cNvSpPr>
            <p:nvPr/>
          </p:nvSpPr>
          <p:spPr bwMode="auto">
            <a:xfrm>
              <a:off x="22486065" y="3574236"/>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8" name="Freeform 164"/>
            <p:cNvSpPr>
              <a:spLocks/>
            </p:cNvSpPr>
            <p:nvPr/>
          </p:nvSpPr>
          <p:spPr bwMode="auto">
            <a:xfrm>
              <a:off x="22616240" y="3635016"/>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09" name="Freeform 165"/>
            <p:cNvSpPr>
              <a:spLocks/>
            </p:cNvSpPr>
            <p:nvPr/>
          </p:nvSpPr>
          <p:spPr bwMode="auto">
            <a:xfrm>
              <a:off x="22701965" y="3662030"/>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0" name="Freeform 166"/>
            <p:cNvSpPr>
              <a:spLocks/>
            </p:cNvSpPr>
            <p:nvPr/>
          </p:nvSpPr>
          <p:spPr bwMode="auto">
            <a:xfrm>
              <a:off x="22895640" y="3716057"/>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1" name="Freeform 167"/>
            <p:cNvSpPr>
              <a:spLocks/>
            </p:cNvSpPr>
            <p:nvPr/>
          </p:nvSpPr>
          <p:spPr bwMode="auto">
            <a:xfrm>
              <a:off x="22946440" y="371830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2" name="Freeform 168"/>
            <p:cNvSpPr>
              <a:spLocks/>
            </p:cNvSpPr>
            <p:nvPr/>
          </p:nvSpPr>
          <p:spPr bwMode="auto">
            <a:xfrm>
              <a:off x="23051215" y="3763331"/>
              <a:ext cx="171450" cy="126064"/>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3" name="Freeform 169"/>
            <p:cNvSpPr>
              <a:spLocks/>
            </p:cNvSpPr>
            <p:nvPr/>
          </p:nvSpPr>
          <p:spPr bwMode="auto">
            <a:xfrm>
              <a:off x="23114715" y="3817358"/>
              <a:ext cx="171450" cy="126064"/>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4" name="Freeform 170"/>
            <p:cNvSpPr>
              <a:spLocks/>
            </p:cNvSpPr>
            <p:nvPr/>
          </p:nvSpPr>
          <p:spPr bwMode="auto">
            <a:xfrm>
              <a:off x="23314740" y="3918659"/>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5" name="Freeform 171"/>
            <p:cNvSpPr>
              <a:spLocks/>
            </p:cNvSpPr>
            <p:nvPr/>
          </p:nvSpPr>
          <p:spPr bwMode="auto">
            <a:xfrm>
              <a:off x="23486190" y="4033467"/>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6" name="Freeform 172"/>
            <p:cNvSpPr>
              <a:spLocks/>
            </p:cNvSpPr>
            <p:nvPr/>
          </p:nvSpPr>
          <p:spPr bwMode="auto">
            <a:xfrm>
              <a:off x="23644940" y="4073988"/>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7" name="Freeform 173"/>
            <p:cNvSpPr>
              <a:spLocks/>
            </p:cNvSpPr>
            <p:nvPr/>
          </p:nvSpPr>
          <p:spPr bwMode="auto">
            <a:xfrm>
              <a:off x="24095790" y="4141522"/>
              <a:ext cx="171450" cy="126064"/>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8" name="Freeform 174"/>
            <p:cNvSpPr>
              <a:spLocks/>
            </p:cNvSpPr>
            <p:nvPr/>
          </p:nvSpPr>
          <p:spPr bwMode="auto">
            <a:xfrm>
              <a:off x="25130840" y="4364384"/>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19" name="Freeform 175"/>
            <p:cNvSpPr>
              <a:spLocks/>
            </p:cNvSpPr>
            <p:nvPr/>
          </p:nvSpPr>
          <p:spPr bwMode="auto">
            <a:xfrm>
              <a:off x="25359440" y="4386896"/>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0" name="Freeform 176"/>
            <p:cNvSpPr>
              <a:spLocks/>
            </p:cNvSpPr>
            <p:nvPr/>
          </p:nvSpPr>
          <p:spPr bwMode="auto">
            <a:xfrm>
              <a:off x="25403890" y="4411658"/>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1" name="Freeform 177"/>
            <p:cNvSpPr>
              <a:spLocks/>
            </p:cNvSpPr>
            <p:nvPr/>
          </p:nvSpPr>
          <p:spPr bwMode="auto">
            <a:xfrm>
              <a:off x="25613440" y="4443174"/>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2" name="Freeform 178"/>
            <p:cNvSpPr>
              <a:spLocks/>
            </p:cNvSpPr>
            <p:nvPr/>
          </p:nvSpPr>
          <p:spPr bwMode="auto">
            <a:xfrm>
              <a:off x="25686465" y="4445425"/>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3" name="Freeform 179"/>
            <p:cNvSpPr>
              <a:spLocks/>
            </p:cNvSpPr>
            <p:nvPr/>
          </p:nvSpPr>
          <p:spPr bwMode="auto">
            <a:xfrm>
              <a:off x="25727740" y="4447676"/>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4" name="Freeform 180"/>
            <p:cNvSpPr>
              <a:spLocks/>
            </p:cNvSpPr>
            <p:nvPr/>
          </p:nvSpPr>
          <p:spPr bwMode="auto">
            <a:xfrm>
              <a:off x="25759490" y="4452179"/>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5" name="Freeform 181"/>
            <p:cNvSpPr>
              <a:spLocks/>
            </p:cNvSpPr>
            <p:nvPr/>
          </p:nvSpPr>
          <p:spPr bwMode="auto">
            <a:xfrm>
              <a:off x="25803940" y="4458932"/>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6" name="Freeform 182"/>
            <p:cNvSpPr>
              <a:spLocks/>
            </p:cNvSpPr>
            <p:nvPr/>
          </p:nvSpPr>
          <p:spPr bwMode="auto">
            <a:xfrm>
              <a:off x="25848390" y="4461183"/>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7" name="Freeform 183"/>
            <p:cNvSpPr>
              <a:spLocks/>
            </p:cNvSpPr>
            <p:nvPr/>
          </p:nvSpPr>
          <p:spPr bwMode="auto">
            <a:xfrm>
              <a:off x="25883315" y="4461183"/>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8" name="Freeform 184"/>
            <p:cNvSpPr>
              <a:spLocks/>
            </p:cNvSpPr>
            <p:nvPr/>
          </p:nvSpPr>
          <p:spPr bwMode="auto">
            <a:xfrm>
              <a:off x="25924590" y="4463434"/>
              <a:ext cx="171450" cy="126064"/>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29" name="Freeform 185"/>
            <p:cNvSpPr>
              <a:spLocks/>
            </p:cNvSpPr>
            <p:nvPr/>
          </p:nvSpPr>
          <p:spPr bwMode="auto">
            <a:xfrm>
              <a:off x="25940465" y="4463434"/>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0" name="Freeform 186"/>
            <p:cNvSpPr>
              <a:spLocks/>
            </p:cNvSpPr>
            <p:nvPr/>
          </p:nvSpPr>
          <p:spPr bwMode="auto">
            <a:xfrm>
              <a:off x="25984915" y="4463434"/>
              <a:ext cx="171450" cy="126064"/>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1" name="Freeform 187"/>
            <p:cNvSpPr>
              <a:spLocks/>
            </p:cNvSpPr>
            <p:nvPr/>
          </p:nvSpPr>
          <p:spPr bwMode="auto">
            <a:xfrm>
              <a:off x="26035715" y="4479192"/>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2" name="Freeform 188"/>
            <p:cNvSpPr>
              <a:spLocks/>
            </p:cNvSpPr>
            <p:nvPr/>
          </p:nvSpPr>
          <p:spPr bwMode="auto">
            <a:xfrm>
              <a:off x="26076990" y="4479192"/>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3" name="Freeform 189"/>
            <p:cNvSpPr>
              <a:spLocks/>
            </p:cNvSpPr>
            <p:nvPr/>
          </p:nvSpPr>
          <p:spPr bwMode="auto">
            <a:xfrm>
              <a:off x="26162715" y="4488197"/>
              <a:ext cx="174625" cy="126064"/>
            </a:xfrm>
            <a:custGeom>
              <a:avLst/>
              <a:gdLst>
                <a:gd name="T0" fmla="*/ 64 w 110"/>
                <a:gd name="T1" fmla="*/ 0 h 112"/>
                <a:gd name="T2" fmla="*/ 64 w 110"/>
                <a:gd name="T3" fmla="*/ 48 h 112"/>
                <a:gd name="T4" fmla="*/ 110 w 110"/>
                <a:gd name="T5" fmla="*/ 48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8 h 112"/>
                <a:gd name="T20" fmla="*/ 46 w 110"/>
                <a:gd name="T21" fmla="*/ 48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8"/>
                  </a:lnTo>
                  <a:lnTo>
                    <a:pt x="110" y="48"/>
                  </a:lnTo>
                  <a:lnTo>
                    <a:pt x="110"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4" name="Freeform 190"/>
            <p:cNvSpPr>
              <a:spLocks/>
            </p:cNvSpPr>
            <p:nvPr/>
          </p:nvSpPr>
          <p:spPr bwMode="auto">
            <a:xfrm>
              <a:off x="26216690" y="4488197"/>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5" name="Freeform 191"/>
            <p:cNvSpPr>
              <a:spLocks/>
            </p:cNvSpPr>
            <p:nvPr/>
          </p:nvSpPr>
          <p:spPr bwMode="auto">
            <a:xfrm>
              <a:off x="26270665" y="4488197"/>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6" name="Freeform 192"/>
            <p:cNvSpPr>
              <a:spLocks/>
            </p:cNvSpPr>
            <p:nvPr/>
          </p:nvSpPr>
          <p:spPr bwMode="auto">
            <a:xfrm>
              <a:off x="26330990" y="4499452"/>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7" name="Freeform 193"/>
            <p:cNvSpPr>
              <a:spLocks/>
            </p:cNvSpPr>
            <p:nvPr/>
          </p:nvSpPr>
          <p:spPr bwMode="auto">
            <a:xfrm>
              <a:off x="26381790" y="4499452"/>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8" name="Freeform 194"/>
            <p:cNvSpPr>
              <a:spLocks/>
            </p:cNvSpPr>
            <p:nvPr/>
          </p:nvSpPr>
          <p:spPr bwMode="auto">
            <a:xfrm>
              <a:off x="26407190" y="4499452"/>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39" name="Freeform 195"/>
            <p:cNvSpPr>
              <a:spLocks/>
            </p:cNvSpPr>
            <p:nvPr/>
          </p:nvSpPr>
          <p:spPr bwMode="auto">
            <a:xfrm>
              <a:off x="26470690" y="4530968"/>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0" name="Freeform 196"/>
            <p:cNvSpPr>
              <a:spLocks/>
            </p:cNvSpPr>
            <p:nvPr/>
          </p:nvSpPr>
          <p:spPr bwMode="auto">
            <a:xfrm>
              <a:off x="26540540" y="453096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1" name="Freeform 197"/>
            <p:cNvSpPr>
              <a:spLocks/>
            </p:cNvSpPr>
            <p:nvPr/>
          </p:nvSpPr>
          <p:spPr bwMode="auto">
            <a:xfrm>
              <a:off x="26607215" y="4530968"/>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2" name="Freeform 198"/>
            <p:cNvSpPr>
              <a:spLocks/>
            </p:cNvSpPr>
            <p:nvPr/>
          </p:nvSpPr>
          <p:spPr bwMode="auto">
            <a:xfrm>
              <a:off x="26711990" y="4530968"/>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3" name="Freeform 199"/>
            <p:cNvSpPr>
              <a:spLocks/>
            </p:cNvSpPr>
            <p:nvPr/>
          </p:nvSpPr>
          <p:spPr bwMode="auto">
            <a:xfrm>
              <a:off x="26797715" y="4530968"/>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4" name="Freeform 200"/>
            <p:cNvSpPr>
              <a:spLocks/>
            </p:cNvSpPr>
            <p:nvPr/>
          </p:nvSpPr>
          <p:spPr bwMode="auto">
            <a:xfrm>
              <a:off x="26858040" y="453096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5" name="Freeform 201"/>
            <p:cNvSpPr>
              <a:spLocks/>
            </p:cNvSpPr>
            <p:nvPr/>
          </p:nvSpPr>
          <p:spPr bwMode="auto">
            <a:xfrm>
              <a:off x="26921540" y="4530968"/>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6" name="Freeform 202"/>
            <p:cNvSpPr>
              <a:spLocks/>
            </p:cNvSpPr>
            <p:nvPr/>
          </p:nvSpPr>
          <p:spPr bwMode="auto">
            <a:xfrm>
              <a:off x="26981865" y="4530968"/>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7" name="Freeform 203"/>
            <p:cNvSpPr>
              <a:spLocks/>
            </p:cNvSpPr>
            <p:nvPr/>
          </p:nvSpPr>
          <p:spPr bwMode="auto">
            <a:xfrm>
              <a:off x="27067590" y="453096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8" name="Freeform 204"/>
            <p:cNvSpPr>
              <a:spLocks/>
            </p:cNvSpPr>
            <p:nvPr/>
          </p:nvSpPr>
          <p:spPr bwMode="auto">
            <a:xfrm>
              <a:off x="27162840" y="453096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49" name="Freeform 205"/>
            <p:cNvSpPr>
              <a:spLocks/>
            </p:cNvSpPr>
            <p:nvPr/>
          </p:nvSpPr>
          <p:spPr bwMode="auto">
            <a:xfrm>
              <a:off x="27283490" y="453096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50" name="Freeform 207"/>
            <p:cNvSpPr>
              <a:spLocks/>
            </p:cNvSpPr>
            <p:nvPr/>
          </p:nvSpPr>
          <p:spPr bwMode="auto">
            <a:xfrm>
              <a:off x="27356515" y="4530968"/>
              <a:ext cx="171450" cy="126064"/>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51" name="Freeform 208"/>
            <p:cNvSpPr>
              <a:spLocks/>
            </p:cNvSpPr>
            <p:nvPr/>
          </p:nvSpPr>
          <p:spPr bwMode="auto">
            <a:xfrm>
              <a:off x="27397790" y="4530968"/>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52" name="Freeform 209"/>
            <p:cNvSpPr>
              <a:spLocks/>
            </p:cNvSpPr>
            <p:nvPr/>
          </p:nvSpPr>
          <p:spPr bwMode="auto">
            <a:xfrm>
              <a:off x="27499390" y="4530968"/>
              <a:ext cx="171450" cy="126064"/>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53" name="Freeform 217"/>
            <p:cNvSpPr>
              <a:spLocks/>
            </p:cNvSpPr>
            <p:nvPr/>
          </p:nvSpPr>
          <p:spPr bwMode="auto">
            <a:xfrm>
              <a:off x="20174665" y="2151518"/>
              <a:ext cx="7353300" cy="2149834"/>
            </a:xfrm>
            <a:custGeom>
              <a:avLst/>
              <a:gdLst>
                <a:gd name="T0" fmla="*/ 34 w 4632"/>
                <a:gd name="T1" fmla="*/ 20 h 1910"/>
                <a:gd name="T2" fmla="*/ 132 w 4632"/>
                <a:gd name="T3" fmla="*/ 32 h 1910"/>
                <a:gd name="T4" fmla="*/ 254 w 4632"/>
                <a:gd name="T5" fmla="*/ 80 h 1910"/>
                <a:gd name="T6" fmla="*/ 408 w 4632"/>
                <a:gd name="T7" fmla="*/ 112 h 1910"/>
                <a:gd name="T8" fmla="*/ 470 w 4632"/>
                <a:gd name="T9" fmla="*/ 148 h 1910"/>
                <a:gd name="T10" fmla="*/ 514 w 4632"/>
                <a:gd name="T11" fmla="*/ 186 h 1910"/>
                <a:gd name="T12" fmla="*/ 552 w 4632"/>
                <a:gd name="T13" fmla="*/ 238 h 1910"/>
                <a:gd name="T14" fmla="*/ 598 w 4632"/>
                <a:gd name="T15" fmla="*/ 274 h 1910"/>
                <a:gd name="T16" fmla="*/ 622 w 4632"/>
                <a:gd name="T17" fmla="*/ 326 h 1910"/>
                <a:gd name="T18" fmla="*/ 668 w 4632"/>
                <a:gd name="T19" fmla="*/ 346 h 1910"/>
                <a:gd name="T20" fmla="*/ 698 w 4632"/>
                <a:gd name="T21" fmla="*/ 402 h 1910"/>
                <a:gd name="T22" fmla="*/ 786 w 4632"/>
                <a:gd name="T23" fmla="*/ 424 h 1910"/>
                <a:gd name="T24" fmla="*/ 814 w 4632"/>
                <a:gd name="T25" fmla="*/ 480 h 1910"/>
                <a:gd name="T26" fmla="*/ 892 w 4632"/>
                <a:gd name="T27" fmla="*/ 498 h 1910"/>
                <a:gd name="T28" fmla="*/ 944 w 4632"/>
                <a:gd name="T29" fmla="*/ 570 h 1910"/>
                <a:gd name="T30" fmla="*/ 1032 w 4632"/>
                <a:gd name="T31" fmla="*/ 628 h 1910"/>
                <a:gd name="T32" fmla="*/ 1070 w 4632"/>
                <a:gd name="T33" fmla="*/ 684 h 1910"/>
                <a:gd name="T34" fmla="*/ 1156 w 4632"/>
                <a:gd name="T35" fmla="*/ 722 h 1910"/>
                <a:gd name="T36" fmla="*/ 1220 w 4632"/>
                <a:gd name="T37" fmla="*/ 760 h 1910"/>
                <a:gd name="T38" fmla="*/ 1358 w 4632"/>
                <a:gd name="T39" fmla="*/ 784 h 1910"/>
                <a:gd name="T40" fmla="*/ 1374 w 4632"/>
                <a:gd name="T41" fmla="*/ 872 h 1910"/>
                <a:gd name="T42" fmla="*/ 1424 w 4632"/>
                <a:gd name="T43" fmla="*/ 896 h 1910"/>
                <a:gd name="T44" fmla="*/ 1464 w 4632"/>
                <a:gd name="T45" fmla="*/ 946 h 1910"/>
                <a:gd name="T46" fmla="*/ 1552 w 4632"/>
                <a:gd name="T47" fmla="*/ 974 h 1910"/>
                <a:gd name="T48" fmla="*/ 1602 w 4632"/>
                <a:gd name="T49" fmla="*/ 1030 h 1910"/>
                <a:gd name="T50" fmla="*/ 1668 w 4632"/>
                <a:gd name="T51" fmla="*/ 1066 h 1910"/>
                <a:gd name="T52" fmla="*/ 1756 w 4632"/>
                <a:gd name="T53" fmla="*/ 1100 h 1910"/>
                <a:gd name="T54" fmla="*/ 1788 w 4632"/>
                <a:gd name="T55" fmla="*/ 1154 h 1910"/>
                <a:gd name="T56" fmla="*/ 1898 w 4632"/>
                <a:gd name="T57" fmla="*/ 1204 h 1910"/>
                <a:gd name="T58" fmla="*/ 1968 w 4632"/>
                <a:gd name="T59" fmla="*/ 1218 h 1910"/>
                <a:gd name="T60" fmla="*/ 1990 w 4632"/>
                <a:gd name="T61" fmla="*/ 1280 h 1910"/>
                <a:gd name="T62" fmla="*/ 2102 w 4632"/>
                <a:gd name="T63" fmla="*/ 1300 h 1910"/>
                <a:gd name="T64" fmla="*/ 2152 w 4632"/>
                <a:gd name="T65" fmla="*/ 1360 h 1910"/>
                <a:gd name="T66" fmla="*/ 2246 w 4632"/>
                <a:gd name="T67" fmla="*/ 1376 h 1910"/>
                <a:gd name="T68" fmla="*/ 2314 w 4632"/>
                <a:gd name="T69" fmla="*/ 1420 h 1910"/>
                <a:gd name="T70" fmla="*/ 2440 w 4632"/>
                <a:gd name="T71" fmla="*/ 1448 h 1910"/>
                <a:gd name="T72" fmla="*/ 2582 w 4632"/>
                <a:gd name="T73" fmla="*/ 1498 h 1910"/>
                <a:gd name="T74" fmla="*/ 2762 w 4632"/>
                <a:gd name="T75" fmla="*/ 1502 h 1910"/>
                <a:gd name="T76" fmla="*/ 2822 w 4632"/>
                <a:gd name="T77" fmla="*/ 1538 h 1910"/>
                <a:gd name="T78" fmla="*/ 2962 w 4632"/>
                <a:gd name="T79" fmla="*/ 1564 h 1910"/>
                <a:gd name="T80" fmla="*/ 3050 w 4632"/>
                <a:gd name="T81" fmla="*/ 1598 h 1910"/>
                <a:gd name="T82" fmla="*/ 3216 w 4632"/>
                <a:gd name="T83" fmla="*/ 1612 h 1910"/>
                <a:gd name="T84" fmla="*/ 3256 w 4632"/>
                <a:gd name="T85" fmla="*/ 1654 h 1910"/>
                <a:gd name="T86" fmla="*/ 3426 w 4632"/>
                <a:gd name="T87" fmla="*/ 1664 h 1910"/>
                <a:gd name="T88" fmla="*/ 3462 w 4632"/>
                <a:gd name="T89" fmla="*/ 1706 h 1910"/>
                <a:gd name="T90" fmla="*/ 3620 w 4632"/>
                <a:gd name="T91" fmla="*/ 1726 h 1910"/>
                <a:gd name="T92" fmla="*/ 3742 w 4632"/>
                <a:gd name="T93" fmla="*/ 1750 h 1910"/>
                <a:gd name="T94" fmla="*/ 3900 w 4632"/>
                <a:gd name="T95" fmla="*/ 1778 h 1910"/>
                <a:gd name="T96" fmla="*/ 3960 w 4632"/>
                <a:gd name="T97" fmla="*/ 1814 h 1910"/>
                <a:gd name="T98" fmla="*/ 4024 w 4632"/>
                <a:gd name="T99" fmla="*/ 1846 h 1910"/>
                <a:gd name="T100" fmla="*/ 4236 w 4632"/>
                <a:gd name="T101" fmla="*/ 1876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32" h="1910">
                  <a:moveTo>
                    <a:pt x="0" y="0"/>
                  </a:moveTo>
                  <a:lnTo>
                    <a:pt x="34" y="0"/>
                  </a:lnTo>
                  <a:lnTo>
                    <a:pt x="34" y="20"/>
                  </a:lnTo>
                  <a:lnTo>
                    <a:pt x="70" y="20"/>
                  </a:lnTo>
                  <a:lnTo>
                    <a:pt x="70" y="32"/>
                  </a:lnTo>
                  <a:lnTo>
                    <a:pt x="132" y="32"/>
                  </a:lnTo>
                  <a:lnTo>
                    <a:pt x="146" y="46"/>
                  </a:lnTo>
                  <a:lnTo>
                    <a:pt x="254" y="46"/>
                  </a:lnTo>
                  <a:lnTo>
                    <a:pt x="254" y="80"/>
                  </a:lnTo>
                  <a:lnTo>
                    <a:pt x="326" y="80"/>
                  </a:lnTo>
                  <a:lnTo>
                    <a:pt x="326" y="112"/>
                  </a:lnTo>
                  <a:lnTo>
                    <a:pt x="408" y="112"/>
                  </a:lnTo>
                  <a:lnTo>
                    <a:pt x="408" y="122"/>
                  </a:lnTo>
                  <a:lnTo>
                    <a:pt x="448" y="122"/>
                  </a:lnTo>
                  <a:lnTo>
                    <a:pt x="470" y="148"/>
                  </a:lnTo>
                  <a:lnTo>
                    <a:pt x="486" y="148"/>
                  </a:lnTo>
                  <a:lnTo>
                    <a:pt x="486" y="186"/>
                  </a:lnTo>
                  <a:lnTo>
                    <a:pt x="514" y="186"/>
                  </a:lnTo>
                  <a:lnTo>
                    <a:pt x="514" y="204"/>
                  </a:lnTo>
                  <a:lnTo>
                    <a:pt x="552" y="204"/>
                  </a:lnTo>
                  <a:lnTo>
                    <a:pt x="552" y="238"/>
                  </a:lnTo>
                  <a:lnTo>
                    <a:pt x="568" y="238"/>
                  </a:lnTo>
                  <a:lnTo>
                    <a:pt x="568" y="274"/>
                  </a:lnTo>
                  <a:lnTo>
                    <a:pt x="598" y="274"/>
                  </a:lnTo>
                  <a:lnTo>
                    <a:pt x="598" y="308"/>
                  </a:lnTo>
                  <a:lnTo>
                    <a:pt x="622" y="308"/>
                  </a:lnTo>
                  <a:lnTo>
                    <a:pt x="622" y="326"/>
                  </a:lnTo>
                  <a:lnTo>
                    <a:pt x="630" y="326"/>
                  </a:lnTo>
                  <a:lnTo>
                    <a:pt x="630" y="346"/>
                  </a:lnTo>
                  <a:lnTo>
                    <a:pt x="668" y="346"/>
                  </a:lnTo>
                  <a:lnTo>
                    <a:pt x="668" y="362"/>
                  </a:lnTo>
                  <a:lnTo>
                    <a:pt x="698" y="362"/>
                  </a:lnTo>
                  <a:lnTo>
                    <a:pt x="698" y="402"/>
                  </a:lnTo>
                  <a:lnTo>
                    <a:pt x="742" y="402"/>
                  </a:lnTo>
                  <a:lnTo>
                    <a:pt x="742" y="424"/>
                  </a:lnTo>
                  <a:lnTo>
                    <a:pt x="786" y="424"/>
                  </a:lnTo>
                  <a:lnTo>
                    <a:pt x="786" y="446"/>
                  </a:lnTo>
                  <a:lnTo>
                    <a:pt x="814" y="446"/>
                  </a:lnTo>
                  <a:lnTo>
                    <a:pt x="814" y="480"/>
                  </a:lnTo>
                  <a:lnTo>
                    <a:pt x="844" y="480"/>
                  </a:lnTo>
                  <a:lnTo>
                    <a:pt x="844" y="498"/>
                  </a:lnTo>
                  <a:lnTo>
                    <a:pt x="892" y="498"/>
                  </a:lnTo>
                  <a:lnTo>
                    <a:pt x="892" y="532"/>
                  </a:lnTo>
                  <a:lnTo>
                    <a:pt x="944" y="532"/>
                  </a:lnTo>
                  <a:lnTo>
                    <a:pt x="944" y="570"/>
                  </a:lnTo>
                  <a:lnTo>
                    <a:pt x="988" y="570"/>
                  </a:lnTo>
                  <a:lnTo>
                    <a:pt x="988" y="628"/>
                  </a:lnTo>
                  <a:lnTo>
                    <a:pt x="1032" y="628"/>
                  </a:lnTo>
                  <a:lnTo>
                    <a:pt x="1032" y="668"/>
                  </a:lnTo>
                  <a:lnTo>
                    <a:pt x="1070" y="668"/>
                  </a:lnTo>
                  <a:lnTo>
                    <a:pt x="1070" y="684"/>
                  </a:lnTo>
                  <a:lnTo>
                    <a:pt x="1104" y="684"/>
                  </a:lnTo>
                  <a:lnTo>
                    <a:pt x="1104" y="722"/>
                  </a:lnTo>
                  <a:lnTo>
                    <a:pt x="1156" y="722"/>
                  </a:lnTo>
                  <a:lnTo>
                    <a:pt x="1156" y="744"/>
                  </a:lnTo>
                  <a:lnTo>
                    <a:pt x="1220" y="744"/>
                  </a:lnTo>
                  <a:lnTo>
                    <a:pt x="1220" y="760"/>
                  </a:lnTo>
                  <a:lnTo>
                    <a:pt x="1304" y="760"/>
                  </a:lnTo>
                  <a:lnTo>
                    <a:pt x="1304" y="784"/>
                  </a:lnTo>
                  <a:lnTo>
                    <a:pt x="1358" y="784"/>
                  </a:lnTo>
                  <a:lnTo>
                    <a:pt x="1358" y="838"/>
                  </a:lnTo>
                  <a:lnTo>
                    <a:pt x="1374" y="838"/>
                  </a:lnTo>
                  <a:lnTo>
                    <a:pt x="1374" y="872"/>
                  </a:lnTo>
                  <a:lnTo>
                    <a:pt x="1398" y="872"/>
                  </a:lnTo>
                  <a:lnTo>
                    <a:pt x="1398" y="896"/>
                  </a:lnTo>
                  <a:lnTo>
                    <a:pt x="1424" y="896"/>
                  </a:lnTo>
                  <a:lnTo>
                    <a:pt x="1424" y="930"/>
                  </a:lnTo>
                  <a:lnTo>
                    <a:pt x="1464" y="930"/>
                  </a:lnTo>
                  <a:lnTo>
                    <a:pt x="1464" y="946"/>
                  </a:lnTo>
                  <a:lnTo>
                    <a:pt x="1536" y="946"/>
                  </a:lnTo>
                  <a:lnTo>
                    <a:pt x="1536" y="974"/>
                  </a:lnTo>
                  <a:lnTo>
                    <a:pt x="1552" y="974"/>
                  </a:lnTo>
                  <a:lnTo>
                    <a:pt x="1552" y="1004"/>
                  </a:lnTo>
                  <a:lnTo>
                    <a:pt x="1602" y="1004"/>
                  </a:lnTo>
                  <a:lnTo>
                    <a:pt x="1602" y="1030"/>
                  </a:lnTo>
                  <a:lnTo>
                    <a:pt x="1644" y="1030"/>
                  </a:lnTo>
                  <a:lnTo>
                    <a:pt x="1644" y="1056"/>
                  </a:lnTo>
                  <a:lnTo>
                    <a:pt x="1668" y="1066"/>
                  </a:lnTo>
                  <a:lnTo>
                    <a:pt x="1714" y="1066"/>
                  </a:lnTo>
                  <a:lnTo>
                    <a:pt x="1714" y="1100"/>
                  </a:lnTo>
                  <a:lnTo>
                    <a:pt x="1756" y="1100"/>
                  </a:lnTo>
                  <a:lnTo>
                    <a:pt x="1756" y="1120"/>
                  </a:lnTo>
                  <a:lnTo>
                    <a:pt x="1788" y="1120"/>
                  </a:lnTo>
                  <a:lnTo>
                    <a:pt x="1788" y="1154"/>
                  </a:lnTo>
                  <a:lnTo>
                    <a:pt x="1876" y="1154"/>
                  </a:lnTo>
                  <a:lnTo>
                    <a:pt x="1898" y="1176"/>
                  </a:lnTo>
                  <a:lnTo>
                    <a:pt x="1898" y="1204"/>
                  </a:lnTo>
                  <a:lnTo>
                    <a:pt x="1928" y="1204"/>
                  </a:lnTo>
                  <a:lnTo>
                    <a:pt x="1928" y="1218"/>
                  </a:lnTo>
                  <a:lnTo>
                    <a:pt x="1968" y="1218"/>
                  </a:lnTo>
                  <a:lnTo>
                    <a:pt x="1968" y="1254"/>
                  </a:lnTo>
                  <a:lnTo>
                    <a:pt x="1990" y="1254"/>
                  </a:lnTo>
                  <a:lnTo>
                    <a:pt x="1990" y="1280"/>
                  </a:lnTo>
                  <a:lnTo>
                    <a:pt x="2040" y="1280"/>
                  </a:lnTo>
                  <a:lnTo>
                    <a:pt x="2040" y="1300"/>
                  </a:lnTo>
                  <a:lnTo>
                    <a:pt x="2102" y="1300"/>
                  </a:lnTo>
                  <a:lnTo>
                    <a:pt x="2102" y="1320"/>
                  </a:lnTo>
                  <a:lnTo>
                    <a:pt x="2152" y="1320"/>
                  </a:lnTo>
                  <a:lnTo>
                    <a:pt x="2152" y="1360"/>
                  </a:lnTo>
                  <a:lnTo>
                    <a:pt x="2180" y="1360"/>
                  </a:lnTo>
                  <a:lnTo>
                    <a:pt x="2180" y="1376"/>
                  </a:lnTo>
                  <a:lnTo>
                    <a:pt x="2246" y="1376"/>
                  </a:lnTo>
                  <a:lnTo>
                    <a:pt x="2246" y="1394"/>
                  </a:lnTo>
                  <a:lnTo>
                    <a:pt x="2314" y="1394"/>
                  </a:lnTo>
                  <a:lnTo>
                    <a:pt x="2314" y="1420"/>
                  </a:lnTo>
                  <a:lnTo>
                    <a:pt x="2388" y="1420"/>
                  </a:lnTo>
                  <a:lnTo>
                    <a:pt x="2388" y="1448"/>
                  </a:lnTo>
                  <a:lnTo>
                    <a:pt x="2440" y="1448"/>
                  </a:lnTo>
                  <a:lnTo>
                    <a:pt x="2440" y="1490"/>
                  </a:lnTo>
                  <a:lnTo>
                    <a:pt x="2582" y="1490"/>
                  </a:lnTo>
                  <a:lnTo>
                    <a:pt x="2582" y="1498"/>
                  </a:lnTo>
                  <a:lnTo>
                    <a:pt x="2674" y="1498"/>
                  </a:lnTo>
                  <a:lnTo>
                    <a:pt x="2678" y="1502"/>
                  </a:lnTo>
                  <a:lnTo>
                    <a:pt x="2762" y="1502"/>
                  </a:lnTo>
                  <a:lnTo>
                    <a:pt x="2762" y="1518"/>
                  </a:lnTo>
                  <a:lnTo>
                    <a:pt x="2822" y="1518"/>
                  </a:lnTo>
                  <a:lnTo>
                    <a:pt x="2822" y="1538"/>
                  </a:lnTo>
                  <a:lnTo>
                    <a:pt x="2868" y="1538"/>
                  </a:lnTo>
                  <a:lnTo>
                    <a:pt x="2868" y="1564"/>
                  </a:lnTo>
                  <a:lnTo>
                    <a:pt x="2962" y="1564"/>
                  </a:lnTo>
                  <a:lnTo>
                    <a:pt x="2962" y="1588"/>
                  </a:lnTo>
                  <a:lnTo>
                    <a:pt x="3050" y="1588"/>
                  </a:lnTo>
                  <a:lnTo>
                    <a:pt x="3050" y="1598"/>
                  </a:lnTo>
                  <a:lnTo>
                    <a:pt x="3150" y="1598"/>
                  </a:lnTo>
                  <a:lnTo>
                    <a:pt x="3150" y="1612"/>
                  </a:lnTo>
                  <a:lnTo>
                    <a:pt x="3216" y="1612"/>
                  </a:lnTo>
                  <a:lnTo>
                    <a:pt x="3216" y="1638"/>
                  </a:lnTo>
                  <a:lnTo>
                    <a:pt x="3256" y="1638"/>
                  </a:lnTo>
                  <a:lnTo>
                    <a:pt x="3256" y="1654"/>
                  </a:lnTo>
                  <a:lnTo>
                    <a:pt x="3382" y="1654"/>
                  </a:lnTo>
                  <a:lnTo>
                    <a:pt x="3392" y="1664"/>
                  </a:lnTo>
                  <a:lnTo>
                    <a:pt x="3426" y="1664"/>
                  </a:lnTo>
                  <a:lnTo>
                    <a:pt x="3426" y="1684"/>
                  </a:lnTo>
                  <a:lnTo>
                    <a:pt x="3462" y="1684"/>
                  </a:lnTo>
                  <a:lnTo>
                    <a:pt x="3462" y="1706"/>
                  </a:lnTo>
                  <a:lnTo>
                    <a:pt x="3514" y="1706"/>
                  </a:lnTo>
                  <a:lnTo>
                    <a:pt x="3514" y="1726"/>
                  </a:lnTo>
                  <a:lnTo>
                    <a:pt x="3620" y="1726"/>
                  </a:lnTo>
                  <a:lnTo>
                    <a:pt x="3620" y="1744"/>
                  </a:lnTo>
                  <a:lnTo>
                    <a:pt x="3742" y="1744"/>
                  </a:lnTo>
                  <a:lnTo>
                    <a:pt x="3742" y="1750"/>
                  </a:lnTo>
                  <a:lnTo>
                    <a:pt x="3796" y="1750"/>
                  </a:lnTo>
                  <a:lnTo>
                    <a:pt x="3796" y="1778"/>
                  </a:lnTo>
                  <a:lnTo>
                    <a:pt x="3900" y="1778"/>
                  </a:lnTo>
                  <a:lnTo>
                    <a:pt x="3908" y="1786"/>
                  </a:lnTo>
                  <a:lnTo>
                    <a:pt x="3960" y="1786"/>
                  </a:lnTo>
                  <a:lnTo>
                    <a:pt x="3960" y="1814"/>
                  </a:lnTo>
                  <a:lnTo>
                    <a:pt x="3986" y="1814"/>
                  </a:lnTo>
                  <a:lnTo>
                    <a:pt x="3986" y="1830"/>
                  </a:lnTo>
                  <a:lnTo>
                    <a:pt x="4024" y="1846"/>
                  </a:lnTo>
                  <a:lnTo>
                    <a:pt x="4140" y="1846"/>
                  </a:lnTo>
                  <a:lnTo>
                    <a:pt x="4140" y="1876"/>
                  </a:lnTo>
                  <a:lnTo>
                    <a:pt x="4236" y="1876"/>
                  </a:lnTo>
                  <a:lnTo>
                    <a:pt x="4236" y="1910"/>
                  </a:lnTo>
                  <a:lnTo>
                    <a:pt x="4632" y="1910"/>
                  </a:lnTo>
                </a:path>
              </a:pathLst>
            </a:custGeom>
            <a:noFill/>
            <a:ln w="38100">
              <a:solidFill>
                <a:srgbClr val="92D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54" name="Freeform 261"/>
            <p:cNvSpPr>
              <a:spLocks/>
            </p:cNvSpPr>
            <p:nvPr/>
          </p:nvSpPr>
          <p:spPr bwMode="auto">
            <a:xfrm>
              <a:off x="24130715" y="3761080"/>
              <a:ext cx="171450" cy="123812"/>
            </a:xfrm>
            <a:custGeom>
              <a:avLst/>
              <a:gdLst>
                <a:gd name="T0" fmla="*/ 62 w 108"/>
                <a:gd name="T1" fmla="*/ 0 h 110"/>
                <a:gd name="T2" fmla="*/ 62 w 108"/>
                <a:gd name="T3" fmla="*/ 46 h 110"/>
                <a:gd name="T4" fmla="*/ 108 w 108"/>
                <a:gd name="T5" fmla="*/ 46 h 110"/>
                <a:gd name="T6" fmla="*/ 108 w 108"/>
                <a:gd name="T7" fmla="*/ 64 h 110"/>
                <a:gd name="T8" fmla="*/ 62 w 108"/>
                <a:gd name="T9" fmla="*/ 64 h 110"/>
                <a:gd name="T10" fmla="*/ 62 w 108"/>
                <a:gd name="T11" fmla="*/ 110 h 110"/>
                <a:gd name="T12" fmla="*/ 46 w 108"/>
                <a:gd name="T13" fmla="*/ 110 h 110"/>
                <a:gd name="T14" fmla="*/ 46 w 108"/>
                <a:gd name="T15" fmla="*/ 64 h 110"/>
                <a:gd name="T16" fmla="*/ 0 w 108"/>
                <a:gd name="T17" fmla="*/ 64 h 110"/>
                <a:gd name="T18" fmla="*/ 0 w 108"/>
                <a:gd name="T19" fmla="*/ 46 h 110"/>
                <a:gd name="T20" fmla="*/ 46 w 108"/>
                <a:gd name="T21" fmla="*/ 46 h 110"/>
                <a:gd name="T22" fmla="*/ 46 w 108"/>
                <a:gd name="T23" fmla="*/ 0 h 110"/>
                <a:gd name="T24" fmla="*/ 62 w 108"/>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0">
                  <a:moveTo>
                    <a:pt x="62" y="0"/>
                  </a:moveTo>
                  <a:lnTo>
                    <a:pt x="62" y="46"/>
                  </a:lnTo>
                  <a:lnTo>
                    <a:pt x="108" y="46"/>
                  </a:lnTo>
                  <a:lnTo>
                    <a:pt x="108" y="64"/>
                  </a:lnTo>
                  <a:lnTo>
                    <a:pt x="62" y="64"/>
                  </a:lnTo>
                  <a:lnTo>
                    <a:pt x="62" y="110"/>
                  </a:lnTo>
                  <a:lnTo>
                    <a:pt x="46" y="110"/>
                  </a:lnTo>
                  <a:lnTo>
                    <a:pt x="46" y="64"/>
                  </a:lnTo>
                  <a:lnTo>
                    <a:pt x="0" y="64"/>
                  </a:lnTo>
                  <a:lnTo>
                    <a:pt x="0" y="46"/>
                  </a:lnTo>
                  <a:lnTo>
                    <a:pt x="46" y="46"/>
                  </a:lnTo>
                  <a:lnTo>
                    <a:pt x="46" y="0"/>
                  </a:lnTo>
                  <a:lnTo>
                    <a:pt x="62" y="0"/>
                  </a:lnTo>
                  <a:close/>
                </a:path>
              </a:pathLst>
            </a:custGeom>
            <a:solidFill>
              <a:srgbClr val="92D050"/>
            </a:solid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grpSp>
          <p:nvGrpSpPr>
            <p:cNvPr id="155" name="Group 154"/>
            <p:cNvGrpSpPr/>
            <p:nvPr/>
          </p:nvGrpSpPr>
          <p:grpSpPr>
            <a:xfrm>
              <a:off x="20311190" y="2135760"/>
              <a:ext cx="7296150" cy="2230875"/>
              <a:chOff x="10607675" y="2867025"/>
              <a:chExt cx="7296150" cy="3146425"/>
            </a:xfrm>
          </p:grpSpPr>
          <p:sp>
            <p:nvSpPr>
              <p:cNvPr id="156" name="Freeform 287"/>
              <p:cNvSpPr>
                <a:spLocks/>
              </p:cNvSpPr>
              <p:nvPr/>
            </p:nvSpPr>
            <p:spPr bwMode="auto">
              <a:xfrm>
                <a:off x="11433175" y="334010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solidFill>
                <a:srgbClr val="92D050"/>
              </a:solid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57" name="Freeform 288"/>
              <p:cNvSpPr>
                <a:spLocks/>
              </p:cNvSpPr>
              <p:nvPr/>
            </p:nvSpPr>
            <p:spPr bwMode="auto">
              <a:xfrm>
                <a:off x="11395075" y="330517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solidFill>
                <a:srgbClr val="92D050"/>
              </a:solid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grpSp>
            <p:nvGrpSpPr>
              <p:cNvPr id="158" name="Group 157"/>
              <p:cNvGrpSpPr/>
              <p:nvPr/>
            </p:nvGrpSpPr>
            <p:grpSpPr>
              <a:xfrm>
                <a:off x="10607675" y="2867025"/>
                <a:ext cx="7296150" cy="3146425"/>
                <a:chOff x="10607675" y="2867025"/>
                <a:chExt cx="7296150" cy="3146425"/>
              </a:xfrm>
              <a:solidFill>
                <a:srgbClr val="92D050"/>
              </a:solidFill>
            </p:grpSpPr>
            <p:sp>
              <p:nvSpPr>
                <p:cNvPr id="159" name="Freeform 282"/>
                <p:cNvSpPr>
                  <a:spLocks/>
                </p:cNvSpPr>
                <p:nvPr/>
              </p:nvSpPr>
              <p:spPr bwMode="auto">
                <a:xfrm>
                  <a:off x="11903075" y="3654425"/>
                  <a:ext cx="171450" cy="174625"/>
                </a:xfrm>
                <a:custGeom>
                  <a:avLst/>
                  <a:gdLst>
                    <a:gd name="T0" fmla="*/ 64 w 108"/>
                    <a:gd name="T1" fmla="*/ 0 h 110"/>
                    <a:gd name="T2" fmla="*/ 64 w 108"/>
                    <a:gd name="T3" fmla="*/ 46 h 110"/>
                    <a:gd name="T4" fmla="*/ 108 w 108"/>
                    <a:gd name="T5" fmla="*/ 46 h 110"/>
                    <a:gd name="T6" fmla="*/ 108 w 108"/>
                    <a:gd name="T7" fmla="*/ 64 h 110"/>
                    <a:gd name="T8" fmla="*/ 64 w 108"/>
                    <a:gd name="T9" fmla="*/ 64 h 110"/>
                    <a:gd name="T10" fmla="*/ 64 w 108"/>
                    <a:gd name="T11" fmla="*/ 110 h 110"/>
                    <a:gd name="T12" fmla="*/ 46 w 108"/>
                    <a:gd name="T13" fmla="*/ 110 h 110"/>
                    <a:gd name="T14" fmla="*/ 46 w 108"/>
                    <a:gd name="T15" fmla="*/ 64 h 110"/>
                    <a:gd name="T16" fmla="*/ 0 w 108"/>
                    <a:gd name="T17" fmla="*/ 64 h 110"/>
                    <a:gd name="T18" fmla="*/ 0 w 108"/>
                    <a:gd name="T19" fmla="*/ 46 h 110"/>
                    <a:gd name="T20" fmla="*/ 46 w 108"/>
                    <a:gd name="T21" fmla="*/ 46 h 110"/>
                    <a:gd name="T22" fmla="*/ 46 w 108"/>
                    <a:gd name="T23" fmla="*/ 0 h 110"/>
                    <a:gd name="T24" fmla="*/ 64 w 108"/>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0">
                      <a:moveTo>
                        <a:pt x="64" y="0"/>
                      </a:moveTo>
                      <a:lnTo>
                        <a:pt x="64" y="46"/>
                      </a:lnTo>
                      <a:lnTo>
                        <a:pt x="108" y="46"/>
                      </a:lnTo>
                      <a:lnTo>
                        <a:pt x="108" y="64"/>
                      </a:lnTo>
                      <a:lnTo>
                        <a:pt x="64" y="64"/>
                      </a:lnTo>
                      <a:lnTo>
                        <a:pt x="64" y="110"/>
                      </a:lnTo>
                      <a:lnTo>
                        <a:pt x="46" y="110"/>
                      </a:lnTo>
                      <a:lnTo>
                        <a:pt x="46" y="64"/>
                      </a:lnTo>
                      <a:lnTo>
                        <a:pt x="0" y="64"/>
                      </a:lnTo>
                      <a:lnTo>
                        <a:pt x="0" y="46"/>
                      </a:lnTo>
                      <a:lnTo>
                        <a:pt x="46" y="46"/>
                      </a:lnTo>
                      <a:lnTo>
                        <a:pt x="46"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60" name="Freeform 283"/>
                <p:cNvSpPr>
                  <a:spLocks/>
                </p:cNvSpPr>
                <p:nvPr/>
              </p:nvSpPr>
              <p:spPr bwMode="auto">
                <a:xfrm>
                  <a:off x="11852275" y="3648075"/>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61" name="Freeform 291"/>
                <p:cNvSpPr>
                  <a:spLocks/>
                </p:cNvSpPr>
                <p:nvPr/>
              </p:nvSpPr>
              <p:spPr bwMode="auto">
                <a:xfrm>
                  <a:off x="11280775" y="3162300"/>
                  <a:ext cx="171450" cy="177800"/>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62" name="Freeform 293"/>
                <p:cNvSpPr>
                  <a:spLocks/>
                </p:cNvSpPr>
                <p:nvPr/>
              </p:nvSpPr>
              <p:spPr bwMode="auto">
                <a:xfrm>
                  <a:off x="10687050" y="2876550"/>
                  <a:ext cx="174625" cy="177800"/>
                </a:xfrm>
                <a:custGeom>
                  <a:avLst/>
                  <a:gdLst>
                    <a:gd name="T0" fmla="*/ 64 w 110"/>
                    <a:gd name="T1" fmla="*/ 0 h 112"/>
                    <a:gd name="T2" fmla="*/ 64 w 110"/>
                    <a:gd name="T3" fmla="*/ 48 h 112"/>
                    <a:gd name="T4" fmla="*/ 110 w 110"/>
                    <a:gd name="T5" fmla="*/ 48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8 h 112"/>
                    <a:gd name="T20" fmla="*/ 46 w 110"/>
                    <a:gd name="T21" fmla="*/ 48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8"/>
                      </a:lnTo>
                      <a:lnTo>
                        <a:pt x="110" y="48"/>
                      </a:lnTo>
                      <a:lnTo>
                        <a:pt x="110"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grpSp>
              <p:nvGrpSpPr>
                <p:cNvPr id="163" name="Group 162"/>
                <p:cNvGrpSpPr/>
                <p:nvPr/>
              </p:nvGrpSpPr>
              <p:grpSpPr>
                <a:xfrm>
                  <a:off x="10607675" y="2867025"/>
                  <a:ext cx="7296150" cy="3146425"/>
                  <a:chOff x="10607675" y="2867025"/>
                  <a:chExt cx="7296150" cy="3146425"/>
                </a:xfrm>
                <a:grpFill/>
              </p:grpSpPr>
              <p:sp>
                <p:nvSpPr>
                  <p:cNvPr id="164" name="Freeform 269"/>
                  <p:cNvSpPr>
                    <a:spLocks/>
                  </p:cNvSpPr>
                  <p:nvPr/>
                </p:nvSpPr>
                <p:spPr bwMode="auto">
                  <a:xfrm>
                    <a:off x="13163550" y="4530725"/>
                    <a:ext cx="174625" cy="177800"/>
                  </a:xfrm>
                  <a:custGeom>
                    <a:avLst/>
                    <a:gdLst>
                      <a:gd name="T0" fmla="*/ 64 w 110"/>
                      <a:gd name="T1" fmla="*/ 0 h 112"/>
                      <a:gd name="T2" fmla="*/ 64 w 110"/>
                      <a:gd name="T3" fmla="*/ 48 h 112"/>
                      <a:gd name="T4" fmla="*/ 110 w 110"/>
                      <a:gd name="T5" fmla="*/ 48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8 h 112"/>
                      <a:gd name="T20" fmla="*/ 46 w 110"/>
                      <a:gd name="T21" fmla="*/ 48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8"/>
                        </a:lnTo>
                        <a:lnTo>
                          <a:pt x="110" y="48"/>
                        </a:lnTo>
                        <a:lnTo>
                          <a:pt x="110"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65" name="Freeform 272"/>
                  <p:cNvSpPr>
                    <a:spLocks/>
                  </p:cNvSpPr>
                  <p:nvPr/>
                </p:nvSpPr>
                <p:spPr bwMode="auto">
                  <a:xfrm>
                    <a:off x="12785725" y="4298950"/>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66" name="Freeform 278"/>
                  <p:cNvSpPr>
                    <a:spLocks/>
                  </p:cNvSpPr>
                  <p:nvPr/>
                </p:nvSpPr>
                <p:spPr bwMode="auto">
                  <a:xfrm>
                    <a:off x="12299950" y="3990975"/>
                    <a:ext cx="174625" cy="174625"/>
                  </a:xfrm>
                  <a:custGeom>
                    <a:avLst/>
                    <a:gdLst>
                      <a:gd name="T0" fmla="*/ 64 w 110"/>
                      <a:gd name="T1" fmla="*/ 0 h 110"/>
                      <a:gd name="T2" fmla="*/ 64 w 110"/>
                      <a:gd name="T3" fmla="*/ 46 h 110"/>
                      <a:gd name="T4" fmla="*/ 110 w 110"/>
                      <a:gd name="T5" fmla="*/ 46 h 110"/>
                      <a:gd name="T6" fmla="*/ 110 w 110"/>
                      <a:gd name="T7" fmla="*/ 64 h 110"/>
                      <a:gd name="T8" fmla="*/ 64 w 110"/>
                      <a:gd name="T9" fmla="*/ 64 h 110"/>
                      <a:gd name="T10" fmla="*/ 64 w 110"/>
                      <a:gd name="T11" fmla="*/ 110 h 110"/>
                      <a:gd name="T12" fmla="*/ 46 w 110"/>
                      <a:gd name="T13" fmla="*/ 110 h 110"/>
                      <a:gd name="T14" fmla="*/ 46 w 110"/>
                      <a:gd name="T15" fmla="*/ 64 h 110"/>
                      <a:gd name="T16" fmla="*/ 0 w 110"/>
                      <a:gd name="T17" fmla="*/ 64 h 110"/>
                      <a:gd name="T18" fmla="*/ 0 w 110"/>
                      <a:gd name="T19" fmla="*/ 46 h 110"/>
                      <a:gd name="T20" fmla="*/ 46 w 110"/>
                      <a:gd name="T21" fmla="*/ 46 h 110"/>
                      <a:gd name="T22" fmla="*/ 46 w 110"/>
                      <a:gd name="T23" fmla="*/ 0 h 110"/>
                      <a:gd name="T24" fmla="*/ 64 w 110"/>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0">
                        <a:moveTo>
                          <a:pt x="64" y="0"/>
                        </a:moveTo>
                        <a:lnTo>
                          <a:pt x="64" y="46"/>
                        </a:lnTo>
                        <a:lnTo>
                          <a:pt x="110" y="46"/>
                        </a:lnTo>
                        <a:lnTo>
                          <a:pt x="110" y="64"/>
                        </a:lnTo>
                        <a:lnTo>
                          <a:pt x="64" y="64"/>
                        </a:lnTo>
                        <a:lnTo>
                          <a:pt x="64" y="110"/>
                        </a:lnTo>
                        <a:lnTo>
                          <a:pt x="46" y="110"/>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grpSp>
                <p:nvGrpSpPr>
                  <p:cNvPr id="167" name="Group 166"/>
                  <p:cNvGrpSpPr/>
                  <p:nvPr/>
                </p:nvGrpSpPr>
                <p:grpSpPr>
                  <a:xfrm>
                    <a:off x="11766550" y="3584575"/>
                    <a:ext cx="6137275" cy="2428875"/>
                    <a:chOff x="11766550" y="3584575"/>
                    <a:chExt cx="6137275" cy="2428875"/>
                  </a:xfrm>
                  <a:grpFill/>
                </p:grpSpPr>
                <p:sp>
                  <p:nvSpPr>
                    <p:cNvPr id="174" name="Freeform 218"/>
                    <p:cNvSpPr>
                      <a:spLocks/>
                    </p:cNvSpPr>
                    <p:nvPr/>
                  </p:nvSpPr>
                  <p:spPr bwMode="auto">
                    <a:xfrm>
                      <a:off x="17732375" y="58356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75" name="Freeform 219"/>
                    <p:cNvSpPr>
                      <a:spLocks/>
                    </p:cNvSpPr>
                    <p:nvPr/>
                  </p:nvSpPr>
                  <p:spPr bwMode="auto">
                    <a:xfrm>
                      <a:off x="17608550" y="5835650"/>
                      <a:ext cx="171450" cy="177800"/>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76" name="Freeform 220"/>
                    <p:cNvSpPr>
                      <a:spLocks/>
                    </p:cNvSpPr>
                    <p:nvPr/>
                  </p:nvSpPr>
                  <p:spPr bwMode="auto">
                    <a:xfrm>
                      <a:off x="17551400" y="5835650"/>
                      <a:ext cx="171450" cy="177800"/>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77" name="Freeform 221"/>
                    <p:cNvSpPr>
                      <a:spLocks/>
                    </p:cNvSpPr>
                    <p:nvPr/>
                  </p:nvSpPr>
                  <p:spPr bwMode="auto">
                    <a:xfrm>
                      <a:off x="17532350" y="58356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78" name="Freeform 222"/>
                    <p:cNvSpPr>
                      <a:spLocks/>
                    </p:cNvSpPr>
                    <p:nvPr/>
                  </p:nvSpPr>
                  <p:spPr bwMode="auto">
                    <a:xfrm>
                      <a:off x="17472025" y="58356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79" name="Freeform 223"/>
                    <p:cNvSpPr>
                      <a:spLocks/>
                    </p:cNvSpPr>
                    <p:nvPr/>
                  </p:nvSpPr>
                  <p:spPr bwMode="auto">
                    <a:xfrm>
                      <a:off x="17411700" y="58356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0" name="Freeform 224"/>
                    <p:cNvSpPr>
                      <a:spLocks/>
                    </p:cNvSpPr>
                    <p:nvPr/>
                  </p:nvSpPr>
                  <p:spPr bwMode="auto">
                    <a:xfrm>
                      <a:off x="17348200" y="58356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1" name="Freeform 225"/>
                    <p:cNvSpPr>
                      <a:spLocks/>
                    </p:cNvSpPr>
                    <p:nvPr/>
                  </p:nvSpPr>
                  <p:spPr bwMode="auto">
                    <a:xfrm>
                      <a:off x="17313275" y="5835650"/>
                      <a:ext cx="174625" cy="177800"/>
                    </a:xfrm>
                    <a:custGeom>
                      <a:avLst/>
                      <a:gdLst>
                        <a:gd name="T0" fmla="*/ 64 w 110"/>
                        <a:gd name="T1" fmla="*/ 0 h 112"/>
                        <a:gd name="T2" fmla="*/ 64 w 110"/>
                        <a:gd name="T3" fmla="*/ 46 h 112"/>
                        <a:gd name="T4" fmla="*/ 110 w 110"/>
                        <a:gd name="T5" fmla="*/ 46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6 h 112"/>
                        <a:gd name="T20" fmla="*/ 46 w 110"/>
                        <a:gd name="T21" fmla="*/ 46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6"/>
                          </a:lnTo>
                          <a:lnTo>
                            <a:pt x="110" y="46"/>
                          </a:lnTo>
                          <a:lnTo>
                            <a:pt x="110"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2" name="Freeform 226"/>
                    <p:cNvSpPr>
                      <a:spLocks/>
                    </p:cNvSpPr>
                    <p:nvPr/>
                  </p:nvSpPr>
                  <p:spPr bwMode="auto">
                    <a:xfrm>
                      <a:off x="17281525" y="58356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3" name="Freeform 227"/>
                    <p:cNvSpPr>
                      <a:spLocks/>
                    </p:cNvSpPr>
                    <p:nvPr/>
                  </p:nvSpPr>
                  <p:spPr bwMode="auto">
                    <a:xfrm>
                      <a:off x="17221200" y="5835650"/>
                      <a:ext cx="174625" cy="177800"/>
                    </a:xfrm>
                    <a:custGeom>
                      <a:avLst/>
                      <a:gdLst>
                        <a:gd name="T0" fmla="*/ 64 w 110"/>
                        <a:gd name="T1" fmla="*/ 0 h 112"/>
                        <a:gd name="T2" fmla="*/ 64 w 110"/>
                        <a:gd name="T3" fmla="*/ 46 h 112"/>
                        <a:gd name="T4" fmla="*/ 110 w 110"/>
                        <a:gd name="T5" fmla="*/ 46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6 h 112"/>
                        <a:gd name="T20" fmla="*/ 46 w 110"/>
                        <a:gd name="T21" fmla="*/ 46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6"/>
                          </a:lnTo>
                          <a:lnTo>
                            <a:pt x="110" y="46"/>
                          </a:lnTo>
                          <a:lnTo>
                            <a:pt x="110"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4" name="Freeform 228"/>
                    <p:cNvSpPr>
                      <a:spLocks/>
                    </p:cNvSpPr>
                    <p:nvPr/>
                  </p:nvSpPr>
                  <p:spPr bwMode="auto">
                    <a:xfrm>
                      <a:off x="17173575" y="58356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5" name="Freeform 229"/>
                    <p:cNvSpPr>
                      <a:spLocks/>
                    </p:cNvSpPr>
                    <p:nvPr/>
                  </p:nvSpPr>
                  <p:spPr bwMode="auto">
                    <a:xfrm>
                      <a:off x="17119600" y="5797550"/>
                      <a:ext cx="174625" cy="177800"/>
                    </a:xfrm>
                    <a:custGeom>
                      <a:avLst/>
                      <a:gdLst>
                        <a:gd name="T0" fmla="*/ 64 w 110"/>
                        <a:gd name="T1" fmla="*/ 0 h 112"/>
                        <a:gd name="T2" fmla="*/ 64 w 110"/>
                        <a:gd name="T3" fmla="*/ 46 h 112"/>
                        <a:gd name="T4" fmla="*/ 110 w 110"/>
                        <a:gd name="T5" fmla="*/ 46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6 h 112"/>
                        <a:gd name="T20" fmla="*/ 46 w 110"/>
                        <a:gd name="T21" fmla="*/ 46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6"/>
                          </a:lnTo>
                          <a:lnTo>
                            <a:pt x="110" y="46"/>
                          </a:lnTo>
                          <a:lnTo>
                            <a:pt x="110"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6" name="Freeform 230"/>
                    <p:cNvSpPr>
                      <a:spLocks/>
                    </p:cNvSpPr>
                    <p:nvPr/>
                  </p:nvSpPr>
                  <p:spPr bwMode="auto">
                    <a:xfrm>
                      <a:off x="17071975" y="577215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7" name="Freeform 231"/>
                    <p:cNvSpPr>
                      <a:spLocks/>
                    </p:cNvSpPr>
                    <p:nvPr/>
                  </p:nvSpPr>
                  <p:spPr bwMode="auto">
                    <a:xfrm>
                      <a:off x="17027525" y="577215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8" name="Freeform 232"/>
                    <p:cNvSpPr>
                      <a:spLocks/>
                    </p:cNvSpPr>
                    <p:nvPr/>
                  </p:nvSpPr>
                  <p:spPr bwMode="auto">
                    <a:xfrm>
                      <a:off x="16976725" y="574992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89" name="Freeform 233"/>
                    <p:cNvSpPr>
                      <a:spLocks/>
                    </p:cNvSpPr>
                    <p:nvPr/>
                  </p:nvSpPr>
                  <p:spPr bwMode="auto">
                    <a:xfrm>
                      <a:off x="16938625" y="5730875"/>
                      <a:ext cx="174625" cy="177800"/>
                    </a:xfrm>
                    <a:custGeom>
                      <a:avLst/>
                      <a:gdLst>
                        <a:gd name="T0" fmla="*/ 64 w 110"/>
                        <a:gd name="T1" fmla="*/ 0 h 112"/>
                        <a:gd name="T2" fmla="*/ 64 w 110"/>
                        <a:gd name="T3" fmla="*/ 46 h 112"/>
                        <a:gd name="T4" fmla="*/ 110 w 110"/>
                        <a:gd name="T5" fmla="*/ 46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6 h 112"/>
                        <a:gd name="T20" fmla="*/ 46 w 110"/>
                        <a:gd name="T21" fmla="*/ 46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6"/>
                          </a:lnTo>
                          <a:lnTo>
                            <a:pt x="110" y="46"/>
                          </a:lnTo>
                          <a:lnTo>
                            <a:pt x="110"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0" name="Freeform 234"/>
                    <p:cNvSpPr>
                      <a:spLocks/>
                    </p:cNvSpPr>
                    <p:nvPr/>
                  </p:nvSpPr>
                  <p:spPr bwMode="auto">
                    <a:xfrm>
                      <a:off x="16900525" y="5730875"/>
                      <a:ext cx="171450" cy="177800"/>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1" name="Freeform 235"/>
                    <p:cNvSpPr>
                      <a:spLocks/>
                    </p:cNvSpPr>
                    <p:nvPr/>
                  </p:nvSpPr>
                  <p:spPr bwMode="auto">
                    <a:xfrm>
                      <a:off x="16843375" y="5730875"/>
                      <a:ext cx="171450" cy="177800"/>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2" name="Freeform 236"/>
                    <p:cNvSpPr>
                      <a:spLocks/>
                    </p:cNvSpPr>
                    <p:nvPr/>
                  </p:nvSpPr>
                  <p:spPr bwMode="auto">
                    <a:xfrm>
                      <a:off x="16779875" y="5730875"/>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3" name="Freeform 237"/>
                    <p:cNvSpPr>
                      <a:spLocks/>
                    </p:cNvSpPr>
                    <p:nvPr/>
                  </p:nvSpPr>
                  <p:spPr bwMode="auto">
                    <a:xfrm>
                      <a:off x="16710025" y="5689600"/>
                      <a:ext cx="174625" cy="177800"/>
                    </a:xfrm>
                    <a:custGeom>
                      <a:avLst/>
                      <a:gdLst>
                        <a:gd name="T0" fmla="*/ 64 w 110"/>
                        <a:gd name="T1" fmla="*/ 0 h 112"/>
                        <a:gd name="T2" fmla="*/ 64 w 110"/>
                        <a:gd name="T3" fmla="*/ 48 h 112"/>
                        <a:gd name="T4" fmla="*/ 110 w 110"/>
                        <a:gd name="T5" fmla="*/ 48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8 h 112"/>
                        <a:gd name="T20" fmla="*/ 46 w 110"/>
                        <a:gd name="T21" fmla="*/ 48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8"/>
                          </a:lnTo>
                          <a:lnTo>
                            <a:pt x="110" y="48"/>
                          </a:lnTo>
                          <a:lnTo>
                            <a:pt x="110"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4" name="Freeform 238"/>
                    <p:cNvSpPr>
                      <a:spLocks/>
                    </p:cNvSpPr>
                    <p:nvPr/>
                  </p:nvSpPr>
                  <p:spPr bwMode="auto">
                    <a:xfrm>
                      <a:off x="16652875" y="5635625"/>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5" name="Freeform 239"/>
                    <p:cNvSpPr>
                      <a:spLocks/>
                    </p:cNvSpPr>
                    <p:nvPr/>
                  </p:nvSpPr>
                  <p:spPr bwMode="auto">
                    <a:xfrm>
                      <a:off x="16621125" y="562610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6" name="Freeform 240"/>
                    <p:cNvSpPr>
                      <a:spLocks/>
                    </p:cNvSpPr>
                    <p:nvPr/>
                  </p:nvSpPr>
                  <p:spPr bwMode="auto">
                    <a:xfrm>
                      <a:off x="16579850" y="561340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7" name="Freeform 241"/>
                    <p:cNvSpPr>
                      <a:spLocks/>
                    </p:cNvSpPr>
                    <p:nvPr/>
                  </p:nvSpPr>
                  <p:spPr bwMode="auto">
                    <a:xfrm>
                      <a:off x="16516350" y="5616575"/>
                      <a:ext cx="174625" cy="177800"/>
                    </a:xfrm>
                    <a:custGeom>
                      <a:avLst/>
                      <a:gdLst>
                        <a:gd name="T0" fmla="*/ 64 w 110"/>
                        <a:gd name="T1" fmla="*/ 0 h 112"/>
                        <a:gd name="T2" fmla="*/ 64 w 110"/>
                        <a:gd name="T3" fmla="*/ 48 h 112"/>
                        <a:gd name="T4" fmla="*/ 110 w 110"/>
                        <a:gd name="T5" fmla="*/ 48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8 h 112"/>
                        <a:gd name="T20" fmla="*/ 46 w 110"/>
                        <a:gd name="T21" fmla="*/ 48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8"/>
                          </a:lnTo>
                          <a:lnTo>
                            <a:pt x="110" y="48"/>
                          </a:lnTo>
                          <a:lnTo>
                            <a:pt x="110"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8" name="Freeform 242"/>
                    <p:cNvSpPr>
                      <a:spLocks/>
                    </p:cNvSpPr>
                    <p:nvPr/>
                  </p:nvSpPr>
                  <p:spPr bwMode="auto">
                    <a:xfrm>
                      <a:off x="16478250" y="5616575"/>
                      <a:ext cx="174625" cy="177800"/>
                    </a:xfrm>
                    <a:custGeom>
                      <a:avLst/>
                      <a:gdLst>
                        <a:gd name="T0" fmla="*/ 64 w 110"/>
                        <a:gd name="T1" fmla="*/ 0 h 112"/>
                        <a:gd name="T2" fmla="*/ 64 w 110"/>
                        <a:gd name="T3" fmla="*/ 48 h 112"/>
                        <a:gd name="T4" fmla="*/ 110 w 110"/>
                        <a:gd name="T5" fmla="*/ 48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8 h 112"/>
                        <a:gd name="T20" fmla="*/ 46 w 110"/>
                        <a:gd name="T21" fmla="*/ 48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8"/>
                          </a:lnTo>
                          <a:lnTo>
                            <a:pt x="110" y="48"/>
                          </a:lnTo>
                          <a:lnTo>
                            <a:pt x="110"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99" name="Freeform 243"/>
                    <p:cNvSpPr>
                      <a:spLocks/>
                    </p:cNvSpPr>
                    <p:nvPr/>
                  </p:nvSpPr>
                  <p:spPr bwMode="auto">
                    <a:xfrm>
                      <a:off x="16427450" y="5591175"/>
                      <a:ext cx="174625" cy="177800"/>
                    </a:xfrm>
                    <a:custGeom>
                      <a:avLst/>
                      <a:gdLst>
                        <a:gd name="T0" fmla="*/ 64 w 110"/>
                        <a:gd name="T1" fmla="*/ 0 h 112"/>
                        <a:gd name="T2" fmla="*/ 64 w 110"/>
                        <a:gd name="T3" fmla="*/ 48 h 112"/>
                        <a:gd name="T4" fmla="*/ 110 w 110"/>
                        <a:gd name="T5" fmla="*/ 48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8 h 112"/>
                        <a:gd name="T20" fmla="*/ 46 w 110"/>
                        <a:gd name="T21" fmla="*/ 48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8"/>
                          </a:lnTo>
                          <a:lnTo>
                            <a:pt x="110" y="48"/>
                          </a:lnTo>
                          <a:lnTo>
                            <a:pt x="110"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0" name="Freeform 244"/>
                    <p:cNvSpPr>
                      <a:spLocks/>
                    </p:cNvSpPr>
                    <p:nvPr/>
                  </p:nvSpPr>
                  <p:spPr bwMode="auto">
                    <a:xfrm>
                      <a:off x="16376650" y="557530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1" name="Freeform 245"/>
                    <p:cNvSpPr>
                      <a:spLocks/>
                    </p:cNvSpPr>
                    <p:nvPr/>
                  </p:nvSpPr>
                  <p:spPr bwMode="auto">
                    <a:xfrm>
                      <a:off x="16309975" y="55689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2" name="Freeform 246"/>
                    <p:cNvSpPr>
                      <a:spLocks/>
                    </p:cNvSpPr>
                    <p:nvPr/>
                  </p:nvSpPr>
                  <p:spPr bwMode="auto">
                    <a:xfrm>
                      <a:off x="16287750" y="55689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3" name="Freeform 247"/>
                    <p:cNvSpPr>
                      <a:spLocks/>
                    </p:cNvSpPr>
                    <p:nvPr/>
                  </p:nvSpPr>
                  <p:spPr bwMode="auto">
                    <a:xfrm>
                      <a:off x="16214725" y="556895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4" name="Freeform 248"/>
                    <p:cNvSpPr>
                      <a:spLocks/>
                    </p:cNvSpPr>
                    <p:nvPr/>
                  </p:nvSpPr>
                  <p:spPr bwMode="auto">
                    <a:xfrm>
                      <a:off x="16179800" y="5568950"/>
                      <a:ext cx="174625" cy="177800"/>
                    </a:xfrm>
                    <a:custGeom>
                      <a:avLst/>
                      <a:gdLst>
                        <a:gd name="T0" fmla="*/ 64 w 110"/>
                        <a:gd name="T1" fmla="*/ 0 h 112"/>
                        <a:gd name="T2" fmla="*/ 64 w 110"/>
                        <a:gd name="T3" fmla="*/ 46 h 112"/>
                        <a:gd name="T4" fmla="*/ 110 w 110"/>
                        <a:gd name="T5" fmla="*/ 46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6 h 112"/>
                        <a:gd name="T20" fmla="*/ 46 w 110"/>
                        <a:gd name="T21" fmla="*/ 46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6"/>
                          </a:lnTo>
                          <a:lnTo>
                            <a:pt x="110" y="46"/>
                          </a:lnTo>
                          <a:lnTo>
                            <a:pt x="110"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5" name="Freeform 249"/>
                    <p:cNvSpPr>
                      <a:spLocks/>
                    </p:cNvSpPr>
                    <p:nvPr/>
                  </p:nvSpPr>
                  <p:spPr bwMode="auto">
                    <a:xfrm>
                      <a:off x="16157575" y="554355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6" name="Freeform 250"/>
                    <p:cNvSpPr>
                      <a:spLocks/>
                    </p:cNvSpPr>
                    <p:nvPr/>
                  </p:nvSpPr>
                  <p:spPr bwMode="auto">
                    <a:xfrm>
                      <a:off x="16122650" y="5540375"/>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7" name="Freeform 251"/>
                    <p:cNvSpPr>
                      <a:spLocks/>
                    </p:cNvSpPr>
                    <p:nvPr/>
                  </p:nvSpPr>
                  <p:spPr bwMode="auto">
                    <a:xfrm>
                      <a:off x="16087725" y="554037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8" name="Freeform 252"/>
                    <p:cNvSpPr>
                      <a:spLocks/>
                    </p:cNvSpPr>
                    <p:nvPr/>
                  </p:nvSpPr>
                  <p:spPr bwMode="auto">
                    <a:xfrm>
                      <a:off x="16049625" y="5540375"/>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09" name="Freeform 253"/>
                    <p:cNvSpPr>
                      <a:spLocks/>
                    </p:cNvSpPr>
                    <p:nvPr/>
                  </p:nvSpPr>
                  <p:spPr bwMode="auto">
                    <a:xfrm>
                      <a:off x="16014700" y="554037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0" name="Freeform 254"/>
                    <p:cNvSpPr>
                      <a:spLocks/>
                    </p:cNvSpPr>
                    <p:nvPr/>
                  </p:nvSpPr>
                  <p:spPr bwMode="auto">
                    <a:xfrm>
                      <a:off x="15979775" y="550545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1" name="Freeform 255"/>
                    <p:cNvSpPr>
                      <a:spLocks/>
                    </p:cNvSpPr>
                    <p:nvPr/>
                  </p:nvSpPr>
                  <p:spPr bwMode="auto">
                    <a:xfrm>
                      <a:off x="15954375" y="549592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2" name="Freeform 256"/>
                    <p:cNvSpPr>
                      <a:spLocks/>
                    </p:cNvSpPr>
                    <p:nvPr/>
                  </p:nvSpPr>
                  <p:spPr bwMode="auto">
                    <a:xfrm>
                      <a:off x="15903575" y="546417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3" name="Freeform 257"/>
                    <p:cNvSpPr>
                      <a:spLocks/>
                    </p:cNvSpPr>
                    <p:nvPr/>
                  </p:nvSpPr>
                  <p:spPr bwMode="auto">
                    <a:xfrm>
                      <a:off x="15405100" y="5359400"/>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4" name="Freeform 258"/>
                    <p:cNvSpPr>
                      <a:spLocks/>
                    </p:cNvSpPr>
                    <p:nvPr/>
                  </p:nvSpPr>
                  <p:spPr bwMode="auto">
                    <a:xfrm>
                      <a:off x="15138400" y="5318125"/>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5" name="Freeform 259"/>
                    <p:cNvSpPr>
                      <a:spLocks/>
                    </p:cNvSpPr>
                    <p:nvPr/>
                  </p:nvSpPr>
                  <p:spPr bwMode="auto">
                    <a:xfrm>
                      <a:off x="14808200" y="519747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6" name="Freeform 260"/>
                    <p:cNvSpPr>
                      <a:spLocks/>
                    </p:cNvSpPr>
                    <p:nvPr/>
                  </p:nvSpPr>
                  <p:spPr bwMode="auto">
                    <a:xfrm>
                      <a:off x="14541500" y="5168900"/>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7" name="Freeform 262"/>
                    <p:cNvSpPr>
                      <a:spLocks/>
                    </p:cNvSpPr>
                    <p:nvPr/>
                  </p:nvSpPr>
                  <p:spPr bwMode="auto">
                    <a:xfrm>
                      <a:off x="14189075" y="507682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8" name="Freeform 263"/>
                    <p:cNvSpPr>
                      <a:spLocks/>
                    </p:cNvSpPr>
                    <p:nvPr/>
                  </p:nvSpPr>
                  <p:spPr bwMode="auto">
                    <a:xfrm>
                      <a:off x="14150975" y="5048250"/>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19" name="Freeform 264"/>
                    <p:cNvSpPr>
                      <a:spLocks/>
                    </p:cNvSpPr>
                    <p:nvPr/>
                  </p:nvSpPr>
                  <p:spPr bwMode="auto">
                    <a:xfrm>
                      <a:off x="14077950" y="5045075"/>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0" name="Freeform 265"/>
                    <p:cNvSpPr>
                      <a:spLocks/>
                    </p:cNvSpPr>
                    <p:nvPr/>
                  </p:nvSpPr>
                  <p:spPr bwMode="auto">
                    <a:xfrm>
                      <a:off x="13658850" y="485140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1" name="Freeform 266"/>
                    <p:cNvSpPr>
                      <a:spLocks/>
                    </p:cNvSpPr>
                    <p:nvPr/>
                  </p:nvSpPr>
                  <p:spPr bwMode="auto">
                    <a:xfrm>
                      <a:off x="13392150" y="465455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2" name="Freeform 267"/>
                    <p:cNvSpPr>
                      <a:spLocks/>
                    </p:cNvSpPr>
                    <p:nvPr/>
                  </p:nvSpPr>
                  <p:spPr bwMode="auto">
                    <a:xfrm>
                      <a:off x="13274675" y="4616450"/>
                      <a:ext cx="174625" cy="177800"/>
                    </a:xfrm>
                    <a:custGeom>
                      <a:avLst/>
                      <a:gdLst>
                        <a:gd name="T0" fmla="*/ 64 w 110"/>
                        <a:gd name="T1" fmla="*/ 0 h 112"/>
                        <a:gd name="T2" fmla="*/ 64 w 110"/>
                        <a:gd name="T3" fmla="*/ 48 h 112"/>
                        <a:gd name="T4" fmla="*/ 110 w 110"/>
                        <a:gd name="T5" fmla="*/ 48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8 h 112"/>
                        <a:gd name="T20" fmla="*/ 46 w 110"/>
                        <a:gd name="T21" fmla="*/ 48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8"/>
                          </a:lnTo>
                          <a:lnTo>
                            <a:pt x="110" y="48"/>
                          </a:lnTo>
                          <a:lnTo>
                            <a:pt x="110"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3" name="Freeform 268"/>
                    <p:cNvSpPr>
                      <a:spLocks/>
                    </p:cNvSpPr>
                    <p:nvPr/>
                  </p:nvSpPr>
                  <p:spPr bwMode="auto">
                    <a:xfrm>
                      <a:off x="13223875" y="457200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4" name="Freeform 270"/>
                    <p:cNvSpPr>
                      <a:spLocks/>
                    </p:cNvSpPr>
                    <p:nvPr/>
                  </p:nvSpPr>
                  <p:spPr bwMode="auto">
                    <a:xfrm>
                      <a:off x="13074650" y="4486275"/>
                      <a:ext cx="174625" cy="177800"/>
                    </a:xfrm>
                    <a:custGeom>
                      <a:avLst/>
                      <a:gdLst>
                        <a:gd name="T0" fmla="*/ 64 w 110"/>
                        <a:gd name="T1" fmla="*/ 0 h 112"/>
                        <a:gd name="T2" fmla="*/ 64 w 110"/>
                        <a:gd name="T3" fmla="*/ 48 h 112"/>
                        <a:gd name="T4" fmla="*/ 110 w 110"/>
                        <a:gd name="T5" fmla="*/ 48 h 112"/>
                        <a:gd name="T6" fmla="*/ 110 w 110"/>
                        <a:gd name="T7" fmla="*/ 64 h 112"/>
                        <a:gd name="T8" fmla="*/ 64 w 110"/>
                        <a:gd name="T9" fmla="*/ 64 h 112"/>
                        <a:gd name="T10" fmla="*/ 64 w 110"/>
                        <a:gd name="T11" fmla="*/ 112 h 112"/>
                        <a:gd name="T12" fmla="*/ 46 w 110"/>
                        <a:gd name="T13" fmla="*/ 112 h 112"/>
                        <a:gd name="T14" fmla="*/ 46 w 110"/>
                        <a:gd name="T15" fmla="*/ 64 h 112"/>
                        <a:gd name="T16" fmla="*/ 0 w 110"/>
                        <a:gd name="T17" fmla="*/ 64 h 112"/>
                        <a:gd name="T18" fmla="*/ 0 w 110"/>
                        <a:gd name="T19" fmla="*/ 48 h 112"/>
                        <a:gd name="T20" fmla="*/ 46 w 110"/>
                        <a:gd name="T21" fmla="*/ 48 h 112"/>
                        <a:gd name="T22" fmla="*/ 46 w 110"/>
                        <a:gd name="T23" fmla="*/ 0 h 112"/>
                        <a:gd name="T24" fmla="*/ 64 w 110"/>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64" y="0"/>
                          </a:moveTo>
                          <a:lnTo>
                            <a:pt x="64" y="48"/>
                          </a:lnTo>
                          <a:lnTo>
                            <a:pt x="110" y="48"/>
                          </a:lnTo>
                          <a:lnTo>
                            <a:pt x="110"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5" name="Freeform 271"/>
                    <p:cNvSpPr>
                      <a:spLocks/>
                    </p:cNvSpPr>
                    <p:nvPr/>
                  </p:nvSpPr>
                  <p:spPr bwMode="auto">
                    <a:xfrm>
                      <a:off x="12877800" y="4381500"/>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6 h 112"/>
                        <a:gd name="T20" fmla="*/ 44 w 108"/>
                        <a:gd name="T21" fmla="*/ 46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4" y="112"/>
                          </a:lnTo>
                          <a:lnTo>
                            <a:pt x="44" y="64"/>
                          </a:lnTo>
                          <a:lnTo>
                            <a:pt x="0" y="64"/>
                          </a:lnTo>
                          <a:lnTo>
                            <a:pt x="0" y="46"/>
                          </a:lnTo>
                          <a:lnTo>
                            <a:pt x="44" y="46"/>
                          </a:lnTo>
                          <a:lnTo>
                            <a:pt x="44"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6" name="Freeform 273"/>
                    <p:cNvSpPr>
                      <a:spLocks/>
                    </p:cNvSpPr>
                    <p:nvPr/>
                  </p:nvSpPr>
                  <p:spPr bwMode="auto">
                    <a:xfrm>
                      <a:off x="12712700" y="4276725"/>
                      <a:ext cx="171450" cy="177800"/>
                    </a:xfrm>
                    <a:custGeom>
                      <a:avLst/>
                      <a:gdLst>
                        <a:gd name="T0" fmla="*/ 62 w 108"/>
                        <a:gd name="T1" fmla="*/ 0 h 112"/>
                        <a:gd name="T2" fmla="*/ 62 w 108"/>
                        <a:gd name="T3" fmla="*/ 46 h 112"/>
                        <a:gd name="T4" fmla="*/ 108 w 108"/>
                        <a:gd name="T5" fmla="*/ 46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6"/>
                          </a:lnTo>
                          <a:lnTo>
                            <a:pt x="108" y="46"/>
                          </a:lnTo>
                          <a:lnTo>
                            <a:pt x="108" y="64"/>
                          </a:lnTo>
                          <a:lnTo>
                            <a:pt x="62" y="64"/>
                          </a:lnTo>
                          <a:lnTo>
                            <a:pt x="62" y="112"/>
                          </a:lnTo>
                          <a:lnTo>
                            <a:pt x="46" y="112"/>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7" name="Freeform 274"/>
                    <p:cNvSpPr>
                      <a:spLocks/>
                    </p:cNvSpPr>
                    <p:nvPr/>
                  </p:nvSpPr>
                  <p:spPr bwMode="auto">
                    <a:xfrm>
                      <a:off x="12661900" y="4222750"/>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8" name="Freeform 275"/>
                    <p:cNvSpPr>
                      <a:spLocks/>
                    </p:cNvSpPr>
                    <p:nvPr/>
                  </p:nvSpPr>
                  <p:spPr bwMode="auto">
                    <a:xfrm>
                      <a:off x="12630150" y="4191000"/>
                      <a:ext cx="171450" cy="177800"/>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29" name="Freeform 276"/>
                    <p:cNvSpPr>
                      <a:spLocks/>
                    </p:cNvSpPr>
                    <p:nvPr/>
                  </p:nvSpPr>
                  <p:spPr bwMode="auto">
                    <a:xfrm>
                      <a:off x="12455525" y="400685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30" name="Freeform 277"/>
                    <p:cNvSpPr>
                      <a:spLocks/>
                    </p:cNvSpPr>
                    <p:nvPr/>
                  </p:nvSpPr>
                  <p:spPr bwMode="auto">
                    <a:xfrm>
                      <a:off x="12398375" y="4010025"/>
                      <a:ext cx="171450" cy="177800"/>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31" name="Freeform 279"/>
                    <p:cNvSpPr>
                      <a:spLocks/>
                    </p:cNvSpPr>
                    <p:nvPr/>
                  </p:nvSpPr>
                  <p:spPr bwMode="auto">
                    <a:xfrm>
                      <a:off x="12150725" y="389255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32" name="Freeform 280"/>
                    <p:cNvSpPr>
                      <a:spLocks/>
                    </p:cNvSpPr>
                    <p:nvPr/>
                  </p:nvSpPr>
                  <p:spPr bwMode="auto">
                    <a:xfrm>
                      <a:off x="12077700" y="3851275"/>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33" name="Freeform 281"/>
                    <p:cNvSpPr>
                      <a:spLocks/>
                    </p:cNvSpPr>
                    <p:nvPr/>
                  </p:nvSpPr>
                  <p:spPr bwMode="auto">
                    <a:xfrm>
                      <a:off x="11950700" y="3708400"/>
                      <a:ext cx="171450" cy="174625"/>
                    </a:xfrm>
                    <a:custGeom>
                      <a:avLst/>
                      <a:gdLst>
                        <a:gd name="T0" fmla="*/ 62 w 108"/>
                        <a:gd name="T1" fmla="*/ 0 h 110"/>
                        <a:gd name="T2" fmla="*/ 62 w 108"/>
                        <a:gd name="T3" fmla="*/ 46 h 110"/>
                        <a:gd name="T4" fmla="*/ 108 w 108"/>
                        <a:gd name="T5" fmla="*/ 46 h 110"/>
                        <a:gd name="T6" fmla="*/ 108 w 108"/>
                        <a:gd name="T7" fmla="*/ 64 h 110"/>
                        <a:gd name="T8" fmla="*/ 62 w 108"/>
                        <a:gd name="T9" fmla="*/ 64 h 110"/>
                        <a:gd name="T10" fmla="*/ 62 w 108"/>
                        <a:gd name="T11" fmla="*/ 110 h 110"/>
                        <a:gd name="T12" fmla="*/ 46 w 108"/>
                        <a:gd name="T13" fmla="*/ 110 h 110"/>
                        <a:gd name="T14" fmla="*/ 46 w 108"/>
                        <a:gd name="T15" fmla="*/ 64 h 110"/>
                        <a:gd name="T16" fmla="*/ 0 w 108"/>
                        <a:gd name="T17" fmla="*/ 64 h 110"/>
                        <a:gd name="T18" fmla="*/ 0 w 108"/>
                        <a:gd name="T19" fmla="*/ 46 h 110"/>
                        <a:gd name="T20" fmla="*/ 46 w 108"/>
                        <a:gd name="T21" fmla="*/ 46 h 110"/>
                        <a:gd name="T22" fmla="*/ 46 w 108"/>
                        <a:gd name="T23" fmla="*/ 0 h 110"/>
                        <a:gd name="T24" fmla="*/ 62 w 108"/>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0">
                          <a:moveTo>
                            <a:pt x="62" y="0"/>
                          </a:moveTo>
                          <a:lnTo>
                            <a:pt x="62" y="46"/>
                          </a:lnTo>
                          <a:lnTo>
                            <a:pt x="108" y="46"/>
                          </a:lnTo>
                          <a:lnTo>
                            <a:pt x="108" y="64"/>
                          </a:lnTo>
                          <a:lnTo>
                            <a:pt x="62" y="64"/>
                          </a:lnTo>
                          <a:lnTo>
                            <a:pt x="62" y="110"/>
                          </a:lnTo>
                          <a:lnTo>
                            <a:pt x="46" y="110"/>
                          </a:lnTo>
                          <a:lnTo>
                            <a:pt x="46" y="64"/>
                          </a:lnTo>
                          <a:lnTo>
                            <a:pt x="0" y="64"/>
                          </a:lnTo>
                          <a:lnTo>
                            <a:pt x="0" y="46"/>
                          </a:lnTo>
                          <a:lnTo>
                            <a:pt x="46" y="46"/>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234" name="Freeform 284"/>
                    <p:cNvSpPr>
                      <a:spLocks/>
                    </p:cNvSpPr>
                    <p:nvPr/>
                  </p:nvSpPr>
                  <p:spPr bwMode="auto">
                    <a:xfrm>
                      <a:off x="11766550" y="3584575"/>
                      <a:ext cx="174625" cy="174625"/>
                    </a:xfrm>
                    <a:custGeom>
                      <a:avLst/>
                      <a:gdLst>
                        <a:gd name="T0" fmla="*/ 64 w 110"/>
                        <a:gd name="T1" fmla="*/ 0 h 110"/>
                        <a:gd name="T2" fmla="*/ 64 w 110"/>
                        <a:gd name="T3" fmla="*/ 46 h 110"/>
                        <a:gd name="T4" fmla="*/ 110 w 110"/>
                        <a:gd name="T5" fmla="*/ 46 h 110"/>
                        <a:gd name="T6" fmla="*/ 110 w 110"/>
                        <a:gd name="T7" fmla="*/ 64 h 110"/>
                        <a:gd name="T8" fmla="*/ 64 w 110"/>
                        <a:gd name="T9" fmla="*/ 64 h 110"/>
                        <a:gd name="T10" fmla="*/ 64 w 110"/>
                        <a:gd name="T11" fmla="*/ 110 h 110"/>
                        <a:gd name="T12" fmla="*/ 46 w 110"/>
                        <a:gd name="T13" fmla="*/ 110 h 110"/>
                        <a:gd name="T14" fmla="*/ 46 w 110"/>
                        <a:gd name="T15" fmla="*/ 64 h 110"/>
                        <a:gd name="T16" fmla="*/ 0 w 110"/>
                        <a:gd name="T17" fmla="*/ 64 h 110"/>
                        <a:gd name="T18" fmla="*/ 0 w 110"/>
                        <a:gd name="T19" fmla="*/ 46 h 110"/>
                        <a:gd name="T20" fmla="*/ 46 w 110"/>
                        <a:gd name="T21" fmla="*/ 46 h 110"/>
                        <a:gd name="T22" fmla="*/ 46 w 110"/>
                        <a:gd name="T23" fmla="*/ 0 h 110"/>
                        <a:gd name="T24" fmla="*/ 64 w 110"/>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0">
                          <a:moveTo>
                            <a:pt x="64" y="0"/>
                          </a:moveTo>
                          <a:lnTo>
                            <a:pt x="64" y="46"/>
                          </a:lnTo>
                          <a:lnTo>
                            <a:pt x="110" y="46"/>
                          </a:lnTo>
                          <a:lnTo>
                            <a:pt x="110" y="64"/>
                          </a:lnTo>
                          <a:lnTo>
                            <a:pt x="64" y="64"/>
                          </a:lnTo>
                          <a:lnTo>
                            <a:pt x="64" y="110"/>
                          </a:lnTo>
                          <a:lnTo>
                            <a:pt x="46" y="110"/>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grpSp>
              <p:sp>
                <p:nvSpPr>
                  <p:cNvPr id="168" name="Freeform 285"/>
                  <p:cNvSpPr>
                    <a:spLocks/>
                  </p:cNvSpPr>
                  <p:nvPr/>
                </p:nvSpPr>
                <p:spPr bwMode="auto">
                  <a:xfrm>
                    <a:off x="11658600" y="348932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69" name="Freeform 286"/>
                  <p:cNvSpPr>
                    <a:spLocks/>
                  </p:cNvSpPr>
                  <p:nvPr/>
                </p:nvSpPr>
                <p:spPr bwMode="auto">
                  <a:xfrm>
                    <a:off x="11490325" y="3365500"/>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6" y="112"/>
                        </a:lnTo>
                        <a:lnTo>
                          <a:pt x="46" y="64"/>
                        </a:lnTo>
                        <a:lnTo>
                          <a:pt x="0" y="64"/>
                        </a:lnTo>
                        <a:lnTo>
                          <a:pt x="0" y="48"/>
                        </a:lnTo>
                        <a:lnTo>
                          <a:pt x="46" y="48"/>
                        </a:lnTo>
                        <a:lnTo>
                          <a:pt x="46"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70" name="Freeform 289"/>
                  <p:cNvSpPr>
                    <a:spLocks/>
                  </p:cNvSpPr>
                  <p:nvPr/>
                </p:nvSpPr>
                <p:spPr bwMode="auto">
                  <a:xfrm>
                    <a:off x="11353800" y="3273425"/>
                    <a:ext cx="171450" cy="177800"/>
                  </a:xfrm>
                  <a:custGeom>
                    <a:avLst/>
                    <a:gdLst>
                      <a:gd name="T0" fmla="*/ 64 w 108"/>
                      <a:gd name="T1" fmla="*/ 0 h 112"/>
                      <a:gd name="T2" fmla="*/ 64 w 108"/>
                      <a:gd name="T3" fmla="*/ 48 h 112"/>
                      <a:gd name="T4" fmla="*/ 108 w 108"/>
                      <a:gd name="T5" fmla="*/ 48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8 h 112"/>
                      <a:gd name="T20" fmla="*/ 46 w 108"/>
                      <a:gd name="T21" fmla="*/ 48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8"/>
                        </a:lnTo>
                        <a:lnTo>
                          <a:pt x="108" y="48"/>
                        </a:lnTo>
                        <a:lnTo>
                          <a:pt x="108" y="64"/>
                        </a:lnTo>
                        <a:lnTo>
                          <a:pt x="64" y="64"/>
                        </a:lnTo>
                        <a:lnTo>
                          <a:pt x="64" y="112"/>
                        </a:lnTo>
                        <a:lnTo>
                          <a:pt x="46" y="112"/>
                        </a:lnTo>
                        <a:lnTo>
                          <a:pt x="46" y="64"/>
                        </a:lnTo>
                        <a:lnTo>
                          <a:pt x="0" y="64"/>
                        </a:lnTo>
                        <a:lnTo>
                          <a:pt x="0" y="48"/>
                        </a:lnTo>
                        <a:lnTo>
                          <a:pt x="46" y="48"/>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71" name="Freeform 290"/>
                  <p:cNvSpPr>
                    <a:spLocks/>
                  </p:cNvSpPr>
                  <p:nvPr/>
                </p:nvSpPr>
                <p:spPr bwMode="auto">
                  <a:xfrm>
                    <a:off x="11318875" y="321627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72" name="Freeform 292"/>
                  <p:cNvSpPr>
                    <a:spLocks/>
                  </p:cNvSpPr>
                  <p:nvPr/>
                </p:nvSpPr>
                <p:spPr bwMode="auto">
                  <a:xfrm>
                    <a:off x="10909300" y="2933700"/>
                    <a:ext cx="171450" cy="177800"/>
                  </a:xfrm>
                  <a:custGeom>
                    <a:avLst/>
                    <a:gdLst>
                      <a:gd name="T0" fmla="*/ 64 w 108"/>
                      <a:gd name="T1" fmla="*/ 0 h 112"/>
                      <a:gd name="T2" fmla="*/ 64 w 108"/>
                      <a:gd name="T3" fmla="*/ 46 h 112"/>
                      <a:gd name="T4" fmla="*/ 108 w 108"/>
                      <a:gd name="T5" fmla="*/ 46 h 112"/>
                      <a:gd name="T6" fmla="*/ 108 w 108"/>
                      <a:gd name="T7" fmla="*/ 64 h 112"/>
                      <a:gd name="T8" fmla="*/ 64 w 108"/>
                      <a:gd name="T9" fmla="*/ 64 h 112"/>
                      <a:gd name="T10" fmla="*/ 64 w 108"/>
                      <a:gd name="T11" fmla="*/ 112 h 112"/>
                      <a:gd name="T12" fmla="*/ 46 w 108"/>
                      <a:gd name="T13" fmla="*/ 112 h 112"/>
                      <a:gd name="T14" fmla="*/ 46 w 108"/>
                      <a:gd name="T15" fmla="*/ 64 h 112"/>
                      <a:gd name="T16" fmla="*/ 0 w 108"/>
                      <a:gd name="T17" fmla="*/ 64 h 112"/>
                      <a:gd name="T18" fmla="*/ 0 w 108"/>
                      <a:gd name="T19" fmla="*/ 46 h 112"/>
                      <a:gd name="T20" fmla="*/ 46 w 108"/>
                      <a:gd name="T21" fmla="*/ 46 h 112"/>
                      <a:gd name="T22" fmla="*/ 46 w 108"/>
                      <a:gd name="T23" fmla="*/ 0 h 112"/>
                      <a:gd name="T24" fmla="*/ 64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4" y="0"/>
                        </a:moveTo>
                        <a:lnTo>
                          <a:pt x="64" y="46"/>
                        </a:lnTo>
                        <a:lnTo>
                          <a:pt x="108" y="46"/>
                        </a:lnTo>
                        <a:lnTo>
                          <a:pt x="108" y="64"/>
                        </a:lnTo>
                        <a:lnTo>
                          <a:pt x="64" y="64"/>
                        </a:lnTo>
                        <a:lnTo>
                          <a:pt x="64" y="112"/>
                        </a:lnTo>
                        <a:lnTo>
                          <a:pt x="46" y="112"/>
                        </a:lnTo>
                        <a:lnTo>
                          <a:pt x="46" y="64"/>
                        </a:lnTo>
                        <a:lnTo>
                          <a:pt x="0" y="64"/>
                        </a:lnTo>
                        <a:lnTo>
                          <a:pt x="0" y="46"/>
                        </a:lnTo>
                        <a:lnTo>
                          <a:pt x="46" y="46"/>
                        </a:lnTo>
                        <a:lnTo>
                          <a:pt x="46" y="0"/>
                        </a:lnTo>
                        <a:lnTo>
                          <a:pt x="64"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sp>
                <p:nvSpPr>
                  <p:cNvPr id="173" name="Freeform 294"/>
                  <p:cNvSpPr>
                    <a:spLocks/>
                  </p:cNvSpPr>
                  <p:nvPr/>
                </p:nvSpPr>
                <p:spPr bwMode="auto">
                  <a:xfrm>
                    <a:off x="10607675" y="2867025"/>
                    <a:ext cx="171450" cy="177800"/>
                  </a:xfrm>
                  <a:custGeom>
                    <a:avLst/>
                    <a:gdLst>
                      <a:gd name="T0" fmla="*/ 62 w 108"/>
                      <a:gd name="T1" fmla="*/ 0 h 112"/>
                      <a:gd name="T2" fmla="*/ 62 w 108"/>
                      <a:gd name="T3" fmla="*/ 48 h 112"/>
                      <a:gd name="T4" fmla="*/ 108 w 108"/>
                      <a:gd name="T5" fmla="*/ 48 h 112"/>
                      <a:gd name="T6" fmla="*/ 108 w 108"/>
                      <a:gd name="T7" fmla="*/ 64 h 112"/>
                      <a:gd name="T8" fmla="*/ 62 w 108"/>
                      <a:gd name="T9" fmla="*/ 64 h 112"/>
                      <a:gd name="T10" fmla="*/ 62 w 108"/>
                      <a:gd name="T11" fmla="*/ 112 h 112"/>
                      <a:gd name="T12" fmla="*/ 44 w 108"/>
                      <a:gd name="T13" fmla="*/ 112 h 112"/>
                      <a:gd name="T14" fmla="*/ 44 w 108"/>
                      <a:gd name="T15" fmla="*/ 64 h 112"/>
                      <a:gd name="T16" fmla="*/ 0 w 108"/>
                      <a:gd name="T17" fmla="*/ 64 h 112"/>
                      <a:gd name="T18" fmla="*/ 0 w 108"/>
                      <a:gd name="T19" fmla="*/ 48 h 112"/>
                      <a:gd name="T20" fmla="*/ 44 w 108"/>
                      <a:gd name="T21" fmla="*/ 48 h 112"/>
                      <a:gd name="T22" fmla="*/ 44 w 108"/>
                      <a:gd name="T23" fmla="*/ 0 h 112"/>
                      <a:gd name="T24" fmla="*/ 62 w 108"/>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12">
                        <a:moveTo>
                          <a:pt x="62" y="0"/>
                        </a:moveTo>
                        <a:lnTo>
                          <a:pt x="62" y="48"/>
                        </a:lnTo>
                        <a:lnTo>
                          <a:pt x="108" y="48"/>
                        </a:lnTo>
                        <a:lnTo>
                          <a:pt x="108" y="64"/>
                        </a:lnTo>
                        <a:lnTo>
                          <a:pt x="62" y="64"/>
                        </a:lnTo>
                        <a:lnTo>
                          <a:pt x="62" y="112"/>
                        </a:lnTo>
                        <a:lnTo>
                          <a:pt x="44" y="112"/>
                        </a:lnTo>
                        <a:lnTo>
                          <a:pt x="44" y="64"/>
                        </a:lnTo>
                        <a:lnTo>
                          <a:pt x="0" y="64"/>
                        </a:lnTo>
                        <a:lnTo>
                          <a:pt x="0" y="48"/>
                        </a:lnTo>
                        <a:lnTo>
                          <a:pt x="44" y="48"/>
                        </a:lnTo>
                        <a:lnTo>
                          <a:pt x="44" y="0"/>
                        </a:lnTo>
                        <a:lnTo>
                          <a:pt x="62" y="0"/>
                        </a:lnTo>
                        <a:close/>
                      </a:path>
                    </a:pathLst>
                  </a:custGeom>
                  <a:grpFill/>
                  <a:ln>
                    <a:noFill/>
                  </a:ln>
                </p:spPr>
                <p:txBody>
                  <a:bodyPr vert="horz" wrap="square" lIns="60960" tIns="30480" rIns="60960" bIns="30480" numCol="1" anchor="t" anchorCtr="0" compatLnSpc="1">
                    <a:prstTxWarp prst="textNoShape">
                      <a:avLst/>
                    </a:prstTxWarp>
                  </a:bodyPr>
                  <a:lstStyle/>
                  <a:p>
                    <a:pPr marL="0" marR="0" lvl="0" indent="0" algn="l" defTabSz="108861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Roboto"/>
                      <a:ea typeface="+mn-ea"/>
                      <a:cs typeface="+mn-cs"/>
                    </a:endParaRPr>
                  </a:p>
                </p:txBody>
              </p:sp>
            </p:grpSp>
          </p:grpSp>
        </p:grpSp>
        <p:sp>
          <p:nvSpPr>
            <p:cNvPr id="235" name="TextBox 234"/>
            <p:cNvSpPr txBox="1"/>
            <p:nvPr/>
          </p:nvSpPr>
          <p:spPr>
            <a:xfrm>
              <a:off x="24752740" y="3291563"/>
              <a:ext cx="3076138" cy="692497"/>
            </a:xfrm>
            <a:prstGeom prst="rect">
              <a:avLst/>
            </a:prstGeom>
            <a:noFill/>
          </p:spPr>
          <p:txBody>
            <a:bodyPr wrap="square" rtlCol="0">
              <a:spAutoFit/>
            </a:bodyPr>
            <a:lstStyle/>
            <a:p>
              <a:pPr marL="0" marR="0" lvl="0" indent="0" algn="r" defTabSz="108861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ABC32"/>
                  </a:solidFill>
                  <a:effectLst/>
                  <a:uLnTx/>
                  <a:uFillTx/>
                  <a:latin typeface="Roboto"/>
                  <a:ea typeface="+mn-ea"/>
                  <a:cs typeface="+mn-cs"/>
                </a:rPr>
                <a:t>Landmark OS at 8 years 37%, 235 events (58%)</a:t>
              </a:r>
            </a:p>
          </p:txBody>
        </p:sp>
        <p:sp>
          <p:nvSpPr>
            <p:cNvPr id="236" name="TextBox 235"/>
            <p:cNvSpPr txBox="1"/>
            <p:nvPr/>
          </p:nvSpPr>
          <p:spPr>
            <a:xfrm>
              <a:off x="24794086" y="4610641"/>
              <a:ext cx="3006798" cy="692497"/>
            </a:xfrm>
            <a:prstGeom prst="rect">
              <a:avLst/>
            </a:prstGeom>
            <a:noFill/>
          </p:spPr>
          <p:txBody>
            <a:bodyPr wrap="square" rtlCol="0">
              <a:spAutoFit/>
            </a:bodyPr>
            <a:lstStyle/>
            <a:p>
              <a:pPr marL="0" marR="0" lvl="0" indent="0" algn="r" defTabSz="108861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064A2"/>
                  </a:solidFill>
                  <a:effectLst/>
                  <a:uLnTx/>
                  <a:uFillTx/>
                  <a:latin typeface="Roboto"/>
                  <a:ea typeface="+mn-ea"/>
                  <a:cs typeface="+mn-cs"/>
                </a:rPr>
                <a:t>Landmark OS at 8 years 23%, 280 events (69%)</a:t>
              </a:r>
            </a:p>
          </p:txBody>
        </p:sp>
        <p:sp>
          <p:nvSpPr>
            <p:cNvPr id="237" name="TextBox 236"/>
            <p:cNvSpPr txBox="1"/>
            <p:nvPr/>
          </p:nvSpPr>
          <p:spPr>
            <a:xfrm>
              <a:off x="19055442" y="5729662"/>
              <a:ext cx="8987278" cy="969496"/>
            </a:xfrm>
            <a:prstGeom prst="rect">
              <a:avLst/>
            </a:prstGeom>
            <a:noFill/>
          </p:spPr>
          <p:txBody>
            <a:bodyPr wrap="square" rtlCol="0">
              <a:spAutoFit/>
            </a:bodyPr>
            <a:lstStyle/>
            <a:p>
              <a:pPr marL="0" marR="0" lvl="0" indent="0" algn="l" defTabSz="1088617" rtl="0" eaLnBrk="1" fontAlgn="auto" latinLnBrk="0" hangingPunct="1">
                <a:lnSpc>
                  <a:spcPct val="100000"/>
                </a:lnSpc>
                <a:spcBef>
                  <a:spcPts val="0"/>
                </a:spcBef>
                <a:spcAft>
                  <a:spcPts val="0"/>
                </a:spcAft>
                <a:buClrTx/>
                <a:buSzTx/>
                <a:buFontTx/>
                <a:buNone/>
                <a:tabLst>
                  <a:tab pos="839301" algn="ctr"/>
                  <a:tab pos="1638382" algn="ctr"/>
                  <a:tab pos="2438522" algn="ctr"/>
                  <a:tab pos="3238662" algn="ctr"/>
                  <a:tab pos="4076904" algn="ctr"/>
                  <a:tab pos="4877044" algn="ctr"/>
                  <a:tab pos="5716344" algn="ctr"/>
                </a:tabLst>
                <a:defRPr/>
              </a:pPr>
              <a:r>
                <a:rPr kumimoji="0" lang="en-US" sz="1200" b="1" i="0" u="none" strike="noStrike" kern="1200" cap="none" spc="0" normalizeH="0" baseline="0" noProof="0" dirty="0">
                  <a:ln>
                    <a:noFill/>
                  </a:ln>
                  <a:solidFill>
                    <a:srgbClr val="000000"/>
                  </a:solidFill>
                  <a:effectLst/>
                  <a:uLnTx/>
                  <a:uFillTx/>
                  <a:latin typeface="Roboto"/>
                  <a:ea typeface="+mn-ea"/>
                  <a:cs typeface="+mn-cs"/>
                </a:rPr>
                <a:t>Number at risk</a:t>
              </a:r>
            </a:p>
            <a:p>
              <a:pPr marL="0" marR="0" lvl="0" indent="0" algn="l" defTabSz="1088617" rtl="0" eaLnBrk="1" fontAlgn="auto" latinLnBrk="0" hangingPunct="1">
                <a:lnSpc>
                  <a:spcPct val="100000"/>
                </a:lnSpc>
                <a:spcBef>
                  <a:spcPts val="0"/>
                </a:spcBef>
                <a:spcAft>
                  <a:spcPts val="0"/>
                </a:spcAft>
                <a:buClrTx/>
                <a:buSzTx/>
                <a:buFontTx/>
                <a:buNone/>
                <a:tabLst>
                  <a:tab pos="839301" algn="ctr"/>
                  <a:tab pos="1638382" algn="ctr"/>
                  <a:tab pos="2438522" algn="ctr"/>
                  <a:tab pos="3238662" algn="ctr"/>
                  <a:tab pos="4076904" algn="ctr"/>
                  <a:tab pos="4877044" algn="ctr"/>
                  <a:tab pos="5716344" algn="ctr"/>
                </a:tabLst>
                <a:defRPr/>
              </a:pPr>
              <a:r>
                <a:rPr kumimoji="0" lang="en-US" sz="1200" b="1" i="0" u="none" strike="noStrike" kern="1200" cap="none" spc="0" normalizeH="0" baseline="0" noProof="0" dirty="0">
                  <a:ln>
                    <a:noFill/>
                  </a:ln>
                  <a:solidFill>
                    <a:srgbClr val="92D050"/>
                  </a:solidFill>
                  <a:effectLst/>
                  <a:uLnTx/>
                  <a:uFillTx/>
                  <a:latin typeface="Roboto"/>
                  <a:ea typeface="+mn-ea"/>
                  <a:cs typeface="+mn-cs"/>
                </a:rPr>
                <a:t>P</a:t>
              </a:r>
              <a:r>
                <a:rPr kumimoji="0" lang="en-US" sz="1200" b="1" i="0" u="none" strike="noStrike" kern="1200" cap="none" spc="0" normalizeH="0" baseline="0" noProof="0" dirty="0">
                  <a:ln>
                    <a:noFill/>
                  </a:ln>
                  <a:solidFill>
                    <a:prstClr val="white"/>
                  </a:solidFill>
                  <a:effectLst/>
                  <a:uLnTx/>
                  <a:uFillTx/>
                  <a:latin typeface="Roboto"/>
                  <a:ea typeface="+mn-ea"/>
                  <a:cs typeface="+mn-cs"/>
                </a:rPr>
                <a:t>	</a:t>
              </a:r>
              <a:r>
                <a:rPr kumimoji="0" lang="en-US" sz="1200" b="1" i="0" u="none" strike="noStrike" kern="1200" cap="none" spc="0" normalizeH="0" baseline="0" noProof="0" dirty="0">
                  <a:ln>
                    <a:noFill/>
                  </a:ln>
                  <a:solidFill>
                    <a:srgbClr val="000000"/>
                  </a:solidFill>
                  <a:effectLst/>
                  <a:uLnTx/>
                  <a:uFillTx/>
                  <a:latin typeface="Roboto"/>
                  <a:ea typeface="+mn-ea"/>
                  <a:cs typeface="+mn-cs"/>
                </a:rPr>
                <a:t>402(0)	318 (23)	228 (41)	165 (50)	137 (56)	71 (102)	0 (167)</a:t>
              </a:r>
            </a:p>
            <a:p>
              <a:pPr marL="0" marR="0" lvl="0" indent="0" algn="l" defTabSz="1088617" rtl="0" eaLnBrk="1" fontAlgn="auto" latinLnBrk="0" hangingPunct="1">
                <a:lnSpc>
                  <a:spcPct val="100000"/>
                </a:lnSpc>
                <a:spcBef>
                  <a:spcPts val="0"/>
                </a:spcBef>
                <a:spcAft>
                  <a:spcPts val="0"/>
                </a:spcAft>
                <a:buClrTx/>
                <a:buSzTx/>
                <a:buFontTx/>
                <a:buNone/>
                <a:tabLst>
                  <a:tab pos="839301" algn="ctr"/>
                  <a:tab pos="1638382" algn="ctr"/>
                  <a:tab pos="2438522" algn="ctr"/>
                  <a:tab pos="3238662" algn="ctr"/>
                  <a:tab pos="4076904" algn="ctr"/>
                  <a:tab pos="4877044" algn="ctr"/>
                  <a:tab pos="5716344" algn="ctr"/>
                </a:tabLst>
                <a:defRPr/>
              </a:pPr>
              <a:r>
                <a:rPr kumimoji="0" lang="en-US" sz="1200" b="1" i="0" u="none" strike="noStrike" kern="1200" cap="none" spc="0" normalizeH="0" baseline="0" noProof="0" dirty="0">
                  <a:ln>
                    <a:noFill/>
                  </a:ln>
                  <a:solidFill>
                    <a:srgbClr val="8064A2"/>
                  </a:solidFill>
                  <a:effectLst/>
                  <a:uLnTx/>
                  <a:uFillTx/>
                  <a:latin typeface="Roboto"/>
                  <a:ea typeface="+mn-ea"/>
                  <a:cs typeface="+mn-cs"/>
                </a:rPr>
                <a:t>Placebo</a:t>
              </a:r>
              <a:r>
                <a:rPr kumimoji="0" lang="en-US" sz="1200" b="1" i="0" u="none" strike="noStrike" kern="1200" cap="none" spc="0" normalizeH="0" baseline="0" noProof="0" dirty="0">
                  <a:ln>
                    <a:noFill/>
                  </a:ln>
                  <a:solidFill>
                    <a:prstClr val="white"/>
                  </a:solidFill>
                  <a:effectLst/>
                  <a:uLnTx/>
                  <a:uFillTx/>
                  <a:latin typeface="Roboto"/>
                  <a:ea typeface="+mn-ea"/>
                  <a:cs typeface="+mn-cs"/>
                </a:rPr>
                <a:t>	</a:t>
              </a:r>
              <a:r>
                <a:rPr kumimoji="0" lang="en-US" sz="1200" b="1" i="0" u="none" strike="noStrike" kern="1200" cap="none" spc="0" normalizeH="0" baseline="0" noProof="0" dirty="0">
                  <a:ln>
                    <a:noFill/>
                  </a:ln>
                  <a:solidFill>
                    <a:srgbClr val="000000"/>
                  </a:solidFill>
                  <a:effectLst/>
                  <a:uLnTx/>
                  <a:uFillTx/>
                  <a:latin typeface="Roboto"/>
                  <a:ea typeface="+mn-ea"/>
                  <a:cs typeface="+mn-cs"/>
                </a:rPr>
                <a:t>406 (0)	289 (30)	181 (41)	115 (52)	88 (53)	44 (84)	1 (125)</a:t>
              </a:r>
            </a:p>
          </p:txBody>
        </p:sp>
      </p:grpSp>
      <p:grpSp>
        <p:nvGrpSpPr>
          <p:cNvPr id="239" name="Group 238"/>
          <p:cNvGrpSpPr/>
          <p:nvPr/>
        </p:nvGrpSpPr>
        <p:grpSpPr>
          <a:xfrm>
            <a:off x="8485071" y="1498767"/>
            <a:ext cx="3050916" cy="427608"/>
            <a:chOff x="2932979" y="2636946"/>
            <a:chExt cx="4576374" cy="641411"/>
          </a:xfrm>
        </p:grpSpPr>
        <p:sp>
          <p:nvSpPr>
            <p:cNvPr id="241" name="TextBox 240"/>
            <p:cNvSpPr txBox="1"/>
            <p:nvPr/>
          </p:nvSpPr>
          <p:spPr>
            <a:xfrm>
              <a:off x="3397170" y="2636946"/>
              <a:ext cx="4112183" cy="384817"/>
            </a:xfrm>
            <a:prstGeom prst="rect">
              <a:avLst/>
            </a:prstGeom>
            <a:noFill/>
          </p:spPr>
          <p:txBody>
            <a:bodyPr wrap="none" rtlCol="0">
              <a:spAutoFit/>
            </a:bodyPr>
            <a:lstStyle/>
            <a:p>
              <a:pPr marL="0" marR="0" lvl="0" indent="0" algn="l" defTabSz="108861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Roboto"/>
                  <a:ea typeface="+mn-ea"/>
                  <a:cs typeface="+mn-cs"/>
                </a:rPr>
                <a:t>Pertuzumab, trastuzumab, and docetaxel </a:t>
              </a:r>
            </a:p>
          </p:txBody>
        </p:sp>
        <p:cxnSp>
          <p:nvCxnSpPr>
            <p:cNvPr id="242" name="Straight Connector 241"/>
            <p:cNvCxnSpPr/>
            <p:nvPr/>
          </p:nvCxnSpPr>
          <p:spPr>
            <a:xfrm flipH="1">
              <a:off x="2932979" y="2855854"/>
              <a:ext cx="418454" cy="0"/>
            </a:xfrm>
            <a:prstGeom prst="line">
              <a:avLst/>
            </a:prstGeom>
            <a:ln w="38100">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243" name="TextBox 242"/>
            <p:cNvSpPr txBox="1"/>
            <p:nvPr/>
          </p:nvSpPr>
          <p:spPr>
            <a:xfrm>
              <a:off x="3397171" y="2893540"/>
              <a:ext cx="3732273" cy="384817"/>
            </a:xfrm>
            <a:prstGeom prst="rect">
              <a:avLst/>
            </a:prstGeom>
            <a:noFill/>
          </p:spPr>
          <p:txBody>
            <a:bodyPr wrap="none" rtlCol="0">
              <a:spAutoFit/>
            </a:bodyPr>
            <a:lstStyle/>
            <a:p>
              <a:pPr marL="0" marR="0" lvl="0" indent="0" algn="l" defTabSz="108861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Roboto"/>
                  <a:ea typeface="+mn-ea"/>
                  <a:cs typeface="+mn-cs"/>
                </a:rPr>
                <a:t>Placebo, trastuzumab, and docetaxel </a:t>
              </a:r>
            </a:p>
          </p:txBody>
        </p:sp>
        <p:cxnSp>
          <p:nvCxnSpPr>
            <p:cNvPr id="244" name="Straight Connector 243"/>
            <p:cNvCxnSpPr/>
            <p:nvPr/>
          </p:nvCxnSpPr>
          <p:spPr>
            <a:xfrm flipH="1">
              <a:off x="2932979" y="3112448"/>
              <a:ext cx="418454" cy="0"/>
            </a:xfrm>
            <a:prstGeom prst="line">
              <a:avLst/>
            </a:prstGeom>
            <a:ln w="38100">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9" name="TextBox 8">
            <a:extLst>
              <a:ext uri="{FF2B5EF4-FFF2-40B4-BE49-F238E27FC236}">
                <a16:creationId xmlns:a16="http://schemas.microsoft.com/office/drawing/2014/main" id="{FF707074-B0A2-044D-759E-5F7C736C8533}"/>
              </a:ext>
            </a:extLst>
          </p:cNvPr>
          <p:cNvSpPr txBox="1"/>
          <p:nvPr/>
        </p:nvSpPr>
        <p:spPr>
          <a:xfrm>
            <a:off x="6242828" y="4802748"/>
            <a:ext cx="5829299" cy="4205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108861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2060"/>
                </a:solidFill>
                <a:effectLst/>
                <a:uLnTx/>
                <a:uFillTx/>
                <a:latin typeface="Roboto"/>
                <a:ea typeface="+mn-ea"/>
                <a:cs typeface="+mn-cs"/>
              </a:rPr>
              <a:t>Subgroup Analysis of OS</a:t>
            </a:r>
            <a:endParaRPr kumimoji="0" lang="en-US" sz="2667" b="0" i="0" u="none" strike="noStrike" kern="1200" cap="none" spc="0" normalizeH="0" baseline="0" noProof="0" dirty="0">
              <a:ln>
                <a:noFill/>
              </a:ln>
              <a:solidFill>
                <a:srgbClr val="002060"/>
              </a:solidFill>
              <a:effectLst/>
              <a:uLnTx/>
              <a:uFillTx/>
              <a:latin typeface="Roboto"/>
              <a:ea typeface="+mn-ea"/>
              <a:cs typeface="+mn-cs"/>
            </a:endParaRPr>
          </a:p>
        </p:txBody>
      </p:sp>
      <p:pic>
        <p:nvPicPr>
          <p:cNvPr id="11" name="Picture 10">
            <a:extLst>
              <a:ext uri="{FF2B5EF4-FFF2-40B4-BE49-F238E27FC236}">
                <a16:creationId xmlns:a16="http://schemas.microsoft.com/office/drawing/2014/main" id="{21E5D7D4-B7F3-2CE3-CF5F-41C33D005290}"/>
              </a:ext>
            </a:extLst>
          </p:cNvPr>
          <p:cNvPicPr>
            <a:picLocks noChangeAspect="1"/>
          </p:cNvPicPr>
          <p:nvPr/>
        </p:nvPicPr>
        <p:blipFill>
          <a:blip r:embed="rId3"/>
          <a:stretch>
            <a:fillRect/>
          </a:stretch>
        </p:blipFill>
        <p:spPr>
          <a:xfrm>
            <a:off x="6096000" y="5195034"/>
            <a:ext cx="5461620" cy="1662966"/>
          </a:xfrm>
          <a:prstGeom prst="rect">
            <a:avLst/>
          </a:prstGeom>
        </p:spPr>
      </p:pic>
      <p:sp>
        <p:nvSpPr>
          <p:cNvPr id="12" name="TextBox 11">
            <a:extLst>
              <a:ext uri="{FF2B5EF4-FFF2-40B4-BE49-F238E27FC236}">
                <a16:creationId xmlns:a16="http://schemas.microsoft.com/office/drawing/2014/main" id="{9CF85D44-48A6-0A08-B90D-3AD57FD7D9F5}"/>
              </a:ext>
            </a:extLst>
          </p:cNvPr>
          <p:cNvSpPr txBox="1"/>
          <p:nvPr/>
        </p:nvSpPr>
        <p:spPr>
          <a:xfrm>
            <a:off x="6096000" y="5536000"/>
            <a:ext cx="5461620" cy="494097"/>
          </a:xfrm>
          <a:prstGeom prst="rect">
            <a:avLst/>
          </a:prstGeom>
          <a:noFill/>
          <a:ln w="571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7" name="TextBox 6">
            <a:extLst>
              <a:ext uri="{FF2B5EF4-FFF2-40B4-BE49-F238E27FC236}">
                <a16:creationId xmlns:a16="http://schemas.microsoft.com/office/drawing/2014/main" id="{AB52B6F3-8684-C53A-9100-729DB1109B6B}"/>
              </a:ext>
            </a:extLst>
          </p:cNvPr>
          <p:cNvSpPr txBox="1"/>
          <p:nvPr/>
        </p:nvSpPr>
        <p:spPr>
          <a:xfrm>
            <a:off x="8098971" y="0"/>
            <a:ext cx="3973156"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228469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0630A30-92A2-B81B-A585-55BA4F636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621EA-4BAD-2D65-4CAB-DF3389054050}"/>
              </a:ext>
            </a:extLst>
          </p:cNvPr>
          <p:cNvSpPr>
            <a:spLocks noGrp="1"/>
          </p:cNvSpPr>
          <p:nvPr>
            <p:ph type="title"/>
          </p:nvPr>
        </p:nvSpPr>
        <p:spPr>
          <a:xfrm>
            <a:off x="912286" y="68942"/>
            <a:ext cx="10358967" cy="1143000"/>
          </a:xfrm>
        </p:spPr>
        <p:txBody>
          <a:bodyPr/>
          <a:lstStyle/>
          <a:p>
            <a:r>
              <a:rPr lang="en-US" dirty="0"/>
              <a:t>Phase III DESTINY-Breast09 Study Design </a:t>
            </a:r>
          </a:p>
        </p:txBody>
      </p:sp>
      <p:pic>
        <p:nvPicPr>
          <p:cNvPr id="3076" name="Picture 4">
            <a:extLst>
              <a:ext uri="{FF2B5EF4-FFF2-40B4-BE49-F238E27FC236}">
                <a16:creationId xmlns:a16="http://schemas.microsoft.com/office/drawing/2014/main" id="{DF723293-300D-07B0-8F8C-EA39F20C0E5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43929" y="1196752"/>
            <a:ext cx="11295679" cy="48279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D0DB86-CC1C-68A8-1E93-E8CE42659DF0}"/>
              </a:ext>
            </a:extLst>
          </p:cNvPr>
          <p:cNvSpPr/>
          <p:nvPr/>
        </p:nvSpPr>
        <p:spPr bwMode="auto">
          <a:xfrm>
            <a:off x="5735960" y="4365104"/>
            <a:ext cx="5688632" cy="86409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4" name="TextBox 3">
            <a:extLst>
              <a:ext uri="{FF2B5EF4-FFF2-40B4-BE49-F238E27FC236}">
                <a16:creationId xmlns:a16="http://schemas.microsoft.com/office/drawing/2014/main" id="{D1F223CD-5E24-21E7-4EA5-19663598CE05}"/>
              </a:ext>
            </a:extLst>
          </p:cNvPr>
          <p:cNvSpPr txBox="1"/>
          <p:nvPr/>
        </p:nvSpPr>
        <p:spPr>
          <a:xfrm>
            <a:off x="0" y="6525344"/>
            <a:ext cx="38864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Tolaney SM et al. ASCO 2025;Abstract LBA1008.</a:t>
            </a:r>
          </a:p>
        </p:txBody>
      </p:sp>
    </p:spTree>
    <p:extLst>
      <p:ext uri="{BB962C8B-B14F-4D97-AF65-F5344CB8AC3E}">
        <p14:creationId xmlns:p14="http://schemas.microsoft.com/office/powerpoint/2010/main" val="94434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0497FE8-8DAC-567E-88E8-5A822ACDB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A79C5-F93B-2DC4-77A2-E47EE501CCEE}"/>
              </a:ext>
            </a:extLst>
          </p:cNvPr>
          <p:cNvSpPr>
            <a:spLocks noGrp="1"/>
          </p:cNvSpPr>
          <p:nvPr>
            <p:ph type="title"/>
          </p:nvPr>
        </p:nvSpPr>
        <p:spPr>
          <a:xfrm>
            <a:off x="912286" y="44624"/>
            <a:ext cx="10358967" cy="1143000"/>
          </a:xfrm>
        </p:spPr>
        <p:txBody>
          <a:bodyPr/>
          <a:lstStyle/>
          <a:p>
            <a:r>
              <a:rPr lang="en-US" dirty="0"/>
              <a:t>Phase III DESTINY-Breast09: PFS by HR Status</a:t>
            </a:r>
          </a:p>
        </p:txBody>
      </p:sp>
      <p:sp>
        <p:nvSpPr>
          <p:cNvPr id="5" name="TextBox 4">
            <a:extLst>
              <a:ext uri="{FF2B5EF4-FFF2-40B4-BE49-F238E27FC236}">
                <a16:creationId xmlns:a16="http://schemas.microsoft.com/office/drawing/2014/main" id="{E06DD639-EB73-FEC4-761C-C0936C858175}"/>
              </a:ext>
            </a:extLst>
          </p:cNvPr>
          <p:cNvSpPr txBox="1"/>
          <p:nvPr/>
        </p:nvSpPr>
        <p:spPr>
          <a:xfrm>
            <a:off x="0" y="6525344"/>
            <a:ext cx="334835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Loibl S et al. ESMO 2025;Abstract LBA18.</a:t>
            </a:r>
          </a:p>
        </p:txBody>
      </p:sp>
      <p:pic>
        <p:nvPicPr>
          <p:cNvPr id="4" name="Picture 3" descr="A graph of a patient's status&#10;&#10;AI-generated content may be incorrect.">
            <a:extLst>
              <a:ext uri="{FF2B5EF4-FFF2-40B4-BE49-F238E27FC236}">
                <a16:creationId xmlns:a16="http://schemas.microsoft.com/office/drawing/2014/main" id="{62B7DB27-3F3B-8520-EA01-D858D093056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77679" y="1145813"/>
            <a:ext cx="10828179" cy="4795291"/>
          </a:xfrm>
          <a:prstGeom prst="rect">
            <a:avLst/>
          </a:prstGeom>
        </p:spPr>
      </p:pic>
      <p:sp>
        <p:nvSpPr>
          <p:cNvPr id="6" name="Rectangle 5">
            <a:extLst>
              <a:ext uri="{FF2B5EF4-FFF2-40B4-BE49-F238E27FC236}">
                <a16:creationId xmlns:a16="http://schemas.microsoft.com/office/drawing/2014/main" id="{E8C1E362-6311-2164-669A-FFD6DC488E5A}"/>
              </a:ext>
            </a:extLst>
          </p:cNvPr>
          <p:cNvSpPr/>
          <p:nvPr/>
        </p:nvSpPr>
        <p:spPr bwMode="auto">
          <a:xfrm>
            <a:off x="1123216" y="4509120"/>
            <a:ext cx="9937104" cy="5760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63200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6FA794-3A48-2815-715B-CA7F534CEB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57060-8BED-B61B-ADC1-DCF523E2F022}"/>
              </a:ext>
            </a:extLst>
          </p:cNvPr>
          <p:cNvSpPr>
            <a:spLocks noGrp="1"/>
          </p:cNvSpPr>
          <p:nvPr>
            <p:ph type="title"/>
          </p:nvPr>
        </p:nvSpPr>
        <p:spPr>
          <a:xfrm>
            <a:off x="912286" y="-27384"/>
            <a:ext cx="10358967" cy="1143000"/>
          </a:xfrm>
        </p:spPr>
        <p:txBody>
          <a:bodyPr/>
          <a:lstStyle/>
          <a:p>
            <a:r>
              <a:rPr lang="en-US" dirty="0"/>
              <a:t>Phase III DESTINY-Breast09: Responses by HR Status</a:t>
            </a:r>
          </a:p>
        </p:txBody>
      </p:sp>
      <p:pic>
        <p:nvPicPr>
          <p:cNvPr id="6" name="Picture 5" descr="A graph of various numbers and graphs&#10;&#10;AI-generated content may be incorrect.">
            <a:extLst>
              <a:ext uri="{FF2B5EF4-FFF2-40B4-BE49-F238E27FC236}">
                <a16:creationId xmlns:a16="http://schemas.microsoft.com/office/drawing/2014/main" id="{F3E3F30C-332A-75FB-F138-B70A450E4A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9826" y="1052736"/>
            <a:ext cx="10863885" cy="4962051"/>
          </a:xfrm>
          <a:prstGeom prst="rect">
            <a:avLst/>
          </a:prstGeom>
        </p:spPr>
      </p:pic>
      <p:sp>
        <p:nvSpPr>
          <p:cNvPr id="3" name="TextBox 2">
            <a:extLst>
              <a:ext uri="{FF2B5EF4-FFF2-40B4-BE49-F238E27FC236}">
                <a16:creationId xmlns:a16="http://schemas.microsoft.com/office/drawing/2014/main" id="{90092623-869F-D4AE-856B-D4D7079C7926}"/>
              </a:ext>
            </a:extLst>
          </p:cNvPr>
          <p:cNvSpPr txBox="1"/>
          <p:nvPr/>
        </p:nvSpPr>
        <p:spPr>
          <a:xfrm>
            <a:off x="0" y="6525344"/>
            <a:ext cx="334835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Loibl S et al. ESMO 2025;Abstract LBA18.</a:t>
            </a:r>
          </a:p>
        </p:txBody>
      </p:sp>
    </p:spTree>
    <p:extLst>
      <p:ext uri="{BB962C8B-B14F-4D97-AF65-F5344CB8AC3E}">
        <p14:creationId xmlns:p14="http://schemas.microsoft.com/office/powerpoint/2010/main" val="1771200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CCD365-71B4-AD7C-2AC8-8070E83263A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33F283F-0794-A5F4-22E2-7AFFCE2C40BD}"/>
              </a:ext>
            </a:extLst>
          </p:cNvPr>
          <p:cNvSpPr>
            <a:spLocks noGrp="1"/>
          </p:cNvSpPr>
          <p:nvPr>
            <p:ph type="title"/>
          </p:nvPr>
        </p:nvSpPr>
        <p:spPr>
          <a:xfrm>
            <a:off x="0" y="251565"/>
            <a:ext cx="12192000" cy="387798"/>
          </a:xfrm>
        </p:spPr>
        <p:txBody>
          <a:bodyPr>
            <a:noAutofit/>
          </a:bodyPr>
          <a:lstStyle/>
          <a:p>
            <a:r>
              <a:rPr lang="en-US" sz="2900" dirty="0"/>
              <a:t>DESTINY-Breast09: Response Characteristics</a:t>
            </a:r>
          </a:p>
        </p:txBody>
      </p:sp>
      <p:sp>
        <p:nvSpPr>
          <p:cNvPr id="7" name="Text Placeholder 6">
            <a:extLst>
              <a:ext uri="{FF2B5EF4-FFF2-40B4-BE49-F238E27FC236}">
                <a16:creationId xmlns:a16="http://schemas.microsoft.com/office/drawing/2014/main" id="{2FF6CCDC-02A3-EFD3-AE97-F67E8DA5BD58}"/>
              </a:ext>
            </a:extLst>
          </p:cNvPr>
          <p:cNvSpPr>
            <a:spLocks noGrp="1"/>
          </p:cNvSpPr>
          <p:nvPr>
            <p:ph type="body" sz="quarter" idx="15"/>
          </p:nvPr>
        </p:nvSpPr>
        <p:spPr>
          <a:xfrm>
            <a:off x="243840" y="6525559"/>
            <a:ext cx="5852160" cy="281354"/>
          </a:xfrm>
        </p:spPr>
        <p:txBody>
          <a:bodyPr/>
          <a:lstStyle/>
          <a:p>
            <a:r>
              <a:rPr lang="en-US" sz="1500" b="0" noProof="0" dirty="0"/>
              <a:t>Yeon Hee Park, MD, PhD, ASCO 2026</a:t>
            </a:r>
          </a:p>
        </p:txBody>
      </p:sp>
      <p:graphicFrame>
        <p:nvGraphicFramePr>
          <p:cNvPr id="5" name="Table 4">
            <a:extLst>
              <a:ext uri="{FF2B5EF4-FFF2-40B4-BE49-F238E27FC236}">
                <a16:creationId xmlns:a16="http://schemas.microsoft.com/office/drawing/2014/main" id="{68539AC1-E1D1-10F6-BC65-856BDBC3D010}"/>
              </a:ext>
            </a:extLst>
          </p:cNvPr>
          <p:cNvGraphicFramePr>
            <a:graphicFrameLocks noGrp="1"/>
          </p:cNvGraphicFramePr>
          <p:nvPr/>
        </p:nvGraphicFramePr>
        <p:xfrm>
          <a:off x="618600" y="803374"/>
          <a:ext cx="8394771" cy="3109712"/>
        </p:xfrm>
        <a:graphic>
          <a:graphicData uri="http://schemas.openxmlformats.org/drawingml/2006/table">
            <a:tbl>
              <a:tblPr firstRow="1" bandRow="1">
                <a:effectLst/>
              </a:tblPr>
              <a:tblGrid>
                <a:gridCol w="1967846">
                  <a:extLst>
                    <a:ext uri="{9D8B030D-6E8A-4147-A177-3AD203B41FA5}">
                      <a16:colId xmlns:a16="http://schemas.microsoft.com/office/drawing/2014/main" val="3624223050"/>
                    </a:ext>
                  </a:extLst>
                </a:gridCol>
                <a:gridCol w="1632857">
                  <a:extLst>
                    <a:ext uri="{9D8B030D-6E8A-4147-A177-3AD203B41FA5}">
                      <a16:colId xmlns:a16="http://schemas.microsoft.com/office/drawing/2014/main" val="2753886849"/>
                    </a:ext>
                  </a:extLst>
                </a:gridCol>
                <a:gridCol w="1624406">
                  <a:extLst>
                    <a:ext uri="{9D8B030D-6E8A-4147-A177-3AD203B41FA5}">
                      <a16:colId xmlns:a16="http://schemas.microsoft.com/office/drawing/2014/main" val="1301038838"/>
                    </a:ext>
                  </a:extLst>
                </a:gridCol>
                <a:gridCol w="1521883">
                  <a:extLst>
                    <a:ext uri="{9D8B030D-6E8A-4147-A177-3AD203B41FA5}">
                      <a16:colId xmlns:a16="http://schemas.microsoft.com/office/drawing/2014/main" val="3788604487"/>
                    </a:ext>
                  </a:extLst>
                </a:gridCol>
                <a:gridCol w="1647779">
                  <a:extLst>
                    <a:ext uri="{9D8B030D-6E8A-4147-A177-3AD203B41FA5}">
                      <a16:colId xmlns:a16="http://schemas.microsoft.com/office/drawing/2014/main" val="1549871202"/>
                    </a:ext>
                  </a:extLst>
                </a:gridCol>
              </a:tblGrid>
              <a:tr h="249524">
                <a:tc>
                  <a:txBody>
                    <a:bodyPr/>
                    <a:lstStyle>
                      <a:lvl1pPr marL="0" algn="l" defTabSz="1828800" rtl="0" eaLnBrk="1" latinLnBrk="0" hangingPunct="1">
                        <a:defRPr kumimoji="1" sz="3600" kern="1200">
                          <a:solidFill>
                            <a:schemeClr val="tx1"/>
                          </a:solidFill>
                          <a:latin typeface="Arial"/>
                        </a:defRPr>
                      </a:lvl1pPr>
                      <a:lvl2pPr marL="914400" algn="l" defTabSz="1828800" rtl="0" eaLnBrk="1" latinLnBrk="0" hangingPunct="1">
                        <a:defRPr kumimoji="1" sz="3600" kern="1200">
                          <a:solidFill>
                            <a:schemeClr val="tx1"/>
                          </a:solidFill>
                          <a:latin typeface="Arial"/>
                        </a:defRPr>
                      </a:lvl2pPr>
                      <a:lvl3pPr marL="1828800" algn="l" defTabSz="1828800" rtl="0" eaLnBrk="1" latinLnBrk="0" hangingPunct="1">
                        <a:defRPr kumimoji="1" sz="3600" kern="1200">
                          <a:solidFill>
                            <a:schemeClr val="tx1"/>
                          </a:solidFill>
                          <a:latin typeface="Arial"/>
                        </a:defRPr>
                      </a:lvl3pPr>
                      <a:lvl4pPr marL="2743200" algn="l" defTabSz="1828800" rtl="0" eaLnBrk="1" latinLnBrk="0" hangingPunct="1">
                        <a:defRPr kumimoji="1" sz="3600" kern="1200">
                          <a:solidFill>
                            <a:schemeClr val="tx1"/>
                          </a:solidFill>
                          <a:latin typeface="Arial"/>
                        </a:defRPr>
                      </a:lvl4pPr>
                      <a:lvl5pPr marL="3657600" algn="l" defTabSz="1828800" rtl="0" eaLnBrk="1" latinLnBrk="0" hangingPunct="1">
                        <a:defRPr kumimoji="1" sz="3600" kern="1200">
                          <a:solidFill>
                            <a:schemeClr val="tx1"/>
                          </a:solidFill>
                          <a:latin typeface="Arial"/>
                        </a:defRPr>
                      </a:lvl5pPr>
                      <a:lvl6pPr marL="4572000" algn="l" defTabSz="1828800" rtl="0" eaLnBrk="1" latinLnBrk="0" hangingPunct="1">
                        <a:defRPr kumimoji="1" sz="3600" kern="1200">
                          <a:solidFill>
                            <a:schemeClr val="tx1"/>
                          </a:solidFill>
                          <a:latin typeface="Arial"/>
                        </a:defRPr>
                      </a:lvl6pPr>
                      <a:lvl7pPr marL="5486400" algn="l" defTabSz="1828800" rtl="0" eaLnBrk="1" latinLnBrk="0" hangingPunct="1">
                        <a:defRPr kumimoji="1" sz="3600" kern="1200">
                          <a:solidFill>
                            <a:schemeClr val="tx1"/>
                          </a:solidFill>
                          <a:latin typeface="Arial"/>
                        </a:defRPr>
                      </a:lvl7pPr>
                      <a:lvl8pPr marL="6400800" algn="l" defTabSz="1828800" rtl="0" eaLnBrk="1" latinLnBrk="0" hangingPunct="1">
                        <a:defRPr kumimoji="1" sz="3600" kern="1200">
                          <a:solidFill>
                            <a:schemeClr val="tx1"/>
                          </a:solidFill>
                          <a:latin typeface="Arial"/>
                        </a:defRPr>
                      </a:lvl8pPr>
                      <a:lvl9pPr marL="7315200" algn="l" defTabSz="1828800" rtl="0" eaLnBrk="1" latinLnBrk="0" hangingPunct="1">
                        <a:defRPr kumimoji="1" sz="3600" kern="1200">
                          <a:solidFill>
                            <a:schemeClr val="tx1"/>
                          </a:solidFill>
                          <a:latin typeface="Arial"/>
                        </a:defRPr>
                      </a:lvl9pPr>
                    </a:lstStyle>
                    <a:p>
                      <a:pPr marL="0" marR="0">
                        <a:lnSpc>
                          <a:spcPct val="90000"/>
                        </a:lnSpc>
                        <a:spcBef>
                          <a:spcPts val="0"/>
                        </a:spcBef>
                        <a:spcAft>
                          <a:spcPts val="0"/>
                        </a:spcAft>
                      </a:pPr>
                      <a:r>
                        <a:rPr lang="en-US" sz="2000" b="1" i="0" noProof="0" dirty="0">
                          <a:solidFill>
                            <a:srgbClr val="C00000"/>
                          </a:solidFill>
                          <a:effectLst/>
                          <a:latin typeface="+mn-lt"/>
                          <a:ea typeface="Arial" panose="020B0604020202020204" pitchFamily="34" charset="0"/>
                          <a:cs typeface="Arial" panose="020B0604020202020204" pitchFamily="34" charset="0"/>
                        </a:rPr>
                        <a:t>T-DXd + P arm</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828800" rtl="0" eaLnBrk="1" latinLnBrk="0" hangingPunct="1">
                        <a:defRPr kumimoji="1" sz="3600" kern="1200">
                          <a:solidFill>
                            <a:schemeClr val="tx1"/>
                          </a:solidFill>
                          <a:latin typeface="Arial"/>
                        </a:defRPr>
                      </a:lvl1pPr>
                      <a:lvl2pPr marL="914400" algn="l" defTabSz="1828800" rtl="0" eaLnBrk="1" latinLnBrk="0" hangingPunct="1">
                        <a:defRPr kumimoji="1" sz="3600" kern="1200">
                          <a:solidFill>
                            <a:schemeClr val="tx1"/>
                          </a:solidFill>
                          <a:latin typeface="Arial"/>
                        </a:defRPr>
                      </a:lvl2pPr>
                      <a:lvl3pPr marL="1828800" algn="l" defTabSz="1828800" rtl="0" eaLnBrk="1" latinLnBrk="0" hangingPunct="1">
                        <a:defRPr kumimoji="1" sz="3600" kern="1200">
                          <a:solidFill>
                            <a:schemeClr val="tx1"/>
                          </a:solidFill>
                          <a:latin typeface="Arial"/>
                        </a:defRPr>
                      </a:lvl3pPr>
                      <a:lvl4pPr marL="2743200" algn="l" defTabSz="1828800" rtl="0" eaLnBrk="1" latinLnBrk="0" hangingPunct="1">
                        <a:defRPr kumimoji="1" sz="3600" kern="1200">
                          <a:solidFill>
                            <a:schemeClr val="tx1"/>
                          </a:solidFill>
                          <a:latin typeface="Arial"/>
                        </a:defRPr>
                      </a:lvl4pPr>
                      <a:lvl5pPr marL="3657600" algn="l" defTabSz="1828800" rtl="0" eaLnBrk="1" latinLnBrk="0" hangingPunct="1">
                        <a:defRPr kumimoji="1" sz="3600" kern="1200">
                          <a:solidFill>
                            <a:schemeClr val="tx1"/>
                          </a:solidFill>
                          <a:latin typeface="Arial"/>
                        </a:defRPr>
                      </a:lvl5pPr>
                      <a:lvl6pPr marL="4572000" algn="l" defTabSz="1828800" rtl="0" eaLnBrk="1" latinLnBrk="0" hangingPunct="1">
                        <a:defRPr kumimoji="1" sz="3600" kern="1200">
                          <a:solidFill>
                            <a:schemeClr val="tx1"/>
                          </a:solidFill>
                          <a:latin typeface="Arial"/>
                        </a:defRPr>
                      </a:lvl6pPr>
                      <a:lvl7pPr marL="5486400" algn="l" defTabSz="1828800" rtl="0" eaLnBrk="1" latinLnBrk="0" hangingPunct="1">
                        <a:defRPr kumimoji="1" sz="3600" kern="1200">
                          <a:solidFill>
                            <a:schemeClr val="tx1"/>
                          </a:solidFill>
                          <a:latin typeface="Arial"/>
                        </a:defRPr>
                      </a:lvl7pPr>
                      <a:lvl8pPr marL="6400800" algn="l" defTabSz="1828800" rtl="0" eaLnBrk="1" latinLnBrk="0" hangingPunct="1">
                        <a:defRPr kumimoji="1" sz="3600" kern="1200">
                          <a:solidFill>
                            <a:schemeClr val="tx1"/>
                          </a:solidFill>
                          <a:latin typeface="Arial"/>
                        </a:defRPr>
                      </a:lvl8pPr>
                      <a:lvl9pPr marL="7315200" algn="l" defTabSz="1828800" rtl="0" eaLnBrk="1" latinLnBrk="0" hangingPunct="1">
                        <a:defRPr kumimoji="1" sz="3600" kern="1200">
                          <a:solidFill>
                            <a:schemeClr val="tx1"/>
                          </a:solidFill>
                          <a:latin typeface="Arial"/>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b="1" i="0" noProof="0" dirty="0">
                          <a:solidFill>
                            <a:schemeClr val="bg1"/>
                          </a:solidFill>
                          <a:effectLst/>
                          <a:latin typeface="+mn-lt"/>
                          <a:ea typeface="Arial" panose="020B0604020202020204" pitchFamily="34" charset="0"/>
                          <a:cs typeface="Arial" panose="020B0604020202020204" pitchFamily="34" charset="0"/>
                        </a:rPr>
                        <a:t>CR </a:t>
                      </a:r>
                      <a:br>
                        <a:rPr lang="en-US" sz="1200" b="1" i="0" noProof="0" dirty="0">
                          <a:solidFill>
                            <a:schemeClr val="bg1"/>
                          </a:solidFill>
                          <a:effectLst/>
                          <a:latin typeface="+mn-lt"/>
                          <a:ea typeface="Arial" panose="020B0604020202020204" pitchFamily="34" charset="0"/>
                          <a:cs typeface="Arial" panose="020B0604020202020204" pitchFamily="34" charset="0"/>
                        </a:rPr>
                      </a:br>
                      <a:r>
                        <a:rPr lang="en-US" sz="1200" b="1" i="0" noProof="0" dirty="0">
                          <a:solidFill>
                            <a:schemeClr val="bg1"/>
                          </a:solidFill>
                          <a:effectLst/>
                          <a:latin typeface="+mn-lt"/>
                          <a:ea typeface="Arial" panose="020B0604020202020204" pitchFamily="34" charset="0"/>
                          <a:cs typeface="Arial" panose="020B0604020202020204" pitchFamily="34" charset="0"/>
                        </a:rPr>
                        <a:t>(n=58) 15.4%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b="1" i="0" noProof="0" dirty="0">
                          <a:solidFill>
                            <a:schemeClr val="bg1"/>
                          </a:solidFill>
                          <a:effectLst/>
                          <a:latin typeface="+mn-lt"/>
                          <a:ea typeface="Arial" panose="020B0604020202020204" pitchFamily="34" charset="0"/>
                          <a:cs typeface="Arial" panose="020B0604020202020204" pitchFamily="34" charset="0"/>
                        </a:rPr>
                        <a:t>Deep PR</a:t>
                      </a:r>
                      <a:r>
                        <a:rPr lang="en-US" sz="1200" b="1" i="0" baseline="30000" noProof="0" dirty="0">
                          <a:solidFill>
                            <a:schemeClr val="bg1"/>
                          </a:solidFill>
                          <a:effectLst/>
                          <a:latin typeface="+mn-lt"/>
                          <a:ea typeface="Arial" panose="020B0604020202020204" pitchFamily="34" charset="0"/>
                          <a:cs typeface="Arial" panose="020B0604020202020204" pitchFamily="34" charset="0"/>
                        </a:rPr>
                        <a:t>*</a:t>
                      </a:r>
                      <a:br>
                        <a:rPr lang="en-US" sz="1200" b="1" i="0" baseline="30000" noProof="0" dirty="0">
                          <a:solidFill>
                            <a:schemeClr val="bg1"/>
                          </a:solidFill>
                          <a:effectLst/>
                          <a:latin typeface="+mn-lt"/>
                          <a:ea typeface="Arial" panose="020B0604020202020204" pitchFamily="34" charset="0"/>
                          <a:cs typeface="Arial" panose="020B0604020202020204" pitchFamily="34" charset="0"/>
                        </a:rPr>
                      </a:br>
                      <a:r>
                        <a:rPr lang="en-US" sz="1200" b="1" i="0" noProof="0" dirty="0">
                          <a:solidFill>
                            <a:schemeClr val="bg1"/>
                          </a:solidFill>
                          <a:effectLst/>
                          <a:latin typeface="+mn-lt"/>
                          <a:ea typeface="Arial" panose="020B0604020202020204" pitchFamily="34" charset="0"/>
                          <a:cs typeface="Arial" panose="020B0604020202020204" pitchFamily="34" charset="0"/>
                        </a:rPr>
                        <a:t>(n=141) 37.4%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kern="1200" noProof="0" dirty="0">
                          <a:solidFill>
                            <a:schemeClr val="tx1"/>
                          </a:solidFill>
                          <a:effectLst/>
                          <a:latin typeface="Arial" panose="020B0604020202020204"/>
                          <a:ea typeface="Arial" panose="020B0604020202020204" pitchFamily="34" charset="0"/>
                          <a:cs typeface="Arial" panose="020B0604020202020204" pitchFamily="34" charset="0"/>
                        </a:rPr>
                        <a:t>PR (&lt;80%)</a:t>
                      </a:r>
                      <a:r>
                        <a:rPr kumimoji="1" lang="en-US" sz="1200" b="1" i="0" kern="1200" baseline="-25000" noProof="0" dirty="0">
                          <a:solidFill>
                            <a:schemeClr val="tx1"/>
                          </a:solidFill>
                          <a:effectLst/>
                          <a:latin typeface="Arial" panose="020B0604020202020204"/>
                          <a:ea typeface="Arial" panose="020B0604020202020204" pitchFamily="34" charset="0"/>
                          <a:cs typeface="Arial" panose="020B0604020202020204" pitchFamily="34" charset="0"/>
                        </a:rPr>
                        <a:t> </a:t>
                      </a:r>
                      <a:br>
                        <a:rPr kumimoji="1" lang="en-US" sz="1200" b="1" i="0" kern="1200" baseline="-25000" noProof="0" dirty="0">
                          <a:solidFill>
                            <a:schemeClr val="tx1"/>
                          </a:solidFill>
                          <a:effectLst/>
                          <a:latin typeface="Arial" panose="020B0604020202020204"/>
                          <a:ea typeface="Arial" panose="020B0604020202020204" pitchFamily="34" charset="0"/>
                          <a:cs typeface="Arial" panose="020B0604020202020204" pitchFamily="34" charset="0"/>
                        </a:rPr>
                      </a:br>
                      <a:r>
                        <a:rPr kumimoji="1" lang="en-US" sz="1200" b="1" i="0" kern="1200" noProof="0" dirty="0">
                          <a:solidFill>
                            <a:schemeClr val="tx1"/>
                          </a:solidFill>
                          <a:effectLst/>
                          <a:latin typeface="Arial" panose="020B0604020202020204"/>
                          <a:ea typeface="Arial" panose="020B0604020202020204" pitchFamily="34" charset="0"/>
                          <a:cs typeface="Arial" panose="020B0604020202020204" pitchFamily="34" charset="0"/>
                        </a:rPr>
                        <a:t>(n=127) 33.7%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b="1" i="0" noProof="0" dirty="0">
                          <a:solidFill>
                            <a:schemeClr val="bg1"/>
                          </a:solidFill>
                          <a:effectLst/>
                          <a:latin typeface="+mn-lt"/>
                          <a:ea typeface="Arial" panose="020B0604020202020204" pitchFamily="34" charset="0"/>
                          <a:cs typeface="Arial" panose="020B0604020202020204" pitchFamily="34" charset="0"/>
                        </a:rPr>
                        <a:t>SD/PD  </a:t>
                      </a:r>
                      <a:br>
                        <a:rPr lang="en-US" sz="1200" b="1" i="0" noProof="0" dirty="0">
                          <a:solidFill>
                            <a:schemeClr val="bg1"/>
                          </a:solidFill>
                          <a:effectLst/>
                          <a:latin typeface="+mn-lt"/>
                          <a:ea typeface="Arial" panose="020B0604020202020204" pitchFamily="34" charset="0"/>
                          <a:cs typeface="Arial" panose="020B0604020202020204" pitchFamily="34" charset="0"/>
                        </a:rPr>
                      </a:br>
                      <a:r>
                        <a:rPr lang="en-US" sz="1200" b="1" i="0" noProof="0" dirty="0">
                          <a:solidFill>
                            <a:schemeClr val="bg1"/>
                          </a:solidFill>
                          <a:effectLst/>
                          <a:latin typeface="+mn-lt"/>
                          <a:ea typeface="Arial" panose="020B0604020202020204" pitchFamily="34" charset="0"/>
                          <a:cs typeface="Arial" panose="020B0604020202020204" pitchFamily="34" charset="0"/>
                        </a:rPr>
                        <a:t>(n=51) 13.5%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390282185"/>
                  </a:ext>
                </a:extLst>
              </a:tr>
              <a:tr h="428400">
                <a:tc>
                  <a:txBody>
                    <a:bodyPr/>
                    <a:lstStyle/>
                    <a:p>
                      <a:pPr marL="0" marR="0" indent="0" algn="l" defTabSz="914171" rtl="0" eaLnBrk="1" latinLnBrk="0" hangingPunct="1">
                        <a:lnSpc>
                          <a:spcPct val="100000"/>
                        </a:lnSpc>
                        <a:spcBef>
                          <a:spcPts val="300"/>
                        </a:spcBef>
                        <a:spcAft>
                          <a:spcPts val="300"/>
                        </a:spcAft>
                        <a:tabLst/>
                      </a:pPr>
                      <a:r>
                        <a:rPr lang="en-US" sz="1100" b="1" i="0" kern="1200" noProof="0" dirty="0">
                          <a:solidFill>
                            <a:srgbClr val="002557"/>
                          </a:solidFill>
                          <a:effectLst/>
                          <a:latin typeface="+mn-lt"/>
                          <a:ea typeface="Arial" panose="020B0604020202020204" pitchFamily="34" charset="0"/>
                          <a:cs typeface="Arial" panose="020B0604020202020204" pitchFamily="34" charset="0"/>
                        </a:rPr>
                        <a:t>Time to best response (median, mo) [95% CI]</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a:lnSpc>
                          <a:spcPct val="100000"/>
                        </a:lnSpc>
                        <a:spcBef>
                          <a:spcPts val="300"/>
                        </a:spcBef>
                        <a:spcAft>
                          <a:spcPts val="300"/>
                        </a:spcAft>
                        <a:buNone/>
                      </a:pPr>
                      <a:r>
                        <a:rPr kumimoji="0" lang="en-US" sz="1100" b="1" i="0" u="none" strike="noStrike" kern="1200" cap="none" spc="0" normalizeH="0" baseline="0" noProof="0" dirty="0">
                          <a:ln>
                            <a:noFill/>
                          </a:ln>
                          <a:solidFill>
                            <a:srgbClr val="002557"/>
                          </a:solidFill>
                          <a:effectLst/>
                          <a:uLnTx/>
                          <a:uFillTx/>
                          <a:latin typeface="+mn-lt"/>
                          <a:ea typeface="Arial" panose="020B0604020202020204" pitchFamily="34" charset="0"/>
                          <a:cs typeface="+mn-cs"/>
                        </a:rPr>
                        <a:t>8.4 [5.6, 11.1]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latinLnBrk="0" hangingPunct="1">
                        <a:lnSpc>
                          <a:spcPct val="100000"/>
                        </a:lnSpc>
                        <a:spcBef>
                          <a:spcPts val="300"/>
                        </a:spcBef>
                        <a:spcAft>
                          <a:spcPts val="300"/>
                        </a:spcAft>
                        <a:buNone/>
                      </a:pPr>
                      <a:r>
                        <a:rPr kumimoji="0" lang="en-US" sz="1100" b="1" i="0" u="none" strike="noStrike" kern="1200" cap="none" spc="0" normalizeH="0" baseline="0" noProof="0" dirty="0">
                          <a:ln>
                            <a:noFill/>
                          </a:ln>
                          <a:solidFill>
                            <a:srgbClr val="002557"/>
                          </a:solidFill>
                          <a:effectLst/>
                          <a:uLnTx/>
                          <a:uFillTx/>
                          <a:latin typeface="+mn-lt"/>
                          <a:ea typeface="Aptos" panose="020B0004020202020204" pitchFamily="34" charset="0"/>
                          <a:cs typeface="+mn-cs"/>
                        </a:rPr>
                        <a:t>9.6 [6.8, 11.0]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pPr>
                      <a:r>
                        <a:rPr kumimoji="0" lang="en-US" sz="1100" b="1" i="0" u="none" strike="noStrike" kern="1200" cap="none" spc="0" normalizeH="0" baseline="0" noProof="0" dirty="0">
                          <a:ln>
                            <a:noFill/>
                          </a:ln>
                          <a:solidFill>
                            <a:srgbClr val="002557"/>
                          </a:solidFill>
                          <a:effectLst/>
                          <a:uLnTx/>
                          <a:uFillTx/>
                          <a:latin typeface="+mn-lt"/>
                          <a:ea typeface="Arial" panose="020B0604020202020204" pitchFamily="34" charset="0"/>
                          <a:cs typeface="+mn-cs"/>
                        </a:rPr>
                        <a:t>1.5 [1.4, 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pPr>
                      <a:r>
                        <a:rPr kumimoji="0" lang="en-US" sz="1100" b="1" i="0" u="none" strike="noStrike" kern="1200" cap="none" spc="0" normalizeH="0" baseline="0" noProof="0" dirty="0">
                          <a:ln>
                            <a:noFill/>
                          </a:ln>
                          <a:solidFill>
                            <a:srgbClr val="002557"/>
                          </a:solidFill>
                          <a:effectLst/>
                          <a:uLnTx/>
                          <a:uFillTx/>
                          <a:latin typeface="+mn-lt"/>
                          <a:ea typeface="Arial" panose="020B0604020202020204" pitchFamily="34" charset="0"/>
                          <a:cs typeface="+mn-cs"/>
                        </a:rPr>
                        <a:t>NA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6557059"/>
                  </a:ext>
                </a:extLst>
              </a:tr>
              <a:tr h="428400">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indent="0" algn="l" defTabSz="914171" rtl="0" eaLnBrk="1" latinLnBrk="0" hangingPunct="1">
                        <a:lnSpc>
                          <a:spcPct val="100000"/>
                        </a:lnSpc>
                        <a:spcBef>
                          <a:spcPts val="300"/>
                        </a:spcBef>
                        <a:spcAft>
                          <a:spcPts val="300"/>
                        </a:spcAft>
                        <a:tabLst/>
                      </a:pPr>
                      <a:r>
                        <a:rPr lang="en-US" sz="1100" b="1" i="0" noProof="0" dirty="0">
                          <a:solidFill>
                            <a:srgbClr val="002557"/>
                          </a:solidFill>
                          <a:effectLst/>
                          <a:latin typeface="+mn-lt"/>
                          <a:ea typeface="Arial" panose="020B0604020202020204" pitchFamily="34" charset="0"/>
                          <a:cs typeface="Arial" panose="020B0604020202020204" pitchFamily="34" charset="0"/>
                        </a:rPr>
                        <a:t>Duration of best response </a:t>
                      </a:r>
                      <a:r>
                        <a:rPr kumimoji="1" lang="en-US" sz="1100" b="1" i="0" kern="1200" noProof="0" dirty="0">
                          <a:solidFill>
                            <a:srgbClr val="002557"/>
                          </a:solidFill>
                          <a:effectLst/>
                          <a:latin typeface="+mn-lt"/>
                          <a:ea typeface="Arial" panose="020B0604020202020204" pitchFamily="34" charset="0"/>
                          <a:cs typeface="Arial" panose="020B0604020202020204" pitchFamily="34" charset="0"/>
                        </a:rPr>
                        <a:t>(median, mo) [95% CI]</a:t>
                      </a:r>
                      <a:endParaRPr lang="en-US" sz="1100" b="1" i="0" kern="1200" noProof="0" dirty="0">
                        <a:solidFill>
                          <a:srgbClr val="002557"/>
                        </a:solidFill>
                        <a:effectLst/>
                        <a:latin typeface="+mn-lt"/>
                        <a:ea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lvl="0" indent="0" algn="ctr">
                        <a:lnSpc>
                          <a:spcPct val="100000"/>
                        </a:lnSpc>
                        <a:spcBef>
                          <a:spcPts val="300"/>
                        </a:spcBef>
                        <a:spcAft>
                          <a:spcPts val="300"/>
                        </a:spcAft>
                        <a:buNone/>
                      </a:pPr>
                      <a:r>
                        <a:rPr kumimoji="0" lang="en-US" sz="1100" b="0" i="0" u="none" strike="noStrike" kern="1200" cap="none" spc="0" normalizeH="0" baseline="0" noProof="0" dirty="0">
                          <a:ln>
                            <a:noFill/>
                          </a:ln>
                          <a:solidFill>
                            <a:srgbClr val="002557"/>
                          </a:solidFill>
                          <a:effectLst/>
                          <a:uLnTx/>
                          <a:uFillTx/>
                          <a:latin typeface="+mn-lt"/>
                          <a:ea typeface="Arial" panose="020B0604020202020204" pitchFamily="34" charset="0"/>
                          <a:cs typeface="+mn-cs"/>
                        </a:rPr>
                        <a:t>NC [35.1, NC]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09585"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dirty="0">
                          <a:ln>
                            <a:noFill/>
                          </a:ln>
                          <a:solidFill>
                            <a:srgbClr val="002557"/>
                          </a:solidFill>
                          <a:effectLst/>
                          <a:uLnTx/>
                          <a:uFillTx/>
                          <a:latin typeface="+mn-lt"/>
                          <a:ea typeface="Arial" panose="020B0604020202020204" pitchFamily="34" charset="0"/>
                          <a:cs typeface="+mn-cs"/>
                        </a:rPr>
                        <a:t>39.2 [35.3, NC]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lvl="0" indent="0" algn="ctr" rtl="0" eaLnBrk="1" fontAlgn="auto" latinLnBrk="0" hangingPunct="1">
                        <a:lnSpc>
                          <a:spcPct val="90000"/>
                        </a:lnSpc>
                        <a:spcBef>
                          <a:spcPts val="0"/>
                        </a:spcBef>
                        <a:spcAft>
                          <a:spcPts val="0"/>
                        </a:spcAft>
                        <a:buClrTx/>
                        <a:buSzTx/>
                        <a:buFontTx/>
                        <a:buNone/>
                      </a:pPr>
                      <a:r>
                        <a:rPr kumimoji="0" lang="en-US" sz="1100" b="0" i="0" u="none" strike="noStrike" kern="1200" cap="none" spc="0" normalizeH="0" baseline="0" noProof="0" dirty="0">
                          <a:ln>
                            <a:noFill/>
                          </a:ln>
                          <a:solidFill>
                            <a:srgbClr val="002557"/>
                          </a:solidFill>
                          <a:effectLst/>
                          <a:uLnTx/>
                          <a:uFillTx/>
                          <a:latin typeface="+mn-lt"/>
                          <a:ea typeface="Arial" panose="020B0604020202020204" pitchFamily="34" charset="0"/>
                          <a:cs typeface="+mn-cs"/>
                        </a:rPr>
                        <a:t>34.8 [22.8, NC]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300"/>
                        </a:spcBef>
                        <a:spcAft>
                          <a:spcPts val="300"/>
                        </a:spcAft>
                        <a:buClrTx/>
                        <a:buSzTx/>
                        <a:buFontTx/>
                        <a:buNone/>
                      </a:pPr>
                      <a:r>
                        <a:rPr kumimoji="0" lang="en-US" sz="1100" b="0" i="0" u="none" strike="noStrike" kern="1200" cap="none" spc="0" normalizeH="0" baseline="0" noProof="0" dirty="0">
                          <a:ln>
                            <a:noFill/>
                          </a:ln>
                          <a:solidFill>
                            <a:srgbClr val="002557"/>
                          </a:solidFill>
                          <a:effectLst/>
                          <a:uLnTx/>
                          <a:uFillTx/>
                          <a:latin typeface="+mn-lt"/>
                          <a:ea typeface="Arial" panose="020B0604020202020204" pitchFamily="34" charset="0"/>
                          <a:cs typeface="+mn-cs"/>
                        </a:rPr>
                        <a:t>NA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8665646"/>
                  </a:ext>
                </a:extLst>
              </a:tr>
              <a:tr h="428400">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indent="0" algn="l" defTabSz="914171" rtl="0" eaLnBrk="1" latinLnBrk="0" hangingPunct="1">
                        <a:lnSpc>
                          <a:spcPct val="100000"/>
                        </a:lnSpc>
                        <a:spcBef>
                          <a:spcPts val="300"/>
                        </a:spcBef>
                        <a:spcAft>
                          <a:spcPts val="300"/>
                        </a:spcAft>
                        <a:tabLst/>
                      </a:pPr>
                      <a:r>
                        <a:rPr lang="en-US" sz="1100" b="1" i="0" noProof="0" dirty="0">
                          <a:solidFill>
                            <a:srgbClr val="002557"/>
                          </a:solidFill>
                          <a:effectLst/>
                          <a:latin typeface="+mn-lt"/>
                          <a:ea typeface="Arial" panose="020B0604020202020204" pitchFamily="34" charset="0"/>
                          <a:cs typeface="Arial" panose="020B0604020202020204" pitchFamily="34" charset="0"/>
                        </a:rPr>
                        <a:t>Patients remaining in best response, % [95% CI]</a:t>
                      </a:r>
                      <a:endParaRPr lang="en-US" sz="1100" b="1" i="0" kern="1200" noProof="0" dirty="0">
                        <a:solidFill>
                          <a:srgbClr val="002557"/>
                        </a:solidFill>
                        <a:effectLst/>
                        <a:latin typeface="+mn-lt"/>
                        <a:ea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lvl="0" indent="0" algn="ctr">
                        <a:lnSpc>
                          <a:spcPct val="100000"/>
                        </a:lnSpc>
                        <a:spcBef>
                          <a:spcPts val="300"/>
                        </a:spcBef>
                        <a:spcAft>
                          <a:spcPts val="300"/>
                        </a:spcAft>
                        <a:buNone/>
                      </a:pPr>
                      <a:endParaRPr kumimoji="0" lang="en-US" sz="1100" b="0" i="0" u="none" strike="noStrike" kern="1200" cap="none" spc="0" normalizeH="0" baseline="0" noProof="0" dirty="0">
                        <a:ln>
                          <a:noFill/>
                        </a:ln>
                        <a:solidFill>
                          <a:srgbClr val="002557"/>
                        </a:solidFill>
                        <a:effectLst/>
                        <a:uLnTx/>
                        <a:uFillTx/>
                        <a:latin typeface="+mn-lt"/>
                        <a:ea typeface="Arial" panose="020B0604020202020204" pitchFamily="34" charset="0"/>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300"/>
                        </a:spcBef>
                        <a:spcAft>
                          <a:spcPts val="300"/>
                        </a:spcAft>
                        <a:buClrTx/>
                        <a:buSzTx/>
                        <a:buFontTx/>
                        <a:buNone/>
                      </a:pPr>
                      <a:endParaRPr kumimoji="0" lang="en-US" sz="1100" b="0" i="0" u="none" strike="noStrike" kern="1200" cap="none" spc="0" normalizeH="0" baseline="0" noProof="0" dirty="0">
                        <a:ln>
                          <a:noFill/>
                        </a:ln>
                        <a:solidFill>
                          <a:srgbClr val="002557"/>
                        </a:solidFill>
                        <a:effectLst/>
                        <a:uLnTx/>
                        <a:uFillTx/>
                        <a:latin typeface="+mn-lt"/>
                        <a:ea typeface="Arial" panose="020B0604020202020204" pitchFamily="34" charset="0"/>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lvl="0" indent="0" algn="ctr" rtl="0" eaLnBrk="1" fontAlgn="auto" latinLnBrk="0" hangingPunct="1">
                        <a:lnSpc>
                          <a:spcPct val="90000"/>
                        </a:lnSpc>
                        <a:spcBef>
                          <a:spcPts val="0"/>
                        </a:spcBef>
                        <a:spcAft>
                          <a:spcPts val="0"/>
                        </a:spcAft>
                        <a:buClrTx/>
                        <a:buSzTx/>
                        <a:buFontTx/>
                        <a:buNone/>
                      </a:pPr>
                      <a:endParaRPr kumimoji="0" lang="en-US" sz="1100" b="0" i="0" u="none" strike="noStrike" kern="1200" cap="none" spc="0" normalizeH="0" baseline="0" noProof="0" dirty="0">
                        <a:ln>
                          <a:noFill/>
                        </a:ln>
                        <a:solidFill>
                          <a:srgbClr val="002557"/>
                        </a:solidFill>
                        <a:effectLst/>
                        <a:uLnTx/>
                        <a:uFillTx/>
                        <a:latin typeface="+mn-lt"/>
                        <a:ea typeface="Arial" panose="020B0604020202020204" pitchFamily="34" charset="0"/>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300"/>
                        </a:spcBef>
                        <a:spcAft>
                          <a:spcPts val="300"/>
                        </a:spcAft>
                        <a:buClrTx/>
                        <a:buSzTx/>
                        <a:buFontTx/>
                        <a:buNone/>
                      </a:pPr>
                      <a:endParaRPr kumimoji="0" lang="en-US" sz="1100" b="0" i="0" u="none" strike="noStrike" kern="1200" cap="none" spc="0" normalizeH="0" baseline="0" noProof="0" dirty="0">
                        <a:ln>
                          <a:noFill/>
                        </a:ln>
                        <a:solidFill>
                          <a:srgbClr val="002557"/>
                        </a:solidFill>
                        <a:effectLst/>
                        <a:uLnTx/>
                        <a:uFillTx/>
                        <a:latin typeface="+mn-lt"/>
                        <a:ea typeface="Arial" panose="020B0604020202020204" pitchFamily="34" charset="0"/>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400156"/>
                  </a:ext>
                </a:extLst>
              </a:tr>
              <a:tr h="146179">
                <a:tc>
                  <a:txBody>
                    <a:bodyPr/>
                    <a:lstStyle/>
                    <a:p>
                      <a:pPr marL="180000" marR="0" lvl="1" indent="0" algn="l" defTabSz="914171" rtl="0" eaLnBrk="1" fontAlgn="auto" latinLnBrk="0" hangingPunct="1">
                        <a:lnSpc>
                          <a:spcPct val="100000"/>
                        </a:lnSpc>
                        <a:spcBef>
                          <a:spcPts val="300"/>
                        </a:spcBef>
                        <a:spcAft>
                          <a:spcPts val="300"/>
                        </a:spcAft>
                        <a:buClrTx/>
                        <a:buSzTx/>
                        <a:buFontTx/>
                        <a:buNone/>
                        <a:tabLst/>
                        <a:defRPr/>
                      </a:pPr>
                      <a:r>
                        <a:rPr kumimoji="1" lang="en-US" sz="1100" b="0" i="0" kern="1200" noProof="0" dirty="0">
                          <a:solidFill>
                            <a:srgbClr val="002557"/>
                          </a:solidFill>
                          <a:effectLst/>
                          <a:latin typeface="+mn-lt"/>
                          <a:cs typeface="Arial" panose="020B0604020202020204" pitchFamily="34" charset="0"/>
                        </a:rPr>
                        <a:t>12 mo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spcBef>
                          <a:spcPts val="300"/>
                        </a:spcBef>
                        <a:spcAft>
                          <a:spcPts val="300"/>
                        </a:spcAft>
                      </a:pPr>
                      <a:r>
                        <a:rPr lang="en-US" sz="1100" b="0" i="0" u="none" strike="noStrike" noProof="0" dirty="0">
                          <a:solidFill>
                            <a:srgbClr val="002557"/>
                          </a:solidFill>
                          <a:effectLst/>
                          <a:latin typeface="+mn-lt"/>
                        </a:rPr>
                        <a:t>94.8 [84.8, 98.3]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spcBef>
                          <a:spcPts val="300"/>
                        </a:spcBef>
                        <a:spcAft>
                          <a:spcPts val="300"/>
                        </a:spcAft>
                      </a:pPr>
                      <a:r>
                        <a:rPr lang="en-US" sz="1100" b="0" i="0" u="none" strike="noStrike" noProof="0" dirty="0">
                          <a:solidFill>
                            <a:srgbClr val="002557"/>
                          </a:solidFill>
                          <a:effectLst/>
                          <a:latin typeface="+mn-lt"/>
                        </a:rPr>
                        <a:t>91.3 [85.1, 95.0]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1100" b="0" kern="100" noProof="0" dirty="0">
                          <a:solidFill>
                            <a:srgbClr val="002557"/>
                          </a:solidFill>
                          <a:effectLst/>
                          <a:latin typeface="+mn-lt"/>
                          <a:ea typeface="Aptos" panose="020B0004020202020204" pitchFamily="34" charset="0"/>
                          <a:cs typeface="Times New Roman" panose="02020603050405020304" pitchFamily="18" charset="0"/>
                        </a:rPr>
                        <a:t>78.9 [70.1, 85.3]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spcBef>
                          <a:spcPts val="300"/>
                        </a:spcBef>
                        <a:spcAft>
                          <a:spcPts val="300"/>
                        </a:spcAft>
                      </a:pPr>
                      <a:r>
                        <a:rPr lang="en-US" sz="1100" b="0" i="0" u="none" strike="noStrike" noProof="0" dirty="0">
                          <a:solidFill>
                            <a:srgbClr val="002557"/>
                          </a:solidFill>
                          <a:effectLst/>
                          <a:latin typeface="+mn-lt"/>
                        </a:rPr>
                        <a:t>NA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829638"/>
                  </a:ext>
                </a:extLst>
              </a:tr>
              <a:tr h="146179">
                <a:tc>
                  <a:txBody>
                    <a:bodyPr/>
                    <a:lstStyle/>
                    <a:p>
                      <a:pPr marL="180000" marR="0" lvl="1" indent="0" algn="l" defTabSz="914171" rtl="0" eaLnBrk="1" fontAlgn="auto" latinLnBrk="0" hangingPunct="1">
                        <a:lnSpc>
                          <a:spcPct val="100000"/>
                        </a:lnSpc>
                        <a:spcBef>
                          <a:spcPts val="300"/>
                        </a:spcBef>
                        <a:spcAft>
                          <a:spcPts val="300"/>
                        </a:spcAft>
                        <a:buClrTx/>
                        <a:buSzTx/>
                        <a:buFontTx/>
                        <a:buNone/>
                        <a:tabLst/>
                        <a:defRPr/>
                      </a:pPr>
                      <a:r>
                        <a:rPr kumimoji="1" lang="en-US" sz="1100" b="0" i="0" kern="1200" noProof="0" dirty="0">
                          <a:solidFill>
                            <a:srgbClr val="002557"/>
                          </a:solidFill>
                          <a:effectLst/>
                          <a:latin typeface="+mn-lt"/>
                          <a:cs typeface="Arial" panose="020B0604020202020204" pitchFamily="34" charset="0"/>
                        </a:rPr>
                        <a:t>24 mo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spcBef>
                          <a:spcPts val="300"/>
                        </a:spcBef>
                        <a:spcAft>
                          <a:spcPts val="300"/>
                        </a:spcAft>
                      </a:pPr>
                      <a:r>
                        <a:rPr lang="en-US" sz="1100" b="0" i="0" u="none" strike="noStrike" noProof="0" dirty="0">
                          <a:solidFill>
                            <a:srgbClr val="002557"/>
                          </a:solidFill>
                          <a:effectLst/>
                          <a:latin typeface="+mn-lt"/>
                        </a:rPr>
                        <a:t>85.0 [72.1, 92.3]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1100" b="0" kern="100" noProof="0" dirty="0">
                          <a:solidFill>
                            <a:srgbClr val="002557"/>
                          </a:solidFill>
                          <a:effectLst/>
                          <a:latin typeface="+mn-lt"/>
                          <a:ea typeface="Aptos" panose="020B0004020202020204" pitchFamily="34" charset="0"/>
                          <a:cs typeface="Times New Roman" panose="02020603050405020304" pitchFamily="18" charset="0"/>
                        </a:rPr>
                        <a:t>78.9 [70.4, 85.2]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Aft>
                          <a:spcPts val="800"/>
                        </a:spcAft>
                        <a:buNone/>
                      </a:pPr>
                      <a:r>
                        <a:rPr lang="en-US" sz="1100" b="0" kern="100" noProof="0" dirty="0">
                          <a:solidFill>
                            <a:srgbClr val="002557"/>
                          </a:solidFill>
                          <a:effectLst/>
                          <a:latin typeface="+mn-lt"/>
                          <a:ea typeface="Aptos" panose="020B0004020202020204" pitchFamily="34" charset="0"/>
                          <a:cs typeface="Times New Roman" panose="02020603050405020304" pitchFamily="18" charset="0"/>
                        </a:rPr>
                        <a:t>60.4 [50.0, 69.3]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09585" rtl="0" eaLnBrk="1" fontAlgn="b" latinLnBrk="0" hangingPunct="1">
                        <a:lnSpc>
                          <a:spcPct val="100000"/>
                        </a:lnSpc>
                        <a:spcBef>
                          <a:spcPts val="300"/>
                        </a:spcBef>
                        <a:spcAft>
                          <a:spcPts val="300"/>
                        </a:spcAft>
                        <a:buClrTx/>
                        <a:buSzTx/>
                        <a:buFontTx/>
                        <a:buNone/>
                        <a:tabLst/>
                        <a:defRPr/>
                      </a:pPr>
                      <a:r>
                        <a:rPr lang="en-US" sz="1100" b="0" i="0" u="none" strike="noStrike" noProof="0" dirty="0">
                          <a:solidFill>
                            <a:srgbClr val="002557"/>
                          </a:solidFill>
                          <a:effectLst/>
                          <a:latin typeface="+mn-lt"/>
                        </a:rPr>
                        <a:t>NA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310668"/>
                  </a:ext>
                </a:extLst>
              </a:tr>
              <a:tr h="214590">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indent="0" algn="l" defTabSz="914171" rtl="0" eaLnBrk="1" latinLnBrk="0" hangingPunct="1">
                        <a:lnSpc>
                          <a:spcPct val="90000"/>
                        </a:lnSpc>
                        <a:spcBef>
                          <a:spcPts val="0"/>
                        </a:spcBef>
                        <a:spcAft>
                          <a:spcPts val="0"/>
                        </a:spcAft>
                        <a:tabLst/>
                      </a:pPr>
                      <a:r>
                        <a:rPr lang="en-US" sz="1100" b="1" i="0" noProof="0" dirty="0">
                          <a:solidFill>
                            <a:srgbClr val="002557"/>
                          </a:solidFill>
                          <a:effectLst/>
                          <a:latin typeface="+mn-lt"/>
                          <a:ea typeface="Arial" panose="020B0604020202020204" pitchFamily="34" charset="0"/>
                          <a:cs typeface="Arial"/>
                        </a:rPr>
                        <a:t>Total treatment duration, (median, mo) [range]</a:t>
                      </a:r>
                      <a:r>
                        <a:rPr lang="en-US" sz="1100" b="1" i="0" baseline="30000" noProof="0" dirty="0">
                          <a:solidFill>
                            <a:srgbClr val="002557"/>
                          </a:solidFill>
                          <a:effectLst/>
                          <a:latin typeface="+mn-lt"/>
                          <a:ea typeface="Arial" panose="020B0604020202020204" pitchFamily="34" charset="0"/>
                          <a:cs typeface="Arial"/>
                        </a:rPr>
                        <a:t>b</a:t>
                      </a:r>
                      <a:endParaRPr lang="en-US" sz="1100" b="1" i="0" kern="1200" noProof="0" dirty="0">
                        <a:solidFill>
                          <a:srgbClr val="002557"/>
                        </a:solidFill>
                        <a:effectLst/>
                        <a:latin typeface="+mn-lt"/>
                        <a:ea typeface="Arial" panose="020B0604020202020204" pitchFamily="34" charset="0"/>
                        <a:cs typeface="Aria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lvl="0" indent="0" algn="ctr">
                        <a:lnSpc>
                          <a:spcPct val="90000"/>
                        </a:lnSpc>
                        <a:spcBef>
                          <a:spcPts val="0"/>
                        </a:spcBef>
                        <a:spcAft>
                          <a:spcPts val="0"/>
                        </a:spcAft>
                        <a:buNone/>
                      </a:pPr>
                      <a:r>
                        <a:rPr kumimoji="0" lang="en-US" sz="1100" b="0" i="0" u="none" strike="noStrike" kern="1200" cap="none" spc="0" normalizeH="0" baseline="0" noProof="0" dirty="0">
                          <a:ln>
                            <a:noFill/>
                          </a:ln>
                          <a:solidFill>
                            <a:srgbClr val="002557"/>
                          </a:solidFill>
                          <a:effectLst/>
                          <a:uLnTx/>
                          <a:uFillTx/>
                          <a:latin typeface="+mn-lt"/>
                          <a:cs typeface="+mn-cs"/>
                        </a:rPr>
                        <a:t>28.0 </a:t>
                      </a:r>
                      <a:r>
                        <a:rPr kumimoji="1" lang="en-US" sz="1100" b="0" i="0" u="none" strike="noStrike" kern="1200" cap="none" spc="0" normalizeH="0" baseline="0" noProof="0" dirty="0">
                          <a:ln>
                            <a:noFill/>
                          </a:ln>
                          <a:solidFill>
                            <a:srgbClr val="002557"/>
                          </a:solidFill>
                          <a:effectLst/>
                          <a:uLnTx/>
                          <a:uFillTx/>
                          <a:latin typeface="+mn-lt"/>
                          <a:ea typeface="+mn-ea"/>
                          <a:cs typeface="+mn-cs"/>
                        </a:rPr>
                        <a:t>[</a:t>
                      </a:r>
                      <a:r>
                        <a:rPr kumimoji="1" lang="en-US" sz="1100" b="0" i="0" u="none" strike="noStrike" kern="1200" noProof="0" dirty="0">
                          <a:solidFill>
                            <a:srgbClr val="002557"/>
                          </a:solidFill>
                          <a:effectLst/>
                          <a:latin typeface="+mn-lt"/>
                          <a:ea typeface="+mn-ea"/>
                          <a:cs typeface="+mn-cs"/>
                        </a:rPr>
                        <a:t>4.8–44.5]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90000"/>
                        </a:lnSpc>
                        <a:spcBef>
                          <a:spcPts val="0"/>
                        </a:spcBef>
                        <a:spcAft>
                          <a:spcPts val="0"/>
                        </a:spcAft>
                        <a:buClrTx/>
                        <a:buSzTx/>
                        <a:buFontTx/>
                        <a:buNone/>
                      </a:pPr>
                      <a:r>
                        <a:rPr kumimoji="0" lang="en-US" sz="1100" b="0" i="0" u="none" strike="noStrike" kern="1200" cap="none" spc="0" normalizeH="0" baseline="0" noProof="0" dirty="0">
                          <a:ln>
                            <a:noFill/>
                          </a:ln>
                          <a:solidFill>
                            <a:srgbClr val="002557"/>
                          </a:solidFill>
                          <a:effectLst/>
                          <a:uLnTx/>
                          <a:uFillTx/>
                          <a:latin typeface="+mn-lt"/>
                          <a:cs typeface="+mn-cs"/>
                        </a:rPr>
                        <a:t>25.4 [</a:t>
                      </a:r>
                      <a:r>
                        <a:rPr lang="en-US" sz="1100" b="0" i="0" u="none" strike="noStrike" noProof="0" dirty="0">
                          <a:solidFill>
                            <a:srgbClr val="002557"/>
                          </a:solidFill>
                          <a:effectLst/>
                          <a:latin typeface="+mn-lt"/>
                        </a:rPr>
                        <a:t>3.4</a:t>
                      </a:r>
                      <a:r>
                        <a:rPr kumimoji="1" lang="en-US" sz="1100" b="0" i="0" u="none" strike="noStrike" kern="1200" noProof="0" dirty="0">
                          <a:solidFill>
                            <a:srgbClr val="002557"/>
                          </a:solidFill>
                          <a:effectLst/>
                          <a:latin typeface="+mn-lt"/>
                          <a:ea typeface="+mn-ea"/>
                          <a:cs typeface="+mn-cs"/>
                        </a:rPr>
                        <a:t>–</a:t>
                      </a:r>
                      <a:r>
                        <a:rPr lang="en-US" sz="1100" b="0" i="0" u="none" strike="noStrike" noProof="0" dirty="0">
                          <a:solidFill>
                            <a:srgbClr val="002557"/>
                          </a:solidFill>
                          <a:effectLst/>
                          <a:latin typeface="+mn-lt"/>
                        </a:rPr>
                        <a:t>42.7</a:t>
                      </a:r>
                      <a:r>
                        <a:rPr kumimoji="0" lang="en-US" sz="1100" b="0" i="0" u="none" strike="noStrike" kern="1200" cap="none" spc="0" normalizeH="0" baseline="0" noProof="0" dirty="0">
                          <a:ln>
                            <a:noFill/>
                          </a:ln>
                          <a:solidFill>
                            <a:srgbClr val="002557"/>
                          </a:solidFill>
                          <a:effectLst/>
                          <a:uLnTx/>
                          <a:uFillTx/>
                          <a:latin typeface="+mn-lt"/>
                          <a:cs typeface="+mn-cs"/>
                        </a:rPr>
                        <a:t>]</a:t>
                      </a:r>
                      <a:endParaRPr lang="en-US" sz="1100" b="0" i="0" u="none" strike="noStrike" noProof="0" dirty="0">
                        <a:solidFill>
                          <a:srgbClr val="002557"/>
                        </a:solidFill>
                        <a:effectLst/>
                        <a:latin typeface="+mn-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lvl="0" indent="0" algn="ctr" rtl="0" eaLnBrk="1" fontAlgn="auto" latinLnBrk="0" hangingPunct="1">
                        <a:lnSpc>
                          <a:spcPct val="90000"/>
                        </a:lnSpc>
                        <a:spcBef>
                          <a:spcPts val="0"/>
                        </a:spcBef>
                        <a:spcAft>
                          <a:spcPts val="0"/>
                        </a:spcAft>
                        <a:buClrTx/>
                        <a:buSzTx/>
                        <a:buFontTx/>
                        <a:buNone/>
                      </a:pPr>
                      <a:r>
                        <a:rPr kumimoji="0" lang="en-US" sz="1100" b="0" i="0" u="none" strike="noStrike" kern="1200" cap="none" spc="0" normalizeH="0" baseline="0" noProof="0" dirty="0">
                          <a:ln>
                            <a:noFill/>
                          </a:ln>
                          <a:solidFill>
                            <a:srgbClr val="002557"/>
                          </a:solidFill>
                          <a:effectLst/>
                          <a:uLnTx/>
                          <a:uFillTx/>
                          <a:latin typeface="+mn-lt"/>
                          <a:ea typeface="+mn-ea"/>
                          <a:cs typeface="+mn-cs"/>
                        </a:rPr>
                        <a:t>20.6 [2.8</a:t>
                      </a:r>
                      <a:r>
                        <a:rPr kumimoji="1" lang="en-US" sz="1100" b="0" i="0" u="none" strike="noStrike" kern="1200" noProof="0" dirty="0">
                          <a:solidFill>
                            <a:srgbClr val="002557"/>
                          </a:solidFill>
                          <a:effectLst/>
                          <a:latin typeface="+mn-lt"/>
                          <a:ea typeface="+mn-ea"/>
                          <a:cs typeface="+mn-cs"/>
                        </a:rPr>
                        <a:t>–41.8</a:t>
                      </a:r>
                      <a:r>
                        <a:rPr kumimoji="0" lang="en-US" sz="1100" b="0" i="0" u="none" strike="noStrike" kern="1200" cap="none" spc="0" normalizeH="0" baseline="0" noProof="0" dirty="0">
                          <a:ln>
                            <a:noFill/>
                          </a:ln>
                          <a:solidFill>
                            <a:srgbClr val="002557"/>
                          </a:solidFill>
                          <a:effectLst/>
                          <a:uLnTx/>
                          <a:uFillTx/>
                          <a:latin typeface="+mn-lt"/>
                          <a:ea typeface="+mn-ea"/>
                          <a:cs typeface="+mn-cs"/>
                        </a:rPr>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90000"/>
                        </a:lnSpc>
                        <a:spcBef>
                          <a:spcPts val="0"/>
                        </a:spcBef>
                        <a:spcAft>
                          <a:spcPts val="0"/>
                        </a:spcAft>
                        <a:buClrTx/>
                        <a:buSzTx/>
                        <a:buFontTx/>
                        <a:buNone/>
                      </a:pPr>
                      <a:r>
                        <a:rPr kumimoji="0" lang="en-US" sz="1100" b="0" i="0" u="none" strike="noStrike" kern="1200" cap="none" spc="0" normalizeH="0" baseline="0" noProof="0" dirty="0">
                          <a:ln>
                            <a:noFill/>
                          </a:ln>
                          <a:solidFill>
                            <a:srgbClr val="002557"/>
                          </a:solidFill>
                          <a:effectLst/>
                          <a:uLnTx/>
                          <a:uFillTx/>
                          <a:latin typeface="+mn-lt"/>
                          <a:cs typeface="+mn-cs"/>
                        </a:rPr>
                        <a:t>4.4 [</a:t>
                      </a:r>
                      <a:r>
                        <a:rPr lang="en-US" sz="1100" b="0" i="0" u="none" strike="noStrike" noProof="0" dirty="0">
                          <a:solidFill>
                            <a:srgbClr val="002557"/>
                          </a:solidFill>
                          <a:effectLst/>
                          <a:latin typeface="+mn-lt"/>
                        </a:rPr>
                        <a:t>0.3</a:t>
                      </a:r>
                      <a:r>
                        <a:rPr kumimoji="1" lang="en-US" sz="1100" b="0" i="0" u="none" strike="noStrike" kern="1200" noProof="0" dirty="0">
                          <a:solidFill>
                            <a:srgbClr val="002557"/>
                          </a:solidFill>
                          <a:effectLst/>
                          <a:latin typeface="+mn-lt"/>
                          <a:ea typeface="+mn-ea"/>
                          <a:cs typeface="+mn-cs"/>
                        </a:rPr>
                        <a:t>–</a:t>
                      </a:r>
                      <a:r>
                        <a:rPr lang="en-US" sz="1100" b="0" i="0" u="none" strike="noStrike" noProof="0" dirty="0">
                          <a:solidFill>
                            <a:srgbClr val="002557"/>
                          </a:solidFill>
                          <a:effectLst/>
                          <a:latin typeface="+mn-lt"/>
                        </a:rPr>
                        <a:t>37.2</a:t>
                      </a:r>
                      <a:r>
                        <a:rPr kumimoji="0" lang="en-US" sz="1100" b="0" i="0" u="none" strike="noStrike" kern="1200" cap="none" spc="0" normalizeH="0" baseline="0" noProof="0" dirty="0">
                          <a:ln>
                            <a:noFill/>
                          </a:ln>
                          <a:solidFill>
                            <a:srgbClr val="002557"/>
                          </a:solidFill>
                          <a:effectLst/>
                          <a:uLnTx/>
                          <a:uFillTx/>
                          <a:latin typeface="+mn-lt"/>
                          <a:cs typeface="+mn-cs"/>
                        </a:rPr>
                        <a:t>]</a:t>
                      </a:r>
                      <a:endParaRPr lang="en-US" sz="1100" b="0" i="0" u="none" strike="noStrike" noProof="0" dirty="0">
                        <a:solidFill>
                          <a:srgbClr val="002557"/>
                        </a:solidFill>
                        <a:effectLst/>
                        <a:latin typeface="+mn-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8160711"/>
                  </a:ext>
                </a:extLst>
              </a:tr>
              <a:tr h="428400">
                <a:tc>
                  <a:txBody>
                    <a:bodyPr/>
                    <a:lstStyle/>
                    <a:p>
                      <a:pPr marL="0" marR="0" indent="0" algn="l" defTabSz="914171" rtl="0" eaLnBrk="1" latinLnBrk="0" hangingPunct="1">
                        <a:lnSpc>
                          <a:spcPct val="90000"/>
                        </a:lnSpc>
                        <a:spcBef>
                          <a:spcPts val="0"/>
                        </a:spcBef>
                        <a:spcAft>
                          <a:spcPts val="0"/>
                        </a:spcAft>
                        <a:tabLst/>
                      </a:pPr>
                      <a:r>
                        <a:rPr lang="en-US" sz="1100" b="1" i="0" kern="1200" noProof="0" dirty="0">
                          <a:solidFill>
                            <a:srgbClr val="002557"/>
                          </a:solidFill>
                          <a:effectLst/>
                          <a:latin typeface="+mn-lt"/>
                          <a:ea typeface="Arial" panose="020B0604020202020204" pitchFamily="34" charset="0"/>
                          <a:cs typeface="Arial"/>
                        </a:rPr>
                        <a:t>PFS at 24 mo, % [95% CI]</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a:lnSpc>
                          <a:spcPct val="90000"/>
                        </a:lnSpc>
                        <a:spcBef>
                          <a:spcPts val="0"/>
                        </a:spcBef>
                        <a:spcAft>
                          <a:spcPts val="0"/>
                        </a:spcAft>
                        <a:buNone/>
                      </a:pPr>
                      <a:r>
                        <a:rPr kumimoji="1" lang="en-US" sz="1100" b="1" i="0" u="none" strike="noStrike" kern="1200" noProof="0" dirty="0">
                          <a:solidFill>
                            <a:srgbClr val="002557"/>
                          </a:solidFill>
                          <a:effectLst/>
                          <a:latin typeface="+mn-lt"/>
                          <a:ea typeface="+mn-ea"/>
                          <a:cs typeface="+mn-cs"/>
                        </a:rPr>
                        <a:t>85.1 [72.2, 92.3]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90000"/>
                        </a:lnSpc>
                        <a:spcBef>
                          <a:spcPts val="0"/>
                        </a:spcBef>
                        <a:spcAft>
                          <a:spcPts val="0"/>
                        </a:spcAft>
                        <a:buClrTx/>
                        <a:buSzTx/>
                        <a:buFontTx/>
                        <a:buNone/>
                      </a:pPr>
                      <a:r>
                        <a:rPr lang="en-US" sz="1100" b="1" i="0" u="none" strike="noStrike" noProof="0" dirty="0">
                          <a:solidFill>
                            <a:srgbClr val="002557"/>
                          </a:solidFill>
                          <a:effectLst/>
                          <a:latin typeface="+mn-lt"/>
                        </a:rPr>
                        <a:t>80.0 [71.7, 86.1]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100" b="1" i="0" u="none" strike="noStrike" noProof="0" dirty="0">
                          <a:solidFill>
                            <a:srgbClr val="002557"/>
                          </a:solidFill>
                          <a:effectLst/>
                          <a:latin typeface="+mn-lt"/>
                        </a:rPr>
                        <a:t>64.3 [54.3, 72.8]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557"/>
                          </a:solidFill>
                          <a:effectLst/>
                          <a:uLnTx/>
                          <a:uFillTx/>
                          <a:latin typeface="+mn-lt"/>
                          <a:ea typeface="+mn-ea"/>
                          <a:cs typeface="+mn-cs"/>
                        </a:rPr>
                        <a:t>35.5 [21.1, 50.2]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752201"/>
                  </a:ext>
                </a:extLst>
              </a:tr>
            </a:tbl>
          </a:graphicData>
        </a:graphic>
      </p:graphicFrame>
      <p:sp>
        <p:nvSpPr>
          <p:cNvPr id="2" name="Content Placeholder 1">
            <a:extLst>
              <a:ext uri="{FF2B5EF4-FFF2-40B4-BE49-F238E27FC236}">
                <a16:creationId xmlns:a16="http://schemas.microsoft.com/office/drawing/2014/main" id="{1D88BE0C-9C33-7B41-9AE0-D1F9213B6EE6}"/>
              </a:ext>
            </a:extLst>
          </p:cNvPr>
          <p:cNvSpPr txBox="1">
            <a:spLocks/>
          </p:cNvSpPr>
          <p:nvPr/>
        </p:nvSpPr>
        <p:spPr>
          <a:xfrm>
            <a:off x="9313817" y="626207"/>
            <a:ext cx="2651760" cy="3304324"/>
          </a:xfrm>
          <a:prstGeom prst="rect">
            <a:avLst/>
          </a:prstGeom>
        </p:spPr>
        <p:txBody>
          <a:bodyPr lIns="91440" tIns="45720" rIns="91440" bIns="45720" anchor="ctr" anchorCtr="0"/>
          <a:lstStyle>
            <a:lvl1pPr marL="277813" indent="-277813" algn="l" defTabSz="914400" rtl="0" eaLnBrk="1" latinLnBrk="0" hangingPunct="1">
              <a:spcBef>
                <a:spcPct val="20000"/>
              </a:spcBef>
              <a:buClr>
                <a:srgbClr val="214193"/>
              </a:buClr>
              <a:buFont typeface="Arial"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714375" indent="-257175" algn="l" defTabSz="914400" rtl="0" eaLnBrk="1" latinLnBrk="0" hangingPunct="1">
              <a:spcBef>
                <a:spcPct val="20000"/>
              </a:spcBef>
              <a:buClr>
                <a:srgbClr val="214193"/>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21419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21419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214193"/>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7813" marR="0" lvl="0" indent="-277813" algn="l" defTabSz="914400" rtl="0" eaLnBrk="1" fontAlgn="auto" latinLnBrk="0" hangingPunct="1">
              <a:lnSpc>
                <a:spcPct val="100000"/>
              </a:lnSpc>
              <a:spcBef>
                <a:spcPts val="576"/>
              </a:spcBef>
              <a:spcAft>
                <a:spcPts val="0"/>
              </a:spcAft>
              <a:buClr>
                <a:srgbClr val="214193"/>
              </a:buClr>
              <a:buSzTx/>
              <a:buFont typeface="Arial" pitchFamily="34" charset="0"/>
              <a:buChar char="•"/>
              <a:tabLst/>
              <a:defRPr/>
            </a:pPr>
            <a:r>
              <a:rPr kumimoji="0" lang="en-US" sz="1600" b="1" i="0" u="none" strike="noStrike" kern="1200" cap="none" spc="0" normalizeH="0" baseline="0" noProof="0" dirty="0">
                <a:ln>
                  <a:noFill/>
                </a:ln>
                <a:solidFill>
                  <a:srgbClr val="4472C4"/>
                </a:solidFill>
                <a:effectLst/>
                <a:uLnTx/>
                <a:uFillTx/>
                <a:latin typeface="Arial"/>
                <a:ea typeface="+mn-ea"/>
                <a:cs typeface="Arial"/>
              </a:rPr>
              <a:t>80% </a:t>
            </a:r>
            <a:r>
              <a:rPr kumimoji="0" lang="en-US" sz="1600" b="0" i="0" u="none" strike="noStrike" kern="1200" cap="none" spc="0" normalizeH="0" baseline="0" noProof="0" dirty="0">
                <a:ln>
                  <a:noFill/>
                </a:ln>
                <a:solidFill>
                  <a:prstClr val="black"/>
                </a:solidFill>
                <a:effectLst/>
                <a:uLnTx/>
                <a:uFillTx/>
                <a:latin typeface="Arial"/>
                <a:ea typeface="+mn-ea"/>
                <a:cs typeface="Arial"/>
              </a:rPr>
              <a:t>of patients (ITT) achieved maximal tumor reduction by </a:t>
            </a:r>
            <a:br>
              <a:rPr kumimoji="0" lang="en-US" sz="1600" b="0" i="0" u="none" strike="noStrike" kern="1200" cap="none" spc="0" normalizeH="0" baseline="0" noProof="0" dirty="0">
                <a:ln>
                  <a:noFill/>
                </a:ln>
                <a:solidFill>
                  <a:prstClr val="black"/>
                </a:solidFill>
                <a:effectLst/>
                <a:uLnTx/>
                <a:uFillTx/>
                <a:latin typeface="Arial"/>
                <a:ea typeface="+mn-ea"/>
                <a:cs typeface="Arial"/>
              </a:rPr>
            </a:br>
            <a:r>
              <a:rPr kumimoji="0" lang="en-US" sz="1600" b="0" i="0" u="none" strike="noStrike" kern="1200" cap="none" spc="0" normalizeH="0" baseline="0" noProof="0" dirty="0">
                <a:ln>
                  <a:noFill/>
                </a:ln>
                <a:solidFill>
                  <a:prstClr val="black"/>
                </a:solidFill>
                <a:effectLst/>
                <a:uLnTx/>
                <a:uFillTx/>
                <a:latin typeface="Arial"/>
                <a:ea typeface="+mn-ea"/>
                <a:cs typeface="Arial"/>
              </a:rPr>
              <a:t>24 months</a:t>
            </a:r>
          </a:p>
          <a:p>
            <a:pPr marL="277813" marR="0" lvl="0" indent="-277813" algn="l" defTabSz="914400" rtl="0" eaLnBrk="1" fontAlgn="auto" latinLnBrk="0" hangingPunct="1">
              <a:lnSpc>
                <a:spcPct val="100000"/>
              </a:lnSpc>
              <a:spcBef>
                <a:spcPts val="576"/>
              </a:spcBef>
              <a:spcAft>
                <a:spcPts val="0"/>
              </a:spcAft>
              <a:buClr>
                <a:srgbClr val="214193"/>
              </a:buClr>
              <a:buSzTx/>
              <a:buFont typeface="Arial" pitchFamily="34" charset="0"/>
              <a:buChar char="•"/>
              <a:tabLst/>
              <a:defRPr/>
            </a:pPr>
            <a:endParaRPr kumimoji="0" lang="en-US" sz="1600" b="0" i="0" u="none" strike="noStrike" kern="1200" cap="none" spc="0" normalizeH="0" baseline="0" noProof="0" dirty="0">
              <a:ln>
                <a:noFill/>
              </a:ln>
              <a:solidFill>
                <a:srgbClr val="4472C4">
                  <a:lumMod val="50000"/>
                </a:srgbClr>
              </a:solidFill>
              <a:effectLst/>
              <a:uLnTx/>
              <a:uFillTx/>
              <a:latin typeface="Arial"/>
              <a:ea typeface="+mn-ea"/>
              <a:cs typeface="Arial"/>
            </a:endParaRPr>
          </a:p>
          <a:p>
            <a:pPr marL="277813" marR="0" lvl="0" indent="-277813" algn="l" defTabSz="914400" rtl="0" eaLnBrk="1" fontAlgn="auto" latinLnBrk="0" hangingPunct="1">
              <a:lnSpc>
                <a:spcPct val="100000"/>
              </a:lnSpc>
              <a:spcBef>
                <a:spcPts val="576"/>
              </a:spcBef>
              <a:spcAft>
                <a:spcPts val="0"/>
              </a:spcAft>
              <a:buClr>
                <a:srgbClr val="214193"/>
              </a:buClr>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Pts achieving CR and deep PR had the longest treatment duration, with responses deepening over time</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Rectangle 3">
            <a:extLst>
              <a:ext uri="{FF2B5EF4-FFF2-40B4-BE49-F238E27FC236}">
                <a16:creationId xmlns:a16="http://schemas.microsoft.com/office/drawing/2014/main" id="{F3A4BAEB-EB8B-C840-5DF2-E54A30F493A0}"/>
              </a:ext>
            </a:extLst>
          </p:cNvPr>
          <p:cNvSpPr/>
          <p:nvPr/>
        </p:nvSpPr>
        <p:spPr>
          <a:xfrm>
            <a:off x="607179" y="3473493"/>
            <a:ext cx="8406192" cy="437435"/>
          </a:xfrm>
          <a:prstGeom prst="rect">
            <a:avLst/>
          </a:prstGeom>
          <a:noFill/>
          <a:ln w="28575">
            <a:solidFill>
              <a:srgbClr val="FF00D4"/>
            </a:solidFill>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1">
            <a:extLst>
              <a:ext uri="{FF2B5EF4-FFF2-40B4-BE49-F238E27FC236}">
                <a16:creationId xmlns:a16="http://schemas.microsoft.com/office/drawing/2014/main" id="{052DF169-1CD1-CBAF-5DDC-4539CE272056}"/>
              </a:ext>
            </a:extLst>
          </p:cNvPr>
          <p:cNvSpPr txBox="1">
            <a:spLocks/>
          </p:cNvSpPr>
          <p:nvPr/>
        </p:nvSpPr>
        <p:spPr>
          <a:xfrm>
            <a:off x="7850684" y="6278498"/>
            <a:ext cx="2651760" cy="256821"/>
          </a:xfrm>
          <a:prstGeom prst="rect">
            <a:avLst/>
          </a:prstGeom>
        </p:spPr>
        <p:txBody>
          <a:bodyPr lIns="91440" tIns="45720" rIns="91440" bIns="45720" anchor="ctr" anchorCtr="0"/>
          <a:lstStyle>
            <a:lvl1pPr marL="277813" indent="-277813" algn="l" defTabSz="914400" rtl="0" eaLnBrk="1" latinLnBrk="0" hangingPunct="1">
              <a:spcBef>
                <a:spcPct val="20000"/>
              </a:spcBef>
              <a:buClr>
                <a:srgbClr val="214193"/>
              </a:buClr>
              <a:buFont typeface="Arial"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714375" indent="-257175" algn="l" defTabSz="914400" rtl="0" eaLnBrk="1" latinLnBrk="0" hangingPunct="1">
              <a:spcBef>
                <a:spcPct val="20000"/>
              </a:spcBef>
              <a:buClr>
                <a:srgbClr val="214193"/>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21419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21419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214193"/>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214193"/>
              </a:buClr>
              <a:buSzTx/>
              <a:buFont typeface="Arial" pitchFamily="34" charset="0"/>
              <a:buNone/>
              <a:tabLst/>
              <a:defRPr/>
            </a:pPr>
            <a:r>
              <a:rPr kumimoji="0" 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*Deep PR: (≥80% to &lt;100%)</a:t>
            </a:r>
          </a:p>
        </p:txBody>
      </p:sp>
      <p:graphicFrame>
        <p:nvGraphicFramePr>
          <p:cNvPr id="8" name="Table 7">
            <a:extLst>
              <a:ext uri="{FF2B5EF4-FFF2-40B4-BE49-F238E27FC236}">
                <a16:creationId xmlns:a16="http://schemas.microsoft.com/office/drawing/2014/main" id="{A05E716F-71E8-4B58-68B3-6C3119924AD8}"/>
              </a:ext>
            </a:extLst>
          </p:cNvPr>
          <p:cNvGraphicFramePr>
            <a:graphicFrameLocks noGrp="1"/>
          </p:cNvGraphicFramePr>
          <p:nvPr/>
        </p:nvGraphicFramePr>
        <p:xfrm>
          <a:off x="617573" y="4107698"/>
          <a:ext cx="6562717" cy="2170800"/>
        </p:xfrm>
        <a:graphic>
          <a:graphicData uri="http://schemas.openxmlformats.org/drawingml/2006/table">
            <a:tbl>
              <a:tblPr firstRow="1" bandRow="1">
                <a:effectLst/>
              </a:tblPr>
              <a:tblGrid>
                <a:gridCol w="2081905">
                  <a:extLst>
                    <a:ext uri="{9D8B030D-6E8A-4147-A177-3AD203B41FA5}">
                      <a16:colId xmlns:a16="http://schemas.microsoft.com/office/drawing/2014/main" val="3624223050"/>
                    </a:ext>
                  </a:extLst>
                </a:gridCol>
                <a:gridCol w="1120203">
                  <a:extLst>
                    <a:ext uri="{9D8B030D-6E8A-4147-A177-3AD203B41FA5}">
                      <a16:colId xmlns:a16="http://schemas.microsoft.com/office/drawing/2014/main" val="2753886849"/>
                    </a:ext>
                  </a:extLst>
                </a:gridCol>
                <a:gridCol w="1120203">
                  <a:extLst>
                    <a:ext uri="{9D8B030D-6E8A-4147-A177-3AD203B41FA5}">
                      <a16:colId xmlns:a16="http://schemas.microsoft.com/office/drawing/2014/main" val="1301038838"/>
                    </a:ext>
                  </a:extLst>
                </a:gridCol>
                <a:gridCol w="1120203">
                  <a:extLst>
                    <a:ext uri="{9D8B030D-6E8A-4147-A177-3AD203B41FA5}">
                      <a16:colId xmlns:a16="http://schemas.microsoft.com/office/drawing/2014/main" val="3788604487"/>
                    </a:ext>
                  </a:extLst>
                </a:gridCol>
                <a:gridCol w="1120203">
                  <a:extLst>
                    <a:ext uri="{9D8B030D-6E8A-4147-A177-3AD203B41FA5}">
                      <a16:colId xmlns:a16="http://schemas.microsoft.com/office/drawing/2014/main" val="1549871202"/>
                    </a:ext>
                  </a:extLst>
                </a:gridCol>
              </a:tblGrid>
              <a:tr h="457200">
                <a:tc>
                  <a:txBody>
                    <a:bodyPr/>
                    <a:lstStyle>
                      <a:lvl1pPr marL="0" algn="l" defTabSz="1828800" rtl="0" eaLnBrk="1" latinLnBrk="0" hangingPunct="1">
                        <a:defRPr kumimoji="1" sz="3600" kern="1200">
                          <a:solidFill>
                            <a:schemeClr val="tx1"/>
                          </a:solidFill>
                          <a:latin typeface="Arial"/>
                        </a:defRPr>
                      </a:lvl1pPr>
                      <a:lvl2pPr marL="914400" algn="l" defTabSz="1828800" rtl="0" eaLnBrk="1" latinLnBrk="0" hangingPunct="1">
                        <a:defRPr kumimoji="1" sz="3600" kern="1200">
                          <a:solidFill>
                            <a:schemeClr val="tx1"/>
                          </a:solidFill>
                          <a:latin typeface="Arial"/>
                        </a:defRPr>
                      </a:lvl2pPr>
                      <a:lvl3pPr marL="1828800" algn="l" defTabSz="1828800" rtl="0" eaLnBrk="1" latinLnBrk="0" hangingPunct="1">
                        <a:defRPr kumimoji="1" sz="3600" kern="1200">
                          <a:solidFill>
                            <a:schemeClr val="tx1"/>
                          </a:solidFill>
                          <a:latin typeface="Arial"/>
                        </a:defRPr>
                      </a:lvl3pPr>
                      <a:lvl4pPr marL="2743200" algn="l" defTabSz="1828800" rtl="0" eaLnBrk="1" latinLnBrk="0" hangingPunct="1">
                        <a:defRPr kumimoji="1" sz="3600" kern="1200">
                          <a:solidFill>
                            <a:schemeClr val="tx1"/>
                          </a:solidFill>
                          <a:latin typeface="Arial"/>
                        </a:defRPr>
                      </a:lvl4pPr>
                      <a:lvl5pPr marL="3657600" algn="l" defTabSz="1828800" rtl="0" eaLnBrk="1" latinLnBrk="0" hangingPunct="1">
                        <a:defRPr kumimoji="1" sz="3600" kern="1200">
                          <a:solidFill>
                            <a:schemeClr val="tx1"/>
                          </a:solidFill>
                          <a:latin typeface="Arial"/>
                        </a:defRPr>
                      </a:lvl5pPr>
                      <a:lvl6pPr marL="4572000" algn="l" defTabSz="1828800" rtl="0" eaLnBrk="1" latinLnBrk="0" hangingPunct="1">
                        <a:defRPr kumimoji="1" sz="3600" kern="1200">
                          <a:solidFill>
                            <a:schemeClr val="tx1"/>
                          </a:solidFill>
                          <a:latin typeface="Arial"/>
                        </a:defRPr>
                      </a:lvl6pPr>
                      <a:lvl7pPr marL="5486400" algn="l" defTabSz="1828800" rtl="0" eaLnBrk="1" latinLnBrk="0" hangingPunct="1">
                        <a:defRPr kumimoji="1" sz="3600" kern="1200">
                          <a:solidFill>
                            <a:schemeClr val="tx1"/>
                          </a:solidFill>
                          <a:latin typeface="Arial"/>
                        </a:defRPr>
                      </a:lvl7pPr>
                      <a:lvl8pPr marL="6400800" algn="l" defTabSz="1828800" rtl="0" eaLnBrk="1" latinLnBrk="0" hangingPunct="1">
                        <a:defRPr kumimoji="1" sz="3600" kern="1200">
                          <a:solidFill>
                            <a:schemeClr val="tx1"/>
                          </a:solidFill>
                          <a:latin typeface="Arial"/>
                        </a:defRPr>
                      </a:lvl8pPr>
                      <a:lvl9pPr marL="7315200" algn="l" defTabSz="1828800" rtl="0" eaLnBrk="1" latinLnBrk="0" hangingPunct="1">
                        <a:defRPr kumimoji="1" sz="3600" kern="1200">
                          <a:solidFill>
                            <a:schemeClr val="tx1"/>
                          </a:solidFill>
                          <a:latin typeface="Arial"/>
                        </a:defRPr>
                      </a:lvl9pPr>
                    </a:lstStyle>
                    <a:p>
                      <a:pPr marL="0" marR="0">
                        <a:lnSpc>
                          <a:spcPct val="90000"/>
                        </a:lnSpc>
                        <a:spcBef>
                          <a:spcPts val="0"/>
                        </a:spcBef>
                        <a:spcAft>
                          <a:spcPts val="0"/>
                        </a:spcAft>
                      </a:pPr>
                      <a:r>
                        <a:rPr lang="en-US" sz="2000" b="1" i="0" noProof="0" dirty="0">
                          <a:solidFill>
                            <a:srgbClr val="C00000"/>
                          </a:solidFill>
                          <a:effectLst/>
                          <a:latin typeface="+mn-lt"/>
                          <a:ea typeface="Arial" panose="020B0604020202020204" pitchFamily="34" charset="0"/>
                          <a:cs typeface="Arial" panose="020B0604020202020204" pitchFamily="34" charset="0"/>
                        </a:rPr>
                        <a:t>THP arm</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828800" rtl="0" eaLnBrk="1" latinLnBrk="0" hangingPunct="1">
                        <a:defRPr kumimoji="1" sz="3600" kern="1200">
                          <a:solidFill>
                            <a:schemeClr val="tx1"/>
                          </a:solidFill>
                          <a:latin typeface="Arial"/>
                        </a:defRPr>
                      </a:lvl1pPr>
                      <a:lvl2pPr marL="914400" algn="l" defTabSz="1828800" rtl="0" eaLnBrk="1" latinLnBrk="0" hangingPunct="1">
                        <a:defRPr kumimoji="1" sz="3600" kern="1200">
                          <a:solidFill>
                            <a:schemeClr val="tx1"/>
                          </a:solidFill>
                          <a:latin typeface="Arial"/>
                        </a:defRPr>
                      </a:lvl2pPr>
                      <a:lvl3pPr marL="1828800" algn="l" defTabSz="1828800" rtl="0" eaLnBrk="1" latinLnBrk="0" hangingPunct="1">
                        <a:defRPr kumimoji="1" sz="3600" kern="1200">
                          <a:solidFill>
                            <a:schemeClr val="tx1"/>
                          </a:solidFill>
                          <a:latin typeface="Arial"/>
                        </a:defRPr>
                      </a:lvl3pPr>
                      <a:lvl4pPr marL="2743200" algn="l" defTabSz="1828800" rtl="0" eaLnBrk="1" latinLnBrk="0" hangingPunct="1">
                        <a:defRPr kumimoji="1" sz="3600" kern="1200">
                          <a:solidFill>
                            <a:schemeClr val="tx1"/>
                          </a:solidFill>
                          <a:latin typeface="Arial"/>
                        </a:defRPr>
                      </a:lvl4pPr>
                      <a:lvl5pPr marL="3657600" algn="l" defTabSz="1828800" rtl="0" eaLnBrk="1" latinLnBrk="0" hangingPunct="1">
                        <a:defRPr kumimoji="1" sz="3600" kern="1200">
                          <a:solidFill>
                            <a:schemeClr val="tx1"/>
                          </a:solidFill>
                          <a:latin typeface="Arial"/>
                        </a:defRPr>
                      </a:lvl5pPr>
                      <a:lvl6pPr marL="4572000" algn="l" defTabSz="1828800" rtl="0" eaLnBrk="1" latinLnBrk="0" hangingPunct="1">
                        <a:defRPr kumimoji="1" sz="3600" kern="1200">
                          <a:solidFill>
                            <a:schemeClr val="tx1"/>
                          </a:solidFill>
                          <a:latin typeface="Arial"/>
                        </a:defRPr>
                      </a:lvl6pPr>
                      <a:lvl7pPr marL="5486400" algn="l" defTabSz="1828800" rtl="0" eaLnBrk="1" latinLnBrk="0" hangingPunct="1">
                        <a:defRPr kumimoji="1" sz="3600" kern="1200">
                          <a:solidFill>
                            <a:schemeClr val="tx1"/>
                          </a:solidFill>
                          <a:latin typeface="Arial"/>
                        </a:defRPr>
                      </a:lvl7pPr>
                      <a:lvl8pPr marL="6400800" algn="l" defTabSz="1828800" rtl="0" eaLnBrk="1" latinLnBrk="0" hangingPunct="1">
                        <a:defRPr kumimoji="1" sz="3600" kern="1200">
                          <a:solidFill>
                            <a:schemeClr val="tx1"/>
                          </a:solidFill>
                          <a:latin typeface="Arial"/>
                        </a:defRPr>
                      </a:lvl8pPr>
                      <a:lvl9pPr marL="7315200" algn="l" defTabSz="1828800" rtl="0" eaLnBrk="1" latinLnBrk="0" hangingPunct="1">
                        <a:defRPr kumimoji="1" sz="3600" kern="1200">
                          <a:solidFill>
                            <a:schemeClr val="tx1"/>
                          </a:solidFill>
                          <a:latin typeface="Arial"/>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b="1" i="0" noProof="0" dirty="0">
                          <a:solidFill>
                            <a:schemeClr val="bg1"/>
                          </a:solidFill>
                          <a:effectLst/>
                          <a:latin typeface="+mn-lt"/>
                          <a:ea typeface="Arial" panose="020B0604020202020204" pitchFamily="34" charset="0"/>
                          <a:cs typeface="Arial" panose="020B0604020202020204" pitchFamily="34" charset="0"/>
                        </a:rPr>
                        <a:t>CR</a:t>
                      </a:r>
                      <a:endParaRPr lang="en-US" sz="1100" b="1" i="0" noProof="0" dirty="0">
                        <a:solidFill>
                          <a:schemeClr val="bg1"/>
                        </a:solidFill>
                        <a:effectLst/>
                        <a:latin typeface="+mn-lt"/>
                        <a:ea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0"/>
                        </a:spcBef>
                        <a:spcAft>
                          <a:spcPts val="0"/>
                        </a:spcAft>
                        <a:buClrTx/>
                        <a:buSzTx/>
                        <a:buFontTx/>
                        <a:buNone/>
                        <a:tabLst/>
                        <a:defRPr/>
                      </a:pPr>
                      <a:r>
                        <a:rPr lang="en-US" sz="1100" b="1" i="0" noProof="0" dirty="0">
                          <a:solidFill>
                            <a:schemeClr val="bg1"/>
                          </a:solidFill>
                          <a:effectLst/>
                          <a:latin typeface="+mn-lt"/>
                          <a:ea typeface="Arial" panose="020B0604020202020204" pitchFamily="34" charset="0"/>
                          <a:cs typeface="Arial" panose="020B0604020202020204" pitchFamily="34" charset="0"/>
                        </a:rPr>
                        <a:t>(n=33) 8.5%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b="1" i="0" noProof="0" dirty="0">
                          <a:solidFill>
                            <a:schemeClr val="bg1"/>
                          </a:solidFill>
                          <a:effectLst/>
                          <a:latin typeface="+mn-lt"/>
                          <a:ea typeface="Arial" panose="020B0604020202020204" pitchFamily="34" charset="0"/>
                          <a:cs typeface="Arial" panose="020B0604020202020204" pitchFamily="34" charset="0"/>
                        </a:rPr>
                        <a:t>Deep PR</a:t>
                      </a:r>
                      <a:r>
                        <a:rPr lang="en-US" sz="1200" b="1" i="0" baseline="30000" noProof="0" dirty="0">
                          <a:solidFill>
                            <a:schemeClr val="bg1"/>
                          </a:solidFill>
                          <a:effectLst/>
                          <a:latin typeface="+mn-lt"/>
                          <a:ea typeface="Arial" panose="020B0604020202020204" pitchFamily="34" charset="0"/>
                          <a:cs typeface="Arial" panose="020B0604020202020204" pitchFamily="34" charset="0"/>
                        </a:rPr>
                        <a:t>b</a:t>
                      </a:r>
                      <a:r>
                        <a:rPr lang="en-US" sz="1200" b="1" i="0" noProof="0" dirty="0">
                          <a:solidFill>
                            <a:schemeClr val="bg1"/>
                          </a:solidFill>
                          <a:effectLst/>
                          <a:latin typeface="+mn-lt"/>
                          <a:ea typeface="Arial" panose="020B0604020202020204" pitchFamily="34" charset="0"/>
                          <a:cs typeface="Arial" panose="020B0604020202020204" pitchFamily="34" charset="0"/>
                        </a:rPr>
                        <a:t> </a:t>
                      </a:r>
                      <a:r>
                        <a:rPr lang="en-US" sz="1100" b="1" i="0" noProof="0" dirty="0">
                          <a:solidFill>
                            <a:schemeClr val="bg1"/>
                          </a:solidFill>
                          <a:effectLst/>
                          <a:latin typeface="+mn-lt"/>
                          <a:ea typeface="Arial" panose="020B0604020202020204" pitchFamily="34" charset="0"/>
                          <a:cs typeface="Arial" panose="020B0604020202020204" pitchFamily="34" charset="0"/>
                        </a:rPr>
                        <a:t>(n=110) 28.4%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kern="1200" noProof="0" dirty="0">
                          <a:solidFill>
                            <a:schemeClr val="tx1"/>
                          </a:solidFill>
                          <a:effectLst/>
                          <a:latin typeface="Arial" panose="020B0604020202020204"/>
                          <a:ea typeface="Arial" panose="020B0604020202020204" pitchFamily="34" charset="0"/>
                          <a:cs typeface="Arial" panose="020B0604020202020204" pitchFamily="34" charset="0"/>
                        </a:rPr>
                        <a:t>PR (&lt;80%)</a:t>
                      </a:r>
                      <a:r>
                        <a:rPr lang="en-US" sz="1200" b="1" i="0" noProof="0" dirty="0">
                          <a:solidFill>
                            <a:schemeClr val="tx1"/>
                          </a:solidFill>
                          <a:effectLst/>
                          <a:latin typeface="+mn-lt"/>
                          <a:ea typeface="Arial" panose="020B0604020202020204" pitchFamily="34" charset="0"/>
                          <a:cs typeface="Arial" panose="020B0604020202020204" pitchFamily="34" charset="0"/>
                        </a:rPr>
                        <a:t> </a:t>
                      </a:r>
                      <a:r>
                        <a:rPr lang="en-US" sz="1100" b="1" i="0" noProof="0" dirty="0">
                          <a:solidFill>
                            <a:schemeClr val="tx1"/>
                          </a:solidFill>
                          <a:effectLst/>
                          <a:latin typeface="+mn-lt"/>
                          <a:ea typeface="Arial" panose="020B0604020202020204" pitchFamily="34" charset="0"/>
                          <a:cs typeface="Arial" panose="020B0604020202020204" pitchFamily="34" charset="0"/>
                        </a:rPr>
                        <a:t>(n=161)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b="1" i="0" noProof="0" dirty="0">
                          <a:solidFill>
                            <a:schemeClr val="bg1"/>
                          </a:solidFill>
                          <a:effectLst/>
                          <a:latin typeface="+mn-lt"/>
                          <a:ea typeface="Arial" panose="020B0604020202020204" pitchFamily="34" charset="0"/>
                          <a:cs typeface="Arial" panose="020B0604020202020204" pitchFamily="34" charset="0"/>
                        </a:rPr>
                        <a:t>SD/PD</a:t>
                      </a:r>
                    </a:p>
                    <a:p>
                      <a:pPr marL="0" marR="0" lvl="0" indent="0" algn="ctr" defTabSz="457200" rtl="0" eaLnBrk="1" fontAlgn="auto" latinLnBrk="0" hangingPunct="1">
                        <a:lnSpc>
                          <a:spcPct val="90000"/>
                        </a:lnSpc>
                        <a:spcBef>
                          <a:spcPts val="0"/>
                        </a:spcBef>
                        <a:spcAft>
                          <a:spcPts val="0"/>
                        </a:spcAft>
                        <a:buClrTx/>
                        <a:buSzTx/>
                        <a:buFontTx/>
                        <a:buNone/>
                        <a:tabLst/>
                        <a:defRPr/>
                      </a:pPr>
                      <a:r>
                        <a:rPr lang="en-US" sz="1100" b="1" i="0" noProof="0" dirty="0">
                          <a:solidFill>
                            <a:schemeClr val="bg1"/>
                          </a:solidFill>
                          <a:effectLst/>
                          <a:latin typeface="+mn-lt"/>
                          <a:ea typeface="Arial" panose="020B0604020202020204" pitchFamily="34" charset="0"/>
                          <a:cs typeface="Arial" panose="020B0604020202020204" pitchFamily="34" charset="0"/>
                        </a:rPr>
                        <a:t>(n=68)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390282185"/>
                  </a:ext>
                </a:extLst>
              </a:tr>
              <a:tr h="428400">
                <a:tc>
                  <a:txBody>
                    <a:bodyPr/>
                    <a:lstStyle/>
                    <a:p>
                      <a:pPr marL="0" marR="0" indent="0" algn="l" defTabSz="914171" rtl="0" eaLnBrk="1" latinLnBrk="0" hangingPunct="1">
                        <a:lnSpc>
                          <a:spcPct val="100000"/>
                        </a:lnSpc>
                        <a:spcBef>
                          <a:spcPts val="300"/>
                        </a:spcBef>
                        <a:spcAft>
                          <a:spcPts val="300"/>
                        </a:spcAft>
                        <a:tabLst/>
                      </a:pPr>
                      <a:r>
                        <a:rPr lang="en-US" sz="1100" b="1" i="0" kern="1200" noProof="0" dirty="0">
                          <a:solidFill>
                            <a:srgbClr val="002557"/>
                          </a:solidFill>
                          <a:effectLst/>
                          <a:latin typeface="+mn-lt"/>
                          <a:ea typeface="Arial" panose="020B0604020202020204" pitchFamily="34" charset="0"/>
                          <a:cs typeface="Arial" panose="020B0604020202020204" pitchFamily="34" charset="0"/>
                        </a:rPr>
                        <a:t>Time to best response </a:t>
                      </a:r>
                      <a:br>
                        <a:rPr lang="en-US" sz="1100" b="1" i="0" kern="1200" noProof="0" dirty="0">
                          <a:solidFill>
                            <a:srgbClr val="002557"/>
                          </a:solidFill>
                          <a:effectLst/>
                          <a:latin typeface="+mn-lt"/>
                          <a:ea typeface="Arial" panose="020B0604020202020204" pitchFamily="34" charset="0"/>
                          <a:cs typeface="Arial" panose="020B0604020202020204" pitchFamily="34" charset="0"/>
                        </a:rPr>
                      </a:br>
                      <a:r>
                        <a:rPr lang="en-US" sz="1100" b="1" i="0" kern="1200" noProof="0" dirty="0">
                          <a:solidFill>
                            <a:srgbClr val="002557"/>
                          </a:solidFill>
                          <a:effectLst/>
                          <a:latin typeface="+mn-lt"/>
                          <a:ea typeface="Arial" panose="020B0604020202020204" pitchFamily="34" charset="0"/>
                          <a:cs typeface="Arial" panose="020B0604020202020204" pitchFamily="34" charset="0"/>
                        </a:rPr>
                        <a:t>(median, mo) [95% CI]</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US" sz="1100" b="0" i="0" u="none" strike="noStrike" noProof="0" dirty="0">
                          <a:solidFill>
                            <a:srgbClr val="002557"/>
                          </a:solidFill>
                          <a:effectLst/>
                          <a:latin typeface="+mn-lt"/>
                        </a:rPr>
                        <a:t>5.6 </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[2.8, 9.8]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noProof="0" dirty="0">
                          <a:solidFill>
                            <a:srgbClr val="002557"/>
                          </a:solidFill>
                          <a:effectLst/>
                          <a:latin typeface="+mn-lt"/>
                        </a:rPr>
                        <a:t>8.2 </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[6.8, 9.6]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noProof="0" dirty="0">
                          <a:solidFill>
                            <a:srgbClr val="002557"/>
                          </a:solidFill>
                          <a:effectLst/>
                          <a:latin typeface="+mn-lt"/>
                        </a:rPr>
                        <a:t>1.5 </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[1.4, 1.5]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100" b="0" i="0" u="none" strike="noStrike" noProof="0" dirty="0">
                          <a:solidFill>
                            <a:srgbClr val="002557"/>
                          </a:solidFill>
                          <a:effectLst/>
                          <a:latin typeface="+mn-lt"/>
                        </a:rPr>
                        <a:t>NA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6557059"/>
                  </a:ext>
                </a:extLst>
              </a:tr>
              <a:tr h="428400">
                <a:tc>
                  <a:txBody>
                    <a:bodyPr/>
                    <a:lstStyle>
                      <a:lvl1pPr marL="0" algn="l" defTabSz="609585" rtl="0" eaLnBrk="1" latinLnBrk="0" hangingPunct="1">
                        <a:defRPr kumimoji="1" sz="2400" kern="1200">
                          <a:solidFill>
                            <a:schemeClr val="tx1"/>
                          </a:solidFill>
                          <a:latin typeface="Arial" panose="020B0604020202020204"/>
                        </a:defRPr>
                      </a:lvl1pPr>
                      <a:lvl2pPr marL="609585" algn="l" defTabSz="609585" rtl="0" eaLnBrk="1" latinLnBrk="0" hangingPunct="1">
                        <a:defRPr kumimoji="1" sz="2400" kern="1200">
                          <a:solidFill>
                            <a:schemeClr val="tx1"/>
                          </a:solidFill>
                          <a:latin typeface="Arial" panose="020B0604020202020204"/>
                        </a:defRPr>
                      </a:lvl2pPr>
                      <a:lvl3pPr marL="1219170" algn="l" defTabSz="609585" rtl="0" eaLnBrk="1" latinLnBrk="0" hangingPunct="1">
                        <a:defRPr kumimoji="1" sz="2400" kern="1200">
                          <a:solidFill>
                            <a:schemeClr val="tx1"/>
                          </a:solidFill>
                          <a:latin typeface="Arial" panose="020B0604020202020204"/>
                        </a:defRPr>
                      </a:lvl3pPr>
                      <a:lvl4pPr marL="1828754" algn="l" defTabSz="609585" rtl="0" eaLnBrk="1" latinLnBrk="0" hangingPunct="1">
                        <a:defRPr kumimoji="1" sz="2400" kern="1200">
                          <a:solidFill>
                            <a:schemeClr val="tx1"/>
                          </a:solidFill>
                          <a:latin typeface="Arial" panose="020B0604020202020204"/>
                        </a:defRPr>
                      </a:lvl4pPr>
                      <a:lvl5pPr marL="2438339" algn="l" defTabSz="609585" rtl="0" eaLnBrk="1" latinLnBrk="0" hangingPunct="1">
                        <a:defRPr kumimoji="1" sz="2400" kern="1200">
                          <a:solidFill>
                            <a:schemeClr val="tx1"/>
                          </a:solidFill>
                          <a:latin typeface="Arial" panose="020B0604020202020204"/>
                        </a:defRPr>
                      </a:lvl5pPr>
                      <a:lvl6pPr marL="3047924" algn="l" defTabSz="609585" rtl="0" eaLnBrk="1" latinLnBrk="0" hangingPunct="1">
                        <a:defRPr kumimoji="1" sz="2400" kern="1200">
                          <a:solidFill>
                            <a:schemeClr val="tx1"/>
                          </a:solidFill>
                          <a:latin typeface="Arial" panose="020B0604020202020204"/>
                        </a:defRPr>
                      </a:lvl6pPr>
                      <a:lvl7pPr marL="3657509" algn="l" defTabSz="609585" rtl="0" eaLnBrk="1" latinLnBrk="0" hangingPunct="1">
                        <a:defRPr kumimoji="1" sz="2400" kern="1200">
                          <a:solidFill>
                            <a:schemeClr val="tx1"/>
                          </a:solidFill>
                          <a:latin typeface="Arial" panose="020B0604020202020204"/>
                        </a:defRPr>
                      </a:lvl7pPr>
                      <a:lvl8pPr marL="4267093" algn="l" defTabSz="609585" rtl="0" eaLnBrk="1" latinLnBrk="0" hangingPunct="1">
                        <a:defRPr kumimoji="1" sz="2400" kern="1200">
                          <a:solidFill>
                            <a:schemeClr val="tx1"/>
                          </a:solidFill>
                          <a:latin typeface="Arial" panose="020B0604020202020204"/>
                        </a:defRPr>
                      </a:lvl8pPr>
                      <a:lvl9pPr marL="4876678" algn="l" defTabSz="609585" rtl="0" eaLnBrk="1" latinLnBrk="0" hangingPunct="1">
                        <a:defRPr kumimoji="1" sz="2400" kern="1200">
                          <a:solidFill>
                            <a:schemeClr val="tx1"/>
                          </a:solidFill>
                          <a:latin typeface="Arial" panose="020B0604020202020204"/>
                        </a:defRPr>
                      </a:lvl9pPr>
                    </a:lstStyle>
                    <a:p>
                      <a:pPr marL="0" marR="0" indent="0" algn="l" defTabSz="914171" rtl="0" eaLnBrk="1" latinLnBrk="0" hangingPunct="1">
                        <a:lnSpc>
                          <a:spcPct val="100000"/>
                        </a:lnSpc>
                        <a:spcBef>
                          <a:spcPts val="300"/>
                        </a:spcBef>
                        <a:spcAft>
                          <a:spcPts val="300"/>
                        </a:spcAft>
                        <a:tabLst/>
                      </a:pPr>
                      <a:r>
                        <a:rPr lang="en-US" sz="1100" b="1" i="0" noProof="0" dirty="0">
                          <a:solidFill>
                            <a:srgbClr val="002557"/>
                          </a:solidFill>
                          <a:effectLst/>
                          <a:latin typeface="+mn-lt"/>
                          <a:ea typeface="Arial" panose="020B0604020202020204" pitchFamily="34" charset="0"/>
                          <a:cs typeface="Arial" panose="020B0604020202020204" pitchFamily="34" charset="0"/>
                        </a:rPr>
                        <a:t>Duration of best response </a:t>
                      </a:r>
                      <a:br>
                        <a:rPr lang="en-US" sz="1100" b="1" i="0" noProof="0" dirty="0">
                          <a:solidFill>
                            <a:srgbClr val="002557"/>
                          </a:solidFill>
                          <a:effectLst/>
                          <a:latin typeface="+mn-lt"/>
                          <a:ea typeface="Arial" panose="020B0604020202020204" pitchFamily="34" charset="0"/>
                          <a:cs typeface="Arial" panose="020B0604020202020204" pitchFamily="34" charset="0"/>
                        </a:rPr>
                      </a:br>
                      <a:r>
                        <a:rPr kumimoji="1" lang="en-US" sz="1100" b="1" i="0" kern="1200" noProof="0" dirty="0">
                          <a:solidFill>
                            <a:srgbClr val="002557"/>
                          </a:solidFill>
                          <a:effectLst/>
                          <a:latin typeface="+mn-lt"/>
                          <a:ea typeface="Arial" panose="020B0604020202020204" pitchFamily="34" charset="0"/>
                          <a:cs typeface="Arial" panose="020B0604020202020204" pitchFamily="34" charset="0"/>
                        </a:rPr>
                        <a:t>(median, mo) [95% CI]</a:t>
                      </a:r>
                      <a:endParaRPr lang="en-US" sz="1100" b="1" i="0" kern="1200" noProof="0" dirty="0">
                        <a:solidFill>
                          <a:srgbClr val="002557"/>
                        </a:solidFill>
                        <a:effectLst/>
                        <a:latin typeface="+mn-lt"/>
                        <a:ea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US" sz="1100" b="0" i="0" u="none" strike="noStrike" noProof="0" dirty="0">
                          <a:solidFill>
                            <a:srgbClr val="002557"/>
                          </a:solidFill>
                          <a:effectLst/>
                          <a:latin typeface="+mn-lt"/>
                        </a:rPr>
                        <a:t>31.3</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[31.3, NC]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US" sz="1100" b="0" i="0" u="none" strike="noStrike" noProof="0" dirty="0">
                          <a:solidFill>
                            <a:srgbClr val="002557"/>
                          </a:solidFill>
                          <a:effectLst/>
                          <a:latin typeface="+mn-lt"/>
                        </a:rPr>
                        <a:t>NC </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[22.3, NC]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US" sz="1100" b="0" i="0" u="none" strike="noStrike" noProof="0" dirty="0">
                          <a:solidFill>
                            <a:srgbClr val="002557"/>
                          </a:solidFill>
                          <a:effectLst/>
                          <a:latin typeface="+mn-lt"/>
                        </a:rPr>
                        <a:t>20.1 </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[13.1, 30.1]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US" sz="1100" b="0" i="0" u="none" strike="noStrike" noProof="0" dirty="0">
                          <a:solidFill>
                            <a:srgbClr val="002557"/>
                          </a:solidFill>
                          <a:effectLst/>
                          <a:latin typeface="+mn-lt"/>
                        </a:rPr>
                        <a:t>NA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8665646"/>
                  </a:ext>
                </a:extLst>
              </a:tr>
              <a:tr h="428400">
                <a:tc>
                  <a:txBody>
                    <a:bodyPr/>
                    <a:lstStyle/>
                    <a:p>
                      <a:pPr marL="0" marR="0" lvl="1" indent="0" algn="l" defTabSz="914171" rtl="0" eaLnBrk="1" fontAlgn="auto" latinLnBrk="0" hangingPunct="1">
                        <a:lnSpc>
                          <a:spcPct val="90000"/>
                        </a:lnSpc>
                        <a:spcBef>
                          <a:spcPts val="0"/>
                        </a:spcBef>
                        <a:spcAft>
                          <a:spcPts val="0"/>
                        </a:spcAft>
                        <a:buClrTx/>
                        <a:buSzTx/>
                        <a:buFontTx/>
                        <a:buNone/>
                        <a:tabLst/>
                        <a:defRPr/>
                      </a:pPr>
                      <a:r>
                        <a:rPr kumimoji="1" lang="en-US" sz="1100" b="1" i="0" kern="1200" noProof="0" dirty="0">
                          <a:solidFill>
                            <a:srgbClr val="002557"/>
                          </a:solidFill>
                          <a:effectLst/>
                          <a:latin typeface="+mn-lt"/>
                          <a:cs typeface="Arial" panose="020B0604020202020204" pitchFamily="34" charset="0"/>
                        </a:rPr>
                        <a:t>Total treatment duration </a:t>
                      </a:r>
                      <a:br>
                        <a:rPr kumimoji="1" lang="en-US" sz="1100" b="1" i="0" kern="1200" noProof="0" dirty="0">
                          <a:solidFill>
                            <a:srgbClr val="002557"/>
                          </a:solidFill>
                          <a:effectLst/>
                          <a:latin typeface="+mn-lt"/>
                          <a:cs typeface="Arial" panose="020B0604020202020204" pitchFamily="34" charset="0"/>
                        </a:rPr>
                      </a:br>
                      <a:r>
                        <a:rPr kumimoji="1" lang="en-US" sz="1100" b="1" i="0" kern="1200" noProof="0" dirty="0">
                          <a:solidFill>
                            <a:srgbClr val="002557"/>
                          </a:solidFill>
                          <a:effectLst/>
                          <a:latin typeface="+mn-lt"/>
                          <a:cs typeface="Arial" panose="020B0604020202020204" pitchFamily="34" charset="0"/>
                        </a:rPr>
                        <a:t>(median, mo), range</a:t>
                      </a:r>
                      <a:r>
                        <a:rPr kumimoji="1" lang="en-US" sz="1100" b="1" i="0" kern="1200" baseline="30000" noProof="0" dirty="0">
                          <a:solidFill>
                            <a:srgbClr val="002557"/>
                          </a:solidFill>
                          <a:effectLst/>
                          <a:latin typeface="+mn-lt"/>
                          <a:cs typeface="Arial" panose="020B0604020202020204" pitchFamily="34" charset="0"/>
                        </a:rPr>
                        <a:t>c</a:t>
                      </a:r>
                      <a:endParaRPr kumimoji="1" lang="en-US" sz="1100" b="1" i="0" kern="1200" noProof="0" dirty="0">
                        <a:solidFill>
                          <a:srgbClr val="002557"/>
                        </a:solidFill>
                        <a:effectLst/>
                        <a:latin typeface="+mn-lt"/>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100" b="0" i="0" u="none" strike="noStrike" noProof="0" dirty="0">
                          <a:solidFill>
                            <a:srgbClr val="002557"/>
                          </a:solidFill>
                          <a:effectLst/>
                          <a:latin typeface="+mn-lt"/>
                        </a:rPr>
                        <a:t>28.1</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(7.6–38.2)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100" b="0" i="0" u="none" strike="noStrike" noProof="0" dirty="0">
                          <a:solidFill>
                            <a:srgbClr val="002557"/>
                          </a:solidFill>
                          <a:effectLst/>
                          <a:latin typeface="+mn-lt"/>
                        </a:rPr>
                        <a:t>20.2</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(2.7–40.8)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100" b="0" i="0" u="none" strike="noStrike" noProof="0" dirty="0">
                          <a:solidFill>
                            <a:srgbClr val="002557"/>
                          </a:solidFill>
                          <a:effectLst/>
                          <a:latin typeface="+mn-lt"/>
                        </a:rPr>
                        <a:t>17.9 </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(2.9–41.7)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100" b="0" i="0" u="none" strike="noStrike" noProof="0" dirty="0">
                          <a:solidFill>
                            <a:srgbClr val="002557"/>
                          </a:solidFill>
                          <a:effectLst/>
                          <a:latin typeface="+mn-lt"/>
                        </a:rPr>
                        <a:t>5.9 </a:t>
                      </a:r>
                      <a:br>
                        <a:rPr lang="en-US" sz="1100" b="0" i="0" u="none" strike="noStrike" noProof="0" dirty="0">
                          <a:solidFill>
                            <a:srgbClr val="002557"/>
                          </a:solidFill>
                          <a:effectLst/>
                          <a:latin typeface="+mn-lt"/>
                        </a:rPr>
                      </a:br>
                      <a:r>
                        <a:rPr lang="en-US" sz="1100" b="0" i="0" u="none" strike="noStrike" noProof="0" dirty="0">
                          <a:solidFill>
                            <a:srgbClr val="002557"/>
                          </a:solidFill>
                          <a:effectLst/>
                          <a:latin typeface="+mn-lt"/>
                        </a:rPr>
                        <a:t>(1.4–35.2)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1366082"/>
                  </a:ext>
                </a:extLst>
              </a:tr>
              <a:tr h="428400">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kumimoji="1" lang="en-US" sz="1100" b="1" i="0" kern="1200" noProof="0" dirty="0">
                          <a:solidFill>
                            <a:srgbClr val="002557"/>
                          </a:solidFill>
                          <a:effectLst/>
                          <a:latin typeface="+mn-lt"/>
                          <a:cs typeface="Arial" panose="020B0604020202020204" pitchFamily="34" charset="0"/>
                        </a:rPr>
                        <a:t>PFS at 24 mo, % </a:t>
                      </a:r>
                      <a:br>
                        <a:rPr kumimoji="1" lang="en-US" sz="1100" b="1" i="0" kern="1200" noProof="0" dirty="0">
                          <a:solidFill>
                            <a:srgbClr val="002557"/>
                          </a:solidFill>
                          <a:effectLst/>
                          <a:latin typeface="+mn-lt"/>
                          <a:cs typeface="Arial" panose="020B0604020202020204" pitchFamily="34" charset="0"/>
                        </a:rPr>
                      </a:br>
                      <a:r>
                        <a:rPr kumimoji="1" lang="en-US" sz="1100" b="1" i="0" kern="1200" noProof="0" dirty="0">
                          <a:solidFill>
                            <a:srgbClr val="002557"/>
                          </a:solidFill>
                          <a:effectLst/>
                          <a:latin typeface="+mn-lt"/>
                          <a:cs typeface="Arial" panose="020B0604020202020204" pitchFamily="34" charset="0"/>
                        </a:rPr>
                        <a:t>[95% CI]</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100" b="0" i="0" u="none" strike="noStrike" noProof="0" dirty="0">
                          <a:solidFill>
                            <a:srgbClr val="002557"/>
                          </a:solidFill>
                          <a:effectLst/>
                          <a:latin typeface="+mn-lt"/>
                        </a:rPr>
                        <a:t>76.7 </a:t>
                      </a:r>
                    </a:p>
                    <a:p>
                      <a:pPr algn="ctr" rtl="0" fontAlgn="b">
                        <a:buNone/>
                      </a:pPr>
                      <a:r>
                        <a:rPr lang="en-US" sz="1100" b="0" i="0" u="none" strike="noStrike" noProof="0" dirty="0">
                          <a:solidFill>
                            <a:srgbClr val="002557"/>
                          </a:solidFill>
                          <a:effectLst/>
                          <a:latin typeface="+mn-lt"/>
                        </a:rPr>
                        <a:t>[56.9, 88.2]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100" b="0" i="0" u="none" strike="noStrike" noProof="0" dirty="0">
                          <a:solidFill>
                            <a:srgbClr val="002557"/>
                          </a:solidFill>
                          <a:effectLst/>
                          <a:latin typeface="+mn-lt"/>
                        </a:rPr>
                        <a:t>60.7 </a:t>
                      </a:r>
                    </a:p>
                    <a:p>
                      <a:pPr algn="ctr" rtl="0" fontAlgn="b">
                        <a:buNone/>
                      </a:pPr>
                      <a:r>
                        <a:rPr lang="en-US" sz="1100" b="0" i="0" u="none" strike="noStrike" noProof="0" dirty="0">
                          <a:solidFill>
                            <a:srgbClr val="002557"/>
                          </a:solidFill>
                          <a:effectLst/>
                          <a:latin typeface="+mn-lt"/>
                        </a:rPr>
                        <a:t>[50.3, 69.6]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100" b="0" i="0" u="none" strike="noStrike" noProof="0" dirty="0">
                          <a:solidFill>
                            <a:srgbClr val="002557"/>
                          </a:solidFill>
                          <a:effectLst/>
                          <a:latin typeface="+mn-lt"/>
                        </a:rPr>
                        <a:t>48.5 </a:t>
                      </a:r>
                    </a:p>
                    <a:p>
                      <a:pPr algn="ctr" rtl="0" fontAlgn="b">
                        <a:buNone/>
                      </a:pPr>
                      <a:r>
                        <a:rPr lang="en-US" sz="1100" b="0" i="0" u="none" strike="noStrike" noProof="0" dirty="0">
                          <a:solidFill>
                            <a:srgbClr val="002557"/>
                          </a:solidFill>
                          <a:effectLst/>
                          <a:latin typeface="+mn-lt"/>
                        </a:rPr>
                        <a:t>[39.8, 56.6]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100" b="0" i="0" u="none" strike="noStrike" noProof="0" dirty="0">
                          <a:solidFill>
                            <a:srgbClr val="002557"/>
                          </a:solidFill>
                          <a:effectLst/>
                          <a:latin typeface="+mn-lt"/>
                        </a:rPr>
                        <a:t>31.7 </a:t>
                      </a:r>
                    </a:p>
                    <a:p>
                      <a:pPr algn="ctr" rtl="0" fontAlgn="b">
                        <a:buNone/>
                      </a:pPr>
                      <a:r>
                        <a:rPr lang="en-US" sz="1100" b="0" i="0" u="none" strike="noStrike" noProof="0" dirty="0">
                          <a:solidFill>
                            <a:srgbClr val="002557"/>
                          </a:solidFill>
                          <a:effectLst/>
                          <a:latin typeface="+mn-lt"/>
                        </a:rPr>
                        <a:t>[18.6, 45.5]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7138050"/>
                  </a:ext>
                </a:extLst>
              </a:tr>
            </a:tbl>
          </a:graphicData>
        </a:graphic>
      </p:graphicFrame>
      <p:sp>
        <p:nvSpPr>
          <p:cNvPr id="9" name="Rectangle 8">
            <a:extLst>
              <a:ext uri="{FF2B5EF4-FFF2-40B4-BE49-F238E27FC236}">
                <a16:creationId xmlns:a16="http://schemas.microsoft.com/office/drawing/2014/main" id="{94745CB9-D531-F10B-AD21-21C057B2E95D}"/>
              </a:ext>
            </a:extLst>
          </p:cNvPr>
          <p:cNvSpPr/>
          <p:nvPr/>
        </p:nvSpPr>
        <p:spPr>
          <a:xfrm>
            <a:off x="600623" y="5839436"/>
            <a:ext cx="6562717" cy="429135"/>
          </a:xfrm>
          <a:prstGeom prst="rect">
            <a:avLst/>
          </a:prstGeom>
          <a:noFill/>
          <a:ln w="28575">
            <a:solidFill>
              <a:srgbClr val="FF00D4"/>
            </a:solidFill>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Content Placeholder 1">
            <a:extLst>
              <a:ext uri="{FF2B5EF4-FFF2-40B4-BE49-F238E27FC236}">
                <a16:creationId xmlns:a16="http://schemas.microsoft.com/office/drawing/2014/main" id="{E24CAE05-D3AC-4FC4-E25E-B908A65559E6}"/>
              </a:ext>
            </a:extLst>
          </p:cNvPr>
          <p:cNvSpPr txBox="1">
            <a:spLocks/>
          </p:cNvSpPr>
          <p:nvPr/>
        </p:nvSpPr>
        <p:spPr>
          <a:xfrm>
            <a:off x="7387045" y="4272414"/>
            <a:ext cx="2370909" cy="1751783"/>
          </a:xfrm>
          <a:prstGeom prst="rect">
            <a:avLst/>
          </a:prstGeom>
        </p:spPr>
        <p:txBody>
          <a:bodyPr lIns="91440" tIns="45720" rIns="91440" bIns="45720" anchor="ctr" anchorCtr="0"/>
          <a:lstStyle>
            <a:lvl1pPr marL="277813" indent="-277813" algn="l" defTabSz="914400" rtl="0" eaLnBrk="1" latinLnBrk="0" hangingPunct="1">
              <a:spcBef>
                <a:spcPct val="20000"/>
              </a:spcBef>
              <a:buClr>
                <a:srgbClr val="214193"/>
              </a:buClr>
              <a:buFont typeface="Arial"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714375" indent="-257175" algn="l" defTabSz="914400" rtl="0" eaLnBrk="1" latinLnBrk="0" hangingPunct="1">
              <a:spcBef>
                <a:spcPct val="20000"/>
              </a:spcBef>
              <a:buClr>
                <a:srgbClr val="214193"/>
              </a:buClr>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21419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21419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214193"/>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76"/>
              </a:spcBef>
              <a:spcAft>
                <a:spcPts val="0"/>
              </a:spcAft>
              <a:buClr>
                <a:srgbClr val="214193"/>
              </a:buClr>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THP arm, achieving deep PR was not associated with similar outcomes to achieving CR</a:t>
            </a:r>
          </a:p>
        </p:txBody>
      </p:sp>
    </p:spTree>
    <p:extLst>
      <p:ext uri="{BB962C8B-B14F-4D97-AF65-F5344CB8AC3E}">
        <p14:creationId xmlns:p14="http://schemas.microsoft.com/office/powerpoint/2010/main" val="18775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6B36-C2C5-4B0D-93C1-63B5668E76BC}"/>
              </a:ext>
            </a:extLst>
          </p:cNvPr>
          <p:cNvSpPr>
            <a:spLocks noGrp="1"/>
          </p:cNvSpPr>
          <p:nvPr>
            <p:ph type="title"/>
          </p:nvPr>
        </p:nvSpPr>
        <p:spPr>
          <a:xfrm>
            <a:off x="1" y="169649"/>
            <a:ext cx="12192000" cy="524327"/>
          </a:xfrm>
        </p:spPr>
        <p:txBody>
          <a:bodyPr/>
          <a:lstStyle/>
          <a:p>
            <a:pPr algn="ctr"/>
            <a:r>
              <a:rPr lang="en-US" sz="4000" b="1" dirty="0">
                <a:latin typeface="+mn-lt"/>
              </a:rPr>
              <a:t>1L Trials in HER2+ MBC </a:t>
            </a:r>
            <a:endParaRPr lang="en-US" b="1" dirty="0">
              <a:latin typeface="+mn-lt"/>
            </a:endParaRPr>
          </a:p>
        </p:txBody>
      </p:sp>
      <p:graphicFrame>
        <p:nvGraphicFramePr>
          <p:cNvPr id="3" name="Table 3">
            <a:extLst>
              <a:ext uri="{FF2B5EF4-FFF2-40B4-BE49-F238E27FC236}">
                <a16:creationId xmlns:a16="http://schemas.microsoft.com/office/drawing/2014/main" id="{76BFAB98-27BA-4B44-89D6-385EDA38DA27}"/>
              </a:ext>
            </a:extLst>
          </p:cNvPr>
          <p:cNvGraphicFramePr>
            <a:graphicFrameLocks noGrp="1"/>
          </p:cNvGraphicFramePr>
          <p:nvPr/>
        </p:nvGraphicFramePr>
        <p:xfrm>
          <a:off x="247134" y="701040"/>
          <a:ext cx="11454714" cy="5455920"/>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1343106">
                  <a:extLst>
                    <a:ext uri="{9D8B030D-6E8A-4147-A177-3AD203B41FA5}">
                      <a16:colId xmlns:a16="http://schemas.microsoft.com/office/drawing/2014/main" val="3876248411"/>
                    </a:ext>
                  </a:extLst>
                </a:gridCol>
                <a:gridCol w="1591145">
                  <a:extLst>
                    <a:ext uri="{9D8B030D-6E8A-4147-A177-3AD203B41FA5}">
                      <a16:colId xmlns:a16="http://schemas.microsoft.com/office/drawing/2014/main" val="1402527251"/>
                    </a:ext>
                  </a:extLst>
                </a:gridCol>
                <a:gridCol w="943884">
                  <a:extLst>
                    <a:ext uri="{9D8B030D-6E8A-4147-A177-3AD203B41FA5}">
                      <a16:colId xmlns:a16="http://schemas.microsoft.com/office/drawing/2014/main" val="331508543"/>
                    </a:ext>
                  </a:extLst>
                </a:gridCol>
                <a:gridCol w="877714">
                  <a:extLst>
                    <a:ext uri="{9D8B030D-6E8A-4147-A177-3AD203B41FA5}">
                      <a16:colId xmlns:a16="http://schemas.microsoft.com/office/drawing/2014/main" val="3762691370"/>
                    </a:ext>
                  </a:extLst>
                </a:gridCol>
                <a:gridCol w="1086566">
                  <a:extLst>
                    <a:ext uri="{9D8B030D-6E8A-4147-A177-3AD203B41FA5}">
                      <a16:colId xmlns:a16="http://schemas.microsoft.com/office/drawing/2014/main" val="1122431565"/>
                    </a:ext>
                  </a:extLst>
                </a:gridCol>
                <a:gridCol w="1039669">
                  <a:extLst>
                    <a:ext uri="{9D8B030D-6E8A-4147-A177-3AD203B41FA5}">
                      <a16:colId xmlns:a16="http://schemas.microsoft.com/office/drawing/2014/main" val="499976710"/>
                    </a:ext>
                  </a:extLst>
                </a:gridCol>
                <a:gridCol w="1172911">
                  <a:extLst>
                    <a:ext uri="{9D8B030D-6E8A-4147-A177-3AD203B41FA5}">
                      <a16:colId xmlns:a16="http://schemas.microsoft.com/office/drawing/2014/main" val="3670197974"/>
                    </a:ext>
                  </a:extLst>
                </a:gridCol>
                <a:gridCol w="1256680">
                  <a:extLst>
                    <a:ext uri="{9D8B030D-6E8A-4147-A177-3AD203B41FA5}">
                      <a16:colId xmlns:a16="http://schemas.microsoft.com/office/drawing/2014/main" val="1583509374"/>
                    </a:ext>
                  </a:extLst>
                </a:gridCol>
                <a:gridCol w="2143039">
                  <a:extLst>
                    <a:ext uri="{9D8B030D-6E8A-4147-A177-3AD203B41FA5}">
                      <a16:colId xmlns:a16="http://schemas.microsoft.com/office/drawing/2014/main" val="2415331329"/>
                    </a:ext>
                  </a:extLst>
                </a:gridCol>
              </a:tblGrid>
              <a:tr h="684306">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Trial</a:t>
                      </a:r>
                    </a:p>
                  </a:txBody>
                  <a:tcPr/>
                </a:tc>
                <a:tc>
                  <a:txBody>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 Regimen</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 De Novo</a:t>
                      </a:r>
                    </a:p>
                    <a:p>
                      <a:pPr algn="ctr"/>
                      <a:r>
                        <a:rPr lang="en-US" sz="1600" dirty="0">
                          <a:latin typeface="Calibri" panose="020F0502020204030204" pitchFamily="34" charset="0"/>
                          <a:ea typeface="Calibri" panose="020F0502020204030204" pitchFamily="34" charset="0"/>
                          <a:cs typeface="Calibri" panose="020F0502020204030204" pitchFamily="34" charset="0"/>
                        </a:rPr>
                        <a:t>MBC (%)</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Prior H(P)?</a:t>
                      </a:r>
                    </a:p>
                    <a:p>
                      <a:pPr algn="ctr"/>
                      <a:r>
                        <a:rPr lang="en-US" sz="16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HR+</a:t>
                      </a:r>
                    </a:p>
                    <a:p>
                      <a:pPr algn="ctr"/>
                      <a:r>
                        <a:rPr lang="en-US" sz="1600" dirty="0">
                          <a:latin typeface="Calibri" panose="020F0502020204030204" pitchFamily="34" charset="0"/>
                          <a:ea typeface="Calibri" panose="020F0502020204030204" pitchFamily="34" charset="0"/>
                          <a:cs typeface="Calibri" panose="020F0502020204030204" pitchFamily="34" charset="0"/>
                        </a:rPr>
                        <a:t>Patients (%)</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Endocrine therapy </a:t>
                      </a:r>
                    </a:p>
                    <a:p>
                      <a:pPr algn="ctr"/>
                      <a:r>
                        <a:rPr lang="en-US" sz="16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Brain mets</a:t>
                      </a:r>
                    </a:p>
                    <a:p>
                      <a:pPr algn="ctr"/>
                      <a:r>
                        <a:rPr lang="en-US" sz="1600" dirty="0">
                          <a:latin typeface="Calibri" panose="020F0502020204030204" pitchFamily="34" charset="0"/>
                          <a:ea typeface="Calibri" panose="020F0502020204030204" pitchFamily="34" charset="0"/>
                          <a:cs typeface="Calibri" panose="020F0502020204030204" pitchFamily="34" charset="0"/>
                        </a:rPr>
                        <a:t>(baseline)</a:t>
                      </a:r>
                    </a:p>
                    <a:p>
                      <a:pPr algn="ctr"/>
                      <a:r>
                        <a:rPr lang="en-US" sz="16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Median CNS PFS (M)</a:t>
                      </a: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Median PFS &amp; OS</a:t>
                      </a:r>
                    </a:p>
                    <a:p>
                      <a:pPr algn="ctr"/>
                      <a:r>
                        <a:rPr lang="en-US" sz="1600" dirty="0">
                          <a:latin typeface="Calibri" panose="020F0502020204030204" pitchFamily="34" charset="0"/>
                          <a:ea typeface="Calibri" panose="020F0502020204030204" pitchFamily="34" charset="0"/>
                          <a:cs typeface="Calibri" panose="020F0502020204030204" pitchFamily="34" charset="0"/>
                        </a:rPr>
                        <a:t>(months [M])</a:t>
                      </a:r>
                    </a:p>
                  </a:txBody>
                  <a:tcPr/>
                </a:tc>
                <a:extLst>
                  <a:ext uri="{0D108BD9-81ED-4DB2-BD59-A6C34878D82A}">
                    <a16:rowId xmlns:a16="http://schemas.microsoft.com/office/drawing/2014/main" val="4139237085"/>
                  </a:ext>
                </a:extLst>
              </a:tr>
              <a:tr h="0">
                <a:tc>
                  <a:txBody>
                    <a:bodyPr/>
                    <a:lstStyle/>
                    <a:p>
                      <a:pPr algn="l"/>
                      <a:r>
                        <a:rPr lang="en-US" sz="1600" b="1" dirty="0">
                          <a:latin typeface="Calibri" panose="020F0502020204030204" pitchFamily="34" charset="0"/>
                          <a:ea typeface="Calibri" panose="020F0502020204030204" pitchFamily="34" charset="0"/>
                          <a:cs typeface="Calibri" panose="020F0502020204030204" pitchFamily="34" charset="0"/>
                        </a:rPr>
                        <a:t>CLEOPATRA</a:t>
                      </a:r>
                    </a:p>
                    <a:p>
                      <a:pPr algn="l"/>
                      <a:r>
                        <a:rPr lang="en-US" b="1" dirty="0">
                          <a:latin typeface="Calibri" panose="020F0502020204030204" pitchFamily="34" charset="0"/>
                          <a:ea typeface="Calibri" panose="020F0502020204030204" pitchFamily="34" charset="0"/>
                          <a:cs typeface="Calibri" panose="020F0502020204030204" pitchFamily="34" charset="0"/>
                        </a:rPr>
                        <a:t>(2012)</a:t>
                      </a:r>
                    </a:p>
                    <a:p>
                      <a:pPr algn="l"/>
                      <a:endParaRPr lang="en-US" b="1" dirty="0">
                        <a:latin typeface="Calibri" panose="020F0502020204030204" pitchFamily="34" charset="0"/>
                        <a:ea typeface="Calibri" panose="020F0502020204030204" pitchFamily="34" charset="0"/>
                        <a:cs typeface="Calibri" panose="020F0502020204030204" pitchFamily="34" charset="0"/>
                      </a:endParaRPr>
                    </a:p>
                    <a:p>
                      <a:pPr algn="l"/>
                      <a:r>
                        <a:rPr lang="en-US" b="1" dirty="0">
                          <a:latin typeface="Calibri" panose="020F0502020204030204" pitchFamily="34" charset="0"/>
                          <a:ea typeface="Calibri" panose="020F0502020204030204" pitchFamily="34" charset="0"/>
                          <a:cs typeface="Calibri" panose="020F0502020204030204" pitchFamily="34" charset="0"/>
                        </a:rPr>
                        <a:t>N= 808</a:t>
                      </a:r>
                    </a:p>
                  </a:txBody>
                  <a:tcPr/>
                </a:tc>
                <a:tc>
                  <a:txBody>
                    <a:bodyPr/>
                    <a:lstStyle/>
                    <a:p>
                      <a:pPr algn="l"/>
                      <a:r>
                        <a:rPr lang="en-US" dirty="0">
                          <a:latin typeface="Calibri" panose="020F0502020204030204" pitchFamily="34" charset="0"/>
                          <a:ea typeface="Calibri" panose="020F0502020204030204" pitchFamily="34" charset="0"/>
                          <a:cs typeface="Calibri" panose="020F0502020204030204" pitchFamily="34" charset="0"/>
                        </a:rPr>
                        <a:t>Taxane + trastuzumab + placebo </a:t>
                      </a:r>
                      <a:r>
                        <a:rPr lang="en-US" b="1" dirty="0">
                          <a:latin typeface="Calibri" panose="020F0502020204030204" pitchFamily="34" charset="0"/>
                          <a:ea typeface="Calibri" panose="020F0502020204030204" pitchFamily="34" charset="0"/>
                          <a:cs typeface="Calibri" panose="020F0502020204030204" pitchFamily="34" charset="0"/>
                        </a:rPr>
                        <a:t>(TH) </a:t>
                      </a:r>
                      <a:r>
                        <a:rPr lang="en-US" dirty="0">
                          <a:latin typeface="Calibri" panose="020F0502020204030204" pitchFamily="34" charset="0"/>
                          <a:ea typeface="Calibri" panose="020F0502020204030204" pitchFamily="34" charset="0"/>
                          <a:cs typeface="Calibri" panose="020F0502020204030204" pitchFamily="34" charset="0"/>
                        </a:rPr>
                        <a:t>vs. taxane+ trastuzumab + </a:t>
                      </a:r>
                      <a:r>
                        <a:rPr lang="en-US" b="1" dirty="0">
                          <a:latin typeface="Calibri" panose="020F0502020204030204" pitchFamily="34" charset="0"/>
                          <a:ea typeface="Calibri" panose="020F0502020204030204" pitchFamily="34" charset="0"/>
                          <a:cs typeface="Calibri" panose="020F0502020204030204" pitchFamily="34" charset="0"/>
                        </a:rPr>
                        <a:t>pertuzumab (THP)</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54</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H: 11</a:t>
                      </a:r>
                    </a:p>
                    <a:p>
                      <a:pPr algn="ctr"/>
                      <a:r>
                        <a:rPr lang="en-US" b="1" dirty="0">
                          <a:latin typeface="Calibri" panose="020F0502020204030204" pitchFamily="34" charset="0"/>
                          <a:ea typeface="Calibri" panose="020F0502020204030204" pitchFamily="34" charset="0"/>
                          <a:cs typeface="Calibri" panose="020F0502020204030204" pitchFamily="34" charset="0"/>
                        </a:rPr>
                        <a:t>  P: N/A</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48</a:t>
                      </a:r>
                    </a:p>
                  </a:txBody>
                  <a:tcPr/>
                </a:tc>
                <a:tc>
                  <a:txBody>
                    <a:bodyPr/>
                    <a:lstStyle/>
                    <a:p>
                      <a:pPr algn="ctr"/>
                      <a:r>
                        <a:rPr lang="pt-BR" b="1" dirty="0">
                          <a:latin typeface="Calibri" panose="020F0502020204030204" pitchFamily="34" charset="0"/>
                          <a:ea typeface="Calibri" panose="020F0502020204030204" pitchFamily="34" charset="0"/>
                          <a:cs typeface="Calibri" panose="020F0502020204030204" pitchFamily="34" charset="0"/>
                        </a:rPr>
                        <a:t>Not permitted</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Not eligible</a:t>
                      </a:r>
                    </a:p>
                    <a:p>
                      <a:pPr algn="ctr"/>
                      <a:endParaRPr lang="en-US"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l"/>
                      <a:r>
                        <a:rPr lang="en-US" b="1" dirty="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l"/>
                      <a:r>
                        <a:rPr lang="en-US" sz="1600" b="1" dirty="0">
                          <a:latin typeface="Calibri" panose="020F0502020204030204" pitchFamily="34" charset="0"/>
                          <a:ea typeface="Calibri" panose="020F0502020204030204" pitchFamily="34" charset="0"/>
                          <a:cs typeface="Calibri" panose="020F0502020204030204" pitchFamily="34" charset="0"/>
                        </a:rPr>
                        <a:t>mPFS: 18.5 vs. 12.4 M </a:t>
                      </a:r>
                    </a:p>
                    <a:p>
                      <a:pPr algn="l"/>
                      <a:r>
                        <a:rPr lang="en-US" dirty="0">
                          <a:latin typeface="Calibri" panose="020F0502020204030204" pitchFamily="34" charset="0"/>
                          <a:ea typeface="Calibri" panose="020F0502020204030204" pitchFamily="34" charset="0"/>
                          <a:cs typeface="Calibri" panose="020F0502020204030204" pitchFamily="34" charset="0"/>
                        </a:rPr>
                        <a:t>(HR = 0.62)</a:t>
                      </a: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r>
                        <a:rPr lang="en-US" b="1" dirty="0">
                          <a:latin typeface="Calibri" panose="020F0502020204030204" pitchFamily="34" charset="0"/>
                          <a:ea typeface="Calibri" panose="020F0502020204030204" pitchFamily="34" charset="0"/>
                          <a:cs typeface="Calibri" panose="020F0502020204030204" pitchFamily="34" charset="0"/>
                        </a:rPr>
                        <a:t>mOS</a:t>
                      </a:r>
                      <a:r>
                        <a:rPr lang="en-US" dirty="0">
                          <a:latin typeface="Calibri" panose="020F0502020204030204" pitchFamily="34" charset="0"/>
                          <a:ea typeface="Calibri" panose="020F0502020204030204" pitchFamily="34" charset="0"/>
                          <a:cs typeface="Calibri" panose="020F0502020204030204" pitchFamily="34" charset="0"/>
                        </a:rPr>
                        <a:t>:  56.5  vs. 40.8 M</a:t>
                      </a:r>
                    </a:p>
                    <a:p>
                      <a:pPr algn="l"/>
                      <a:r>
                        <a:rPr lang="en-US" dirty="0">
                          <a:latin typeface="Calibri" panose="020F0502020204030204" pitchFamily="34" charset="0"/>
                          <a:ea typeface="Calibri" panose="020F0502020204030204" pitchFamily="34" charset="0"/>
                          <a:cs typeface="Calibri" panose="020F0502020204030204" pitchFamily="34" charset="0"/>
                        </a:rPr>
                        <a:t>(HR = 0.68, P&lt;0.001)</a:t>
                      </a:r>
                    </a:p>
                  </a:txBody>
                  <a:tcPr/>
                </a:tc>
                <a:extLst>
                  <a:ext uri="{0D108BD9-81ED-4DB2-BD59-A6C34878D82A}">
                    <a16:rowId xmlns:a16="http://schemas.microsoft.com/office/drawing/2014/main" val="961994329"/>
                  </a:ext>
                </a:extLst>
              </a:tr>
              <a:tr h="1036106">
                <a:tc>
                  <a:txBody>
                    <a:bodyPr/>
                    <a:lstStyle/>
                    <a:p>
                      <a:pPr algn="l"/>
                      <a:r>
                        <a:rPr lang="en-US" sz="1600" b="1" dirty="0">
                          <a:latin typeface="Calibri" panose="020F0502020204030204" pitchFamily="34" charset="0"/>
                          <a:ea typeface="Calibri" panose="020F0502020204030204" pitchFamily="34" charset="0"/>
                          <a:cs typeface="Calibri" panose="020F0502020204030204" pitchFamily="34" charset="0"/>
                        </a:rPr>
                        <a:t>Destiny-Breast09 </a:t>
                      </a:r>
                    </a:p>
                    <a:p>
                      <a:pPr algn="l"/>
                      <a:r>
                        <a:rPr lang="en-US" b="1" dirty="0">
                          <a:latin typeface="Calibri" panose="020F0502020204030204" pitchFamily="34" charset="0"/>
                          <a:ea typeface="Calibri" panose="020F0502020204030204" pitchFamily="34" charset="0"/>
                          <a:cs typeface="Calibri" panose="020F0502020204030204" pitchFamily="34" charset="0"/>
                        </a:rPr>
                        <a:t>(2025)</a:t>
                      </a:r>
                    </a:p>
                    <a:p>
                      <a:pPr algn="l"/>
                      <a:endParaRPr lang="en-US" b="1" dirty="0">
                        <a:latin typeface="Calibri" panose="020F0502020204030204" pitchFamily="34" charset="0"/>
                        <a:ea typeface="Calibri" panose="020F0502020204030204" pitchFamily="34" charset="0"/>
                        <a:cs typeface="Calibri" panose="020F0502020204030204" pitchFamily="34" charset="0"/>
                      </a:endParaRPr>
                    </a:p>
                    <a:p>
                      <a:pPr algn="l"/>
                      <a:r>
                        <a:rPr lang="en-US" b="1" dirty="0">
                          <a:latin typeface="Calibri" panose="020F0502020204030204" pitchFamily="34" charset="0"/>
                          <a:ea typeface="Calibri" panose="020F0502020204030204" pitchFamily="34" charset="0"/>
                          <a:cs typeface="Calibri" panose="020F0502020204030204" pitchFamily="34" charset="0"/>
                        </a:rPr>
                        <a:t>N=770</a:t>
                      </a:r>
                    </a:p>
                  </a:txBody>
                  <a:tcPr/>
                </a:tc>
                <a:tc>
                  <a:txBody>
                    <a:bodyPr/>
                    <a:lstStyle/>
                    <a:p>
                      <a:pPr algn="l"/>
                      <a:r>
                        <a:rPr lang="en-US" b="1" dirty="0">
                          <a:latin typeface="Calibri" panose="020F0502020204030204" pitchFamily="34" charset="0"/>
                          <a:ea typeface="Calibri" panose="020F0502020204030204" pitchFamily="34" charset="0"/>
                          <a:cs typeface="Calibri" panose="020F0502020204030204" pitchFamily="34" charset="0"/>
                        </a:rPr>
                        <a:t>T-DXd + P </a:t>
                      </a:r>
                      <a:r>
                        <a:rPr lang="en-US" dirty="0">
                          <a:latin typeface="Calibri" panose="020F0502020204030204" pitchFamily="34" charset="0"/>
                          <a:ea typeface="Calibri" panose="020F0502020204030204" pitchFamily="34" charset="0"/>
                          <a:cs typeface="Calibri" panose="020F0502020204030204" pitchFamily="34" charset="0"/>
                        </a:rPr>
                        <a:t>vs. </a:t>
                      </a:r>
                      <a:r>
                        <a:rPr lang="en-US" b="1" dirty="0">
                          <a:latin typeface="Calibri" panose="020F0502020204030204" pitchFamily="34" charset="0"/>
                          <a:ea typeface="Calibri" panose="020F0502020204030204" pitchFamily="34" charset="0"/>
                          <a:cs typeface="Calibri" panose="020F0502020204030204" pitchFamily="34" charset="0"/>
                        </a:rPr>
                        <a:t>T-DXd </a:t>
                      </a:r>
                      <a:r>
                        <a:rPr lang="en-US" dirty="0">
                          <a:latin typeface="Calibri" panose="020F0502020204030204" pitchFamily="34" charset="0"/>
                          <a:ea typeface="Calibri" panose="020F0502020204030204" pitchFamily="34" charset="0"/>
                          <a:cs typeface="Calibri" panose="020F0502020204030204" pitchFamily="34" charset="0"/>
                        </a:rPr>
                        <a:t>+ placebo vs. </a:t>
                      </a:r>
                      <a:r>
                        <a:rPr lang="en-US" b="1" dirty="0">
                          <a:latin typeface="Calibri" panose="020F0502020204030204" pitchFamily="34" charset="0"/>
                          <a:ea typeface="Calibri" panose="020F0502020204030204" pitchFamily="34" charset="0"/>
                          <a:cs typeface="Calibri" panose="020F0502020204030204" pitchFamily="34" charset="0"/>
                        </a:rPr>
                        <a:t>THP</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52</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H: 27.9-28.7</a:t>
                      </a:r>
                    </a:p>
                    <a:p>
                      <a:pPr algn="ctr"/>
                      <a:endParaRPr lang="en-US" b="1" dirty="0">
                        <a:latin typeface="Calibri" panose="020F0502020204030204" pitchFamily="34" charset="0"/>
                        <a:ea typeface="Calibri" panose="020F0502020204030204" pitchFamily="34" charset="0"/>
                        <a:cs typeface="Calibri" panose="020F0502020204030204" pitchFamily="34" charset="0"/>
                      </a:endParaRPr>
                    </a:p>
                    <a:p>
                      <a:pPr algn="ctr"/>
                      <a:r>
                        <a:rPr lang="en-US" b="1" dirty="0">
                          <a:latin typeface="Calibri" panose="020F0502020204030204" pitchFamily="34" charset="0"/>
                          <a:ea typeface="Calibri" panose="020F0502020204030204" pitchFamily="34" charset="0"/>
                          <a:cs typeface="Calibri" panose="020F0502020204030204" pitchFamily="34" charset="0"/>
                        </a:rPr>
                        <a:t>P: 6.2-8.1</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54</a:t>
                      </a:r>
                    </a:p>
                  </a:txBody>
                  <a:tcPr/>
                </a:tc>
                <a:tc>
                  <a:txBody>
                    <a:bodyPr/>
                    <a:lstStyle/>
                    <a:p>
                      <a:pPr algn="ctr"/>
                      <a:r>
                        <a:rPr lang="pt-BR" b="1" u="none" dirty="0">
                          <a:latin typeface="Calibri" panose="020F0502020204030204" pitchFamily="34" charset="0"/>
                          <a:ea typeface="Calibri" panose="020F0502020204030204" pitchFamily="34" charset="0"/>
                          <a:cs typeface="Calibri" panose="020F0502020204030204" pitchFamily="34" charset="0"/>
                        </a:rPr>
                        <a:t>T-DXd ± P</a:t>
                      </a:r>
                      <a:r>
                        <a:rPr lang="pt-BR" b="1" dirty="0">
                          <a:latin typeface="Calibri" panose="020F0502020204030204" pitchFamily="34" charset="0"/>
                          <a:ea typeface="Calibri" panose="020F0502020204030204" pitchFamily="34" charset="0"/>
                          <a:cs typeface="Calibri" panose="020F0502020204030204" pitchFamily="34" charset="0"/>
                        </a:rPr>
                        <a:t>:</a:t>
                      </a:r>
                    </a:p>
                    <a:p>
                      <a:pPr algn="ctr"/>
                      <a:r>
                        <a:rPr lang="pt-BR" b="1" dirty="0">
                          <a:latin typeface="Calibri" panose="020F0502020204030204" pitchFamily="34" charset="0"/>
                          <a:ea typeface="Calibri" panose="020F0502020204030204" pitchFamily="34" charset="0"/>
                          <a:cs typeface="Calibri" panose="020F0502020204030204" pitchFamily="34" charset="0"/>
                        </a:rPr>
                        <a:t>13.5</a:t>
                      </a:r>
                    </a:p>
                    <a:p>
                      <a:pPr algn="ctr"/>
                      <a:endParaRPr lang="pt-BR" b="1" dirty="0">
                        <a:latin typeface="Calibri" panose="020F0502020204030204" pitchFamily="34" charset="0"/>
                        <a:ea typeface="Calibri" panose="020F0502020204030204" pitchFamily="34" charset="0"/>
                        <a:cs typeface="Calibri" panose="020F0502020204030204" pitchFamily="34" charset="0"/>
                      </a:endParaRPr>
                    </a:p>
                    <a:p>
                      <a:pPr algn="ctr"/>
                      <a:r>
                        <a:rPr lang="pt-BR" b="1" u="none" dirty="0">
                          <a:latin typeface="Calibri" panose="020F0502020204030204" pitchFamily="34" charset="0"/>
                          <a:ea typeface="Calibri" panose="020F0502020204030204" pitchFamily="34" charset="0"/>
                          <a:cs typeface="Calibri" panose="020F0502020204030204" pitchFamily="34" charset="0"/>
                        </a:rPr>
                        <a:t>THP:</a:t>
                      </a:r>
                    </a:p>
                    <a:p>
                      <a:pPr algn="ctr"/>
                      <a:r>
                        <a:rPr lang="pt-BR" b="1" dirty="0">
                          <a:latin typeface="Calibri" panose="020F0502020204030204" pitchFamily="34" charset="0"/>
                          <a:ea typeface="Calibri" panose="020F0502020204030204" pitchFamily="34" charset="0"/>
                          <a:cs typeface="Calibri" panose="020F0502020204030204" pitchFamily="34" charset="0"/>
                        </a:rPr>
                        <a:t>38.3</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~5-7</a:t>
                      </a:r>
                    </a:p>
                  </a:txBody>
                  <a:tcPr/>
                </a:tc>
                <a:tc>
                  <a:txBody>
                    <a:bodyPr/>
                    <a:lstStyle/>
                    <a:p>
                      <a:pPr algn="l"/>
                      <a:r>
                        <a:rPr lang="en-US" b="1" dirty="0">
                          <a:latin typeface="Calibri" panose="020F0502020204030204" pitchFamily="34" charset="0"/>
                          <a:ea typeface="Calibri" panose="020F0502020204030204" pitchFamily="34" charset="0"/>
                          <a:cs typeface="Calibri" panose="020F0502020204030204" pitchFamily="34" charset="0"/>
                        </a:rPr>
                        <a:t>Substantial benefit</a:t>
                      </a:r>
                    </a:p>
                  </a:txBody>
                  <a:tcPr/>
                </a:tc>
                <a:tc>
                  <a:txBody>
                    <a:bodyPr/>
                    <a:lstStyle/>
                    <a:p>
                      <a:pPr algn="l"/>
                      <a:r>
                        <a:rPr lang="fr-FR" sz="1600" b="1" dirty="0">
                          <a:latin typeface="Calibri" panose="020F0502020204030204" pitchFamily="34" charset="0"/>
                          <a:ea typeface="Calibri" panose="020F0502020204030204" pitchFamily="34" charset="0"/>
                          <a:cs typeface="Calibri" panose="020F0502020204030204" pitchFamily="34" charset="0"/>
                        </a:rPr>
                        <a:t>mPFS: 40.7 vs. 26.9 M </a:t>
                      </a:r>
                    </a:p>
                    <a:p>
                      <a:pPr algn="l"/>
                      <a:endParaRPr lang="fr-FR" b="1" dirty="0">
                        <a:latin typeface="Calibri" panose="020F0502020204030204" pitchFamily="34" charset="0"/>
                        <a:ea typeface="Calibri" panose="020F0502020204030204" pitchFamily="34" charset="0"/>
                        <a:cs typeface="Calibri" panose="020F0502020204030204" pitchFamily="34" charset="0"/>
                      </a:endParaRPr>
                    </a:p>
                    <a:p>
                      <a:pPr algn="l"/>
                      <a:r>
                        <a:rPr lang="fr-FR" b="1" dirty="0">
                          <a:latin typeface="Calibri" panose="020F0502020204030204" pitchFamily="34" charset="0"/>
                          <a:ea typeface="Calibri" panose="020F0502020204030204" pitchFamily="34" charset="0"/>
                          <a:cs typeface="Calibri" panose="020F0502020204030204" pitchFamily="34" charset="0"/>
                        </a:rPr>
                        <a:t>mOS</a:t>
                      </a:r>
                      <a:r>
                        <a:rPr lang="fr-FR" dirty="0">
                          <a:latin typeface="Calibri" panose="020F0502020204030204" pitchFamily="34" charset="0"/>
                          <a:ea typeface="Calibri" panose="020F0502020204030204" pitchFamily="34" charset="0"/>
                          <a:cs typeface="Calibri" panose="020F0502020204030204" pitchFamily="34" charset="0"/>
                        </a:rPr>
                        <a:t> : immature</a:t>
                      </a:r>
                    </a:p>
                    <a:p>
                      <a:pPr algn="l"/>
                      <a:r>
                        <a:rPr lang="fr-FR" dirty="0">
                          <a:latin typeface="Calibri" panose="020F0502020204030204" pitchFamily="34" charset="0"/>
                          <a:ea typeface="Calibri" panose="020F0502020204030204" pitchFamily="34" charset="0"/>
                          <a:cs typeface="Calibri" panose="020F0502020204030204" pitchFamily="34" charset="0"/>
                        </a:rPr>
                        <a:t>(HR = 0.56)</a:t>
                      </a:r>
                    </a:p>
                    <a:p>
                      <a:pPr algn="l"/>
                      <a:endParaRPr lang="en-US"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01532218"/>
                  </a:ext>
                </a:extLst>
              </a:tr>
              <a:tr h="972144">
                <a:tc>
                  <a:txBody>
                    <a:bodyPr/>
                    <a:lstStyle/>
                    <a:p>
                      <a:pPr algn="l"/>
                      <a:r>
                        <a:rPr lang="en-US" sz="1600" b="1" dirty="0">
                          <a:latin typeface="Calibri" panose="020F0502020204030204" pitchFamily="34" charset="0"/>
                          <a:ea typeface="Calibri" panose="020F0502020204030204" pitchFamily="34" charset="0"/>
                          <a:cs typeface="Calibri" panose="020F0502020204030204" pitchFamily="34" charset="0"/>
                        </a:rPr>
                        <a:t>PATINA</a:t>
                      </a:r>
                    </a:p>
                    <a:p>
                      <a:pPr algn="l"/>
                      <a:r>
                        <a:rPr lang="en-US" b="1" dirty="0">
                          <a:latin typeface="Calibri" panose="020F0502020204030204" pitchFamily="34" charset="0"/>
                          <a:ea typeface="Calibri" panose="020F0502020204030204" pitchFamily="34" charset="0"/>
                          <a:cs typeface="Calibri" panose="020F0502020204030204" pitchFamily="34" charset="0"/>
                        </a:rPr>
                        <a:t>(2024)</a:t>
                      </a:r>
                    </a:p>
                    <a:p>
                      <a:pPr algn="l"/>
                      <a:endParaRPr lang="en-US" b="1" dirty="0">
                        <a:latin typeface="Calibri" panose="020F0502020204030204" pitchFamily="34" charset="0"/>
                        <a:ea typeface="Calibri" panose="020F0502020204030204" pitchFamily="34" charset="0"/>
                        <a:cs typeface="Calibri" panose="020F0502020204030204" pitchFamily="34" charset="0"/>
                      </a:endParaRPr>
                    </a:p>
                    <a:p>
                      <a:pPr algn="l"/>
                      <a:r>
                        <a:rPr lang="en-US" b="1" dirty="0">
                          <a:latin typeface="Calibri" panose="020F0502020204030204" pitchFamily="34" charset="0"/>
                          <a:ea typeface="Calibri" panose="020F0502020204030204" pitchFamily="34" charset="0"/>
                          <a:cs typeface="Calibri" panose="020F0502020204030204" pitchFamily="34" charset="0"/>
                        </a:rPr>
                        <a:t>N= 518</a:t>
                      </a:r>
                    </a:p>
                  </a:txBody>
                  <a:tcPr/>
                </a:tc>
                <a:tc>
                  <a:txBody>
                    <a:bodyPr/>
                    <a:lstStyle/>
                    <a:p>
                      <a:pPr algn="l"/>
                      <a:r>
                        <a:rPr lang="en-US" b="1" u="sng" dirty="0">
                          <a:highlight>
                            <a:srgbClr val="FFFF00"/>
                          </a:highlight>
                          <a:latin typeface="Calibri" panose="020F0502020204030204" pitchFamily="34" charset="0"/>
                          <a:ea typeface="Calibri" panose="020F0502020204030204" pitchFamily="34" charset="0"/>
                          <a:cs typeface="Calibri" panose="020F0502020204030204" pitchFamily="34" charset="0"/>
                        </a:rPr>
                        <a:t>Post THP</a:t>
                      </a:r>
                      <a:r>
                        <a:rPr lang="en-US" b="1" dirty="0">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maintenance </a:t>
                      </a:r>
                      <a:r>
                        <a:rPr lang="en-US" b="1" dirty="0">
                          <a:latin typeface="Calibri" panose="020F0502020204030204" pitchFamily="34" charset="0"/>
                          <a:ea typeface="Calibri" panose="020F0502020204030204" pitchFamily="34" charset="0"/>
                          <a:cs typeface="Calibri" panose="020F0502020204030204" pitchFamily="34" charset="0"/>
                        </a:rPr>
                        <a:t>H(P)</a:t>
                      </a:r>
                      <a:r>
                        <a:rPr lang="en-US" dirty="0">
                          <a:latin typeface="Calibri" panose="020F0502020204030204" pitchFamily="34" charset="0"/>
                          <a:ea typeface="Calibri" panose="020F0502020204030204" pitchFamily="34" charset="0"/>
                          <a:cs typeface="Calibri" panose="020F0502020204030204" pitchFamily="34" charset="0"/>
                        </a:rPr>
                        <a:t> + </a:t>
                      </a:r>
                      <a:r>
                        <a:rPr lang="en-US" b="1" dirty="0">
                          <a:latin typeface="Calibri" panose="020F0502020204030204" pitchFamily="34" charset="0"/>
                          <a:ea typeface="Calibri" panose="020F0502020204030204" pitchFamily="34" charset="0"/>
                          <a:cs typeface="Calibri" panose="020F0502020204030204" pitchFamily="34" charset="0"/>
                        </a:rPr>
                        <a:t>palbociclib (Pb)</a:t>
                      </a:r>
                      <a:r>
                        <a:rPr lang="en-US" dirty="0">
                          <a:latin typeface="Calibri" panose="020F0502020204030204" pitchFamily="34" charset="0"/>
                          <a:ea typeface="Calibri" panose="020F0502020204030204" pitchFamily="34" charset="0"/>
                          <a:cs typeface="Calibri" panose="020F0502020204030204" pitchFamily="34" charset="0"/>
                        </a:rPr>
                        <a:t> or placebo (Pbo)</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55</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H ± P: 71</a:t>
                      </a:r>
                    </a:p>
                    <a:p>
                      <a:pPr algn="ctr"/>
                      <a:endParaRPr lang="en-US"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100</a:t>
                      </a:r>
                    </a:p>
                  </a:txBody>
                  <a:tcPr/>
                </a:tc>
                <a:tc>
                  <a:txBody>
                    <a:bodyPr/>
                    <a:lstStyle/>
                    <a:p>
                      <a:pPr algn="ctr"/>
                      <a:r>
                        <a:rPr lang="pt-BR" b="1" dirty="0">
                          <a:latin typeface="Calibri" panose="020F0502020204030204" pitchFamily="34" charset="0"/>
                          <a:ea typeface="Calibri" panose="020F0502020204030204" pitchFamily="34" charset="0"/>
                          <a:cs typeface="Calibri" panose="020F0502020204030204" pitchFamily="34" charset="0"/>
                        </a:rPr>
                        <a:t>100</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pPr algn="l"/>
                      <a:r>
                        <a:rPr lang="en-US" b="1" dirty="0">
                          <a:latin typeface="Calibri" panose="020F0502020204030204" pitchFamily="34" charset="0"/>
                          <a:ea typeface="Calibri" panose="020F0502020204030204" pitchFamily="34" charset="0"/>
                          <a:cs typeface="Calibri" panose="020F0502020204030204" pitchFamily="34" charset="0"/>
                        </a:rPr>
                        <a:t>Risk CNS progression</a:t>
                      </a:r>
                    </a:p>
                    <a:p>
                      <a:pPr algn="l"/>
                      <a:r>
                        <a:rPr lang="en-US" b="0" dirty="0">
                          <a:latin typeface="Calibri" panose="020F0502020204030204" pitchFamily="34" charset="0"/>
                          <a:ea typeface="Calibri" panose="020F0502020204030204" pitchFamily="34" charset="0"/>
                          <a:cs typeface="Calibri" panose="020F0502020204030204" pitchFamily="34" charset="0"/>
                        </a:rPr>
                        <a:t>13.0 %- </a:t>
                      </a:r>
                      <a:r>
                        <a:rPr lang="en-US" b="1" dirty="0">
                          <a:latin typeface="Calibri" panose="020F0502020204030204" pitchFamily="34" charset="0"/>
                          <a:ea typeface="Calibri" panose="020F0502020204030204" pitchFamily="34" charset="0"/>
                          <a:cs typeface="Calibri" panose="020F0502020204030204" pitchFamily="34" charset="0"/>
                        </a:rPr>
                        <a:t>Pb</a:t>
                      </a:r>
                    </a:p>
                    <a:p>
                      <a:pPr algn="l"/>
                      <a:r>
                        <a:rPr lang="en-US" b="0" dirty="0">
                          <a:latin typeface="Calibri" panose="020F0502020204030204" pitchFamily="34" charset="0"/>
                          <a:ea typeface="Calibri" panose="020F0502020204030204" pitchFamily="34" charset="0"/>
                          <a:cs typeface="Calibri" panose="020F0502020204030204" pitchFamily="34" charset="0"/>
                        </a:rPr>
                        <a:t>19.2 %- </a:t>
                      </a:r>
                      <a:r>
                        <a:rPr lang="en-US" b="1" dirty="0">
                          <a:latin typeface="Calibri" panose="020F0502020204030204" pitchFamily="34" charset="0"/>
                          <a:ea typeface="Calibri" panose="020F0502020204030204" pitchFamily="34" charset="0"/>
                          <a:cs typeface="Calibri" panose="020F0502020204030204" pitchFamily="34" charset="0"/>
                        </a:rPr>
                        <a:t>Pbo</a:t>
                      </a:r>
                    </a:p>
                    <a:p>
                      <a:pPr algn="l"/>
                      <a:r>
                        <a:rPr lang="en-US" b="0" dirty="0">
                          <a:latin typeface="Calibri" panose="020F0502020204030204" pitchFamily="34" charset="0"/>
                          <a:ea typeface="Calibri" panose="020F0502020204030204" pitchFamily="34" charset="0"/>
                          <a:cs typeface="Calibri" panose="020F0502020204030204" pitchFamily="34" charset="0"/>
                        </a:rPr>
                        <a:t>P-0.0378</a:t>
                      </a:r>
                    </a:p>
                  </a:txBody>
                  <a:tcPr/>
                </a:tc>
                <a:tc>
                  <a:txBody>
                    <a:bodyPr/>
                    <a:lstStyle/>
                    <a:p>
                      <a:pPr algn="l"/>
                      <a:r>
                        <a:rPr lang="en-US" sz="1600" b="1" dirty="0">
                          <a:latin typeface="Calibri" panose="020F0502020204030204" pitchFamily="34" charset="0"/>
                          <a:ea typeface="Calibri" panose="020F0502020204030204" pitchFamily="34" charset="0"/>
                          <a:cs typeface="Calibri" panose="020F0502020204030204" pitchFamily="34" charset="0"/>
                        </a:rPr>
                        <a:t>mPFS: 44.3 vs. 29.1 M </a:t>
                      </a:r>
                    </a:p>
                    <a:p>
                      <a:pPr algn="l"/>
                      <a:r>
                        <a:rPr lang="en-US" dirty="0">
                          <a:latin typeface="Calibri" panose="020F0502020204030204" pitchFamily="34" charset="0"/>
                          <a:ea typeface="Calibri" panose="020F0502020204030204" pitchFamily="34" charset="0"/>
                          <a:cs typeface="Calibri" panose="020F0502020204030204" pitchFamily="34" charset="0"/>
                        </a:rPr>
                        <a:t>(HR = 0.75) </a:t>
                      </a:r>
                    </a:p>
                    <a:p>
                      <a:pPr algn="l"/>
                      <a:endParaRPr lang="en-US" dirty="0">
                        <a:latin typeface="Calibri" panose="020F0502020204030204" pitchFamily="34" charset="0"/>
                        <a:ea typeface="Calibri" panose="020F0502020204030204" pitchFamily="34" charset="0"/>
                        <a:cs typeface="Calibri" panose="020F0502020204030204" pitchFamily="34" charset="0"/>
                      </a:endParaRPr>
                    </a:p>
                    <a:p>
                      <a:pPr algn="l"/>
                      <a:r>
                        <a:rPr lang="en-US" b="1" dirty="0">
                          <a:latin typeface="Calibri" panose="020F0502020204030204" pitchFamily="34" charset="0"/>
                          <a:ea typeface="Calibri" panose="020F0502020204030204" pitchFamily="34" charset="0"/>
                          <a:cs typeface="Calibri" panose="020F0502020204030204" pitchFamily="34" charset="0"/>
                        </a:rPr>
                        <a:t>mOS</a:t>
                      </a:r>
                      <a:r>
                        <a:rPr lang="en-US" dirty="0">
                          <a:latin typeface="Calibri" panose="020F0502020204030204" pitchFamily="34" charset="0"/>
                          <a:ea typeface="Calibri" panose="020F0502020204030204" pitchFamily="34" charset="0"/>
                          <a:cs typeface="Calibri" panose="020F0502020204030204" pitchFamily="34" charset="0"/>
                        </a:rPr>
                        <a:t> : immature</a:t>
                      </a:r>
                    </a:p>
                  </a:txBody>
                  <a:tcPr/>
                </a:tc>
                <a:extLst>
                  <a:ext uri="{0D108BD9-81ED-4DB2-BD59-A6C34878D82A}">
                    <a16:rowId xmlns:a16="http://schemas.microsoft.com/office/drawing/2014/main" val="2606826975"/>
                  </a:ext>
                </a:extLst>
              </a:tr>
              <a:tr h="882976">
                <a:tc>
                  <a:txBody>
                    <a:bodyPr/>
                    <a:lstStyle/>
                    <a:p>
                      <a:pPr algn="l"/>
                      <a:r>
                        <a:rPr lang="en-US" sz="1600" b="1" dirty="0">
                          <a:latin typeface="Calibri" panose="020F0502020204030204" pitchFamily="34" charset="0"/>
                          <a:ea typeface="Calibri" panose="020F0502020204030204" pitchFamily="34" charset="0"/>
                          <a:cs typeface="Calibri" panose="020F0502020204030204" pitchFamily="34" charset="0"/>
                        </a:rPr>
                        <a:t>HER2CLIMB-05</a:t>
                      </a:r>
                      <a:r>
                        <a:rPr lang="en-US" b="1" dirty="0">
                          <a:latin typeface="Calibri" panose="020F0502020204030204" pitchFamily="34" charset="0"/>
                          <a:ea typeface="Calibri" panose="020F0502020204030204" pitchFamily="34" charset="0"/>
                          <a:cs typeface="Calibri" panose="020F0502020204030204" pitchFamily="34" charset="0"/>
                        </a:rPr>
                        <a:t> (2025)</a:t>
                      </a:r>
                    </a:p>
                    <a:p>
                      <a:pPr algn="l"/>
                      <a:endParaRPr lang="en-US" b="1" dirty="0">
                        <a:latin typeface="Calibri" panose="020F0502020204030204" pitchFamily="34" charset="0"/>
                        <a:ea typeface="Calibri" panose="020F0502020204030204" pitchFamily="34" charset="0"/>
                        <a:cs typeface="Calibri" panose="020F0502020204030204" pitchFamily="34" charset="0"/>
                      </a:endParaRPr>
                    </a:p>
                    <a:p>
                      <a:pPr algn="l"/>
                      <a:r>
                        <a:rPr lang="en-US" b="1" dirty="0">
                          <a:latin typeface="Calibri" panose="020F0502020204030204" pitchFamily="34" charset="0"/>
                          <a:ea typeface="Calibri" panose="020F0502020204030204" pitchFamily="34" charset="0"/>
                          <a:cs typeface="Calibri" panose="020F0502020204030204" pitchFamily="34" charset="0"/>
                        </a:rPr>
                        <a:t>N=654</a:t>
                      </a:r>
                    </a:p>
                  </a:txBody>
                  <a:tcPr/>
                </a:tc>
                <a:tc>
                  <a:txBody>
                    <a:bodyPr/>
                    <a:lstStyle/>
                    <a:p>
                      <a:pPr algn="l"/>
                      <a:r>
                        <a:rPr lang="en-US" b="1" u="sng" dirty="0">
                          <a:highlight>
                            <a:srgbClr val="FFFF00"/>
                          </a:highlight>
                          <a:latin typeface="Calibri" panose="020F0502020204030204" pitchFamily="34" charset="0"/>
                          <a:ea typeface="Calibri" panose="020F0502020204030204" pitchFamily="34" charset="0"/>
                          <a:cs typeface="Calibri" panose="020F0502020204030204" pitchFamily="34" charset="0"/>
                        </a:rPr>
                        <a:t>Post THP</a:t>
                      </a:r>
                      <a:r>
                        <a:rPr lang="en-US" b="0"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en-US" b="0" dirty="0">
                          <a:highlight>
                            <a:srgbClr val="FFFF00"/>
                          </a:highligh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b="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maintenance </a:t>
                      </a:r>
                      <a:r>
                        <a:rPr lang="en-US"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HP</a:t>
                      </a:r>
                      <a:r>
                        <a:rPr lang="en-US" b="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a:t>
                      </a:r>
                      <a:r>
                        <a:rPr lang="en-US"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tucatinib</a:t>
                      </a:r>
                      <a:r>
                        <a:rPr lang="en-US" b="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or placebo</a:t>
                      </a:r>
                      <a:endParaRPr lang="en-US"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69.3 </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H: 60-67</a:t>
                      </a:r>
                    </a:p>
                    <a:p>
                      <a:pPr algn="ctr"/>
                      <a:r>
                        <a:rPr lang="en-US" b="1" dirty="0">
                          <a:latin typeface="Calibri" panose="020F0502020204030204" pitchFamily="34" charset="0"/>
                          <a:ea typeface="Calibri" panose="020F0502020204030204" pitchFamily="34" charset="0"/>
                          <a:cs typeface="Calibri" panose="020F0502020204030204" pitchFamily="34" charset="0"/>
                        </a:rPr>
                        <a:t>P: 16-19</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~51-54</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45.1</a:t>
                      </a:r>
                    </a:p>
                  </a:txBody>
                  <a:tcPr/>
                </a:tc>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12.4</a:t>
                      </a:r>
                    </a:p>
                  </a:txBody>
                  <a:tcPr/>
                </a:tc>
                <a:tc>
                  <a:txBody>
                    <a:bodyPr/>
                    <a:lstStyle/>
                    <a:p>
                      <a:pPr algn="l"/>
                      <a:r>
                        <a:rPr lang="en-US" b="1" dirty="0">
                          <a:latin typeface="Calibri" panose="020F0502020204030204" pitchFamily="34" charset="0"/>
                          <a:ea typeface="Calibri" panose="020F0502020204030204" pitchFamily="34" charset="0"/>
                          <a:cs typeface="Calibri" panose="020F0502020204030204" pitchFamily="34" charset="0"/>
                        </a:rPr>
                        <a:t>8.5  vs. 4.3M </a:t>
                      </a:r>
                    </a:p>
                    <a:p>
                      <a:pPr algn="l"/>
                      <a:r>
                        <a:rPr lang="en-US" b="0" dirty="0">
                          <a:latin typeface="Calibri" panose="020F0502020204030204" pitchFamily="34" charset="0"/>
                          <a:ea typeface="Calibri" panose="020F0502020204030204" pitchFamily="34" charset="0"/>
                          <a:cs typeface="Calibri" panose="020F0502020204030204" pitchFamily="34" charset="0"/>
                        </a:rPr>
                        <a:t>(HR = 0.719 )</a:t>
                      </a:r>
                    </a:p>
                  </a:txBody>
                  <a:tcPr/>
                </a:tc>
                <a:tc>
                  <a:txBody>
                    <a:bodyPr/>
                    <a:lstStyle/>
                    <a:p>
                      <a:pPr algn="l"/>
                      <a:r>
                        <a:rPr lang="en-US" sz="1600" b="1" dirty="0">
                          <a:latin typeface="Calibri" panose="020F0502020204030204" pitchFamily="34" charset="0"/>
                          <a:ea typeface="Calibri" panose="020F0502020204030204" pitchFamily="34" charset="0"/>
                          <a:cs typeface="Calibri" panose="020F0502020204030204" pitchFamily="34" charset="0"/>
                        </a:rPr>
                        <a:t>mPFS: 24.9 vs. 16.3 M </a:t>
                      </a:r>
                    </a:p>
                    <a:p>
                      <a:pPr algn="l"/>
                      <a:endParaRPr lang="en-US" b="1" dirty="0">
                        <a:latin typeface="Calibri" panose="020F0502020204030204" pitchFamily="34" charset="0"/>
                        <a:ea typeface="Calibri" panose="020F0502020204030204" pitchFamily="34" charset="0"/>
                        <a:cs typeface="Calibri" panose="020F0502020204030204" pitchFamily="34" charset="0"/>
                      </a:endParaRPr>
                    </a:p>
                    <a:p>
                      <a:pPr algn="l"/>
                      <a:r>
                        <a:rPr lang="en-US" b="1" dirty="0">
                          <a:latin typeface="Calibri" panose="020F0502020204030204" pitchFamily="34" charset="0"/>
                          <a:ea typeface="Calibri" panose="020F0502020204030204" pitchFamily="34" charset="0"/>
                          <a:cs typeface="Calibri" panose="020F0502020204030204" pitchFamily="34" charset="0"/>
                        </a:rPr>
                        <a:t>mOS</a:t>
                      </a:r>
                      <a:r>
                        <a:rPr lang="en-US" b="0" dirty="0">
                          <a:latin typeface="Calibri" panose="020F0502020204030204" pitchFamily="34" charset="0"/>
                          <a:ea typeface="Calibri" panose="020F0502020204030204" pitchFamily="34" charset="0"/>
                          <a:cs typeface="Calibri" panose="020F0502020204030204" pitchFamily="34" charset="0"/>
                        </a:rPr>
                        <a:t> : immature</a:t>
                      </a:r>
                    </a:p>
                  </a:txBody>
                  <a:tcPr/>
                </a:tc>
                <a:extLst>
                  <a:ext uri="{0D108BD9-81ED-4DB2-BD59-A6C34878D82A}">
                    <a16:rowId xmlns:a16="http://schemas.microsoft.com/office/drawing/2014/main" val="2082021340"/>
                  </a:ext>
                </a:extLst>
              </a:tr>
            </a:tbl>
          </a:graphicData>
        </a:graphic>
      </p:graphicFrame>
      <p:sp>
        <p:nvSpPr>
          <p:cNvPr id="5" name="Rectangle 4">
            <a:extLst>
              <a:ext uri="{FF2B5EF4-FFF2-40B4-BE49-F238E27FC236}">
                <a16:creationId xmlns:a16="http://schemas.microsoft.com/office/drawing/2014/main" id="{B076A8C3-0049-4B23-8360-0A59B82D0C0D}"/>
              </a:ext>
            </a:extLst>
          </p:cNvPr>
          <p:cNvSpPr/>
          <p:nvPr/>
        </p:nvSpPr>
        <p:spPr>
          <a:xfrm>
            <a:off x="6096000" y="1513934"/>
            <a:ext cx="1028132" cy="4643026"/>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510808F6-2ED5-4792-AD3B-F080AD226BF1}"/>
              </a:ext>
            </a:extLst>
          </p:cNvPr>
          <p:cNvSpPr txBox="1"/>
          <p:nvPr/>
        </p:nvSpPr>
        <p:spPr>
          <a:xfrm>
            <a:off x="1259115" y="6430221"/>
            <a:ext cx="1061357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1</a:t>
            </a:r>
            <a:r>
              <a:rPr kumimoji="0" lang="en-US" sz="1200" b="1" i="0" u="none" strike="noStrike" kern="1200" cap="none" spc="0" normalizeH="0" baseline="0" noProof="0" dirty="0">
                <a:ln>
                  <a:noFill/>
                </a:ln>
                <a:solidFill>
                  <a:prstClr val="white"/>
                </a:solidFill>
                <a:effectLst/>
                <a:uLnTx/>
                <a:uFillTx/>
                <a:latin typeface="Arial"/>
                <a:ea typeface="+mn-ea"/>
                <a:cs typeface="+mn-cs"/>
              </a:rPr>
              <a:t>. Swain </a:t>
            </a:r>
            <a:r>
              <a:rPr kumimoji="0" lang="en-US" sz="1200" b="1" i="1" u="none" strike="noStrike" kern="1200" cap="none" spc="0" normalizeH="0" baseline="0" noProof="0" dirty="0">
                <a:ln>
                  <a:noFill/>
                </a:ln>
                <a:solidFill>
                  <a:prstClr val="white"/>
                </a:solidFill>
                <a:effectLst/>
                <a:uLnTx/>
                <a:uFillTx/>
                <a:latin typeface="Arial"/>
                <a:ea typeface="+mn-ea"/>
                <a:cs typeface="+mn-cs"/>
              </a:rPr>
              <a:t>et al</a:t>
            </a:r>
            <a:r>
              <a:rPr kumimoji="0" lang="en-US" sz="1200" b="1" i="0" u="none" strike="noStrike" kern="1200" cap="none" spc="0" normalizeH="0" baseline="0" noProof="0" dirty="0">
                <a:ln>
                  <a:noFill/>
                </a:ln>
                <a:solidFill>
                  <a:prstClr val="white"/>
                </a:solidFill>
                <a:effectLst/>
                <a:uLnTx/>
                <a:uFillTx/>
                <a:latin typeface="Arial"/>
                <a:ea typeface="+mn-ea"/>
                <a:cs typeface="+mn-cs"/>
              </a:rPr>
              <a:t>., 2013; 2. Swain </a:t>
            </a:r>
            <a:r>
              <a:rPr kumimoji="0" lang="en-US" sz="1200" b="1" i="1" u="none" strike="noStrike" kern="1200" cap="none" spc="0" normalizeH="0" baseline="0" noProof="0" dirty="0">
                <a:ln>
                  <a:noFill/>
                </a:ln>
                <a:solidFill>
                  <a:prstClr val="white"/>
                </a:solidFill>
                <a:effectLst/>
                <a:uLnTx/>
                <a:uFillTx/>
                <a:latin typeface="Arial"/>
                <a:ea typeface="+mn-ea"/>
                <a:cs typeface="+mn-cs"/>
              </a:rPr>
              <a:t>et al</a:t>
            </a:r>
            <a:r>
              <a:rPr kumimoji="0" lang="en-US" sz="1200" b="1" i="0" u="none" strike="noStrike" kern="1200" cap="none" spc="0" normalizeH="0" baseline="0" noProof="0" dirty="0">
                <a:ln>
                  <a:noFill/>
                </a:ln>
                <a:solidFill>
                  <a:prstClr val="white"/>
                </a:solidFill>
                <a:effectLst/>
                <a:uLnTx/>
                <a:uFillTx/>
                <a:latin typeface="Arial"/>
                <a:ea typeface="+mn-ea"/>
                <a:cs typeface="+mn-cs"/>
              </a:rPr>
              <a:t>., 2015;  3. Tolaney </a:t>
            </a:r>
            <a:r>
              <a:rPr kumimoji="0" lang="en-US" sz="1200" b="1" i="1" u="none" strike="noStrike" kern="1200" cap="none" spc="0" normalizeH="0" baseline="0" noProof="0" dirty="0">
                <a:ln>
                  <a:noFill/>
                </a:ln>
                <a:solidFill>
                  <a:prstClr val="white"/>
                </a:solidFill>
                <a:effectLst/>
                <a:uLnTx/>
                <a:uFillTx/>
                <a:latin typeface="Arial"/>
                <a:ea typeface="+mn-ea"/>
                <a:cs typeface="+mn-cs"/>
              </a:rPr>
              <a:t>et al</a:t>
            </a:r>
            <a:r>
              <a:rPr kumimoji="0" lang="en-US" sz="1200" b="1" i="0" u="none" strike="noStrike" kern="1200" cap="none" spc="0" normalizeH="0" baseline="0" noProof="0" dirty="0">
                <a:ln>
                  <a:noFill/>
                </a:ln>
                <a:solidFill>
                  <a:prstClr val="white"/>
                </a:solidFill>
                <a:effectLst/>
                <a:uLnTx/>
                <a:uFillTx/>
                <a:latin typeface="Arial"/>
                <a:ea typeface="+mn-ea"/>
                <a:cs typeface="+mn-cs"/>
              </a:rPr>
              <a:t>., 2025; 4. Metzger </a:t>
            </a:r>
            <a:r>
              <a:rPr kumimoji="0" lang="en-US" sz="1200" b="1" i="1" u="none" strike="noStrike" kern="1200" cap="none" spc="0" normalizeH="0" baseline="0" noProof="0" dirty="0">
                <a:ln>
                  <a:noFill/>
                </a:ln>
                <a:solidFill>
                  <a:prstClr val="white"/>
                </a:solidFill>
                <a:effectLst/>
                <a:uLnTx/>
                <a:uFillTx/>
                <a:latin typeface="Arial"/>
                <a:ea typeface="+mn-ea"/>
                <a:cs typeface="+mn-cs"/>
              </a:rPr>
              <a:t>et al., </a:t>
            </a:r>
            <a:r>
              <a:rPr kumimoji="0" lang="en-US" sz="1200" b="1" i="0" u="none" strike="noStrike" kern="1200" cap="none" spc="0" normalizeH="0" baseline="0" noProof="0" dirty="0">
                <a:ln>
                  <a:noFill/>
                </a:ln>
                <a:solidFill>
                  <a:prstClr val="white"/>
                </a:solidFill>
                <a:effectLst/>
                <a:uLnTx/>
                <a:uFillTx/>
                <a:latin typeface="Arial"/>
                <a:ea typeface="+mn-ea"/>
                <a:cs typeface="+mn-cs"/>
              </a:rPr>
              <a:t>2024 &amp; 2025; 5. Hamilton </a:t>
            </a:r>
            <a:r>
              <a:rPr kumimoji="0" lang="en-US" sz="1200" b="1" i="1" u="none" strike="noStrike" kern="1200" cap="none" spc="0" normalizeH="0" baseline="0" noProof="0" dirty="0">
                <a:ln>
                  <a:noFill/>
                </a:ln>
                <a:solidFill>
                  <a:prstClr val="white"/>
                </a:solidFill>
                <a:effectLst/>
                <a:uLnTx/>
                <a:uFillTx/>
                <a:latin typeface="Arial"/>
                <a:ea typeface="+mn-ea"/>
                <a:cs typeface="+mn-cs"/>
              </a:rPr>
              <a:t>et al</a:t>
            </a:r>
            <a:r>
              <a:rPr kumimoji="0" lang="en-US" sz="1200" b="1" i="0" u="none" strike="noStrike" kern="1200" cap="none" spc="0" normalizeH="0" baseline="0" noProof="0" dirty="0">
                <a:ln>
                  <a:noFill/>
                </a:ln>
                <a:solidFill>
                  <a:prstClr val="white"/>
                </a:solidFill>
                <a:effectLst/>
                <a:uLnTx/>
                <a:uFillTx/>
                <a:latin typeface="Arial"/>
                <a:ea typeface="+mn-ea"/>
                <a:cs typeface="+mn-cs"/>
              </a:rPr>
              <a:t>., 2025</a:t>
            </a:r>
            <a:r>
              <a:rPr kumimoji="0" lang="en-US" sz="1200" b="1" i="1" u="none" strike="noStrike" kern="1200" cap="none" spc="0" normalizeH="0" baseline="0" noProof="0" dirty="0">
                <a:ln>
                  <a:noFill/>
                </a:ln>
                <a:solidFill>
                  <a:prstClr val="white"/>
                </a:solidFill>
                <a:effectLst/>
                <a:uLnTx/>
                <a:uFillTx/>
                <a:latin typeface="Arial"/>
                <a:ea typeface="+mn-ea"/>
                <a:cs typeface="+mn-cs"/>
              </a:rPr>
              <a:t>  </a:t>
            </a:r>
          </a:p>
        </p:txBody>
      </p:sp>
      <p:sp>
        <p:nvSpPr>
          <p:cNvPr id="12" name="TextBox 11">
            <a:extLst>
              <a:ext uri="{FF2B5EF4-FFF2-40B4-BE49-F238E27FC236}">
                <a16:creationId xmlns:a16="http://schemas.microsoft.com/office/drawing/2014/main" id="{5D13F59D-FAA1-44C7-889B-BCCEB2FD149C}"/>
              </a:ext>
            </a:extLst>
          </p:cNvPr>
          <p:cNvSpPr txBox="1"/>
          <p:nvPr/>
        </p:nvSpPr>
        <p:spPr>
          <a:xfrm>
            <a:off x="510699" y="6527838"/>
            <a:ext cx="115533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This 									</a:t>
            </a:r>
            <a:r>
              <a:rPr kumimoji="0" lang="en-US" sz="1200" b="0" i="0" u="none" strike="noStrike" kern="1200" cap="none" spc="0" normalizeH="0" baseline="0" noProof="0" dirty="0">
                <a:ln>
                  <a:noFill/>
                </a:ln>
                <a:solidFill>
                  <a:prstClr val="black"/>
                </a:solidFill>
                <a:effectLst/>
                <a:uLnTx/>
                <a:uFillTx/>
                <a:latin typeface="Arial"/>
                <a:ea typeface="+mn-ea"/>
                <a:cs typeface="+mn-cs"/>
              </a:rPr>
              <a:t>Slide Credit: </a:t>
            </a:r>
            <a:r>
              <a:rPr kumimoji="0" lang="en-US" sz="1200" b="0" i="0" u="none" strike="noStrike" kern="1200" cap="none" spc="0" normalizeH="0" baseline="0" noProof="0" dirty="0">
                <a:ln>
                  <a:noFill/>
                </a:ln>
                <a:solidFill>
                  <a:prstClr val="black"/>
                </a:solidFill>
                <a:effectLst/>
                <a:uLnTx/>
                <a:uFillTx/>
                <a:latin typeface="Arial"/>
                <a:ea typeface="+mn-ea"/>
                <a:cs typeface="+mn-cs"/>
                <a:hlinkClick r:id="rId3">
                  <a:extLst>
                    <a:ext uri="{A12FA001-AC4F-418D-AE19-62706E023703}">
                      <ahyp:hlinkClr xmlns:ahyp="http://schemas.microsoft.com/office/drawing/2018/hyperlinkcolor" val="tx"/>
                    </a:ext>
                  </a:extLst>
                </a:hlinkClick>
              </a:rPr>
              <a:t>osullivan.ciara@mayo.edu</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p>
        </p:txBody>
      </p:sp>
      <p:sp>
        <p:nvSpPr>
          <p:cNvPr id="8" name="TextBox 7">
            <a:extLst>
              <a:ext uri="{FF2B5EF4-FFF2-40B4-BE49-F238E27FC236}">
                <a16:creationId xmlns:a16="http://schemas.microsoft.com/office/drawing/2014/main" id="{128AC00D-5B71-8B57-7744-F7CEA4547FC5}"/>
              </a:ext>
            </a:extLst>
          </p:cNvPr>
          <p:cNvSpPr txBox="1"/>
          <p:nvPr/>
        </p:nvSpPr>
        <p:spPr>
          <a:xfrm>
            <a:off x="2917372" y="6192324"/>
            <a:ext cx="5569174" cy="230832"/>
          </a:xfrm>
          <a:prstGeom prst="rect">
            <a:avLst/>
          </a:prstGeom>
          <a:solidFill>
            <a:schemeClr val="tx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a:ea typeface="+mn-ea"/>
                <a:cs typeface="+mn-cs"/>
              </a:rPr>
              <a:t>Abbreviations</a:t>
            </a:r>
            <a:r>
              <a:rPr kumimoji="0" lang="en-US" sz="900" b="0" i="0" u="none" strike="noStrike" kern="0" cap="none" spc="0" normalizeH="0" baseline="0" noProof="0" dirty="0">
                <a:ln>
                  <a:noFill/>
                </a:ln>
                <a:solidFill>
                  <a:prstClr val="black"/>
                </a:solidFill>
                <a:effectLst/>
                <a:uLnTx/>
                <a:uFillTx/>
                <a:latin typeface="Arial"/>
                <a:ea typeface="+mn-ea"/>
                <a:cs typeface="+mn-cs"/>
              </a:rPr>
              <a:t>: N/A, not applicable; H, trastuzumab, P, pertuzumab, M, months; OS, overall survival </a:t>
            </a:r>
          </a:p>
        </p:txBody>
      </p:sp>
      <p:sp>
        <p:nvSpPr>
          <p:cNvPr id="4" name="Rectangle 3">
            <a:extLst>
              <a:ext uri="{FF2B5EF4-FFF2-40B4-BE49-F238E27FC236}">
                <a16:creationId xmlns:a16="http://schemas.microsoft.com/office/drawing/2014/main" id="{2355D83A-1DC1-CA9A-1EEE-34D4CFFA984E}"/>
              </a:ext>
            </a:extLst>
          </p:cNvPr>
          <p:cNvSpPr/>
          <p:nvPr/>
        </p:nvSpPr>
        <p:spPr>
          <a:xfrm>
            <a:off x="1612232" y="4102768"/>
            <a:ext cx="1552072" cy="2061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89327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DB92C-E093-3EA8-D196-E1D5D0DB265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A0DA8C-F237-8690-99ED-85D83A06FD7A}"/>
              </a:ext>
            </a:extLst>
          </p:cNvPr>
          <p:cNvSpPr txBox="1"/>
          <p:nvPr/>
        </p:nvSpPr>
        <p:spPr>
          <a:xfrm>
            <a:off x="0" y="2660782"/>
            <a:ext cx="391886" cy="768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descr="A graph of patients with different colored lines&#10;&#10;Description automatically generated">
            <a:extLst>
              <a:ext uri="{FF2B5EF4-FFF2-40B4-BE49-F238E27FC236}">
                <a16:creationId xmlns:a16="http://schemas.microsoft.com/office/drawing/2014/main" id="{584043EA-2439-A64A-CA1D-A170D37BEB4B}"/>
              </a:ext>
            </a:extLst>
          </p:cNvPr>
          <p:cNvPicPr>
            <a:picLocks noChangeAspect="1"/>
          </p:cNvPicPr>
          <p:nvPr/>
        </p:nvPicPr>
        <p:blipFill>
          <a:blip r:embed="rId3"/>
          <a:srcRect b="15608"/>
          <a:stretch/>
        </p:blipFill>
        <p:spPr>
          <a:xfrm>
            <a:off x="5506697" y="4130723"/>
            <a:ext cx="6074004" cy="1797236"/>
          </a:xfrm>
          <a:prstGeom prst="rect">
            <a:avLst/>
          </a:prstGeom>
        </p:spPr>
      </p:pic>
      <p:pic>
        <p:nvPicPr>
          <p:cNvPr id="8" name="Picture 7" descr="A graph of a number of months&#10;&#10;Description automatically generated with medium confidence">
            <a:extLst>
              <a:ext uri="{FF2B5EF4-FFF2-40B4-BE49-F238E27FC236}">
                <a16:creationId xmlns:a16="http://schemas.microsoft.com/office/drawing/2014/main" id="{C0608091-D9E4-EBE5-5C43-F7AF44171BF4}"/>
              </a:ext>
            </a:extLst>
          </p:cNvPr>
          <p:cNvPicPr>
            <a:picLocks noChangeAspect="1"/>
          </p:cNvPicPr>
          <p:nvPr/>
        </p:nvPicPr>
        <p:blipFill>
          <a:blip r:embed="rId4"/>
          <a:srcRect b="14783"/>
          <a:stretch/>
        </p:blipFill>
        <p:spPr>
          <a:xfrm>
            <a:off x="5241416" y="1975546"/>
            <a:ext cx="6604563" cy="1926388"/>
          </a:xfrm>
          <a:prstGeom prst="rect">
            <a:avLst/>
          </a:prstGeom>
        </p:spPr>
      </p:pic>
      <p:sp>
        <p:nvSpPr>
          <p:cNvPr id="9" name="TextBox 8">
            <a:extLst>
              <a:ext uri="{FF2B5EF4-FFF2-40B4-BE49-F238E27FC236}">
                <a16:creationId xmlns:a16="http://schemas.microsoft.com/office/drawing/2014/main" id="{AF6BB315-5181-42D3-13D9-7211F7AE445F}"/>
              </a:ext>
            </a:extLst>
          </p:cNvPr>
          <p:cNvSpPr txBox="1"/>
          <p:nvPr/>
        </p:nvSpPr>
        <p:spPr>
          <a:xfrm>
            <a:off x="0" y="328966"/>
            <a:ext cx="12180793"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Helvetica Neue Condensed Black" panose="02000503000000020004" pitchFamily="2" charset="0"/>
                <a:cs typeface="Arial" panose="020B0604020202020204" pitchFamily="34" charset="0"/>
              </a:rPr>
              <a:t>First Line Treatment for HER2+ mBC: PERTAIN Study</a:t>
            </a:r>
          </a:p>
        </p:txBody>
      </p:sp>
      <p:sp>
        <p:nvSpPr>
          <p:cNvPr id="13" name="TextBox 12">
            <a:extLst>
              <a:ext uri="{FF2B5EF4-FFF2-40B4-BE49-F238E27FC236}">
                <a16:creationId xmlns:a16="http://schemas.microsoft.com/office/drawing/2014/main" id="{155DDEAD-8FA0-00F8-6083-0BEDAB0772F4}"/>
              </a:ext>
            </a:extLst>
          </p:cNvPr>
          <p:cNvSpPr txBox="1"/>
          <p:nvPr/>
        </p:nvSpPr>
        <p:spPr>
          <a:xfrm>
            <a:off x="6231051" y="2861301"/>
            <a:ext cx="190995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1">
                <a:ln>
                  <a:noFill/>
                </a:ln>
                <a:solidFill>
                  <a:srgbClr val="C00000"/>
                </a:solidFill>
                <a:effectLst/>
                <a:uLnTx/>
                <a:uFillTx/>
                <a:latin typeface="Calibri" panose="020F0502020204030204" pitchFamily="34" charset="0"/>
                <a:ea typeface="+mn-ea"/>
                <a:cs typeface="Calibri" panose="020F0502020204030204" pitchFamily="34" charset="0"/>
              </a:rPr>
              <a:t>15.8m</a:t>
            </a:r>
            <a:endParaRPr kumimoji="0" lang="en-US" sz="1600" b="1" i="0" u="none" strike="noStrike" kern="1200" cap="none" spc="0" normalizeH="0" baseline="0" noProof="1">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CF95C2A-4AB9-E13B-AAAA-08F43BA5D0A8}"/>
              </a:ext>
            </a:extLst>
          </p:cNvPr>
          <p:cNvSpPr txBox="1"/>
          <p:nvPr/>
        </p:nvSpPr>
        <p:spPr>
          <a:xfrm>
            <a:off x="6935880" y="2577668"/>
            <a:ext cx="190995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1">
                <a:ln>
                  <a:noFill/>
                </a:ln>
                <a:solidFill>
                  <a:srgbClr val="215F9A"/>
                </a:solidFill>
                <a:effectLst/>
                <a:uLnTx/>
                <a:uFillTx/>
                <a:latin typeface="Calibri" panose="020F0502020204030204" pitchFamily="34" charset="0"/>
                <a:ea typeface="+mn-ea"/>
                <a:cs typeface="Calibri" panose="020F0502020204030204" pitchFamily="34" charset="0"/>
              </a:rPr>
              <a:t>20.6m</a:t>
            </a:r>
            <a:endParaRPr kumimoji="0" lang="en-US" sz="1600" b="1" i="0" u="none" strike="noStrike" kern="1200" cap="none" spc="0" normalizeH="0" baseline="0" noProof="1">
              <a:ln>
                <a:noFill/>
              </a:ln>
              <a:solidFill>
                <a:srgbClr val="215F9A"/>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7DF1BB78-03E9-6FC9-B0E6-A5907A0F5718}"/>
              </a:ext>
            </a:extLst>
          </p:cNvPr>
          <p:cNvSpPr txBox="1"/>
          <p:nvPr/>
        </p:nvSpPr>
        <p:spPr>
          <a:xfrm>
            <a:off x="5293870" y="1677243"/>
            <a:ext cx="1825907"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ITT population:</a:t>
            </a:r>
          </a:p>
        </p:txBody>
      </p:sp>
      <p:sp>
        <p:nvSpPr>
          <p:cNvPr id="16" name="Rectangle 15">
            <a:extLst>
              <a:ext uri="{FF2B5EF4-FFF2-40B4-BE49-F238E27FC236}">
                <a16:creationId xmlns:a16="http://schemas.microsoft.com/office/drawing/2014/main" id="{4EE41682-4684-E8BE-58DA-94AAD818FB57}"/>
              </a:ext>
            </a:extLst>
          </p:cNvPr>
          <p:cNvSpPr/>
          <p:nvPr/>
        </p:nvSpPr>
        <p:spPr>
          <a:xfrm flipV="1">
            <a:off x="5365148" y="2045296"/>
            <a:ext cx="283095" cy="294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FB5F456B-B59D-27C0-40E5-3790559941FF}"/>
              </a:ext>
            </a:extLst>
          </p:cNvPr>
          <p:cNvSpPr/>
          <p:nvPr/>
        </p:nvSpPr>
        <p:spPr>
          <a:xfrm flipV="1">
            <a:off x="5506492" y="3607526"/>
            <a:ext cx="724559" cy="294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9392E92C-C57C-5125-64F4-1150A77A750F}"/>
              </a:ext>
            </a:extLst>
          </p:cNvPr>
          <p:cNvSpPr txBox="1"/>
          <p:nvPr/>
        </p:nvSpPr>
        <p:spPr>
          <a:xfrm>
            <a:off x="5585676" y="3902740"/>
            <a:ext cx="4038600"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Pts chosen to not receive induction chemotherapy</a:t>
            </a:r>
          </a:p>
        </p:txBody>
      </p:sp>
      <p:sp>
        <p:nvSpPr>
          <p:cNvPr id="21" name="Rectangle 20">
            <a:extLst>
              <a:ext uri="{FF2B5EF4-FFF2-40B4-BE49-F238E27FC236}">
                <a16:creationId xmlns:a16="http://schemas.microsoft.com/office/drawing/2014/main" id="{FA63684A-0288-555E-A1DB-50285ED6AD4E}"/>
              </a:ext>
            </a:extLst>
          </p:cNvPr>
          <p:cNvSpPr/>
          <p:nvPr/>
        </p:nvSpPr>
        <p:spPr>
          <a:xfrm flipV="1">
            <a:off x="5506695" y="4130723"/>
            <a:ext cx="283095" cy="294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E55E2829-B5B3-7AC5-7668-05432D30110E}"/>
              </a:ext>
            </a:extLst>
          </p:cNvPr>
          <p:cNvSpPr txBox="1"/>
          <p:nvPr/>
        </p:nvSpPr>
        <p:spPr>
          <a:xfrm>
            <a:off x="7119777" y="4618558"/>
            <a:ext cx="190995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1">
                <a:ln>
                  <a:noFill/>
                </a:ln>
                <a:solidFill>
                  <a:srgbClr val="215F9A"/>
                </a:solidFill>
                <a:effectLst/>
                <a:uLnTx/>
                <a:uFillTx/>
                <a:latin typeface="Calibri" panose="020F0502020204030204" pitchFamily="34" charset="0"/>
                <a:ea typeface="+mn-ea"/>
                <a:cs typeface="Calibri" panose="020F0502020204030204" pitchFamily="34" charset="0"/>
              </a:rPr>
              <a:t>26.6m</a:t>
            </a:r>
            <a:endParaRPr kumimoji="0" lang="en-US" sz="1600" b="1" i="0" u="none" strike="noStrike" kern="1200" cap="none" spc="0" normalizeH="0" baseline="0" noProof="1">
              <a:ln>
                <a:noFill/>
              </a:ln>
              <a:solidFill>
                <a:srgbClr val="215F9A"/>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47FE07C2-5CF2-D8C6-5FB6-5A706761855A}"/>
              </a:ext>
            </a:extLst>
          </p:cNvPr>
          <p:cNvSpPr txBox="1"/>
          <p:nvPr/>
        </p:nvSpPr>
        <p:spPr>
          <a:xfrm>
            <a:off x="6269101" y="4959219"/>
            <a:ext cx="190995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1">
                <a:ln>
                  <a:noFill/>
                </a:ln>
                <a:solidFill>
                  <a:srgbClr val="C00000"/>
                </a:solidFill>
                <a:effectLst/>
                <a:uLnTx/>
                <a:uFillTx/>
                <a:latin typeface="Calibri" panose="020F0502020204030204" pitchFamily="34" charset="0"/>
                <a:ea typeface="+mn-ea"/>
                <a:cs typeface="Calibri" panose="020F0502020204030204" pitchFamily="34" charset="0"/>
              </a:rPr>
              <a:t>12.5m</a:t>
            </a:r>
            <a:endParaRPr kumimoji="0" lang="en-US" sz="1600" b="1" i="0" u="none" strike="noStrike" kern="1200" cap="none" spc="0" normalizeH="0" baseline="0" noProof="1">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23D95A95-9C55-793A-FF53-AD6A682A9F6E}"/>
              </a:ext>
            </a:extLst>
          </p:cNvPr>
          <p:cNvSpPr txBox="1"/>
          <p:nvPr/>
        </p:nvSpPr>
        <p:spPr>
          <a:xfrm>
            <a:off x="8845839" y="2517211"/>
            <a:ext cx="2734862" cy="600164"/>
          </a:xfrm>
          <a:prstGeom prst="rect">
            <a:avLst/>
          </a:prstGeom>
          <a:solidFill>
            <a:schemeClr val="bg1"/>
          </a:solidFill>
          <a:ln w="19050">
            <a:solidFill>
              <a:srgbClr val="215F9A"/>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72% trastuzumab-naïve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patients received endocrine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Induction chemo per investigator choice</a:t>
            </a:r>
          </a:p>
        </p:txBody>
      </p:sp>
      <p:sp>
        <p:nvSpPr>
          <p:cNvPr id="25" name="Rectangle 24">
            <a:extLst>
              <a:ext uri="{FF2B5EF4-FFF2-40B4-BE49-F238E27FC236}">
                <a16:creationId xmlns:a16="http://schemas.microsoft.com/office/drawing/2014/main" id="{ADE07BE8-C59F-0455-B151-A3F76D1BAB6E}"/>
              </a:ext>
            </a:extLst>
          </p:cNvPr>
          <p:cNvSpPr/>
          <p:nvPr/>
        </p:nvSpPr>
        <p:spPr>
          <a:xfrm flipV="1">
            <a:off x="5585676" y="5690140"/>
            <a:ext cx="815124" cy="294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8868A00A-1B5F-8463-A26F-EC45306D299E}"/>
              </a:ext>
            </a:extLst>
          </p:cNvPr>
          <p:cNvSpPr txBox="1"/>
          <p:nvPr/>
        </p:nvSpPr>
        <p:spPr>
          <a:xfrm>
            <a:off x="3674249" y="6494818"/>
            <a:ext cx="8021955"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rPr>
              <a:t>(1) Gennari et al. </a:t>
            </a:r>
            <a:r>
              <a:rPr kumimoji="0" lang="it-IT"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rPr>
              <a:t>Ann Oncol. 2021;32(12):1475-1495</a:t>
            </a:r>
            <a:r>
              <a:rPr kumimoji="0" lang="es-E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rPr>
              <a:t>; (2) Arpino G, et al. Clin Cancer Res. 2023;29(8):1468-1476. </a:t>
            </a:r>
          </a:p>
        </p:txBody>
      </p:sp>
      <p:pic>
        <p:nvPicPr>
          <p:cNvPr id="4" name="Picture 3">
            <a:extLst>
              <a:ext uri="{FF2B5EF4-FFF2-40B4-BE49-F238E27FC236}">
                <a16:creationId xmlns:a16="http://schemas.microsoft.com/office/drawing/2014/main" id="{58B311AE-9FD0-254F-F506-62114D3A2A23}"/>
              </a:ext>
            </a:extLst>
          </p:cNvPr>
          <p:cNvPicPr>
            <a:picLocks noChangeAspect="1"/>
          </p:cNvPicPr>
          <p:nvPr/>
        </p:nvPicPr>
        <p:blipFill>
          <a:blip r:embed="rId5"/>
          <a:stretch>
            <a:fillRect/>
          </a:stretch>
        </p:blipFill>
        <p:spPr>
          <a:xfrm>
            <a:off x="275173" y="2073317"/>
            <a:ext cx="4824697" cy="2137200"/>
          </a:xfrm>
          <a:prstGeom prst="rect">
            <a:avLst/>
          </a:prstGeom>
        </p:spPr>
      </p:pic>
    </p:spTree>
    <p:extLst>
      <p:ext uri="{BB962C8B-B14F-4D97-AF65-F5344CB8AC3E}">
        <p14:creationId xmlns:p14="http://schemas.microsoft.com/office/powerpoint/2010/main" val="1467806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750A275-E2D7-63E0-C751-486990A76712}"/>
            </a:ext>
          </a:extLst>
        </p:cNvPr>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E5E251DF-33D5-4912-84E4-96EAD3F4B009}"/>
              </a:ext>
            </a:extLst>
          </p:cNvPr>
          <p:cNvGraphicFramePr>
            <a:graphicFrameLocks noGrp="1"/>
          </p:cNvGraphicFramePr>
          <p:nvPr/>
        </p:nvGraphicFramePr>
        <p:xfrm>
          <a:off x="4865717" y="1895302"/>
          <a:ext cx="7222600" cy="4343039"/>
        </p:xfrm>
        <a:graphic>
          <a:graphicData uri="http://schemas.openxmlformats.org/drawingml/2006/table">
            <a:tbl>
              <a:tblPr firstRow="1" bandRow="1">
                <a:tableStyleId>{6E25E649-3F16-4E02-A733-19D2CDBF48F0}</a:tableStyleId>
              </a:tblPr>
              <a:tblGrid>
                <a:gridCol w="2395752">
                  <a:extLst>
                    <a:ext uri="{9D8B030D-6E8A-4147-A177-3AD203B41FA5}">
                      <a16:colId xmlns:a16="http://schemas.microsoft.com/office/drawing/2014/main" val="20000"/>
                    </a:ext>
                  </a:extLst>
                </a:gridCol>
                <a:gridCol w="656167">
                  <a:extLst>
                    <a:ext uri="{9D8B030D-6E8A-4147-A177-3AD203B41FA5}">
                      <a16:colId xmlns:a16="http://schemas.microsoft.com/office/drawing/2014/main" val="20001"/>
                    </a:ext>
                  </a:extLst>
                </a:gridCol>
                <a:gridCol w="704749">
                  <a:extLst>
                    <a:ext uri="{9D8B030D-6E8A-4147-A177-3AD203B41FA5}">
                      <a16:colId xmlns:a16="http://schemas.microsoft.com/office/drawing/2014/main" val="20002"/>
                    </a:ext>
                  </a:extLst>
                </a:gridCol>
                <a:gridCol w="126677">
                  <a:extLst>
                    <a:ext uri="{9D8B030D-6E8A-4147-A177-3AD203B41FA5}">
                      <a16:colId xmlns:a16="http://schemas.microsoft.com/office/drawing/2014/main" val="20003"/>
                    </a:ext>
                  </a:extLst>
                </a:gridCol>
                <a:gridCol w="430107">
                  <a:extLst>
                    <a:ext uri="{9D8B030D-6E8A-4147-A177-3AD203B41FA5}">
                      <a16:colId xmlns:a16="http://schemas.microsoft.com/office/drawing/2014/main" val="20004"/>
                    </a:ext>
                  </a:extLst>
                </a:gridCol>
                <a:gridCol w="605367">
                  <a:extLst>
                    <a:ext uri="{9D8B030D-6E8A-4147-A177-3AD203B41FA5}">
                      <a16:colId xmlns:a16="http://schemas.microsoft.com/office/drawing/2014/main" val="20005"/>
                    </a:ext>
                  </a:extLst>
                </a:gridCol>
                <a:gridCol w="200025">
                  <a:extLst>
                    <a:ext uri="{9D8B030D-6E8A-4147-A177-3AD203B41FA5}">
                      <a16:colId xmlns:a16="http://schemas.microsoft.com/office/drawing/2014/main" val="20006"/>
                    </a:ext>
                  </a:extLst>
                </a:gridCol>
                <a:gridCol w="200025">
                  <a:extLst>
                    <a:ext uri="{9D8B030D-6E8A-4147-A177-3AD203B41FA5}">
                      <a16:colId xmlns:a16="http://schemas.microsoft.com/office/drawing/2014/main" val="20007"/>
                    </a:ext>
                  </a:extLst>
                </a:gridCol>
                <a:gridCol w="1009651">
                  <a:extLst>
                    <a:ext uri="{9D8B030D-6E8A-4147-A177-3AD203B41FA5}">
                      <a16:colId xmlns:a16="http://schemas.microsoft.com/office/drawing/2014/main" val="20008"/>
                    </a:ext>
                  </a:extLst>
                </a:gridCol>
                <a:gridCol w="894080">
                  <a:extLst>
                    <a:ext uri="{9D8B030D-6E8A-4147-A177-3AD203B41FA5}">
                      <a16:colId xmlns:a16="http://schemas.microsoft.com/office/drawing/2014/main" val="20009"/>
                    </a:ext>
                  </a:extLst>
                </a:gridCol>
              </a:tblGrid>
              <a:tr h="631768">
                <a:tc>
                  <a:txBody>
                    <a:bodyPr/>
                    <a:lstStyle/>
                    <a:p>
                      <a:r>
                        <a:rPr lang="en-US" sz="1100" dirty="0"/>
                        <a:t>Subgroup</a:t>
                      </a:r>
                    </a:p>
                  </a:txBody>
                  <a:tcPr marL="120000" marR="0" marT="0" marB="0" anchor="ctr"/>
                </a:tc>
                <a:tc>
                  <a:txBody>
                    <a:bodyPr/>
                    <a:lstStyle/>
                    <a:p>
                      <a:pPr algn="ctr"/>
                      <a:r>
                        <a:rPr lang="en-US" sz="1100" dirty="0"/>
                        <a:t>ET </a:t>
                      </a:r>
                      <a:br>
                        <a:rPr lang="en-US" sz="1100" dirty="0"/>
                      </a:br>
                      <a:r>
                        <a:rPr lang="en-US" sz="1100" dirty="0"/>
                        <a:t>Group</a:t>
                      </a:r>
                    </a:p>
                    <a:p>
                      <a:pPr algn="ctr"/>
                      <a:r>
                        <a:rPr lang="en-US" sz="900" dirty="0"/>
                        <a:t>(Events/n)</a:t>
                      </a:r>
                    </a:p>
                  </a:txBody>
                  <a:tcPr marL="0" marR="0" marT="0" marB="0" anchor="ctr"/>
                </a:tc>
                <a:tc>
                  <a:txBody>
                    <a:bodyPr/>
                    <a:lstStyle/>
                    <a:p>
                      <a:pPr algn="ctr"/>
                      <a:r>
                        <a:rPr lang="en-US" sz="1100" dirty="0"/>
                        <a:t>Chemo Group</a:t>
                      </a:r>
                    </a:p>
                    <a:p>
                      <a:pPr algn="ctr"/>
                      <a:r>
                        <a:rPr lang="en-US" sz="900" dirty="0"/>
                        <a:t>(Events/n)</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HR (95% Cl)</a:t>
                      </a:r>
                    </a:p>
                  </a:txBody>
                  <a:tcPr marL="0" marR="0" marT="0" marB="0" anchor="ctr"/>
                </a:tc>
                <a:tc>
                  <a:txBody>
                    <a:bodyPr/>
                    <a:lstStyle/>
                    <a:p>
                      <a:pPr algn="ctr"/>
                      <a:r>
                        <a:rPr lang="en-US" sz="1100" i="1" dirty="0"/>
                        <a:t>P</a:t>
                      </a:r>
                    </a:p>
                  </a:txBody>
                  <a:tcPr marL="0" marR="0" marT="0" marB="0" anchor="ctr"/>
                </a:tc>
                <a:extLst>
                  <a:ext uri="{0D108BD9-81ED-4DB2-BD59-A6C34878D82A}">
                    <a16:rowId xmlns:a16="http://schemas.microsoft.com/office/drawing/2014/main" val="10000"/>
                  </a:ext>
                </a:extLst>
              </a:tr>
              <a:tr h="162560">
                <a:tc>
                  <a:txBody>
                    <a:bodyPr/>
                    <a:lstStyle/>
                    <a:p>
                      <a:r>
                        <a:rPr lang="en-US" sz="1100" dirty="0"/>
                        <a:t>Age, y</a:t>
                      </a:r>
                    </a:p>
                  </a:txBody>
                  <a:tcPr marL="120000" marR="0" marT="0" marB="0" anchor="ctr"/>
                </a:tc>
                <a:tc>
                  <a:txBody>
                    <a:bodyPr/>
                    <a:lstStyle/>
                    <a:p>
                      <a:pPr algn="ctr"/>
                      <a:endParaRPr lang="en-US" sz="1100" dirty="0"/>
                    </a:p>
                  </a:txBody>
                  <a:tcPr marL="0" marR="0" marT="0" marB="0" anchor="ctr"/>
                </a:tc>
                <a:tc>
                  <a:txBody>
                    <a:bodyPr/>
                    <a:lstStyle/>
                    <a:p>
                      <a:pPr algn="ctr"/>
                      <a:endParaRPr lang="en-US" sz="1100" dirty="0"/>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100" dirty="0"/>
                    </a:p>
                  </a:txBody>
                  <a:tcPr marL="0" marR="0" marT="0" marB="0" anchor="ctr"/>
                </a:tc>
                <a:tc>
                  <a:txBody>
                    <a:bodyPr/>
                    <a:lstStyle/>
                    <a:p>
                      <a:pPr algn="ctr"/>
                      <a:r>
                        <a:rPr lang="en-US" sz="1100" dirty="0"/>
                        <a:t>.146</a:t>
                      </a:r>
                    </a:p>
                  </a:txBody>
                  <a:tcPr marL="0" marR="0" marT="0" marB="0" anchor="ctr"/>
                </a:tc>
                <a:extLst>
                  <a:ext uri="{0D108BD9-81ED-4DB2-BD59-A6C34878D82A}">
                    <a16:rowId xmlns:a16="http://schemas.microsoft.com/office/drawing/2014/main" val="10001"/>
                  </a:ext>
                </a:extLst>
              </a:tr>
              <a:tr h="162560">
                <a:tc>
                  <a:txBody>
                    <a:bodyPr/>
                    <a:lstStyle/>
                    <a:p>
                      <a:pPr marL="91440"/>
                      <a:r>
                        <a:rPr lang="en-US" sz="1100" dirty="0"/>
                        <a:t>≤40</a:t>
                      </a:r>
                    </a:p>
                  </a:txBody>
                  <a:tcPr marL="12000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29/31</a:t>
                      </a:r>
                    </a:p>
                  </a:txBody>
                  <a:tcPr marL="0" marR="0" marT="0" marB="0" anchor="ctr"/>
                </a:tc>
                <a:tc>
                  <a:txBody>
                    <a:bodyPr/>
                    <a:lstStyle/>
                    <a:p>
                      <a:pPr algn="ctr"/>
                      <a:r>
                        <a:rPr lang="en-US" sz="1100" dirty="0"/>
                        <a:t>30/42</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1.14 (0.67-1.91)</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02"/>
                  </a:ext>
                </a:extLst>
              </a:tr>
              <a:tr h="162560">
                <a:tc>
                  <a:txBody>
                    <a:bodyPr/>
                    <a:lstStyle/>
                    <a:p>
                      <a:pPr marL="91440"/>
                      <a:r>
                        <a:rPr lang="en-US" sz="1100" dirty="0"/>
                        <a:t>&gt;40</a:t>
                      </a:r>
                    </a:p>
                  </a:txBody>
                  <a:tcPr marL="120000" marR="0" marT="0" marB="0" anchor="ctr"/>
                </a:tc>
                <a:tc>
                  <a:txBody>
                    <a:bodyPr/>
                    <a:lstStyle/>
                    <a:p>
                      <a:pPr algn="ctr"/>
                      <a:r>
                        <a:rPr lang="en-US" sz="1100" dirty="0"/>
                        <a:t>151/165</a:t>
                      </a:r>
                    </a:p>
                  </a:txBody>
                  <a:tcPr marL="0" marR="0" marT="0" marB="0" anchor="ctr"/>
                </a:tc>
                <a:tc>
                  <a:txBody>
                    <a:bodyPr/>
                    <a:lstStyle/>
                    <a:p>
                      <a:pPr algn="ctr"/>
                      <a:r>
                        <a:rPr lang="en-US" sz="1100" dirty="0"/>
                        <a:t>135/154</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0.80 (0.63-1.00)</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03"/>
                  </a:ext>
                </a:extLst>
              </a:tr>
              <a:tr h="162560">
                <a:tc>
                  <a:txBody>
                    <a:bodyPr/>
                    <a:lstStyle/>
                    <a:p>
                      <a:r>
                        <a:rPr lang="en-US" sz="1100" dirty="0"/>
                        <a:t>Receptor status</a:t>
                      </a:r>
                    </a:p>
                  </a:txBody>
                  <a:tcPr marL="120000" marR="0" marT="0" marB="0" anchor="ctr"/>
                </a:tc>
                <a:tc>
                  <a:txBody>
                    <a:bodyPr/>
                    <a:lstStyle/>
                    <a:p>
                      <a:pPr algn="ctr"/>
                      <a:endParaRPr lang="en-US" sz="1100" dirty="0"/>
                    </a:p>
                  </a:txBody>
                  <a:tcPr marL="0" marR="0" marT="0" marB="0" anchor="ctr"/>
                </a:tc>
                <a:tc>
                  <a:txBody>
                    <a:bodyPr/>
                    <a:lstStyle/>
                    <a:p>
                      <a:pPr algn="ctr"/>
                      <a:endParaRPr lang="en-US" sz="1100" dirty="0"/>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100" dirty="0"/>
                    </a:p>
                  </a:txBody>
                  <a:tcPr marL="0" marR="0" marT="0" marB="0" anchor="ctr"/>
                </a:tc>
                <a:tc>
                  <a:txBody>
                    <a:bodyPr/>
                    <a:lstStyle/>
                    <a:p>
                      <a:pPr algn="ctr"/>
                      <a:r>
                        <a:rPr lang="en-US" sz="1100" dirty="0"/>
                        <a:t>.099</a:t>
                      </a:r>
                    </a:p>
                  </a:txBody>
                  <a:tcPr marL="0" marR="0" marT="0" marB="0" anchor="ctr"/>
                </a:tc>
                <a:extLst>
                  <a:ext uri="{0D108BD9-81ED-4DB2-BD59-A6C34878D82A}">
                    <a16:rowId xmlns:a16="http://schemas.microsoft.com/office/drawing/2014/main" val="10004"/>
                  </a:ext>
                </a:extLst>
              </a:tr>
              <a:tr h="162560">
                <a:tc>
                  <a:txBody>
                    <a:bodyPr/>
                    <a:lstStyle/>
                    <a:p>
                      <a:pPr marL="91440"/>
                      <a:r>
                        <a:rPr lang="en-US" sz="1100" dirty="0"/>
                        <a:t>ER and PR positive</a:t>
                      </a:r>
                    </a:p>
                  </a:txBody>
                  <a:tcPr marL="120000" marR="0" marT="0" marB="0" anchor="ctr"/>
                </a:tc>
                <a:tc>
                  <a:txBody>
                    <a:bodyPr/>
                    <a:lstStyle/>
                    <a:p>
                      <a:pPr algn="ctr"/>
                      <a:r>
                        <a:rPr lang="en-US" sz="1100" dirty="0"/>
                        <a:t>143/157</a:t>
                      </a:r>
                    </a:p>
                  </a:txBody>
                  <a:tcPr marL="0" marR="0" marT="0" marB="0" anchor="ctr"/>
                </a:tc>
                <a:tc>
                  <a:txBody>
                    <a:bodyPr/>
                    <a:lstStyle/>
                    <a:p>
                      <a:pPr algn="ctr"/>
                      <a:r>
                        <a:rPr lang="en-US" sz="1100" dirty="0"/>
                        <a:t>128/157</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0.90 (0.71-1.15)</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05"/>
                  </a:ext>
                </a:extLst>
              </a:tr>
              <a:tr h="162560">
                <a:tc>
                  <a:txBody>
                    <a:bodyPr/>
                    <a:lstStyle/>
                    <a:p>
                      <a:pPr marL="91440"/>
                      <a:r>
                        <a:rPr lang="en-US" sz="1100" dirty="0"/>
                        <a:t>ER or PR positive</a:t>
                      </a:r>
                    </a:p>
                  </a:txBody>
                  <a:tcPr marL="120000" marR="0" marT="0" marB="0" anchor="ctr"/>
                </a:tc>
                <a:tc>
                  <a:txBody>
                    <a:bodyPr/>
                    <a:lstStyle/>
                    <a:p>
                      <a:pPr algn="ctr"/>
                      <a:r>
                        <a:rPr lang="en-US" sz="1100" dirty="0"/>
                        <a:t>37/39</a:t>
                      </a:r>
                    </a:p>
                  </a:txBody>
                  <a:tcPr marL="0" marR="0" marT="0" marB="0" anchor="ctr"/>
                </a:tc>
                <a:tc>
                  <a:txBody>
                    <a:bodyPr/>
                    <a:lstStyle/>
                    <a:p>
                      <a:pPr algn="ctr"/>
                      <a:r>
                        <a:rPr lang="en-US" sz="1100" dirty="0"/>
                        <a:t>37/39</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0.76 (0.48-1.20)</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06"/>
                  </a:ext>
                </a:extLst>
              </a:tr>
              <a:tr h="162560">
                <a:tc>
                  <a:txBody>
                    <a:bodyPr/>
                    <a:lstStyle/>
                    <a:p>
                      <a:r>
                        <a:rPr lang="en-US" sz="1100" dirty="0"/>
                        <a:t>Visceral involvement</a:t>
                      </a:r>
                    </a:p>
                  </a:txBody>
                  <a:tcPr marL="120000" marR="0" marT="0" marB="0" anchor="ctr"/>
                </a:tc>
                <a:tc>
                  <a:txBody>
                    <a:bodyPr/>
                    <a:lstStyle/>
                    <a:p>
                      <a:pPr algn="ctr"/>
                      <a:endParaRPr lang="en-US" sz="1100" dirty="0"/>
                    </a:p>
                  </a:txBody>
                  <a:tcPr marL="0" marR="0" marT="0" marB="0" anchor="ctr"/>
                </a:tc>
                <a:tc>
                  <a:txBody>
                    <a:bodyPr/>
                    <a:lstStyle/>
                    <a:p>
                      <a:pPr algn="ctr"/>
                      <a:endParaRPr lang="en-US" sz="1100" dirty="0"/>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100" dirty="0"/>
                    </a:p>
                  </a:txBody>
                  <a:tcPr marL="0" marR="0" marT="0" marB="0" anchor="ctr"/>
                </a:tc>
                <a:tc>
                  <a:txBody>
                    <a:bodyPr/>
                    <a:lstStyle/>
                    <a:p>
                      <a:pPr algn="ctr"/>
                      <a:r>
                        <a:rPr lang="en-US" sz="1100" dirty="0"/>
                        <a:t>.487</a:t>
                      </a:r>
                    </a:p>
                  </a:txBody>
                  <a:tcPr marL="0" marR="0" marT="0" marB="0" anchor="ctr"/>
                </a:tc>
                <a:extLst>
                  <a:ext uri="{0D108BD9-81ED-4DB2-BD59-A6C34878D82A}">
                    <a16:rowId xmlns:a16="http://schemas.microsoft.com/office/drawing/2014/main" val="10007"/>
                  </a:ext>
                </a:extLst>
              </a:tr>
              <a:tr h="162560">
                <a:tc>
                  <a:txBody>
                    <a:bodyPr/>
                    <a:lstStyle/>
                    <a:p>
                      <a:pPr marL="91440"/>
                      <a:r>
                        <a:rPr lang="en-US" sz="1100" dirty="0"/>
                        <a:t>Yes</a:t>
                      </a:r>
                    </a:p>
                  </a:txBody>
                  <a:tcPr marL="120000" marR="0" marT="0" marB="0" anchor="ctr"/>
                </a:tc>
                <a:tc>
                  <a:txBody>
                    <a:bodyPr/>
                    <a:lstStyle/>
                    <a:p>
                      <a:pPr algn="ctr"/>
                      <a:r>
                        <a:rPr lang="en-US" sz="1100" dirty="0"/>
                        <a:t>106/114</a:t>
                      </a:r>
                    </a:p>
                  </a:txBody>
                  <a:tcPr marL="0" marR="0" marT="0" marB="0" anchor="ctr"/>
                </a:tc>
                <a:tc>
                  <a:txBody>
                    <a:bodyPr/>
                    <a:lstStyle/>
                    <a:p>
                      <a:pPr algn="ctr"/>
                      <a:r>
                        <a:rPr lang="en-US" sz="1100" dirty="0"/>
                        <a:t>103/119</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0.95 (0.72-1.25)</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08"/>
                  </a:ext>
                </a:extLst>
              </a:tr>
              <a:tr h="162560">
                <a:tc>
                  <a:txBody>
                    <a:bodyPr/>
                    <a:lstStyle/>
                    <a:p>
                      <a:pPr marL="91440"/>
                      <a:r>
                        <a:rPr lang="en-US" sz="1100" dirty="0"/>
                        <a:t>No</a:t>
                      </a:r>
                    </a:p>
                  </a:txBody>
                  <a:tcPr marL="120000" marR="0" marT="0" marB="0" anchor="ctr"/>
                </a:tc>
                <a:tc>
                  <a:txBody>
                    <a:bodyPr/>
                    <a:lstStyle/>
                    <a:p>
                      <a:pPr algn="ctr"/>
                      <a:r>
                        <a:rPr lang="en-US" sz="1100" dirty="0"/>
                        <a:t>74/82</a:t>
                      </a:r>
                    </a:p>
                  </a:txBody>
                  <a:tcPr marL="0" marR="0" marT="0" marB="0" anchor="ctr"/>
                </a:tc>
                <a:tc>
                  <a:txBody>
                    <a:bodyPr/>
                    <a:lstStyle/>
                    <a:p>
                      <a:pPr algn="ctr"/>
                      <a:r>
                        <a:rPr lang="en-US" sz="1100" dirty="0"/>
                        <a:t>62/77</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0.80 (0.57-1.12)</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09"/>
                  </a:ext>
                </a:extLst>
              </a:tr>
              <a:tr h="190831">
                <a:tc>
                  <a:txBody>
                    <a:bodyPr/>
                    <a:lstStyle/>
                    <a:p>
                      <a:r>
                        <a:rPr lang="en-US" sz="1100" dirty="0"/>
                        <a:t>Previous adjuvant endocrine therapy</a:t>
                      </a:r>
                    </a:p>
                  </a:txBody>
                  <a:tcPr marL="120000" marR="0" marT="0" marB="0" anchor="ctr"/>
                </a:tc>
                <a:tc>
                  <a:txBody>
                    <a:bodyPr/>
                    <a:lstStyle/>
                    <a:p>
                      <a:pPr algn="ctr"/>
                      <a:endParaRPr lang="en-US" sz="1100" dirty="0"/>
                    </a:p>
                  </a:txBody>
                  <a:tcPr marL="0" marR="0" marT="0" marB="0" anchor="ctr"/>
                </a:tc>
                <a:tc>
                  <a:txBody>
                    <a:bodyPr/>
                    <a:lstStyle/>
                    <a:p>
                      <a:pPr algn="ctr"/>
                      <a:endParaRPr lang="en-US" sz="1100" dirty="0"/>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100" dirty="0"/>
                    </a:p>
                  </a:txBody>
                  <a:tcPr marL="0" marR="0" marT="0" marB="0" anchor="ctr"/>
                </a:tc>
                <a:tc>
                  <a:txBody>
                    <a:bodyPr/>
                    <a:lstStyle/>
                    <a:p>
                      <a:pPr algn="ctr"/>
                      <a:r>
                        <a:rPr lang="en-US" sz="1100" dirty="0"/>
                        <a:t>.904</a:t>
                      </a:r>
                    </a:p>
                  </a:txBody>
                  <a:tcPr marL="0" marR="0" marT="0" marB="0" anchor="ctr"/>
                </a:tc>
                <a:extLst>
                  <a:ext uri="{0D108BD9-81ED-4DB2-BD59-A6C34878D82A}">
                    <a16:rowId xmlns:a16="http://schemas.microsoft.com/office/drawing/2014/main" val="10010"/>
                  </a:ext>
                </a:extLst>
              </a:tr>
              <a:tr h="162560">
                <a:tc>
                  <a:txBody>
                    <a:bodyPr/>
                    <a:lstStyle/>
                    <a:p>
                      <a:pPr marL="91440"/>
                      <a:r>
                        <a:rPr lang="en-US" sz="1100" dirty="0"/>
                        <a:t>AIs</a:t>
                      </a:r>
                    </a:p>
                  </a:txBody>
                  <a:tcPr marL="120000" marR="0" marT="0" marB="0" anchor="ctr"/>
                </a:tc>
                <a:tc>
                  <a:txBody>
                    <a:bodyPr/>
                    <a:lstStyle/>
                    <a:p>
                      <a:pPr algn="ctr"/>
                      <a:r>
                        <a:rPr lang="en-US" sz="1100" dirty="0"/>
                        <a:t>74/83</a:t>
                      </a:r>
                    </a:p>
                  </a:txBody>
                  <a:tcPr marL="0" marR="0" marT="0" marB="0" anchor="ctr"/>
                </a:tc>
                <a:tc>
                  <a:txBody>
                    <a:bodyPr/>
                    <a:lstStyle/>
                    <a:p>
                      <a:pPr algn="ctr"/>
                      <a:r>
                        <a:rPr lang="en-US" sz="1100" dirty="0"/>
                        <a:t>66/83</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0.98 (0.69-1.15)</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11"/>
                  </a:ext>
                </a:extLst>
              </a:tr>
              <a:tr h="162560">
                <a:tc>
                  <a:txBody>
                    <a:bodyPr/>
                    <a:lstStyle/>
                    <a:p>
                      <a:pPr marL="91440"/>
                      <a:r>
                        <a:rPr lang="en-US" sz="1100" dirty="0"/>
                        <a:t>ORMs</a:t>
                      </a:r>
                    </a:p>
                  </a:txBody>
                  <a:tcPr marL="120000" marR="0" marT="0" marB="0" anchor="ctr"/>
                </a:tc>
                <a:tc>
                  <a:txBody>
                    <a:bodyPr/>
                    <a:lstStyle/>
                    <a:p>
                      <a:pPr algn="ctr"/>
                      <a:r>
                        <a:rPr lang="en-US" sz="1100" dirty="0"/>
                        <a:t>56/59</a:t>
                      </a:r>
                    </a:p>
                  </a:txBody>
                  <a:tcPr marL="0" marR="0" marT="0" marB="0" anchor="ctr"/>
                </a:tc>
                <a:tc>
                  <a:txBody>
                    <a:bodyPr/>
                    <a:lstStyle/>
                    <a:p>
                      <a:pPr algn="ctr"/>
                      <a:r>
                        <a:rPr lang="en-US" sz="1100" dirty="0"/>
                        <a:t>51/59</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0.97 (0.70-1.36)</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12"/>
                  </a:ext>
                </a:extLst>
              </a:tr>
              <a:tr h="162560">
                <a:tc>
                  <a:txBody>
                    <a:bodyPr/>
                    <a:lstStyle/>
                    <a:p>
                      <a:r>
                        <a:rPr lang="en-US" sz="1100" dirty="0"/>
                        <a:t>Metastasis number</a:t>
                      </a:r>
                    </a:p>
                  </a:txBody>
                  <a:tcPr marL="120000" marR="0" marT="0" marB="0" anchor="ctr"/>
                </a:tc>
                <a:tc>
                  <a:txBody>
                    <a:bodyPr/>
                    <a:lstStyle/>
                    <a:p>
                      <a:pPr algn="ctr"/>
                      <a:endParaRPr lang="en-US" sz="1100" dirty="0"/>
                    </a:p>
                  </a:txBody>
                  <a:tcPr marL="0" marR="0" marT="0" marB="0" anchor="ctr"/>
                </a:tc>
                <a:tc>
                  <a:txBody>
                    <a:bodyPr/>
                    <a:lstStyle/>
                    <a:p>
                      <a:pPr algn="ctr"/>
                      <a:endParaRPr lang="en-US" sz="1100" dirty="0"/>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100" dirty="0"/>
                    </a:p>
                  </a:txBody>
                  <a:tcPr marL="0" marR="0" marT="0" marB="0" anchor="ctr"/>
                </a:tc>
                <a:tc>
                  <a:txBody>
                    <a:bodyPr/>
                    <a:lstStyle/>
                    <a:p>
                      <a:pPr algn="ctr"/>
                      <a:r>
                        <a:rPr lang="en-US" sz="1100" dirty="0"/>
                        <a:t>.851</a:t>
                      </a:r>
                    </a:p>
                  </a:txBody>
                  <a:tcPr marL="0" marR="0" marT="0" marB="0" anchor="ctr"/>
                </a:tc>
                <a:extLst>
                  <a:ext uri="{0D108BD9-81ED-4DB2-BD59-A6C34878D82A}">
                    <a16:rowId xmlns:a16="http://schemas.microsoft.com/office/drawing/2014/main" val="10013"/>
                  </a:ext>
                </a:extLst>
              </a:tr>
              <a:tr h="162560">
                <a:tc>
                  <a:txBody>
                    <a:bodyPr/>
                    <a:lstStyle/>
                    <a:p>
                      <a:pPr marL="91440"/>
                      <a:r>
                        <a:rPr lang="en-US" sz="1100" dirty="0"/>
                        <a:t>&lt;2</a:t>
                      </a:r>
                    </a:p>
                  </a:txBody>
                  <a:tcPr marL="120000" marR="0" marT="0" marB="0" anchor="ctr"/>
                </a:tc>
                <a:tc>
                  <a:txBody>
                    <a:bodyPr/>
                    <a:lstStyle/>
                    <a:p>
                      <a:pPr algn="ctr"/>
                      <a:r>
                        <a:rPr lang="en-US" sz="1100" dirty="0"/>
                        <a:t>127/140</a:t>
                      </a:r>
                    </a:p>
                  </a:txBody>
                  <a:tcPr marL="0" marR="0" marT="0" marB="0" anchor="ctr"/>
                </a:tc>
                <a:tc>
                  <a:txBody>
                    <a:bodyPr/>
                    <a:lstStyle/>
                    <a:p>
                      <a:pPr algn="ctr"/>
                      <a:r>
                        <a:rPr lang="en-US" sz="1100" dirty="0"/>
                        <a:t>111/139</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0.89 (0.69-1.15)</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14"/>
                  </a:ext>
                </a:extLst>
              </a:tr>
              <a:tr h="162560">
                <a:tc>
                  <a:txBody>
                    <a:bodyPr/>
                    <a:lstStyle/>
                    <a:p>
                      <a:pPr marL="91440"/>
                      <a:r>
                        <a:rPr lang="en-US" sz="1100" dirty="0"/>
                        <a:t>≥2</a:t>
                      </a:r>
                    </a:p>
                  </a:txBody>
                  <a:tcPr marL="120000" marR="0" marT="0" marB="0" anchor="ctr"/>
                </a:tc>
                <a:tc>
                  <a:txBody>
                    <a:bodyPr/>
                    <a:lstStyle/>
                    <a:p>
                      <a:pPr algn="ctr"/>
                      <a:r>
                        <a:rPr lang="en-US" sz="1100" dirty="0"/>
                        <a:t>53/64</a:t>
                      </a:r>
                    </a:p>
                  </a:txBody>
                  <a:tcPr marL="0" marR="0" marT="0" marB="0" anchor="ctr"/>
                </a:tc>
                <a:tc>
                  <a:txBody>
                    <a:bodyPr/>
                    <a:lstStyle/>
                    <a:p>
                      <a:pPr algn="ctr"/>
                      <a:r>
                        <a:rPr lang="en-US" sz="1100" dirty="0"/>
                        <a:t>54/57</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0.86 (0.59-1.27)</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15"/>
                  </a:ext>
                </a:extLst>
              </a:tr>
              <a:tr h="162560">
                <a:tc>
                  <a:txBody>
                    <a:bodyPr/>
                    <a:lstStyle/>
                    <a:p>
                      <a:r>
                        <a:rPr lang="en-US" sz="1100" dirty="0"/>
                        <a:t>DFS interval</a:t>
                      </a:r>
                    </a:p>
                  </a:txBody>
                  <a:tcPr marL="120000" marR="0" marT="0" marB="0" anchor="ctr"/>
                </a:tc>
                <a:tc>
                  <a:txBody>
                    <a:bodyPr/>
                    <a:lstStyle/>
                    <a:p>
                      <a:pPr algn="ctr"/>
                      <a:endParaRPr lang="en-US" sz="1100" dirty="0"/>
                    </a:p>
                  </a:txBody>
                  <a:tcPr marL="0" marR="0" marT="0" marB="0" anchor="ctr"/>
                </a:tc>
                <a:tc>
                  <a:txBody>
                    <a:bodyPr/>
                    <a:lstStyle/>
                    <a:p>
                      <a:pPr algn="ctr"/>
                      <a:endParaRPr lang="en-US" sz="1100" dirty="0"/>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100" dirty="0"/>
                    </a:p>
                  </a:txBody>
                  <a:tcPr marL="0" marR="0" marT="0" marB="0" anchor="ctr"/>
                </a:tc>
                <a:tc>
                  <a:txBody>
                    <a:bodyPr/>
                    <a:lstStyle/>
                    <a:p>
                      <a:pPr algn="ctr"/>
                      <a:r>
                        <a:rPr lang="en-US" sz="1100" b="1" dirty="0"/>
                        <a:t>.016</a:t>
                      </a:r>
                    </a:p>
                  </a:txBody>
                  <a:tcPr marL="0" marR="0" marT="0" marB="0" anchor="ctr"/>
                </a:tc>
                <a:extLst>
                  <a:ext uri="{0D108BD9-81ED-4DB2-BD59-A6C34878D82A}">
                    <a16:rowId xmlns:a16="http://schemas.microsoft.com/office/drawing/2014/main" val="10016"/>
                  </a:ext>
                </a:extLst>
              </a:tr>
              <a:tr h="162560">
                <a:tc>
                  <a:txBody>
                    <a:bodyPr/>
                    <a:lstStyle/>
                    <a:p>
                      <a:pPr marL="91440"/>
                      <a:r>
                        <a:rPr lang="en-US" sz="1100" dirty="0"/>
                        <a:t>≤24 mo</a:t>
                      </a:r>
                    </a:p>
                  </a:txBody>
                  <a:tcPr marL="120000" marR="0" marT="0" marB="0" anchor="ctr"/>
                </a:tc>
                <a:tc>
                  <a:txBody>
                    <a:bodyPr/>
                    <a:lstStyle/>
                    <a:p>
                      <a:pPr algn="ctr"/>
                      <a:r>
                        <a:rPr lang="en-US" sz="1100" dirty="0"/>
                        <a:t>59/64</a:t>
                      </a:r>
                    </a:p>
                  </a:txBody>
                  <a:tcPr marL="0" marR="0" marT="0" marB="0" anchor="ctr"/>
                </a:tc>
                <a:tc>
                  <a:txBody>
                    <a:bodyPr/>
                    <a:lstStyle/>
                    <a:p>
                      <a:pPr algn="ctr"/>
                      <a:r>
                        <a:rPr lang="en-US" sz="1100" dirty="0"/>
                        <a:t>64/78</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1.39</a:t>
                      </a:r>
                      <a:r>
                        <a:rPr lang="en-US" sz="1100" baseline="0" dirty="0"/>
                        <a:t> (0.97-1.98)</a:t>
                      </a:r>
                      <a:endParaRPr lang="en-US" sz="1100" dirty="0"/>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17"/>
                  </a:ext>
                </a:extLst>
              </a:tr>
              <a:tr h="162560">
                <a:tc>
                  <a:txBody>
                    <a:bodyPr/>
                    <a:lstStyle/>
                    <a:p>
                      <a:pPr marL="91440"/>
                      <a:r>
                        <a:rPr lang="en-US" sz="1100" dirty="0"/>
                        <a:t>&gt;24 mo</a:t>
                      </a:r>
                    </a:p>
                  </a:txBody>
                  <a:tcPr marL="120000" marR="0" marT="0" marB="0" anchor="ctr"/>
                </a:tc>
                <a:tc>
                  <a:txBody>
                    <a:bodyPr/>
                    <a:lstStyle/>
                    <a:p>
                      <a:pPr algn="ctr"/>
                      <a:r>
                        <a:rPr lang="en-US" sz="1100" dirty="0"/>
                        <a:t>71/78</a:t>
                      </a:r>
                    </a:p>
                  </a:txBody>
                  <a:tcPr marL="0" marR="0" marT="0" marB="0" anchor="ctr"/>
                </a:tc>
                <a:tc>
                  <a:txBody>
                    <a:bodyPr/>
                    <a:lstStyle/>
                    <a:p>
                      <a:pPr algn="ctr"/>
                      <a:r>
                        <a:rPr lang="en-US" sz="1100" dirty="0"/>
                        <a:t>53/64</a:t>
                      </a:r>
                    </a:p>
                  </a:txBody>
                  <a:tcPr marL="0" marR="0" marT="0" marB="0" anchor="ctr"/>
                </a:tc>
                <a:tc gridSpan="5">
                  <a:txBody>
                    <a:bodyPr/>
                    <a:lstStyle/>
                    <a:p>
                      <a:pPr algn="ctr"/>
                      <a:endParaRPr lang="en-US" sz="1100"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100" dirty="0"/>
                        <a:t>0.77 (0.53-1.10)</a:t>
                      </a:r>
                    </a:p>
                  </a:txBody>
                  <a:tcPr marL="0" marR="0" marT="0" marB="0" anchor="ctr"/>
                </a:tc>
                <a:tc>
                  <a:txBody>
                    <a:bodyPr/>
                    <a:lstStyle/>
                    <a:p>
                      <a:pPr algn="ctr"/>
                      <a:endParaRPr lang="en-US" sz="1100" dirty="0"/>
                    </a:p>
                  </a:txBody>
                  <a:tcPr marL="0" marR="0" marT="0" marB="0" anchor="ctr"/>
                </a:tc>
                <a:extLst>
                  <a:ext uri="{0D108BD9-81ED-4DB2-BD59-A6C34878D82A}">
                    <a16:rowId xmlns:a16="http://schemas.microsoft.com/office/drawing/2014/main" val="10018"/>
                  </a:ext>
                </a:extLst>
              </a:tr>
              <a:tr h="325120">
                <a:tc>
                  <a:txBody>
                    <a:bodyPr/>
                    <a:lstStyle/>
                    <a:p>
                      <a:endParaRPr lang="en-US" sz="1100" dirty="0"/>
                    </a:p>
                  </a:txBody>
                  <a:tcPr marL="0" marR="0" marT="0" marB="0" anchor="ctr">
                    <a:noFill/>
                  </a:tcPr>
                </a:tc>
                <a:tc>
                  <a:txBody>
                    <a:bodyPr/>
                    <a:lstStyle/>
                    <a:p>
                      <a:pPr algn="ctr"/>
                      <a:endParaRPr lang="en-US" sz="1100" dirty="0"/>
                    </a:p>
                  </a:txBody>
                  <a:tcPr marL="0" marR="0" marT="0" marB="0" anchor="ctr">
                    <a:noFill/>
                  </a:tcPr>
                </a:tc>
                <a:tc>
                  <a:txBody>
                    <a:bodyPr/>
                    <a:lstStyle/>
                    <a:p>
                      <a:pPr algn="ctr"/>
                      <a:endParaRPr lang="en-US" sz="1100" dirty="0"/>
                    </a:p>
                    <a:p>
                      <a:pPr algn="ctr"/>
                      <a:endParaRPr lang="en-US" sz="1100" dirty="0"/>
                    </a:p>
                  </a:txBody>
                  <a:tcPr marL="0" marR="0" marT="0" marB="0" anchor="ctr">
                    <a:noFill/>
                  </a:tcPr>
                </a:tc>
                <a:tc>
                  <a:txBody>
                    <a:bodyPr/>
                    <a:lstStyle/>
                    <a:p>
                      <a:pPr algn="ctr"/>
                      <a:r>
                        <a:rPr lang="en-US" sz="1100" dirty="0"/>
                        <a:t>0</a:t>
                      </a:r>
                    </a:p>
                  </a:txBody>
                  <a:tcPr marL="0" marR="0" marT="0" marB="0" anchor="ctr">
                    <a:lnR w="12700" cap="flat" cmpd="sng" algn="ctr">
                      <a:solidFill>
                        <a:schemeClr val="bg1"/>
                      </a:solidFill>
                      <a:prstDash val="solid"/>
                      <a:round/>
                      <a:headEnd type="none" w="med" len="med"/>
                      <a:tailEnd type="none" w="med" len="med"/>
                    </a:lnR>
                    <a:noFill/>
                  </a:tcPr>
                </a:tc>
                <a:tc>
                  <a:txBody>
                    <a:bodyPr/>
                    <a:lstStyle/>
                    <a:p>
                      <a:pPr algn="ctr"/>
                      <a:r>
                        <a:rPr lang="en-US" sz="1100" dirty="0"/>
                        <a:t>0.5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noFill/>
                  </a:tcPr>
                </a:tc>
                <a:tc>
                  <a:txBody>
                    <a:bodyPr/>
                    <a:lstStyle/>
                    <a:p>
                      <a:pPr algn="ctr"/>
                      <a:r>
                        <a:rPr lang="en-US" sz="1100" dirty="0"/>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noFill/>
                  </a:tcPr>
                </a:tc>
                <a:tc>
                  <a:txBody>
                    <a:bodyPr/>
                    <a:lstStyle/>
                    <a:p>
                      <a:pPr algn="ctr"/>
                      <a:r>
                        <a:rPr lang="en-US" sz="1100" dirty="0"/>
                        <a:t>1.5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noFill/>
                  </a:tcPr>
                </a:tc>
                <a:tc>
                  <a:txBody>
                    <a:bodyPr/>
                    <a:lstStyle/>
                    <a:p>
                      <a:pPr algn="ctr"/>
                      <a:endParaRPr lang="en-US" sz="1100" dirty="0"/>
                    </a:p>
                  </a:txBody>
                  <a:tcPr marL="0" marR="0" marT="0" marB="0" anchor="ctr">
                    <a:lnL w="12700" cap="flat" cmpd="sng" algn="ctr">
                      <a:solidFill>
                        <a:schemeClr val="bg1"/>
                      </a:solidFill>
                      <a:prstDash val="solid"/>
                      <a:round/>
                      <a:headEnd type="none" w="med" len="med"/>
                      <a:tailEnd type="none" w="med" len="med"/>
                    </a:lnL>
                    <a:noFill/>
                  </a:tcPr>
                </a:tc>
                <a:tc>
                  <a:txBody>
                    <a:bodyPr/>
                    <a:lstStyle/>
                    <a:p>
                      <a:pPr algn="ctr"/>
                      <a:endParaRPr lang="en-US" sz="1100" dirty="0"/>
                    </a:p>
                  </a:txBody>
                  <a:tcPr marL="0" marR="0" marT="0" marB="0" anchor="ctr">
                    <a:noFill/>
                  </a:tcPr>
                </a:tc>
                <a:tc>
                  <a:txBody>
                    <a:bodyPr/>
                    <a:lstStyle/>
                    <a:p>
                      <a:pPr algn="ctr"/>
                      <a:endParaRPr lang="en-US" sz="1100" dirty="0"/>
                    </a:p>
                  </a:txBody>
                  <a:tcPr marL="0" marR="0" marT="0" marB="0" anchor="ctr">
                    <a:noFill/>
                  </a:tcPr>
                </a:tc>
                <a:extLst>
                  <a:ext uri="{0D108BD9-81ED-4DB2-BD59-A6C34878D82A}">
                    <a16:rowId xmlns:a16="http://schemas.microsoft.com/office/drawing/2014/main" val="10019"/>
                  </a:ext>
                </a:extLst>
              </a:tr>
              <a:tr h="325120">
                <a:tc>
                  <a:txBody>
                    <a:bodyPr/>
                    <a:lstStyle/>
                    <a:p>
                      <a:endParaRPr lang="en-US" sz="1100" dirty="0"/>
                    </a:p>
                  </a:txBody>
                  <a:tcPr marL="0" marR="0" marT="0" marB="0" anchor="ctr">
                    <a:lnB w="25400" cmpd="sng">
                      <a:noFill/>
                    </a:lnB>
                    <a:noFill/>
                  </a:tcPr>
                </a:tc>
                <a:tc>
                  <a:txBody>
                    <a:bodyPr/>
                    <a:lstStyle/>
                    <a:p>
                      <a:pPr algn="ctr"/>
                      <a:endParaRPr lang="en-US" sz="1100" dirty="0"/>
                    </a:p>
                  </a:txBody>
                  <a:tcPr marL="0" marR="0" marT="0" marB="0" anchor="ctr">
                    <a:lnB w="25400" cmpd="sng">
                      <a:noFill/>
                    </a:lnB>
                    <a:noFill/>
                  </a:tcPr>
                </a:tc>
                <a:tc>
                  <a:txBody>
                    <a:bodyPr/>
                    <a:lstStyle/>
                    <a:p>
                      <a:pPr algn="ctr"/>
                      <a:endParaRPr lang="en-US" sz="1100" dirty="0"/>
                    </a:p>
                    <a:p>
                      <a:pPr algn="ctr"/>
                      <a:endParaRPr lang="en-US" sz="1100" dirty="0"/>
                    </a:p>
                  </a:txBody>
                  <a:tcPr marL="0" marR="0" marT="0" marB="0" anchor="ctr">
                    <a:lnB w="25400" cmpd="sng">
                      <a:noFill/>
                    </a:lnB>
                    <a:noFill/>
                  </a:tcPr>
                </a:tc>
                <a:tc gridSpan="2">
                  <a:txBody>
                    <a:bodyPr/>
                    <a:lstStyle/>
                    <a:p>
                      <a:pPr algn="ctr"/>
                      <a:endParaRPr lang="en-US" sz="1100" dirty="0"/>
                    </a:p>
                  </a:txBody>
                  <a:tcPr marL="0" marR="0" marT="0" marB="0" anchor="ctr">
                    <a:lnR w="12700" cap="flat" cmpd="sng" algn="ctr">
                      <a:solidFill>
                        <a:schemeClr val="bg1"/>
                      </a:solidFill>
                      <a:prstDash val="solid"/>
                      <a:round/>
                      <a:headEnd type="none" w="med" len="med"/>
                      <a:tailEnd type="none" w="med" len="med"/>
                    </a:lnR>
                    <a:lnB w="25400" cmpd="sng">
                      <a:noFill/>
                    </a:lnB>
                    <a:noFill/>
                  </a:tcPr>
                </a:tc>
                <a:tc hMerge="1">
                  <a:txBody>
                    <a:bodyPr/>
                    <a:lstStyle/>
                    <a:p>
                      <a:endParaRPr lang="en-US"/>
                    </a:p>
                  </a:txBody>
                  <a:tcPr/>
                </a:tc>
                <a:tc>
                  <a:txBody>
                    <a:bodyPr/>
                    <a:lstStyle/>
                    <a:p>
                      <a:pPr algn="ctr"/>
                      <a:endParaRPr lang="en-US" sz="110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25400" cmpd="sng">
                      <a:noFill/>
                    </a:lnB>
                    <a:noFill/>
                  </a:tcPr>
                </a:tc>
                <a:tc gridSpan="2">
                  <a:txBody>
                    <a:bodyPr/>
                    <a:lstStyle/>
                    <a:p>
                      <a:pPr algn="ctr"/>
                      <a:endParaRPr lang="en-US" sz="1100" dirty="0"/>
                    </a:p>
                  </a:txBody>
                  <a:tcPr marL="0" marR="0" marT="0" marB="0" anchor="ctr">
                    <a:lnL w="12700" cap="flat" cmpd="sng" algn="ctr">
                      <a:solidFill>
                        <a:schemeClr val="bg1"/>
                      </a:solidFill>
                      <a:prstDash val="solid"/>
                      <a:round/>
                      <a:headEnd type="none" w="med" len="med"/>
                      <a:tailEnd type="none" w="med" len="med"/>
                    </a:lnL>
                    <a:lnB w="25400" cmpd="sng">
                      <a:noFill/>
                    </a:lnB>
                    <a:noFill/>
                  </a:tcPr>
                </a:tc>
                <a:tc hMerge="1">
                  <a:txBody>
                    <a:bodyPr/>
                    <a:lstStyle/>
                    <a:p>
                      <a:endParaRPr lang="en-US"/>
                    </a:p>
                  </a:txBody>
                  <a:tcPr/>
                </a:tc>
                <a:tc>
                  <a:txBody>
                    <a:bodyPr/>
                    <a:lstStyle/>
                    <a:p>
                      <a:pPr algn="ctr"/>
                      <a:endParaRPr lang="en-US" sz="1100" dirty="0"/>
                    </a:p>
                  </a:txBody>
                  <a:tcPr marL="0" marR="0" marT="0" marB="0" anchor="ctr">
                    <a:lnB w="25400" cmpd="sng">
                      <a:noFill/>
                    </a:lnB>
                    <a:noFill/>
                  </a:tcPr>
                </a:tc>
                <a:tc>
                  <a:txBody>
                    <a:bodyPr/>
                    <a:lstStyle/>
                    <a:p>
                      <a:pPr algn="ctr"/>
                      <a:endParaRPr lang="en-US" sz="1100" dirty="0"/>
                    </a:p>
                  </a:txBody>
                  <a:tcPr marL="0" marR="0" marT="0" marB="0" anchor="ctr">
                    <a:lnB w="25400" cmpd="sng">
                      <a:noFill/>
                    </a:lnB>
                    <a:noFill/>
                  </a:tcPr>
                </a:tc>
                <a:extLst>
                  <a:ext uri="{0D108BD9-81ED-4DB2-BD59-A6C34878D82A}">
                    <a16:rowId xmlns:a16="http://schemas.microsoft.com/office/drawing/2014/main" val="10020"/>
                  </a:ext>
                </a:extLst>
              </a:tr>
            </a:tbl>
          </a:graphicData>
        </a:graphic>
      </p:graphicFrame>
      <p:sp>
        <p:nvSpPr>
          <p:cNvPr id="6" name="Title 5">
            <a:extLst>
              <a:ext uri="{FF2B5EF4-FFF2-40B4-BE49-F238E27FC236}">
                <a16:creationId xmlns:a16="http://schemas.microsoft.com/office/drawing/2014/main" id="{BB665D09-D522-EDE7-22C2-91022D1DBABB}"/>
              </a:ext>
            </a:extLst>
          </p:cNvPr>
          <p:cNvSpPr>
            <a:spLocks noGrp="1"/>
          </p:cNvSpPr>
          <p:nvPr>
            <p:ph type="title"/>
          </p:nvPr>
        </p:nvSpPr>
        <p:spPr/>
        <p:txBody>
          <a:bodyPr/>
          <a:lstStyle/>
          <a:p>
            <a:r>
              <a:rPr lang="en-CA" sz="2800" dirty="0"/>
              <a:t>SYSUCC-002: Trastuzumab + ET or Chemotherapy </a:t>
            </a:r>
            <a:br>
              <a:rPr lang="en-CA" sz="2800" dirty="0"/>
            </a:br>
            <a:r>
              <a:rPr lang="en-CA" sz="2800" dirty="0"/>
              <a:t>as First-Line Treatment for HR+, HER2+ mBC</a:t>
            </a:r>
            <a:endParaRPr lang="en-CA" sz="2800" baseline="30000" dirty="0"/>
          </a:p>
        </p:txBody>
      </p:sp>
      <p:pic>
        <p:nvPicPr>
          <p:cNvPr id="2050" name="Picture 2">
            <a:extLst>
              <a:ext uri="{FF2B5EF4-FFF2-40B4-BE49-F238E27FC236}">
                <a16:creationId xmlns:a16="http://schemas.microsoft.com/office/drawing/2014/main" id="{B4C7A9A7-05EB-1F24-0C0C-93D666984F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51" t="10381"/>
          <a:stretch/>
        </p:blipFill>
        <p:spPr bwMode="auto">
          <a:xfrm>
            <a:off x="-5355004" y="1394955"/>
            <a:ext cx="4516593" cy="239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a:extLst>
              <a:ext uri="{FF2B5EF4-FFF2-40B4-BE49-F238E27FC236}">
                <a16:creationId xmlns:a16="http://schemas.microsoft.com/office/drawing/2014/main" id="{9E7735CD-73B6-F2DC-D724-0D5EF34820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22" t="12176"/>
          <a:stretch/>
        </p:blipFill>
        <p:spPr bwMode="auto">
          <a:xfrm>
            <a:off x="-6199534" y="4061556"/>
            <a:ext cx="4546533" cy="2471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extLst>
              <a:ext uri="{FF2B5EF4-FFF2-40B4-BE49-F238E27FC236}">
                <a16:creationId xmlns:a16="http://schemas.microsoft.com/office/drawing/2014/main" id="{82412FA3-B7AF-A1D0-E1F6-B2D405DBCE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89" t="13098" r="3913" b="3309"/>
          <a:stretch/>
        </p:blipFill>
        <p:spPr bwMode="auto">
          <a:xfrm>
            <a:off x="13737091" y="2304651"/>
            <a:ext cx="7318897" cy="3513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7">
            <a:extLst>
              <a:ext uri="{FF2B5EF4-FFF2-40B4-BE49-F238E27FC236}">
                <a16:creationId xmlns:a16="http://schemas.microsoft.com/office/drawing/2014/main" id="{B955193B-01D4-AA67-4D5C-B4B027B39534}"/>
              </a:ext>
            </a:extLst>
          </p:cNvPr>
          <p:cNvSpPr>
            <a:spLocks noGrp="1"/>
          </p:cNvSpPr>
          <p:nvPr>
            <p:ph type="ftr" sz="quarter" idx="13"/>
          </p:nvPr>
        </p:nvSpPr>
        <p:spPr>
          <a:xfrm>
            <a:off x="6684380" y="6469076"/>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Yuan Z et al. ASCO 2021. </a:t>
            </a:r>
            <a:r>
              <a:rPr kumimoji="0" lang="es-E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Abstract</a:t>
            </a:r>
            <a:r>
              <a:rPr kumimoji="0" lang="es-E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1003; Hua X et al. Clin Cancer Res. 2022;28:637-645</a:t>
            </a:r>
            <a:endPar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Content Placeholder 4">
            <a:extLst>
              <a:ext uri="{FF2B5EF4-FFF2-40B4-BE49-F238E27FC236}">
                <a16:creationId xmlns:a16="http://schemas.microsoft.com/office/drawing/2014/main" id="{49D15647-BB97-6517-310E-9B6503B4DB04}"/>
              </a:ext>
            </a:extLst>
          </p:cNvPr>
          <p:cNvGraphicFramePr>
            <a:graphicFrameLocks noGrp="1"/>
          </p:cNvGraphicFramePr>
          <p:nvPr>
            <p:ph idx="1"/>
          </p:nvPr>
        </p:nvGraphicFramePr>
        <p:xfrm>
          <a:off x="521184" y="3251042"/>
          <a:ext cx="3716109" cy="389807"/>
        </p:xfrm>
        <a:graphic>
          <a:graphicData uri="http://schemas.openxmlformats.org/drawingml/2006/table">
            <a:tbl>
              <a:tblPr firstRow="1" bandRow="1">
                <a:tableStyleId>{6E25E649-3F16-4E02-A733-19D2CDBF48F0}</a:tableStyleId>
              </a:tblPr>
              <a:tblGrid>
                <a:gridCol w="412901">
                  <a:extLst>
                    <a:ext uri="{9D8B030D-6E8A-4147-A177-3AD203B41FA5}">
                      <a16:colId xmlns:a16="http://schemas.microsoft.com/office/drawing/2014/main" val="20000"/>
                    </a:ext>
                  </a:extLst>
                </a:gridCol>
                <a:gridCol w="412901">
                  <a:extLst>
                    <a:ext uri="{9D8B030D-6E8A-4147-A177-3AD203B41FA5}">
                      <a16:colId xmlns:a16="http://schemas.microsoft.com/office/drawing/2014/main" val="20001"/>
                    </a:ext>
                  </a:extLst>
                </a:gridCol>
                <a:gridCol w="412901">
                  <a:extLst>
                    <a:ext uri="{9D8B030D-6E8A-4147-A177-3AD203B41FA5}">
                      <a16:colId xmlns:a16="http://schemas.microsoft.com/office/drawing/2014/main" val="20002"/>
                    </a:ext>
                  </a:extLst>
                </a:gridCol>
                <a:gridCol w="412901">
                  <a:extLst>
                    <a:ext uri="{9D8B030D-6E8A-4147-A177-3AD203B41FA5}">
                      <a16:colId xmlns:a16="http://schemas.microsoft.com/office/drawing/2014/main" val="20003"/>
                    </a:ext>
                  </a:extLst>
                </a:gridCol>
                <a:gridCol w="412901">
                  <a:extLst>
                    <a:ext uri="{9D8B030D-6E8A-4147-A177-3AD203B41FA5}">
                      <a16:colId xmlns:a16="http://schemas.microsoft.com/office/drawing/2014/main" val="20004"/>
                    </a:ext>
                  </a:extLst>
                </a:gridCol>
                <a:gridCol w="412901">
                  <a:extLst>
                    <a:ext uri="{9D8B030D-6E8A-4147-A177-3AD203B41FA5}">
                      <a16:colId xmlns:a16="http://schemas.microsoft.com/office/drawing/2014/main" val="20005"/>
                    </a:ext>
                  </a:extLst>
                </a:gridCol>
                <a:gridCol w="412901">
                  <a:extLst>
                    <a:ext uri="{9D8B030D-6E8A-4147-A177-3AD203B41FA5}">
                      <a16:colId xmlns:a16="http://schemas.microsoft.com/office/drawing/2014/main" val="20006"/>
                    </a:ext>
                  </a:extLst>
                </a:gridCol>
                <a:gridCol w="412901">
                  <a:extLst>
                    <a:ext uri="{9D8B030D-6E8A-4147-A177-3AD203B41FA5}">
                      <a16:colId xmlns:a16="http://schemas.microsoft.com/office/drawing/2014/main" val="20007"/>
                    </a:ext>
                  </a:extLst>
                </a:gridCol>
                <a:gridCol w="412901">
                  <a:extLst>
                    <a:ext uri="{9D8B030D-6E8A-4147-A177-3AD203B41FA5}">
                      <a16:colId xmlns:a16="http://schemas.microsoft.com/office/drawing/2014/main" val="20008"/>
                    </a:ext>
                  </a:extLst>
                </a:gridCol>
              </a:tblGrid>
              <a:tr h="145967">
                <a:tc gridSpan="9">
                  <a:txBody>
                    <a:bodyPr/>
                    <a:lstStyle/>
                    <a:p>
                      <a:pPr algn="l"/>
                      <a:r>
                        <a:rPr lang="en-US" sz="800" dirty="0">
                          <a:solidFill>
                            <a:schemeClr val="tx1"/>
                          </a:solidFill>
                        </a:rPr>
                        <a:t>No. at Risk</a:t>
                      </a:r>
                    </a:p>
                  </a:txBody>
                  <a:tcPr marL="0" marR="0" marT="0" marB="0">
                    <a:lnL>
                      <a:noFill/>
                    </a:lnL>
                    <a:lnR>
                      <a:noFill/>
                    </a:lnR>
                    <a:lnT w="25400" cmpd="sng">
                      <a:noFill/>
                    </a:lnT>
                    <a:lnB w="25400" cmpd="sng">
                      <a:noFill/>
                    </a:lnB>
                    <a:lnTlToBr w="12700" cmpd="sng">
                      <a:noFill/>
                      <a:prstDash val="solid"/>
                    </a:lnTlToBr>
                    <a:lnBlToTr w="12700" cmpd="sng">
                      <a:noFill/>
                      <a:prstDash val="solid"/>
                    </a:lnBlToTr>
                    <a:noFill/>
                  </a:tcPr>
                </a:tc>
                <a:tc hMerge="1">
                  <a:txBody>
                    <a:bodyPr/>
                    <a:lstStyle/>
                    <a:p>
                      <a:endParaRPr lang="en-US" sz="800"/>
                    </a:p>
                  </a:txBody>
                  <a:tcPr marL="0" marR="0" marT="0" marB="0"/>
                </a:tc>
                <a:tc hMerge="1">
                  <a:txBody>
                    <a:bodyPr/>
                    <a:lstStyle/>
                    <a:p>
                      <a:endParaRPr lang="en-US" sz="800"/>
                    </a:p>
                  </a:txBody>
                  <a:tcPr marL="0" marR="0" marT="0" marB="0"/>
                </a:tc>
                <a:tc hMerge="1">
                  <a:txBody>
                    <a:bodyPr/>
                    <a:lstStyle/>
                    <a:p>
                      <a:endParaRPr lang="en-US" sz="800"/>
                    </a:p>
                  </a:txBody>
                  <a:tcPr marL="0" marR="0" marT="0" marB="0"/>
                </a:tc>
                <a:tc hMerge="1">
                  <a:txBody>
                    <a:bodyPr/>
                    <a:lstStyle/>
                    <a:p>
                      <a:endParaRPr lang="en-US" sz="800" dirty="0"/>
                    </a:p>
                  </a:txBody>
                  <a:tcPr marL="0" marR="0" marT="0" marB="0"/>
                </a:tc>
                <a:tc hMerge="1">
                  <a:txBody>
                    <a:bodyPr/>
                    <a:lstStyle/>
                    <a:p>
                      <a:endParaRPr lang="en-US" sz="800"/>
                    </a:p>
                  </a:txBody>
                  <a:tcPr marL="0" marR="0" marT="0" marB="0"/>
                </a:tc>
                <a:tc hMerge="1">
                  <a:txBody>
                    <a:bodyPr/>
                    <a:lstStyle/>
                    <a:p>
                      <a:endParaRPr lang="en-US" sz="800"/>
                    </a:p>
                  </a:txBody>
                  <a:tcPr marL="0" marR="0" marT="0" marB="0"/>
                </a:tc>
                <a:tc hMerge="1">
                  <a:txBody>
                    <a:bodyPr/>
                    <a:lstStyle/>
                    <a:p>
                      <a:endParaRPr lang="en-US" sz="800"/>
                    </a:p>
                  </a:txBody>
                  <a:tcPr marL="0" marR="0" marT="0" marB="0"/>
                </a:tc>
                <a:tc hMerge="1">
                  <a:txBody>
                    <a:bodyPr/>
                    <a:lstStyle/>
                    <a:p>
                      <a:endParaRPr lang="en-US" sz="800" dirty="0"/>
                    </a:p>
                  </a:txBody>
                  <a:tcPr marL="0" marR="0" marT="0" marB="0"/>
                </a:tc>
                <a:extLst>
                  <a:ext uri="{0D108BD9-81ED-4DB2-BD59-A6C34878D82A}">
                    <a16:rowId xmlns:a16="http://schemas.microsoft.com/office/drawing/2014/main" val="10000"/>
                  </a:ext>
                </a:extLst>
              </a:tr>
              <a:tr h="121920">
                <a:tc>
                  <a:txBody>
                    <a:bodyPr/>
                    <a:lstStyle/>
                    <a:p>
                      <a:r>
                        <a:rPr lang="en-US" sz="800" dirty="0">
                          <a:solidFill>
                            <a:schemeClr val="tx1"/>
                          </a:solidFill>
                        </a:rPr>
                        <a:t>Chemo</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196</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124</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61</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33</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16</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9</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5</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0</a:t>
                      </a:r>
                    </a:p>
                  </a:txBody>
                  <a:tcPr marL="0" marR="0" marT="0" marB="0">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1920">
                <a:tc>
                  <a:txBody>
                    <a:bodyPr/>
                    <a:lstStyle/>
                    <a:p>
                      <a:r>
                        <a:rPr lang="en-US" sz="800" dirty="0">
                          <a:solidFill>
                            <a:schemeClr val="tx1"/>
                          </a:solidFill>
                        </a:rPr>
                        <a:t>ET</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196</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142</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73</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50</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28</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11</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4</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0</a:t>
                      </a:r>
                    </a:p>
                  </a:txBody>
                  <a:tcPr marL="0" marR="0" marT="0" marB="0">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4" name="Content Placeholder 4">
            <a:extLst>
              <a:ext uri="{FF2B5EF4-FFF2-40B4-BE49-F238E27FC236}">
                <a16:creationId xmlns:a16="http://schemas.microsoft.com/office/drawing/2014/main" id="{CA4CC72D-1879-AB2F-2438-5CB1948DBF8A}"/>
              </a:ext>
            </a:extLst>
          </p:cNvPr>
          <p:cNvGraphicFramePr>
            <a:graphicFrameLocks/>
          </p:cNvGraphicFramePr>
          <p:nvPr/>
        </p:nvGraphicFramePr>
        <p:xfrm>
          <a:off x="541765" y="6052824"/>
          <a:ext cx="3914739" cy="365760"/>
        </p:xfrm>
        <a:graphic>
          <a:graphicData uri="http://schemas.openxmlformats.org/drawingml/2006/table">
            <a:tbl>
              <a:tblPr firstRow="1" bandRow="1">
                <a:tableStyleId>{6E25E649-3F16-4E02-A733-19D2CDBF48F0}</a:tableStyleId>
              </a:tblPr>
              <a:tblGrid>
                <a:gridCol w="434971">
                  <a:extLst>
                    <a:ext uri="{9D8B030D-6E8A-4147-A177-3AD203B41FA5}">
                      <a16:colId xmlns:a16="http://schemas.microsoft.com/office/drawing/2014/main" val="20000"/>
                    </a:ext>
                  </a:extLst>
                </a:gridCol>
                <a:gridCol w="434971">
                  <a:extLst>
                    <a:ext uri="{9D8B030D-6E8A-4147-A177-3AD203B41FA5}">
                      <a16:colId xmlns:a16="http://schemas.microsoft.com/office/drawing/2014/main" val="20001"/>
                    </a:ext>
                  </a:extLst>
                </a:gridCol>
                <a:gridCol w="434971">
                  <a:extLst>
                    <a:ext uri="{9D8B030D-6E8A-4147-A177-3AD203B41FA5}">
                      <a16:colId xmlns:a16="http://schemas.microsoft.com/office/drawing/2014/main" val="20002"/>
                    </a:ext>
                  </a:extLst>
                </a:gridCol>
                <a:gridCol w="434971">
                  <a:extLst>
                    <a:ext uri="{9D8B030D-6E8A-4147-A177-3AD203B41FA5}">
                      <a16:colId xmlns:a16="http://schemas.microsoft.com/office/drawing/2014/main" val="20003"/>
                    </a:ext>
                  </a:extLst>
                </a:gridCol>
                <a:gridCol w="434971">
                  <a:extLst>
                    <a:ext uri="{9D8B030D-6E8A-4147-A177-3AD203B41FA5}">
                      <a16:colId xmlns:a16="http://schemas.microsoft.com/office/drawing/2014/main" val="20004"/>
                    </a:ext>
                  </a:extLst>
                </a:gridCol>
                <a:gridCol w="434971">
                  <a:extLst>
                    <a:ext uri="{9D8B030D-6E8A-4147-A177-3AD203B41FA5}">
                      <a16:colId xmlns:a16="http://schemas.microsoft.com/office/drawing/2014/main" val="20005"/>
                    </a:ext>
                  </a:extLst>
                </a:gridCol>
                <a:gridCol w="434971">
                  <a:extLst>
                    <a:ext uri="{9D8B030D-6E8A-4147-A177-3AD203B41FA5}">
                      <a16:colId xmlns:a16="http://schemas.microsoft.com/office/drawing/2014/main" val="20006"/>
                    </a:ext>
                  </a:extLst>
                </a:gridCol>
                <a:gridCol w="434971">
                  <a:extLst>
                    <a:ext uri="{9D8B030D-6E8A-4147-A177-3AD203B41FA5}">
                      <a16:colId xmlns:a16="http://schemas.microsoft.com/office/drawing/2014/main" val="20007"/>
                    </a:ext>
                  </a:extLst>
                </a:gridCol>
                <a:gridCol w="434971">
                  <a:extLst>
                    <a:ext uri="{9D8B030D-6E8A-4147-A177-3AD203B41FA5}">
                      <a16:colId xmlns:a16="http://schemas.microsoft.com/office/drawing/2014/main" val="20008"/>
                    </a:ext>
                  </a:extLst>
                </a:gridCol>
              </a:tblGrid>
              <a:tr h="121920">
                <a:tc gridSpan="9">
                  <a:txBody>
                    <a:bodyPr/>
                    <a:lstStyle/>
                    <a:p>
                      <a:pPr algn="l"/>
                      <a:r>
                        <a:rPr lang="en-US" sz="800" dirty="0">
                          <a:solidFill>
                            <a:schemeClr val="tx1"/>
                          </a:solidFill>
                        </a:rPr>
                        <a:t>No. at Risk</a:t>
                      </a:r>
                    </a:p>
                  </a:txBody>
                  <a:tcPr marL="0" marR="0" marT="0" marB="0">
                    <a:lnL>
                      <a:noFill/>
                    </a:lnL>
                    <a:lnR>
                      <a:noFill/>
                    </a:lnR>
                    <a:lnT w="25400" cmpd="sng">
                      <a:noFill/>
                    </a:lnT>
                    <a:lnB w="25400" cmpd="sng">
                      <a:noFill/>
                    </a:lnB>
                    <a:lnTlToBr w="12700" cmpd="sng">
                      <a:noFill/>
                      <a:prstDash val="solid"/>
                    </a:lnTlToBr>
                    <a:lnBlToTr w="12700" cmpd="sng">
                      <a:noFill/>
                      <a:prstDash val="solid"/>
                    </a:lnBlToTr>
                    <a:noFill/>
                  </a:tcPr>
                </a:tc>
                <a:tc hMerge="1">
                  <a:txBody>
                    <a:bodyPr/>
                    <a:lstStyle/>
                    <a:p>
                      <a:endParaRPr lang="en-US" sz="800"/>
                    </a:p>
                  </a:txBody>
                  <a:tcPr marL="0" marR="0" marT="0" marB="0"/>
                </a:tc>
                <a:tc hMerge="1">
                  <a:txBody>
                    <a:bodyPr/>
                    <a:lstStyle/>
                    <a:p>
                      <a:endParaRPr lang="en-US" sz="800"/>
                    </a:p>
                  </a:txBody>
                  <a:tcPr marL="0" marR="0" marT="0" marB="0"/>
                </a:tc>
                <a:tc hMerge="1">
                  <a:txBody>
                    <a:bodyPr/>
                    <a:lstStyle/>
                    <a:p>
                      <a:endParaRPr lang="en-US" sz="800"/>
                    </a:p>
                  </a:txBody>
                  <a:tcPr marL="0" marR="0" marT="0" marB="0"/>
                </a:tc>
                <a:tc hMerge="1">
                  <a:txBody>
                    <a:bodyPr/>
                    <a:lstStyle/>
                    <a:p>
                      <a:endParaRPr lang="en-US" sz="800" dirty="0"/>
                    </a:p>
                  </a:txBody>
                  <a:tcPr marL="0" marR="0" marT="0" marB="0"/>
                </a:tc>
                <a:tc hMerge="1">
                  <a:txBody>
                    <a:bodyPr/>
                    <a:lstStyle/>
                    <a:p>
                      <a:endParaRPr lang="en-US" sz="800"/>
                    </a:p>
                  </a:txBody>
                  <a:tcPr marL="0" marR="0" marT="0" marB="0"/>
                </a:tc>
                <a:tc hMerge="1">
                  <a:txBody>
                    <a:bodyPr/>
                    <a:lstStyle/>
                    <a:p>
                      <a:endParaRPr lang="en-US" sz="800"/>
                    </a:p>
                  </a:txBody>
                  <a:tcPr marL="0" marR="0" marT="0" marB="0"/>
                </a:tc>
                <a:tc hMerge="1">
                  <a:txBody>
                    <a:bodyPr/>
                    <a:lstStyle/>
                    <a:p>
                      <a:endParaRPr lang="en-US" sz="800"/>
                    </a:p>
                  </a:txBody>
                  <a:tcPr marL="0" marR="0" marT="0" marB="0"/>
                </a:tc>
                <a:tc hMerge="1">
                  <a:txBody>
                    <a:bodyPr/>
                    <a:lstStyle/>
                    <a:p>
                      <a:endParaRPr lang="en-US" sz="800" dirty="0"/>
                    </a:p>
                  </a:txBody>
                  <a:tcPr marL="0" marR="0" marT="0" marB="0"/>
                </a:tc>
                <a:extLst>
                  <a:ext uri="{0D108BD9-81ED-4DB2-BD59-A6C34878D82A}">
                    <a16:rowId xmlns:a16="http://schemas.microsoft.com/office/drawing/2014/main" val="10000"/>
                  </a:ext>
                </a:extLst>
              </a:tr>
              <a:tr h="121920">
                <a:tc>
                  <a:txBody>
                    <a:bodyPr/>
                    <a:lstStyle/>
                    <a:p>
                      <a:r>
                        <a:rPr lang="en-US" sz="800" dirty="0">
                          <a:solidFill>
                            <a:schemeClr val="tx1"/>
                          </a:solidFill>
                        </a:rPr>
                        <a:t>Chemo</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196</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166</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114</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66</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28</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16</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6</a:t>
                      </a:r>
                    </a:p>
                  </a:txBody>
                  <a:tcPr marL="0" marR="0" marT="0" marB="0">
                    <a:lnL>
                      <a:noFill/>
                    </a:lnL>
                    <a:lnR>
                      <a:noFill/>
                    </a:lnR>
                    <a:lnT w="25400" cmpd="sng">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rPr>
                        <a:t>0</a:t>
                      </a:r>
                    </a:p>
                  </a:txBody>
                  <a:tcPr marL="0" marR="0" marT="0" marB="0">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1920">
                <a:tc>
                  <a:txBody>
                    <a:bodyPr/>
                    <a:lstStyle/>
                    <a:p>
                      <a:r>
                        <a:rPr lang="en-US" sz="800" dirty="0">
                          <a:solidFill>
                            <a:schemeClr val="tx1"/>
                          </a:solidFill>
                        </a:rPr>
                        <a:t>ET</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196</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166</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118</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78</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49</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33</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22</a:t>
                      </a:r>
                    </a:p>
                  </a:txBody>
                  <a:tcPr marL="0" marR="0" marT="0" marB="0">
                    <a:lnL>
                      <a:noFill/>
                    </a:lnL>
                    <a:lnR>
                      <a:noFill/>
                    </a:lnR>
                    <a:lnT>
                      <a:noFill/>
                    </a:lnT>
                    <a:lnB w="254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2</a:t>
                      </a:r>
                    </a:p>
                  </a:txBody>
                  <a:tcPr marL="0" marR="0" marT="0" marB="0">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5" name="TextBox 14">
            <a:extLst>
              <a:ext uri="{FF2B5EF4-FFF2-40B4-BE49-F238E27FC236}">
                <a16:creationId xmlns:a16="http://schemas.microsoft.com/office/drawing/2014/main" id="{5B5A8DCA-9D88-F6A5-1BA1-4B6785FAD198}"/>
              </a:ext>
            </a:extLst>
          </p:cNvPr>
          <p:cNvSpPr txBox="1"/>
          <p:nvPr/>
        </p:nvSpPr>
        <p:spPr>
          <a:xfrm>
            <a:off x="4884048" y="1420548"/>
            <a:ext cx="7200000" cy="42056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9345A"/>
                </a:solidFill>
                <a:effectLst/>
                <a:uLnTx/>
                <a:uFillTx/>
                <a:latin typeface="Arial"/>
                <a:ea typeface="+mn-ea"/>
                <a:cs typeface="+mn-cs"/>
              </a:rPr>
              <a:t>Subgroup Analyses of PFS</a:t>
            </a:r>
          </a:p>
        </p:txBody>
      </p:sp>
      <p:sp>
        <p:nvSpPr>
          <p:cNvPr id="16" name="TextBox 15">
            <a:extLst>
              <a:ext uri="{FF2B5EF4-FFF2-40B4-BE49-F238E27FC236}">
                <a16:creationId xmlns:a16="http://schemas.microsoft.com/office/drawing/2014/main" id="{86763929-6AC8-F54B-1B2D-A7A2F8B59B3C}"/>
              </a:ext>
            </a:extLst>
          </p:cNvPr>
          <p:cNvSpPr txBox="1"/>
          <p:nvPr/>
        </p:nvSpPr>
        <p:spPr>
          <a:xfrm>
            <a:off x="927420" y="1111596"/>
            <a:ext cx="3024200" cy="2974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a:ea typeface="+mn-ea"/>
                <a:cs typeface="+mn-cs"/>
              </a:rPr>
              <a:t>PFS (Primary Endpoint)</a:t>
            </a:r>
          </a:p>
        </p:txBody>
      </p:sp>
      <p:graphicFrame>
        <p:nvGraphicFramePr>
          <p:cNvPr id="18" name="Chart 17">
            <a:extLst>
              <a:ext uri="{FF2B5EF4-FFF2-40B4-BE49-F238E27FC236}">
                <a16:creationId xmlns:a16="http://schemas.microsoft.com/office/drawing/2014/main" id="{E94AB509-C434-EF5E-59D3-EA0D526E3FF9}"/>
              </a:ext>
            </a:extLst>
          </p:cNvPr>
          <p:cNvGraphicFramePr/>
          <p:nvPr/>
        </p:nvGraphicFramePr>
        <p:xfrm>
          <a:off x="692864" y="1409940"/>
          <a:ext cx="3457717" cy="1643537"/>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18">
            <a:extLst>
              <a:ext uri="{FF2B5EF4-FFF2-40B4-BE49-F238E27FC236}">
                <a16:creationId xmlns:a16="http://schemas.microsoft.com/office/drawing/2014/main" id="{622EE2B7-13BF-D35E-F596-642EF9602988}"/>
              </a:ext>
            </a:extLst>
          </p:cNvPr>
          <p:cNvSpPr txBox="1"/>
          <p:nvPr/>
        </p:nvSpPr>
        <p:spPr>
          <a:xfrm>
            <a:off x="439365" y="1733549"/>
            <a:ext cx="369332" cy="721360"/>
          </a:xfrm>
          <a:prstGeom prst="rect">
            <a:avLst/>
          </a:prstGeom>
          <a:noFill/>
        </p:spPr>
        <p:txBody>
          <a:bodyPr vert="vert270"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PFS, %</a:t>
            </a:r>
          </a:p>
        </p:txBody>
      </p:sp>
      <p:sp>
        <p:nvSpPr>
          <p:cNvPr id="20" name="TextBox 19">
            <a:extLst>
              <a:ext uri="{FF2B5EF4-FFF2-40B4-BE49-F238E27FC236}">
                <a16:creationId xmlns:a16="http://schemas.microsoft.com/office/drawing/2014/main" id="{EEF78191-9B86-31E5-76C0-EBF6624E7BE3}"/>
              </a:ext>
            </a:extLst>
          </p:cNvPr>
          <p:cNvSpPr txBox="1"/>
          <p:nvPr/>
        </p:nvSpPr>
        <p:spPr>
          <a:xfrm>
            <a:off x="1209903" y="3055419"/>
            <a:ext cx="2802759" cy="184666"/>
          </a:xfrm>
          <a:prstGeom prst="rect">
            <a:avLst/>
          </a:prstGeom>
          <a:noFill/>
        </p:spPr>
        <p:txBody>
          <a:bodyPr wrap="square" t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Time, mo</a:t>
            </a:r>
          </a:p>
        </p:txBody>
      </p:sp>
      <p:sp>
        <p:nvSpPr>
          <p:cNvPr id="21" name="Freeform 20">
            <a:extLst>
              <a:ext uri="{FF2B5EF4-FFF2-40B4-BE49-F238E27FC236}">
                <a16:creationId xmlns:a16="http://schemas.microsoft.com/office/drawing/2014/main" id="{88CDA6AC-D33B-7E19-67B8-9BC4AB6D4E3E}"/>
              </a:ext>
            </a:extLst>
          </p:cNvPr>
          <p:cNvSpPr/>
          <p:nvPr/>
        </p:nvSpPr>
        <p:spPr>
          <a:xfrm>
            <a:off x="1166799" y="1530114"/>
            <a:ext cx="2644512" cy="1191253"/>
          </a:xfrm>
          <a:custGeom>
            <a:avLst/>
            <a:gdLst>
              <a:gd name="connsiteX0" fmla="*/ 0 w 1983384"/>
              <a:gd name="connsiteY0" fmla="*/ 0 h 893440"/>
              <a:gd name="connsiteX1" fmla="*/ 62882 w 1983384"/>
              <a:gd name="connsiteY1" fmla="*/ 0 h 893440"/>
              <a:gd name="connsiteX2" fmla="*/ 62882 w 1983384"/>
              <a:gd name="connsiteY2" fmla="*/ 0 h 893440"/>
              <a:gd name="connsiteX3" fmla="*/ 65502 w 1983384"/>
              <a:gd name="connsiteY3" fmla="*/ 23581 h 893440"/>
              <a:gd name="connsiteX4" fmla="*/ 81222 w 1983384"/>
              <a:gd name="connsiteY4" fmla="*/ 39301 h 893440"/>
              <a:gd name="connsiteX5" fmla="*/ 89082 w 1983384"/>
              <a:gd name="connsiteY5" fmla="*/ 55021 h 893440"/>
              <a:gd name="connsiteX6" fmla="*/ 102182 w 1983384"/>
              <a:gd name="connsiteY6" fmla="*/ 65502 h 893440"/>
              <a:gd name="connsiteX7" fmla="*/ 112663 w 1983384"/>
              <a:gd name="connsiteY7" fmla="*/ 78602 h 893440"/>
              <a:gd name="connsiteX8" fmla="*/ 131003 w 1983384"/>
              <a:gd name="connsiteY8" fmla="*/ 96942 h 893440"/>
              <a:gd name="connsiteX9" fmla="*/ 138863 w 1983384"/>
              <a:gd name="connsiteY9" fmla="*/ 102182 h 893440"/>
              <a:gd name="connsiteX10" fmla="*/ 154584 w 1983384"/>
              <a:gd name="connsiteY10" fmla="*/ 123143 h 893440"/>
              <a:gd name="connsiteX11" fmla="*/ 162444 w 1983384"/>
              <a:gd name="connsiteY11" fmla="*/ 149343 h 893440"/>
              <a:gd name="connsiteX12" fmla="*/ 175544 w 1983384"/>
              <a:gd name="connsiteY12" fmla="*/ 159824 h 893440"/>
              <a:gd name="connsiteX13" fmla="*/ 183404 w 1983384"/>
              <a:gd name="connsiteY13" fmla="*/ 165064 h 893440"/>
              <a:gd name="connsiteX14" fmla="*/ 199124 w 1983384"/>
              <a:gd name="connsiteY14" fmla="*/ 188644 h 893440"/>
              <a:gd name="connsiteX15" fmla="*/ 204365 w 1983384"/>
              <a:gd name="connsiteY15" fmla="*/ 196504 h 893440"/>
              <a:gd name="connsiteX16" fmla="*/ 206985 w 1983384"/>
              <a:gd name="connsiteY16" fmla="*/ 204365 h 893440"/>
              <a:gd name="connsiteX17" fmla="*/ 222705 w 1983384"/>
              <a:gd name="connsiteY17" fmla="*/ 227945 h 893440"/>
              <a:gd name="connsiteX18" fmla="*/ 227945 w 1983384"/>
              <a:gd name="connsiteY18" fmla="*/ 235805 h 893440"/>
              <a:gd name="connsiteX19" fmla="*/ 230565 w 1983384"/>
              <a:gd name="connsiteY19" fmla="*/ 243665 h 893440"/>
              <a:gd name="connsiteX20" fmla="*/ 243665 w 1983384"/>
              <a:gd name="connsiteY20" fmla="*/ 254146 h 893440"/>
              <a:gd name="connsiteX21" fmla="*/ 248906 w 1983384"/>
              <a:gd name="connsiteY21" fmla="*/ 259386 h 893440"/>
              <a:gd name="connsiteX22" fmla="*/ 254146 w 1983384"/>
              <a:gd name="connsiteY22" fmla="*/ 267246 h 893440"/>
              <a:gd name="connsiteX23" fmla="*/ 262006 w 1983384"/>
              <a:gd name="connsiteY23" fmla="*/ 269866 h 893440"/>
              <a:gd name="connsiteX24" fmla="*/ 267246 w 1983384"/>
              <a:gd name="connsiteY24" fmla="*/ 285586 h 893440"/>
              <a:gd name="connsiteX25" fmla="*/ 277726 w 1983384"/>
              <a:gd name="connsiteY25" fmla="*/ 301307 h 893440"/>
              <a:gd name="connsiteX26" fmla="*/ 282966 w 1983384"/>
              <a:gd name="connsiteY26" fmla="*/ 309167 h 893440"/>
              <a:gd name="connsiteX27" fmla="*/ 290827 w 1983384"/>
              <a:gd name="connsiteY27" fmla="*/ 322267 h 893440"/>
              <a:gd name="connsiteX28" fmla="*/ 301307 w 1983384"/>
              <a:gd name="connsiteY28" fmla="*/ 343228 h 893440"/>
              <a:gd name="connsiteX29" fmla="*/ 309167 w 1983384"/>
              <a:gd name="connsiteY29" fmla="*/ 358948 h 893440"/>
              <a:gd name="connsiteX30" fmla="*/ 317027 w 1983384"/>
              <a:gd name="connsiteY30" fmla="*/ 364188 h 893440"/>
              <a:gd name="connsiteX31" fmla="*/ 322267 w 1983384"/>
              <a:gd name="connsiteY31" fmla="*/ 379908 h 893440"/>
              <a:gd name="connsiteX32" fmla="*/ 332747 w 1983384"/>
              <a:gd name="connsiteY32" fmla="*/ 393009 h 893440"/>
              <a:gd name="connsiteX33" fmla="*/ 337988 w 1983384"/>
              <a:gd name="connsiteY33" fmla="*/ 398249 h 893440"/>
              <a:gd name="connsiteX34" fmla="*/ 348468 w 1983384"/>
              <a:gd name="connsiteY34" fmla="*/ 413969 h 893440"/>
              <a:gd name="connsiteX35" fmla="*/ 353708 w 1983384"/>
              <a:gd name="connsiteY35" fmla="*/ 421829 h 893440"/>
              <a:gd name="connsiteX36" fmla="*/ 358948 w 1983384"/>
              <a:gd name="connsiteY36" fmla="*/ 437550 h 893440"/>
              <a:gd name="connsiteX37" fmla="*/ 361568 w 1983384"/>
              <a:gd name="connsiteY37" fmla="*/ 445410 h 893440"/>
              <a:gd name="connsiteX38" fmla="*/ 369428 w 1983384"/>
              <a:gd name="connsiteY38" fmla="*/ 450650 h 893440"/>
              <a:gd name="connsiteX39" fmla="*/ 372048 w 1983384"/>
              <a:gd name="connsiteY39" fmla="*/ 458510 h 893440"/>
              <a:gd name="connsiteX40" fmla="*/ 382529 w 1983384"/>
              <a:gd name="connsiteY40" fmla="*/ 471610 h 893440"/>
              <a:gd name="connsiteX41" fmla="*/ 387769 w 1983384"/>
              <a:gd name="connsiteY41" fmla="*/ 487331 h 893440"/>
              <a:gd name="connsiteX42" fmla="*/ 390389 w 1983384"/>
              <a:gd name="connsiteY42" fmla="*/ 495191 h 893440"/>
              <a:gd name="connsiteX43" fmla="*/ 427069 w 1983384"/>
              <a:gd name="connsiteY43" fmla="*/ 508291 h 893440"/>
              <a:gd name="connsiteX44" fmla="*/ 427069 w 1983384"/>
              <a:gd name="connsiteY44" fmla="*/ 508291 h 893440"/>
              <a:gd name="connsiteX45" fmla="*/ 448030 w 1983384"/>
              <a:gd name="connsiteY45" fmla="*/ 531872 h 893440"/>
              <a:gd name="connsiteX46" fmla="*/ 455890 w 1983384"/>
              <a:gd name="connsiteY46" fmla="*/ 534492 h 893440"/>
              <a:gd name="connsiteX47" fmla="*/ 466370 w 1983384"/>
              <a:gd name="connsiteY47" fmla="*/ 544972 h 893440"/>
              <a:gd name="connsiteX48" fmla="*/ 474231 w 1983384"/>
              <a:gd name="connsiteY48" fmla="*/ 552832 h 893440"/>
              <a:gd name="connsiteX49" fmla="*/ 482091 w 1983384"/>
              <a:gd name="connsiteY49" fmla="*/ 555452 h 893440"/>
              <a:gd name="connsiteX50" fmla="*/ 497811 w 1983384"/>
              <a:gd name="connsiteY50" fmla="*/ 565932 h 893440"/>
              <a:gd name="connsiteX51" fmla="*/ 497811 w 1983384"/>
              <a:gd name="connsiteY51" fmla="*/ 565932 h 893440"/>
              <a:gd name="connsiteX52" fmla="*/ 503051 w 1983384"/>
              <a:gd name="connsiteY52" fmla="*/ 571173 h 893440"/>
              <a:gd name="connsiteX53" fmla="*/ 508291 w 1983384"/>
              <a:gd name="connsiteY53" fmla="*/ 579033 h 893440"/>
              <a:gd name="connsiteX54" fmla="*/ 524012 w 1983384"/>
              <a:gd name="connsiteY54" fmla="*/ 586893 h 893440"/>
              <a:gd name="connsiteX55" fmla="*/ 531872 w 1983384"/>
              <a:gd name="connsiteY55" fmla="*/ 592133 h 893440"/>
              <a:gd name="connsiteX56" fmla="*/ 547592 w 1983384"/>
              <a:gd name="connsiteY56" fmla="*/ 597373 h 893440"/>
              <a:gd name="connsiteX57" fmla="*/ 555452 w 1983384"/>
              <a:gd name="connsiteY57" fmla="*/ 599993 h 893440"/>
              <a:gd name="connsiteX58" fmla="*/ 563312 w 1983384"/>
              <a:gd name="connsiteY58" fmla="*/ 602613 h 893440"/>
              <a:gd name="connsiteX59" fmla="*/ 571173 w 1983384"/>
              <a:gd name="connsiteY59" fmla="*/ 605233 h 893440"/>
              <a:gd name="connsiteX60" fmla="*/ 579033 w 1983384"/>
              <a:gd name="connsiteY60" fmla="*/ 613094 h 893440"/>
              <a:gd name="connsiteX61" fmla="*/ 584273 w 1983384"/>
              <a:gd name="connsiteY61" fmla="*/ 620954 h 893440"/>
              <a:gd name="connsiteX62" fmla="*/ 592133 w 1983384"/>
              <a:gd name="connsiteY62" fmla="*/ 626194 h 893440"/>
              <a:gd name="connsiteX63" fmla="*/ 599993 w 1983384"/>
              <a:gd name="connsiteY63" fmla="*/ 634054 h 893440"/>
              <a:gd name="connsiteX64" fmla="*/ 613094 w 1983384"/>
              <a:gd name="connsiteY64" fmla="*/ 636674 h 893440"/>
              <a:gd name="connsiteX65" fmla="*/ 683835 w 1983384"/>
              <a:gd name="connsiteY65" fmla="*/ 639294 h 893440"/>
              <a:gd name="connsiteX66" fmla="*/ 694315 w 1983384"/>
              <a:gd name="connsiteY66" fmla="*/ 649774 h 893440"/>
              <a:gd name="connsiteX67" fmla="*/ 702175 w 1983384"/>
              <a:gd name="connsiteY67" fmla="*/ 652394 h 893440"/>
              <a:gd name="connsiteX68" fmla="*/ 707416 w 1983384"/>
              <a:gd name="connsiteY68" fmla="*/ 657634 h 893440"/>
              <a:gd name="connsiteX69" fmla="*/ 715276 w 1983384"/>
              <a:gd name="connsiteY69" fmla="*/ 660255 h 893440"/>
              <a:gd name="connsiteX70" fmla="*/ 754577 w 1983384"/>
              <a:gd name="connsiteY70" fmla="*/ 662875 h 893440"/>
              <a:gd name="connsiteX71" fmla="*/ 780777 w 1983384"/>
              <a:gd name="connsiteY71" fmla="*/ 670735 h 893440"/>
              <a:gd name="connsiteX72" fmla="*/ 788637 w 1983384"/>
              <a:gd name="connsiteY72" fmla="*/ 675975 h 893440"/>
              <a:gd name="connsiteX73" fmla="*/ 793878 w 1983384"/>
              <a:gd name="connsiteY73" fmla="*/ 681215 h 893440"/>
              <a:gd name="connsiteX74" fmla="*/ 827938 w 1983384"/>
              <a:gd name="connsiteY74" fmla="*/ 686455 h 893440"/>
              <a:gd name="connsiteX75" fmla="*/ 851519 w 1983384"/>
              <a:gd name="connsiteY75" fmla="*/ 694315 h 893440"/>
              <a:gd name="connsiteX76" fmla="*/ 859379 w 1983384"/>
              <a:gd name="connsiteY76" fmla="*/ 696935 h 893440"/>
              <a:gd name="connsiteX77" fmla="*/ 882959 w 1983384"/>
              <a:gd name="connsiteY77" fmla="*/ 707416 h 893440"/>
              <a:gd name="connsiteX78" fmla="*/ 890820 w 1983384"/>
              <a:gd name="connsiteY78" fmla="*/ 710036 h 893440"/>
              <a:gd name="connsiteX79" fmla="*/ 930120 w 1983384"/>
              <a:gd name="connsiteY79" fmla="*/ 715276 h 893440"/>
              <a:gd name="connsiteX80" fmla="*/ 937981 w 1983384"/>
              <a:gd name="connsiteY80" fmla="*/ 717896 h 893440"/>
              <a:gd name="connsiteX81" fmla="*/ 948461 w 1983384"/>
              <a:gd name="connsiteY81" fmla="*/ 733616 h 893440"/>
              <a:gd name="connsiteX82" fmla="*/ 964181 w 1983384"/>
              <a:gd name="connsiteY82" fmla="*/ 736236 h 893440"/>
              <a:gd name="connsiteX83" fmla="*/ 979902 w 1983384"/>
              <a:gd name="connsiteY83" fmla="*/ 741476 h 893440"/>
              <a:gd name="connsiteX84" fmla="*/ 998242 w 1983384"/>
              <a:gd name="connsiteY84" fmla="*/ 744096 h 893440"/>
              <a:gd name="connsiteX85" fmla="*/ 1021822 w 1983384"/>
              <a:gd name="connsiteY85" fmla="*/ 754577 h 893440"/>
              <a:gd name="connsiteX86" fmla="*/ 1058503 w 1983384"/>
              <a:gd name="connsiteY86" fmla="*/ 759817 h 893440"/>
              <a:gd name="connsiteX87" fmla="*/ 1095184 w 1983384"/>
              <a:gd name="connsiteY87" fmla="*/ 775537 h 893440"/>
              <a:gd name="connsiteX88" fmla="*/ 1189506 w 1983384"/>
              <a:gd name="connsiteY88" fmla="*/ 767677 h 893440"/>
              <a:gd name="connsiteX89" fmla="*/ 1220947 w 1983384"/>
              <a:gd name="connsiteY89" fmla="*/ 796498 h 893440"/>
              <a:gd name="connsiteX90" fmla="*/ 1278588 w 1983384"/>
              <a:gd name="connsiteY90" fmla="*/ 793877 h 893440"/>
              <a:gd name="connsiteX91" fmla="*/ 1283828 w 1983384"/>
              <a:gd name="connsiteY91" fmla="*/ 799118 h 893440"/>
              <a:gd name="connsiteX92" fmla="*/ 1312649 w 1983384"/>
              <a:gd name="connsiteY92" fmla="*/ 799118 h 893440"/>
              <a:gd name="connsiteX93" fmla="*/ 1328369 w 1983384"/>
              <a:gd name="connsiteY93" fmla="*/ 812218 h 893440"/>
              <a:gd name="connsiteX94" fmla="*/ 1496053 w 1983384"/>
              <a:gd name="connsiteY94" fmla="*/ 809598 h 893440"/>
              <a:gd name="connsiteX95" fmla="*/ 1498673 w 1983384"/>
              <a:gd name="connsiteY95" fmla="*/ 822698 h 893440"/>
              <a:gd name="connsiteX96" fmla="*/ 1836660 w 1983384"/>
              <a:gd name="connsiteY96" fmla="*/ 822698 h 893440"/>
              <a:gd name="connsiteX97" fmla="*/ 1836660 w 1983384"/>
              <a:gd name="connsiteY97" fmla="*/ 843659 h 893440"/>
              <a:gd name="connsiteX98" fmla="*/ 1891682 w 1983384"/>
              <a:gd name="connsiteY98" fmla="*/ 843659 h 893440"/>
              <a:gd name="connsiteX99" fmla="*/ 1891682 w 1983384"/>
              <a:gd name="connsiteY99" fmla="*/ 893440 h 893440"/>
              <a:gd name="connsiteX100" fmla="*/ 1983384 w 1983384"/>
              <a:gd name="connsiteY100" fmla="*/ 893440 h 8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983384" h="893440">
                <a:moveTo>
                  <a:pt x="0" y="0"/>
                </a:moveTo>
                <a:lnTo>
                  <a:pt x="62882" y="0"/>
                </a:lnTo>
                <a:lnTo>
                  <a:pt x="62882" y="0"/>
                </a:lnTo>
                <a:cubicBezTo>
                  <a:pt x="63755" y="7860"/>
                  <a:pt x="62158" y="16414"/>
                  <a:pt x="65502" y="23581"/>
                </a:cubicBezTo>
                <a:cubicBezTo>
                  <a:pt x="68636" y="30296"/>
                  <a:pt x="81222" y="39301"/>
                  <a:pt x="81222" y="39301"/>
                </a:cubicBezTo>
                <a:cubicBezTo>
                  <a:pt x="83353" y="45694"/>
                  <a:pt x="84003" y="49942"/>
                  <a:pt x="89082" y="55021"/>
                </a:cubicBezTo>
                <a:cubicBezTo>
                  <a:pt x="102703" y="68642"/>
                  <a:pt x="91808" y="52534"/>
                  <a:pt x="102182" y="65502"/>
                </a:cubicBezTo>
                <a:cubicBezTo>
                  <a:pt x="115393" y="82016"/>
                  <a:pt x="100017" y="65958"/>
                  <a:pt x="112663" y="78602"/>
                </a:cubicBezTo>
                <a:cubicBezTo>
                  <a:pt x="117275" y="92437"/>
                  <a:pt x="112985" y="84930"/>
                  <a:pt x="131003" y="96942"/>
                </a:cubicBezTo>
                <a:lnTo>
                  <a:pt x="138863" y="102182"/>
                </a:lnTo>
                <a:cubicBezTo>
                  <a:pt x="150713" y="119959"/>
                  <a:pt x="144889" y="113450"/>
                  <a:pt x="154584" y="123143"/>
                </a:cubicBezTo>
                <a:cubicBezTo>
                  <a:pt x="155633" y="127338"/>
                  <a:pt x="160530" y="148067"/>
                  <a:pt x="162444" y="149343"/>
                </a:cubicBezTo>
                <a:cubicBezTo>
                  <a:pt x="186635" y="165470"/>
                  <a:pt x="156878" y="144890"/>
                  <a:pt x="175544" y="159824"/>
                </a:cubicBezTo>
                <a:cubicBezTo>
                  <a:pt x="178003" y="161791"/>
                  <a:pt x="180784" y="163317"/>
                  <a:pt x="183404" y="165064"/>
                </a:cubicBezTo>
                <a:lnTo>
                  <a:pt x="199124" y="188644"/>
                </a:lnTo>
                <a:lnTo>
                  <a:pt x="204365" y="196504"/>
                </a:lnTo>
                <a:cubicBezTo>
                  <a:pt x="205238" y="199124"/>
                  <a:pt x="205644" y="201951"/>
                  <a:pt x="206985" y="204365"/>
                </a:cubicBezTo>
                <a:lnTo>
                  <a:pt x="222705" y="227945"/>
                </a:lnTo>
                <a:cubicBezTo>
                  <a:pt x="224452" y="230565"/>
                  <a:pt x="226949" y="232818"/>
                  <a:pt x="227945" y="235805"/>
                </a:cubicBezTo>
                <a:cubicBezTo>
                  <a:pt x="228818" y="238425"/>
                  <a:pt x="229144" y="241297"/>
                  <a:pt x="230565" y="243665"/>
                </a:cubicBezTo>
                <a:cubicBezTo>
                  <a:pt x="233486" y="248533"/>
                  <a:pt x="239543" y="250849"/>
                  <a:pt x="243665" y="254146"/>
                </a:cubicBezTo>
                <a:cubicBezTo>
                  <a:pt x="245594" y="255689"/>
                  <a:pt x="247363" y="257457"/>
                  <a:pt x="248906" y="259386"/>
                </a:cubicBezTo>
                <a:cubicBezTo>
                  <a:pt x="250873" y="261845"/>
                  <a:pt x="251687" y="265279"/>
                  <a:pt x="254146" y="267246"/>
                </a:cubicBezTo>
                <a:cubicBezTo>
                  <a:pt x="256303" y="268971"/>
                  <a:pt x="259386" y="268993"/>
                  <a:pt x="262006" y="269866"/>
                </a:cubicBezTo>
                <a:cubicBezTo>
                  <a:pt x="263753" y="275106"/>
                  <a:pt x="264182" y="280990"/>
                  <a:pt x="267246" y="285586"/>
                </a:cubicBezTo>
                <a:lnTo>
                  <a:pt x="277726" y="301307"/>
                </a:lnTo>
                <a:cubicBezTo>
                  <a:pt x="279473" y="303927"/>
                  <a:pt x="281970" y="306180"/>
                  <a:pt x="282966" y="309167"/>
                </a:cubicBezTo>
                <a:cubicBezTo>
                  <a:pt x="286367" y="319371"/>
                  <a:pt x="283633" y="315074"/>
                  <a:pt x="290827" y="322267"/>
                </a:cubicBezTo>
                <a:cubicBezTo>
                  <a:pt x="296848" y="340331"/>
                  <a:pt x="292162" y="334081"/>
                  <a:pt x="301307" y="343228"/>
                </a:cubicBezTo>
                <a:cubicBezTo>
                  <a:pt x="303438" y="349621"/>
                  <a:pt x="304088" y="353869"/>
                  <a:pt x="309167" y="358948"/>
                </a:cubicBezTo>
                <a:cubicBezTo>
                  <a:pt x="311394" y="361175"/>
                  <a:pt x="314407" y="362441"/>
                  <a:pt x="317027" y="364188"/>
                </a:cubicBezTo>
                <a:cubicBezTo>
                  <a:pt x="318774" y="369428"/>
                  <a:pt x="318362" y="376002"/>
                  <a:pt x="322267" y="379908"/>
                </a:cubicBezTo>
                <a:cubicBezTo>
                  <a:pt x="334928" y="392572"/>
                  <a:pt x="319515" y="376471"/>
                  <a:pt x="332747" y="393009"/>
                </a:cubicBezTo>
                <a:cubicBezTo>
                  <a:pt x="334290" y="394938"/>
                  <a:pt x="336506" y="396273"/>
                  <a:pt x="337988" y="398249"/>
                </a:cubicBezTo>
                <a:cubicBezTo>
                  <a:pt x="341767" y="403287"/>
                  <a:pt x="344975" y="408729"/>
                  <a:pt x="348468" y="413969"/>
                </a:cubicBezTo>
                <a:cubicBezTo>
                  <a:pt x="350215" y="416589"/>
                  <a:pt x="352712" y="418842"/>
                  <a:pt x="353708" y="421829"/>
                </a:cubicBezTo>
                <a:lnTo>
                  <a:pt x="358948" y="437550"/>
                </a:lnTo>
                <a:cubicBezTo>
                  <a:pt x="359821" y="440170"/>
                  <a:pt x="359270" y="443878"/>
                  <a:pt x="361568" y="445410"/>
                </a:cubicBezTo>
                <a:lnTo>
                  <a:pt x="369428" y="450650"/>
                </a:lnTo>
                <a:cubicBezTo>
                  <a:pt x="370301" y="453270"/>
                  <a:pt x="370813" y="456040"/>
                  <a:pt x="372048" y="458510"/>
                </a:cubicBezTo>
                <a:cubicBezTo>
                  <a:pt x="375354" y="465122"/>
                  <a:pt x="377654" y="466736"/>
                  <a:pt x="382529" y="471610"/>
                </a:cubicBezTo>
                <a:lnTo>
                  <a:pt x="387769" y="487331"/>
                </a:lnTo>
                <a:lnTo>
                  <a:pt x="390389" y="495191"/>
                </a:lnTo>
                <a:lnTo>
                  <a:pt x="427069" y="508291"/>
                </a:lnTo>
                <a:lnTo>
                  <a:pt x="427069" y="508291"/>
                </a:lnTo>
                <a:cubicBezTo>
                  <a:pt x="435765" y="520465"/>
                  <a:pt x="436532" y="526123"/>
                  <a:pt x="448030" y="531872"/>
                </a:cubicBezTo>
                <a:cubicBezTo>
                  <a:pt x="450500" y="533107"/>
                  <a:pt x="453270" y="533619"/>
                  <a:pt x="455890" y="534492"/>
                </a:cubicBezTo>
                <a:cubicBezTo>
                  <a:pt x="460880" y="549463"/>
                  <a:pt x="454393" y="536988"/>
                  <a:pt x="466370" y="544972"/>
                </a:cubicBezTo>
                <a:cubicBezTo>
                  <a:pt x="469453" y="547027"/>
                  <a:pt x="471148" y="550777"/>
                  <a:pt x="474231" y="552832"/>
                </a:cubicBezTo>
                <a:cubicBezTo>
                  <a:pt x="476529" y="554364"/>
                  <a:pt x="479677" y="554111"/>
                  <a:pt x="482091" y="555452"/>
                </a:cubicBezTo>
                <a:cubicBezTo>
                  <a:pt x="487596" y="558510"/>
                  <a:pt x="492571" y="562439"/>
                  <a:pt x="497811" y="565932"/>
                </a:cubicBezTo>
                <a:lnTo>
                  <a:pt x="497811" y="565932"/>
                </a:lnTo>
                <a:cubicBezTo>
                  <a:pt x="499558" y="567679"/>
                  <a:pt x="501508" y="569244"/>
                  <a:pt x="503051" y="571173"/>
                </a:cubicBezTo>
                <a:cubicBezTo>
                  <a:pt x="505018" y="573632"/>
                  <a:pt x="506064" y="576806"/>
                  <a:pt x="508291" y="579033"/>
                </a:cubicBezTo>
                <a:cubicBezTo>
                  <a:pt x="513370" y="584112"/>
                  <a:pt x="517619" y="584762"/>
                  <a:pt x="524012" y="586893"/>
                </a:cubicBezTo>
                <a:cubicBezTo>
                  <a:pt x="526632" y="588640"/>
                  <a:pt x="528995" y="590854"/>
                  <a:pt x="531872" y="592133"/>
                </a:cubicBezTo>
                <a:cubicBezTo>
                  <a:pt x="536919" y="594376"/>
                  <a:pt x="542352" y="595626"/>
                  <a:pt x="547592" y="597373"/>
                </a:cubicBezTo>
                <a:lnTo>
                  <a:pt x="555452" y="599993"/>
                </a:lnTo>
                <a:lnTo>
                  <a:pt x="563312" y="602613"/>
                </a:lnTo>
                <a:lnTo>
                  <a:pt x="571173" y="605233"/>
                </a:lnTo>
                <a:cubicBezTo>
                  <a:pt x="573793" y="607853"/>
                  <a:pt x="576661" y="610247"/>
                  <a:pt x="579033" y="613094"/>
                </a:cubicBezTo>
                <a:cubicBezTo>
                  <a:pt x="581049" y="615513"/>
                  <a:pt x="582046" y="618727"/>
                  <a:pt x="584273" y="620954"/>
                </a:cubicBezTo>
                <a:cubicBezTo>
                  <a:pt x="586500" y="623181"/>
                  <a:pt x="589714" y="624178"/>
                  <a:pt x="592133" y="626194"/>
                </a:cubicBezTo>
                <a:cubicBezTo>
                  <a:pt x="594979" y="628566"/>
                  <a:pt x="596679" y="632397"/>
                  <a:pt x="599993" y="634054"/>
                </a:cubicBezTo>
                <a:cubicBezTo>
                  <a:pt x="603976" y="636046"/>
                  <a:pt x="608649" y="636396"/>
                  <a:pt x="613094" y="636674"/>
                </a:cubicBezTo>
                <a:cubicBezTo>
                  <a:pt x="636645" y="638146"/>
                  <a:pt x="660255" y="638421"/>
                  <a:pt x="683835" y="639294"/>
                </a:cubicBezTo>
                <a:cubicBezTo>
                  <a:pt x="704795" y="646281"/>
                  <a:pt x="680342" y="635801"/>
                  <a:pt x="694315" y="649774"/>
                </a:cubicBezTo>
                <a:cubicBezTo>
                  <a:pt x="696268" y="651727"/>
                  <a:pt x="699555" y="651521"/>
                  <a:pt x="702175" y="652394"/>
                </a:cubicBezTo>
                <a:cubicBezTo>
                  <a:pt x="703922" y="654141"/>
                  <a:pt x="705298" y="656363"/>
                  <a:pt x="707416" y="657634"/>
                </a:cubicBezTo>
                <a:cubicBezTo>
                  <a:pt x="709784" y="659055"/>
                  <a:pt x="712531" y="659950"/>
                  <a:pt x="715276" y="660255"/>
                </a:cubicBezTo>
                <a:cubicBezTo>
                  <a:pt x="728325" y="661705"/>
                  <a:pt x="741477" y="662002"/>
                  <a:pt x="754577" y="662875"/>
                </a:cubicBezTo>
                <a:cubicBezTo>
                  <a:pt x="760435" y="664340"/>
                  <a:pt x="776950" y="668184"/>
                  <a:pt x="780777" y="670735"/>
                </a:cubicBezTo>
                <a:cubicBezTo>
                  <a:pt x="783397" y="672482"/>
                  <a:pt x="786178" y="674008"/>
                  <a:pt x="788637" y="675975"/>
                </a:cubicBezTo>
                <a:cubicBezTo>
                  <a:pt x="790566" y="677518"/>
                  <a:pt x="791565" y="680348"/>
                  <a:pt x="793878" y="681215"/>
                </a:cubicBezTo>
                <a:cubicBezTo>
                  <a:pt x="796115" y="682054"/>
                  <a:pt x="827094" y="686334"/>
                  <a:pt x="827938" y="686455"/>
                </a:cubicBezTo>
                <a:lnTo>
                  <a:pt x="851519" y="694315"/>
                </a:lnTo>
                <a:cubicBezTo>
                  <a:pt x="854139" y="695188"/>
                  <a:pt x="857081" y="695403"/>
                  <a:pt x="859379" y="696935"/>
                </a:cubicBezTo>
                <a:cubicBezTo>
                  <a:pt x="871834" y="705238"/>
                  <a:pt x="864254" y="701180"/>
                  <a:pt x="882959" y="707416"/>
                </a:cubicBezTo>
                <a:cubicBezTo>
                  <a:pt x="885579" y="708290"/>
                  <a:pt x="888096" y="709582"/>
                  <a:pt x="890820" y="710036"/>
                </a:cubicBezTo>
                <a:cubicBezTo>
                  <a:pt x="914341" y="713956"/>
                  <a:pt x="901260" y="712069"/>
                  <a:pt x="930120" y="715276"/>
                </a:cubicBezTo>
                <a:cubicBezTo>
                  <a:pt x="932740" y="716149"/>
                  <a:pt x="936028" y="715943"/>
                  <a:pt x="937981" y="717896"/>
                </a:cubicBezTo>
                <a:cubicBezTo>
                  <a:pt x="942434" y="722349"/>
                  <a:pt x="942249" y="732581"/>
                  <a:pt x="948461" y="733616"/>
                </a:cubicBezTo>
                <a:cubicBezTo>
                  <a:pt x="953701" y="734489"/>
                  <a:pt x="959027" y="734948"/>
                  <a:pt x="964181" y="736236"/>
                </a:cubicBezTo>
                <a:cubicBezTo>
                  <a:pt x="969540" y="737576"/>
                  <a:pt x="974434" y="740695"/>
                  <a:pt x="979902" y="741476"/>
                </a:cubicBezTo>
                <a:lnTo>
                  <a:pt x="998242" y="744096"/>
                </a:lnTo>
                <a:cubicBezTo>
                  <a:pt x="1006819" y="749814"/>
                  <a:pt x="1009920" y="752877"/>
                  <a:pt x="1021822" y="754577"/>
                </a:cubicBezTo>
                <a:lnTo>
                  <a:pt x="1058503" y="759817"/>
                </a:lnTo>
                <a:lnTo>
                  <a:pt x="1095184" y="775537"/>
                </a:lnTo>
                <a:lnTo>
                  <a:pt x="1189506" y="767677"/>
                </a:lnTo>
                <a:lnTo>
                  <a:pt x="1220947" y="796498"/>
                </a:lnTo>
                <a:lnTo>
                  <a:pt x="1278588" y="793877"/>
                </a:lnTo>
                <a:lnTo>
                  <a:pt x="1283828" y="799118"/>
                </a:lnTo>
                <a:lnTo>
                  <a:pt x="1312649" y="799118"/>
                </a:lnTo>
                <a:lnTo>
                  <a:pt x="1328369" y="812218"/>
                </a:lnTo>
                <a:lnTo>
                  <a:pt x="1496053" y="809598"/>
                </a:lnTo>
                <a:lnTo>
                  <a:pt x="1498673" y="822698"/>
                </a:lnTo>
                <a:lnTo>
                  <a:pt x="1836660" y="822698"/>
                </a:lnTo>
                <a:lnTo>
                  <a:pt x="1836660" y="843659"/>
                </a:lnTo>
                <a:lnTo>
                  <a:pt x="1891682" y="843659"/>
                </a:lnTo>
                <a:lnTo>
                  <a:pt x="1891682" y="893440"/>
                </a:lnTo>
                <a:lnTo>
                  <a:pt x="1983384" y="89344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Freeform 21">
            <a:extLst>
              <a:ext uri="{FF2B5EF4-FFF2-40B4-BE49-F238E27FC236}">
                <a16:creationId xmlns:a16="http://schemas.microsoft.com/office/drawing/2014/main" id="{41692427-7EF0-188D-CD0C-6A62C4D26BE1}"/>
              </a:ext>
            </a:extLst>
          </p:cNvPr>
          <p:cNvSpPr/>
          <p:nvPr/>
        </p:nvSpPr>
        <p:spPr>
          <a:xfrm>
            <a:off x="1243654" y="1537101"/>
            <a:ext cx="2595604" cy="1181212"/>
          </a:xfrm>
          <a:custGeom>
            <a:avLst/>
            <a:gdLst>
              <a:gd name="connsiteX0" fmla="*/ 0 w 1946703"/>
              <a:gd name="connsiteY0" fmla="*/ 0 h 885909"/>
              <a:gd name="connsiteX1" fmla="*/ 0 w 1946703"/>
              <a:gd name="connsiteY1" fmla="*/ 0 h 885909"/>
              <a:gd name="connsiteX2" fmla="*/ 20961 w 1946703"/>
              <a:gd name="connsiteY2" fmla="*/ 10480 h 885909"/>
              <a:gd name="connsiteX3" fmla="*/ 26201 w 1946703"/>
              <a:gd name="connsiteY3" fmla="*/ 15721 h 885909"/>
              <a:gd name="connsiteX4" fmla="*/ 34061 w 1946703"/>
              <a:gd name="connsiteY4" fmla="*/ 18341 h 885909"/>
              <a:gd name="connsiteX5" fmla="*/ 41921 w 1946703"/>
              <a:gd name="connsiteY5" fmla="*/ 23581 h 885909"/>
              <a:gd name="connsiteX6" fmla="*/ 68122 w 1946703"/>
              <a:gd name="connsiteY6" fmla="*/ 26201 h 885909"/>
              <a:gd name="connsiteX7" fmla="*/ 78602 w 1946703"/>
              <a:gd name="connsiteY7" fmla="*/ 41921 h 885909"/>
              <a:gd name="connsiteX8" fmla="*/ 81222 w 1946703"/>
              <a:gd name="connsiteY8" fmla="*/ 49781 h 885909"/>
              <a:gd name="connsiteX9" fmla="*/ 89082 w 1946703"/>
              <a:gd name="connsiteY9" fmla="*/ 55021 h 885909"/>
              <a:gd name="connsiteX10" fmla="*/ 99563 w 1946703"/>
              <a:gd name="connsiteY10" fmla="*/ 65502 h 885909"/>
              <a:gd name="connsiteX11" fmla="*/ 102183 w 1946703"/>
              <a:gd name="connsiteY11" fmla="*/ 73362 h 885909"/>
              <a:gd name="connsiteX12" fmla="*/ 117903 w 1946703"/>
              <a:gd name="connsiteY12" fmla="*/ 96942 h 885909"/>
              <a:gd name="connsiteX13" fmla="*/ 128383 w 1946703"/>
              <a:gd name="connsiteY13" fmla="*/ 112663 h 885909"/>
              <a:gd name="connsiteX14" fmla="*/ 136243 w 1946703"/>
              <a:gd name="connsiteY14" fmla="*/ 120523 h 885909"/>
              <a:gd name="connsiteX15" fmla="*/ 146724 w 1946703"/>
              <a:gd name="connsiteY15" fmla="*/ 133623 h 885909"/>
              <a:gd name="connsiteX16" fmla="*/ 154584 w 1946703"/>
              <a:gd name="connsiteY16" fmla="*/ 136243 h 885909"/>
              <a:gd name="connsiteX17" fmla="*/ 172924 w 1946703"/>
              <a:gd name="connsiteY17" fmla="*/ 157204 h 885909"/>
              <a:gd name="connsiteX18" fmla="*/ 183404 w 1946703"/>
              <a:gd name="connsiteY18" fmla="*/ 180784 h 885909"/>
              <a:gd name="connsiteX19" fmla="*/ 188645 w 1946703"/>
              <a:gd name="connsiteY19" fmla="*/ 186024 h 885909"/>
              <a:gd name="connsiteX20" fmla="*/ 196505 w 1946703"/>
              <a:gd name="connsiteY20" fmla="*/ 188644 h 885909"/>
              <a:gd name="connsiteX21" fmla="*/ 201745 w 1946703"/>
              <a:gd name="connsiteY21" fmla="*/ 196505 h 885909"/>
              <a:gd name="connsiteX22" fmla="*/ 209605 w 1946703"/>
              <a:gd name="connsiteY22" fmla="*/ 201745 h 885909"/>
              <a:gd name="connsiteX23" fmla="*/ 220085 w 1946703"/>
              <a:gd name="connsiteY23" fmla="*/ 217465 h 885909"/>
              <a:gd name="connsiteX24" fmla="*/ 227945 w 1946703"/>
              <a:gd name="connsiteY24" fmla="*/ 225325 h 885909"/>
              <a:gd name="connsiteX25" fmla="*/ 230565 w 1946703"/>
              <a:gd name="connsiteY25" fmla="*/ 233185 h 885909"/>
              <a:gd name="connsiteX26" fmla="*/ 241046 w 1946703"/>
              <a:gd name="connsiteY26" fmla="*/ 243666 h 885909"/>
              <a:gd name="connsiteX27" fmla="*/ 246286 w 1946703"/>
              <a:gd name="connsiteY27" fmla="*/ 262006 h 885909"/>
              <a:gd name="connsiteX28" fmla="*/ 251526 w 1946703"/>
              <a:gd name="connsiteY28" fmla="*/ 277726 h 885909"/>
              <a:gd name="connsiteX29" fmla="*/ 256766 w 1946703"/>
              <a:gd name="connsiteY29" fmla="*/ 285586 h 885909"/>
              <a:gd name="connsiteX30" fmla="*/ 267246 w 1946703"/>
              <a:gd name="connsiteY30" fmla="*/ 298687 h 885909"/>
              <a:gd name="connsiteX31" fmla="*/ 288207 w 1946703"/>
              <a:gd name="connsiteY31" fmla="*/ 324887 h 885909"/>
              <a:gd name="connsiteX32" fmla="*/ 303927 w 1946703"/>
              <a:gd name="connsiteY32" fmla="*/ 330127 h 885909"/>
              <a:gd name="connsiteX33" fmla="*/ 324888 w 1946703"/>
              <a:gd name="connsiteY33" fmla="*/ 335368 h 885909"/>
              <a:gd name="connsiteX34" fmla="*/ 340608 w 1946703"/>
              <a:gd name="connsiteY34" fmla="*/ 340608 h 885909"/>
              <a:gd name="connsiteX35" fmla="*/ 351088 w 1946703"/>
              <a:gd name="connsiteY35" fmla="*/ 356328 h 885909"/>
              <a:gd name="connsiteX36" fmla="*/ 358948 w 1946703"/>
              <a:gd name="connsiteY36" fmla="*/ 372048 h 885909"/>
              <a:gd name="connsiteX37" fmla="*/ 366808 w 1946703"/>
              <a:gd name="connsiteY37" fmla="*/ 387769 h 885909"/>
              <a:gd name="connsiteX38" fmla="*/ 372049 w 1946703"/>
              <a:gd name="connsiteY38" fmla="*/ 393009 h 885909"/>
              <a:gd name="connsiteX39" fmla="*/ 382529 w 1946703"/>
              <a:gd name="connsiteY39" fmla="*/ 408729 h 885909"/>
              <a:gd name="connsiteX40" fmla="*/ 387769 w 1946703"/>
              <a:gd name="connsiteY40" fmla="*/ 416589 h 885909"/>
              <a:gd name="connsiteX41" fmla="*/ 395629 w 1946703"/>
              <a:gd name="connsiteY41" fmla="*/ 429690 h 885909"/>
              <a:gd name="connsiteX42" fmla="*/ 403489 w 1946703"/>
              <a:gd name="connsiteY42" fmla="*/ 432310 h 885909"/>
              <a:gd name="connsiteX43" fmla="*/ 424450 w 1946703"/>
              <a:gd name="connsiteY43" fmla="*/ 450650 h 885909"/>
              <a:gd name="connsiteX44" fmla="*/ 429690 w 1946703"/>
              <a:gd name="connsiteY44" fmla="*/ 458510 h 885909"/>
              <a:gd name="connsiteX45" fmla="*/ 440170 w 1946703"/>
              <a:gd name="connsiteY45" fmla="*/ 484711 h 885909"/>
              <a:gd name="connsiteX46" fmla="*/ 455890 w 1946703"/>
              <a:gd name="connsiteY46" fmla="*/ 492571 h 885909"/>
              <a:gd name="connsiteX47" fmla="*/ 463751 w 1946703"/>
              <a:gd name="connsiteY47" fmla="*/ 497811 h 885909"/>
              <a:gd name="connsiteX48" fmla="*/ 466371 w 1946703"/>
              <a:gd name="connsiteY48" fmla="*/ 505671 h 885909"/>
              <a:gd name="connsiteX49" fmla="*/ 474231 w 1946703"/>
              <a:gd name="connsiteY49" fmla="*/ 505671 h 885909"/>
              <a:gd name="connsiteX50" fmla="*/ 471611 w 1946703"/>
              <a:gd name="connsiteY50" fmla="*/ 508291 h 885909"/>
              <a:gd name="connsiteX51" fmla="*/ 508292 w 1946703"/>
              <a:gd name="connsiteY51" fmla="*/ 516152 h 885909"/>
              <a:gd name="connsiteX52" fmla="*/ 524012 w 1946703"/>
              <a:gd name="connsiteY52" fmla="*/ 521392 h 885909"/>
              <a:gd name="connsiteX53" fmla="*/ 537112 w 1946703"/>
              <a:gd name="connsiteY53" fmla="*/ 534492 h 885909"/>
              <a:gd name="connsiteX54" fmla="*/ 547592 w 1946703"/>
              <a:gd name="connsiteY54" fmla="*/ 550212 h 885909"/>
              <a:gd name="connsiteX55" fmla="*/ 552832 w 1946703"/>
              <a:gd name="connsiteY55" fmla="*/ 558072 h 885909"/>
              <a:gd name="connsiteX56" fmla="*/ 555453 w 1946703"/>
              <a:gd name="connsiteY56" fmla="*/ 565933 h 885909"/>
              <a:gd name="connsiteX57" fmla="*/ 568553 w 1946703"/>
              <a:gd name="connsiteY57" fmla="*/ 568553 h 885909"/>
              <a:gd name="connsiteX58" fmla="*/ 576413 w 1946703"/>
              <a:gd name="connsiteY58" fmla="*/ 571173 h 885909"/>
              <a:gd name="connsiteX59" fmla="*/ 584273 w 1946703"/>
              <a:gd name="connsiteY59" fmla="*/ 576413 h 885909"/>
              <a:gd name="connsiteX60" fmla="*/ 599994 w 1946703"/>
              <a:gd name="connsiteY60" fmla="*/ 581653 h 885909"/>
              <a:gd name="connsiteX61" fmla="*/ 607854 w 1946703"/>
              <a:gd name="connsiteY61" fmla="*/ 584273 h 885909"/>
              <a:gd name="connsiteX62" fmla="*/ 639294 w 1946703"/>
              <a:gd name="connsiteY62" fmla="*/ 589513 h 885909"/>
              <a:gd name="connsiteX63" fmla="*/ 647155 w 1946703"/>
              <a:gd name="connsiteY63" fmla="*/ 594753 h 885909"/>
              <a:gd name="connsiteX64" fmla="*/ 675975 w 1946703"/>
              <a:gd name="connsiteY64" fmla="*/ 599993 h 885909"/>
              <a:gd name="connsiteX65" fmla="*/ 691696 w 1946703"/>
              <a:gd name="connsiteY65" fmla="*/ 605233 h 885909"/>
              <a:gd name="connsiteX66" fmla="*/ 699556 w 1946703"/>
              <a:gd name="connsiteY66" fmla="*/ 607854 h 885909"/>
              <a:gd name="connsiteX67" fmla="*/ 704796 w 1946703"/>
              <a:gd name="connsiteY67" fmla="*/ 615714 h 885909"/>
              <a:gd name="connsiteX68" fmla="*/ 715276 w 1946703"/>
              <a:gd name="connsiteY68" fmla="*/ 626194 h 885909"/>
              <a:gd name="connsiteX69" fmla="*/ 725756 w 1946703"/>
              <a:gd name="connsiteY69" fmla="*/ 628814 h 885909"/>
              <a:gd name="connsiteX70" fmla="*/ 765057 w 1946703"/>
              <a:gd name="connsiteY70" fmla="*/ 636674 h 885909"/>
              <a:gd name="connsiteX71" fmla="*/ 788638 w 1946703"/>
              <a:gd name="connsiteY71" fmla="*/ 647154 h 885909"/>
              <a:gd name="connsiteX72" fmla="*/ 796498 w 1946703"/>
              <a:gd name="connsiteY72" fmla="*/ 649774 h 885909"/>
              <a:gd name="connsiteX73" fmla="*/ 843659 w 1946703"/>
              <a:gd name="connsiteY73" fmla="*/ 652394 h 885909"/>
              <a:gd name="connsiteX74" fmla="*/ 851519 w 1946703"/>
              <a:gd name="connsiteY74" fmla="*/ 655015 h 885909"/>
              <a:gd name="connsiteX75" fmla="*/ 875100 w 1946703"/>
              <a:gd name="connsiteY75" fmla="*/ 660255 h 885909"/>
              <a:gd name="connsiteX76" fmla="*/ 882960 w 1946703"/>
              <a:gd name="connsiteY76" fmla="*/ 662875 h 885909"/>
              <a:gd name="connsiteX77" fmla="*/ 898680 w 1946703"/>
              <a:gd name="connsiteY77" fmla="*/ 673355 h 885909"/>
              <a:gd name="connsiteX78" fmla="*/ 903920 w 1946703"/>
              <a:gd name="connsiteY78" fmla="*/ 681215 h 885909"/>
              <a:gd name="connsiteX79" fmla="*/ 911780 w 1946703"/>
              <a:gd name="connsiteY79" fmla="*/ 681215 h 885909"/>
              <a:gd name="connsiteX80" fmla="*/ 935361 w 1946703"/>
              <a:gd name="connsiteY80" fmla="*/ 686455 h 885909"/>
              <a:gd name="connsiteX81" fmla="*/ 961561 w 1946703"/>
              <a:gd name="connsiteY81" fmla="*/ 683835 h 885909"/>
              <a:gd name="connsiteX82" fmla="*/ 998242 w 1946703"/>
              <a:gd name="connsiteY82" fmla="*/ 686455 h 885909"/>
              <a:gd name="connsiteX83" fmla="*/ 1016583 w 1946703"/>
              <a:gd name="connsiteY83" fmla="*/ 691695 h 885909"/>
              <a:gd name="connsiteX84" fmla="*/ 1029683 w 1946703"/>
              <a:gd name="connsiteY84" fmla="*/ 694315 h 885909"/>
              <a:gd name="connsiteX85" fmla="*/ 1045403 w 1946703"/>
              <a:gd name="connsiteY85" fmla="*/ 699556 h 885909"/>
              <a:gd name="connsiteX86" fmla="*/ 1053263 w 1946703"/>
              <a:gd name="connsiteY86" fmla="*/ 702176 h 885909"/>
              <a:gd name="connsiteX87" fmla="*/ 1058504 w 1946703"/>
              <a:gd name="connsiteY87" fmla="*/ 707416 h 885909"/>
              <a:gd name="connsiteX88" fmla="*/ 1063744 w 1946703"/>
              <a:gd name="connsiteY88" fmla="*/ 715276 h 885909"/>
              <a:gd name="connsiteX89" fmla="*/ 1079464 w 1946703"/>
              <a:gd name="connsiteY89" fmla="*/ 725756 h 885909"/>
              <a:gd name="connsiteX90" fmla="*/ 1084704 w 1946703"/>
              <a:gd name="connsiteY90" fmla="*/ 733616 h 885909"/>
              <a:gd name="connsiteX91" fmla="*/ 1126625 w 1946703"/>
              <a:gd name="connsiteY91" fmla="*/ 733616 h 885909"/>
              <a:gd name="connsiteX92" fmla="*/ 1126625 w 1946703"/>
              <a:gd name="connsiteY92" fmla="*/ 759817 h 885909"/>
              <a:gd name="connsiteX93" fmla="*/ 1129245 w 1946703"/>
              <a:gd name="connsiteY93" fmla="*/ 762437 h 885909"/>
              <a:gd name="connsiteX94" fmla="*/ 1152826 w 1946703"/>
              <a:gd name="connsiteY94" fmla="*/ 767677 h 885909"/>
              <a:gd name="connsiteX95" fmla="*/ 1168546 w 1946703"/>
              <a:gd name="connsiteY95" fmla="*/ 772917 h 885909"/>
              <a:gd name="connsiteX96" fmla="*/ 1176406 w 1946703"/>
              <a:gd name="connsiteY96" fmla="*/ 775537 h 885909"/>
              <a:gd name="connsiteX97" fmla="*/ 1226187 w 1946703"/>
              <a:gd name="connsiteY97" fmla="*/ 778157 h 885909"/>
              <a:gd name="connsiteX98" fmla="*/ 1273348 w 1946703"/>
              <a:gd name="connsiteY98" fmla="*/ 783397 h 885909"/>
              <a:gd name="connsiteX99" fmla="*/ 1289069 w 1946703"/>
              <a:gd name="connsiteY99" fmla="*/ 788637 h 885909"/>
              <a:gd name="connsiteX100" fmla="*/ 1333610 w 1946703"/>
              <a:gd name="connsiteY100" fmla="*/ 793878 h 885909"/>
              <a:gd name="connsiteX101" fmla="*/ 1349330 w 1946703"/>
              <a:gd name="connsiteY101" fmla="*/ 799118 h 885909"/>
              <a:gd name="connsiteX102" fmla="*/ 1357190 w 1946703"/>
              <a:gd name="connsiteY102" fmla="*/ 804358 h 885909"/>
              <a:gd name="connsiteX103" fmla="*/ 1372910 w 1946703"/>
              <a:gd name="connsiteY103" fmla="*/ 809598 h 885909"/>
              <a:gd name="connsiteX104" fmla="*/ 1393871 w 1946703"/>
              <a:gd name="connsiteY104" fmla="*/ 820078 h 885909"/>
              <a:gd name="connsiteX105" fmla="*/ 1401731 w 1946703"/>
              <a:gd name="connsiteY105" fmla="*/ 825318 h 885909"/>
              <a:gd name="connsiteX106" fmla="*/ 1427932 w 1946703"/>
              <a:gd name="connsiteY106" fmla="*/ 833178 h 885909"/>
              <a:gd name="connsiteX107" fmla="*/ 1454132 w 1946703"/>
              <a:gd name="connsiteY107" fmla="*/ 841039 h 885909"/>
              <a:gd name="connsiteX108" fmla="*/ 1467232 w 1946703"/>
              <a:gd name="connsiteY108" fmla="*/ 843659 h 885909"/>
              <a:gd name="connsiteX109" fmla="*/ 1482953 w 1946703"/>
              <a:gd name="connsiteY109" fmla="*/ 848899 h 885909"/>
              <a:gd name="connsiteX110" fmla="*/ 1556314 w 1946703"/>
              <a:gd name="connsiteY110" fmla="*/ 854139 h 885909"/>
              <a:gd name="connsiteX111" fmla="*/ 1564175 w 1946703"/>
              <a:gd name="connsiteY111" fmla="*/ 854139 h 885909"/>
              <a:gd name="connsiteX112" fmla="*/ 1627056 w 1946703"/>
              <a:gd name="connsiteY112" fmla="*/ 854139 h 885909"/>
              <a:gd name="connsiteX113" fmla="*/ 1627056 w 1946703"/>
              <a:gd name="connsiteY113" fmla="*/ 875099 h 885909"/>
              <a:gd name="connsiteX114" fmla="*/ 1834041 w 1946703"/>
              <a:gd name="connsiteY114" fmla="*/ 875099 h 885909"/>
              <a:gd name="connsiteX115" fmla="*/ 1834041 w 1946703"/>
              <a:gd name="connsiteY115" fmla="*/ 875099 h 885909"/>
              <a:gd name="connsiteX116" fmla="*/ 1886442 w 1946703"/>
              <a:gd name="connsiteY116" fmla="*/ 877719 h 885909"/>
              <a:gd name="connsiteX117" fmla="*/ 1902162 w 1946703"/>
              <a:gd name="connsiteY117" fmla="*/ 885580 h 885909"/>
              <a:gd name="connsiteX118" fmla="*/ 1946703 w 1946703"/>
              <a:gd name="connsiteY118" fmla="*/ 885580 h 8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946703" h="885909">
                <a:moveTo>
                  <a:pt x="0" y="0"/>
                </a:moveTo>
                <a:lnTo>
                  <a:pt x="0" y="0"/>
                </a:lnTo>
                <a:cubicBezTo>
                  <a:pt x="6987" y="3493"/>
                  <a:pt x="14263" y="6461"/>
                  <a:pt x="20961" y="10480"/>
                </a:cubicBezTo>
                <a:cubicBezTo>
                  <a:pt x="23079" y="11751"/>
                  <a:pt x="24083" y="14450"/>
                  <a:pt x="26201" y="15721"/>
                </a:cubicBezTo>
                <a:cubicBezTo>
                  <a:pt x="28569" y="17142"/>
                  <a:pt x="31591" y="17106"/>
                  <a:pt x="34061" y="18341"/>
                </a:cubicBezTo>
                <a:cubicBezTo>
                  <a:pt x="36877" y="19749"/>
                  <a:pt x="38853" y="22873"/>
                  <a:pt x="41921" y="23581"/>
                </a:cubicBezTo>
                <a:cubicBezTo>
                  <a:pt x="50473" y="25555"/>
                  <a:pt x="59388" y="25328"/>
                  <a:pt x="68122" y="26201"/>
                </a:cubicBezTo>
                <a:cubicBezTo>
                  <a:pt x="71615" y="31441"/>
                  <a:pt x="76610" y="35946"/>
                  <a:pt x="78602" y="41921"/>
                </a:cubicBezTo>
                <a:cubicBezTo>
                  <a:pt x="79475" y="44541"/>
                  <a:pt x="79497" y="47624"/>
                  <a:pt x="81222" y="49781"/>
                </a:cubicBezTo>
                <a:cubicBezTo>
                  <a:pt x="83189" y="52240"/>
                  <a:pt x="86691" y="52972"/>
                  <a:pt x="89082" y="55021"/>
                </a:cubicBezTo>
                <a:cubicBezTo>
                  <a:pt x="92833" y="58236"/>
                  <a:pt x="99563" y="65502"/>
                  <a:pt x="99563" y="65502"/>
                </a:cubicBezTo>
                <a:cubicBezTo>
                  <a:pt x="100436" y="68122"/>
                  <a:pt x="100842" y="70948"/>
                  <a:pt x="102183" y="73362"/>
                </a:cubicBezTo>
                <a:lnTo>
                  <a:pt x="117903" y="96942"/>
                </a:lnTo>
                <a:lnTo>
                  <a:pt x="128383" y="112663"/>
                </a:lnTo>
                <a:cubicBezTo>
                  <a:pt x="131003" y="115283"/>
                  <a:pt x="133871" y="117677"/>
                  <a:pt x="136243" y="120523"/>
                </a:cubicBezTo>
                <a:cubicBezTo>
                  <a:pt x="139815" y="124810"/>
                  <a:pt x="141640" y="130573"/>
                  <a:pt x="146724" y="133623"/>
                </a:cubicBezTo>
                <a:cubicBezTo>
                  <a:pt x="149092" y="135044"/>
                  <a:pt x="151964" y="135370"/>
                  <a:pt x="154584" y="136243"/>
                </a:cubicBezTo>
                <a:cubicBezTo>
                  <a:pt x="166811" y="154584"/>
                  <a:pt x="159824" y="148471"/>
                  <a:pt x="172924" y="157204"/>
                </a:cubicBezTo>
                <a:cubicBezTo>
                  <a:pt x="177078" y="169666"/>
                  <a:pt x="176287" y="171888"/>
                  <a:pt x="183404" y="180784"/>
                </a:cubicBezTo>
                <a:cubicBezTo>
                  <a:pt x="184947" y="182713"/>
                  <a:pt x="186527" y="184753"/>
                  <a:pt x="188645" y="186024"/>
                </a:cubicBezTo>
                <a:cubicBezTo>
                  <a:pt x="191013" y="187445"/>
                  <a:pt x="193885" y="187771"/>
                  <a:pt x="196505" y="188644"/>
                </a:cubicBezTo>
                <a:cubicBezTo>
                  <a:pt x="198252" y="191264"/>
                  <a:pt x="199518" y="194278"/>
                  <a:pt x="201745" y="196505"/>
                </a:cubicBezTo>
                <a:cubicBezTo>
                  <a:pt x="203971" y="198732"/>
                  <a:pt x="207531" y="199375"/>
                  <a:pt x="209605" y="201745"/>
                </a:cubicBezTo>
                <a:cubicBezTo>
                  <a:pt x="213752" y="206484"/>
                  <a:pt x="215632" y="213012"/>
                  <a:pt x="220085" y="217465"/>
                </a:cubicBezTo>
                <a:lnTo>
                  <a:pt x="227945" y="225325"/>
                </a:lnTo>
                <a:cubicBezTo>
                  <a:pt x="228818" y="227945"/>
                  <a:pt x="228960" y="230938"/>
                  <a:pt x="230565" y="233185"/>
                </a:cubicBezTo>
                <a:cubicBezTo>
                  <a:pt x="233437" y="237205"/>
                  <a:pt x="241046" y="243666"/>
                  <a:pt x="241046" y="243666"/>
                </a:cubicBezTo>
                <a:cubicBezTo>
                  <a:pt x="249851" y="270081"/>
                  <a:pt x="236417" y="229108"/>
                  <a:pt x="246286" y="262006"/>
                </a:cubicBezTo>
                <a:cubicBezTo>
                  <a:pt x="247873" y="267297"/>
                  <a:pt x="248462" y="273130"/>
                  <a:pt x="251526" y="277726"/>
                </a:cubicBezTo>
                <a:cubicBezTo>
                  <a:pt x="253273" y="280346"/>
                  <a:pt x="254799" y="283127"/>
                  <a:pt x="256766" y="285586"/>
                </a:cubicBezTo>
                <a:cubicBezTo>
                  <a:pt x="262208" y="292390"/>
                  <a:pt x="263215" y="289618"/>
                  <a:pt x="267246" y="298687"/>
                </a:cubicBezTo>
                <a:cubicBezTo>
                  <a:pt x="274209" y="314354"/>
                  <a:pt x="268196" y="318217"/>
                  <a:pt x="288207" y="324887"/>
                </a:cubicBezTo>
                <a:cubicBezTo>
                  <a:pt x="293447" y="326634"/>
                  <a:pt x="298569" y="328787"/>
                  <a:pt x="303927" y="330127"/>
                </a:cubicBezTo>
                <a:cubicBezTo>
                  <a:pt x="310914" y="331874"/>
                  <a:pt x="318055" y="333090"/>
                  <a:pt x="324888" y="335368"/>
                </a:cubicBezTo>
                <a:lnTo>
                  <a:pt x="340608" y="340608"/>
                </a:lnTo>
                <a:cubicBezTo>
                  <a:pt x="344101" y="345848"/>
                  <a:pt x="349096" y="350353"/>
                  <a:pt x="351088" y="356328"/>
                </a:cubicBezTo>
                <a:cubicBezTo>
                  <a:pt x="354704" y="367175"/>
                  <a:pt x="352176" y="361890"/>
                  <a:pt x="358948" y="372048"/>
                </a:cubicBezTo>
                <a:cubicBezTo>
                  <a:pt x="361715" y="380350"/>
                  <a:pt x="361004" y="380514"/>
                  <a:pt x="366808" y="387769"/>
                </a:cubicBezTo>
                <a:cubicBezTo>
                  <a:pt x="368351" y="389698"/>
                  <a:pt x="370567" y="391033"/>
                  <a:pt x="372049" y="393009"/>
                </a:cubicBezTo>
                <a:cubicBezTo>
                  <a:pt x="375828" y="398047"/>
                  <a:pt x="379036" y="403489"/>
                  <a:pt x="382529" y="408729"/>
                </a:cubicBezTo>
                <a:cubicBezTo>
                  <a:pt x="384276" y="411349"/>
                  <a:pt x="386773" y="413602"/>
                  <a:pt x="387769" y="416589"/>
                </a:cubicBezTo>
                <a:cubicBezTo>
                  <a:pt x="389830" y="422771"/>
                  <a:pt x="389636" y="426093"/>
                  <a:pt x="395629" y="429690"/>
                </a:cubicBezTo>
                <a:cubicBezTo>
                  <a:pt x="397997" y="431111"/>
                  <a:pt x="401019" y="431075"/>
                  <a:pt x="403489" y="432310"/>
                </a:cubicBezTo>
                <a:cubicBezTo>
                  <a:pt x="410413" y="435772"/>
                  <a:pt x="421036" y="445529"/>
                  <a:pt x="424450" y="450650"/>
                </a:cubicBezTo>
                <a:lnTo>
                  <a:pt x="429690" y="458510"/>
                </a:lnTo>
                <a:cubicBezTo>
                  <a:pt x="431874" y="467245"/>
                  <a:pt x="433441" y="477982"/>
                  <a:pt x="440170" y="484711"/>
                </a:cubicBezTo>
                <a:cubicBezTo>
                  <a:pt x="447678" y="492219"/>
                  <a:pt x="447367" y="488310"/>
                  <a:pt x="455890" y="492571"/>
                </a:cubicBezTo>
                <a:cubicBezTo>
                  <a:pt x="458707" y="493979"/>
                  <a:pt x="461131" y="496064"/>
                  <a:pt x="463751" y="497811"/>
                </a:cubicBezTo>
                <a:cubicBezTo>
                  <a:pt x="464624" y="500431"/>
                  <a:pt x="464418" y="503718"/>
                  <a:pt x="466371" y="505671"/>
                </a:cubicBezTo>
                <a:cubicBezTo>
                  <a:pt x="475060" y="514360"/>
                  <a:pt x="474231" y="509221"/>
                  <a:pt x="474231" y="505671"/>
                </a:cubicBezTo>
                <a:lnTo>
                  <a:pt x="471611" y="508291"/>
                </a:lnTo>
                <a:cubicBezTo>
                  <a:pt x="483838" y="510911"/>
                  <a:pt x="496429" y="512198"/>
                  <a:pt x="508292" y="516152"/>
                </a:cubicBezTo>
                <a:lnTo>
                  <a:pt x="524012" y="521392"/>
                </a:lnTo>
                <a:cubicBezTo>
                  <a:pt x="544972" y="552832"/>
                  <a:pt x="512659" y="506545"/>
                  <a:pt x="537112" y="534492"/>
                </a:cubicBezTo>
                <a:cubicBezTo>
                  <a:pt x="541259" y="539231"/>
                  <a:pt x="544099" y="544972"/>
                  <a:pt x="547592" y="550212"/>
                </a:cubicBezTo>
                <a:cubicBezTo>
                  <a:pt x="549339" y="552832"/>
                  <a:pt x="551836" y="555085"/>
                  <a:pt x="552832" y="558072"/>
                </a:cubicBezTo>
                <a:cubicBezTo>
                  <a:pt x="553706" y="560692"/>
                  <a:pt x="553155" y="564401"/>
                  <a:pt x="555453" y="565933"/>
                </a:cubicBezTo>
                <a:cubicBezTo>
                  <a:pt x="559158" y="568403"/>
                  <a:pt x="564233" y="567473"/>
                  <a:pt x="568553" y="568553"/>
                </a:cubicBezTo>
                <a:cubicBezTo>
                  <a:pt x="571232" y="569223"/>
                  <a:pt x="573943" y="569938"/>
                  <a:pt x="576413" y="571173"/>
                </a:cubicBezTo>
                <a:cubicBezTo>
                  <a:pt x="579229" y="572581"/>
                  <a:pt x="581396" y="575134"/>
                  <a:pt x="584273" y="576413"/>
                </a:cubicBezTo>
                <a:cubicBezTo>
                  <a:pt x="589321" y="578656"/>
                  <a:pt x="594754" y="579906"/>
                  <a:pt x="599994" y="581653"/>
                </a:cubicBezTo>
                <a:cubicBezTo>
                  <a:pt x="602614" y="582526"/>
                  <a:pt x="605120" y="583882"/>
                  <a:pt x="607854" y="584273"/>
                </a:cubicBezTo>
                <a:cubicBezTo>
                  <a:pt x="630602" y="587523"/>
                  <a:pt x="620139" y="585682"/>
                  <a:pt x="639294" y="589513"/>
                </a:cubicBezTo>
                <a:cubicBezTo>
                  <a:pt x="641914" y="591260"/>
                  <a:pt x="644260" y="593513"/>
                  <a:pt x="647155" y="594753"/>
                </a:cubicBezTo>
                <a:cubicBezTo>
                  <a:pt x="653332" y="597400"/>
                  <a:pt x="671724" y="599386"/>
                  <a:pt x="675975" y="599993"/>
                </a:cubicBezTo>
                <a:lnTo>
                  <a:pt x="691696" y="605233"/>
                </a:lnTo>
                <a:lnTo>
                  <a:pt x="699556" y="607854"/>
                </a:lnTo>
                <a:cubicBezTo>
                  <a:pt x="701303" y="610474"/>
                  <a:pt x="702569" y="613487"/>
                  <a:pt x="704796" y="615714"/>
                </a:cubicBezTo>
                <a:cubicBezTo>
                  <a:pt x="717442" y="628360"/>
                  <a:pt x="709287" y="614216"/>
                  <a:pt x="715276" y="626194"/>
                </a:cubicBezTo>
                <a:lnTo>
                  <a:pt x="725756" y="628814"/>
                </a:lnTo>
                <a:cubicBezTo>
                  <a:pt x="734876" y="629827"/>
                  <a:pt x="755768" y="630481"/>
                  <a:pt x="765057" y="636674"/>
                </a:cubicBezTo>
                <a:cubicBezTo>
                  <a:pt x="777513" y="644978"/>
                  <a:pt x="769929" y="640918"/>
                  <a:pt x="788638" y="647154"/>
                </a:cubicBezTo>
                <a:cubicBezTo>
                  <a:pt x="791258" y="648027"/>
                  <a:pt x="793741" y="649621"/>
                  <a:pt x="796498" y="649774"/>
                </a:cubicBezTo>
                <a:lnTo>
                  <a:pt x="843659" y="652394"/>
                </a:lnTo>
                <a:cubicBezTo>
                  <a:pt x="846279" y="653268"/>
                  <a:pt x="848840" y="654345"/>
                  <a:pt x="851519" y="655015"/>
                </a:cubicBezTo>
                <a:cubicBezTo>
                  <a:pt x="873158" y="660426"/>
                  <a:pt x="856249" y="654869"/>
                  <a:pt x="875100" y="660255"/>
                </a:cubicBezTo>
                <a:cubicBezTo>
                  <a:pt x="877755" y="661014"/>
                  <a:pt x="880546" y="661534"/>
                  <a:pt x="882960" y="662875"/>
                </a:cubicBezTo>
                <a:cubicBezTo>
                  <a:pt x="888465" y="665933"/>
                  <a:pt x="898680" y="673355"/>
                  <a:pt x="898680" y="673355"/>
                </a:cubicBezTo>
                <a:cubicBezTo>
                  <a:pt x="901576" y="682044"/>
                  <a:pt x="898538" y="681215"/>
                  <a:pt x="903920" y="681215"/>
                </a:cubicBezTo>
                <a:lnTo>
                  <a:pt x="911780" y="681215"/>
                </a:lnTo>
                <a:cubicBezTo>
                  <a:pt x="919640" y="682962"/>
                  <a:pt x="927320" y="686032"/>
                  <a:pt x="935361" y="686455"/>
                </a:cubicBezTo>
                <a:cubicBezTo>
                  <a:pt x="944126" y="686916"/>
                  <a:pt x="952784" y="683835"/>
                  <a:pt x="961561" y="683835"/>
                </a:cubicBezTo>
                <a:cubicBezTo>
                  <a:pt x="973819" y="683835"/>
                  <a:pt x="986015" y="685582"/>
                  <a:pt x="998242" y="686455"/>
                </a:cubicBezTo>
                <a:cubicBezTo>
                  <a:pt x="1006997" y="689373"/>
                  <a:pt x="1006711" y="689501"/>
                  <a:pt x="1016583" y="691695"/>
                </a:cubicBezTo>
                <a:cubicBezTo>
                  <a:pt x="1020930" y="692661"/>
                  <a:pt x="1025387" y="693143"/>
                  <a:pt x="1029683" y="694315"/>
                </a:cubicBezTo>
                <a:cubicBezTo>
                  <a:pt x="1035012" y="695769"/>
                  <a:pt x="1040163" y="697809"/>
                  <a:pt x="1045403" y="699556"/>
                </a:cubicBezTo>
                <a:lnTo>
                  <a:pt x="1053263" y="702176"/>
                </a:lnTo>
                <a:cubicBezTo>
                  <a:pt x="1055010" y="703923"/>
                  <a:pt x="1056961" y="705487"/>
                  <a:pt x="1058504" y="707416"/>
                </a:cubicBezTo>
                <a:cubicBezTo>
                  <a:pt x="1060471" y="709875"/>
                  <a:pt x="1061374" y="713202"/>
                  <a:pt x="1063744" y="715276"/>
                </a:cubicBezTo>
                <a:cubicBezTo>
                  <a:pt x="1068483" y="719423"/>
                  <a:pt x="1079464" y="725756"/>
                  <a:pt x="1079464" y="725756"/>
                </a:cubicBezTo>
                <a:lnTo>
                  <a:pt x="1084704" y="733616"/>
                </a:lnTo>
                <a:lnTo>
                  <a:pt x="1126625" y="733616"/>
                </a:lnTo>
                <a:lnTo>
                  <a:pt x="1126625" y="759817"/>
                </a:lnTo>
                <a:lnTo>
                  <a:pt x="1129245" y="762437"/>
                </a:lnTo>
                <a:cubicBezTo>
                  <a:pt x="1137105" y="764184"/>
                  <a:pt x="1145046" y="765602"/>
                  <a:pt x="1152826" y="767677"/>
                </a:cubicBezTo>
                <a:cubicBezTo>
                  <a:pt x="1158163" y="769100"/>
                  <a:pt x="1163306" y="771170"/>
                  <a:pt x="1168546" y="772917"/>
                </a:cubicBezTo>
                <a:cubicBezTo>
                  <a:pt x="1171166" y="773790"/>
                  <a:pt x="1173648" y="775392"/>
                  <a:pt x="1176406" y="775537"/>
                </a:cubicBezTo>
                <a:lnTo>
                  <a:pt x="1226187" y="778157"/>
                </a:lnTo>
                <a:cubicBezTo>
                  <a:pt x="1241907" y="779904"/>
                  <a:pt x="1258343" y="778395"/>
                  <a:pt x="1273348" y="783397"/>
                </a:cubicBezTo>
                <a:cubicBezTo>
                  <a:pt x="1278588" y="785144"/>
                  <a:pt x="1283620" y="787729"/>
                  <a:pt x="1289069" y="788637"/>
                </a:cubicBezTo>
                <a:cubicBezTo>
                  <a:pt x="1314304" y="792844"/>
                  <a:pt x="1299498" y="790777"/>
                  <a:pt x="1333610" y="793878"/>
                </a:cubicBezTo>
                <a:cubicBezTo>
                  <a:pt x="1338850" y="795625"/>
                  <a:pt x="1344734" y="796054"/>
                  <a:pt x="1349330" y="799118"/>
                </a:cubicBezTo>
                <a:cubicBezTo>
                  <a:pt x="1351950" y="800865"/>
                  <a:pt x="1354313" y="803079"/>
                  <a:pt x="1357190" y="804358"/>
                </a:cubicBezTo>
                <a:cubicBezTo>
                  <a:pt x="1362237" y="806601"/>
                  <a:pt x="1372910" y="809598"/>
                  <a:pt x="1372910" y="809598"/>
                </a:cubicBezTo>
                <a:cubicBezTo>
                  <a:pt x="1390141" y="826825"/>
                  <a:pt x="1357733" y="795986"/>
                  <a:pt x="1393871" y="820078"/>
                </a:cubicBezTo>
                <a:cubicBezTo>
                  <a:pt x="1396491" y="821825"/>
                  <a:pt x="1398854" y="824039"/>
                  <a:pt x="1401731" y="825318"/>
                </a:cubicBezTo>
                <a:cubicBezTo>
                  <a:pt x="1414564" y="831022"/>
                  <a:pt x="1416202" y="829659"/>
                  <a:pt x="1427932" y="833178"/>
                </a:cubicBezTo>
                <a:cubicBezTo>
                  <a:pt x="1446601" y="838779"/>
                  <a:pt x="1438598" y="837587"/>
                  <a:pt x="1454132" y="841039"/>
                </a:cubicBezTo>
                <a:cubicBezTo>
                  <a:pt x="1458479" y="842005"/>
                  <a:pt x="1462936" y="842487"/>
                  <a:pt x="1467232" y="843659"/>
                </a:cubicBezTo>
                <a:cubicBezTo>
                  <a:pt x="1472561" y="845112"/>
                  <a:pt x="1477433" y="848687"/>
                  <a:pt x="1482953" y="848899"/>
                </a:cubicBezTo>
                <a:cubicBezTo>
                  <a:pt x="1553025" y="851594"/>
                  <a:pt x="1530749" y="841357"/>
                  <a:pt x="1556314" y="854139"/>
                </a:cubicBezTo>
                <a:lnTo>
                  <a:pt x="1564175" y="854139"/>
                </a:lnTo>
                <a:lnTo>
                  <a:pt x="1627056" y="854139"/>
                </a:lnTo>
                <a:lnTo>
                  <a:pt x="1627056" y="875099"/>
                </a:lnTo>
                <a:lnTo>
                  <a:pt x="1834041" y="875099"/>
                </a:lnTo>
                <a:lnTo>
                  <a:pt x="1834041" y="875099"/>
                </a:lnTo>
                <a:cubicBezTo>
                  <a:pt x="1851508" y="875972"/>
                  <a:pt x="1869100" y="875457"/>
                  <a:pt x="1886442" y="877719"/>
                </a:cubicBezTo>
                <a:cubicBezTo>
                  <a:pt x="1920759" y="882196"/>
                  <a:pt x="1870127" y="883978"/>
                  <a:pt x="1902162" y="885580"/>
                </a:cubicBezTo>
                <a:cubicBezTo>
                  <a:pt x="1916990" y="886321"/>
                  <a:pt x="1931856" y="885580"/>
                  <a:pt x="1946703" y="88558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E273BED9-CE72-9F3F-0D16-64AAF761F138}"/>
              </a:ext>
            </a:extLst>
          </p:cNvPr>
          <p:cNvGrpSpPr/>
          <p:nvPr/>
        </p:nvGrpSpPr>
        <p:grpSpPr>
          <a:xfrm>
            <a:off x="2264834" y="1611174"/>
            <a:ext cx="1746429" cy="584775"/>
            <a:chOff x="1698625" y="1208380"/>
            <a:chExt cx="1309822" cy="438581"/>
          </a:xfrm>
        </p:grpSpPr>
        <p:sp>
          <p:nvSpPr>
            <p:cNvPr id="24" name="TextBox 23">
              <a:extLst>
                <a:ext uri="{FF2B5EF4-FFF2-40B4-BE49-F238E27FC236}">
                  <a16:creationId xmlns:a16="http://schemas.microsoft.com/office/drawing/2014/main" id="{EF1E4743-CE17-48BD-BCE2-69562CED7A5C}"/>
                </a:ext>
              </a:extLst>
            </p:cNvPr>
            <p:cNvSpPr txBox="1"/>
            <p:nvPr/>
          </p:nvSpPr>
          <p:spPr>
            <a:xfrm>
              <a:off x="1717119" y="1208380"/>
              <a:ext cx="1291328" cy="438581"/>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Chemo group</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ET group</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HR = 0.88 (95% Cl, 0.71-1.09)</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Log-rank </a:t>
              </a:r>
              <a:r>
                <a:rPr kumimoji="0" lang="en-US" sz="800" b="0" i="1" u="none" strike="noStrike" kern="1200" cap="none" spc="0" normalizeH="0" baseline="0" noProof="0" dirty="0">
                  <a:ln>
                    <a:noFill/>
                  </a:ln>
                  <a:solidFill>
                    <a:srgbClr val="000000"/>
                  </a:solidFill>
                  <a:effectLst/>
                  <a:uLnTx/>
                  <a:uFillTx/>
                  <a:latin typeface="Arial"/>
                  <a:ea typeface="+mn-ea"/>
                  <a:cs typeface="+mn-cs"/>
                </a:rPr>
                <a:t>P</a:t>
              </a:r>
              <a:r>
                <a:rPr kumimoji="0" lang="en-US" sz="800" b="0" i="0" u="none" strike="noStrike" kern="1200" cap="none" spc="0" normalizeH="0" baseline="0" noProof="0" dirty="0">
                  <a:ln>
                    <a:noFill/>
                  </a:ln>
                  <a:solidFill>
                    <a:srgbClr val="000000"/>
                  </a:solidFill>
                  <a:effectLst/>
                  <a:uLnTx/>
                  <a:uFillTx/>
                  <a:latin typeface="Arial"/>
                  <a:ea typeface="+mn-ea"/>
                  <a:cs typeface="+mn-cs"/>
                </a:rPr>
                <a:t> = .250</a:t>
              </a:r>
            </a:p>
          </p:txBody>
        </p:sp>
        <p:cxnSp>
          <p:nvCxnSpPr>
            <p:cNvPr id="25" name="Straight Connector 24">
              <a:extLst>
                <a:ext uri="{FF2B5EF4-FFF2-40B4-BE49-F238E27FC236}">
                  <a16:creationId xmlns:a16="http://schemas.microsoft.com/office/drawing/2014/main" id="{3CD4BB2B-D710-6C39-E056-3D79017E7E7E}"/>
                </a:ext>
              </a:extLst>
            </p:cNvPr>
            <p:cNvCxnSpPr/>
            <p:nvPr/>
          </p:nvCxnSpPr>
          <p:spPr>
            <a:xfrm>
              <a:off x="1698625" y="1300162"/>
              <a:ext cx="825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F5B154-8517-6524-471B-CB2293D533DA}"/>
                </a:ext>
              </a:extLst>
            </p:cNvPr>
            <p:cNvCxnSpPr/>
            <p:nvPr/>
          </p:nvCxnSpPr>
          <p:spPr>
            <a:xfrm>
              <a:off x="1698625" y="1392258"/>
              <a:ext cx="825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aphicFrame>
        <p:nvGraphicFramePr>
          <p:cNvPr id="31" name="Chart 30">
            <a:extLst>
              <a:ext uri="{FF2B5EF4-FFF2-40B4-BE49-F238E27FC236}">
                <a16:creationId xmlns:a16="http://schemas.microsoft.com/office/drawing/2014/main" id="{BE939690-235C-8B1E-4CF5-482A75722823}"/>
              </a:ext>
            </a:extLst>
          </p:cNvPr>
          <p:cNvGraphicFramePr/>
          <p:nvPr/>
        </p:nvGraphicFramePr>
        <p:xfrm>
          <a:off x="718578" y="4119308"/>
          <a:ext cx="3651583" cy="1814925"/>
        </p:xfrm>
        <a:graphic>
          <a:graphicData uri="http://schemas.openxmlformats.org/drawingml/2006/chart">
            <c:chart xmlns:c="http://schemas.openxmlformats.org/drawingml/2006/chart" xmlns:r="http://schemas.openxmlformats.org/officeDocument/2006/relationships" r:id="rId7"/>
          </a:graphicData>
        </a:graphic>
      </p:graphicFrame>
      <p:sp>
        <p:nvSpPr>
          <p:cNvPr id="32" name="TextBox 31">
            <a:extLst>
              <a:ext uri="{FF2B5EF4-FFF2-40B4-BE49-F238E27FC236}">
                <a16:creationId xmlns:a16="http://schemas.microsoft.com/office/drawing/2014/main" id="{3B54B15A-C3F5-55DF-EE06-E2289CCEA3E0}"/>
              </a:ext>
            </a:extLst>
          </p:cNvPr>
          <p:cNvSpPr txBox="1"/>
          <p:nvPr/>
        </p:nvSpPr>
        <p:spPr>
          <a:xfrm>
            <a:off x="692000" y="3858323"/>
            <a:ext cx="3495040" cy="2974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a:ea typeface="+mn-ea"/>
                <a:cs typeface="+mn-cs"/>
              </a:rPr>
              <a:t>Overall Survival</a:t>
            </a:r>
          </a:p>
        </p:txBody>
      </p:sp>
      <p:sp>
        <p:nvSpPr>
          <p:cNvPr id="33" name="TextBox 32">
            <a:extLst>
              <a:ext uri="{FF2B5EF4-FFF2-40B4-BE49-F238E27FC236}">
                <a16:creationId xmlns:a16="http://schemas.microsoft.com/office/drawing/2014/main" id="{2A6A11C0-C8F9-6133-15C9-9DEC8856480B}"/>
              </a:ext>
            </a:extLst>
          </p:cNvPr>
          <p:cNvSpPr txBox="1"/>
          <p:nvPr/>
        </p:nvSpPr>
        <p:spPr>
          <a:xfrm>
            <a:off x="2503048" y="4155440"/>
            <a:ext cx="1793240" cy="584775"/>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Chemo group</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ET group</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HR = 0.82 (95% Cl, 0.65-1.04)</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Log-rank </a:t>
            </a:r>
            <a:r>
              <a:rPr kumimoji="0" lang="en-US" sz="800" b="0" i="1" u="none" strike="noStrike" kern="1200" cap="none" spc="0" normalizeH="0" baseline="0" noProof="0" dirty="0">
                <a:ln>
                  <a:noFill/>
                </a:ln>
                <a:solidFill>
                  <a:srgbClr val="000000"/>
                </a:solidFill>
                <a:effectLst/>
                <a:uLnTx/>
                <a:uFillTx/>
                <a:latin typeface="Arial"/>
                <a:ea typeface="+mn-ea"/>
                <a:cs typeface="+mn-cs"/>
              </a:rPr>
              <a:t>P</a:t>
            </a:r>
            <a:r>
              <a:rPr kumimoji="0" lang="en-US" sz="800" b="0" i="0" u="none" strike="noStrike" kern="1200" cap="none" spc="0" normalizeH="0" baseline="0" noProof="0" dirty="0">
                <a:ln>
                  <a:noFill/>
                </a:ln>
                <a:solidFill>
                  <a:srgbClr val="000000"/>
                </a:solidFill>
                <a:effectLst/>
                <a:uLnTx/>
                <a:uFillTx/>
                <a:latin typeface="Arial"/>
                <a:ea typeface="+mn-ea"/>
                <a:cs typeface="+mn-cs"/>
              </a:rPr>
              <a:t> = .090</a:t>
            </a:r>
          </a:p>
        </p:txBody>
      </p:sp>
      <p:sp>
        <p:nvSpPr>
          <p:cNvPr id="34" name="TextBox 33">
            <a:extLst>
              <a:ext uri="{FF2B5EF4-FFF2-40B4-BE49-F238E27FC236}">
                <a16:creationId xmlns:a16="http://schemas.microsoft.com/office/drawing/2014/main" id="{5798BE15-C85A-A67C-1B8A-B1EA25F1882F}"/>
              </a:ext>
            </a:extLst>
          </p:cNvPr>
          <p:cNvSpPr txBox="1"/>
          <p:nvPr/>
        </p:nvSpPr>
        <p:spPr>
          <a:xfrm>
            <a:off x="439365" y="4524557"/>
            <a:ext cx="369332" cy="721360"/>
          </a:xfrm>
          <a:prstGeom prst="rect">
            <a:avLst/>
          </a:prstGeom>
          <a:solidFill>
            <a:schemeClr val="bg1"/>
          </a:solidFill>
        </p:spPr>
        <p:txBody>
          <a:bodyPr vert="vert270"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OS, %</a:t>
            </a:r>
          </a:p>
        </p:txBody>
      </p:sp>
      <p:sp>
        <p:nvSpPr>
          <p:cNvPr id="35" name="TextBox 34">
            <a:extLst>
              <a:ext uri="{FF2B5EF4-FFF2-40B4-BE49-F238E27FC236}">
                <a16:creationId xmlns:a16="http://schemas.microsoft.com/office/drawing/2014/main" id="{EC961C4F-5771-3FC2-4FF6-B39B0856D5D4}"/>
              </a:ext>
            </a:extLst>
          </p:cNvPr>
          <p:cNvSpPr txBox="1"/>
          <p:nvPr/>
        </p:nvSpPr>
        <p:spPr>
          <a:xfrm>
            <a:off x="1186972" y="5861914"/>
            <a:ext cx="2848619" cy="184666"/>
          </a:xfrm>
          <a:prstGeom prst="rect">
            <a:avLst/>
          </a:prstGeom>
          <a:solidFill>
            <a:schemeClr val="bg1"/>
          </a:solidFill>
        </p:spPr>
        <p:txBody>
          <a:bodyPr wrap="square" t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Time, mo</a:t>
            </a:r>
          </a:p>
        </p:txBody>
      </p:sp>
      <p:sp>
        <p:nvSpPr>
          <p:cNvPr id="36" name="Freeform 35">
            <a:extLst>
              <a:ext uri="{FF2B5EF4-FFF2-40B4-BE49-F238E27FC236}">
                <a16:creationId xmlns:a16="http://schemas.microsoft.com/office/drawing/2014/main" id="{6DF77550-B1A6-E000-5C32-F52FBEC03DC7}"/>
              </a:ext>
            </a:extLst>
          </p:cNvPr>
          <p:cNvSpPr/>
          <p:nvPr/>
        </p:nvSpPr>
        <p:spPr>
          <a:xfrm>
            <a:off x="1277740" y="4226062"/>
            <a:ext cx="2965723" cy="1297737"/>
          </a:xfrm>
          <a:custGeom>
            <a:avLst/>
            <a:gdLst>
              <a:gd name="connsiteX0" fmla="*/ 0 w 2224292"/>
              <a:gd name="connsiteY0" fmla="*/ 0 h 973303"/>
              <a:gd name="connsiteX1" fmla="*/ 50488 w 2224292"/>
              <a:gd name="connsiteY1" fmla="*/ 2805 h 973303"/>
              <a:gd name="connsiteX2" fmla="*/ 72927 w 2224292"/>
              <a:gd name="connsiteY2" fmla="*/ 16829 h 973303"/>
              <a:gd name="connsiteX3" fmla="*/ 72927 w 2224292"/>
              <a:gd name="connsiteY3" fmla="*/ 47683 h 973303"/>
              <a:gd name="connsiteX4" fmla="*/ 126221 w 2224292"/>
              <a:gd name="connsiteY4" fmla="*/ 47683 h 973303"/>
              <a:gd name="connsiteX5" fmla="*/ 126221 w 2224292"/>
              <a:gd name="connsiteY5" fmla="*/ 75733 h 973303"/>
              <a:gd name="connsiteX6" fmla="*/ 176709 w 2224292"/>
              <a:gd name="connsiteY6" fmla="*/ 75733 h 973303"/>
              <a:gd name="connsiteX7" fmla="*/ 176709 w 2224292"/>
              <a:gd name="connsiteY7" fmla="*/ 109391 h 973303"/>
              <a:gd name="connsiteX8" fmla="*/ 179514 w 2224292"/>
              <a:gd name="connsiteY8" fmla="*/ 109391 h 973303"/>
              <a:gd name="connsiteX9" fmla="*/ 201953 w 2224292"/>
              <a:gd name="connsiteY9" fmla="*/ 117806 h 973303"/>
              <a:gd name="connsiteX10" fmla="*/ 224392 w 2224292"/>
              <a:gd name="connsiteY10" fmla="*/ 120611 h 973303"/>
              <a:gd name="connsiteX11" fmla="*/ 232807 w 2224292"/>
              <a:gd name="connsiteY11" fmla="*/ 126221 h 973303"/>
              <a:gd name="connsiteX12" fmla="*/ 241222 w 2224292"/>
              <a:gd name="connsiteY12" fmla="*/ 129026 h 973303"/>
              <a:gd name="connsiteX13" fmla="*/ 246832 w 2224292"/>
              <a:gd name="connsiteY13" fmla="*/ 137441 h 973303"/>
              <a:gd name="connsiteX14" fmla="*/ 255246 w 2224292"/>
              <a:gd name="connsiteY14" fmla="*/ 140245 h 973303"/>
              <a:gd name="connsiteX15" fmla="*/ 258051 w 2224292"/>
              <a:gd name="connsiteY15" fmla="*/ 148660 h 973303"/>
              <a:gd name="connsiteX16" fmla="*/ 272076 w 2224292"/>
              <a:gd name="connsiteY16" fmla="*/ 162685 h 973303"/>
              <a:gd name="connsiteX17" fmla="*/ 280490 w 2224292"/>
              <a:gd name="connsiteY17" fmla="*/ 187929 h 973303"/>
              <a:gd name="connsiteX18" fmla="*/ 283295 w 2224292"/>
              <a:gd name="connsiteY18" fmla="*/ 196344 h 973303"/>
              <a:gd name="connsiteX19" fmla="*/ 291710 w 2224292"/>
              <a:gd name="connsiteY19" fmla="*/ 201953 h 973303"/>
              <a:gd name="connsiteX20" fmla="*/ 308540 w 2224292"/>
              <a:gd name="connsiteY20" fmla="*/ 215978 h 973303"/>
              <a:gd name="connsiteX21" fmla="*/ 325369 w 2224292"/>
              <a:gd name="connsiteY21" fmla="*/ 221588 h 973303"/>
              <a:gd name="connsiteX22" fmla="*/ 350613 w 2224292"/>
              <a:gd name="connsiteY22" fmla="*/ 232807 h 973303"/>
              <a:gd name="connsiteX23" fmla="*/ 359028 w 2224292"/>
              <a:gd name="connsiteY23" fmla="*/ 235612 h 973303"/>
              <a:gd name="connsiteX24" fmla="*/ 367443 w 2224292"/>
              <a:gd name="connsiteY24" fmla="*/ 238417 h 973303"/>
              <a:gd name="connsiteX25" fmla="*/ 370248 w 2224292"/>
              <a:gd name="connsiteY25" fmla="*/ 241222 h 973303"/>
              <a:gd name="connsiteX26" fmla="*/ 381467 w 2224292"/>
              <a:gd name="connsiteY26" fmla="*/ 263661 h 973303"/>
              <a:gd name="connsiteX27" fmla="*/ 389882 w 2224292"/>
              <a:gd name="connsiteY27" fmla="*/ 269271 h 973303"/>
              <a:gd name="connsiteX28" fmla="*/ 395492 w 2224292"/>
              <a:gd name="connsiteY28" fmla="*/ 277686 h 973303"/>
              <a:gd name="connsiteX29" fmla="*/ 423541 w 2224292"/>
              <a:gd name="connsiteY29" fmla="*/ 288906 h 973303"/>
              <a:gd name="connsiteX30" fmla="*/ 431955 w 2224292"/>
              <a:gd name="connsiteY30" fmla="*/ 291710 h 973303"/>
              <a:gd name="connsiteX31" fmla="*/ 448785 w 2224292"/>
              <a:gd name="connsiteY31" fmla="*/ 300125 h 973303"/>
              <a:gd name="connsiteX32" fmla="*/ 462809 w 2224292"/>
              <a:gd name="connsiteY32" fmla="*/ 300125 h 973303"/>
              <a:gd name="connsiteX33" fmla="*/ 465614 w 2224292"/>
              <a:gd name="connsiteY33" fmla="*/ 330979 h 973303"/>
              <a:gd name="connsiteX34" fmla="*/ 507688 w 2224292"/>
              <a:gd name="connsiteY34" fmla="*/ 330979 h 973303"/>
              <a:gd name="connsiteX35" fmla="*/ 507688 w 2224292"/>
              <a:gd name="connsiteY35" fmla="*/ 359028 h 973303"/>
              <a:gd name="connsiteX36" fmla="*/ 513298 w 2224292"/>
              <a:gd name="connsiteY36" fmla="*/ 359028 h 973303"/>
              <a:gd name="connsiteX37" fmla="*/ 549762 w 2224292"/>
              <a:gd name="connsiteY37" fmla="*/ 361833 h 973303"/>
              <a:gd name="connsiteX38" fmla="*/ 560981 w 2224292"/>
              <a:gd name="connsiteY38" fmla="*/ 364638 h 973303"/>
              <a:gd name="connsiteX39" fmla="*/ 575006 w 2224292"/>
              <a:gd name="connsiteY39" fmla="*/ 367443 h 973303"/>
              <a:gd name="connsiteX40" fmla="*/ 628299 w 2224292"/>
              <a:gd name="connsiteY40" fmla="*/ 370248 h 973303"/>
              <a:gd name="connsiteX41" fmla="*/ 636714 w 2224292"/>
              <a:gd name="connsiteY41" fmla="*/ 392687 h 973303"/>
              <a:gd name="connsiteX42" fmla="*/ 653543 w 2224292"/>
              <a:gd name="connsiteY42" fmla="*/ 392687 h 973303"/>
              <a:gd name="connsiteX43" fmla="*/ 690007 w 2224292"/>
              <a:gd name="connsiteY43" fmla="*/ 392687 h 973303"/>
              <a:gd name="connsiteX44" fmla="*/ 690007 w 2224292"/>
              <a:gd name="connsiteY44" fmla="*/ 429151 h 973303"/>
              <a:gd name="connsiteX45" fmla="*/ 774154 w 2224292"/>
              <a:gd name="connsiteY45" fmla="*/ 429151 h 973303"/>
              <a:gd name="connsiteX46" fmla="*/ 774154 w 2224292"/>
              <a:gd name="connsiteY46" fmla="*/ 451590 h 973303"/>
              <a:gd name="connsiteX47" fmla="*/ 819033 w 2224292"/>
              <a:gd name="connsiteY47" fmla="*/ 451590 h 973303"/>
              <a:gd name="connsiteX48" fmla="*/ 819033 w 2224292"/>
              <a:gd name="connsiteY48" fmla="*/ 471225 h 973303"/>
              <a:gd name="connsiteX49" fmla="*/ 844277 w 2224292"/>
              <a:gd name="connsiteY49" fmla="*/ 471225 h 973303"/>
              <a:gd name="connsiteX50" fmla="*/ 844277 w 2224292"/>
              <a:gd name="connsiteY50" fmla="*/ 496469 h 973303"/>
              <a:gd name="connsiteX51" fmla="*/ 847082 w 2224292"/>
              <a:gd name="connsiteY51" fmla="*/ 502079 h 973303"/>
              <a:gd name="connsiteX52" fmla="*/ 903180 w 2224292"/>
              <a:gd name="connsiteY52" fmla="*/ 513298 h 973303"/>
              <a:gd name="connsiteX53" fmla="*/ 920009 w 2224292"/>
              <a:gd name="connsiteY53" fmla="*/ 527323 h 973303"/>
              <a:gd name="connsiteX54" fmla="*/ 928424 w 2224292"/>
              <a:gd name="connsiteY54" fmla="*/ 530128 h 973303"/>
              <a:gd name="connsiteX55" fmla="*/ 964888 w 2224292"/>
              <a:gd name="connsiteY55" fmla="*/ 538542 h 973303"/>
              <a:gd name="connsiteX56" fmla="*/ 976108 w 2224292"/>
              <a:gd name="connsiteY56" fmla="*/ 541347 h 973303"/>
              <a:gd name="connsiteX57" fmla="*/ 984522 w 2224292"/>
              <a:gd name="connsiteY57" fmla="*/ 544152 h 973303"/>
              <a:gd name="connsiteX58" fmla="*/ 1029401 w 2224292"/>
              <a:gd name="connsiteY58" fmla="*/ 544152 h 973303"/>
              <a:gd name="connsiteX59" fmla="*/ 1029401 w 2224292"/>
              <a:gd name="connsiteY59" fmla="*/ 580616 h 973303"/>
              <a:gd name="connsiteX60" fmla="*/ 1032206 w 2224292"/>
              <a:gd name="connsiteY60" fmla="*/ 580616 h 973303"/>
              <a:gd name="connsiteX61" fmla="*/ 1054645 w 2224292"/>
              <a:gd name="connsiteY61" fmla="*/ 589031 h 973303"/>
              <a:gd name="connsiteX62" fmla="*/ 1063060 w 2224292"/>
              <a:gd name="connsiteY62" fmla="*/ 594641 h 973303"/>
              <a:gd name="connsiteX63" fmla="*/ 1099524 w 2224292"/>
              <a:gd name="connsiteY63" fmla="*/ 597445 h 973303"/>
              <a:gd name="connsiteX64" fmla="*/ 1116353 w 2224292"/>
              <a:gd name="connsiteY64" fmla="*/ 603055 h 973303"/>
              <a:gd name="connsiteX65" fmla="*/ 1124768 w 2224292"/>
              <a:gd name="connsiteY65" fmla="*/ 608665 h 973303"/>
              <a:gd name="connsiteX66" fmla="*/ 1141597 w 2224292"/>
              <a:gd name="connsiteY66" fmla="*/ 614275 h 973303"/>
              <a:gd name="connsiteX67" fmla="*/ 1150012 w 2224292"/>
              <a:gd name="connsiteY67" fmla="*/ 622690 h 973303"/>
              <a:gd name="connsiteX68" fmla="*/ 1166841 w 2224292"/>
              <a:gd name="connsiteY68" fmla="*/ 628299 h 973303"/>
              <a:gd name="connsiteX69" fmla="*/ 1175256 w 2224292"/>
              <a:gd name="connsiteY69" fmla="*/ 631104 h 973303"/>
              <a:gd name="connsiteX70" fmla="*/ 1183671 w 2224292"/>
              <a:gd name="connsiteY70" fmla="*/ 633909 h 973303"/>
              <a:gd name="connsiteX71" fmla="*/ 1200500 w 2224292"/>
              <a:gd name="connsiteY71" fmla="*/ 636714 h 973303"/>
              <a:gd name="connsiteX72" fmla="*/ 1220135 w 2224292"/>
              <a:gd name="connsiteY72" fmla="*/ 642324 h 973303"/>
              <a:gd name="connsiteX73" fmla="*/ 1245379 w 2224292"/>
              <a:gd name="connsiteY73" fmla="*/ 656348 h 973303"/>
              <a:gd name="connsiteX74" fmla="*/ 1343551 w 2224292"/>
              <a:gd name="connsiteY74" fmla="*/ 670373 h 973303"/>
              <a:gd name="connsiteX75" fmla="*/ 1349160 w 2224292"/>
              <a:gd name="connsiteY75" fmla="*/ 678788 h 973303"/>
              <a:gd name="connsiteX76" fmla="*/ 1377209 w 2224292"/>
              <a:gd name="connsiteY76" fmla="*/ 687202 h 973303"/>
              <a:gd name="connsiteX77" fmla="*/ 1394039 w 2224292"/>
              <a:gd name="connsiteY77" fmla="*/ 692812 h 973303"/>
              <a:gd name="connsiteX78" fmla="*/ 1399649 w 2224292"/>
              <a:gd name="connsiteY78" fmla="*/ 701227 h 973303"/>
              <a:gd name="connsiteX79" fmla="*/ 1408063 w 2224292"/>
              <a:gd name="connsiteY79" fmla="*/ 704032 h 973303"/>
              <a:gd name="connsiteX80" fmla="*/ 1416478 w 2224292"/>
              <a:gd name="connsiteY80" fmla="*/ 709642 h 973303"/>
              <a:gd name="connsiteX81" fmla="*/ 1441722 w 2224292"/>
              <a:gd name="connsiteY81" fmla="*/ 718056 h 973303"/>
              <a:gd name="connsiteX82" fmla="*/ 1458552 w 2224292"/>
              <a:gd name="connsiteY82" fmla="*/ 723666 h 973303"/>
              <a:gd name="connsiteX83" fmla="*/ 1466967 w 2224292"/>
              <a:gd name="connsiteY83" fmla="*/ 726471 h 973303"/>
              <a:gd name="connsiteX84" fmla="*/ 1475381 w 2224292"/>
              <a:gd name="connsiteY84" fmla="*/ 737691 h 973303"/>
              <a:gd name="connsiteX85" fmla="*/ 1478186 w 2224292"/>
              <a:gd name="connsiteY85" fmla="*/ 737691 h 973303"/>
              <a:gd name="connsiteX86" fmla="*/ 1500625 w 2224292"/>
              <a:gd name="connsiteY86" fmla="*/ 729276 h 973303"/>
              <a:gd name="connsiteX87" fmla="*/ 1520260 w 2224292"/>
              <a:gd name="connsiteY87" fmla="*/ 732081 h 973303"/>
              <a:gd name="connsiteX88" fmla="*/ 1537089 w 2224292"/>
              <a:gd name="connsiteY88" fmla="*/ 740496 h 973303"/>
              <a:gd name="connsiteX89" fmla="*/ 1545504 w 2224292"/>
              <a:gd name="connsiteY89" fmla="*/ 748910 h 973303"/>
              <a:gd name="connsiteX90" fmla="*/ 1567943 w 2224292"/>
              <a:gd name="connsiteY90" fmla="*/ 754520 h 973303"/>
              <a:gd name="connsiteX91" fmla="*/ 1576358 w 2224292"/>
              <a:gd name="connsiteY91" fmla="*/ 757325 h 973303"/>
              <a:gd name="connsiteX92" fmla="*/ 1579163 w 2224292"/>
              <a:gd name="connsiteY92" fmla="*/ 762935 h 973303"/>
              <a:gd name="connsiteX93" fmla="*/ 1652090 w 2224292"/>
              <a:gd name="connsiteY93" fmla="*/ 762935 h 973303"/>
              <a:gd name="connsiteX94" fmla="*/ 1652090 w 2224292"/>
              <a:gd name="connsiteY94" fmla="*/ 771350 h 973303"/>
              <a:gd name="connsiteX95" fmla="*/ 1730628 w 2224292"/>
              <a:gd name="connsiteY95" fmla="*/ 771350 h 973303"/>
              <a:gd name="connsiteX96" fmla="*/ 1730628 w 2224292"/>
              <a:gd name="connsiteY96" fmla="*/ 771350 h 973303"/>
              <a:gd name="connsiteX97" fmla="*/ 1761482 w 2224292"/>
              <a:gd name="connsiteY97" fmla="*/ 776960 h 973303"/>
              <a:gd name="connsiteX98" fmla="*/ 1778311 w 2224292"/>
              <a:gd name="connsiteY98" fmla="*/ 790984 h 973303"/>
              <a:gd name="connsiteX99" fmla="*/ 1912947 w 2224292"/>
              <a:gd name="connsiteY99" fmla="*/ 790984 h 973303"/>
              <a:gd name="connsiteX100" fmla="*/ 1912947 w 2224292"/>
              <a:gd name="connsiteY100" fmla="*/ 793789 h 973303"/>
              <a:gd name="connsiteX101" fmla="*/ 1935386 w 2224292"/>
              <a:gd name="connsiteY101" fmla="*/ 805009 h 973303"/>
              <a:gd name="connsiteX102" fmla="*/ 1943801 w 2224292"/>
              <a:gd name="connsiteY102" fmla="*/ 810618 h 973303"/>
              <a:gd name="connsiteX103" fmla="*/ 1960630 w 2224292"/>
              <a:gd name="connsiteY103" fmla="*/ 816228 h 973303"/>
              <a:gd name="connsiteX104" fmla="*/ 1969045 w 2224292"/>
              <a:gd name="connsiteY104" fmla="*/ 819033 h 973303"/>
              <a:gd name="connsiteX105" fmla="*/ 1977460 w 2224292"/>
              <a:gd name="connsiteY105" fmla="*/ 824643 h 973303"/>
              <a:gd name="connsiteX106" fmla="*/ 2013924 w 2224292"/>
              <a:gd name="connsiteY106" fmla="*/ 835863 h 973303"/>
              <a:gd name="connsiteX107" fmla="*/ 2016728 w 2224292"/>
              <a:gd name="connsiteY107" fmla="*/ 844277 h 973303"/>
              <a:gd name="connsiteX108" fmla="*/ 2033558 w 2224292"/>
              <a:gd name="connsiteY108" fmla="*/ 847082 h 973303"/>
              <a:gd name="connsiteX109" fmla="*/ 2064412 w 2224292"/>
              <a:gd name="connsiteY109" fmla="*/ 849887 h 973303"/>
              <a:gd name="connsiteX110" fmla="*/ 2086851 w 2224292"/>
              <a:gd name="connsiteY110" fmla="*/ 855497 h 973303"/>
              <a:gd name="connsiteX111" fmla="*/ 2086851 w 2224292"/>
              <a:gd name="connsiteY111" fmla="*/ 875131 h 973303"/>
              <a:gd name="connsiteX112" fmla="*/ 2120510 w 2224292"/>
              <a:gd name="connsiteY112" fmla="*/ 886351 h 973303"/>
              <a:gd name="connsiteX113" fmla="*/ 2120510 w 2224292"/>
              <a:gd name="connsiteY113" fmla="*/ 897571 h 973303"/>
              <a:gd name="connsiteX114" fmla="*/ 2179413 w 2224292"/>
              <a:gd name="connsiteY114" fmla="*/ 897571 h 973303"/>
              <a:gd name="connsiteX115" fmla="*/ 2179413 w 2224292"/>
              <a:gd name="connsiteY115" fmla="*/ 917205 h 973303"/>
              <a:gd name="connsiteX116" fmla="*/ 2199048 w 2224292"/>
              <a:gd name="connsiteY116" fmla="*/ 917205 h 973303"/>
              <a:gd name="connsiteX117" fmla="*/ 2210267 w 2224292"/>
              <a:gd name="connsiteY117" fmla="*/ 959279 h 973303"/>
              <a:gd name="connsiteX118" fmla="*/ 2224292 w 2224292"/>
              <a:gd name="connsiteY118" fmla="*/ 973303 h 97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224292" h="973303">
                <a:moveTo>
                  <a:pt x="0" y="0"/>
                </a:moveTo>
                <a:lnTo>
                  <a:pt x="50488" y="2805"/>
                </a:lnTo>
                <a:lnTo>
                  <a:pt x="72927" y="16829"/>
                </a:lnTo>
                <a:lnTo>
                  <a:pt x="72927" y="47683"/>
                </a:lnTo>
                <a:lnTo>
                  <a:pt x="126221" y="47683"/>
                </a:lnTo>
                <a:lnTo>
                  <a:pt x="126221" y="75733"/>
                </a:lnTo>
                <a:lnTo>
                  <a:pt x="176709" y="75733"/>
                </a:lnTo>
                <a:lnTo>
                  <a:pt x="176709" y="109391"/>
                </a:lnTo>
                <a:lnTo>
                  <a:pt x="179514" y="109391"/>
                </a:lnTo>
                <a:cubicBezTo>
                  <a:pt x="186994" y="112196"/>
                  <a:pt x="194203" y="115868"/>
                  <a:pt x="201953" y="117806"/>
                </a:cubicBezTo>
                <a:cubicBezTo>
                  <a:pt x="209266" y="119634"/>
                  <a:pt x="217120" y="118628"/>
                  <a:pt x="224392" y="120611"/>
                </a:cubicBezTo>
                <a:cubicBezTo>
                  <a:pt x="227644" y="121498"/>
                  <a:pt x="229792" y="124713"/>
                  <a:pt x="232807" y="126221"/>
                </a:cubicBezTo>
                <a:cubicBezTo>
                  <a:pt x="235452" y="127543"/>
                  <a:pt x="238417" y="128091"/>
                  <a:pt x="241222" y="129026"/>
                </a:cubicBezTo>
                <a:cubicBezTo>
                  <a:pt x="243092" y="131831"/>
                  <a:pt x="244200" y="135335"/>
                  <a:pt x="246832" y="137441"/>
                </a:cubicBezTo>
                <a:cubicBezTo>
                  <a:pt x="249141" y="139288"/>
                  <a:pt x="253156" y="138155"/>
                  <a:pt x="255246" y="140245"/>
                </a:cubicBezTo>
                <a:cubicBezTo>
                  <a:pt x="257337" y="142336"/>
                  <a:pt x="256729" y="146015"/>
                  <a:pt x="258051" y="148660"/>
                </a:cubicBezTo>
                <a:cubicBezTo>
                  <a:pt x="262726" y="158010"/>
                  <a:pt x="263661" y="157075"/>
                  <a:pt x="272076" y="162685"/>
                </a:cubicBezTo>
                <a:lnTo>
                  <a:pt x="280490" y="187929"/>
                </a:lnTo>
                <a:cubicBezTo>
                  <a:pt x="281425" y="190734"/>
                  <a:pt x="280835" y="194704"/>
                  <a:pt x="283295" y="196344"/>
                </a:cubicBezTo>
                <a:cubicBezTo>
                  <a:pt x="286100" y="198214"/>
                  <a:pt x="289120" y="199795"/>
                  <a:pt x="291710" y="201953"/>
                </a:cubicBezTo>
                <a:cubicBezTo>
                  <a:pt x="299261" y="208245"/>
                  <a:pt x="299585" y="211998"/>
                  <a:pt x="308540" y="215978"/>
                </a:cubicBezTo>
                <a:cubicBezTo>
                  <a:pt x="313943" y="218380"/>
                  <a:pt x="320449" y="218308"/>
                  <a:pt x="325369" y="221588"/>
                </a:cubicBezTo>
                <a:cubicBezTo>
                  <a:pt x="338704" y="230478"/>
                  <a:pt x="330585" y="226132"/>
                  <a:pt x="350613" y="232807"/>
                </a:cubicBezTo>
                <a:lnTo>
                  <a:pt x="359028" y="235612"/>
                </a:lnTo>
                <a:lnTo>
                  <a:pt x="367443" y="238417"/>
                </a:lnTo>
                <a:lnTo>
                  <a:pt x="370248" y="241222"/>
                </a:lnTo>
                <a:cubicBezTo>
                  <a:pt x="373988" y="248702"/>
                  <a:pt x="376672" y="256810"/>
                  <a:pt x="381467" y="263661"/>
                </a:cubicBezTo>
                <a:cubicBezTo>
                  <a:pt x="383400" y="266423"/>
                  <a:pt x="387498" y="266887"/>
                  <a:pt x="389882" y="269271"/>
                </a:cubicBezTo>
                <a:cubicBezTo>
                  <a:pt x="392266" y="271655"/>
                  <a:pt x="393108" y="275302"/>
                  <a:pt x="395492" y="277686"/>
                </a:cubicBezTo>
                <a:cubicBezTo>
                  <a:pt x="403002" y="285197"/>
                  <a:pt x="413941" y="286164"/>
                  <a:pt x="423541" y="288906"/>
                </a:cubicBezTo>
                <a:cubicBezTo>
                  <a:pt x="426384" y="289718"/>
                  <a:pt x="429150" y="290775"/>
                  <a:pt x="431955" y="291710"/>
                </a:cubicBezTo>
                <a:cubicBezTo>
                  <a:pt x="437738" y="295565"/>
                  <a:pt x="441638" y="299232"/>
                  <a:pt x="448785" y="300125"/>
                </a:cubicBezTo>
                <a:cubicBezTo>
                  <a:pt x="453424" y="300705"/>
                  <a:pt x="458134" y="300125"/>
                  <a:pt x="462809" y="300125"/>
                </a:cubicBezTo>
                <a:lnTo>
                  <a:pt x="465614" y="330979"/>
                </a:lnTo>
                <a:lnTo>
                  <a:pt x="507688" y="330979"/>
                </a:lnTo>
                <a:lnTo>
                  <a:pt x="507688" y="359028"/>
                </a:lnTo>
                <a:lnTo>
                  <a:pt x="513298" y="359028"/>
                </a:lnTo>
                <a:cubicBezTo>
                  <a:pt x="525453" y="359963"/>
                  <a:pt x="537655" y="360409"/>
                  <a:pt x="549762" y="361833"/>
                </a:cubicBezTo>
                <a:cubicBezTo>
                  <a:pt x="553590" y="362283"/>
                  <a:pt x="557218" y="363802"/>
                  <a:pt x="560981" y="364638"/>
                </a:cubicBezTo>
                <a:cubicBezTo>
                  <a:pt x="565635" y="365672"/>
                  <a:pt x="570268" y="366916"/>
                  <a:pt x="575006" y="367443"/>
                </a:cubicBezTo>
                <a:cubicBezTo>
                  <a:pt x="604123" y="370678"/>
                  <a:pt x="605234" y="370248"/>
                  <a:pt x="628299" y="370248"/>
                </a:cubicBezTo>
                <a:lnTo>
                  <a:pt x="636714" y="392687"/>
                </a:lnTo>
                <a:lnTo>
                  <a:pt x="653543" y="392687"/>
                </a:lnTo>
                <a:lnTo>
                  <a:pt x="690007" y="392687"/>
                </a:lnTo>
                <a:lnTo>
                  <a:pt x="690007" y="429151"/>
                </a:lnTo>
                <a:lnTo>
                  <a:pt x="774154" y="429151"/>
                </a:lnTo>
                <a:lnTo>
                  <a:pt x="774154" y="451590"/>
                </a:lnTo>
                <a:lnTo>
                  <a:pt x="819033" y="451590"/>
                </a:lnTo>
                <a:lnTo>
                  <a:pt x="819033" y="471225"/>
                </a:lnTo>
                <a:lnTo>
                  <a:pt x="844277" y="471225"/>
                </a:lnTo>
                <a:lnTo>
                  <a:pt x="844277" y="496469"/>
                </a:lnTo>
                <a:lnTo>
                  <a:pt x="847082" y="502079"/>
                </a:lnTo>
                <a:cubicBezTo>
                  <a:pt x="917460" y="525536"/>
                  <a:pt x="822350" y="495977"/>
                  <a:pt x="903180" y="513298"/>
                </a:cubicBezTo>
                <a:cubicBezTo>
                  <a:pt x="909944" y="514747"/>
                  <a:pt x="915037" y="524008"/>
                  <a:pt x="920009" y="527323"/>
                </a:cubicBezTo>
                <a:cubicBezTo>
                  <a:pt x="922469" y="528963"/>
                  <a:pt x="925779" y="528806"/>
                  <a:pt x="928424" y="530128"/>
                </a:cubicBezTo>
                <a:cubicBezTo>
                  <a:pt x="951420" y="541625"/>
                  <a:pt x="914635" y="533516"/>
                  <a:pt x="964888" y="538542"/>
                </a:cubicBezTo>
                <a:cubicBezTo>
                  <a:pt x="968628" y="539477"/>
                  <a:pt x="972401" y="540288"/>
                  <a:pt x="976108" y="541347"/>
                </a:cubicBezTo>
                <a:cubicBezTo>
                  <a:pt x="978951" y="542159"/>
                  <a:pt x="981570" y="543997"/>
                  <a:pt x="984522" y="544152"/>
                </a:cubicBezTo>
                <a:cubicBezTo>
                  <a:pt x="999461" y="544938"/>
                  <a:pt x="1014441" y="544152"/>
                  <a:pt x="1029401" y="544152"/>
                </a:cubicBezTo>
                <a:lnTo>
                  <a:pt x="1029401" y="580616"/>
                </a:lnTo>
                <a:lnTo>
                  <a:pt x="1032206" y="580616"/>
                </a:lnTo>
                <a:cubicBezTo>
                  <a:pt x="1039686" y="583421"/>
                  <a:pt x="1047373" y="585725"/>
                  <a:pt x="1054645" y="589031"/>
                </a:cubicBezTo>
                <a:cubicBezTo>
                  <a:pt x="1057714" y="590426"/>
                  <a:pt x="1059747" y="594020"/>
                  <a:pt x="1063060" y="594641"/>
                </a:cubicBezTo>
                <a:cubicBezTo>
                  <a:pt x="1075042" y="596887"/>
                  <a:pt x="1087369" y="596510"/>
                  <a:pt x="1099524" y="597445"/>
                </a:cubicBezTo>
                <a:cubicBezTo>
                  <a:pt x="1105134" y="599315"/>
                  <a:pt x="1111433" y="599775"/>
                  <a:pt x="1116353" y="603055"/>
                </a:cubicBezTo>
                <a:cubicBezTo>
                  <a:pt x="1119158" y="604925"/>
                  <a:pt x="1121687" y="607296"/>
                  <a:pt x="1124768" y="608665"/>
                </a:cubicBezTo>
                <a:cubicBezTo>
                  <a:pt x="1130171" y="611067"/>
                  <a:pt x="1141597" y="614275"/>
                  <a:pt x="1141597" y="614275"/>
                </a:cubicBezTo>
                <a:cubicBezTo>
                  <a:pt x="1144402" y="617080"/>
                  <a:pt x="1146544" y="620764"/>
                  <a:pt x="1150012" y="622690"/>
                </a:cubicBezTo>
                <a:cubicBezTo>
                  <a:pt x="1155181" y="625562"/>
                  <a:pt x="1161231" y="626429"/>
                  <a:pt x="1166841" y="628299"/>
                </a:cubicBezTo>
                <a:lnTo>
                  <a:pt x="1175256" y="631104"/>
                </a:lnTo>
                <a:cubicBezTo>
                  <a:pt x="1178061" y="632039"/>
                  <a:pt x="1180755" y="633423"/>
                  <a:pt x="1183671" y="633909"/>
                </a:cubicBezTo>
                <a:cubicBezTo>
                  <a:pt x="1189281" y="634844"/>
                  <a:pt x="1194923" y="635599"/>
                  <a:pt x="1200500" y="636714"/>
                </a:cubicBezTo>
                <a:cubicBezTo>
                  <a:pt x="1209306" y="638475"/>
                  <a:pt x="1212114" y="639650"/>
                  <a:pt x="1220135" y="642324"/>
                </a:cubicBezTo>
                <a:cubicBezTo>
                  <a:pt x="1239424" y="655184"/>
                  <a:pt x="1230568" y="651413"/>
                  <a:pt x="1245379" y="656348"/>
                </a:cubicBezTo>
                <a:cubicBezTo>
                  <a:pt x="1284781" y="682618"/>
                  <a:pt x="1255470" y="667336"/>
                  <a:pt x="1343551" y="670373"/>
                </a:cubicBezTo>
                <a:cubicBezTo>
                  <a:pt x="1345421" y="673178"/>
                  <a:pt x="1346301" y="677001"/>
                  <a:pt x="1349160" y="678788"/>
                </a:cubicBezTo>
                <a:cubicBezTo>
                  <a:pt x="1355267" y="682605"/>
                  <a:pt x="1369627" y="684927"/>
                  <a:pt x="1377209" y="687202"/>
                </a:cubicBezTo>
                <a:cubicBezTo>
                  <a:pt x="1382873" y="688901"/>
                  <a:pt x="1394039" y="692812"/>
                  <a:pt x="1394039" y="692812"/>
                </a:cubicBezTo>
                <a:cubicBezTo>
                  <a:pt x="1395909" y="695617"/>
                  <a:pt x="1397017" y="699121"/>
                  <a:pt x="1399649" y="701227"/>
                </a:cubicBezTo>
                <a:cubicBezTo>
                  <a:pt x="1401958" y="703074"/>
                  <a:pt x="1405419" y="702710"/>
                  <a:pt x="1408063" y="704032"/>
                </a:cubicBezTo>
                <a:cubicBezTo>
                  <a:pt x="1411078" y="705540"/>
                  <a:pt x="1413397" y="708273"/>
                  <a:pt x="1416478" y="709642"/>
                </a:cubicBezTo>
                <a:cubicBezTo>
                  <a:pt x="1416495" y="709650"/>
                  <a:pt x="1437505" y="716651"/>
                  <a:pt x="1441722" y="718056"/>
                </a:cubicBezTo>
                <a:lnTo>
                  <a:pt x="1458552" y="723666"/>
                </a:lnTo>
                <a:lnTo>
                  <a:pt x="1466967" y="726471"/>
                </a:lnTo>
                <a:cubicBezTo>
                  <a:pt x="1476042" y="735547"/>
                  <a:pt x="1475381" y="730919"/>
                  <a:pt x="1475381" y="737691"/>
                </a:cubicBezTo>
                <a:lnTo>
                  <a:pt x="1478186" y="737691"/>
                </a:lnTo>
                <a:cubicBezTo>
                  <a:pt x="1485666" y="734886"/>
                  <a:pt x="1492707" y="730332"/>
                  <a:pt x="1500625" y="729276"/>
                </a:cubicBezTo>
                <a:cubicBezTo>
                  <a:pt x="1507178" y="728402"/>
                  <a:pt x="1513777" y="730784"/>
                  <a:pt x="1520260" y="732081"/>
                </a:cubicBezTo>
                <a:cubicBezTo>
                  <a:pt x="1526918" y="733413"/>
                  <a:pt x="1531864" y="736142"/>
                  <a:pt x="1537089" y="740496"/>
                </a:cubicBezTo>
                <a:cubicBezTo>
                  <a:pt x="1540136" y="743035"/>
                  <a:pt x="1542203" y="746710"/>
                  <a:pt x="1545504" y="748910"/>
                </a:cubicBezTo>
                <a:cubicBezTo>
                  <a:pt x="1549351" y="751475"/>
                  <a:pt x="1565676" y="753953"/>
                  <a:pt x="1567943" y="754520"/>
                </a:cubicBezTo>
                <a:cubicBezTo>
                  <a:pt x="1570811" y="755237"/>
                  <a:pt x="1573993" y="755551"/>
                  <a:pt x="1576358" y="757325"/>
                </a:cubicBezTo>
                <a:cubicBezTo>
                  <a:pt x="1578031" y="758579"/>
                  <a:pt x="1578228" y="761065"/>
                  <a:pt x="1579163" y="762935"/>
                </a:cubicBezTo>
                <a:lnTo>
                  <a:pt x="1652090" y="762935"/>
                </a:lnTo>
                <a:lnTo>
                  <a:pt x="1652090" y="771350"/>
                </a:lnTo>
                <a:lnTo>
                  <a:pt x="1730628" y="771350"/>
                </a:lnTo>
                <a:lnTo>
                  <a:pt x="1730628" y="771350"/>
                </a:lnTo>
                <a:cubicBezTo>
                  <a:pt x="1757950" y="774386"/>
                  <a:pt x="1748299" y="770369"/>
                  <a:pt x="1761482" y="776960"/>
                </a:cubicBezTo>
                <a:lnTo>
                  <a:pt x="1778311" y="790984"/>
                </a:lnTo>
                <a:lnTo>
                  <a:pt x="1912947" y="790984"/>
                </a:lnTo>
                <a:lnTo>
                  <a:pt x="1912947" y="793789"/>
                </a:lnTo>
                <a:cubicBezTo>
                  <a:pt x="1920427" y="797529"/>
                  <a:pt x="1928044" y="801005"/>
                  <a:pt x="1935386" y="805009"/>
                </a:cubicBezTo>
                <a:cubicBezTo>
                  <a:pt x="1938345" y="806623"/>
                  <a:pt x="1940721" y="809249"/>
                  <a:pt x="1943801" y="810618"/>
                </a:cubicBezTo>
                <a:cubicBezTo>
                  <a:pt x="1949205" y="813019"/>
                  <a:pt x="1955020" y="814358"/>
                  <a:pt x="1960630" y="816228"/>
                </a:cubicBezTo>
                <a:cubicBezTo>
                  <a:pt x="1963435" y="817163"/>
                  <a:pt x="1966585" y="817393"/>
                  <a:pt x="1969045" y="819033"/>
                </a:cubicBezTo>
                <a:lnTo>
                  <a:pt x="1977460" y="824643"/>
                </a:lnTo>
                <a:cubicBezTo>
                  <a:pt x="1991119" y="845131"/>
                  <a:pt x="1972604" y="822090"/>
                  <a:pt x="2013924" y="835863"/>
                </a:cubicBezTo>
                <a:cubicBezTo>
                  <a:pt x="2016729" y="836798"/>
                  <a:pt x="2014161" y="842810"/>
                  <a:pt x="2016728" y="844277"/>
                </a:cubicBezTo>
                <a:cubicBezTo>
                  <a:pt x="2021666" y="847099"/>
                  <a:pt x="2027910" y="846417"/>
                  <a:pt x="2033558" y="847082"/>
                </a:cubicBezTo>
                <a:cubicBezTo>
                  <a:pt x="2043814" y="848289"/>
                  <a:pt x="2054148" y="848747"/>
                  <a:pt x="2064412" y="849887"/>
                </a:cubicBezTo>
                <a:cubicBezTo>
                  <a:pt x="2084607" y="852131"/>
                  <a:pt x="2079521" y="848167"/>
                  <a:pt x="2086851" y="855497"/>
                </a:cubicBezTo>
                <a:lnTo>
                  <a:pt x="2086851" y="875131"/>
                </a:lnTo>
                <a:lnTo>
                  <a:pt x="2120510" y="886351"/>
                </a:lnTo>
                <a:lnTo>
                  <a:pt x="2120510" y="897571"/>
                </a:lnTo>
                <a:lnTo>
                  <a:pt x="2179413" y="897571"/>
                </a:lnTo>
                <a:lnTo>
                  <a:pt x="2179413" y="917205"/>
                </a:lnTo>
                <a:lnTo>
                  <a:pt x="2199048" y="917205"/>
                </a:lnTo>
                <a:lnTo>
                  <a:pt x="2210267" y="959279"/>
                </a:lnTo>
                <a:lnTo>
                  <a:pt x="2224292" y="973303"/>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36">
            <a:extLst>
              <a:ext uri="{FF2B5EF4-FFF2-40B4-BE49-F238E27FC236}">
                <a16:creationId xmlns:a16="http://schemas.microsoft.com/office/drawing/2014/main" id="{B9ED2515-070C-25EA-1F33-27EA649F7D1B}"/>
              </a:ext>
            </a:extLst>
          </p:cNvPr>
          <p:cNvSpPr/>
          <p:nvPr/>
        </p:nvSpPr>
        <p:spPr>
          <a:xfrm>
            <a:off x="1191723" y="4233542"/>
            <a:ext cx="3025560" cy="1323916"/>
          </a:xfrm>
          <a:custGeom>
            <a:avLst/>
            <a:gdLst>
              <a:gd name="connsiteX0" fmla="*/ 0 w 2269170"/>
              <a:gd name="connsiteY0" fmla="*/ 0 h 992937"/>
              <a:gd name="connsiteX1" fmla="*/ 89757 w 2269170"/>
              <a:gd name="connsiteY1" fmla="*/ 0 h 992937"/>
              <a:gd name="connsiteX2" fmla="*/ 89757 w 2269170"/>
              <a:gd name="connsiteY2" fmla="*/ 0 h 992937"/>
              <a:gd name="connsiteX3" fmla="*/ 115001 w 2269170"/>
              <a:gd name="connsiteY3" fmla="*/ 5610 h 992937"/>
              <a:gd name="connsiteX4" fmla="*/ 131830 w 2269170"/>
              <a:gd name="connsiteY4" fmla="*/ 8415 h 992937"/>
              <a:gd name="connsiteX5" fmla="*/ 143050 w 2269170"/>
              <a:gd name="connsiteY5" fmla="*/ 25244 h 992937"/>
              <a:gd name="connsiteX6" fmla="*/ 145855 w 2269170"/>
              <a:gd name="connsiteY6" fmla="*/ 53293 h 992937"/>
              <a:gd name="connsiteX7" fmla="*/ 193538 w 2269170"/>
              <a:gd name="connsiteY7" fmla="*/ 53293 h 992937"/>
              <a:gd name="connsiteX8" fmla="*/ 201953 w 2269170"/>
              <a:gd name="connsiteY8" fmla="*/ 70123 h 992937"/>
              <a:gd name="connsiteX9" fmla="*/ 244027 w 2269170"/>
              <a:gd name="connsiteY9" fmla="*/ 70123 h 992937"/>
              <a:gd name="connsiteX10" fmla="*/ 244027 w 2269170"/>
              <a:gd name="connsiteY10" fmla="*/ 86952 h 992937"/>
              <a:gd name="connsiteX11" fmla="*/ 297320 w 2269170"/>
              <a:gd name="connsiteY11" fmla="*/ 95367 h 992937"/>
              <a:gd name="connsiteX12" fmla="*/ 300125 w 2269170"/>
              <a:gd name="connsiteY12" fmla="*/ 98172 h 992937"/>
              <a:gd name="connsiteX13" fmla="*/ 314149 w 2269170"/>
              <a:gd name="connsiteY13" fmla="*/ 117806 h 992937"/>
              <a:gd name="connsiteX14" fmla="*/ 316954 w 2269170"/>
              <a:gd name="connsiteY14" fmla="*/ 126221 h 992937"/>
              <a:gd name="connsiteX15" fmla="*/ 325369 w 2269170"/>
              <a:gd name="connsiteY15" fmla="*/ 129026 h 992937"/>
              <a:gd name="connsiteX16" fmla="*/ 330979 w 2269170"/>
              <a:gd name="connsiteY16" fmla="*/ 145855 h 992937"/>
              <a:gd name="connsiteX17" fmla="*/ 336589 w 2269170"/>
              <a:gd name="connsiteY17" fmla="*/ 154270 h 992937"/>
              <a:gd name="connsiteX18" fmla="*/ 347808 w 2269170"/>
              <a:gd name="connsiteY18" fmla="*/ 179514 h 992937"/>
              <a:gd name="connsiteX19" fmla="*/ 356223 w 2269170"/>
              <a:gd name="connsiteY19" fmla="*/ 182319 h 992937"/>
              <a:gd name="connsiteX20" fmla="*/ 373053 w 2269170"/>
              <a:gd name="connsiteY20" fmla="*/ 193538 h 992937"/>
              <a:gd name="connsiteX21" fmla="*/ 381467 w 2269170"/>
              <a:gd name="connsiteY21" fmla="*/ 196343 h 992937"/>
              <a:gd name="connsiteX22" fmla="*/ 384272 w 2269170"/>
              <a:gd name="connsiteY22" fmla="*/ 201953 h 992937"/>
              <a:gd name="connsiteX23" fmla="*/ 384272 w 2269170"/>
              <a:gd name="connsiteY23" fmla="*/ 235612 h 992937"/>
              <a:gd name="connsiteX24" fmla="*/ 434761 w 2269170"/>
              <a:gd name="connsiteY24" fmla="*/ 249637 h 992937"/>
              <a:gd name="connsiteX25" fmla="*/ 437565 w 2269170"/>
              <a:gd name="connsiteY25" fmla="*/ 274881 h 992937"/>
              <a:gd name="connsiteX26" fmla="*/ 521713 w 2269170"/>
              <a:gd name="connsiteY26" fmla="*/ 305735 h 992937"/>
              <a:gd name="connsiteX27" fmla="*/ 530127 w 2269170"/>
              <a:gd name="connsiteY27" fmla="*/ 336589 h 992937"/>
              <a:gd name="connsiteX28" fmla="*/ 569396 w 2269170"/>
              <a:gd name="connsiteY28" fmla="*/ 347808 h 992937"/>
              <a:gd name="connsiteX29" fmla="*/ 569396 w 2269170"/>
              <a:gd name="connsiteY29" fmla="*/ 361833 h 992937"/>
              <a:gd name="connsiteX30" fmla="*/ 617080 w 2269170"/>
              <a:gd name="connsiteY30" fmla="*/ 367443 h 992937"/>
              <a:gd name="connsiteX31" fmla="*/ 622689 w 2269170"/>
              <a:gd name="connsiteY31" fmla="*/ 378662 h 992937"/>
              <a:gd name="connsiteX32" fmla="*/ 698422 w 2269170"/>
              <a:gd name="connsiteY32" fmla="*/ 387077 h 992937"/>
              <a:gd name="connsiteX33" fmla="*/ 698422 w 2269170"/>
              <a:gd name="connsiteY33" fmla="*/ 412321 h 992937"/>
              <a:gd name="connsiteX34" fmla="*/ 712446 w 2269170"/>
              <a:gd name="connsiteY34" fmla="*/ 420736 h 992937"/>
              <a:gd name="connsiteX35" fmla="*/ 712446 w 2269170"/>
              <a:gd name="connsiteY35" fmla="*/ 451590 h 992937"/>
              <a:gd name="connsiteX36" fmla="*/ 805008 w 2269170"/>
              <a:gd name="connsiteY36" fmla="*/ 462810 h 992937"/>
              <a:gd name="connsiteX37" fmla="*/ 922814 w 2269170"/>
              <a:gd name="connsiteY37" fmla="*/ 516103 h 992937"/>
              <a:gd name="connsiteX38" fmla="*/ 948059 w 2269170"/>
              <a:gd name="connsiteY38" fmla="*/ 516103 h 992937"/>
              <a:gd name="connsiteX39" fmla="*/ 956473 w 2269170"/>
              <a:gd name="connsiteY39" fmla="*/ 544152 h 992937"/>
              <a:gd name="connsiteX40" fmla="*/ 1015376 w 2269170"/>
              <a:gd name="connsiteY40" fmla="*/ 549762 h 992937"/>
              <a:gd name="connsiteX41" fmla="*/ 1037816 w 2269170"/>
              <a:gd name="connsiteY41" fmla="*/ 580616 h 992937"/>
              <a:gd name="connsiteX42" fmla="*/ 1079889 w 2269170"/>
              <a:gd name="connsiteY42" fmla="*/ 597445 h 992937"/>
              <a:gd name="connsiteX43" fmla="*/ 1099524 w 2269170"/>
              <a:gd name="connsiteY43" fmla="*/ 619884 h 992937"/>
              <a:gd name="connsiteX44" fmla="*/ 1099524 w 2269170"/>
              <a:gd name="connsiteY44" fmla="*/ 639519 h 992937"/>
              <a:gd name="connsiteX45" fmla="*/ 1152817 w 2269170"/>
              <a:gd name="connsiteY45" fmla="*/ 656348 h 992937"/>
              <a:gd name="connsiteX46" fmla="*/ 1183671 w 2269170"/>
              <a:gd name="connsiteY46" fmla="*/ 673178 h 992937"/>
              <a:gd name="connsiteX47" fmla="*/ 1265013 w 2269170"/>
              <a:gd name="connsiteY47" fmla="*/ 690007 h 992937"/>
              <a:gd name="connsiteX48" fmla="*/ 1318307 w 2269170"/>
              <a:gd name="connsiteY48" fmla="*/ 754520 h 992937"/>
              <a:gd name="connsiteX49" fmla="*/ 1380014 w 2269170"/>
              <a:gd name="connsiteY49" fmla="*/ 760130 h 992937"/>
              <a:gd name="connsiteX50" fmla="*/ 1410868 w 2269170"/>
              <a:gd name="connsiteY50" fmla="*/ 768545 h 992937"/>
              <a:gd name="connsiteX51" fmla="*/ 1452942 w 2269170"/>
              <a:gd name="connsiteY51" fmla="*/ 771350 h 992937"/>
              <a:gd name="connsiteX52" fmla="*/ 1475381 w 2269170"/>
              <a:gd name="connsiteY52" fmla="*/ 790984 h 992937"/>
              <a:gd name="connsiteX53" fmla="*/ 1601602 w 2269170"/>
              <a:gd name="connsiteY53" fmla="*/ 793789 h 992937"/>
              <a:gd name="connsiteX54" fmla="*/ 1601602 w 2269170"/>
              <a:gd name="connsiteY54" fmla="*/ 821838 h 992937"/>
              <a:gd name="connsiteX55" fmla="*/ 1635261 w 2269170"/>
              <a:gd name="connsiteY55" fmla="*/ 821838 h 992937"/>
              <a:gd name="connsiteX56" fmla="*/ 1649286 w 2269170"/>
              <a:gd name="connsiteY56" fmla="*/ 841472 h 992937"/>
              <a:gd name="connsiteX57" fmla="*/ 1800751 w 2269170"/>
              <a:gd name="connsiteY57" fmla="*/ 841472 h 992937"/>
              <a:gd name="connsiteX58" fmla="*/ 1800751 w 2269170"/>
              <a:gd name="connsiteY58" fmla="*/ 855497 h 992937"/>
              <a:gd name="connsiteX59" fmla="*/ 1932581 w 2269170"/>
              <a:gd name="connsiteY59" fmla="*/ 855497 h 992937"/>
              <a:gd name="connsiteX60" fmla="*/ 1932581 w 2269170"/>
              <a:gd name="connsiteY60" fmla="*/ 872326 h 992937"/>
              <a:gd name="connsiteX61" fmla="*/ 2011119 w 2269170"/>
              <a:gd name="connsiteY61" fmla="*/ 872326 h 992937"/>
              <a:gd name="connsiteX62" fmla="*/ 2011119 w 2269170"/>
              <a:gd name="connsiteY62" fmla="*/ 891961 h 992937"/>
              <a:gd name="connsiteX63" fmla="*/ 2075632 w 2269170"/>
              <a:gd name="connsiteY63" fmla="*/ 891961 h 992937"/>
              <a:gd name="connsiteX64" fmla="*/ 2078437 w 2269170"/>
              <a:gd name="connsiteY64" fmla="*/ 942449 h 992937"/>
              <a:gd name="connsiteX65" fmla="*/ 2269170 w 2269170"/>
              <a:gd name="connsiteY65" fmla="*/ 942449 h 992937"/>
              <a:gd name="connsiteX66" fmla="*/ 2269170 w 2269170"/>
              <a:gd name="connsiteY66" fmla="*/ 992937 h 99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69170" h="992937">
                <a:moveTo>
                  <a:pt x="0" y="0"/>
                </a:moveTo>
                <a:lnTo>
                  <a:pt x="89757" y="0"/>
                </a:lnTo>
                <a:lnTo>
                  <a:pt x="89757" y="0"/>
                </a:lnTo>
                <a:cubicBezTo>
                  <a:pt x="98172" y="1870"/>
                  <a:pt x="106548" y="3919"/>
                  <a:pt x="115001" y="5610"/>
                </a:cubicBezTo>
                <a:cubicBezTo>
                  <a:pt x="120578" y="6725"/>
                  <a:pt x="127171" y="5154"/>
                  <a:pt x="131830" y="8415"/>
                </a:cubicBezTo>
                <a:cubicBezTo>
                  <a:pt x="137353" y="12281"/>
                  <a:pt x="143050" y="25244"/>
                  <a:pt x="143050" y="25244"/>
                </a:cubicBezTo>
                <a:lnTo>
                  <a:pt x="145855" y="53293"/>
                </a:lnTo>
                <a:lnTo>
                  <a:pt x="193538" y="53293"/>
                </a:lnTo>
                <a:lnTo>
                  <a:pt x="201953" y="70123"/>
                </a:lnTo>
                <a:lnTo>
                  <a:pt x="244027" y="70123"/>
                </a:lnTo>
                <a:lnTo>
                  <a:pt x="244027" y="86952"/>
                </a:lnTo>
                <a:lnTo>
                  <a:pt x="297320" y="95367"/>
                </a:lnTo>
                <a:lnTo>
                  <a:pt x="300125" y="98172"/>
                </a:lnTo>
                <a:cubicBezTo>
                  <a:pt x="304800" y="104717"/>
                  <a:pt x="310011" y="110909"/>
                  <a:pt x="314149" y="117806"/>
                </a:cubicBezTo>
                <a:cubicBezTo>
                  <a:pt x="315670" y="120341"/>
                  <a:pt x="314863" y="124130"/>
                  <a:pt x="316954" y="126221"/>
                </a:cubicBezTo>
                <a:cubicBezTo>
                  <a:pt x="319045" y="128312"/>
                  <a:pt x="322564" y="128091"/>
                  <a:pt x="325369" y="129026"/>
                </a:cubicBezTo>
                <a:cubicBezTo>
                  <a:pt x="327239" y="134636"/>
                  <a:pt x="327699" y="140935"/>
                  <a:pt x="330979" y="145855"/>
                </a:cubicBezTo>
                <a:cubicBezTo>
                  <a:pt x="332849" y="148660"/>
                  <a:pt x="335220" y="151189"/>
                  <a:pt x="336589" y="154270"/>
                </a:cubicBezTo>
                <a:cubicBezTo>
                  <a:pt x="339188" y="160118"/>
                  <a:pt x="341244" y="174262"/>
                  <a:pt x="347808" y="179514"/>
                </a:cubicBezTo>
                <a:cubicBezTo>
                  <a:pt x="350117" y="181361"/>
                  <a:pt x="353638" y="180883"/>
                  <a:pt x="356223" y="182319"/>
                </a:cubicBezTo>
                <a:cubicBezTo>
                  <a:pt x="362117" y="185593"/>
                  <a:pt x="366657" y="191406"/>
                  <a:pt x="373053" y="193538"/>
                </a:cubicBezTo>
                <a:cubicBezTo>
                  <a:pt x="375858" y="194473"/>
                  <a:pt x="379102" y="194569"/>
                  <a:pt x="381467" y="196343"/>
                </a:cubicBezTo>
                <a:cubicBezTo>
                  <a:pt x="383140" y="197598"/>
                  <a:pt x="383337" y="200083"/>
                  <a:pt x="384272" y="201953"/>
                </a:cubicBezTo>
                <a:lnTo>
                  <a:pt x="384272" y="235612"/>
                </a:lnTo>
                <a:lnTo>
                  <a:pt x="434761" y="249637"/>
                </a:lnTo>
                <a:lnTo>
                  <a:pt x="437565" y="274881"/>
                </a:lnTo>
                <a:lnTo>
                  <a:pt x="521713" y="305735"/>
                </a:lnTo>
                <a:lnTo>
                  <a:pt x="530127" y="336589"/>
                </a:lnTo>
                <a:lnTo>
                  <a:pt x="569396" y="347808"/>
                </a:lnTo>
                <a:lnTo>
                  <a:pt x="569396" y="361833"/>
                </a:lnTo>
                <a:lnTo>
                  <a:pt x="617080" y="367443"/>
                </a:lnTo>
                <a:lnTo>
                  <a:pt x="622689" y="378662"/>
                </a:lnTo>
                <a:lnTo>
                  <a:pt x="698422" y="387077"/>
                </a:lnTo>
                <a:lnTo>
                  <a:pt x="698422" y="412321"/>
                </a:lnTo>
                <a:lnTo>
                  <a:pt x="712446" y="420736"/>
                </a:lnTo>
                <a:lnTo>
                  <a:pt x="712446" y="451590"/>
                </a:lnTo>
                <a:lnTo>
                  <a:pt x="805008" y="462810"/>
                </a:lnTo>
                <a:lnTo>
                  <a:pt x="922814" y="516103"/>
                </a:lnTo>
                <a:lnTo>
                  <a:pt x="948059" y="516103"/>
                </a:lnTo>
                <a:lnTo>
                  <a:pt x="956473" y="544152"/>
                </a:lnTo>
                <a:lnTo>
                  <a:pt x="1015376" y="549762"/>
                </a:lnTo>
                <a:lnTo>
                  <a:pt x="1037816" y="580616"/>
                </a:lnTo>
                <a:lnTo>
                  <a:pt x="1079889" y="597445"/>
                </a:lnTo>
                <a:lnTo>
                  <a:pt x="1099524" y="619884"/>
                </a:lnTo>
                <a:lnTo>
                  <a:pt x="1099524" y="639519"/>
                </a:lnTo>
                <a:lnTo>
                  <a:pt x="1152817" y="656348"/>
                </a:lnTo>
                <a:lnTo>
                  <a:pt x="1183671" y="673178"/>
                </a:lnTo>
                <a:lnTo>
                  <a:pt x="1265013" y="690007"/>
                </a:lnTo>
                <a:lnTo>
                  <a:pt x="1318307" y="754520"/>
                </a:lnTo>
                <a:lnTo>
                  <a:pt x="1380014" y="760130"/>
                </a:lnTo>
                <a:lnTo>
                  <a:pt x="1410868" y="768545"/>
                </a:lnTo>
                <a:lnTo>
                  <a:pt x="1452942" y="771350"/>
                </a:lnTo>
                <a:lnTo>
                  <a:pt x="1475381" y="790984"/>
                </a:lnTo>
                <a:lnTo>
                  <a:pt x="1601602" y="793789"/>
                </a:lnTo>
                <a:lnTo>
                  <a:pt x="1601602" y="821838"/>
                </a:lnTo>
                <a:lnTo>
                  <a:pt x="1635261" y="821838"/>
                </a:lnTo>
                <a:lnTo>
                  <a:pt x="1649286" y="841472"/>
                </a:lnTo>
                <a:lnTo>
                  <a:pt x="1800751" y="841472"/>
                </a:lnTo>
                <a:lnTo>
                  <a:pt x="1800751" y="855497"/>
                </a:lnTo>
                <a:lnTo>
                  <a:pt x="1932581" y="855497"/>
                </a:lnTo>
                <a:lnTo>
                  <a:pt x="1932581" y="872326"/>
                </a:lnTo>
                <a:lnTo>
                  <a:pt x="2011119" y="872326"/>
                </a:lnTo>
                <a:lnTo>
                  <a:pt x="2011119" y="891961"/>
                </a:lnTo>
                <a:lnTo>
                  <a:pt x="2075632" y="891961"/>
                </a:lnTo>
                <a:lnTo>
                  <a:pt x="2078437" y="942449"/>
                </a:lnTo>
                <a:lnTo>
                  <a:pt x="2269170" y="942449"/>
                </a:lnTo>
                <a:lnTo>
                  <a:pt x="2269170" y="992937"/>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48006AC0-5B40-949C-210F-7D1D574F6405}"/>
              </a:ext>
            </a:extLst>
          </p:cNvPr>
          <p:cNvCxnSpPr/>
          <p:nvPr/>
        </p:nvCxnSpPr>
        <p:spPr>
          <a:xfrm>
            <a:off x="2479387" y="4273027"/>
            <a:ext cx="11006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04BD158-A77F-8BA8-484C-96ADFD86BAF8}"/>
              </a:ext>
            </a:extLst>
          </p:cNvPr>
          <p:cNvCxnSpPr/>
          <p:nvPr/>
        </p:nvCxnSpPr>
        <p:spPr>
          <a:xfrm>
            <a:off x="2479387" y="4395821"/>
            <a:ext cx="1100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Freeform 39">
            <a:extLst>
              <a:ext uri="{FF2B5EF4-FFF2-40B4-BE49-F238E27FC236}">
                <a16:creationId xmlns:a16="http://schemas.microsoft.com/office/drawing/2014/main" id="{5F17F847-85CA-4F86-37E3-5F5D0D46A83B}"/>
              </a:ext>
            </a:extLst>
          </p:cNvPr>
          <p:cNvSpPr/>
          <p:nvPr/>
        </p:nvSpPr>
        <p:spPr>
          <a:xfrm flipH="1">
            <a:off x="9411730" y="2749305"/>
            <a:ext cx="84553" cy="2808153"/>
          </a:xfrm>
          <a:custGeom>
            <a:avLst/>
            <a:gdLst>
              <a:gd name="connsiteX0" fmla="*/ 0 w 0"/>
              <a:gd name="connsiteY0" fmla="*/ 0 h 1404257"/>
              <a:gd name="connsiteX1" fmla="*/ 0 w 0"/>
              <a:gd name="connsiteY1" fmla="*/ 1404257 h 1404257"/>
            </a:gdLst>
            <a:ahLst/>
            <a:cxnLst>
              <a:cxn ang="0">
                <a:pos x="connsiteX0" y="connsiteY0"/>
              </a:cxn>
              <a:cxn ang="0">
                <a:pos x="connsiteX1" y="connsiteY1"/>
              </a:cxn>
            </a:cxnLst>
            <a:rect l="l" t="t" r="r" b="b"/>
            <a:pathLst>
              <a:path h="1404257">
                <a:moveTo>
                  <a:pt x="0" y="0"/>
                </a:moveTo>
                <a:lnTo>
                  <a:pt x="0" y="1404257"/>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41" name="Freeform 40">
            <a:extLst>
              <a:ext uri="{FF2B5EF4-FFF2-40B4-BE49-F238E27FC236}">
                <a16:creationId xmlns:a16="http://schemas.microsoft.com/office/drawing/2014/main" id="{E39DBA71-092F-D892-F079-CF3379B3DB2B}"/>
              </a:ext>
            </a:extLst>
          </p:cNvPr>
          <p:cNvSpPr/>
          <p:nvPr/>
        </p:nvSpPr>
        <p:spPr>
          <a:xfrm>
            <a:off x="8681509" y="5528345"/>
            <a:ext cx="0" cy="48000"/>
          </a:xfrm>
          <a:custGeom>
            <a:avLst/>
            <a:gdLst>
              <a:gd name="connsiteX0" fmla="*/ 0 w 0"/>
              <a:gd name="connsiteY0" fmla="*/ 0 h 30256"/>
              <a:gd name="connsiteX1" fmla="*/ 0 w 0"/>
              <a:gd name="connsiteY1" fmla="*/ 30256 h 30256"/>
            </a:gdLst>
            <a:ahLst/>
            <a:cxnLst>
              <a:cxn ang="0">
                <a:pos x="connsiteX0" y="connsiteY0"/>
              </a:cxn>
              <a:cxn ang="0">
                <a:pos x="connsiteX1" y="connsiteY1"/>
              </a:cxn>
            </a:cxnLst>
            <a:rect l="l" t="t" r="r" b="b"/>
            <a:pathLst>
              <a:path h="30256">
                <a:moveTo>
                  <a:pt x="0" y="0"/>
                </a:moveTo>
                <a:lnTo>
                  <a:pt x="0" y="30256"/>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42" name="Freeform 41">
            <a:extLst>
              <a:ext uri="{FF2B5EF4-FFF2-40B4-BE49-F238E27FC236}">
                <a16:creationId xmlns:a16="http://schemas.microsoft.com/office/drawing/2014/main" id="{E3B11337-7498-E933-6A6E-06FDF20D3119}"/>
              </a:ext>
            </a:extLst>
          </p:cNvPr>
          <p:cNvSpPr/>
          <p:nvPr/>
        </p:nvSpPr>
        <p:spPr>
          <a:xfrm>
            <a:off x="8673754" y="5534523"/>
            <a:ext cx="1463020" cy="120479"/>
          </a:xfrm>
          <a:custGeom>
            <a:avLst/>
            <a:gdLst>
              <a:gd name="connsiteX0" fmla="*/ 0 w 648820"/>
              <a:gd name="connsiteY0" fmla="*/ 0 h 0"/>
              <a:gd name="connsiteX1" fmla="*/ 648820 w 648820"/>
              <a:gd name="connsiteY1" fmla="*/ 0 h 0"/>
            </a:gdLst>
            <a:ahLst/>
            <a:cxnLst>
              <a:cxn ang="0">
                <a:pos x="connsiteX0" y="connsiteY0"/>
              </a:cxn>
              <a:cxn ang="0">
                <a:pos x="connsiteX1" y="connsiteY1"/>
              </a:cxn>
            </a:cxnLst>
            <a:rect l="l" t="t" r="r" b="b"/>
            <a:pathLst>
              <a:path w="648820">
                <a:moveTo>
                  <a:pt x="0" y="0"/>
                </a:moveTo>
                <a:lnTo>
                  <a:pt x="648820"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43" name="Freeform 42">
            <a:extLst>
              <a:ext uri="{FF2B5EF4-FFF2-40B4-BE49-F238E27FC236}">
                <a16:creationId xmlns:a16="http://schemas.microsoft.com/office/drawing/2014/main" id="{8A1A2C38-8E51-3B4E-248D-FFBFF6AEE63A}"/>
              </a:ext>
            </a:extLst>
          </p:cNvPr>
          <p:cNvSpPr/>
          <p:nvPr/>
        </p:nvSpPr>
        <p:spPr>
          <a:xfrm>
            <a:off x="9262449" y="2760151"/>
            <a:ext cx="614083" cy="0"/>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44" name="Freeform 43">
            <a:extLst>
              <a:ext uri="{FF2B5EF4-FFF2-40B4-BE49-F238E27FC236}">
                <a16:creationId xmlns:a16="http://schemas.microsoft.com/office/drawing/2014/main" id="{46415596-C7FC-9460-B901-1880687DEC41}"/>
              </a:ext>
            </a:extLst>
          </p:cNvPr>
          <p:cNvSpPr/>
          <p:nvPr/>
        </p:nvSpPr>
        <p:spPr>
          <a:xfrm>
            <a:off x="9997556" y="336609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44">
            <a:extLst>
              <a:ext uri="{FF2B5EF4-FFF2-40B4-BE49-F238E27FC236}">
                <a16:creationId xmlns:a16="http://schemas.microsoft.com/office/drawing/2014/main" id="{A5E0EA16-5A65-C66B-11D5-5359A6678EA8}"/>
              </a:ext>
            </a:extLst>
          </p:cNvPr>
          <p:cNvSpPr/>
          <p:nvPr/>
        </p:nvSpPr>
        <p:spPr>
          <a:xfrm>
            <a:off x="9876532" y="2733781"/>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45">
            <a:extLst>
              <a:ext uri="{FF2B5EF4-FFF2-40B4-BE49-F238E27FC236}">
                <a16:creationId xmlns:a16="http://schemas.microsoft.com/office/drawing/2014/main" id="{9AB484D6-6592-3386-4FF5-FD9E12EEE3A8}"/>
              </a:ext>
            </a:extLst>
          </p:cNvPr>
          <p:cNvSpPr/>
          <p:nvPr/>
        </p:nvSpPr>
        <p:spPr>
          <a:xfrm>
            <a:off x="9263943" y="2734531"/>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46">
            <a:extLst>
              <a:ext uri="{FF2B5EF4-FFF2-40B4-BE49-F238E27FC236}">
                <a16:creationId xmlns:a16="http://schemas.microsoft.com/office/drawing/2014/main" id="{AF7A932D-C908-5B9B-5251-D2F520169BF9}"/>
              </a:ext>
            </a:extLst>
          </p:cNvPr>
          <p:cNvSpPr/>
          <p:nvPr/>
        </p:nvSpPr>
        <p:spPr>
          <a:xfrm flipV="1">
            <a:off x="9257966" y="2798225"/>
            <a:ext cx="227071" cy="127203"/>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47">
            <a:extLst>
              <a:ext uri="{FF2B5EF4-FFF2-40B4-BE49-F238E27FC236}">
                <a16:creationId xmlns:a16="http://schemas.microsoft.com/office/drawing/2014/main" id="{0FB1B70F-A6AB-5584-4D1B-383CF063CDD4}"/>
              </a:ext>
            </a:extLst>
          </p:cNvPr>
          <p:cNvSpPr/>
          <p:nvPr/>
        </p:nvSpPr>
        <p:spPr>
          <a:xfrm>
            <a:off x="9251988" y="2900475"/>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48">
            <a:extLst>
              <a:ext uri="{FF2B5EF4-FFF2-40B4-BE49-F238E27FC236}">
                <a16:creationId xmlns:a16="http://schemas.microsoft.com/office/drawing/2014/main" id="{624C90A9-7047-7DDB-757A-09D2C6F0FED4}"/>
              </a:ext>
            </a:extLst>
          </p:cNvPr>
          <p:cNvSpPr/>
          <p:nvPr/>
        </p:nvSpPr>
        <p:spPr>
          <a:xfrm flipV="1">
            <a:off x="9313285" y="3161854"/>
            <a:ext cx="227071" cy="86137"/>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0" name="Freeform 49">
            <a:extLst>
              <a:ext uri="{FF2B5EF4-FFF2-40B4-BE49-F238E27FC236}">
                <a16:creationId xmlns:a16="http://schemas.microsoft.com/office/drawing/2014/main" id="{7B82BB39-9016-29D3-FC6D-9AB9DC6AD31F}"/>
              </a:ext>
            </a:extLst>
          </p:cNvPr>
          <p:cNvSpPr/>
          <p:nvPr/>
        </p:nvSpPr>
        <p:spPr>
          <a:xfrm>
            <a:off x="9302544" y="3215105"/>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1" name="Freeform 50">
            <a:extLst>
              <a:ext uri="{FF2B5EF4-FFF2-40B4-BE49-F238E27FC236}">
                <a16:creationId xmlns:a16="http://schemas.microsoft.com/office/drawing/2014/main" id="{3D8895B0-E732-A566-C5F9-2C78F6DF1FD1}"/>
              </a:ext>
            </a:extLst>
          </p:cNvPr>
          <p:cNvSpPr/>
          <p:nvPr/>
        </p:nvSpPr>
        <p:spPr>
          <a:xfrm>
            <a:off x="9541855" y="3221980"/>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2" name="Freeform 51">
            <a:extLst>
              <a:ext uri="{FF2B5EF4-FFF2-40B4-BE49-F238E27FC236}">
                <a16:creationId xmlns:a16="http://schemas.microsoft.com/office/drawing/2014/main" id="{12658FDD-8173-AB16-886F-DD3969125EF6}"/>
              </a:ext>
            </a:extLst>
          </p:cNvPr>
          <p:cNvSpPr/>
          <p:nvPr/>
        </p:nvSpPr>
        <p:spPr>
          <a:xfrm flipV="1">
            <a:off x="9220421" y="3323949"/>
            <a:ext cx="339351" cy="90355"/>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3" name="Freeform 52">
            <a:extLst>
              <a:ext uri="{FF2B5EF4-FFF2-40B4-BE49-F238E27FC236}">
                <a16:creationId xmlns:a16="http://schemas.microsoft.com/office/drawing/2014/main" id="{8584B368-3F14-525F-66F7-75BFEA9DCB14}"/>
              </a:ext>
            </a:extLst>
          </p:cNvPr>
          <p:cNvSpPr/>
          <p:nvPr/>
        </p:nvSpPr>
        <p:spPr>
          <a:xfrm>
            <a:off x="9217619" y="3390420"/>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4" name="Freeform 53">
            <a:extLst>
              <a:ext uri="{FF2B5EF4-FFF2-40B4-BE49-F238E27FC236}">
                <a16:creationId xmlns:a16="http://schemas.microsoft.com/office/drawing/2014/main" id="{A020C25C-A668-D91A-7105-AD351DC176FD}"/>
              </a:ext>
            </a:extLst>
          </p:cNvPr>
          <p:cNvSpPr/>
          <p:nvPr/>
        </p:nvSpPr>
        <p:spPr>
          <a:xfrm>
            <a:off x="9289347" y="3719757"/>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5" name="Freeform 54">
            <a:extLst>
              <a:ext uri="{FF2B5EF4-FFF2-40B4-BE49-F238E27FC236}">
                <a16:creationId xmlns:a16="http://schemas.microsoft.com/office/drawing/2014/main" id="{172F0C50-324C-22EF-83A9-2819C4722108}"/>
              </a:ext>
            </a:extLst>
          </p:cNvPr>
          <p:cNvSpPr/>
          <p:nvPr/>
        </p:nvSpPr>
        <p:spPr>
          <a:xfrm flipV="1">
            <a:off x="9293830" y="3657243"/>
            <a:ext cx="265941" cy="90359"/>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6" name="Freeform 55">
            <a:extLst>
              <a:ext uri="{FF2B5EF4-FFF2-40B4-BE49-F238E27FC236}">
                <a16:creationId xmlns:a16="http://schemas.microsoft.com/office/drawing/2014/main" id="{4C7A34EC-0ACC-DBDF-15FC-5F5AE53EC521}"/>
              </a:ext>
            </a:extLst>
          </p:cNvPr>
          <p:cNvSpPr/>
          <p:nvPr/>
        </p:nvSpPr>
        <p:spPr>
          <a:xfrm>
            <a:off x="9559785" y="3727697"/>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7" name="Freeform 56">
            <a:extLst>
              <a:ext uri="{FF2B5EF4-FFF2-40B4-BE49-F238E27FC236}">
                <a16:creationId xmlns:a16="http://schemas.microsoft.com/office/drawing/2014/main" id="{6F7F24DB-06DA-DF14-AA21-EC28F73FD5D6}"/>
              </a:ext>
            </a:extLst>
          </p:cNvPr>
          <p:cNvSpPr/>
          <p:nvPr/>
        </p:nvSpPr>
        <p:spPr>
          <a:xfrm>
            <a:off x="9561272" y="3390559"/>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8" name="Freeform 57">
            <a:extLst>
              <a:ext uri="{FF2B5EF4-FFF2-40B4-BE49-F238E27FC236}">
                <a16:creationId xmlns:a16="http://schemas.microsoft.com/office/drawing/2014/main" id="{DBEC5509-1781-142E-7460-81A27F51AC7D}"/>
              </a:ext>
            </a:extLst>
          </p:cNvPr>
          <p:cNvSpPr/>
          <p:nvPr/>
        </p:nvSpPr>
        <p:spPr>
          <a:xfrm flipV="1">
            <a:off x="9257124" y="3813615"/>
            <a:ext cx="265941" cy="90359"/>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59" name="Freeform 58">
            <a:extLst>
              <a:ext uri="{FF2B5EF4-FFF2-40B4-BE49-F238E27FC236}">
                <a16:creationId xmlns:a16="http://schemas.microsoft.com/office/drawing/2014/main" id="{640E793C-011B-0C27-9EC2-6CF9E66945CF}"/>
              </a:ext>
            </a:extLst>
          </p:cNvPr>
          <p:cNvSpPr/>
          <p:nvPr/>
        </p:nvSpPr>
        <p:spPr>
          <a:xfrm>
            <a:off x="9246019" y="3879916"/>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0" name="Freeform 59">
            <a:extLst>
              <a:ext uri="{FF2B5EF4-FFF2-40B4-BE49-F238E27FC236}">
                <a16:creationId xmlns:a16="http://schemas.microsoft.com/office/drawing/2014/main" id="{BA675B47-714A-7504-9F22-3C9E84A895E1}"/>
              </a:ext>
            </a:extLst>
          </p:cNvPr>
          <p:cNvSpPr/>
          <p:nvPr/>
        </p:nvSpPr>
        <p:spPr>
          <a:xfrm>
            <a:off x="9525420" y="3879800"/>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1" name="Freeform 60">
            <a:extLst>
              <a:ext uri="{FF2B5EF4-FFF2-40B4-BE49-F238E27FC236}">
                <a16:creationId xmlns:a16="http://schemas.microsoft.com/office/drawing/2014/main" id="{15BAF37E-987E-8AC0-0E64-D04303755F87}"/>
              </a:ext>
            </a:extLst>
          </p:cNvPr>
          <p:cNvSpPr/>
          <p:nvPr/>
        </p:nvSpPr>
        <p:spPr>
          <a:xfrm flipV="1">
            <a:off x="9298310" y="4168264"/>
            <a:ext cx="239047" cy="86137"/>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2" name="Freeform 61">
            <a:extLst>
              <a:ext uri="{FF2B5EF4-FFF2-40B4-BE49-F238E27FC236}">
                <a16:creationId xmlns:a16="http://schemas.microsoft.com/office/drawing/2014/main" id="{0B461478-AF22-89B6-F210-E978BC93169F}"/>
              </a:ext>
            </a:extLst>
          </p:cNvPr>
          <p:cNvSpPr/>
          <p:nvPr/>
        </p:nvSpPr>
        <p:spPr>
          <a:xfrm>
            <a:off x="9529904" y="4231443"/>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3" name="Freeform 62">
            <a:extLst>
              <a:ext uri="{FF2B5EF4-FFF2-40B4-BE49-F238E27FC236}">
                <a16:creationId xmlns:a16="http://schemas.microsoft.com/office/drawing/2014/main" id="{811CEEF9-1A54-1DF1-9A04-EFD2FE6D2971}"/>
              </a:ext>
            </a:extLst>
          </p:cNvPr>
          <p:cNvSpPr/>
          <p:nvPr/>
        </p:nvSpPr>
        <p:spPr>
          <a:xfrm>
            <a:off x="9296869" y="4231448"/>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4" name="Freeform 63">
            <a:extLst>
              <a:ext uri="{FF2B5EF4-FFF2-40B4-BE49-F238E27FC236}">
                <a16:creationId xmlns:a16="http://schemas.microsoft.com/office/drawing/2014/main" id="{7B7ECD47-4A39-9F48-F084-F6DC0F952547}"/>
              </a:ext>
            </a:extLst>
          </p:cNvPr>
          <p:cNvSpPr/>
          <p:nvPr/>
        </p:nvSpPr>
        <p:spPr>
          <a:xfrm flipV="1">
            <a:off x="9304523" y="4294305"/>
            <a:ext cx="278748" cy="120560"/>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5" name="Freeform 64">
            <a:extLst>
              <a:ext uri="{FF2B5EF4-FFF2-40B4-BE49-F238E27FC236}">
                <a16:creationId xmlns:a16="http://schemas.microsoft.com/office/drawing/2014/main" id="{3938C6CF-E14E-A48A-D727-9F49C790DE2E}"/>
              </a:ext>
            </a:extLst>
          </p:cNvPr>
          <p:cNvSpPr/>
          <p:nvPr/>
        </p:nvSpPr>
        <p:spPr>
          <a:xfrm>
            <a:off x="9583275" y="4389892"/>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6" name="Freeform 65">
            <a:extLst>
              <a:ext uri="{FF2B5EF4-FFF2-40B4-BE49-F238E27FC236}">
                <a16:creationId xmlns:a16="http://schemas.microsoft.com/office/drawing/2014/main" id="{8BF40101-EBE5-91A5-6360-25BE705712BF}"/>
              </a:ext>
            </a:extLst>
          </p:cNvPr>
          <p:cNvSpPr/>
          <p:nvPr/>
        </p:nvSpPr>
        <p:spPr>
          <a:xfrm flipV="1">
            <a:off x="9293827" y="4627176"/>
            <a:ext cx="240000" cy="115488"/>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7" name="Freeform 66">
            <a:extLst>
              <a:ext uri="{FF2B5EF4-FFF2-40B4-BE49-F238E27FC236}">
                <a16:creationId xmlns:a16="http://schemas.microsoft.com/office/drawing/2014/main" id="{2B5F9E80-4087-A53A-D8B6-B888D148B4D8}"/>
              </a:ext>
            </a:extLst>
          </p:cNvPr>
          <p:cNvSpPr/>
          <p:nvPr/>
        </p:nvSpPr>
        <p:spPr>
          <a:xfrm>
            <a:off x="9541493" y="4719685"/>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8" name="Freeform 67">
            <a:extLst>
              <a:ext uri="{FF2B5EF4-FFF2-40B4-BE49-F238E27FC236}">
                <a16:creationId xmlns:a16="http://schemas.microsoft.com/office/drawing/2014/main" id="{882690A6-7117-9F90-64C3-D45D9CFF5E97}"/>
              </a:ext>
            </a:extLst>
          </p:cNvPr>
          <p:cNvSpPr/>
          <p:nvPr/>
        </p:nvSpPr>
        <p:spPr>
          <a:xfrm>
            <a:off x="9290109" y="4717629"/>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69" name="Freeform 68">
            <a:extLst>
              <a:ext uri="{FF2B5EF4-FFF2-40B4-BE49-F238E27FC236}">
                <a16:creationId xmlns:a16="http://schemas.microsoft.com/office/drawing/2014/main" id="{23B671B1-3647-4425-7B94-9F4313828470}"/>
              </a:ext>
            </a:extLst>
          </p:cNvPr>
          <p:cNvSpPr/>
          <p:nvPr/>
        </p:nvSpPr>
        <p:spPr>
          <a:xfrm flipV="1">
            <a:off x="9271443" y="4777268"/>
            <a:ext cx="298764" cy="130881"/>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0" name="Freeform 69">
            <a:extLst>
              <a:ext uri="{FF2B5EF4-FFF2-40B4-BE49-F238E27FC236}">
                <a16:creationId xmlns:a16="http://schemas.microsoft.com/office/drawing/2014/main" id="{0A456049-CD10-3CE2-8082-D78861F23A60}"/>
              </a:ext>
            </a:extLst>
          </p:cNvPr>
          <p:cNvSpPr/>
          <p:nvPr/>
        </p:nvSpPr>
        <p:spPr>
          <a:xfrm>
            <a:off x="9260733" y="4879707"/>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1" name="Freeform 70">
            <a:extLst>
              <a:ext uri="{FF2B5EF4-FFF2-40B4-BE49-F238E27FC236}">
                <a16:creationId xmlns:a16="http://schemas.microsoft.com/office/drawing/2014/main" id="{612AF39F-5E15-912A-28B3-25E7858ABE57}"/>
              </a:ext>
            </a:extLst>
          </p:cNvPr>
          <p:cNvSpPr/>
          <p:nvPr/>
        </p:nvSpPr>
        <p:spPr>
          <a:xfrm>
            <a:off x="9562797" y="4881461"/>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2" name="Freeform 71">
            <a:extLst>
              <a:ext uri="{FF2B5EF4-FFF2-40B4-BE49-F238E27FC236}">
                <a16:creationId xmlns:a16="http://schemas.microsoft.com/office/drawing/2014/main" id="{5E5D37BB-267A-FC77-6922-43115CED75E5}"/>
              </a:ext>
            </a:extLst>
          </p:cNvPr>
          <p:cNvSpPr/>
          <p:nvPr/>
        </p:nvSpPr>
        <p:spPr>
          <a:xfrm flipV="1">
            <a:off x="9474644" y="5047695"/>
            <a:ext cx="434753" cy="190453"/>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3" name="Freeform 72">
            <a:extLst>
              <a:ext uri="{FF2B5EF4-FFF2-40B4-BE49-F238E27FC236}">
                <a16:creationId xmlns:a16="http://schemas.microsoft.com/office/drawing/2014/main" id="{16D90A14-14D0-5F47-6CCB-950063A80FBA}"/>
              </a:ext>
            </a:extLst>
          </p:cNvPr>
          <p:cNvSpPr/>
          <p:nvPr/>
        </p:nvSpPr>
        <p:spPr>
          <a:xfrm>
            <a:off x="9904948" y="5217204"/>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4" name="Freeform 73">
            <a:extLst>
              <a:ext uri="{FF2B5EF4-FFF2-40B4-BE49-F238E27FC236}">
                <a16:creationId xmlns:a16="http://schemas.microsoft.com/office/drawing/2014/main" id="{3D2BD077-BCDF-8C6A-2BFD-C7C55ACFA433}"/>
              </a:ext>
            </a:extLst>
          </p:cNvPr>
          <p:cNvSpPr/>
          <p:nvPr/>
        </p:nvSpPr>
        <p:spPr>
          <a:xfrm>
            <a:off x="9472765" y="5210320"/>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5" name="Freeform 74">
            <a:extLst>
              <a:ext uri="{FF2B5EF4-FFF2-40B4-BE49-F238E27FC236}">
                <a16:creationId xmlns:a16="http://schemas.microsoft.com/office/drawing/2014/main" id="{4FA49A6E-858B-D46E-E715-D279656AC610}"/>
              </a:ext>
            </a:extLst>
          </p:cNvPr>
          <p:cNvSpPr/>
          <p:nvPr/>
        </p:nvSpPr>
        <p:spPr>
          <a:xfrm flipV="1">
            <a:off x="9281873" y="5217256"/>
            <a:ext cx="241193" cy="190453"/>
          </a:xfrm>
          <a:custGeom>
            <a:avLst/>
            <a:gdLst>
              <a:gd name="connsiteX0" fmla="*/ 0 w 460562"/>
              <a:gd name="connsiteY0" fmla="*/ 0 h 0"/>
              <a:gd name="connsiteX1" fmla="*/ 460562 w 460562"/>
              <a:gd name="connsiteY1" fmla="*/ 0 h 0"/>
            </a:gdLst>
            <a:ahLst/>
            <a:cxnLst>
              <a:cxn ang="0">
                <a:pos x="connsiteX0" y="connsiteY0"/>
              </a:cxn>
              <a:cxn ang="0">
                <a:pos x="connsiteX1" y="connsiteY1"/>
              </a:cxn>
            </a:cxnLst>
            <a:rect l="l" t="t" r="r" b="b"/>
            <a:pathLst>
              <a:path w="460562">
                <a:moveTo>
                  <a:pt x="0" y="0"/>
                </a:moveTo>
                <a:lnTo>
                  <a:pt x="460562" y="0"/>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6" name="Freeform 75">
            <a:extLst>
              <a:ext uri="{FF2B5EF4-FFF2-40B4-BE49-F238E27FC236}">
                <a16:creationId xmlns:a16="http://schemas.microsoft.com/office/drawing/2014/main" id="{A7CA7DF5-F3B7-68AF-0BA6-C0D48A29FA5C}"/>
              </a:ext>
            </a:extLst>
          </p:cNvPr>
          <p:cNvSpPr/>
          <p:nvPr/>
        </p:nvSpPr>
        <p:spPr>
          <a:xfrm>
            <a:off x="9278905" y="5380089"/>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7" name="Freeform 76">
            <a:extLst>
              <a:ext uri="{FF2B5EF4-FFF2-40B4-BE49-F238E27FC236}">
                <a16:creationId xmlns:a16="http://schemas.microsoft.com/office/drawing/2014/main" id="{B54EB503-4CE4-DC4E-BC36-1AEE7C7BF7F8}"/>
              </a:ext>
            </a:extLst>
          </p:cNvPr>
          <p:cNvSpPr/>
          <p:nvPr/>
        </p:nvSpPr>
        <p:spPr>
          <a:xfrm>
            <a:off x="9531413" y="5381171"/>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5BA4D05C-AFC2-60A4-50C8-C3CC628F3B07}"/>
              </a:ext>
            </a:extLst>
          </p:cNvPr>
          <p:cNvSpPr/>
          <p:nvPr/>
        </p:nvSpPr>
        <p:spPr>
          <a:xfrm>
            <a:off x="9498657" y="2725837"/>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32707403-737C-DD38-9608-1289D460DEFE}"/>
              </a:ext>
            </a:extLst>
          </p:cNvPr>
          <p:cNvSpPr/>
          <p:nvPr/>
        </p:nvSpPr>
        <p:spPr>
          <a:xfrm>
            <a:off x="9396328" y="2896015"/>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C7E9ED9A-4963-3B5F-8E7B-AC745C604A91}"/>
              </a:ext>
            </a:extLst>
          </p:cNvPr>
          <p:cNvSpPr/>
          <p:nvPr/>
        </p:nvSpPr>
        <p:spPr>
          <a:xfrm>
            <a:off x="9436283" y="3214347"/>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0FFBE0F0-F019-11DA-C88F-F5A132F64682}"/>
              </a:ext>
            </a:extLst>
          </p:cNvPr>
          <p:cNvSpPr/>
          <p:nvPr/>
        </p:nvSpPr>
        <p:spPr>
          <a:xfrm>
            <a:off x="9271037" y="3390096"/>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E7A64844-9940-F801-F565-C4964C00AE97}"/>
              </a:ext>
            </a:extLst>
          </p:cNvPr>
          <p:cNvSpPr/>
          <p:nvPr/>
        </p:nvSpPr>
        <p:spPr>
          <a:xfrm>
            <a:off x="9438528" y="3712024"/>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D2648CB2-2874-0DFE-C04E-D14B2FC3AEC6}"/>
              </a:ext>
            </a:extLst>
          </p:cNvPr>
          <p:cNvSpPr/>
          <p:nvPr/>
        </p:nvSpPr>
        <p:spPr>
          <a:xfrm>
            <a:off x="9396864" y="3868848"/>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C8CF6364-863E-E909-1AC7-69A6E052C1A9}"/>
              </a:ext>
            </a:extLst>
          </p:cNvPr>
          <p:cNvSpPr/>
          <p:nvPr/>
        </p:nvSpPr>
        <p:spPr>
          <a:xfrm>
            <a:off x="9437415" y="4215259"/>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69429841-9A0C-F4B1-2400-075C925E09E3}"/>
              </a:ext>
            </a:extLst>
          </p:cNvPr>
          <p:cNvSpPr/>
          <p:nvPr/>
        </p:nvSpPr>
        <p:spPr>
          <a:xfrm>
            <a:off x="9437385" y="4379613"/>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D2EDC323-B9BE-F3F8-F7BD-3F8962AB0DD6}"/>
              </a:ext>
            </a:extLst>
          </p:cNvPr>
          <p:cNvSpPr/>
          <p:nvPr/>
        </p:nvSpPr>
        <p:spPr>
          <a:xfrm>
            <a:off x="9427076" y="4712468"/>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E36C4E88-D143-4078-C30D-6B37483B2897}"/>
              </a:ext>
            </a:extLst>
          </p:cNvPr>
          <p:cNvSpPr/>
          <p:nvPr/>
        </p:nvSpPr>
        <p:spPr>
          <a:xfrm>
            <a:off x="9420824" y="4868927"/>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3A61904F-B901-BDAC-2B83-690A9643D61E}"/>
              </a:ext>
            </a:extLst>
          </p:cNvPr>
          <p:cNvSpPr/>
          <p:nvPr/>
        </p:nvSpPr>
        <p:spPr>
          <a:xfrm>
            <a:off x="9634227" y="5209455"/>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FF98B294-C0F3-F68E-9A24-2F9DE4D8A525}"/>
              </a:ext>
            </a:extLst>
          </p:cNvPr>
          <p:cNvSpPr/>
          <p:nvPr/>
        </p:nvSpPr>
        <p:spPr>
          <a:xfrm>
            <a:off x="9333363" y="5370521"/>
            <a:ext cx="72000" cy="72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90" name="Freeform 89">
            <a:extLst>
              <a:ext uri="{FF2B5EF4-FFF2-40B4-BE49-F238E27FC236}">
                <a16:creationId xmlns:a16="http://schemas.microsoft.com/office/drawing/2014/main" id="{890908CF-F280-4C18-6771-7E7AE6D6D484}"/>
              </a:ext>
            </a:extLst>
          </p:cNvPr>
          <p:cNvSpPr/>
          <p:nvPr/>
        </p:nvSpPr>
        <p:spPr>
          <a:xfrm>
            <a:off x="9302092" y="4387593"/>
            <a:ext cx="0" cy="48000"/>
          </a:xfrm>
          <a:custGeom>
            <a:avLst/>
            <a:gdLst>
              <a:gd name="connsiteX0" fmla="*/ 0 w 0"/>
              <a:gd name="connsiteY0" fmla="*/ 0 h 36979"/>
              <a:gd name="connsiteX1" fmla="*/ 0 w 0"/>
              <a:gd name="connsiteY1" fmla="*/ 36979 h 36979"/>
            </a:gdLst>
            <a:ahLst/>
            <a:cxnLst>
              <a:cxn ang="0">
                <a:pos x="connsiteX0" y="connsiteY0"/>
              </a:cxn>
              <a:cxn ang="0">
                <a:pos x="connsiteX1" y="connsiteY1"/>
              </a:cxn>
            </a:cxnLst>
            <a:rect l="l" t="t" r="r" b="b"/>
            <a:pathLst>
              <a:path h="36979">
                <a:moveTo>
                  <a:pt x="0" y="0"/>
                </a:moveTo>
                <a:lnTo>
                  <a:pt x="0" y="36979"/>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91" name="Freeform 90">
            <a:extLst>
              <a:ext uri="{FF2B5EF4-FFF2-40B4-BE49-F238E27FC236}">
                <a16:creationId xmlns:a16="http://schemas.microsoft.com/office/drawing/2014/main" id="{A3DE51EF-E1BD-C49A-030A-F2701B196CC2}"/>
              </a:ext>
            </a:extLst>
          </p:cNvPr>
          <p:cNvSpPr/>
          <p:nvPr/>
        </p:nvSpPr>
        <p:spPr>
          <a:xfrm>
            <a:off x="8967439" y="5526892"/>
            <a:ext cx="0" cy="48000"/>
          </a:xfrm>
          <a:custGeom>
            <a:avLst/>
            <a:gdLst>
              <a:gd name="connsiteX0" fmla="*/ 0 w 0"/>
              <a:gd name="connsiteY0" fmla="*/ 0 h 30256"/>
              <a:gd name="connsiteX1" fmla="*/ 0 w 0"/>
              <a:gd name="connsiteY1" fmla="*/ 30256 h 30256"/>
            </a:gdLst>
            <a:ahLst/>
            <a:cxnLst>
              <a:cxn ang="0">
                <a:pos x="connsiteX0" y="connsiteY0"/>
              </a:cxn>
              <a:cxn ang="0">
                <a:pos x="connsiteX1" y="connsiteY1"/>
              </a:cxn>
            </a:cxnLst>
            <a:rect l="l" t="t" r="r" b="b"/>
            <a:pathLst>
              <a:path h="30256">
                <a:moveTo>
                  <a:pt x="0" y="0"/>
                </a:moveTo>
                <a:lnTo>
                  <a:pt x="0" y="30256"/>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92" name="Freeform 91">
            <a:extLst>
              <a:ext uri="{FF2B5EF4-FFF2-40B4-BE49-F238E27FC236}">
                <a16:creationId xmlns:a16="http://schemas.microsoft.com/office/drawing/2014/main" id="{E56599E0-6F1A-7DA5-32A8-C3D480ED8B6C}"/>
              </a:ext>
            </a:extLst>
          </p:cNvPr>
          <p:cNvSpPr/>
          <p:nvPr/>
        </p:nvSpPr>
        <p:spPr>
          <a:xfrm>
            <a:off x="9858613" y="5534149"/>
            <a:ext cx="0" cy="48000"/>
          </a:xfrm>
          <a:custGeom>
            <a:avLst/>
            <a:gdLst>
              <a:gd name="connsiteX0" fmla="*/ 0 w 0"/>
              <a:gd name="connsiteY0" fmla="*/ 0 h 30256"/>
              <a:gd name="connsiteX1" fmla="*/ 0 w 0"/>
              <a:gd name="connsiteY1" fmla="*/ 30256 h 30256"/>
            </a:gdLst>
            <a:ahLst/>
            <a:cxnLst>
              <a:cxn ang="0">
                <a:pos x="connsiteX0" y="connsiteY0"/>
              </a:cxn>
              <a:cxn ang="0">
                <a:pos x="connsiteX1" y="connsiteY1"/>
              </a:cxn>
            </a:cxnLst>
            <a:rect l="l" t="t" r="r" b="b"/>
            <a:pathLst>
              <a:path h="30256">
                <a:moveTo>
                  <a:pt x="0" y="0"/>
                </a:moveTo>
                <a:lnTo>
                  <a:pt x="0" y="30256"/>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93" name="Freeform 92">
            <a:extLst>
              <a:ext uri="{FF2B5EF4-FFF2-40B4-BE49-F238E27FC236}">
                <a16:creationId xmlns:a16="http://schemas.microsoft.com/office/drawing/2014/main" id="{ACC4ADDF-83E4-FB3F-4567-CDE56424E7FC}"/>
              </a:ext>
            </a:extLst>
          </p:cNvPr>
          <p:cNvSpPr/>
          <p:nvPr/>
        </p:nvSpPr>
        <p:spPr>
          <a:xfrm>
            <a:off x="10127128" y="5532697"/>
            <a:ext cx="0" cy="48000"/>
          </a:xfrm>
          <a:custGeom>
            <a:avLst/>
            <a:gdLst>
              <a:gd name="connsiteX0" fmla="*/ 0 w 0"/>
              <a:gd name="connsiteY0" fmla="*/ 0 h 30256"/>
              <a:gd name="connsiteX1" fmla="*/ 0 w 0"/>
              <a:gd name="connsiteY1" fmla="*/ 30256 h 30256"/>
            </a:gdLst>
            <a:ahLst/>
            <a:cxnLst>
              <a:cxn ang="0">
                <a:pos x="connsiteX0" y="connsiteY0"/>
              </a:cxn>
              <a:cxn ang="0">
                <a:pos x="connsiteX1" y="connsiteY1"/>
              </a:cxn>
            </a:cxnLst>
            <a:rect l="l" t="t" r="r" b="b"/>
            <a:pathLst>
              <a:path h="30256">
                <a:moveTo>
                  <a:pt x="0" y="0"/>
                </a:moveTo>
                <a:lnTo>
                  <a:pt x="0" y="30256"/>
                </a:lnTo>
              </a:path>
            </a:pathLst>
          </a:cu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94" name="TextBox 93">
            <a:extLst>
              <a:ext uri="{FF2B5EF4-FFF2-40B4-BE49-F238E27FC236}">
                <a16:creationId xmlns:a16="http://schemas.microsoft.com/office/drawing/2014/main" id="{348482E0-9CE2-5A8C-0459-661D5BCA5734}"/>
              </a:ext>
            </a:extLst>
          </p:cNvPr>
          <p:cNvSpPr txBox="1"/>
          <p:nvPr/>
        </p:nvSpPr>
        <p:spPr>
          <a:xfrm>
            <a:off x="8556307" y="5821865"/>
            <a:ext cx="2205903" cy="256545"/>
          </a:xfrm>
          <a:prstGeom prst="rect">
            <a:avLst/>
          </a:prstGeom>
          <a:noFill/>
          <a:ln>
            <a:noFill/>
          </a:ln>
        </p:spPr>
        <p:txBody>
          <a:bodyPr wrap="square" rtlCol="0">
            <a:spAutoFit/>
          </a:bodyPr>
          <a:lstStyle/>
          <a:p>
            <a:pPr marL="0" marR="0" lvl="0" indent="0" algn="l" defTabSz="1219170" rtl="0" eaLnBrk="1" fontAlgn="ctr"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a:ea typeface="+mn-ea"/>
                <a:cs typeface="+mn-cs"/>
              </a:rPr>
              <a:t>ET better            Chemo better</a:t>
            </a:r>
            <a:endParaRPr kumimoji="0" lang="x-none" sz="1067" b="0" i="0" u="none" strike="noStrike" kern="1200" cap="none" spc="0" normalizeH="0" baseline="0" noProof="0">
              <a:ln>
                <a:noFill/>
              </a:ln>
              <a:solidFill>
                <a:srgbClr val="000000"/>
              </a:solidFill>
              <a:effectLst/>
              <a:uLnTx/>
              <a:uFillTx/>
              <a:latin typeface="Arial"/>
              <a:ea typeface="+mn-ea"/>
              <a:cs typeface="+mn-cs"/>
            </a:endParaRPr>
          </a:p>
        </p:txBody>
      </p:sp>
      <p:cxnSp>
        <p:nvCxnSpPr>
          <p:cNvPr id="95" name="Straight Arrow Connector 94">
            <a:extLst>
              <a:ext uri="{FF2B5EF4-FFF2-40B4-BE49-F238E27FC236}">
                <a16:creationId xmlns:a16="http://schemas.microsoft.com/office/drawing/2014/main" id="{703930EC-1D0B-0315-A1A3-BF8BEB5295EF}"/>
              </a:ext>
            </a:extLst>
          </p:cNvPr>
          <p:cNvCxnSpPr>
            <a:cxnSpLocks/>
          </p:cNvCxnSpPr>
          <p:nvPr/>
        </p:nvCxnSpPr>
        <p:spPr>
          <a:xfrm>
            <a:off x="9572566" y="5817348"/>
            <a:ext cx="7931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C01CEFBC-4313-C417-5C42-4BF46DC9800D}"/>
              </a:ext>
            </a:extLst>
          </p:cNvPr>
          <p:cNvCxnSpPr>
            <a:cxnSpLocks/>
          </p:cNvCxnSpPr>
          <p:nvPr/>
        </p:nvCxnSpPr>
        <p:spPr>
          <a:xfrm rot="10800000">
            <a:off x="8564449" y="5817348"/>
            <a:ext cx="7931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B32B6FC4-70F2-5FAE-8DD4-850745A64410}"/>
              </a:ext>
            </a:extLst>
          </p:cNvPr>
          <p:cNvSpPr/>
          <p:nvPr/>
        </p:nvSpPr>
        <p:spPr>
          <a:xfrm>
            <a:off x="4865717" y="5082445"/>
            <a:ext cx="7200000" cy="52378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1A837A16-927A-87C8-C4BF-350B4F46364B}"/>
              </a:ext>
            </a:extLst>
          </p:cNvPr>
          <p:cNvSpPr txBox="1"/>
          <p:nvPr/>
        </p:nvSpPr>
        <p:spPr>
          <a:xfrm>
            <a:off x="9917483" y="5499338"/>
            <a:ext cx="373820" cy="25654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0000"/>
                </a:solidFill>
                <a:effectLst/>
                <a:uLnTx/>
                <a:uFillTx/>
                <a:latin typeface="Arial"/>
                <a:ea typeface="+mn-ea"/>
                <a:cs typeface="+mn-cs"/>
              </a:rPr>
              <a:t>2.0</a:t>
            </a:r>
          </a:p>
        </p:txBody>
      </p:sp>
    </p:spTree>
    <p:extLst>
      <p:ext uri="{BB962C8B-B14F-4D97-AF65-F5344CB8AC3E}">
        <p14:creationId xmlns:p14="http://schemas.microsoft.com/office/powerpoint/2010/main" val="4121994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B50C4-1FB8-2CE0-182F-10B8A02DEE7F}"/>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84A6B766-035B-A3C9-EC9B-B7D2686A091E}"/>
              </a:ext>
            </a:extLst>
          </p:cNvPr>
          <p:cNvSpPr txBox="1">
            <a:spLocks/>
          </p:cNvSpPr>
          <p:nvPr/>
        </p:nvSpPr>
        <p:spPr>
          <a:xfrm>
            <a:off x="8410027" y="6268081"/>
            <a:ext cx="3666215" cy="595460"/>
          </a:xfrm>
          <a:prstGeom prst="rect">
            <a:avLst/>
          </a:prstGeom>
        </p:spPr>
        <p:txBody>
          <a:bodyPr lIns="121920" tIns="60960" rIns="121920" bIns="6096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1. Yu Q, et al. </a:t>
            </a:r>
            <a:r>
              <a:rPr kumimoji="0" lang="en-US" sz="1100" b="0" i="1" u="none" strike="noStrike" kern="1200" cap="none" spc="0" normalizeH="0" baseline="0" noProof="0" dirty="0">
                <a:ln>
                  <a:noFill/>
                </a:ln>
                <a:solidFill>
                  <a:prstClr val="black"/>
                </a:solidFill>
                <a:effectLst/>
                <a:uLnTx/>
                <a:uFillTx/>
                <a:latin typeface="Arial"/>
                <a:ea typeface="+mn-ea"/>
                <a:cs typeface="Arial"/>
              </a:rPr>
              <a:t>Nature</a:t>
            </a:r>
            <a:r>
              <a:rPr kumimoji="0" lang="en-US" sz="1100" b="0" i="0" u="none" strike="noStrike" kern="1200" cap="none" spc="0" normalizeH="0" baseline="0" noProof="0" dirty="0">
                <a:ln>
                  <a:noFill/>
                </a:ln>
                <a:solidFill>
                  <a:prstClr val="black"/>
                </a:solidFill>
                <a:effectLst/>
                <a:uLnTx/>
                <a:uFillTx/>
                <a:latin typeface="Arial"/>
                <a:ea typeface="+mn-ea"/>
                <a:cs typeface="Arial"/>
              </a:rPr>
              <a:t>. 2001;411(6841):1017-1021.</a:t>
            </a:r>
          </a:p>
          <a:p>
            <a:pPr marL="0" marR="0" lvl="0" indent="0" algn="r"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2. Yu Q, et al. </a:t>
            </a:r>
            <a:r>
              <a:rPr kumimoji="0" lang="en-US" sz="1100" b="0" i="1" u="none" strike="noStrike" kern="1200" cap="none" spc="0" normalizeH="0" baseline="0" noProof="0" dirty="0">
                <a:ln>
                  <a:noFill/>
                </a:ln>
                <a:solidFill>
                  <a:prstClr val="black"/>
                </a:solidFill>
                <a:effectLst/>
                <a:uLnTx/>
                <a:uFillTx/>
                <a:latin typeface="Arial"/>
                <a:ea typeface="+mn-ea"/>
                <a:cs typeface="Arial"/>
              </a:rPr>
              <a:t>Cancer Cell.</a:t>
            </a:r>
            <a:r>
              <a:rPr kumimoji="0" lang="en-US" sz="1100" b="0" i="0" u="none" strike="noStrike" kern="1200" cap="none" spc="0" normalizeH="0" baseline="0" noProof="0" dirty="0">
                <a:ln>
                  <a:noFill/>
                </a:ln>
                <a:solidFill>
                  <a:prstClr val="black"/>
                </a:solidFill>
                <a:effectLst/>
                <a:uLnTx/>
                <a:uFillTx/>
                <a:latin typeface="Arial"/>
                <a:ea typeface="+mn-ea"/>
                <a:cs typeface="Arial"/>
              </a:rPr>
              <a:t> 2006;9(1):23-32. </a:t>
            </a:r>
          </a:p>
          <a:p>
            <a:pPr marL="0" marR="0" lvl="0" indent="0" algn="r"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3. Choi YJ, et al. </a:t>
            </a:r>
            <a:r>
              <a:rPr kumimoji="0" lang="en-US" sz="1100" b="0" i="1" u="none" strike="noStrike" kern="1200" cap="none" spc="0" normalizeH="0" baseline="0" noProof="0" dirty="0">
                <a:ln>
                  <a:noFill/>
                </a:ln>
                <a:solidFill>
                  <a:prstClr val="black"/>
                </a:solidFill>
                <a:effectLst/>
                <a:uLnTx/>
                <a:uFillTx/>
                <a:latin typeface="Arial"/>
                <a:ea typeface="+mn-ea"/>
                <a:cs typeface="Arial"/>
              </a:rPr>
              <a:t>Cancer Cell</a:t>
            </a:r>
            <a:r>
              <a:rPr kumimoji="0" lang="en-US" sz="1100" b="0" i="0" u="none" strike="noStrike" kern="1200" cap="none" spc="0" normalizeH="0" baseline="0" noProof="0" dirty="0">
                <a:ln>
                  <a:noFill/>
                </a:ln>
                <a:solidFill>
                  <a:prstClr val="black"/>
                </a:solidFill>
                <a:effectLst/>
                <a:uLnTx/>
                <a:uFillTx/>
                <a:latin typeface="Arial"/>
                <a:ea typeface="+mn-ea"/>
                <a:cs typeface="Arial"/>
              </a:rPr>
              <a:t>. 2012;22(4):438-451. </a:t>
            </a:r>
          </a:p>
          <a:p>
            <a:pPr marL="0" marR="0" lvl="0" indent="0" algn="r"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4. Goel S, et al. </a:t>
            </a:r>
            <a:r>
              <a:rPr kumimoji="0" lang="en-US" sz="1100" b="0" i="1" u="none" strike="noStrike" kern="1200" cap="none" spc="0" normalizeH="0" baseline="0" noProof="0" dirty="0">
                <a:ln>
                  <a:noFill/>
                </a:ln>
                <a:solidFill>
                  <a:prstClr val="black"/>
                </a:solidFill>
                <a:effectLst/>
                <a:uLnTx/>
                <a:uFillTx/>
                <a:latin typeface="Arial"/>
                <a:ea typeface="+mn-ea"/>
                <a:cs typeface="Arial"/>
              </a:rPr>
              <a:t>Cancer Cell.</a:t>
            </a:r>
            <a:r>
              <a:rPr kumimoji="0" lang="en-US" sz="1100" b="0" i="0" u="none" strike="noStrike" kern="1200" cap="none" spc="0" normalizeH="0" baseline="0" noProof="0" dirty="0">
                <a:ln>
                  <a:noFill/>
                </a:ln>
                <a:solidFill>
                  <a:prstClr val="black"/>
                </a:solidFill>
                <a:effectLst/>
                <a:uLnTx/>
                <a:uFillTx/>
                <a:latin typeface="Arial"/>
                <a:ea typeface="+mn-ea"/>
                <a:cs typeface="Arial"/>
              </a:rPr>
              <a:t> 2016;29(3):255-269.  </a:t>
            </a:r>
          </a:p>
        </p:txBody>
      </p:sp>
      <p:sp>
        <p:nvSpPr>
          <p:cNvPr id="11" name="TextBox 10">
            <a:extLst>
              <a:ext uri="{FF2B5EF4-FFF2-40B4-BE49-F238E27FC236}">
                <a16:creationId xmlns:a16="http://schemas.microsoft.com/office/drawing/2014/main" id="{8A43CA29-1610-74B6-2428-7173F9B293CC}"/>
              </a:ext>
            </a:extLst>
          </p:cNvPr>
          <p:cNvSpPr txBox="1"/>
          <p:nvPr/>
        </p:nvSpPr>
        <p:spPr>
          <a:xfrm>
            <a:off x="7534524" y="2408161"/>
            <a:ext cx="3555627" cy="344709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215F9A"/>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cyclin D1-CDK4 axis is critical in HER2+ BC.</a:t>
            </a:r>
          </a:p>
          <a:p>
            <a:pPr marL="342900" marR="0" lvl="0" indent="-342900" algn="l" defTabSz="914400" rtl="0" eaLnBrk="1" fontAlgn="auto" latinLnBrk="0" hangingPunct="1">
              <a:lnSpc>
                <a:spcPct val="100000"/>
              </a:lnSpc>
              <a:spcBef>
                <a:spcPts val="0"/>
              </a:spcBef>
              <a:spcAft>
                <a:spcPts val="1200"/>
              </a:spcAft>
              <a:buClr>
                <a:srgbClr val="215F9A"/>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Persistent </a:t>
            </a:r>
            <a:r>
              <a:rPr kumimoji="0" lang="en-US" sz="1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cyclin D1-CDK4 activity drives resistance </a:t>
            </a: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to the HER2 pathway blockade.</a:t>
            </a:r>
          </a:p>
          <a:p>
            <a:pPr marL="342900" marR="0" lvl="0" indent="-342900" algn="l" defTabSz="914400" rtl="0" eaLnBrk="1" fontAlgn="auto" latinLnBrk="0" hangingPunct="1">
              <a:lnSpc>
                <a:spcPct val="100000"/>
              </a:lnSpc>
              <a:spcBef>
                <a:spcPts val="0"/>
              </a:spcBef>
              <a:spcAft>
                <a:spcPts val="1200"/>
              </a:spcAft>
              <a:buClr>
                <a:srgbClr val="215F9A"/>
              </a:buClr>
              <a:buSzPct val="150000"/>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Dual inhibition of CDK4/6 and HER2 shows synergistic anti-tumor effects </a:t>
            </a: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 preclinical models by activating TSC2, leading to mTOR inhibition.</a:t>
            </a:r>
          </a:p>
        </p:txBody>
      </p:sp>
      <p:sp>
        <p:nvSpPr>
          <p:cNvPr id="6" name="Title 1">
            <a:extLst>
              <a:ext uri="{FF2B5EF4-FFF2-40B4-BE49-F238E27FC236}">
                <a16:creationId xmlns:a16="http://schemas.microsoft.com/office/drawing/2014/main" id="{B23BA927-6088-CD30-DB68-C14DA66AFFE3}"/>
              </a:ext>
            </a:extLst>
          </p:cNvPr>
          <p:cNvSpPr>
            <a:spLocks noGrp="1"/>
          </p:cNvSpPr>
          <p:nvPr>
            <p:ph type="title"/>
          </p:nvPr>
        </p:nvSpPr>
        <p:spPr>
          <a:xfrm>
            <a:off x="965982" y="343728"/>
            <a:ext cx="11948160" cy="990600"/>
          </a:xfrm>
        </p:spPr>
        <p:txBody>
          <a:bodyPr>
            <a:normAutofit/>
          </a:bodyPr>
          <a:lstStyle/>
          <a:p>
            <a:r>
              <a:rPr lang="en-US" sz="3200" b="1" dirty="0">
                <a:solidFill>
                  <a:srgbClr val="0E2841">
                    <a:lumMod val="75000"/>
                    <a:lumOff val="25000"/>
                  </a:srgbClr>
                </a:solidFill>
                <a:latin typeface="Arial" panose="020B0604020202020204" pitchFamily="34" charset="0"/>
                <a:ea typeface="Helvetica Neue Condensed Black" panose="02000503000000020004" pitchFamily="2" charset="0"/>
                <a:cs typeface="Arial" panose="020B0604020202020204" pitchFamily="34" charset="0"/>
              </a:rPr>
              <a:t>Rationale for Blocking HER2 and CDK4/6 Pathways </a:t>
            </a:r>
            <a:br>
              <a:rPr lang="en-US" sz="3200" b="1" dirty="0">
                <a:solidFill>
                  <a:srgbClr val="0E2841">
                    <a:lumMod val="75000"/>
                    <a:lumOff val="25000"/>
                  </a:srgbClr>
                </a:solidFill>
                <a:latin typeface="Arial" panose="020B0604020202020204" pitchFamily="34" charset="0"/>
                <a:ea typeface="Helvetica Neue Condensed Black" panose="02000503000000020004" pitchFamily="2" charset="0"/>
                <a:cs typeface="Arial" panose="020B0604020202020204" pitchFamily="34" charset="0"/>
              </a:rPr>
            </a:br>
            <a:endParaRPr lang="en-US" sz="3200" dirty="0">
              <a:solidFill>
                <a:schemeClr val="tx2"/>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63A8F5C-F286-7B71-D622-FF31ABC84C19}"/>
              </a:ext>
            </a:extLst>
          </p:cNvPr>
          <p:cNvPicPr>
            <a:picLocks noChangeAspect="1"/>
          </p:cNvPicPr>
          <p:nvPr/>
        </p:nvPicPr>
        <p:blipFill>
          <a:blip r:embed="rId3"/>
          <a:srcRect t="16431"/>
          <a:stretch/>
        </p:blipFill>
        <p:spPr>
          <a:xfrm>
            <a:off x="600324" y="1689554"/>
            <a:ext cx="6934200" cy="4255936"/>
          </a:xfrm>
          <a:prstGeom prst="rect">
            <a:avLst/>
          </a:prstGeom>
        </p:spPr>
      </p:pic>
      <p:sp>
        <p:nvSpPr>
          <p:cNvPr id="4" name="TextBox 3">
            <a:extLst>
              <a:ext uri="{FF2B5EF4-FFF2-40B4-BE49-F238E27FC236}">
                <a16:creationId xmlns:a16="http://schemas.microsoft.com/office/drawing/2014/main" id="{3C799A21-AB52-4EC5-618F-CEA80999A93E}"/>
              </a:ext>
            </a:extLst>
          </p:cNvPr>
          <p:cNvSpPr txBox="1"/>
          <p:nvPr/>
        </p:nvSpPr>
        <p:spPr>
          <a:xfrm>
            <a:off x="3191546" y="1347381"/>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Trastuzumab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Pertuzumab</a:t>
            </a:r>
          </a:p>
        </p:txBody>
      </p:sp>
      <p:sp>
        <p:nvSpPr>
          <p:cNvPr id="10" name="TextBox 9">
            <a:extLst>
              <a:ext uri="{FF2B5EF4-FFF2-40B4-BE49-F238E27FC236}">
                <a16:creationId xmlns:a16="http://schemas.microsoft.com/office/drawing/2014/main" id="{F44CD962-C727-FAB9-5EBD-10201C9FAF85}"/>
              </a:ext>
            </a:extLst>
          </p:cNvPr>
          <p:cNvSpPr txBox="1"/>
          <p:nvPr/>
        </p:nvSpPr>
        <p:spPr>
          <a:xfrm>
            <a:off x="5214949" y="153047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CDK4/6i</a:t>
            </a:r>
            <a:endPar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ACC31C2D-F538-D782-E141-8A377ACBA8E0}"/>
              </a:ext>
            </a:extLst>
          </p:cNvPr>
          <p:cNvSpPr txBox="1"/>
          <p:nvPr/>
        </p:nvSpPr>
        <p:spPr>
          <a:xfrm>
            <a:off x="965982" y="5701370"/>
            <a:ext cx="64819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Malumbres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M et al. Cancer Cell 2016</a:t>
            </a:r>
          </a:p>
        </p:txBody>
      </p:sp>
    </p:spTree>
    <p:extLst>
      <p:ext uri="{BB962C8B-B14F-4D97-AF65-F5344CB8AC3E}">
        <p14:creationId xmlns:p14="http://schemas.microsoft.com/office/powerpoint/2010/main" val="155548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3A3CCB-8A5E-DCF3-C91C-C7C124B437B9}"/>
              </a:ext>
            </a:extLst>
          </p:cNvPr>
          <p:cNvSpPr txBox="1"/>
          <p:nvPr/>
        </p:nvSpPr>
        <p:spPr>
          <a:xfrm>
            <a:off x="-1" y="0"/>
            <a:ext cx="5270269" cy="461665"/>
          </a:xfrm>
          <a:prstGeom prst="rect">
            <a:avLst/>
          </a:prstGeom>
          <a:solidFill>
            <a:srgbClr val="0E2841">
              <a:lumMod val="75000"/>
              <a:lumOff val="25000"/>
            </a:srgb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CDK4/6 inhibition in HER2+ ABC </a:t>
            </a:r>
          </a:p>
        </p:txBody>
      </p:sp>
      <p:sp>
        <p:nvSpPr>
          <p:cNvPr id="5" name="TextBox 4">
            <a:extLst>
              <a:ext uri="{FF2B5EF4-FFF2-40B4-BE49-F238E27FC236}">
                <a16:creationId xmlns:a16="http://schemas.microsoft.com/office/drawing/2014/main" id="{881081C7-DC90-A623-794E-EEE68FD68032}"/>
              </a:ext>
            </a:extLst>
          </p:cNvPr>
          <p:cNvSpPr txBox="1"/>
          <p:nvPr/>
        </p:nvSpPr>
        <p:spPr>
          <a:xfrm>
            <a:off x="600324" y="594182"/>
            <a:ext cx="1048982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E2841">
                    <a:lumMod val="75000"/>
                    <a:lumOff val="25000"/>
                  </a:srgbClr>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ASPIRE trial</a:t>
            </a:r>
          </a:p>
        </p:txBody>
      </p:sp>
      <p:sp>
        <p:nvSpPr>
          <p:cNvPr id="6" name="TextBox 5">
            <a:extLst>
              <a:ext uri="{FF2B5EF4-FFF2-40B4-BE49-F238E27FC236}">
                <a16:creationId xmlns:a16="http://schemas.microsoft.com/office/drawing/2014/main" id="{FDD7241E-519E-1470-C9AD-24A9DA9FAFE8}"/>
              </a:ext>
            </a:extLst>
          </p:cNvPr>
          <p:cNvSpPr txBox="1"/>
          <p:nvPr/>
        </p:nvSpPr>
        <p:spPr>
          <a:xfrm>
            <a:off x="3558746" y="6467325"/>
            <a:ext cx="8021955" cy="430887"/>
          </a:xfrm>
          <a:prstGeom prst="rect">
            <a:avLst/>
          </a:prstGeom>
          <a:noFill/>
        </p:spPr>
        <p:txBody>
          <a:bodyPr wrap="square" rtlCol="0">
            <a:spAutoFit/>
          </a:bodyPr>
          <a:lstStyle/>
          <a:p>
            <a:pPr marL="0" marR="0" lvl="0" indent="0" algn="r" defTabSz="684831"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1">
                <a:ln>
                  <a:noFill/>
                </a:ln>
                <a:solidFill>
                  <a:prstClr val="white"/>
                </a:solidFill>
                <a:effectLst/>
                <a:uLnTx/>
                <a:uFillTx/>
                <a:latin typeface="Calibri" panose="020F0502020204030204" pitchFamily="34" charset="0"/>
                <a:ea typeface="+mn-ea"/>
                <a:cs typeface="Calibri" panose="020F0502020204030204" pitchFamily="34" charset="0"/>
                <a:sym typeface="Times" panose="02020603050405020304" pitchFamily="18" charset="0"/>
              </a:rPr>
              <a:t> Patel R et al. SABCS 2023</a:t>
            </a:r>
            <a:endParaRPr kumimoji="0" lang="en-US" sz="1100" b="0" i="1" u="none" strike="noStrike" kern="1200" cap="none" spc="0" normalizeH="0" baseline="0" noProof="1">
              <a:ln>
                <a:noFill/>
              </a:ln>
              <a:solidFill>
                <a:prstClr val="white"/>
              </a:solidFill>
              <a:effectLst/>
              <a:uLnTx/>
              <a:uFillTx/>
              <a:latin typeface="Calibri" panose="020F0502020204030204" pitchFamily="34" charset="0"/>
              <a:ea typeface="+mn-ea"/>
              <a:cs typeface="Calibri" panose="020F0502020204030204" pitchFamily="34" charset="0"/>
              <a:sym typeface="Times" panose="02020603050405020304" pitchFamily="18" charset="0"/>
            </a:endParaRPr>
          </a:p>
          <a:p>
            <a:pPr marL="0" marR="0" lvl="0" indent="0" algn="r" defTabSz="684831"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1">
                <a:ln>
                  <a:noFill/>
                </a:ln>
                <a:solidFill>
                  <a:prstClr val="white"/>
                </a:solidFill>
                <a:effectLst/>
                <a:uLnTx/>
                <a:uFillTx/>
                <a:latin typeface="Calibri" panose="020F0502020204030204" pitchFamily="34" charset="0"/>
                <a:ea typeface="+mn-ea"/>
                <a:cs typeface="Calibri" panose="020F0502020204030204" pitchFamily="34" charset="0"/>
                <a:sym typeface="Times" panose="02020603050405020304" pitchFamily="18" charset="0"/>
              </a:rPr>
              <a:t> </a:t>
            </a:r>
            <a:endParaRPr kumimoji="0" lang="es-ES" sz="1100" b="0" i="1" u="none" strike="noStrike" kern="1200" cap="none" spc="0" normalizeH="0" baseline="0" noProof="1">
              <a:ln>
                <a:noFill/>
              </a:ln>
              <a:solidFill>
                <a:prstClr val="white"/>
              </a:solidFill>
              <a:effectLst/>
              <a:uLnTx/>
              <a:uFillTx/>
              <a:latin typeface="Calibri" panose="020F0502020204030204" pitchFamily="34" charset="0"/>
              <a:ea typeface="+mn-ea"/>
              <a:cs typeface="Calibri" panose="020F0502020204030204" pitchFamily="34" charset="0"/>
              <a:sym typeface="Times" panose="02020603050405020304" pitchFamily="18" charset="0"/>
            </a:endParaRPr>
          </a:p>
        </p:txBody>
      </p:sp>
      <p:pic>
        <p:nvPicPr>
          <p:cNvPr id="8" name="Picture 7" descr="A screenshot of a medical chart&#10;&#10;AI-generated content may be incorrect.">
            <a:extLst>
              <a:ext uri="{FF2B5EF4-FFF2-40B4-BE49-F238E27FC236}">
                <a16:creationId xmlns:a16="http://schemas.microsoft.com/office/drawing/2014/main" id="{FD87B146-4EEC-97F1-C921-C6F74CCB01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9621" y="1056800"/>
            <a:ext cx="7325729" cy="4631603"/>
          </a:xfrm>
          <a:prstGeom prst="rect">
            <a:avLst/>
          </a:prstGeom>
        </p:spPr>
      </p:pic>
      <p:sp>
        <p:nvSpPr>
          <p:cNvPr id="9" name="TextBox 8">
            <a:extLst>
              <a:ext uri="{FF2B5EF4-FFF2-40B4-BE49-F238E27FC236}">
                <a16:creationId xmlns:a16="http://schemas.microsoft.com/office/drawing/2014/main" id="{A392ACC3-E42B-2AB7-B7FF-C2C4D46A0D9B}"/>
              </a:ext>
            </a:extLst>
          </p:cNvPr>
          <p:cNvSpPr txBox="1"/>
          <p:nvPr/>
        </p:nvSpPr>
        <p:spPr>
          <a:xfrm>
            <a:off x="460043" y="4048896"/>
            <a:ext cx="1758010" cy="116955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215F9A"/>
              </a:buClr>
              <a:buSzPct val="15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57% recurrent disease</a:t>
            </a:r>
          </a:p>
          <a:p>
            <a:pPr marL="342900" marR="0" lvl="0" indent="-342900" algn="l" defTabSz="914400" rtl="0" eaLnBrk="1" fontAlgn="auto" latinLnBrk="0" hangingPunct="1">
              <a:lnSpc>
                <a:spcPct val="100000"/>
              </a:lnSpc>
              <a:spcBef>
                <a:spcPts val="0"/>
              </a:spcBef>
              <a:spcAft>
                <a:spcPts val="0"/>
              </a:spcAft>
              <a:buClr>
                <a:srgbClr val="215F9A"/>
              </a:buClr>
              <a:buSzPct val="15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63.3% visceral disease</a:t>
            </a:r>
          </a:p>
          <a:p>
            <a:pPr marL="342900" marR="0" lvl="0" indent="-342900" algn="l" defTabSz="914400" rtl="0" eaLnBrk="1" fontAlgn="auto" latinLnBrk="0" hangingPunct="1">
              <a:lnSpc>
                <a:spcPct val="100000"/>
              </a:lnSpc>
              <a:spcBef>
                <a:spcPts val="0"/>
              </a:spcBef>
              <a:spcAft>
                <a:spcPts val="0"/>
              </a:spcAft>
              <a:buClr>
                <a:srgbClr val="215F9A"/>
              </a:buClr>
              <a:buSzPct val="150000"/>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descr="A table with numbers and text&#10;&#10;AI-generated content may be incorrect.">
            <a:extLst>
              <a:ext uri="{FF2B5EF4-FFF2-40B4-BE49-F238E27FC236}">
                <a16:creationId xmlns:a16="http://schemas.microsoft.com/office/drawing/2014/main" id="{4AFFDF2E-C3F2-01AC-1D96-0CDD07B120E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t="2360" b="-1"/>
          <a:stretch>
            <a:fillRect/>
          </a:stretch>
        </p:blipFill>
        <p:spPr>
          <a:xfrm>
            <a:off x="7526618" y="1213104"/>
            <a:ext cx="4323769" cy="1918475"/>
          </a:xfrm>
          <a:prstGeom prst="rect">
            <a:avLst/>
          </a:prstGeom>
        </p:spPr>
      </p:pic>
      <p:pic>
        <p:nvPicPr>
          <p:cNvPr id="14" name="Picture 13" descr="A graph showing the number of patients with their own health&#10;&#10;AI-generated content may be incorrect.">
            <a:extLst>
              <a:ext uri="{FF2B5EF4-FFF2-40B4-BE49-F238E27FC236}">
                <a16:creationId xmlns:a16="http://schemas.microsoft.com/office/drawing/2014/main" id="{E80CD13E-522C-AE8F-F25A-5AA3B8E4A89B}"/>
              </a:ext>
            </a:extLst>
          </p:cNvPr>
          <p:cNvPicPr>
            <a:picLocks noChangeAspect="1"/>
          </p:cNvPicPr>
          <p:nvPr/>
        </p:nvPicPr>
        <p:blipFill>
          <a:blip r:embed="rId7"/>
          <a:srcRect l="-1" t="2049" r="1121" b="2063"/>
          <a:stretch>
            <a:fillRect/>
          </a:stretch>
        </p:blipFill>
        <p:spPr>
          <a:xfrm>
            <a:off x="7682839" y="3162574"/>
            <a:ext cx="3991497" cy="2812923"/>
          </a:xfrm>
          <a:prstGeom prst="rect">
            <a:avLst/>
          </a:prstGeom>
        </p:spPr>
      </p:pic>
      <p:sp>
        <p:nvSpPr>
          <p:cNvPr id="15" name="TextBox 14">
            <a:extLst>
              <a:ext uri="{FF2B5EF4-FFF2-40B4-BE49-F238E27FC236}">
                <a16:creationId xmlns:a16="http://schemas.microsoft.com/office/drawing/2014/main" id="{854B24AE-2E05-A817-AB70-559FDFBC72FA}"/>
              </a:ext>
            </a:extLst>
          </p:cNvPr>
          <p:cNvSpPr txBox="1"/>
          <p:nvPr/>
        </p:nvSpPr>
        <p:spPr>
          <a:xfrm>
            <a:off x="8060149" y="4664667"/>
            <a:ext cx="234733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Median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21.2 (95% CI: 18.4-57.2)</a:t>
            </a:r>
            <a:endParaRPr kumimoji="0" lang="en-US" sz="1200" b="1"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8C649252-A96A-D029-ACBE-43772BC83AA3}"/>
              </a:ext>
            </a:extLst>
          </p:cNvPr>
          <p:cNvSpPr txBox="1"/>
          <p:nvPr/>
        </p:nvSpPr>
        <p:spPr>
          <a:xfrm rot="16200000">
            <a:off x="6946767" y="4087006"/>
            <a:ext cx="1498256"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PFS</a:t>
            </a:r>
          </a:p>
        </p:txBody>
      </p:sp>
      <p:sp>
        <p:nvSpPr>
          <p:cNvPr id="2" name="TextBox 1">
            <a:extLst>
              <a:ext uri="{FF2B5EF4-FFF2-40B4-BE49-F238E27FC236}">
                <a16:creationId xmlns:a16="http://schemas.microsoft.com/office/drawing/2014/main" id="{583A0BE7-0766-2C1D-3561-E492D3EF7276}"/>
              </a:ext>
            </a:extLst>
          </p:cNvPr>
          <p:cNvSpPr txBox="1"/>
          <p:nvPr/>
        </p:nvSpPr>
        <p:spPr>
          <a:xfrm>
            <a:off x="3854195" y="6372802"/>
            <a:ext cx="8021955" cy="430887"/>
          </a:xfrm>
          <a:prstGeom prst="rect">
            <a:avLst/>
          </a:prstGeom>
          <a:noFill/>
        </p:spPr>
        <p:txBody>
          <a:bodyPr wrap="square" rtlCol="0">
            <a:spAutoFit/>
          </a:bodyPr>
          <a:lstStyle/>
          <a:p>
            <a:pPr marL="0" marR="0" lvl="0" indent="0" algn="r" defTabSz="684831"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rPr>
              <a:t> Patel R et al. SABCS 2023</a:t>
            </a:r>
            <a:endParaRPr kumimoji="0" lang="en-U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endParaRPr>
          </a:p>
          <a:p>
            <a:pPr marL="0" marR="0" lvl="0" indent="0" algn="r" defTabSz="684831"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rPr>
              <a:t> </a:t>
            </a:r>
            <a:endParaRPr kumimoji="0" lang="es-E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endParaRPr>
          </a:p>
        </p:txBody>
      </p:sp>
      <p:sp>
        <p:nvSpPr>
          <p:cNvPr id="3" name="TextBox 2">
            <a:extLst>
              <a:ext uri="{FF2B5EF4-FFF2-40B4-BE49-F238E27FC236}">
                <a16:creationId xmlns:a16="http://schemas.microsoft.com/office/drawing/2014/main" id="{26C8ACDC-6718-EFED-674C-22B920F7D960}"/>
              </a:ext>
            </a:extLst>
          </p:cNvPr>
          <p:cNvSpPr txBox="1"/>
          <p:nvPr/>
        </p:nvSpPr>
        <p:spPr>
          <a:xfrm>
            <a:off x="242769" y="6495912"/>
            <a:ext cx="30205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Slide credit: Otto Metzger</a:t>
            </a:r>
          </a:p>
        </p:txBody>
      </p:sp>
    </p:spTree>
    <p:extLst>
      <p:ext uri="{BB962C8B-B14F-4D97-AF65-F5344CB8AC3E}">
        <p14:creationId xmlns:p14="http://schemas.microsoft.com/office/powerpoint/2010/main" val="3165227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81A5E1-DC4A-02B5-4058-4808FA800C4D}"/>
              </a:ext>
            </a:extLst>
          </p:cNvPr>
          <p:cNvSpPr txBox="1"/>
          <p:nvPr/>
        </p:nvSpPr>
        <p:spPr>
          <a:xfrm>
            <a:off x="600324" y="614964"/>
            <a:ext cx="1048982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E2841">
                    <a:lumMod val="75000"/>
                    <a:lumOff val="25000"/>
                  </a:srgbClr>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DETECT V trial</a:t>
            </a:r>
          </a:p>
        </p:txBody>
      </p:sp>
      <p:sp>
        <p:nvSpPr>
          <p:cNvPr id="5" name="TextBox 4">
            <a:extLst>
              <a:ext uri="{FF2B5EF4-FFF2-40B4-BE49-F238E27FC236}">
                <a16:creationId xmlns:a16="http://schemas.microsoft.com/office/drawing/2014/main" id="{CA748A8D-E1B1-9191-C3AF-BD3A8918AABF}"/>
              </a:ext>
            </a:extLst>
          </p:cNvPr>
          <p:cNvSpPr txBox="1"/>
          <p:nvPr/>
        </p:nvSpPr>
        <p:spPr>
          <a:xfrm>
            <a:off x="-1" y="0"/>
            <a:ext cx="5270269" cy="461665"/>
          </a:xfrm>
          <a:prstGeom prst="rect">
            <a:avLst/>
          </a:prstGeom>
          <a:solidFill>
            <a:srgbClr val="0E2841">
              <a:lumMod val="75000"/>
              <a:lumOff val="25000"/>
            </a:srgb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CDK4/6 inhibition in HER2+ ABC </a:t>
            </a:r>
          </a:p>
        </p:txBody>
      </p:sp>
      <p:pic>
        <p:nvPicPr>
          <p:cNvPr id="6" name="Picture 5" descr="A diagram of a patient's flow&#10;&#10;Description automatically generated">
            <a:extLst>
              <a:ext uri="{FF2B5EF4-FFF2-40B4-BE49-F238E27FC236}">
                <a16:creationId xmlns:a16="http://schemas.microsoft.com/office/drawing/2014/main" id="{8D03382E-980B-A678-9B92-9839BD04B04A}"/>
              </a:ext>
            </a:extLst>
          </p:cNvPr>
          <p:cNvPicPr>
            <a:picLocks noChangeAspect="1"/>
          </p:cNvPicPr>
          <p:nvPr/>
        </p:nvPicPr>
        <p:blipFill>
          <a:blip r:embed="rId3"/>
          <a:stretch>
            <a:fillRect/>
          </a:stretch>
        </p:blipFill>
        <p:spPr>
          <a:xfrm>
            <a:off x="600324" y="1116352"/>
            <a:ext cx="6171179" cy="2170372"/>
          </a:xfrm>
          <a:prstGeom prst="rect">
            <a:avLst/>
          </a:prstGeom>
        </p:spPr>
      </p:pic>
      <p:sp>
        <p:nvSpPr>
          <p:cNvPr id="7" name="TextBox 6">
            <a:extLst>
              <a:ext uri="{FF2B5EF4-FFF2-40B4-BE49-F238E27FC236}">
                <a16:creationId xmlns:a16="http://schemas.microsoft.com/office/drawing/2014/main" id="{739FECE9-AC84-2B50-920A-8653EDB18096}"/>
              </a:ext>
            </a:extLst>
          </p:cNvPr>
          <p:cNvSpPr txBox="1"/>
          <p:nvPr/>
        </p:nvSpPr>
        <p:spPr>
          <a:xfrm>
            <a:off x="6771503" y="1210928"/>
            <a:ext cx="3428572" cy="153888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
                <a:srgbClr val="215F9A"/>
              </a:buClr>
              <a:buSzPct val="150000"/>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After 124pts enrolled, amendment to add ribociclib in both treatment arms</a:t>
            </a:r>
          </a:p>
          <a:p>
            <a:pPr marL="342900" marR="0" lvl="0" indent="-342900" algn="l" defTabSz="914400" rtl="0" eaLnBrk="1" fontAlgn="auto" latinLnBrk="0" hangingPunct="1">
              <a:lnSpc>
                <a:spcPct val="100000"/>
              </a:lnSpc>
              <a:spcBef>
                <a:spcPts val="0"/>
              </a:spcBef>
              <a:spcAft>
                <a:spcPts val="600"/>
              </a:spcAft>
              <a:buClr>
                <a:srgbClr val="215F9A"/>
              </a:buClr>
              <a:buSzPct val="150000"/>
              <a:buFont typeface="Arial" panose="020B0604020202020204" pitchFamily="34" charset="0"/>
              <a:buChar char="•"/>
              <a:tabLst/>
              <a:defRPr/>
            </a:pPr>
            <a:r>
              <a:rPr kumimoji="0" lang="en-US" sz="1400" b="1" i="0" u="none" strike="noStrike" kern="1200" cap="none" spc="0" normalizeH="0" baseline="0" noProof="0" dirty="0">
                <a:ln>
                  <a:noFill/>
                </a:ln>
                <a:solidFill>
                  <a:srgbClr val="215F9A"/>
                </a:solidFill>
                <a:effectLst/>
                <a:uLnTx/>
                <a:uFillTx/>
                <a:latin typeface="Arial" panose="020B0604020202020204" pitchFamily="34" charset="0"/>
                <a:ea typeface="+mn-ea"/>
                <a:cs typeface="Arial" panose="020B0604020202020204" pitchFamily="34" charset="0"/>
              </a:rPr>
              <a:t>76% pts treated in first line</a:t>
            </a: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55% with visceral disease</a:t>
            </a:r>
          </a:p>
          <a:p>
            <a:pPr marL="342900" marR="0" lvl="0" indent="-342900" algn="l" defTabSz="914400" rtl="0" eaLnBrk="1" fontAlgn="auto" latinLnBrk="0" hangingPunct="1">
              <a:lnSpc>
                <a:spcPct val="100000"/>
              </a:lnSpc>
              <a:spcBef>
                <a:spcPts val="0"/>
              </a:spcBef>
              <a:spcAft>
                <a:spcPts val="600"/>
              </a:spcAft>
              <a:buClr>
                <a:srgbClr val="215F9A"/>
              </a:buClr>
              <a:buSzPct val="150000"/>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Primary endpoint: </a:t>
            </a:r>
            <a: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tolerability; Secondary endpoints: PFS/OS</a:t>
            </a:r>
          </a:p>
        </p:txBody>
      </p:sp>
      <p:pic>
        <p:nvPicPr>
          <p:cNvPr id="8" name="Picture 7" descr="A graph of cancer patients&#10;&#10;Description automatically generated">
            <a:extLst>
              <a:ext uri="{FF2B5EF4-FFF2-40B4-BE49-F238E27FC236}">
                <a16:creationId xmlns:a16="http://schemas.microsoft.com/office/drawing/2014/main" id="{A37D900C-3542-B061-7EB9-7ECD7A0A74B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32672" y="3251497"/>
            <a:ext cx="2997545" cy="2318658"/>
          </a:xfrm>
          <a:prstGeom prst="rect">
            <a:avLst/>
          </a:prstGeom>
        </p:spPr>
      </p:pic>
      <p:pic>
        <p:nvPicPr>
          <p:cNvPr id="9" name="Picture 8" descr="A graph of cancer patients&#10;&#10;Description automatically generated with medium confidence">
            <a:extLst>
              <a:ext uri="{FF2B5EF4-FFF2-40B4-BE49-F238E27FC236}">
                <a16:creationId xmlns:a16="http://schemas.microsoft.com/office/drawing/2014/main" id="{43A463CE-D9F4-1BDD-B49B-20C83F8C5F6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137618" y="3276091"/>
            <a:ext cx="2997545" cy="2344508"/>
          </a:xfrm>
          <a:prstGeom prst="rect">
            <a:avLst/>
          </a:prstGeom>
        </p:spPr>
      </p:pic>
      <p:pic>
        <p:nvPicPr>
          <p:cNvPr id="10" name="Picture 9" descr="A graph of a cancer patient&#10;&#10;Description automatically generated">
            <a:extLst>
              <a:ext uri="{FF2B5EF4-FFF2-40B4-BE49-F238E27FC236}">
                <a16:creationId xmlns:a16="http://schemas.microsoft.com/office/drawing/2014/main" id="{65956221-D725-B766-7BFC-74B368A0A08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3152430" y="3323112"/>
            <a:ext cx="2843446" cy="2216748"/>
          </a:xfrm>
          <a:prstGeom prst="rect">
            <a:avLst/>
          </a:prstGeom>
        </p:spPr>
      </p:pic>
      <p:pic>
        <p:nvPicPr>
          <p:cNvPr id="11" name="Picture 10" descr="A graph of a number of patients with riboccircles&#10;&#10;Description automatically generated">
            <a:extLst>
              <a:ext uri="{FF2B5EF4-FFF2-40B4-BE49-F238E27FC236}">
                <a16:creationId xmlns:a16="http://schemas.microsoft.com/office/drawing/2014/main" id="{FEA97D6D-DACC-189B-DA67-3B979271336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8979590" y="3259232"/>
            <a:ext cx="2898299" cy="2280628"/>
          </a:xfrm>
          <a:prstGeom prst="rect">
            <a:avLst/>
          </a:prstGeom>
        </p:spPr>
      </p:pic>
      <p:sp>
        <p:nvSpPr>
          <p:cNvPr id="15" name="TextBox 14">
            <a:extLst>
              <a:ext uri="{FF2B5EF4-FFF2-40B4-BE49-F238E27FC236}">
                <a16:creationId xmlns:a16="http://schemas.microsoft.com/office/drawing/2014/main" id="{83385DA6-A957-2675-ED22-C930829F6641}"/>
              </a:ext>
            </a:extLst>
          </p:cNvPr>
          <p:cNvSpPr txBox="1"/>
          <p:nvPr/>
        </p:nvSpPr>
        <p:spPr>
          <a:xfrm>
            <a:off x="6487225" y="6013643"/>
            <a:ext cx="54936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No differences in SAE but higher AEs grade 3/4 for ribo (neutropenia(74%), liver enzyme elevation)</a:t>
            </a:r>
          </a:p>
        </p:txBody>
      </p:sp>
      <p:sp>
        <p:nvSpPr>
          <p:cNvPr id="16" name="Textfeld 3">
            <a:extLst>
              <a:ext uri="{FF2B5EF4-FFF2-40B4-BE49-F238E27FC236}">
                <a16:creationId xmlns:a16="http://schemas.microsoft.com/office/drawing/2014/main" id="{7BC796A1-E3B2-F7BB-1EC3-E56CF4672048}"/>
              </a:ext>
            </a:extLst>
          </p:cNvPr>
          <p:cNvSpPr txBox="1"/>
          <p:nvPr/>
        </p:nvSpPr>
        <p:spPr>
          <a:xfrm>
            <a:off x="6463428" y="5654280"/>
            <a:ext cx="5493602" cy="297454"/>
          </a:xfrm>
          <a:prstGeom prst="rect">
            <a:avLst/>
          </a:prstGeom>
          <a:noFill/>
          <a:ln w="158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*Comparison of subsequent study cohorts, no randomized comparison</a:t>
            </a:r>
          </a:p>
        </p:txBody>
      </p:sp>
      <p:sp>
        <p:nvSpPr>
          <p:cNvPr id="12" name="TextBox 11">
            <a:extLst>
              <a:ext uri="{FF2B5EF4-FFF2-40B4-BE49-F238E27FC236}">
                <a16:creationId xmlns:a16="http://schemas.microsoft.com/office/drawing/2014/main" id="{1D62DFE1-94C7-8C87-C131-2A831CC3EE0C}"/>
              </a:ext>
            </a:extLst>
          </p:cNvPr>
          <p:cNvSpPr txBox="1"/>
          <p:nvPr/>
        </p:nvSpPr>
        <p:spPr>
          <a:xfrm>
            <a:off x="211173" y="6383635"/>
            <a:ext cx="5580027" cy="430887"/>
          </a:xfrm>
          <a:prstGeom prst="rect">
            <a:avLst/>
          </a:prstGeom>
          <a:noFill/>
        </p:spPr>
        <p:txBody>
          <a:bodyPr wrap="square" rtlCol="0">
            <a:spAutoFit/>
          </a:bodyPr>
          <a:lstStyle/>
          <a:p>
            <a:pPr marL="0" marR="0" lvl="0" indent="0" algn="l" defTabSz="684831"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rPr>
              <a:t> Janni et al. ESMO 2024. 350MO.</a:t>
            </a:r>
            <a:endParaRPr kumimoji="0" lang="en-U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endParaRPr>
          </a:p>
          <a:p>
            <a:pPr marL="0" marR="0" lvl="0" indent="0" algn="l" defTabSz="684831"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rPr>
              <a:t> </a:t>
            </a:r>
            <a:endParaRPr kumimoji="0" lang="es-E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endParaRPr>
          </a:p>
        </p:txBody>
      </p:sp>
      <p:sp>
        <p:nvSpPr>
          <p:cNvPr id="2" name="TextBox 1">
            <a:extLst>
              <a:ext uri="{FF2B5EF4-FFF2-40B4-BE49-F238E27FC236}">
                <a16:creationId xmlns:a16="http://schemas.microsoft.com/office/drawing/2014/main" id="{C66EEF89-E0D2-2BF4-A11D-B8E4BA814B27}"/>
              </a:ext>
            </a:extLst>
          </p:cNvPr>
          <p:cNvSpPr txBox="1"/>
          <p:nvPr/>
        </p:nvSpPr>
        <p:spPr>
          <a:xfrm>
            <a:off x="9023442" y="6539590"/>
            <a:ext cx="302052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Slide credit: Otto Metzger</a:t>
            </a:r>
          </a:p>
        </p:txBody>
      </p:sp>
    </p:spTree>
    <p:extLst>
      <p:ext uri="{BB962C8B-B14F-4D97-AF65-F5344CB8AC3E}">
        <p14:creationId xmlns:p14="http://schemas.microsoft.com/office/powerpoint/2010/main" val="1117453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Carey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2183936"/>
          <a:ext cx="9601398" cy="1245064"/>
        </p:xfrm>
        <a:graphic>
          <a:graphicData uri="http://schemas.openxmlformats.org/drawingml/2006/table">
            <a:tbl>
              <a:tblPr firstRow="1" bandRow="1">
                <a:tableStyleId>{F2DE63D5-997A-4646-A377-4702673A728D}</a:tableStyleId>
              </a:tblPr>
              <a:tblGrid>
                <a:gridCol w="9601398">
                  <a:extLst>
                    <a:ext uri="{9D8B030D-6E8A-4147-A177-3AD203B41FA5}">
                      <a16:colId xmlns:a16="http://schemas.microsoft.com/office/drawing/2014/main" val="20000"/>
                    </a:ext>
                  </a:extLst>
                </a:gridCol>
              </a:tblGrid>
              <a:tr h="1245064">
                <a:tc>
                  <a:txBody>
                    <a:bodyPr/>
                    <a:lstStyle/>
                    <a:p>
                      <a:pPr algn="ctr"/>
                      <a:r>
                        <a:rPr lang="en-US" sz="1800" b="0" dirty="0">
                          <a:solidFill>
                            <a:schemeClr val="tx1"/>
                          </a:solidFill>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210227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246A0B-C555-35BC-70D7-BD68BA7493F1}"/>
              </a:ext>
            </a:extLst>
          </p:cNvPr>
          <p:cNvSpPr txBox="1"/>
          <p:nvPr/>
        </p:nvSpPr>
        <p:spPr>
          <a:xfrm>
            <a:off x="-1" y="0"/>
            <a:ext cx="5270269" cy="461665"/>
          </a:xfrm>
          <a:prstGeom prst="rect">
            <a:avLst/>
          </a:prstGeom>
          <a:solidFill>
            <a:srgbClr val="0E2841">
              <a:lumMod val="75000"/>
              <a:lumOff val="25000"/>
            </a:srgb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CDK4/6 inhibition in HER2+ ABC </a:t>
            </a:r>
          </a:p>
        </p:txBody>
      </p:sp>
      <p:sp>
        <p:nvSpPr>
          <p:cNvPr id="2" name="TextBox 1">
            <a:extLst>
              <a:ext uri="{FF2B5EF4-FFF2-40B4-BE49-F238E27FC236}">
                <a16:creationId xmlns:a16="http://schemas.microsoft.com/office/drawing/2014/main" id="{A6D561FC-D79C-5B36-F21B-178558497DFD}"/>
              </a:ext>
            </a:extLst>
          </p:cNvPr>
          <p:cNvSpPr txBox="1"/>
          <p:nvPr/>
        </p:nvSpPr>
        <p:spPr>
          <a:xfrm>
            <a:off x="600324" y="630462"/>
            <a:ext cx="10489827"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E2841">
                    <a:lumMod val="75000"/>
                    <a:lumOff val="25000"/>
                  </a:srgbClr>
                </a:solidFill>
                <a:effectLst/>
                <a:uLnTx/>
                <a:uFillTx/>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MINI trial – ASCO 2025</a:t>
            </a:r>
          </a:p>
        </p:txBody>
      </p:sp>
      <p:pic>
        <p:nvPicPr>
          <p:cNvPr id="3" name="Picture 2">
            <a:extLst>
              <a:ext uri="{FF2B5EF4-FFF2-40B4-BE49-F238E27FC236}">
                <a16:creationId xmlns:a16="http://schemas.microsoft.com/office/drawing/2014/main" id="{F78FECCD-23B4-F952-4413-1032F396282C}"/>
              </a:ext>
            </a:extLst>
          </p:cNvPr>
          <p:cNvPicPr>
            <a:picLocks noChangeAspect="1"/>
          </p:cNvPicPr>
          <p:nvPr/>
        </p:nvPicPr>
        <p:blipFill>
          <a:blip r:embed="rId3"/>
          <a:srcRect b="33404"/>
          <a:stretch>
            <a:fillRect/>
          </a:stretch>
        </p:blipFill>
        <p:spPr>
          <a:xfrm>
            <a:off x="600324" y="1138185"/>
            <a:ext cx="7772400" cy="2199376"/>
          </a:xfrm>
          <a:prstGeom prst="rect">
            <a:avLst/>
          </a:prstGeom>
        </p:spPr>
      </p:pic>
      <p:pic>
        <p:nvPicPr>
          <p:cNvPr id="10" name="Picture 9">
            <a:extLst>
              <a:ext uri="{FF2B5EF4-FFF2-40B4-BE49-F238E27FC236}">
                <a16:creationId xmlns:a16="http://schemas.microsoft.com/office/drawing/2014/main" id="{E3B514CF-95AC-BD34-DBAF-84583E1DCA4F}"/>
              </a:ext>
            </a:extLst>
          </p:cNvPr>
          <p:cNvPicPr>
            <a:picLocks noChangeAspect="1"/>
          </p:cNvPicPr>
          <p:nvPr/>
        </p:nvPicPr>
        <p:blipFill>
          <a:blip r:embed="rId4"/>
          <a:srcRect t="12874"/>
          <a:stretch>
            <a:fillRect/>
          </a:stretch>
        </p:blipFill>
        <p:spPr>
          <a:xfrm>
            <a:off x="4136738" y="3520440"/>
            <a:ext cx="3689923" cy="2559095"/>
          </a:xfrm>
          <a:prstGeom prst="rect">
            <a:avLst/>
          </a:prstGeom>
        </p:spPr>
      </p:pic>
      <p:pic>
        <p:nvPicPr>
          <p:cNvPr id="14" name="그림 3" descr="텍스트, 라인, 그래프, 도표이(가) 표시된 사진">
            <a:extLst>
              <a:ext uri="{FF2B5EF4-FFF2-40B4-BE49-F238E27FC236}">
                <a16:creationId xmlns:a16="http://schemas.microsoft.com/office/drawing/2014/main" id="{737BBB0B-69AB-D4B7-1DAC-1735F725C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324" y="3337561"/>
            <a:ext cx="3410067" cy="2583084"/>
          </a:xfrm>
          <a:prstGeom prst="rect">
            <a:avLst/>
          </a:prstGeom>
        </p:spPr>
      </p:pic>
      <p:sp>
        <p:nvSpPr>
          <p:cNvPr id="15" name="Rectangle: Rounded Corners 51">
            <a:extLst>
              <a:ext uri="{FF2B5EF4-FFF2-40B4-BE49-F238E27FC236}">
                <a16:creationId xmlns:a16="http://schemas.microsoft.com/office/drawing/2014/main" id="{9092305C-BE59-8BAD-B891-3A71354A1649}"/>
              </a:ext>
            </a:extLst>
          </p:cNvPr>
          <p:cNvSpPr/>
          <p:nvPr/>
        </p:nvSpPr>
        <p:spPr>
          <a:xfrm>
            <a:off x="884820" y="5536937"/>
            <a:ext cx="1532545" cy="339855"/>
          </a:xfrm>
          <a:prstGeom prst="roundRect">
            <a:avLst/>
          </a:prstGeom>
          <a:solidFill>
            <a:schemeClr val="accent6">
              <a:lumMod val="60000"/>
              <a:lumOff val="40000"/>
            </a:schemeClr>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557"/>
                </a:solidFill>
                <a:effectLst/>
                <a:uLnTx/>
                <a:uFillTx/>
                <a:latin typeface="Aptos" panose="02110004020202020204"/>
                <a:ea typeface="+mn-ea"/>
                <a:cs typeface="+mn-cs"/>
              </a:rPr>
              <a:t>ORR</a:t>
            </a:r>
            <a:r>
              <a:rPr kumimoji="0" lang="ko-KR" altLang="en-US" sz="1400" b="1" i="0" u="none" strike="noStrike" kern="1200" cap="none" spc="0" normalizeH="0" baseline="0" noProof="0" dirty="0">
                <a:ln>
                  <a:noFill/>
                </a:ln>
                <a:solidFill>
                  <a:srgbClr val="002557"/>
                </a:solidFill>
                <a:effectLst/>
                <a:uLnTx/>
                <a:uFillTx/>
                <a:latin typeface="Aptos" panose="02110004020202020204"/>
                <a:ea typeface="맑은 고딕" panose="020B0503020000020004" pitchFamily="34" charset="-127"/>
                <a:cs typeface="+mn-cs"/>
              </a:rPr>
              <a:t> </a:t>
            </a:r>
            <a:r>
              <a:rPr kumimoji="0" lang="en-GB" sz="1400" b="1" i="0" u="none" strike="noStrike" kern="1200" cap="none" spc="0" normalizeH="0" baseline="0" noProof="0" dirty="0">
                <a:ln>
                  <a:noFill/>
                </a:ln>
                <a:solidFill>
                  <a:srgbClr val="002557"/>
                </a:solidFill>
                <a:effectLst/>
                <a:uLnTx/>
                <a:uFillTx/>
                <a:latin typeface="Aptos" panose="02110004020202020204"/>
                <a:ea typeface="+mn-ea"/>
                <a:cs typeface="+mn-cs"/>
              </a:rPr>
              <a:t>=</a:t>
            </a:r>
            <a:r>
              <a:rPr kumimoji="0" lang="ko-KR" altLang="en-US" sz="1400" b="1" i="0" u="none" strike="noStrike" kern="1200" cap="none" spc="0" normalizeH="0" baseline="0" noProof="0" dirty="0">
                <a:ln>
                  <a:noFill/>
                </a:ln>
                <a:solidFill>
                  <a:srgbClr val="002557"/>
                </a:solidFill>
                <a:effectLst/>
                <a:uLnTx/>
                <a:uFillTx/>
                <a:latin typeface="Aptos" panose="02110004020202020204"/>
                <a:ea typeface="맑은 고딕" panose="020B0503020000020004" pitchFamily="34" charset="-127"/>
                <a:cs typeface="+mn-cs"/>
              </a:rPr>
              <a:t> </a:t>
            </a:r>
            <a:r>
              <a:rPr kumimoji="0" lang="en-GB" sz="1400" b="1" i="0" u="none" strike="noStrike" kern="1200" cap="none" spc="0" normalizeH="0" baseline="0" noProof="0" dirty="0">
                <a:ln>
                  <a:noFill/>
                </a:ln>
                <a:solidFill>
                  <a:srgbClr val="002557"/>
                </a:solidFill>
                <a:effectLst/>
                <a:uLnTx/>
                <a:uFillTx/>
                <a:latin typeface="Aptos" panose="02110004020202020204"/>
                <a:ea typeface="+mn-ea"/>
                <a:cs typeface="+mn-cs"/>
              </a:rPr>
              <a:t>61.1%</a:t>
            </a:r>
          </a:p>
        </p:txBody>
      </p:sp>
      <p:sp>
        <p:nvSpPr>
          <p:cNvPr id="16" name="TextBox 15">
            <a:extLst>
              <a:ext uri="{FF2B5EF4-FFF2-40B4-BE49-F238E27FC236}">
                <a16:creationId xmlns:a16="http://schemas.microsoft.com/office/drawing/2014/main" id="{5803BAF5-D0BA-EC7F-A4FC-5738029CF14D}"/>
              </a:ext>
            </a:extLst>
          </p:cNvPr>
          <p:cNvSpPr txBox="1"/>
          <p:nvPr/>
        </p:nvSpPr>
        <p:spPr>
          <a:xfrm>
            <a:off x="4029217" y="6416480"/>
            <a:ext cx="8021955" cy="430887"/>
          </a:xfrm>
          <a:prstGeom prst="rect">
            <a:avLst/>
          </a:prstGeom>
          <a:noFill/>
        </p:spPr>
        <p:txBody>
          <a:bodyPr wrap="square" rtlCol="0">
            <a:spAutoFit/>
          </a:bodyPr>
          <a:lstStyle/>
          <a:p>
            <a:pPr marL="0" marR="0" lvl="0" indent="0" algn="r" defTabSz="684831"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rPr>
              <a:t> Sohn  J et al. ASCO 2025</a:t>
            </a:r>
            <a:endParaRPr kumimoji="0" lang="en-U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endParaRPr>
          </a:p>
          <a:p>
            <a:pPr marL="0" marR="0" lvl="0" indent="0" algn="r" defTabSz="684831"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rPr>
              <a:t> </a:t>
            </a:r>
            <a:endParaRPr kumimoji="0" lang="es-ES" sz="1100" b="0" i="1"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sym typeface="Times" panose="02020603050405020304" pitchFamily="18" charset="0"/>
            </a:endParaRPr>
          </a:p>
        </p:txBody>
      </p:sp>
      <p:sp>
        <p:nvSpPr>
          <p:cNvPr id="17" name="TextBox 16">
            <a:extLst>
              <a:ext uri="{FF2B5EF4-FFF2-40B4-BE49-F238E27FC236}">
                <a16:creationId xmlns:a16="http://schemas.microsoft.com/office/drawing/2014/main" id="{2386B15B-196A-6C2F-3BAE-BC945E7EF7D2}"/>
              </a:ext>
            </a:extLst>
          </p:cNvPr>
          <p:cNvSpPr txBox="1"/>
          <p:nvPr/>
        </p:nvSpPr>
        <p:spPr>
          <a:xfrm>
            <a:off x="8372724" y="1166066"/>
            <a:ext cx="3428572" cy="204671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
                <a:srgbClr val="215F9A"/>
              </a:buClr>
              <a:buSzPct val="150000"/>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Primary endpoint: </a:t>
            </a:r>
            <a: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Phase Ib – Determination RP2D; Phase II – PFS</a:t>
            </a:r>
          </a:p>
          <a:p>
            <a:pPr marL="342900" marR="0" lvl="0" indent="-342900" algn="l" defTabSz="914400" rtl="0" eaLnBrk="1" fontAlgn="auto" latinLnBrk="0" hangingPunct="1">
              <a:lnSpc>
                <a:spcPct val="100000"/>
              </a:lnSpc>
              <a:spcBef>
                <a:spcPts val="0"/>
              </a:spcBef>
              <a:spcAft>
                <a:spcPts val="600"/>
              </a:spcAft>
              <a:buClr>
                <a:srgbClr val="215F9A"/>
              </a:buClr>
              <a:buSzPct val="150000"/>
              <a:buFont typeface="Arial" panose="020B0604020202020204"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Secondary endpoints: OS, ORR, DoR, Safety </a:t>
            </a:r>
          </a:p>
          <a:p>
            <a:pPr marL="342900" marR="0" lvl="0" indent="-342900" algn="l" defTabSz="914400" rtl="0" eaLnBrk="1" fontAlgn="auto" latinLnBrk="0" hangingPunct="1">
              <a:lnSpc>
                <a:spcPct val="100000"/>
              </a:lnSpc>
              <a:spcBef>
                <a:spcPts val="0"/>
              </a:spcBef>
              <a:spcAft>
                <a:spcPts val="600"/>
              </a:spcAft>
              <a:buClr>
                <a:srgbClr val="215F9A"/>
              </a:buClr>
              <a:buSzPct val="150000"/>
              <a:buFont typeface="Arial" panose="020B0604020202020204" pitchFamily="34" charset="0"/>
              <a:buChar char="•"/>
              <a:tabLst/>
              <a:defRPr/>
            </a:pPr>
            <a:r>
              <a:rPr kumimoji="0" lang="en-US" sz="1400" b="1" i="0" u="none" strike="noStrike" kern="1200" cap="none" spc="0" normalizeH="0" baseline="0" noProof="0" dirty="0">
                <a:ln>
                  <a:noFill/>
                </a:ln>
                <a:solidFill>
                  <a:srgbClr val="215F9A"/>
                </a:solidFill>
                <a:effectLst/>
                <a:uLnTx/>
                <a:uFillTx/>
                <a:latin typeface="Arial" panose="020B0604020202020204" pitchFamily="34" charset="0"/>
                <a:ea typeface="+mn-ea"/>
                <a:cs typeface="Arial" panose="020B0604020202020204" pitchFamily="34" charset="0"/>
              </a:rPr>
              <a:t>58.9% recurrent disease; 66.7% visceral disease</a:t>
            </a:r>
            <a:endPar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
                <a:srgbClr val="215F9A"/>
              </a:buClr>
              <a:buSzPct val="150000"/>
              <a:buFont typeface="Arial" panose="020B0604020202020204" pitchFamily="34" charset="0"/>
              <a:buChar char="•"/>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9FA5627F-28F4-8847-0BBE-6A413EC7A607}"/>
              </a:ext>
            </a:extLst>
          </p:cNvPr>
          <p:cNvPicPr>
            <a:picLocks noChangeAspect="1"/>
          </p:cNvPicPr>
          <p:nvPr/>
        </p:nvPicPr>
        <p:blipFill>
          <a:blip r:embed="rId6"/>
          <a:stretch>
            <a:fillRect/>
          </a:stretch>
        </p:blipFill>
        <p:spPr>
          <a:xfrm>
            <a:off x="7575483" y="3395659"/>
            <a:ext cx="4225813" cy="2635251"/>
          </a:xfrm>
          <a:prstGeom prst="rect">
            <a:avLst/>
          </a:prstGeom>
        </p:spPr>
      </p:pic>
      <p:sp>
        <p:nvSpPr>
          <p:cNvPr id="20" name="TextBox 19">
            <a:extLst>
              <a:ext uri="{FF2B5EF4-FFF2-40B4-BE49-F238E27FC236}">
                <a16:creationId xmlns:a16="http://schemas.microsoft.com/office/drawing/2014/main" id="{C11FDFF4-2B2B-5A62-5C56-1B68DCADD5A9}"/>
              </a:ext>
            </a:extLst>
          </p:cNvPr>
          <p:cNvSpPr txBox="1"/>
          <p:nvPr/>
        </p:nvSpPr>
        <p:spPr>
          <a:xfrm>
            <a:off x="4682443" y="4629103"/>
            <a:ext cx="2347335"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Median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30.4 (95% CI: 19.6-NR)</a:t>
            </a:r>
            <a:endParaRPr kumimoji="0" lang="en-US" sz="1200" b="1"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649151-27F1-41B5-574C-BCCBE7626460}"/>
              </a:ext>
            </a:extLst>
          </p:cNvPr>
          <p:cNvSpPr txBox="1"/>
          <p:nvPr/>
        </p:nvSpPr>
        <p:spPr>
          <a:xfrm>
            <a:off x="140828" y="6513381"/>
            <a:ext cx="30205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Slide credit: Otto Metzger</a:t>
            </a:r>
          </a:p>
        </p:txBody>
      </p:sp>
    </p:spTree>
    <p:extLst>
      <p:ext uri="{BB962C8B-B14F-4D97-AF65-F5344CB8AC3E}">
        <p14:creationId xmlns:p14="http://schemas.microsoft.com/office/powerpoint/2010/main" val="1884561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C83E3-636B-9333-801E-D3AED0AFDD2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9621" y="240725"/>
            <a:ext cx="12052379" cy="6376549"/>
          </a:xfrm>
          <a:prstGeom prst="rect">
            <a:avLst/>
          </a:prstGeom>
        </p:spPr>
      </p:pic>
    </p:spTree>
    <p:extLst>
      <p:ext uri="{BB962C8B-B14F-4D97-AF65-F5344CB8AC3E}">
        <p14:creationId xmlns:p14="http://schemas.microsoft.com/office/powerpoint/2010/main" val="3983082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D824D-AB02-416D-455D-F9D450DA40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365E86A-86A0-4570-180A-02EC6F6D2BAE}"/>
              </a:ext>
            </a:extLst>
          </p:cNvPr>
          <p:cNvSpPr/>
          <p:nvPr/>
        </p:nvSpPr>
        <p:spPr bwMode="auto">
          <a:xfrm>
            <a:off x="536197" y="3175686"/>
            <a:ext cx="11175157" cy="56841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67CFE0C-D2A4-4257-7DEC-3BACCADCAFF7}"/>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D3214408-5F16-4961-8451-0088FFEA339D}"/>
              </a:ext>
            </a:extLst>
          </p:cNvPr>
          <p:cNvSpPr>
            <a:spLocks noGrp="1"/>
          </p:cNvSpPr>
          <p:nvPr>
            <p:ph idx="1"/>
          </p:nvPr>
        </p:nvSpPr>
        <p:spPr>
          <a:xfrm>
            <a:off x="1282390" y="1039853"/>
            <a:ext cx="9824225" cy="3259686"/>
          </a:xfrm>
        </p:spPr>
        <p:txBody>
          <a:bodyPr/>
          <a:lstStyle/>
          <a:p>
            <a:pPr marL="98425" indent="0">
              <a:lnSpc>
                <a:spcPts val="3240"/>
              </a:lnSpc>
              <a:spcBef>
                <a:spcPts val="1000"/>
              </a:spcBef>
              <a:spcAft>
                <a:spcPts val="600"/>
              </a:spcAft>
              <a:buNone/>
            </a:pPr>
            <a:r>
              <a:rPr lang="en-US" sz="2600" dirty="0">
                <a:solidFill>
                  <a:schemeClr val="accent2"/>
                </a:solidFill>
              </a:rPr>
              <a:t>Introduction: </a:t>
            </a:r>
            <a:r>
              <a:rPr lang="en-US" sz="2600" dirty="0">
                <a:solidFill>
                  <a:schemeClr val="tx1"/>
                </a:solidFill>
              </a:rPr>
              <a:t>HER2 History </a:t>
            </a:r>
          </a:p>
          <a:p>
            <a:pPr marL="98425" indent="0">
              <a:lnSpc>
                <a:spcPts val="3240"/>
              </a:lnSpc>
              <a:spcBef>
                <a:spcPts val="1000"/>
              </a:spcBef>
              <a:spcAft>
                <a:spcPts val="600"/>
              </a:spcAft>
              <a:buNone/>
            </a:pPr>
            <a:r>
              <a:rPr lang="en-US" sz="2600" dirty="0">
                <a:solidFill>
                  <a:schemeClr val="accent2"/>
                </a:solidFill>
              </a:rPr>
              <a:t>Module 1: </a:t>
            </a:r>
            <a:r>
              <a:rPr lang="en-US" sz="2600" dirty="0">
                <a:solidFill>
                  <a:schemeClr val="tx1"/>
                </a:solidFill>
              </a:rPr>
              <a:t>Cases from the GMO Survey</a:t>
            </a:r>
            <a:endParaRPr lang="en-US" sz="2600" dirty="0">
              <a:solidFill>
                <a:schemeClr val="accent2"/>
              </a:solidFill>
            </a:endParaRPr>
          </a:p>
          <a:p>
            <a:pPr marL="98425" indent="0">
              <a:lnSpc>
                <a:spcPts val="3240"/>
              </a:lnSpc>
              <a:spcBef>
                <a:spcPts val="1000"/>
              </a:spcBef>
              <a:spcAft>
                <a:spcPts val="600"/>
              </a:spcAft>
              <a:buNone/>
            </a:pPr>
            <a:r>
              <a:rPr lang="en-US" sz="2600" dirty="0">
                <a:solidFill>
                  <a:schemeClr val="accent2"/>
                </a:solidFill>
              </a:rPr>
              <a:t>Module 2: </a:t>
            </a:r>
            <a:r>
              <a:rPr lang="en-US" sz="2600" dirty="0">
                <a:solidFill>
                  <a:schemeClr val="tx1"/>
                </a:solidFill>
              </a:rPr>
              <a:t>Biology and Selection of First-Line Therapy for HR-Positive, HER2-Positive Metastatic Breast Cancer (</a:t>
            </a:r>
            <a:r>
              <a:rPr lang="en-US" sz="2600" dirty="0" err="1">
                <a:solidFill>
                  <a:schemeClr val="tx1"/>
                </a:solidFill>
              </a:rPr>
              <a:t>mBC</a:t>
            </a:r>
            <a:r>
              <a:rPr lang="en-US" sz="2600" dirty="0">
                <a:solidFill>
                  <a:schemeClr val="tx1"/>
                </a:solidFill>
              </a:rPr>
              <a:t>) — Dr Mahtani </a:t>
            </a:r>
          </a:p>
          <a:p>
            <a:pPr marL="98425" indent="0">
              <a:lnSpc>
                <a:spcPts val="3240"/>
              </a:lnSpc>
              <a:spcBef>
                <a:spcPts val="1000"/>
              </a:spcBef>
              <a:spcAft>
                <a:spcPts val="600"/>
              </a:spcAft>
              <a:buNone/>
            </a:pPr>
            <a:r>
              <a:rPr lang="en-US" sz="2600" dirty="0">
                <a:solidFill>
                  <a:schemeClr val="bg1"/>
                </a:solidFill>
              </a:rPr>
              <a:t>Module 3: Faculty Case Presentations</a:t>
            </a:r>
          </a:p>
          <a:p>
            <a:pPr marL="98425" indent="0">
              <a:lnSpc>
                <a:spcPts val="3240"/>
              </a:lnSpc>
              <a:spcBef>
                <a:spcPts val="1000"/>
              </a:spcBef>
              <a:spcAft>
                <a:spcPts val="600"/>
              </a:spcAft>
              <a:buNone/>
            </a:pPr>
            <a:r>
              <a:rPr lang="en-US" sz="2600" dirty="0">
                <a:solidFill>
                  <a:schemeClr val="accent2"/>
                </a:solidFill>
              </a:rPr>
              <a:t>Module 4: </a:t>
            </a:r>
            <a:r>
              <a:rPr lang="en-US" sz="2600" dirty="0">
                <a:solidFill>
                  <a:schemeClr val="tx1"/>
                </a:solidFill>
              </a:rPr>
              <a:t>Patterns of Care Survey — Part 1 </a:t>
            </a:r>
          </a:p>
          <a:p>
            <a:pPr marL="98425" indent="0">
              <a:lnSpc>
                <a:spcPts val="3240"/>
              </a:lnSpc>
              <a:spcBef>
                <a:spcPts val="1000"/>
              </a:spcBef>
              <a:spcAft>
                <a:spcPts val="600"/>
              </a:spcAft>
              <a:buNone/>
            </a:pPr>
            <a:r>
              <a:rPr lang="en-US" sz="2600" dirty="0">
                <a:solidFill>
                  <a:schemeClr val="accent2"/>
                </a:solidFill>
              </a:rPr>
              <a:t>Module 5: </a:t>
            </a:r>
            <a:r>
              <a:rPr lang="en-US" sz="2600" dirty="0">
                <a:solidFill>
                  <a:schemeClr val="tx1"/>
                </a:solidFill>
              </a:rPr>
              <a:t>Optimizing the Use of Up-Front Maintenance Therapy for HER2-Positive </a:t>
            </a:r>
            <a:r>
              <a:rPr lang="en-US" sz="2600" dirty="0" err="1">
                <a:solidFill>
                  <a:schemeClr val="tx1"/>
                </a:solidFill>
              </a:rPr>
              <a:t>mBC</a:t>
            </a:r>
            <a:r>
              <a:rPr lang="en-US" sz="2600" dirty="0">
                <a:solidFill>
                  <a:schemeClr val="tx1"/>
                </a:solidFill>
              </a:rPr>
              <a:t> — Dr Carey</a:t>
            </a:r>
          </a:p>
          <a:p>
            <a:pPr marL="98425" indent="0">
              <a:lnSpc>
                <a:spcPts val="3240"/>
              </a:lnSpc>
              <a:spcBef>
                <a:spcPts val="1000"/>
              </a:spcBef>
              <a:spcAft>
                <a:spcPts val="600"/>
              </a:spcAft>
              <a:buNone/>
            </a:pPr>
            <a:r>
              <a:rPr lang="en-US" sz="2600" dirty="0">
                <a:solidFill>
                  <a:schemeClr val="accent2"/>
                </a:solidFill>
              </a:rPr>
              <a:t>Module 6: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7: </a:t>
            </a:r>
            <a:r>
              <a:rPr lang="en-US" sz="2600" dirty="0">
                <a:solidFill>
                  <a:schemeClr val="tx1"/>
                </a:solidFill>
              </a:rPr>
              <a:t>Patterns of Care Survey — Part 2 </a:t>
            </a:r>
          </a:p>
        </p:txBody>
      </p:sp>
    </p:spTree>
    <p:custDataLst>
      <p:tags r:id="rId1"/>
    </p:custDataLst>
    <p:extLst>
      <p:ext uri="{BB962C8B-B14F-4D97-AF65-F5344CB8AC3E}">
        <p14:creationId xmlns:p14="http://schemas.microsoft.com/office/powerpoint/2010/main" val="599523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A90F-71B6-E3B4-7A18-97ED0C79782B}"/>
              </a:ext>
            </a:extLst>
          </p:cNvPr>
          <p:cNvSpPr>
            <a:spLocks noGrp="1"/>
          </p:cNvSpPr>
          <p:nvPr>
            <p:ph type="title"/>
          </p:nvPr>
        </p:nvSpPr>
        <p:spPr>
          <a:xfrm>
            <a:off x="912286" y="0"/>
            <a:ext cx="10358967" cy="1143000"/>
          </a:xfrm>
        </p:spPr>
        <p:txBody>
          <a:bodyPr/>
          <a:lstStyle/>
          <a:p>
            <a:r>
              <a:rPr lang="en-US" dirty="0"/>
              <a:t>Dr Mahtani: Case </a:t>
            </a:r>
          </a:p>
        </p:txBody>
      </p:sp>
      <p:sp>
        <p:nvSpPr>
          <p:cNvPr id="3" name="Content Placeholder 2">
            <a:extLst>
              <a:ext uri="{FF2B5EF4-FFF2-40B4-BE49-F238E27FC236}">
                <a16:creationId xmlns:a16="http://schemas.microsoft.com/office/drawing/2014/main" id="{6B0AFDB3-9C96-46E9-C737-642596B17F4E}"/>
              </a:ext>
            </a:extLst>
          </p:cNvPr>
          <p:cNvSpPr>
            <a:spLocks noGrp="1"/>
          </p:cNvSpPr>
          <p:nvPr>
            <p:ph idx="1"/>
          </p:nvPr>
        </p:nvSpPr>
        <p:spPr>
          <a:xfrm>
            <a:off x="912286" y="1189040"/>
            <a:ext cx="10358967" cy="4799013"/>
          </a:xfrm>
        </p:spPr>
        <p:txBody>
          <a:bodyPr/>
          <a:lstStyle/>
          <a:p>
            <a:r>
              <a:rPr lang="en-US" dirty="0"/>
              <a:t>56yo diagnosed with breast cancer in 2019 </a:t>
            </a:r>
          </a:p>
          <a:p>
            <a:r>
              <a:rPr lang="en-US" dirty="0"/>
              <a:t>S/P B/L mastectomy: Left: pT1aN0, ER 20%, P 5%, HER2 3+;   Right: extensive DCIS spanning 4 cm, no invasive disease, ER 90%, PR 80%</a:t>
            </a:r>
          </a:p>
          <a:p>
            <a:r>
              <a:rPr lang="en-US" dirty="0"/>
              <a:t>No adjuvant chemo/HER2 directed therapy </a:t>
            </a:r>
          </a:p>
          <a:p>
            <a:r>
              <a:rPr lang="en-US" dirty="0"/>
              <a:t>Tamoxifen 2020-2025</a:t>
            </a:r>
          </a:p>
          <a:p>
            <a:r>
              <a:rPr lang="en-US" dirty="0"/>
              <a:t>3 months post discontinuation of tamoxifen presented with DOE while exercising, persistent cough, went to ER with worsening symptoms</a:t>
            </a:r>
          </a:p>
        </p:txBody>
      </p:sp>
    </p:spTree>
    <p:extLst>
      <p:ext uri="{BB962C8B-B14F-4D97-AF65-F5344CB8AC3E}">
        <p14:creationId xmlns:p14="http://schemas.microsoft.com/office/powerpoint/2010/main" val="1630506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35A3-15A1-3813-399A-D9EE91457DF0}"/>
              </a:ext>
            </a:extLst>
          </p:cNvPr>
          <p:cNvSpPr>
            <a:spLocks noGrp="1"/>
          </p:cNvSpPr>
          <p:nvPr>
            <p:ph type="title"/>
          </p:nvPr>
        </p:nvSpPr>
        <p:spPr>
          <a:xfrm>
            <a:off x="912286" y="0"/>
            <a:ext cx="10358967" cy="1143000"/>
          </a:xfrm>
        </p:spPr>
        <p:txBody>
          <a:bodyPr/>
          <a:lstStyle/>
          <a:p>
            <a:r>
              <a:rPr lang="en-US" dirty="0"/>
              <a:t>Dr </a:t>
            </a:r>
            <a:r>
              <a:rPr lang="en-US" dirty="0" err="1"/>
              <a:t>Mahtni</a:t>
            </a:r>
            <a:r>
              <a:rPr lang="en-US" dirty="0"/>
              <a:t>: Case (</a:t>
            </a:r>
            <a:r>
              <a:rPr lang="en-US" dirty="0" err="1"/>
              <a:t>Cont</a:t>
            </a:r>
            <a:r>
              <a:rPr lang="en-US" dirty="0"/>
              <a:t>)</a:t>
            </a:r>
          </a:p>
        </p:txBody>
      </p:sp>
      <p:sp>
        <p:nvSpPr>
          <p:cNvPr id="3" name="Content Placeholder 2">
            <a:extLst>
              <a:ext uri="{FF2B5EF4-FFF2-40B4-BE49-F238E27FC236}">
                <a16:creationId xmlns:a16="http://schemas.microsoft.com/office/drawing/2014/main" id="{3B5D3A06-A73A-E39B-32FA-E299CE3D29D2}"/>
              </a:ext>
            </a:extLst>
          </p:cNvPr>
          <p:cNvSpPr>
            <a:spLocks noGrp="1"/>
          </p:cNvSpPr>
          <p:nvPr>
            <p:ph idx="1"/>
          </p:nvPr>
        </p:nvSpPr>
        <p:spPr>
          <a:xfrm>
            <a:off x="912286" y="1189040"/>
            <a:ext cx="10358967" cy="4799013"/>
          </a:xfrm>
        </p:spPr>
        <p:txBody>
          <a:bodyPr/>
          <a:lstStyle/>
          <a:p>
            <a:r>
              <a:rPr lang="en-US" dirty="0"/>
              <a:t>Echo: large pericardial effusion, impending cardiac tamponade</a:t>
            </a:r>
          </a:p>
          <a:p>
            <a:r>
              <a:rPr lang="en-US" dirty="0"/>
              <a:t>Emergent pericardial window and biopsy: IDC, ER 10%, PR 0, HER2 3+</a:t>
            </a:r>
          </a:p>
          <a:p>
            <a:r>
              <a:rPr lang="en-US" dirty="0"/>
              <a:t>CT C/A/P: pleural effusion, multiple small lung nodules, no liver/bone </a:t>
            </a:r>
            <a:r>
              <a:rPr lang="en-US" dirty="0" err="1"/>
              <a:t>mets</a:t>
            </a:r>
            <a:r>
              <a:rPr lang="en-US" dirty="0"/>
              <a:t> </a:t>
            </a:r>
          </a:p>
          <a:p>
            <a:r>
              <a:rPr lang="en-US" dirty="0"/>
              <a:t>Brain MRI (asymptomatic): no </a:t>
            </a:r>
            <a:r>
              <a:rPr lang="en-US" dirty="0" err="1"/>
              <a:t>mets</a:t>
            </a:r>
            <a:endParaRPr lang="en-US" dirty="0"/>
          </a:p>
          <a:p>
            <a:r>
              <a:rPr lang="en-US" dirty="0"/>
              <a:t>Started T-</a:t>
            </a:r>
            <a:r>
              <a:rPr lang="en-US" dirty="0" err="1"/>
              <a:t>DXd</a:t>
            </a:r>
            <a:r>
              <a:rPr lang="en-US" dirty="0"/>
              <a:t> + pertuzumab with rapid improvement after 2 cycles of therapy </a:t>
            </a:r>
          </a:p>
          <a:p>
            <a:endParaRPr lang="en-US" dirty="0"/>
          </a:p>
        </p:txBody>
      </p:sp>
    </p:spTree>
    <p:extLst>
      <p:ext uri="{BB962C8B-B14F-4D97-AF65-F5344CB8AC3E}">
        <p14:creationId xmlns:p14="http://schemas.microsoft.com/office/powerpoint/2010/main" val="490290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204B1-F88D-64AB-C489-B3E15B46203B}"/>
              </a:ext>
            </a:extLst>
          </p:cNvPr>
          <p:cNvSpPr>
            <a:spLocks noGrp="1"/>
          </p:cNvSpPr>
          <p:nvPr>
            <p:ph type="title"/>
          </p:nvPr>
        </p:nvSpPr>
        <p:spPr/>
        <p:txBody>
          <a:bodyPr/>
          <a:lstStyle/>
          <a:p>
            <a:r>
              <a:rPr lang="en-US" dirty="0"/>
              <a:t>Dr Carey: Case </a:t>
            </a:r>
          </a:p>
        </p:txBody>
      </p:sp>
      <p:sp>
        <p:nvSpPr>
          <p:cNvPr id="3" name="Content Placeholder 2">
            <a:extLst>
              <a:ext uri="{FF2B5EF4-FFF2-40B4-BE49-F238E27FC236}">
                <a16:creationId xmlns:a16="http://schemas.microsoft.com/office/drawing/2014/main" id="{EDAD2FDD-3AD4-9084-1207-C7E138FF8220}"/>
              </a:ext>
            </a:extLst>
          </p:cNvPr>
          <p:cNvSpPr>
            <a:spLocks noGrp="1"/>
          </p:cNvSpPr>
          <p:nvPr>
            <p:ph idx="1"/>
          </p:nvPr>
        </p:nvSpPr>
        <p:spPr>
          <a:xfrm>
            <a:off x="912286" y="1416053"/>
            <a:ext cx="10872346" cy="4799013"/>
          </a:xfrm>
        </p:spPr>
        <p:txBody>
          <a:bodyPr/>
          <a:lstStyle/>
          <a:p>
            <a:r>
              <a:rPr lang="en-US" dirty="0"/>
              <a:t>59 </a:t>
            </a:r>
            <a:r>
              <a:rPr lang="en-US" dirty="0" err="1"/>
              <a:t>yo</a:t>
            </a:r>
            <a:r>
              <a:rPr lang="en-US" dirty="0"/>
              <a:t> patient with longstanding triple-positive </a:t>
            </a:r>
            <a:r>
              <a:rPr lang="en-US" dirty="0" err="1"/>
              <a:t>mBC</a:t>
            </a:r>
            <a:endParaRPr lang="en-US" dirty="0"/>
          </a:p>
          <a:p>
            <a:r>
              <a:rPr lang="en-US" dirty="0"/>
              <a:t>Six years without relapse, relapse bone-only</a:t>
            </a:r>
          </a:p>
          <a:p>
            <a:pPr marL="98425" indent="0">
              <a:buNone/>
            </a:pPr>
            <a:r>
              <a:rPr lang="en-US" dirty="0"/>
              <a:t>Key treatments: </a:t>
            </a:r>
          </a:p>
          <a:p>
            <a:pPr lvl="1"/>
            <a:r>
              <a:rPr lang="en-US" dirty="0"/>
              <a:t>ET + H then ET + HL (+ bone-directed Rx) x 10 years</a:t>
            </a:r>
          </a:p>
          <a:p>
            <a:pPr lvl="1"/>
            <a:r>
              <a:rPr lang="en-US" dirty="0"/>
              <a:t>Vinorelbine + HP (d/c for chemotherapy-induced peripheral neuropathy)</a:t>
            </a:r>
          </a:p>
          <a:p>
            <a:pPr lvl="1"/>
            <a:r>
              <a:rPr lang="en-US" dirty="0"/>
              <a:t>T-</a:t>
            </a:r>
            <a:r>
              <a:rPr lang="en-US" dirty="0" err="1"/>
              <a:t>DXd</a:t>
            </a:r>
            <a:r>
              <a:rPr lang="en-US" dirty="0"/>
              <a:t> (d/c for non-ILD AE) </a:t>
            </a:r>
          </a:p>
          <a:p>
            <a:pPr lvl="1"/>
            <a:r>
              <a:rPr lang="en-US" dirty="0"/>
              <a:t>AI + HP + palbociclib ongoing</a:t>
            </a:r>
          </a:p>
          <a:p>
            <a:r>
              <a:rPr lang="en-US" dirty="0"/>
              <a:t>PS continues to be very good</a:t>
            </a:r>
          </a:p>
        </p:txBody>
      </p:sp>
    </p:spTree>
    <p:extLst>
      <p:ext uri="{BB962C8B-B14F-4D97-AF65-F5344CB8AC3E}">
        <p14:creationId xmlns:p14="http://schemas.microsoft.com/office/powerpoint/2010/main" val="2076850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561E5-4A72-3CEC-2BE8-87FB91D799E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118BFD-C494-98F4-5F27-12E2FF5FF477}"/>
              </a:ext>
            </a:extLst>
          </p:cNvPr>
          <p:cNvSpPr/>
          <p:nvPr/>
        </p:nvSpPr>
        <p:spPr bwMode="auto">
          <a:xfrm>
            <a:off x="536197" y="3842951"/>
            <a:ext cx="11175157" cy="54369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1345331-B54E-B4EE-5437-AE8E27BC94FA}"/>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F94D9C72-E061-977F-0E62-8B92DE5CD6DF}"/>
              </a:ext>
            </a:extLst>
          </p:cNvPr>
          <p:cNvSpPr>
            <a:spLocks noGrp="1"/>
          </p:cNvSpPr>
          <p:nvPr>
            <p:ph idx="1"/>
          </p:nvPr>
        </p:nvSpPr>
        <p:spPr>
          <a:xfrm>
            <a:off x="1282390" y="1039853"/>
            <a:ext cx="9824225" cy="3259686"/>
          </a:xfrm>
        </p:spPr>
        <p:txBody>
          <a:bodyPr/>
          <a:lstStyle/>
          <a:p>
            <a:pPr marL="98425" indent="0">
              <a:lnSpc>
                <a:spcPts val="3240"/>
              </a:lnSpc>
              <a:spcBef>
                <a:spcPts val="1000"/>
              </a:spcBef>
              <a:spcAft>
                <a:spcPts val="600"/>
              </a:spcAft>
              <a:buNone/>
            </a:pPr>
            <a:r>
              <a:rPr lang="en-US" sz="2600" dirty="0">
                <a:solidFill>
                  <a:schemeClr val="accent2"/>
                </a:solidFill>
              </a:rPr>
              <a:t>Introduction: </a:t>
            </a:r>
            <a:r>
              <a:rPr lang="en-US" sz="2600" dirty="0">
                <a:solidFill>
                  <a:schemeClr val="tx1"/>
                </a:solidFill>
              </a:rPr>
              <a:t>HER2 History </a:t>
            </a:r>
          </a:p>
          <a:p>
            <a:pPr marL="98425" indent="0">
              <a:lnSpc>
                <a:spcPts val="3240"/>
              </a:lnSpc>
              <a:spcBef>
                <a:spcPts val="1000"/>
              </a:spcBef>
              <a:spcAft>
                <a:spcPts val="600"/>
              </a:spcAft>
              <a:buNone/>
            </a:pPr>
            <a:r>
              <a:rPr lang="en-US" sz="2600" dirty="0">
                <a:solidFill>
                  <a:schemeClr val="accent2"/>
                </a:solidFill>
              </a:rPr>
              <a:t>Module 1: </a:t>
            </a:r>
            <a:r>
              <a:rPr lang="en-US" sz="2600" dirty="0">
                <a:solidFill>
                  <a:schemeClr val="tx1"/>
                </a:solidFill>
              </a:rPr>
              <a:t>Cases from the GMO Survey</a:t>
            </a:r>
            <a:endParaRPr lang="en-US" sz="2600" dirty="0">
              <a:solidFill>
                <a:schemeClr val="accent2"/>
              </a:solidFill>
            </a:endParaRPr>
          </a:p>
          <a:p>
            <a:pPr marL="98425" indent="0">
              <a:lnSpc>
                <a:spcPts val="3240"/>
              </a:lnSpc>
              <a:spcBef>
                <a:spcPts val="1000"/>
              </a:spcBef>
              <a:spcAft>
                <a:spcPts val="600"/>
              </a:spcAft>
              <a:buNone/>
            </a:pPr>
            <a:r>
              <a:rPr lang="en-US" sz="2600" dirty="0">
                <a:solidFill>
                  <a:schemeClr val="accent2"/>
                </a:solidFill>
              </a:rPr>
              <a:t>Module 2: </a:t>
            </a:r>
            <a:r>
              <a:rPr lang="en-US" sz="2600" dirty="0">
                <a:solidFill>
                  <a:schemeClr val="tx1"/>
                </a:solidFill>
              </a:rPr>
              <a:t>Biology and Selection of First-Line Therapy for HR-Positive, HER2-Positive Metastatic Breast Cancer (</a:t>
            </a:r>
            <a:r>
              <a:rPr lang="en-US" sz="2600" dirty="0" err="1">
                <a:solidFill>
                  <a:schemeClr val="tx1"/>
                </a:solidFill>
              </a:rPr>
              <a:t>mBC</a:t>
            </a:r>
            <a:r>
              <a:rPr lang="en-US" sz="2600" dirty="0">
                <a:solidFill>
                  <a:schemeClr val="tx1"/>
                </a:solidFill>
              </a:rPr>
              <a:t>) — Dr Mahtani </a:t>
            </a:r>
          </a:p>
          <a:p>
            <a:pPr marL="98425" indent="0">
              <a:lnSpc>
                <a:spcPts val="3240"/>
              </a:lnSpc>
              <a:spcBef>
                <a:spcPts val="1000"/>
              </a:spcBef>
              <a:spcAft>
                <a:spcPts val="600"/>
              </a:spcAft>
              <a:buNone/>
            </a:pPr>
            <a:r>
              <a:rPr lang="en-US" sz="2600" dirty="0">
                <a:solidFill>
                  <a:schemeClr val="accent2"/>
                </a:solidFill>
              </a:rPr>
              <a:t>Module 3: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bg1"/>
                </a:solidFill>
              </a:rPr>
              <a:t>Module 4: Patterns of Care Survey — Part 1 </a:t>
            </a:r>
          </a:p>
          <a:p>
            <a:pPr marL="98425" indent="0">
              <a:lnSpc>
                <a:spcPts val="3240"/>
              </a:lnSpc>
              <a:spcBef>
                <a:spcPts val="1000"/>
              </a:spcBef>
              <a:spcAft>
                <a:spcPts val="600"/>
              </a:spcAft>
              <a:buNone/>
            </a:pPr>
            <a:r>
              <a:rPr lang="en-US" sz="2600" dirty="0">
                <a:solidFill>
                  <a:schemeClr val="accent2"/>
                </a:solidFill>
              </a:rPr>
              <a:t>Module 5: </a:t>
            </a:r>
            <a:r>
              <a:rPr lang="en-US" sz="2600" dirty="0">
                <a:solidFill>
                  <a:schemeClr val="tx1"/>
                </a:solidFill>
              </a:rPr>
              <a:t>Optimizing the Use of Up-Front Maintenance Therapy for HER2-Positive </a:t>
            </a:r>
            <a:r>
              <a:rPr lang="en-US" sz="2600" dirty="0" err="1">
                <a:solidFill>
                  <a:schemeClr val="tx1"/>
                </a:solidFill>
              </a:rPr>
              <a:t>mBC</a:t>
            </a:r>
            <a:r>
              <a:rPr lang="en-US" sz="2600" dirty="0">
                <a:solidFill>
                  <a:schemeClr val="tx1"/>
                </a:solidFill>
              </a:rPr>
              <a:t> — Dr Carey</a:t>
            </a:r>
          </a:p>
          <a:p>
            <a:pPr marL="98425" indent="0">
              <a:lnSpc>
                <a:spcPts val="3240"/>
              </a:lnSpc>
              <a:spcBef>
                <a:spcPts val="1000"/>
              </a:spcBef>
              <a:spcAft>
                <a:spcPts val="600"/>
              </a:spcAft>
              <a:buNone/>
            </a:pPr>
            <a:r>
              <a:rPr lang="en-US" sz="2600" dirty="0">
                <a:solidFill>
                  <a:schemeClr val="accent2"/>
                </a:solidFill>
              </a:rPr>
              <a:t>Module 6: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7: </a:t>
            </a:r>
            <a:r>
              <a:rPr lang="en-US" sz="2600" dirty="0">
                <a:solidFill>
                  <a:schemeClr val="tx1"/>
                </a:solidFill>
              </a:rPr>
              <a:t>Patterns of Care Survey — Part 2 </a:t>
            </a:r>
          </a:p>
        </p:txBody>
      </p:sp>
    </p:spTree>
    <p:custDataLst>
      <p:tags r:id="rId1"/>
    </p:custDataLst>
    <p:extLst>
      <p:ext uri="{BB962C8B-B14F-4D97-AF65-F5344CB8AC3E}">
        <p14:creationId xmlns:p14="http://schemas.microsoft.com/office/powerpoint/2010/main" val="1442772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84D6B-0C7E-834C-6980-06E2FB9E5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2495D-3203-8A07-60C1-23CF9863638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58966D4-896E-B009-6BF0-F15B534BB025}"/>
              </a:ext>
            </a:extLst>
          </p:cNvPr>
          <p:cNvSpPr>
            <a:spLocks noGrp="1"/>
          </p:cNvSpPr>
          <p:nvPr>
            <p:ph idx="1"/>
          </p:nvPr>
        </p:nvSpPr>
        <p:spPr>
          <a:xfrm>
            <a:off x="912286" y="1416053"/>
            <a:ext cx="10358967" cy="4799013"/>
          </a:xfrm>
        </p:spPr>
        <p:txBody>
          <a:bodyPr/>
          <a:lstStyle/>
          <a:p>
            <a:pPr marL="98425" indent="0">
              <a:lnSpc>
                <a:spcPct val="100000"/>
              </a:lnSpc>
              <a:buNone/>
            </a:pPr>
            <a:r>
              <a:rPr lang="en-US" sz="2800" dirty="0"/>
              <a:t>In general, how you approach induction and maintenance therapy for a patient with </a:t>
            </a:r>
            <a:r>
              <a:rPr lang="en-US" sz="2800" u="sng" dirty="0"/>
              <a:t>HR-positive, HER2-positive</a:t>
            </a:r>
            <a:r>
              <a:rPr lang="en-US" sz="2800" dirty="0"/>
              <a:t> mBC? </a:t>
            </a:r>
          </a:p>
          <a:p>
            <a:pPr marL="98425" indent="0">
              <a:lnSpc>
                <a:spcPct val="100000"/>
              </a:lnSpc>
              <a:buNone/>
            </a:pPr>
            <a:r>
              <a:rPr lang="en-US" sz="2800" dirty="0"/>
              <a:t>How do age, site(s) of metastases and tumor symptom status impact your approach?</a:t>
            </a:r>
          </a:p>
        </p:txBody>
      </p:sp>
    </p:spTree>
    <p:extLst>
      <p:ext uri="{BB962C8B-B14F-4D97-AF65-F5344CB8AC3E}">
        <p14:creationId xmlns:p14="http://schemas.microsoft.com/office/powerpoint/2010/main" val="1446402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4160"/>
            <a:ext cx="10367430"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anti-HER2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induction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therapy would you most likely recommend for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381000" y="2403686"/>
          <a:ext cx="10973858" cy="155031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A8D66DFF-1C99-C400-3CF0-865BA876BB41}"/>
              </a:ext>
            </a:extLst>
          </p:cNvPr>
          <p:cNvSpPr txBox="1">
            <a:spLocks/>
          </p:cNvSpPr>
          <p:nvPr/>
        </p:nvSpPr>
        <p:spPr bwMode="auto">
          <a:xfrm>
            <a:off x="912285" y="1619904"/>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graphicFrame>
        <p:nvGraphicFramePr>
          <p:cNvPr id="7" name="Chart 6">
            <a:extLst>
              <a:ext uri="{FF2B5EF4-FFF2-40B4-BE49-F238E27FC236}">
                <a16:creationId xmlns:a16="http://schemas.microsoft.com/office/drawing/2014/main" id="{41CA9B79-1907-CE6E-03A4-96556A3C1D93}"/>
              </a:ext>
            </a:extLst>
          </p:cNvPr>
          <p:cNvGraphicFramePr/>
          <p:nvPr/>
        </p:nvGraphicFramePr>
        <p:xfrm>
          <a:off x="381000" y="4646330"/>
          <a:ext cx="10973858" cy="1646574"/>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6F18B05B-A1F7-30DA-D356-521518C22DCD}"/>
              </a:ext>
            </a:extLst>
          </p:cNvPr>
          <p:cNvSpPr txBox="1">
            <a:spLocks/>
          </p:cNvSpPr>
          <p:nvPr/>
        </p:nvSpPr>
        <p:spPr bwMode="auto">
          <a:xfrm>
            <a:off x="912285" y="4313664"/>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Symptomatic liver metastases: </a:t>
            </a:r>
          </a:p>
        </p:txBody>
      </p:sp>
      <p:sp>
        <p:nvSpPr>
          <p:cNvPr id="9" name="Title 1">
            <a:extLst>
              <a:ext uri="{FF2B5EF4-FFF2-40B4-BE49-F238E27FC236}">
                <a16:creationId xmlns:a16="http://schemas.microsoft.com/office/drawing/2014/main" id="{6FE22F5A-7E7A-4973-4E81-63F59F6CCE41}"/>
              </a:ext>
            </a:extLst>
          </p:cNvPr>
          <p:cNvSpPr txBox="1">
            <a:spLocks/>
          </p:cNvSpPr>
          <p:nvPr/>
        </p:nvSpPr>
        <p:spPr bwMode="auto">
          <a:xfrm>
            <a:off x="912285" y="2027664"/>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Asymptomatic bone metastases: </a:t>
            </a:r>
          </a:p>
        </p:txBody>
      </p:sp>
      <p:sp>
        <p:nvSpPr>
          <p:cNvPr id="5" name="TextBox 4">
            <a:extLst>
              <a:ext uri="{FF2B5EF4-FFF2-40B4-BE49-F238E27FC236}">
                <a16:creationId xmlns:a16="http://schemas.microsoft.com/office/drawing/2014/main" id="{16D8BB03-6FC6-0788-26AA-4DD41BF7BC8F}"/>
              </a:ext>
            </a:extLst>
          </p:cNvPr>
          <p:cNvSpPr txBox="1"/>
          <p:nvPr/>
        </p:nvSpPr>
        <p:spPr>
          <a:xfrm>
            <a:off x="762000" y="6166624"/>
            <a:ext cx="6099716"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 consider TCHP option</a:t>
            </a:r>
          </a:p>
        </p:txBody>
      </p:sp>
      <p:sp>
        <p:nvSpPr>
          <p:cNvPr id="6" name="TextBox 5">
            <a:extLst>
              <a:ext uri="{FF2B5EF4-FFF2-40B4-BE49-F238E27FC236}">
                <a16:creationId xmlns:a16="http://schemas.microsoft.com/office/drawing/2014/main" id="{08963D06-7E72-2DEA-B1A0-06F176F7D091}"/>
              </a:ext>
            </a:extLst>
          </p:cNvPr>
          <p:cNvSpPr txBox="1"/>
          <p:nvPr/>
        </p:nvSpPr>
        <p:spPr>
          <a:xfrm>
            <a:off x="762000" y="3886200"/>
            <a:ext cx="9067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OFS + CDK4/6i first then if pt develops symptomatic PD with measurable lesions, will give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541323249"/>
      </p:ext>
    </p:extLst>
  </p:cSld>
  <p:clrMapOvr>
    <a:masterClrMapping/>
  </p:clrMapOvr>
  <p:transition spd="slow"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304800" y="2600832"/>
          <a:ext cx="11101892"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06481368-4125-B12D-75A9-D10A3494341A}"/>
              </a:ext>
            </a:extLst>
          </p:cNvPr>
          <p:cNvSpPr txBox="1">
            <a:spLocks/>
          </p:cNvSpPr>
          <p:nvPr/>
        </p:nvSpPr>
        <p:spPr bwMode="auto">
          <a:xfrm>
            <a:off x="912285" y="14160"/>
            <a:ext cx="10189607"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anti-HER2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induction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therapy would you most likely recommend for each of the following scenarios? (continued)</a:t>
            </a:r>
          </a:p>
        </p:txBody>
      </p:sp>
      <p:sp>
        <p:nvSpPr>
          <p:cNvPr id="7" name="Title 1">
            <a:extLst>
              <a:ext uri="{FF2B5EF4-FFF2-40B4-BE49-F238E27FC236}">
                <a16:creationId xmlns:a16="http://schemas.microsoft.com/office/drawing/2014/main" id="{F5627322-E0B2-A1D2-A6D0-1BCE57C730AA}"/>
              </a:ext>
            </a:extLst>
          </p:cNvPr>
          <p:cNvSpPr txBox="1">
            <a:spLocks/>
          </p:cNvSpPr>
          <p:nvPr/>
        </p:nvSpPr>
        <p:spPr bwMode="auto">
          <a:xfrm>
            <a:off x="912285" y="1619904"/>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Age 65, PS 0</a:t>
            </a:r>
          </a:p>
        </p:txBody>
      </p:sp>
      <p:sp>
        <p:nvSpPr>
          <p:cNvPr id="8" name="Title 1">
            <a:extLst>
              <a:ext uri="{FF2B5EF4-FFF2-40B4-BE49-F238E27FC236}">
                <a16:creationId xmlns:a16="http://schemas.microsoft.com/office/drawing/2014/main" id="{998AF6F5-F19B-4A41-E427-DF6FEFC3B1F0}"/>
              </a:ext>
            </a:extLst>
          </p:cNvPr>
          <p:cNvSpPr txBox="1">
            <a:spLocks/>
          </p:cNvSpPr>
          <p:nvPr/>
        </p:nvSpPr>
        <p:spPr bwMode="auto">
          <a:xfrm>
            <a:off x="912285" y="2133600"/>
            <a:ext cx="10189607"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Multiple brain metastases requiring SRS: </a:t>
            </a:r>
          </a:p>
        </p:txBody>
      </p:sp>
    </p:spTree>
    <p:extLst>
      <p:ext uri="{BB962C8B-B14F-4D97-AF65-F5344CB8AC3E}">
        <p14:creationId xmlns:p14="http://schemas.microsoft.com/office/powerpoint/2010/main" val="1890375255"/>
      </p:ext>
    </p:extLst>
  </p:cSld>
  <p:clrMapOvr>
    <a:masterClrMapping/>
  </p:clrMapOvr>
  <p:transition spd="slow"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Mahtani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484784"/>
          <a:ext cx="9855920" cy="2399922"/>
        </p:xfrm>
        <a:graphic>
          <a:graphicData uri="http://schemas.openxmlformats.org/drawingml/2006/table">
            <a:tbl>
              <a:tblPr firstRow="1" bandRow="1">
                <a:tableStyleId>{F2DE63D5-997A-4646-A377-4702673A728D}</a:tableStyleId>
              </a:tblPr>
              <a:tblGrid>
                <a:gridCol w="2981653">
                  <a:extLst>
                    <a:ext uri="{9D8B030D-6E8A-4147-A177-3AD203B41FA5}">
                      <a16:colId xmlns:a16="http://schemas.microsoft.com/office/drawing/2014/main" val="20000"/>
                    </a:ext>
                  </a:extLst>
                </a:gridCol>
                <a:gridCol w="6874267">
                  <a:extLst>
                    <a:ext uri="{9D8B030D-6E8A-4147-A177-3AD203B41FA5}">
                      <a16:colId xmlns:a16="http://schemas.microsoft.com/office/drawing/2014/main" val="2117869244"/>
                    </a:ext>
                  </a:extLst>
                </a:gridCol>
              </a:tblGrid>
              <a:tr h="1409119">
                <a:tc>
                  <a:txBody>
                    <a:bodyPr/>
                    <a:lstStyle/>
                    <a:p>
                      <a:pPr algn="l"/>
                      <a:r>
                        <a:rPr lang="en-US" sz="1800" b="1" dirty="0">
                          <a:solidFill>
                            <a:schemeClr val="tx1"/>
                          </a:solidFill>
                        </a:rPr>
                        <a:t>Consulting Agreements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Agendia</a:t>
                      </a:r>
                      <a:r>
                        <a:rPr lang="en-US" sz="1800" b="0" dirty="0">
                          <a:solidFill>
                            <a:schemeClr val="tx1"/>
                          </a:solidFill>
                        </a:rPr>
                        <a:t> Inc, AstraZeneca Pharmaceuticals LP, Bicycle Therapeutics, Biotheranostics Inc, A Hologic Company, </a:t>
                      </a:r>
                      <a:r>
                        <a:rPr lang="en-US" sz="1800" b="0" dirty="0" err="1">
                          <a:solidFill>
                            <a:schemeClr val="tx1"/>
                          </a:solidFill>
                        </a:rPr>
                        <a:t>Celcuity</a:t>
                      </a:r>
                      <a:r>
                        <a:rPr lang="en-US" sz="1800" b="0" dirty="0">
                          <a:solidFill>
                            <a:schemeClr val="tx1"/>
                          </a:solidFill>
                        </a:rPr>
                        <a:t>, Daiichi Sankyo Inc, Genentech, a member of the Roche Group, Gilead Sciences Inc, Lilly, Novartis, Pfizer Inc,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0803">
                <a:tc>
                  <a:txBody>
                    <a:bodyPr/>
                    <a:lstStyle/>
                    <a:p>
                      <a:pPr algn="l"/>
                      <a:r>
                        <a:rPr lang="en-US" sz="1800" b="1" dirty="0">
                          <a:solidFill>
                            <a:schemeClr val="tx1"/>
                          </a:solidFill>
                        </a:rPr>
                        <a:t>Contracted Research </a:t>
                      </a:r>
                      <a:br>
                        <a:rPr lang="en-US" sz="1800" b="1" dirty="0">
                          <a:solidFill>
                            <a:schemeClr val="tx1"/>
                          </a:solidFill>
                        </a:rPr>
                      </a:br>
                      <a:r>
                        <a:rPr lang="en-US" sz="1800" b="1" dirty="0">
                          <a:solidFill>
                            <a:schemeClr val="tx1"/>
                          </a:solidFill>
                        </a:rPr>
                        <a:t>(Paid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374570"/>
                  </a:ext>
                </a:extLst>
              </a:tr>
            </a:tbl>
          </a:graphicData>
        </a:graphic>
      </p:graphicFrame>
    </p:spTree>
    <p:custDataLst>
      <p:tags r:id="rId1"/>
    </p:custDataLst>
    <p:extLst>
      <p:ext uri="{BB962C8B-B14F-4D97-AF65-F5344CB8AC3E}">
        <p14:creationId xmlns:p14="http://schemas.microsoft.com/office/powerpoint/2010/main" val="3960724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B6625-883E-0324-D359-50DB0A735BF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93A0DCE-9870-A44F-4CD5-0336FFB732C6}"/>
              </a:ext>
            </a:extLst>
          </p:cNvPr>
          <p:cNvSpPr txBox="1">
            <a:spLocks/>
          </p:cNvSpPr>
          <p:nvPr/>
        </p:nvSpPr>
        <p:spPr bwMode="auto">
          <a:xfrm>
            <a:off x="912285" y="116553"/>
            <a:ext cx="10367430"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6 cycles of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THP</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608C7A86-97DA-2C24-F5F0-4065AADF7180}"/>
              </a:ext>
            </a:extLst>
          </p:cNvPr>
          <p:cNvGraphicFramePr/>
          <p:nvPr/>
        </p:nvGraphicFramePr>
        <p:xfrm>
          <a:off x="381000" y="2480547"/>
          <a:ext cx="10973858" cy="185236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05D03F3-0EF0-2AFD-C343-75A4D6F77B5A}"/>
              </a:ext>
            </a:extLst>
          </p:cNvPr>
          <p:cNvSpPr txBox="1">
            <a:spLocks/>
          </p:cNvSpPr>
          <p:nvPr/>
        </p:nvSpPr>
        <p:spPr bwMode="auto">
          <a:xfrm>
            <a:off x="912285" y="1722864"/>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graphicFrame>
        <p:nvGraphicFramePr>
          <p:cNvPr id="10" name="Chart 9">
            <a:extLst>
              <a:ext uri="{FF2B5EF4-FFF2-40B4-BE49-F238E27FC236}">
                <a16:creationId xmlns:a16="http://schemas.microsoft.com/office/drawing/2014/main" id="{9EFD32F7-15DC-95B0-FC39-4C0F4C1C7105}"/>
              </a:ext>
            </a:extLst>
          </p:cNvPr>
          <p:cNvGraphicFramePr/>
          <p:nvPr/>
        </p:nvGraphicFramePr>
        <p:xfrm>
          <a:off x="381000" y="4692268"/>
          <a:ext cx="10973858" cy="173581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BDFDD01-1E1E-792A-239E-A30FACB07B64}"/>
              </a:ext>
            </a:extLst>
          </p:cNvPr>
          <p:cNvSpPr txBox="1">
            <a:spLocks/>
          </p:cNvSpPr>
          <p:nvPr/>
        </p:nvSpPr>
        <p:spPr bwMode="auto">
          <a:xfrm>
            <a:off x="912285" y="213360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complete response: </a:t>
            </a:r>
          </a:p>
        </p:txBody>
      </p:sp>
      <p:sp>
        <p:nvSpPr>
          <p:cNvPr id="6" name="TextBox 5">
            <a:extLst>
              <a:ext uri="{FF2B5EF4-FFF2-40B4-BE49-F238E27FC236}">
                <a16:creationId xmlns:a16="http://schemas.microsoft.com/office/drawing/2014/main" id="{6789D5C8-46C4-45FD-E542-982540DC4861}"/>
              </a:ext>
            </a:extLst>
          </p:cNvPr>
          <p:cNvSpPr txBox="1"/>
          <p:nvPr/>
        </p:nvSpPr>
        <p:spPr>
          <a:xfrm>
            <a:off x="762000" y="6101039"/>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HP/ET/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abemaciclib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 name="Title 1">
            <a:extLst>
              <a:ext uri="{FF2B5EF4-FFF2-40B4-BE49-F238E27FC236}">
                <a16:creationId xmlns:a16="http://schemas.microsoft.com/office/drawing/2014/main" id="{9F1261DF-CD0C-8A57-FA1A-0DE9B82C2D12}"/>
              </a:ext>
            </a:extLst>
          </p:cNvPr>
          <p:cNvSpPr txBox="1">
            <a:spLocks/>
          </p:cNvSpPr>
          <p:nvPr/>
        </p:nvSpPr>
        <p:spPr bwMode="auto">
          <a:xfrm>
            <a:off x="912285" y="4345321"/>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partial response: </a:t>
            </a:r>
          </a:p>
        </p:txBody>
      </p:sp>
      <p:sp>
        <p:nvSpPr>
          <p:cNvPr id="8" name="TextBox 7">
            <a:extLst>
              <a:ext uri="{FF2B5EF4-FFF2-40B4-BE49-F238E27FC236}">
                <a16:creationId xmlns:a16="http://schemas.microsoft.com/office/drawing/2014/main" id="{C626B7EC-74A7-34CB-9892-62EE3230965C}"/>
              </a:ext>
            </a:extLst>
          </p:cNvPr>
          <p:cNvSpPr txBox="1"/>
          <p:nvPr/>
        </p:nvSpPr>
        <p:spPr>
          <a:xfrm>
            <a:off x="762000" y="3971156"/>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HP/ET/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abemaciclib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287099359"/>
      </p:ext>
    </p:extLst>
  </p:cSld>
  <p:clrMapOvr>
    <a:masterClrMapping/>
  </p:clrMapOvr>
  <p:transition spd="slow"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9A1B-CB47-FD10-7049-54D271E3BF8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D372DB-A701-DF5E-18DC-40DFCB5ECDDE}"/>
              </a:ext>
            </a:extLst>
          </p:cNvPr>
          <p:cNvSpPr txBox="1">
            <a:spLocks/>
          </p:cNvSpPr>
          <p:nvPr/>
        </p:nvSpPr>
        <p:spPr bwMode="auto">
          <a:xfrm>
            <a:off x="912285" y="116553"/>
            <a:ext cx="10367430" cy="143101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4A9FD871-550E-23A2-5A3E-3EE64D8654BF}"/>
              </a:ext>
            </a:extLst>
          </p:cNvPr>
          <p:cNvGraphicFramePr/>
          <p:nvPr/>
        </p:nvGraphicFramePr>
        <p:xfrm>
          <a:off x="381000" y="2378342"/>
          <a:ext cx="10973858" cy="316026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75A197B-FE03-A372-85AE-3827F1A3FFCF}"/>
              </a:ext>
            </a:extLst>
          </p:cNvPr>
          <p:cNvSpPr txBox="1">
            <a:spLocks/>
          </p:cNvSpPr>
          <p:nvPr/>
        </p:nvSpPr>
        <p:spPr bwMode="auto">
          <a:xfrm>
            <a:off x="912285" y="151433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sp>
        <p:nvSpPr>
          <p:cNvPr id="5" name="Title 1">
            <a:extLst>
              <a:ext uri="{FF2B5EF4-FFF2-40B4-BE49-F238E27FC236}">
                <a16:creationId xmlns:a16="http://schemas.microsoft.com/office/drawing/2014/main" id="{A7B52DB2-6421-D2E2-1E4E-7B1BC1F95EB9}"/>
              </a:ext>
            </a:extLst>
          </p:cNvPr>
          <p:cNvSpPr txBox="1">
            <a:spLocks/>
          </p:cNvSpPr>
          <p:nvPr/>
        </p:nvSpPr>
        <p:spPr bwMode="auto">
          <a:xfrm>
            <a:off x="912285" y="2031396"/>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complete response: </a:t>
            </a:r>
          </a:p>
        </p:txBody>
      </p:sp>
      <p:sp>
        <p:nvSpPr>
          <p:cNvPr id="6" name="TextBox 5">
            <a:extLst>
              <a:ext uri="{FF2B5EF4-FFF2-40B4-BE49-F238E27FC236}">
                <a16:creationId xmlns:a16="http://schemas.microsoft.com/office/drawing/2014/main" id="{64120FF3-B6B3-995E-CA37-F2B3D38BD417}"/>
              </a:ext>
            </a:extLst>
          </p:cNvPr>
          <p:cNvSpPr txBox="1"/>
          <p:nvPr/>
        </p:nvSpPr>
        <p:spPr>
          <a:xfrm>
            <a:off x="762000" y="5538612"/>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/ET</a:t>
            </a:r>
          </a:p>
        </p:txBody>
      </p:sp>
    </p:spTree>
    <p:extLst>
      <p:ext uri="{BB962C8B-B14F-4D97-AF65-F5344CB8AC3E}">
        <p14:creationId xmlns:p14="http://schemas.microsoft.com/office/powerpoint/2010/main" val="1345845475"/>
      </p:ext>
    </p:extLst>
  </p:cSld>
  <p:clrMapOvr>
    <a:masterClrMapping/>
  </p:clrMapOvr>
  <p:transition spd="slow"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9A1B-CB47-FD10-7049-54D271E3BF8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D372DB-A701-DF5E-18DC-40DFCB5ECDDE}"/>
              </a:ext>
            </a:extLst>
          </p:cNvPr>
          <p:cNvSpPr txBox="1">
            <a:spLocks/>
          </p:cNvSpPr>
          <p:nvPr/>
        </p:nvSpPr>
        <p:spPr bwMode="auto">
          <a:xfrm>
            <a:off x="912285" y="116553"/>
            <a:ext cx="10367430" cy="143101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HR-positive, HER2-positive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4A9FD871-550E-23A2-5A3E-3EE64D8654BF}"/>
              </a:ext>
            </a:extLst>
          </p:cNvPr>
          <p:cNvGraphicFramePr/>
          <p:nvPr/>
        </p:nvGraphicFramePr>
        <p:xfrm>
          <a:off x="381000" y="2378342"/>
          <a:ext cx="10973858" cy="316026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75A197B-FE03-A372-85AE-3827F1A3FFCF}"/>
              </a:ext>
            </a:extLst>
          </p:cNvPr>
          <p:cNvSpPr txBox="1">
            <a:spLocks/>
          </p:cNvSpPr>
          <p:nvPr/>
        </p:nvSpPr>
        <p:spPr bwMode="auto">
          <a:xfrm>
            <a:off x="912285" y="151433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sp>
        <p:nvSpPr>
          <p:cNvPr id="5" name="Title 1">
            <a:extLst>
              <a:ext uri="{FF2B5EF4-FFF2-40B4-BE49-F238E27FC236}">
                <a16:creationId xmlns:a16="http://schemas.microsoft.com/office/drawing/2014/main" id="{A7B52DB2-6421-D2E2-1E4E-7B1BC1F95EB9}"/>
              </a:ext>
            </a:extLst>
          </p:cNvPr>
          <p:cNvSpPr txBox="1">
            <a:spLocks/>
          </p:cNvSpPr>
          <p:nvPr/>
        </p:nvSpPr>
        <p:spPr bwMode="auto">
          <a:xfrm>
            <a:off x="912285" y="2031396"/>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partial response: </a:t>
            </a:r>
          </a:p>
        </p:txBody>
      </p:sp>
      <p:sp>
        <p:nvSpPr>
          <p:cNvPr id="6" name="TextBox 5">
            <a:extLst>
              <a:ext uri="{FF2B5EF4-FFF2-40B4-BE49-F238E27FC236}">
                <a16:creationId xmlns:a16="http://schemas.microsoft.com/office/drawing/2014/main" id="{64120FF3-B6B3-995E-CA37-F2B3D38BD417}"/>
              </a:ext>
            </a:extLst>
          </p:cNvPr>
          <p:cNvSpPr txBox="1"/>
          <p:nvPr/>
        </p:nvSpPr>
        <p:spPr>
          <a:xfrm>
            <a:off x="762000" y="5538612"/>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/P/ET;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/ET</a:t>
            </a:r>
          </a:p>
        </p:txBody>
      </p:sp>
    </p:spTree>
    <p:extLst>
      <p:ext uri="{BB962C8B-B14F-4D97-AF65-F5344CB8AC3E}">
        <p14:creationId xmlns:p14="http://schemas.microsoft.com/office/powerpoint/2010/main" val="1659798904"/>
      </p:ext>
    </p:extLst>
  </p:cSld>
  <p:clrMapOvr>
    <a:masterClrMapping/>
  </p:clrMapOvr>
  <p:transition spd="slow"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4159"/>
            <a:ext cx="10670115"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Other than palbociclib, would you use any other CDK4/6 inhibitor in combination with maintenance HER2-targeted therapy and endocrine therapy after induction treatment for HR-positive, HER2-positive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1676400"/>
          <a:ext cx="11101892"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4754135"/>
      </p:ext>
    </p:extLst>
  </p:cSld>
  <p:clrMapOvr>
    <a:masterClrMapping/>
  </p:clrMapOvr>
  <p:transition spd="slow"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5BF46-963E-6715-12B6-C8EC70968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36F51-23C7-6746-F142-471795EC3C7A}"/>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1E1EC75E-8CC8-44DC-3037-D65E5DBAD9EA}"/>
              </a:ext>
            </a:extLst>
          </p:cNvPr>
          <p:cNvSpPr>
            <a:spLocks noGrp="1"/>
          </p:cNvSpPr>
          <p:nvPr>
            <p:ph idx="1"/>
          </p:nvPr>
        </p:nvSpPr>
        <p:spPr>
          <a:xfrm>
            <a:off x="912286" y="1416053"/>
            <a:ext cx="10358967" cy="4799013"/>
          </a:xfrm>
        </p:spPr>
        <p:txBody>
          <a:bodyPr/>
          <a:lstStyle/>
          <a:p>
            <a:pPr marL="98425" indent="0">
              <a:lnSpc>
                <a:spcPct val="100000"/>
              </a:lnSpc>
              <a:buNone/>
            </a:pPr>
            <a:r>
              <a:rPr lang="en-US" sz="2800" dirty="0"/>
              <a:t>In general, how you approach induction and maintenance therapy for a patient with </a:t>
            </a:r>
            <a:r>
              <a:rPr lang="en-US" sz="2800" u="sng" dirty="0"/>
              <a:t>HR-negative, HER2-positive</a:t>
            </a:r>
            <a:r>
              <a:rPr lang="en-US" sz="2800" dirty="0"/>
              <a:t> mBC? </a:t>
            </a:r>
          </a:p>
          <a:p>
            <a:pPr marL="98425" indent="0">
              <a:lnSpc>
                <a:spcPct val="100000"/>
              </a:lnSpc>
              <a:buNone/>
            </a:pPr>
            <a:r>
              <a:rPr lang="en-US" sz="2800" dirty="0"/>
              <a:t>How do age, site(s) of metastases and tumor symptom status impact your approach?</a:t>
            </a:r>
          </a:p>
        </p:txBody>
      </p:sp>
    </p:spTree>
    <p:extLst>
      <p:ext uri="{BB962C8B-B14F-4D97-AF65-F5344CB8AC3E}">
        <p14:creationId xmlns:p14="http://schemas.microsoft.com/office/powerpoint/2010/main" val="3622395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5DCB7-C048-0D94-BAA0-222CD06CAB5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0899E24-97D6-A308-BB15-B4F30BFB9E8A}"/>
              </a:ext>
            </a:extLst>
          </p:cNvPr>
          <p:cNvSpPr txBox="1">
            <a:spLocks/>
          </p:cNvSpPr>
          <p:nvPr/>
        </p:nvSpPr>
        <p:spPr bwMode="auto">
          <a:xfrm>
            <a:off x="912285" y="116553"/>
            <a:ext cx="10367430" cy="143101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HR-negative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6 cycles of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THP</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6B6DD83D-B021-F12F-EFE8-B2655D8B3F22}"/>
              </a:ext>
            </a:extLst>
          </p:cNvPr>
          <p:cNvGraphicFramePr/>
          <p:nvPr/>
        </p:nvGraphicFramePr>
        <p:xfrm>
          <a:off x="381000" y="2480547"/>
          <a:ext cx="10973858" cy="171045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339B8CA-7212-4CCE-941C-F1E498E9D903}"/>
              </a:ext>
            </a:extLst>
          </p:cNvPr>
          <p:cNvSpPr txBox="1">
            <a:spLocks/>
          </p:cNvSpPr>
          <p:nvPr/>
        </p:nvSpPr>
        <p:spPr bwMode="auto">
          <a:xfrm>
            <a:off x="912285" y="151433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graphicFrame>
        <p:nvGraphicFramePr>
          <p:cNvPr id="10" name="Chart 9">
            <a:extLst>
              <a:ext uri="{FF2B5EF4-FFF2-40B4-BE49-F238E27FC236}">
                <a16:creationId xmlns:a16="http://schemas.microsoft.com/office/drawing/2014/main" id="{A453800B-4C8C-DF63-AC5C-1B0271E1076E}"/>
              </a:ext>
            </a:extLst>
          </p:cNvPr>
          <p:cNvGraphicFramePr/>
          <p:nvPr/>
        </p:nvGraphicFramePr>
        <p:xfrm>
          <a:off x="381000" y="4751680"/>
          <a:ext cx="10973858" cy="157707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543BEFE-17BD-4805-666E-1F9462B7AB29}"/>
              </a:ext>
            </a:extLst>
          </p:cNvPr>
          <p:cNvSpPr txBox="1">
            <a:spLocks/>
          </p:cNvSpPr>
          <p:nvPr/>
        </p:nvSpPr>
        <p:spPr bwMode="auto">
          <a:xfrm>
            <a:off x="912285" y="2133600"/>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complete response: </a:t>
            </a:r>
          </a:p>
        </p:txBody>
      </p:sp>
      <p:sp>
        <p:nvSpPr>
          <p:cNvPr id="7" name="Title 1">
            <a:extLst>
              <a:ext uri="{FF2B5EF4-FFF2-40B4-BE49-F238E27FC236}">
                <a16:creationId xmlns:a16="http://schemas.microsoft.com/office/drawing/2014/main" id="{ECC0025C-5227-CF8B-DB4D-4B8E608DF4C7}"/>
              </a:ext>
            </a:extLst>
          </p:cNvPr>
          <p:cNvSpPr txBox="1">
            <a:spLocks/>
          </p:cNvSpPr>
          <p:nvPr/>
        </p:nvSpPr>
        <p:spPr bwMode="auto">
          <a:xfrm>
            <a:off x="912285" y="4404733"/>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partial response: </a:t>
            </a:r>
          </a:p>
        </p:txBody>
      </p:sp>
      <p:sp>
        <p:nvSpPr>
          <p:cNvPr id="8" name="TextBox 7">
            <a:extLst>
              <a:ext uri="{FF2B5EF4-FFF2-40B4-BE49-F238E27FC236}">
                <a16:creationId xmlns:a16="http://schemas.microsoft.com/office/drawing/2014/main" id="{F0E11284-B611-13C3-CAF0-B5E1DD485F5D}"/>
              </a:ext>
            </a:extLst>
          </p:cNvPr>
          <p:cNvSpPr txBox="1"/>
          <p:nvPr/>
        </p:nvSpPr>
        <p:spPr>
          <a:xfrm>
            <a:off x="762000" y="6125581"/>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T-DM1;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119827888"/>
      </p:ext>
    </p:extLst>
  </p:cSld>
  <p:clrMapOvr>
    <a:masterClrMapping/>
  </p:clrMapOvr>
  <p:transition spd="slow"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EBF99-9003-BDA2-4B9D-5BBD08D9851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02F6EB9-19A3-0C26-FF66-CAEC47430EC5}"/>
              </a:ext>
            </a:extLst>
          </p:cNvPr>
          <p:cNvSpPr txBox="1">
            <a:spLocks/>
          </p:cNvSpPr>
          <p:nvPr/>
        </p:nvSpPr>
        <p:spPr bwMode="auto">
          <a:xfrm>
            <a:off x="912284" y="29863"/>
            <a:ext cx="11279716" cy="167489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HR-negative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6 cycles of </a:t>
            </a:r>
            <a:b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b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r>
              <a:rPr kumimoji="0" lang="en-US" sz="2600" b="1" i="0" u="sng"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as first-line induction therapy. Regulatory and reimbursement issues aside, which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maintenance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regimen would you recommend?</a:t>
            </a:r>
          </a:p>
        </p:txBody>
      </p:sp>
      <p:graphicFrame>
        <p:nvGraphicFramePr>
          <p:cNvPr id="4" name="Chart 3">
            <a:extLst>
              <a:ext uri="{FF2B5EF4-FFF2-40B4-BE49-F238E27FC236}">
                <a16:creationId xmlns:a16="http://schemas.microsoft.com/office/drawing/2014/main" id="{CAD37416-3395-DB20-EFE5-D0F7FCF6BE33}"/>
              </a:ext>
            </a:extLst>
          </p:cNvPr>
          <p:cNvGraphicFramePr/>
          <p:nvPr/>
        </p:nvGraphicFramePr>
        <p:xfrm>
          <a:off x="381000" y="2251659"/>
          <a:ext cx="10973858" cy="167489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F54506D-5992-AE3E-AE3A-88795D75F69B}"/>
              </a:ext>
            </a:extLst>
          </p:cNvPr>
          <p:cNvSpPr txBox="1">
            <a:spLocks/>
          </p:cNvSpPr>
          <p:nvPr/>
        </p:nvSpPr>
        <p:spPr bwMode="auto">
          <a:xfrm>
            <a:off x="912285" y="1485853"/>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pitchFamily="34" charset="0"/>
                <a:ea typeface="MS PGothic" pitchFamily="34" charset="-128"/>
                <a:cs typeface="Calibri" panose="020F0502020204030204" pitchFamily="34" charset="0"/>
              </a:rPr>
              <a:t>Age 65, PS 0</a:t>
            </a:r>
          </a:p>
        </p:txBody>
      </p:sp>
      <p:graphicFrame>
        <p:nvGraphicFramePr>
          <p:cNvPr id="10" name="Chart 9">
            <a:extLst>
              <a:ext uri="{FF2B5EF4-FFF2-40B4-BE49-F238E27FC236}">
                <a16:creationId xmlns:a16="http://schemas.microsoft.com/office/drawing/2014/main" id="{F4D5AF29-ADD0-6271-BFA9-8F2C3BB51AFB}"/>
              </a:ext>
            </a:extLst>
          </p:cNvPr>
          <p:cNvGraphicFramePr/>
          <p:nvPr/>
        </p:nvGraphicFramePr>
        <p:xfrm>
          <a:off x="381000" y="4537212"/>
          <a:ext cx="10973858" cy="164056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3355CC0-5E63-ADC5-FF36-E8CD6AE07EC2}"/>
              </a:ext>
            </a:extLst>
          </p:cNvPr>
          <p:cNvSpPr txBox="1">
            <a:spLocks/>
          </p:cNvSpPr>
          <p:nvPr/>
        </p:nvSpPr>
        <p:spPr bwMode="auto">
          <a:xfrm>
            <a:off x="912285" y="1904711"/>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complete response: </a:t>
            </a:r>
          </a:p>
        </p:txBody>
      </p:sp>
      <p:sp>
        <p:nvSpPr>
          <p:cNvPr id="6" name="TextBox 5">
            <a:extLst>
              <a:ext uri="{FF2B5EF4-FFF2-40B4-BE49-F238E27FC236}">
                <a16:creationId xmlns:a16="http://schemas.microsoft.com/office/drawing/2014/main" id="{D62D7A09-DEA6-0F55-8A3E-07BFB4BF0D37}"/>
              </a:ext>
            </a:extLst>
          </p:cNvPr>
          <p:cNvSpPr txBox="1"/>
          <p:nvPr/>
        </p:nvSpPr>
        <p:spPr>
          <a:xfrm>
            <a:off x="762000" y="3715046"/>
            <a:ext cx="98298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pertuzumab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 name="Title 1">
            <a:extLst>
              <a:ext uri="{FF2B5EF4-FFF2-40B4-BE49-F238E27FC236}">
                <a16:creationId xmlns:a16="http://schemas.microsoft.com/office/drawing/2014/main" id="{C8FF1154-6606-07C5-6A18-001A0E42409D}"/>
              </a:ext>
            </a:extLst>
          </p:cNvPr>
          <p:cNvSpPr txBox="1">
            <a:spLocks/>
          </p:cNvSpPr>
          <p:nvPr/>
        </p:nvSpPr>
        <p:spPr bwMode="auto">
          <a:xfrm>
            <a:off x="912285" y="4200754"/>
            <a:ext cx="11279715" cy="33453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Achieved a partial response: </a:t>
            </a:r>
          </a:p>
        </p:txBody>
      </p:sp>
      <p:sp>
        <p:nvSpPr>
          <p:cNvPr id="8" name="TextBox 7">
            <a:extLst>
              <a:ext uri="{FF2B5EF4-FFF2-40B4-BE49-F238E27FC236}">
                <a16:creationId xmlns:a16="http://schemas.microsoft.com/office/drawing/2014/main" id="{122968D2-BC98-2152-5A50-6C04CAF25A77}"/>
              </a:ext>
            </a:extLst>
          </p:cNvPr>
          <p:cNvSpPr txBox="1"/>
          <p:nvPr/>
        </p:nvSpPr>
        <p:spPr>
          <a:xfrm>
            <a:off x="762000" y="6153835"/>
            <a:ext cx="104394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pertuzumab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714067036"/>
      </p:ext>
    </p:extLst>
  </p:cSld>
  <p:clrMapOvr>
    <a:masterClrMapping/>
  </p:clrMapOvr>
  <p:transition spd="slow"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CCBF-DB26-7557-0C45-0595FA62521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5DD113F-5AB7-7BB8-0775-BA7B378654EE}"/>
              </a:ext>
            </a:extLst>
          </p:cNvPr>
          <p:cNvSpPr txBox="1">
            <a:spLocks/>
          </p:cNvSpPr>
          <p:nvPr/>
        </p:nvSpPr>
        <p:spPr bwMode="auto">
          <a:xfrm>
            <a:off x="912285" y="180719"/>
            <a:ext cx="10739477" cy="16480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patient with de novo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HR-negative</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HER2-positive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is receiving first-line T-</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DXd</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pertuzumab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with response and reasonably good tolerability. Regulatory and reimbursement issues aside, what would be your most likely approach to maintenance therapy?</a:t>
            </a:r>
          </a:p>
        </p:txBody>
      </p:sp>
      <p:graphicFrame>
        <p:nvGraphicFramePr>
          <p:cNvPr id="4" name="Chart 3">
            <a:extLst>
              <a:ext uri="{FF2B5EF4-FFF2-40B4-BE49-F238E27FC236}">
                <a16:creationId xmlns:a16="http://schemas.microsoft.com/office/drawing/2014/main" id="{A3D750ED-D27E-4D6C-C36C-B820C70DDEEE}"/>
              </a:ext>
            </a:extLst>
          </p:cNvPr>
          <p:cNvGraphicFramePr/>
          <p:nvPr/>
        </p:nvGraphicFramePr>
        <p:xfrm>
          <a:off x="549870" y="2085719"/>
          <a:ext cx="11101892"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C98D2A4-382C-092B-716E-B6B44EBCB913}"/>
              </a:ext>
            </a:extLst>
          </p:cNvPr>
          <p:cNvSpPr txBox="1"/>
          <p:nvPr/>
        </p:nvSpPr>
        <p:spPr>
          <a:xfrm>
            <a:off x="685800" y="5878992"/>
            <a:ext cx="10515600"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Treat to maximum response and then switch to HER2CLIMB-05 regimen; Depends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 above,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any of these may be appropriate</a:t>
            </a:r>
          </a:p>
        </p:txBody>
      </p:sp>
    </p:spTree>
    <p:extLst>
      <p:ext uri="{BB962C8B-B14F-4D97-AF65-F5344CB8AC3E}">
        <p14:creationId xmlns:p14="http://schemas.microsoft.com/office/powerpoint/2010/main" val="42515808"/>
      </p:ext>
    </p:extLst>
  </p:cSld>
  <p:clrMapOvr>
    <a:masterClrMapping/>
  </p:clrMapOvr>
  <p:transition spd="slow"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A5321-5692-A3B1-8917-0F39545C7FE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EAAB24E-9970-A219-BF22-74A70723AC23}"/>
              </a:ext>
            </a:extLst>
          </p:cNvPr>
          <p:cNvSpPr/>
          <p:nvPr/>
        </p:nvSpPr>
        <p:spPr bwMode="auto">
          <a:xfrm>
            <a:off x="536197" y="4448435"/>
            <a:ext cx="11175157" cy="89095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89CC741-F3C2-5307-FC70-3C946EF98B8E}"/>
              </a:ext>
            </a:extLst>
          </p:cNvPr>
          <p:cNvSpPr>
            <a:spLocks noGrp="1"/>
          </p:cNvSpPr>
          <p:nvPr>
            <p:ph type="title"/>
          </p:nvPr>
        </p:nvSpPr>
        <p:spPr>
          <a:xfrm>
            <a:off x="1883532" y="-1"/>
            <a:ext cx="8424936" cy="1312985"/>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32D88AEE-0112-F1EA-ACF5-17F9314A8655}"/>
              </a:ext>
            </a:extLst>
          </p:cNvPr>
          <p:cNvSpPr>
            <a:spLocks noGrp="1"/>
          </p:cNvSpPr>
          <p:nvPr>
            <p:ph idx="1"/>
          </p:nvPr>
        </p:nvSpPr>
        <p:spPr>
          <a:xfrm>
            <a:off x="1282390" y="1039853"/>
            <a:ext cx="9824225" cy="3259686"/>
          </a:xfrm>
        </p:spPr>
        <p:txBody>
          <a:bodyPr/>
          <a:lstStyle/>
          <a:p>
            <a:pPr marL="98425" indent="0">
              <a:lnSpc>
                <a:spcPts val="3240"/>
              </a:lnSpc>
              <a:spcBef>
                <a:spcPts val="1000"/>
              </a:spcBef>
              <a:spcAft>
                <a:spcPts val="600"/>
              </a:spcAft>
              <a:buNone/>
            </a:pPr>
            <a:r>
              <a:rPr lang="en-US" sz="2600" dirty="0">
                <a:solidFill>
                  <a:schemeClr val="accent2"/>
                </a:solidFill>
              </a:rPr>
              <a:t>Introduction: </a:t>
            </a:r>
            <a:r>
              <a:rPr lang="en-US" sz="2600" dirty="0">
                <a:solidFill>
                  <a:schemeClr val="tx1"/>
                </a:solidFill>
              </a:rPr>
              <a:t>HER2 History </a:t>
            </a:r>
          </a:p>
          <a:p>
            <a:pPr marL="98425" indent="0">
              <a:lnSpc>
                <a:spcPts val="3240"/>
              </a:lnSpc>
              <a:spcBef>
                <a:spcPts val="1000"/>
              </a:spcBef>
              <a:spcAft>
                <a:spcPts val="600"/>
              </a:spcAft>
              <a:buNone/>
            </a:pPr>
            <a:r>
              <a:rPr lang="en-US" sz="2600" dirty="0">
                <a:solidFill>
                  <a:schemeClr val="accent2"/>
                </a:solidFill>
              </a:rPr>
              <a:t>Module 1: </a:t>
            </a:r>
            <a:r>
              <a:rPr lang="en-US" sz="2600" dirty="0">
                <a:solidFill>
                  <a:schemeClr val="tx1"/>
                </a:solidFill>
              </a:rPr>
              <a:t>Cases from the GMO Survey</a:t>
            </a:r>
            <a:endParaRPr lang="en-US" sz="2600" dirty="0">
              <a:solidFill>
                <a:schemeClr val="accent2"/>
              </a:solidFill>
            </a:endParaRPr>
          </a:p>
          <a:p>
            <a:pPr marL="98425" indent="0">
              <a:lnSpc>
                <a:spcPts val="3240"/>
              </a:lnSpc>
              <a:spcBef>
                <a:spcPts val="1000"/>
              </a:spcBef>
              <a:spcAft>
                <a:spcPts val="600"/>
              </a:spcAft>
              <a:buNone/>
            </a:pPr>
            <a:r>
              <a:rPr lang="en-US" sz="2600" dirty="0">
                <a:solidFill>
                  <a:schemeClr val="accent2"/>
                </a:solidFill>
              </a:rPr>
              <a:t>Module 2: </a:t>
            </a:r>
            <a:r>
              <a:rPr lang="en-US" sz="2600" dirty="0">
                <a:solidFill>
                  <a:schemeClr val="tx1"/>
                </a:solidFill>
              </a:rPr>
              <a:t>Biology and Selection of First-Line Therapy for HR-Positive, HER2-Positive Metastatic Breast Cancer (</a:t>
            </a:r>
            <a:r>
              <a:rPr lang="en-US" sz="2600" dirty="0" err="1">
                <a:solidFill>
                  <a:schemeClr val="tx1"/>
                </a:solidFill>
              </a:rPr>
              <a:t>mBC</a:t>
            </a:r>
            <a:r>
              <a:rPr lang="en-US" sz="2600" dirty="0">
                <a:solidFill>
                  <a:schemeClr val="tx1"/>
                </a:solidFill>
              </a:rPr>
              <a:t>) — Dr Mahtani </a:t>
            </a:r>
          </a:p>
          <a:p>
            <a:pPr marL="98425" indent="0">
              <a:lnSpc>
                <a:spcPts val="3240"/>
              </a:lnSpc>
              <a:spcBef>
                <a:spcPts val="1000"/>
              </a:spcBef>
              <a:spcAft>
                <a:spcPts val="600"/>
              </a:spcAft>
              <a:buNone/>
            </a:pPr>
            <a:r>
              <a:rPr lang="en-US" sz="2600" dirty="0">
                <a:solidFill>
                  <a:schemeClr val="accent2"/>
                </a:solidFill>
              </a:rPr>
              <a:t>Module 3: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4: </a:t>
            </a:r>
            <a:r>
              <a:rPr lang="en-US" sz="2600" dirty="0">
                <a:solidFill>
                  <a:schemeClr val="tx1"/>
                </a:solidFill>
              </a:rPr>
              <a:t>Patterns of Care Survey — Part 1 </a:t>
            </a:r>
          </a:p>
          <a:p>
            <a:pPr marL="98425" indent="0">
              <a:lnSpc>
                <a:spcPts val="3240"/>
              </a:lnSpc>
              <a:spcBef>
                <a:spcPts val="1000"/>
              </a:spcBef>
              <a:spcAft>
                <a:spcPts val="600"/>
              </a:spcAft>
              <a:buNone/>
            </a:pPr>
            <a:r>
              <a:rPr lang="en-US" sz="2600" dirty="0">
                <a:solidFill>
                  <a:schemeClr val="bg1"/>
                </a:solidFill>
              </a:rPr>
              <a:t>Module 5: Optimizing the Use of Up-Front Maintenance Therapy for HER2-Positive </a:t>
            </a:r>
            <a:r>
              <a:rPr lang="en-US" sz="2600" dirty="0" err="1">
                <a:solidFill>
                  <a:schemeClr val="bg1"/>
                </a:solidFill>
              </a:rPr>
              <a:t>mBC</a:t>
            </a:r>
            <a:r>
              <a:rPr lang="en-US" sz="2600" dirty="0">
                <a:solidFill>
                  <a:schemeClr val="bg1"/>
                </a:solidFill>
              </a:rPr>
              <a:t> — Dr Carey</a:t>
            </a:r>
          </a:p>
          <a:p>
            <a:pPr marL="98425" indent="0">
              <a:lnSpc>
                <a:spcPts val="3240"/>
              </a:lnSpc>
              <a:spcBef>
                <a:spcPts val="1000"/>
              </a:spcBef>
              <a:spcAft>
                <a:spcPts val="600"/>
              </a:spcAft>
              <a:buNone/>
            </a:pPr>
            <a:r>
              <a:rPr lang="en-US" sz="2600" dirty="0">
                <a:solidFill>
                  <a:schemeClr val="accent2"/>
                </a:solidFill>
              </a:rPr>
              <a:t>Module 6: </a:t>
            </a:r>
            <a:r>
              <a:rPr lang="en-US" sz="2600" dirty="0">
                <a:solidFill>
                  <a:schemeClr val="tx1"/>
                </a:solidFill>
              </a:rPr>
              <a:t>Faculty Case Presentations</a:t>
            </a:r>
          </a:p>
          <a:p>
            <a:pPr marL="98425" indent="0">
              <a:lnSpc>
                <a:spcPts val="3240"/>
              </a:lnSpc>
              <a:spcBef>
                <a:spcPts val="1000"/>
              </a:spcBef>
              <a:spcAft>
                <a:spcPts val="600"/>
              </a:spcAft>
              <a:buNone/>
            </a:pPr>
            <a:r>
              <a:rPr lang="en-US" sz="2600" dirty="0">
                <a:solidFill>
                  <a:schemeClr val="accent2"/>
                </a:solidFill>
              </a:rPr>
              <a:t>Module 7: </a:t>
            </a:r>
            <a:r>
              <a:rPr lang="en-US" sz="2600" dirty="0">
                <a:solidFill>
                  <a:schemeClr val="tx1"/>
                </a:solidFill>
              </a:rPr>
              <a:t>Patterns of Care Survey — Part 2 </a:t>
            </a:r>
          </a:p>
        </p:txBody>
      </p:sp>
    </p:spTree>
    <p:custDataLst>
      <p:tags r:id="rId1"/>
    </p:custDataLst>
    <p:extLst>
      <p:ext uri="{BB962C8B-B14F-4D97-AF65-F5344CB8AC3E}">
        <p14:creationId xmlns:p14="http://schemas.microsoft.com/office/powerpoint/2010/main" val="3387451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3AF9-6A5B-E7E8-DF33-F43865F93D7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B785AD7-D4E9-EF42-3DDF-7E1295DCF01D}"/>
              </a:ext>
            </a:extLst>
          </p:cNvPr>
          <p:cNvSpPr>
            <a:spLocks noGrp="1" noChangeArrowheads="1"/>
          </p:cNvSpPr>
          <p:nvPr>
            <p:ph type="ctrTitle"/>
          </p:nvPr>
        </p:nvSpPr>
        <p:spPr>
          <a:xfrm>
            <a:off x="383116" y="1556792"/>
            <a:ext cx="11425767" cy="1620837"/>
          </a:xfrm>
        </p:spPr>
        <p:txBody>
          <a:bodyPr wrap="square" anchor="ctr">
            <a:noAutofit/>
          </a:bodyPr>
          <a:lstStyle/>
          <a:p>
            <a:r>
              <a:rPr lang="en-US" sz="3600" dirty="0"/>
              <a:t>Optimizing the Use of Up-Front or Maintenance </a:t>
            </a:r>
            <a:br>
              <a:rPr lang="en-US" sz="3600" dirty="0"/>
            </a:br>
            <a:r>
              <a:rPr lang="en-US" sz="3600" dirty="0"/>
              <a:t>Therapy for HER2-Positive </a:t>
            </a:r>
            <a:r>
              <a:rPr lang="en-US" sz="3600" dirty="0" err="1"/>
              <a:t>mBC</a:t>
            </a:r>
            <a:r>
              <a:rPr lang="en-US" sz="3600" dirty="0"/>
              <a:t>, Including </a:t>
            </a:r>
            <a:br>
              <a:rPr lang="en-US" sz="3600" dirty="0"/>
            </a:br>
            <a:r>
              <a:rPr lang="en-US" sz="3600" dirty="0"/>
              <a:t>Patients with HR-Positive Disease </a:t>
            </a:r>
          </a:p>
        </p:txBody>
      </p:sp>
      <p:sp>
        <p:nvSpPr>
          <p:cNvPr id="3" name="Subtitle 2">
            <a:extLst>
              <a:ext uri="{FF2B5EF4-FFF2-40B4-BE49-F238E27FC236}">
                <a16:creationId xmlns:a16="http://schemas.microsoft.com/office/drawing/2014/main" id="{B070F95D-7AE2-F60F-F59F-0A9293FAACCE}"/>
              </a:ext>
            </a:extLst>
          </p:cNvPr>
          <p:cNvSpPr>
            <a:spLocks noGrp="1"/>
          </p:cNvSpPr>
          <p:nvPr>
            <p:ph type="subTitle" idx="1"/>
          </p:nvPr>
        </p:nvSpPr>
        <p:spPr>
          <a:xfrm>
            <a:off x="1391707" y="3861048"/>
            <a:ext cx="9408584" cy="1931987"/>
          </a:xfrm>
        </p:spPr>
        <p:txBody>
          <a:bodyPr/>
          <a:lstStyle/>
          <a:p>
            <a:pPr>
              <a:spcBef>
                <a:spcPts val="0"/>
              </a:spcBef>
              <a:spcAft>
                <a:spcPts val="0"/>
              </a:spcAft>
            </a:pPr>
            <a:r>
              <a:rPr lang="en-US" sz="2800" kern="1200" dirty="0">
                <a:solidFill>
                  <a:srgbClr val="002060"/>
                </a:solidFill>
                <a:latin typeface="Calibri" panose="020F0502020204030204" pitchFamily="34" charset="0"/>
                <a:ea typeface="ＭＳ Ｐゴシック" charset="-128"/>
                <a:cs typeface="Calibri" panose="020F0502020204030204" pitchFamily="34" charset="0"/>
              </a:rPr>
              <a:t>Lisa A Carey, MD, </a:t>
            </a:r>
            <a:r>
              <a:rPr lang="en-US" sz="2800" kern="1200" dirty="0" err="1">
                <a:solidFill>
                  <a:srgbClr val="002060"/>
                </a:solidFill>
                <a:latin typeface="Calibri" panose="020F0502020204030204" pitchFamily="34" charset="0"/>
                <a:ea typeface="ＭＳ Ｐゴシック" charset="-128"/>
                <a:cs typeface="Calibri" panose="020F0502020204030204" pitchFamily="34" charset="0"/>
              </a:rPr>
              <a:t>ScM</a:t>
            </a:r>
            <a:r>
              <a:rPr lang="en-US" sz="2800" kern="1200" dirty="0">
                <a:solidFill>
                  <a:srgbClr val="002060"/>
                </a:solidFill>
                <a:latin typeface="Calibri" panose="020F0502020204030204" pitchFamily="34" charset="0"/>
                <a:ea typeface="ＭＳ Ｐゴシック" charset="-128"/>
                <a:cs typeface="Calibri" panose="020F0502020204030204" pitchFamily="34" charset="0"/>
              </a:rPr>
              <a:t>, FASCO</a:t>
            </a:r>
          </a:p>
          <a:p>
            <a:pPr>
              <a:spcBef>
                <a:spcPts val="0"/>
              </a:spcBef>
              <a:spcAft>
                <a:spcPts val="0"/>
              </a:spcAft>
            </a:pPr>
            <a:r>
              <a:rPr lang="en-US" sz="2800" b="0" kern="1200" dirty="0">
                <a:solidFill>
                  <a:srgbClr val="002060"/>
                </a:solidFill>
                <a:latin typeface="Calibri" panose="020F0502020204030204" pitchFamily="34" charset="0"/>
                <a:ea typeface="ＭＳ Ｐゴシック" charset="-128"/>
                <a:cs typeface="Calibri" panose="020F0502020204030204" pitchFamily="34" charset="0"/>
              </a:rPr>
              <a:t>UNC Lineberger Comprehensive Cancer Center</a:t>
            </a:r>
          </a:p>
          <a:p>
            <a:pPr>
              <a:spcBef>
                <a:spcPts val="0"/>
              </a:spcBef>
              <a:spcAft>
                <a:spcPts val="0"/>
              </a:spcAft>
            </a:pPr>
            <a:r>
              <a:rPr lang="en-US" sz="2800" b="0" kern="1200" dirty="0">
                <a:solidFill>
                  <a:srgbClr val="002060"/>
                </a:solidFill>
                <a:latin typeface="Calibri" panose="020F0502020204030204" pitchFamily="34" charset="0"/>
                <a:ea typeface="ＭＳ Ｐゴシック" charset="-128"/>
                <a:cs typeface="Calibri" panose="020F0502020204030204" pitchFamily="34" charset="0"/>
              </a:rPr>
              <a:t>Chapel Hill, North Carolina</a:t>
            </a:r>
          </a:p>
        </p:txBody>
      </p:sp>
    </p:spTree>
    <p:custDataLst>
      <p:tags r:id="rId1"/>
    </p:custDataLst>
    <p:extLst>
      <p:ext uri="{BB962C8B-B14F-4D97-AF65-F5344CB8AC3E}">
        <p14:creationId xmlns:p14="http://schemas.microsoft.com/office/powerpoint/2010/main" val="3620592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0F14-3356-A690-6890-9F0D8325DEED}"/>
              </a:ext>
            </a:extLst>
          </p:cNvPr>
          <p:cNvSpPr>
            <a:spLocks noGrp="1"/>
          </p:cNvSpPr>
          <p:nvPr>
            <p:ph type="title"/>
          </p:nvPr>
        </p:nvSpPr>
        <p:spPr>
          <a:xfrm>
            <a:off x="916516" y="30437"/>
            <a:ext cx="10358967" cy="1143000"/>
          </a:xfrm>
        </p:spPr>
        <p:txBody>
          <a:bodyPr/>
          <a:lstStyle/>
          <a:p>
            <a:r>
              <a:rPr lang="en-US" dirty="0"/>
              <a:t>Molecular and Clinical Features of Triple-Positive Breast Cancer</a:t>
            </a:r>
          </a:p>
        </p:txBody>
      </p:sp>
      <p:pic>
        <p:nvPicPr>
          <p:cNvPr id="6" name="Picture 5">
            <a:extLst>
              <a:ext uri="{FF2B5EF4-FFF2-40B4-BE49-F238E27FC236}">
                <a16:creationId xmlns:a16="http://schemas.microsoft.com/office/drawing/2014/main" id="{DD4910C8-D900-6E79-F23B-69EEA1E4017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16243" r="18788"/>
          <a:stretch>
            <a:fillRect/>
          </a:stretch>
        </p:blipFill>
        <p:spPr>
          <a:xfrm>
            <a:off x="407368" y="1052734"/>
            <a:ext cx="5472608" cy="4638135"/>
          </a:xfrm>
          <a:prstGeom prst="rect">
            <a:avLst/>
          </a:prstGeom>
        </p:spPr>
      </p:pic>
      <p:sp>
        <p:nvSpPr>
          <p:cNvPr id="7" name="TextBox 6">
            <a:extLst>
              <a:ext uri="{FF2B5EF4-FFF2-40B4-BE49-F238E27FC236}">
                <a16:creationId xmlns:a16="http://schemas.microsoft.com/office/drawing/2014/main" id="{B3F15C67-086D-77FB-ADF3-9F4D1B958A4E}"/>
              </a:ext>
            </a:extLst>
          </p:cNvPr>
          <p:cNvSpPr txBox="1"/>
          <p:nvPr/>
        </p:nvSpPr>
        <p:spPr>
          <a:xfrm>
            <a:off x="6095998" y="1424344"/>
            <a:ext cx="6096002"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Most triple-positive cases (68%) are “luminal”</a:t>
            </a:r>
          </a:p>
        </p:txBody>
      </p:sp>
      <p:sp>
        <p:nvSpPr>
          <p:cNvPr id="8" name="TextBox 7">
            <a:extLst>
              <a:ext uri="{FF2B5EF4-FFF2-40B4-BE49-F238E27FC236}">
                <a16:creationId xmlns:a16="http://schemas.microsoft.com/office/drawing/2014/main" id="{300AC271-A39B-428C-CB8F-514FAF4ADAD7}"/>
              </a:ext>
            </a:extLst>
          </p:cNvPr>
          <p:cNvSpPr txBox="1"/>
          <p:nvPr/>
        </p:nvSpPr>
        <p:spPr>
          <a:xfrm>
            <a:off x="119336" y="6461710"/>
            <a:ext cx="801719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Schettini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Breast</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2021 October;59:339-50. </a:t>
            </a:r>
            <a:r>
              <a:rPr kumimoji="0" lang="en-US" sz="1500" b="0" i="0" u="none" strike="noStrike" kern="1200" cap="none" spc="0" normalizeH="0" baseline="0" noProof="0" dirty="0">
                <a:ln>
                  <a:noFill/>
                </a:ln>
                <a:solidFill>
                  <a:srgbClr val="000000"/>
                </a:solidFill>
                <a:effectLst/>
                <a:uLnTx/>
                <a:uFillTx/>
                <a:latin typeface="Calibri"/>
                <a:ea typeface="MS PGothic" charset="0"/>
              </a:rPr>
              <a:t>Bischoff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Clin Cancer Breast </a:t>
            </a:r>
            <a:r>
              <a:rPr kumimoji="0" lang="en-US" sz="1500" b="0" i="0" u="none" strike="noStrike" kern="1200" cap="none" spc="0" normalizeH="0" baseline="0" noProof="0" dirty="0">
                <a:ln>
                  <a:noFill/>
                </a:ln>
                <a:solidFill>
                  <a:srgbClr val="000000"/>
                </a:solidFill>
                <a:effectLst/>
                <a:uLnTx/>
                <a:uFillTx/>
                <a:latin typeface="Calibri"/>
                <a:ea typeface="MS PGothic" charset="0"/>
              </a:rPr>
              <a:t>2026;26(2):93-104.</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3" name="TextBox 2">
            <a:extLst>
              <a:ext uri="{FF2B5EF4-FFF2-40B4-BE49-F238E27FC236}">
                <a16:creationId xmlns:a16="http://schemas.microsoft.com/office/drawing/2014/main" id="{D604BA4F-2626-23EB-EB40-FB912E6B3FDA}"/>
              </a:ext>
            </a:extLst>
          </p:cNvPr>
          <p:cNvSpPr txBox="1"/>
          <p:nvPr/>
        </p:nvSpPr>
        <p:spPr>
          <a:xfrm>
            <a:off x="4439816" y="3337247"/>
            <a:ext cx="1136850"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HR- HER2+</a:t>
            </a:r>
          </a:p>
        </p:txBody>
      </p:sp>
      <p:sp>
        <p:nvSpPr>
          <p:cNvPr id="4" name="TextBox 3">
            <a:extLst>
              <a:ext uri="{FF2B5EF4-FFF2-40B4-BE49-F238E27FC236}">
                <a16:creationId xmlns:a16="http://schemas.microsoft.com/office/drawing/2014/main" id="{6EDD2AB4-B259-E22D-C406-A8D44668A28E}"/>
              </a:ext>
            </a:extLst>
          </p:cNvPr>
          <p:cNvSpPr txBox="1"/>
          <p:nvPr/>
        </p:nvSpPr>
        <p:spPr>
          <a:xfrm>
            <a:off x="602666" y="3337246"/>
            <a:ext cx="1181734"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HR+ HER2+</a:t>
            </a:r>
          </a:p>
        </p:txBody>
      </p:sp>
      <p:sp>
        <p:nvSpPr>
          <p:cNvPr id="5" name="TextBox 4">
            <a:extLst>
              <a:ext uri="{FF2B5EF4-FFF2-40B4-BE49-F238E27FC236}">
                <a16:creationId xmlns:a16="http://schemas.microsoft.com/office/drawing/2014/main" id="{B0832BB3-3B3D-C5D0-BF6E-791BA2AFF027}"/>
              </a:ext>
            </a:extLst>
          </p:cNvPr>
          <p:cNvSpPr txBox="1"/>
          <p:nvPr/>
        </p:nvSpPr>
        <p:spPr>
          <a:xfrm>
            <a:off x="6095999" y="2276872"/>
            <a:ext cx="5493336" cy="3200876"/>
          </a:xfrm>
          <a:prstGeom prst="rect">
            <a:avLst/>
          </a:prstGeom>
          <a:noFill/>
        </p:spPr>
        <p:txBody>
          <a:bodyPr wrap="square" rtlCol="0">
            <a:spAutoFit/>
          </a:bodyPr>
          <a:lstStyle/>
          <a:p>
            <a:pPr marL="0" marR="0" lvl="0" indent="0" algn="l" defTabSz="455613" rtl="0" eaLnBrk="1" fontAlgn="base" latinLnBrk="0" hangingPunct="1">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Compared to HR-negative, HER2-positive disease:</a:t>
            </a:r>
          </a:p>
          <a:p>
            <a:pPr marL="342900" marR="0" lvl="0" indent="-342900" algn="l" defTabSz="455613"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More likely to have late relapse, </a:t>
            </a:r>
            <a:b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bone-only disease, better prognosis </a:t>
            </a:r>
          </a:p>
          <a:p>
            <a:pPr marL="342900" marR="0" lvl="0" indent="-342900" algn="l" defTabSz="455613"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Less likely to have de novo, visceral </a:t>
            </a:r>
            <a:b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 Grade 3 disease.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19733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7B5C-7DBD-5A7E-9322-CFD51D407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0922AD-68A9-5B4A-29C0-A446B965B802}"/>
              </a:ext>
            </a:extLst>
          </p:cNvPr>
          <p:cNvSpPr>
            <a:spLocks noGrp="1"/>
          </p:cNvSpPr>
          <p:nvPr>
            <p:ph type="title"/>
          </p:nvPr>
        </p:nvSpPr>
        <p:spPr>
          <a:xfrm>
            <a:off x="1007939" y="214844"/>
            <a:ext cx="10493447" cy="925099"/>
          </a:xfrm>
        </p:spPr>
        <p:txBody>
          <a:bodyPr/>
          <a:lstStyle/>
          <a:p>
            <a:pPr algn="l"/>
            <a:r>
              <a:rPr lang="en-US" dirty="0"/>
              <a:t>Phase III CLEOPATRA Trial: First-Line Treatment of HER2-Positive Breast Cancer</a:t>
            </a:r>
          </a:p>
        </p:txBody>
      </p:sp>
      <p:pic>
        <p:nvPicPr>
          <p:cNvPr id="2050" name="Picture 2">
            <a:extLst>
              <a:ext uri="{FF2B5EF4-FFF2-40B4-BE49-F238E27FC236}">
                <a16:creationId xmlns:a16="http://schemas.microsoft.com/office/drawing/2014/main" id="{6FFBF63A-9B80-50FF-80D8-275D54292BE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292909" y="1638708"/>
            <a:ext cx="6669212" cy="32597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02CF5F-3383-905D-92A7-0DDDA36965A2}"/>
              </a:ext>
            </a:extLst>
          </p:cNvPr>
          <p:cNvSpPr txBox="1"/>
          <p:nvPr/>
        </p:nvSpPr>
        <p:spPr>
          <a:xfrm>
            <a:off x="0" y="6527646"/>
            <a:ext cx="11690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Swain SM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2015;372(8):724-34; Swain SM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2020;21:519-30; Miles D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2017;28(11):2761-7. </a:t>
            </a:r>
          </a:p>
        </p:txBody>
      </p:sp>
      <p:sp>
        <p:nvSpPr>
          <p:cNvPr id="3" name="TextBox 2">
            <a:extLst>
              <a:ext uri="{FF2B5EF4-FFF2-40B4-BE49-F238E27FC236}">
                <a16:creationId xmlns:a16="http://schemas.microsoft.com/office/drawing/2014/main" id="{5E6814A9-AAC7-5D35-8987-727C04F7FC8C}"/>
              </a:ext>
            </a:extLst>
          </p:cNvPr>
          <p:cNvSpPr txBox="1"/>
          <p:nvPr/>
        </p:nvSpPr>
        <p:spPr>
          <a:xfrm>
            <a:off x="573785" y="1197419"/>
            <a:ext cx="10825785" cy="400110"/>
          </a:xfrm>
          <a:prstGeom prst="rect">
            <a:avLst/>
          </a:prstGeom>
          <a:noFill/>
        </p:spPr>
        <p:txBody>
          <a:bodyPr wrap="none" rtlCol="0">
            <a:spAutoFit/>
          </a:bodyPr>
          <a:lstStyle/>
          <a:p>
            <a:pPr lvl="0" algn="ctr">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Benefit of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pertuzumab</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added to </a:t>
            </a:r>
            <a:r>
              <a:rPr lang="en-US" sz="2000" dirty="0">
                <a:solidFill>
                  <a:srgbClr val="000000"/>
                </a:solidFill>
                <a:latin typeface="Calibri" panose="020F0502020204030204" pitchFamily="34" charset="0"/>
                <a:cs typeface="Calibri" panose="020F0502020204030204" pitchFamily="34" charset="0"/>
              </a:rPr>
              <a:t>first-line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trastuzumab +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taxane</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THP = standard </a:t>
            </a:r>
            <a:r>
              <a:rPr lang="en-US" sz="2000" dirty="0">
                <a:solidFill>
                  <a:srgbClr val="000000"/>
                </a:solidFill>
                <a:latin typeface="Calibri" panose="020F0502020204030204" pitchFamily="34" charset="0"/>
                <a:cs typeface="Calibri" panose="020F0502020204030204" pitchFamily="34" charset="0"/>
              </a:rPr>
              <a:t>therapy for 10 years</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a:extLst>
              <a:ext uri="{FF2B5EF4-FFF2-40B4-BE49-F238E27FC236}">
                <a16:creationId xmlns:a16="http://schemas.microsoft.com/office/drawing/2014/main" id="{FCCC5833-55A3-09AA-4B53-4638964F482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77182" y="4936872"/>
            <a:ext cx="11214785" cy="925098"/>
          </a:xfrm>
          <a:prstGeom prst="rect">
            <a:avLst/>
          </a:prstGeom>
        </p:spPr>
      </p:pic>
      <p:sp>
        <p:nvSpPr>
          <p:cNvPr id="10" name="TextBox 9">
            <a:extLst>
              <a:ext uri="{FF2B5EF4-FFF2-40B4-BE49-F238E27FC236}">
                <a16:creationId xmlns:a16="http://schemas.microsoft.com/office/drawing/2014/main" id="{9F555652-61E4-CAA8-3FA4-FFE7CA4FFEBB}"/>
              </a:ext>
            </a:extLst>
          </p:cNvPr>
          <p:cNvSpPr txBox="1"/>
          <p:nvPr/>
        </p:nvSpPr>
        <p:spPr>
          <a:xfrm>
            <a:off x="9192344" y="2117554"/>
            <a:ext cx="2344553" cy="707886"/>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PFS: 18.5 vs 12.4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mo</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OS: 57.1 vs 40.8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mo</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3612512-BBEF-74F0-FAFE-0664547D42FE}"/>
              </a:ext>
            </a:extLst>
          </p:cNvPr>
          <p:cNvSpPr txBox="1"/>
          <p:nvPr/>
        </p:nvSpPr>
        <p:spPr>
          <a:xfrm>
            <a:off x="573785" y="5937821"/>
            <a:ext cx="4226991"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PFS = progression-free survival; OS = overall survival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150404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7B5C-7DBD-5A7E-9322-CFD51D407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0922AD-68A9-5B4A-29C0-A446B965B802}"/>
              </a:ext>
            </a:extLst>
          </p:cNvPr>
          <p:cNvSpPr>
            <a:spLocks noGrp="1"/>
          </p:cNvSpPr>
          <p:nvPr>
            <p:ph type="title"/>
          </p:nvPr>
        </p:nvSpPr>
        <p:spPr>
          <a:xfrm>
            <a:off x="1007939" y="214844"/>
            <a:ext cx="10493447" cy="925099"/>
          </a:xfrm>
        </p:spPr>
        <p:txBody>
          <a:bodyPr/>
          <a:lstStyle/>
          <a:p>
            <a:pPr algn="l"/>
            <a:r>
              <a:rPr lang="en-US" dirty="0"/>
              <a:t>Phase III CLEOPATRA Trial: First-Line Treatment of HER2-Positive Breast Cancer</a:t>
            </a:r>
          </a:p>
        </p:txBody>
      </p:sp>
      <p:pic>
        <p:nvPicPr>
          <p:cNvPr id="2050" name="Picture 2">
            <a:extLst>
              <a:ext uri="{FF2B5EF4-FFF2-40B4-BE49-F238E27FC236}">
                <a16:creationId xmlns:a16="http://schemas.microsoft.com/office/drawing/2014/main" id="{6FFBF63A-9B80-50FF-80D8-275D54292BE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292909" y="1638708"/>
            <a:ext cx="6669212" cy="32597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02CF5F-3383-905D-92A7-0DDDA36965A2}"/>
              </a:ext>
            </a:extLst>
          </p:cNvPr>
          <p:cNvSpPr txBox="1"/>
          <p:nvPr/>
        </p:nvSpPr>
        <p:spPr>
          <a:xfrm>
            <a:off x="0" y="6527646"/>
            <a:ext cx="11690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Swain SM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2015;372(8):724-34; Swain SM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2020;21:519-30; Miles D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2017;28(11):2761-7. </a:t>
            </a:r>
          </a:p>
        </p:txBody>
      </p:sp>
      <p:sp>
        <p:nvSpPr>
          <p:cNvPr id="3" name="TextBox 2">
            <a:extLst>
              <a:ext uri="{FF2B5EF4-FFF2-40B4-BE49-F238E27FC236}">
                <a16:creationId xmlns:a16="http://schemas.microsoft.com/office/drawing/2014/main" id="{5E6814A9-AAC7-5D35-8987-727C04F7FC8C}"/>
              </a:ext>
            </a:extLst>
          </p:cNvPr>
          <p:cNvSpPr txBox="1"/>
          <p:nvPr/>
        </p:nvSpPr>
        <p:spPr>
          <a:xfrm>
            <a:off x="573785" y="1197419"/>
            <a:ext cx="10825785" cy="400110"/>
          </a:xfrm>
          <a:prstGeom prst="rect">
            <a:avLst/>
          </a:prstGeom>
          <a:noFill/>
        </p:spPr>
        <p:txBody>
          <a:bodyPr wrap="none" rtlCol="0">
            <a:spAutoFit/>
          </a:bodyPr>
          <a:lstStyle/>
          <a:p>
            <a:pPr lvl="0" algn="ctr">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Benefit of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pertuzumab</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added to </a:t>
            </a:r>
            <a:r>
              <a:rPr lang="en-US" sz="2000" dirty="0">
                <a:solidFill>
                  <a:srgbClr val="000000"/>
                </a:solidFill>
                <a:latin typeface="Calibri" panose="020F0502020204030204" pitchFamily="34" charset="0"/>
                <a:cs typeface="Calibri" panose="020F0502020204030204" pitchFamily="34" charset="0"/>
              </a:rPr>
              <a:t>first-line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trastuzumab +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taxane</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THP = standard </a:t>
            </a:r>
            <a:r>
              <a:rPr lang="en-US" sz="2000" dirty="0">
                <a:solidFill>
                  <a:srgbClr val="000000"/>
                </a:solidFill>
                <a:latin typeface="Calibri" panose="020F0502020204030204" pitchFamily="34" charset="0"/>
                <a:cs typeface="Calibri" panose="020F0502020204030204" pitchFamily="34" charset="0"/>
              </a:rPr>
              <a:t>therapy for 10 years</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a:extLst>
              <a:ext uri="{FF2B5EF4-FFF2-40B4-BE49-F238E27FC236}">
                <a16:creationId xmlns:a16="http://schemas.microsoft.com/office/drawing/2014/main" id="{FCCC5833-55A3-09AA-4B53-4638964F482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77182" y="4936872"/>
            <a:ext cx="11214785" cy="925098"/>
          </a:xfrm>
          <a:prstGeom prst="rect">
            <a:avLst/>
          </a:prstGeom>
        </p:spPr>
      </p:pic>
      <p:sp>
        <p:nvSpPr>
          <p:cNvPr id="10" name="TextBox 9">
            <a:extLst>
              <a:ext uri="{FF2B5EF4-FFF2-40B4-BE49-F238E27FC236}">
                <a16:creationId xmlns:a16="http://schemas.microsoft.com/office/drawing/2014/main" id="{9F555652-61E4-CAA8-3FA4-FFE7CA4FFEBB}"/>
              </a:ext>
            </a:extLst>
          </p:cNvPr>
          <p:cNvSpPr txBox="1"/>
          <p:nvPr/>
        </p:nvSpPr>
        <p:spPr>
          <a:xfrm>
            <a:off x="9192344" y="2117554"/>
            <a:ext cx="2344553" cy="707886"/>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PFS: 18.5 vs 12.4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mo</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OS: 57.1 vs 40.8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mo</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3612512-BBEF-74F0-FAFE-0664547D42FE}"/>
              </a:ext>
            </a:extLst>
          </p:cNvPr>
          <p:cNvSpPr txBox="1"/>
          <p:nvPr/>
        </p:nvSpPr>
        <p:spPr>
          <a:xfrm>
            <a:off x="573785" y="5937821"/>
            <a:ext cx="4226991"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PFS = progression-free survival; OS = overall survival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5" name="TextBox 4">
            <a:extLst>
              <a:ext uri="{FF2B5EF4-FFF2-40B4-BE49-F238E27FC236}">
                <a16:creationId xmlns:a16="http://schemas.microsoft.com/office/drawing/2014/main" id="{5C485761-63BB-8454-6367-D69A22405F3D}"/>
              </a:ext>
            </a:extLst>
          </p:cNvPr>
          <p:cNvSpPr txBox="1"/>
          <p:nvPr/>
        </p:nvSpPr>
        <p:spPr>
          <a:xfrm>
            <a:off x="577182" y="1673380"/>
            <a:ext cx="10873207" cy="3046988"/>
          </a:xfrm>
          <a:prstGeom prst="rect">
            <a:avLst/>
          </a:prstGeom>
          <a:solidFill>
            <a:srgbClr val="FFFF00"/>
          </a:solid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rPr>
              <a:t>Allowed discontinuation of </a:t>
            </a:r>
            <a:r>
              <a:rPr kumimoji="0" lang="en-US" sz="2400" b="1" i="0" u="none" strike="noStrike" kern="1200" cap="none" spc="0" normalizeH="0" baseline="0" noProof="0" dirty="0" err="1">
                <a:ln>
                  <a:noFill/>
                </a:ln>
                <a:solidFill>
                  <a:srgbClr val="000000"/>
                </a:solidFill>
                <a:effectLst/>
                <a:uLnTx/>
                <a:uFillTx/>
                <a:latin typeface="Calibri"/>
                <a:ea typeface="MS PGothic" charset="0"/>
              </a:rPr>
              <a:t>taxane</a:t>
            </a:r>
            <a:r>
              <a:rPr kumimoji="0" lang="en-US" sz="2400" b="1" i="0" u="none" strike="noStrike" kern="1200" cap="none" spc="0" normalizeH="0" baseline="0" noProof="0" dirty="0">
                <a:ln>
                  <a:noFill/>
                </a:ln>
                <a:solidFill>
                  <a:srgbClr val="000000"/>
                </a:solidFill>
                <a:effectLst/>
                <a:uLnTx/>
                <a:uFillTx/>
                <a:latin typeface="Calibri"/>
                <a:ea typeface="MS PGothic" charset="0"/>
              </a:rPr>
              <a:t> after 6 cycles (move to maintenance HP).</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rPr>
              <a:t>Post-hoc no outcome difference between 6 cycles THP and longer.</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THP x 6 → HP became the norm</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lvl="0" algn="ctr">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(CLEOPATRA not designed to test </a:t>
            </a:r>
            <a:r>
              <a:rPr lang="en-US" sz="2400" dirty="0">
                <a:solidFill>
                  <a:srgbClr val="000000"/>
                </a:solidFill>
                <a:latin typeface="Calibri" panose="020F0502020204030204" pitchFamily="34" charset="0"/>
                <a:cs typeface="Calibri" panose="020F0502020204030204" pitchFamily="34" charset="0"/>
              </a:rPr>
              <a:t>importance of induction therapy)</a:t>
            </a:r>
            <a:endParaRPr kumimoji="0" lang="en-US" sz="24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4097189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0A30-92A2-B81B-A585-55BA4F636E6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4659E2F-0636-A781-ECBC-0031A9371C3F}"/>
              </a:ext>
            </a:extLst>
          </p:cNvPr>
          <p:cNvSpPr/>
          <p:nvPr/>
        </p:nvSpPr>
        <p:spPr bwMode="auto">
          <a:xfrm>
            <a:off x="1163452" y="1196868"/>
            <a:ext cx="9865096" cy="38350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36621EA-4BAD-2D65-4CAB-DF3389054050}"/>
              </a:ext>
            </a:extLst>
          </p:cNvPr>
          <p:cNvSpPr>
            <a:spLocks noGrp="1"/>
          </p:cNvSpPr>
          <p:nvPr>
            <p:ph type="title"/>
          </p:nvPr>
        </p:nvSpPr>
        <p:spPr>
          <a:xfrm>
            <a:off x="912286" y="68942"/>
            <a:ext cx="10358967" cy="1143000"/>
          </a:xfrm>
        </p:spPr>
        <p:txBody>
          <a:bodyPr/>
          <a:lstStyle/>
          <a:p>
            <a:r>
              <a:rPr lang="en-US" dirty="0"/>
              <a:t>Phase III DESTINY-Breast09 Trial</a:t>
            </a:r>
          </a:p>
        </p:txBody>
      </p:sp>
      <p:pic>
        <p:nvPicPr>
          <p:cNvPr id="3076" name="Picture 4">
            <a:extLst>
              <a:ext uri="{FF2B5EF4-FFF2-40B4-BE49-F238E27FC236}">
                <a16:creationId xmlns:a16="http://schemas.microsoft.com/office/drawing/2014/main" id="{DF723293-300D-07B0-8F8C-EA39F20C0E5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r="28926" b="40341"/>
          <a:stretch>
            <a:fillRect/>
          </a:stretch>
        </p:blipFill>
        <p:spPr bwMode="auto">
          <a:xfrm>
            <a:off x="1313917" y="1302672"/>
            <a:ext cx="9565601" cy="3431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3E88B2D-7A91-7355-3729-EABE8307F764}"/>
              </a:ext>
            </a:extLst>
          </p:cNvPr>
          <p:cNvSpPr txBox="1"/>
          <p:nvPr/>
        </p:nvSpPr>
        <p:spPr>
          <a:xfrm>
            <a:off x="0" y="6525344"/>
            <a:ext cx="398365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Tolaney SM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2026;394;551-62.</a:t>
            </a:r>
          </a:p>
        </p:txBody>
      </p:sp>
      <p:sp>
        <p:nvSpPr>
          <p:cNvPr id="3" name="TextBox 2">
            <a:extLst>
              <a:ext uri="{FF2B5EF4-FFF2-40B4-BE49-F238E27FC236}">
                <a16:creationId xmlns:a16="http://schemas.microsoft.com/office/drawing/2014/main" id="{8134E5C3-5912-1CD9-76AA-62603920CCB4}"/>
              </a:ext>
            </a:extLst>
          </p:cNvPr>
          <p:cNvSpPr txBox="1"/>
          <p:nvPr/>
        </p:nvSpPr>
        <p:spPr>
          <a:xfrm>
            <a:off x="8766013" y="3261526"/>
            <a:ext cx="1582484"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72" charset="0"/>
                <a:ea typeface="MS PGothic" charset="0"/>
              </a:rPr>
              <a:t>(continuous)</a:t>
            </a:r>
          </a:p>
        </p:txBody>
      </p:sp>
      <p:sp>
        <p:nvSpPr>
          <p:cNvPr id="4" name="TextBox 3">
            <a:extLst>
              <a:ext uri="{FF2B5EF4-FFF2-40B4-BE49-F238E27FC236}">
                <a16:creationId xmlns:a16="http://schemas.microsoft.com/office/drawing/2014/main" id="{58AC667C-4986-0F89-3FB6-F8B273279CA9}"/>
              </a:ext>
            </a:extLst>
          </p:cNvPr>
          <p:cNvSpPr txBox="1"/>
          <p:nvPr/>
        </p:nvSpPr>
        <p:spPr>
          <a:xfrm>
            <a:off x="8157681" y="4239810"/>
            <a:ext cx="2505814" cy="369332"/>
          </a:xfrm>
          <a:prstGeom prst="rect">
            <a:avLst/>
          </a:prstGeom>
          <a:solidFill>
            <a:schemeClr val="bg2">
              <a:lumMod val="75000"/>
            </a:schemeClr>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72" charset="0"/>
                <a:ea typeface="MS PGothic" charset="0"/>
              </a:rPr>
              <a:t>  (induction then HP) </a:t>
            </a:r>
          </a:p>
        </p:txBody>
      </p:sp>
      <p:cxnSp>
        <p:nvCxnSpPr>
          <p:cNvPr id="6" name="Straight Connector 5">
            <a:extLst>
              <a:ext uri="{FF2B5EF4-FFF2-40B4-BE49-F238E27FC236}">
                <a16:creationId xmlns:a16="http://schemas.microsoft.com/office/drawing/2014/main" id="{C3A1FA74-5734-E58A-BC5D-FC5935FE4F3E}"/>
              </a:ext>
            </a:extLst>
          </p:cNvPr>
          <p:cNvCxnSpPr/>
          <p:nvPr/>
        </p:nvCxnSpPr>
        <p:spPr bwMode="auto">
          <a:xfrm>
            <a:off x="8443524" y="2007562"/>
            <a:ext cx="1931939" cy="0"/>
          </a:xfrm>
          <a:prstGeom prst="line">
            <a:avLst/>
          </a:prstGeom>
          <a:solidFill>
            <a:srgbClr val="FFFF00"/>
          </a:solidFill>
          <a:ln w="38100" cap="flat" cmpd="sng" algn="ctr">
            <a:solidFill>
              <a:srgbClr val="FF0000"/>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0A2D4889-A6C9-B3FA-B58B-FE24E81DC4A4}"/>
              </a:ext>
            </a:extLst>
          </p:cNvPr>
          <p:cNvSpPr txBox="1"/>
          <p:nvPr/>
        </p:nvSpPr>
        <p:spPr>
          <a:xfrm>
            <a:off x="1289797" y="5122627"/>
            <a:ext cx="9865096" cy="707886"/>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Triple-positive disease: ET allowed after 6 cycles of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administered to 13%, or after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taxane</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administered to 38%</a:t>
            </a:r>
          </a:p>
        </p:txBody>
      </p:sp>
      <p:sp>
        <p:nvSpPr>
          <p:cNvPr id="5" name="Rectangle 4">
            <a:extLst>
              <a:ext uri="{FF2B5EF4-FFF2-40B4-BE49-F238E27FC236}">
                <a16:creationId xmlns:a16="http://schemas.microsoft.com/office/drawing/2014/main" id="{13A63FBA-29AA-E989-D168-138AF780E93D}"/>
              </a:ext>
            </a:extLst>
          </p:cNvPr>
          <p:cNvSpPr/>
          <p:nvPr/>
        </p:nvSpPr>
        <p:spPr bwMode="auto">
          <a:xfrm>
            <a:off x="1375325" y="4609142"/>
            <a:ext cx="4895682" cy="2787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63F5439F-7B35-A390-F78D-49F8213B76FD}"/>
              </a:ext>
            </a:extLst>
          </p:cNvPr>
          <p:cNvSpPr txBox="1"/>
          <p:nvPr/>
        </p:nvSpPr>
        <p:spPr>
          <a:xfrm>
            <a:off x="1315843" y="5877874"/>
            <a:ext cx="9563675"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a:t>
            </a:r>
            <a:r>
              <a:rPr kumimoji="0" lang="en-US" sz="1500" b="0" i="0" u="none" strike="noStrike" kern="1200" cap="none" spc="0" normalizeH="0" baseline="0" noProof="0" dirty="0" err="1">
                <a:ln>
                  <a:noFill/>
                </a:ln>
                <a:solidFill>
                  <a:srgbClr val="000000"/>
                </a:solidFill>
                <a:effectLst/>
                <a:uLnTx/>
                <a:uFillTx/>
                <a:latin typeface="Calibri"/>
                <a:ea typeface="MS PGothic" charset="0"/>
              </a:rPr>
              <a:t>mBC</a:t>
            </a:r>
            <a:r>
              <a:rPr kumimoji="0" lang="en-US" sz="1500" b="0" i="0" u="none" strike="noStrike" kern="1200" cap="none" spc="0" normalizeH="0" baseline="0" noProof="0" dirty="0">
                <a:ln>
                  <a:noFill/>
                </a:ln>
                <a:solidFill>
                  <a:srgbClr val="000000"/>
                </a:solidFill>
                <a:effectLst/>
                <a:uLnTx/>
                <a:uFillTx/>
                <a:latin typeface="Calibri"/>
                <a:ea typeface="MS PGothic" charset="0"/>
              </a:rPr>
              <a:t> = advanced or metastatic breast cancer; DFI = disease-free interval; ET = endocrine therapy; </a:t>
            </a:r>
            <a:r>
              <a:rPr kumimoji="0" lang="en-US" sz="1500" b="0" i="0" u="none" strike="noStrike" kern="1200" cap="none" spc="0" normalizeH="0" baseline="0" noProof="0" dirty="0" err="1">
                <a:ln>
                  <a:noFill/>
                </a:ln>
                <a:solidFill>
                  <a:srgbClr val="000000"/>
                </a:solidFill>
                <a:effectLst/>
                <a:uLnTx/>
                <a:uFillTx/>
                <a:latin typeface="Calibri"/>
                <a:ea typeface="MS PGothic" charset="0"/>
              </a:rPr>
              <a:t>mBC</a:t>
            </a:r>
            <a:r>
              <a:rPr kumimoji="0" lang="en-US" sz="1500" b="0" i="0" u="none" strike="noStrike" kern="1200" cap="none" spc="0" normalizeH="0" baseline="0" noProof="0" dirty="0">
                <a:ln>
                  <a:noFill/>
                </a:ln>
                <a:solidFill>
                  <a:srgbClr val="000000"/>
                </a:solidFill>
                <a:effectLst/>
                <a:uLnTx/>
                <a:uFillTx/>
                <a:latin typeface="Calibri"/>
                <a:ea typeface="MS PGothic" charset="0"/>
              </a:rPr>
              <a:t> = metastatic breast cancer; T-</a:t>
            </a:r>
            <a:r>
              <a:rPr kumimoji="0" lang="en-US" sz="1500" b="0" i="0" u="none" strike="noStrike" kern="1200" cap="none" spc="0" normalizeH="0" baseline="0" noProof="0" dirty="0" err="1">
                <a:ln>
                  <a:noFill/>
                </a:ln>
                <a:solidFill>
                  <a:srgbClr val="000000"/>
                </a:solidFill>
                <a:effectLst/>
                <a:uLnTx/>
                <a:uFillTx/>
                <a:latin typeface="Calibri"/>
                <a:ea typeface="MS PGothic" charset="0"/>
              </a:rPr>
              <a:t>DXd</a:t>
            </a:r>
            <a:r>
              <a:rPr kumimoji="0" lang="en-US" sz="1500" b="0" i="0" u="none" strike="noStrike" kern="1200" cap="none" spc="0" normalizeH="0" baseline="0" noProof="0" dirty="0">
                <a:ln>
                  <a:noFill/>
                </a:ln>
                <a:solidFill>
                  <a:srgbClr val="000000"/>
                </a:solidFill>
                <a:effectLst/>
                <a:uLnTx/>
                <a:uFillTx/>
                <a:latin typeface="Calibri"/>
                <a:ea typeface="MS PGothic" charset="0"/>
              </a:rPr>
              <a:t> = trastuzumab </a:t>
            </a:r>
            <a:r>
              <a:rPr kumimoji="0" lang="en-US" sz="1500" b="0" i="0" u="none" strike="noStrike" kern="1200" cap="none" spc="0" normalizeH="0" baseline="0" noProof="0" dirty="0" err="1">
                <a:ln>
                  <a:noFill/>
                </a:ln>
                <a:solidFill>
                  <a:srgbClr val="000000"/>
                </a:solidFill>
                <a:effectLst/>
                <a:uLnTx/>
                <a:uFillTx/>
                <a:latin typeface="Calibri"/>
                <a:ea typeface="MS PGothic" charset="0"/>
              </a:rPr>
              <a:t>deruxtecan</a:t>
            </a:r>
            <a:r>
              <a:rPr kumimoji="0" lang="en-US" sz="1500" b="0" i="0" u="none" strike="noStrike" kern="1200" cap="none" spc="0" normalizeH="0" baseline="0" noProof="0" dirty="0">
                <a:ln>
                  <a:noFill/>
                </a:ln>
                <a:solidFill>
                  <a:srgbClr val="000000"/>
                </a:solidFill>
                <a:effectLst/>
                <a:uLnTx/>
                <a:uFillTx/>
                <a:latin typeface="Calibri"/>
                <a:ea typeface="MS PGothic" charset="0"/>
              </a:rPr>
              <a:t>; THP = docetaxel/trastuzumab/</a:t>
            </a:r>
            <a:r>
              <a:rPr kumimoji="0" lang="en-US" sz="1500" b="0" i="0" u="none" strike="noStrike" kern="1200" cap="none" spc="0" normalizeH="0" baseline="0" noProof="0" dirty="0" err="1">
                <a:ln>
                  <a:noFill/>
                </a:ln>
                <a:solidFill>
                  <a:srgbClr val="000000"/>
                </a:solidFill>
                <a:effectLst/>
                <a:uLnTx/>
                <a:uFillTx/>
                <a:latin typeface="Calibri"/>
                <a:ea typeface="MS PGothic" charset="0"/>
              </a:rPr>
              <a:t>pertuzumab</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2600777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E545-D691-9105-3124-57EF4C5E2C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B28F6F4-F28E-E4CC-2DFC-CE9920226675}"/>
              </a:ext>
            </a:extLst>
          </p:cNvPr>
          <p:cNvSpPr/>
          <p:nvPr/>
        </p:nvSpPr>
        <p:spPr bwMode="auto">
          <a:xfrm>
            <a:off x="2135560" y="1370013"/>
            <a:ext cx="7128792" cy="40032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9FA89AB-BDBB-E647-1AD9-FC34E4580B11}"/>
              </a:ext>
            </a:extLst>
          </p:cNvPr>
          <p:cNvSpPr>
            <a:spLocks noGrp="1"/>
          </p:cNvSpPr>
          <p:nvPr>
            <p:ph type="title"/>
          </p:nvPr>
        </p:nvSpPr>
        <p:spPr/>
        <p:txBody>
          <a:bodyPr/>
          <a:lstStyle/>
          <a:p>
            <a:pPr algn="l"/>
            <a:r>
              <a:rPr lang="en-US" dirty="0"/>
              <a:t>Phase III DESTINY-Breast09: Progression-Free Survival (PFS) </a:t>
            </a:r>
            <a:br>
              <a:rPr lang="en-US" dirty="0"/>
            </a:br>
            <a:r>
              <a:rPr lang="en-US" dirty="0"/>
              <a:t>by Blinded Independent Central Review</a:t>
            </a:r>
          </a:p>
        </p:txBody>
      </p:sp>
      <p:sp>
        <p:nvSpPr>
          <p:cNvPr id="5" name="TextBox 4">
            <a:extLst>
              <a:ext uri="{FF2B5EF4-FFF2-40B4-BE49-F238E27FC236}">
                <a16:creationId xmlns:a16="http://schemas.microsoft.com/office/drawing/2014/main" id="{85CECB40-A611-6FF3-72DC-295D8ADC6AC6}"/>
              </a:ext>
            </a:extLst>
          </p:cNvPr>
          <p:cNvSpPr txBox="1"/>
          <p:nvPr/>
        </p:nvSpPr>
        <p:spPr>
          <a:xfrm>
            <a:off x="0" y="6525344"/>
            <a:ext cx="398365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Tolaney SM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2026;394;551-62.</a:t>
            </a:r>
          </a:p>
        </p:txBody>
      </p:sp>
      <p:pic>
        <p:nvPicPr>
          <p:cNvPr id="6146" name="Picture 2">
            <a:extLst>
              <a:ext uri="{FF2B5EF4-FFF2-40B4-BE49-F238E27FC236}">
                <a16:creationId xmlns:a16="http://schemas.microsoft.com/office/drawing/2014/main" id="{A2F97124-E21A-EA26-FA63-4A196C5FA9B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508" r="39675"/>
          <a:stretch>
            <a:fillRect/>
          </a:stretch>
        </p:blipFill>
        <p:spPr bwMode="auto">
          <a:xfrm>
            <a:off x="2495600" y="1530964"/>
            <a:ext cx="6540204" cy="3701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760277-01C1-7C70-CFBF-08E00F582DBA}"/>
              </a:ext>
            </a:extLst>
          </p:cNvPr>
          <p:cNvSpPr txBox="1"/>
          <p:nvPr/>
        </p:nvSpPr>
        <p:spPr>
          <a:xfrm>
            <a:off x="6600056" y="1891004"/>
            <a:ext cx="1265090"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3709E"/>
                </a:solidFill>
                <a:effectLst/>
                <a:uLnTx/>
                <a:uFillTx/>
                <a:latin typeface="Arial" pitchFamily="-72" charset="0"/>
                <a:ea typeface="MS PGothic" charset="0"/>
              </a:rPr>
              <a:t>(continuous)</a:t>
            </a:r>
          </a:p>
        </p:txBody>
      </p:sp>
      <p:sp>
        <p:nvSpPr>
          <p:cNvPr id="4" name="TextBox 3">
            <a:extLst>
              <a:ext uri="{FF2B5EF4-FFF2-40B4-BE49-F238E27FC236}">
                <a16:creationId xmlns:a16="http://schemas.microsoft.com/office/drawing/2014/main" id="{4B97BF75-EE5E-8D61-4615-21A28A5200DF}"/>
              </a:ext>
            </a:extLst>
          </p:cNvPr>
          <p:cNvSpPr txBox="1"/>
          <p:nvPr/>
        </p:nvSpPr>
        <p:spPr>
          <a:xfrm>
            <a:off x="6741120" y="3458531"/>
            <a:ext cx="982961"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08080">
                    <a:lumMod val="75000"/>
                  </a:srgbClr>
                </a:solidFill>
                <a:effectLst/>
                <a:uLnTx/>
                <a:uFillTx/>
                <a:latin typeface="Arial" pitchFamily="-72" charset="0"/>
                <a:ea typeface="MS PGothic" charset="0"/>
              </a:rPr>
              <a:t>(induction)</a:t>
            </a:r>
          </a:p>
        </p:txBody>
      </p:sp>
      <p:sp>
        <p:nvSpPr>
          <p:cNvPr id="10" name="TextBox 9">
            <a:extLst>
              <a:ext uri="{FF2B5EF4-FFF2-40B4-BE49-F238E27FC236}">
                <a16:creationId xmlns:a16="http://schemas.microsoft.com/office/drawing/2014/main" id="{BD166A4F-0E70-1EB5-1496-5660613E7824}"/>
              </a:ext>
            </a:extLst>
          </p:cNvPr>
          <p:cNvSpPr txBox="1"/>
          <p:nvPr/>
        </p:nvSpPr>
        <p:spPr>
          <a:xfrm>
            <a:off x="3431704" y="3187148"/>
            <a:ext cx="2495235" cy="1015663"/>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mPFS</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2000" b="1" i="0" u="none" strike="noStrike" kern="1200" cap="none" spc="0" normalizeH="0" baseline="0" noProof="0" dirty="0">
                <a:ln>
                  <a:noFill/>
                </a:ln>
                <a:solidFill>
                  <a:srgbClr val="03709E"/>
                </a:solidFill>
                <a:effectLst/>
                <a:uLnTx/>
                <a:uFillTx/>
                <a:latin typeface="Calibri" panose="020F0502020204030204" pitchFamily="34" charset="0"/>
                <a:ea typeface="MS PGothic" charset="0"/>
                <a:cs typeface="Calibri" panose="020F0502020204030204" pitchFamily="34" charset="0"/>
              </a:rPr>
              <a:t>40.7m</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vs </a:t>
            </a:r>
            <a:r>
              <a:rPr kumimoji="0" lang="en-US" sz="2000" b="1" i="0" u="none" strike="noStrike" kern="1200" cap="none" spc="0" normalizeH="0" baseline="0" noProof="0" dirty="0">
                <a:ln>
                  <a:noFill/>
                </a:ln>
                <a:solidFill>
                  <a:srgbClr val="808080">
                    <a:lumMod val="75000"/>
                  </a:srgbClr>
                </a:solidFill>
                <a:effectLst/>
                <a:uLnTx/>
                <a:uFillTx/>
                <a:latin typeface="Calibri" panose="020F0502020204030204" pitchFamily="34" charset="0"/>
                <a:ea typeface="MS PGothic" charset="0"/>
                <a:cs typeface="Calibri" panose="020F0502020204030204" pitchFamily="34" charset="0"/>
              </a:rPr>
              <a:t>26.9m</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0.56</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(0.44-0.71)</a:t>
            </a:r>
          </a:p>
        </p:txBody>
      </p:sp>
      <p:sp>
        <p:nvSpPr>
          <p:cNvPr id="13" name="TextBox 12">
            <a:extLst>
              <a:ext uri="{FF2B5EF4-FFF2-40B4-BE49-F238E27FC236}">
                <a16:creationId xmlns:a16="http://schemas.microsoft.com/office/drawing/2014/main" id="{FE6190DC-C397-A236-25C9-4A74B057ADC5}"/>
              </a:ext>
            </a:extLst>
          </p:cNvPr>
          <p:cNvSpPr txBox="1"/>
          <p:nvPr/>
        </p:nvSpPr>
        <p:spPr>
          <a:xfrm>
            <a:off x="274311" y="5413906"/>
            <a:ext cx="11305256" cy="707886"/>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Similar effect in HR-positive (HR 0.61) and HR-negative (HR 0.52)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Toxicity as expected with T-</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pertuzumab</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GI, fatigue, ANC, alopecia; ILD 12%, EF decline </a:t>
            </a:r>
            <a:r>
              <a:rPr kumimoji="0" lang="en-US" sz="3000" b="1" i="0" u="none" strike="noStrike" kern="1200" cap="none" spc="0" normalizeH="0" baseline="-11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10%</a:t>
            </a:r>
          </a:p>
        </p:txBody>
      </p:sp>
      <p:sp>
        <p:nvSpPr>
          <p:cNvPr id="7" name="TextBox 6">
            <a:extLst>
              <a:ext uri="{FF2B5EF4-FFF2-40B4-BE49-F238E27FC236}">
                <a16:creationId xmlns:a16="http://schemas.microsoft.com/office/drawing/2014/main" id="{0B3B9D0A-3E4D-0129-885C-ABC1FBF1C4C5}"/>
              </a:ext>
            </a:extLst>
          </p:cNvPr>
          <p:cNvSpPr txBox="1"/>
          <p:nvPr/>
        </p:nvSpPr>
        <p:spPr>
          <a:xfrm>
            <a:off x="579863" y="6157353"/>
            <a:ext cx="1005166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mPFS</a:t>
            </a:r>
            <a:r>
              <a:rPr kumimoji="0" lang="en-US" sz="1500" b="0" i="0" u="none" strike="noStrike" kern="1200" cap="none" spc="0" normalizeH="0" baseline="0" noProof="0" dirty="0">
                <a:ln>
                  <a:noFill/>
                </a:ln>
                <a:solidFill>
                  <a:srgbClr val="000000"/>
                </a:solidFill>
                <a:effectLst/>
                <a:uLnTx/>
                <a:uFillTx/>
                <a:latin typeface="Calibri"/>
                <a:ea typeface="MS PGothic" charset="0"/>
              </a:rPr>
              <a:t> = median progression-free survival; ANC = absolute neutrophil count, ILD = interstitial lung disease; EF = ejection fraction</a:t>
            </a:r>
          </a:p>
        </p:txBody>
      </p:sp>
    </p:spTree>
    <p:extLst>
      <p:ext uri="{BB962C8B-B14F-4D97-AF65-F5344CB8AC3E}">
        <p14:creationId xmlns:p14="http://schemas.microsoft.com/office/powerpoint/2010/main" val="3511402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E545-D691-9105-3124-57EF4C5E2C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B28F6F4-F28E-E4CC-2DFC-CE9920226675}"/>
              </a:ext>
            </a:extLst>
          </p:cNvPr>
          <p:cNvSpPr/>
          <p:nvPr/>
        </p:nvSpPr>
        <p:spPr bwMode="auto">
          <a:xfrm>
            <a:off x="2135560" y="1370013"/>
            <a:ext cx="7128792" cy="40032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9FA89AB-BDBB-E647-1AD9-FC34E4580B11}"/>
              </a:ext>
            </a:extLst>
          </p:cNvPr>
          <p:cNvSpPr>
            <a:spLocks noGrp="1"/>
          </p:cNvSpPr>
          <p:nvPr>
            <p:ph type="title"/>
          </p:nvPr>
        </p:nvSpPr>
        <p:spPr/>
        <p:txBody>
          <a:bodyPr/>
          <a:lstStyle/>
          <a:p>
            <a:pPr algn="l"/>
            <a:r>
              <a:rPr lang="en-US" dirty="0"/>
              <a:t>Phase III DESTINY-Breast09: Progression-Free Survival </a:t>
            </a:r>
            <a:br>
              <a:rPr lang="en-US" dirty="0"/>
            </a:br>
            <a:r>
              <a:rPr lang="en-US" dirty="0"/>
              <a:t>by Blinded Independent Central Review</a:t>
            </a:r>
          </a:p>
        </p:txBody>
      </p:sp>
      <p:sp>
        <p:nvSpPr>
          <p:cNvPr id="5" name="TextBox 4">
            <a:extLst>
              <a:ext uri="{FF2B5EF4-FFF2-40B4-BE49-F238E27FC236}">
                <a16:creationId xmlns:a16="http://schemas.microsoft.com/office/drawing/2014/main" id="{85CECB40-A611-6FF3-72DC-295D8ADC6AC6}"/>
              </a:ext>
            </a:extLst>
          </p:cNvPr>
          <p:cNvSpPr txBox="1"/>
          <p:nvPr/>
        </p:nvSpPr>
        <p:spPr>
          <a:xfrm>
            <a:off x="0" y="6525344"/>
            <a:ext cx="398365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Tolaney SM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2026;394;551-62.</a:t>
            </a:r>
          </a:p>
        </p:txBody>
      </p:sp>
      <p:pic>
        <p:nvPicPr>
          <p:cNvPr id="6146" name="Picture 2">
            <a:extLst>
              <a:ext uri="{FF2B5EF4-FFF2-40B4-BE49-F238E27FC236}">
                <a16:creationId xmlns:a16="http://schemas.microsoft.com/office/drawing/2014/main" id="{A2F97124-E21A-EA26-FA63-4A196C5FA9B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508" r="39675"/>
          <a:stretch>
            <a:fillRect/>
          </a:stretch>
        </p:blipFill>
        <p:spPr bwMode="auto">
          <a:xfrm>
            <a:off x="2495600" y="1530964"/>
            <a:ext cx="6540204" cy="3701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760277-01C1-7C70-CFBF-08E00F582DBA}"/>
              </a:ext>
            </a:extLst>
          </p:cNvPr>
          <p:cNvSpPr txBox="1"/>
          <p:nvPr/>
        </p:nvSpPr>
        <p:spPr>
          <a:xfrm>
            <a:off x="6600056" y="1891004"/>
            <a:ext cx="1265090"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3709E"/>
                </a:solidFill>
                <a:effectLst/>
                <a:uLnTx/>
                <a:uFillTx/>
                <a:latin typeface="Arial" pitchFamily="-72" charset="0"/>
                <a:ea typeface="MS PGothic" charset="0"/>
              </a:rPr>
              <a:t>(continuous)</a:t>
            </a:r>
          </a:p>
        </p:txBody>
      </p:sp>
      <p:sp>
        <p:nvSpPr>
          <p:cNvPr id="4" name="TextBox 3">
            <a:extLst>
              <a:ext uri="{FF2B5EF4-FFF2-40B4-BE49-F238E27FC236}">
                <a16:creationId xmlns:a16="http://schemas.microsoft.com/office/drawing/2014/main" id="{4B97BF75-EE5E-8D61-4615-21A28A5200DF}"/>
              </a:ext>
            </a:extLst>
          </p:cNvPr>
          <p:cNvSpPr txBox="1"/>
          <p:nvPr/>
        </p:nvSpPr>
        <p:spPr>
          <a:xfrm>
            <a:off x="6741120" y="3458531"/>
            <a:ext cx="982961"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08080">
                    <a:lumMod val="75000"/>
                  </a:srgbClr>
                </a:solidFill>
                <a:effectLst/>
                <a:uLnTx/>
                <a:uFillTx/>
                <a:latin typeface="Arial" pitchFamily="-72" charset="0"/>
                <a:ea typeface="MS PGothic" charset="0"/>
              </a:rPr>
              <a:t>(induction)</a:t>
            </a:r>
          </a:p>
        </p:txBody>
      </p:sp>
      <p:sp>
        <p:nvSpPr>
          <p:cNvPr id="10" name="TextBox 9">
            <a:extLst>
              <a:ext uri="{FF2B5EF4-FFF2-40B4-BE49-F238E27FC236}">
                <a16:creationId xmlns:a16="http://schemas.microsoft.com/office/drawing/2014/main" id="{BD166A4F-0E70-1EB5-1496-5660613E7824}"/>
              </a:ext>
            </a:extLst>
          </p:cNvPr>
          <p:cNvSpPr txBox="1"/>
          <p:nvPr/>
        </p:nvSpPr>
        <p:spPr>
          <a:xfrm>
            <a:off x="3431704" y="3187148"/>
            <a:ext cx="2495235" cy="1015663"/>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mPFS</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2000" b="1" i="0" u="none" strike="noStrike" kern="1200" cap="none" spc="0" normalizeH="0" baseline="0" noProof="0" dirty="0">
                <a:ln>
                  <a:noFill/>
                </a:ln>
                <a:solidFill>
                  <a:srgbClr val="009193"/>
                </a:solidFill>
                <a:effectLst/>
                <a:uLnTx/>
                <a:uFillTx/>
                <a:latin typeface="Calibri" panose="020F0502020204030204" pitchFamily="34" charset="0"/>
                <a:ea typeface="MS PGothic" charset="0"/>
                <a:cs typeface="Calibri" panose="020F0502020204030204" pitchFamily="34" charset="0"/>
              </a:rPr>
              <a:t>40.7m</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vs </a:t>
            </a:r>
            <a:r>
              <a:rPr kumimoji="0" lang="en-US" sz="2000" b="1" i="0" u="none" strike="noStrike" kern="1200" cap="none" spc="0" normalizeH="0" baseline="0" noProof="0" dirty="0">
                <a:ln>
                  <a:noFill/>
                </a:ln>
                <a:solidFill>
                  <a:srgbClr val="808080">
                    <a:lumMod val="75000"/>
                  </a:srgbClr>
                </a:solidFill>
                <a:effectLst/>
                <a:uLnTx/>
                <a:uFillTx/>
                <a:latin typeface="Calibri" panose="020F0502020204030204" pitchFamily="34" charset="0"/>
                <a:ea typeface="MS PGothic" charset="0"/>
                <a:cs typeface="Calibri" panose="020F0502020204030204" pitchFamily="34" charset="0"/>
              </a:rPr>
              <a:t>26.9m</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0.56</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(0.44-0.71)</a:t>
            </a:r>
          </a:p>
        </p:txBody>
      </p:sp>
      <p:sp>
        <p:nvSpPr>
          <p:cNvPr id="7" name="TextBox 6">
            <a:extLst>
              <a:ext uri="{FF2B5EF4-FFF2-40B4-BE49-F238E27FC236}">
                <a16:creationId xmlns:a16="http://schemas.microsoft.com/office/drawing/2014/main" id="{51B88C7F-1805-EA30-14E2-D8B24A813388}"/>
              </a:ext>
            </a:extLst>
          </p:cNvPr>
          <p:cNvSpPr txBox="1"/>
          <p:nvPr/>
        </p:nvSpPr>
        <p:spPr>
          <a:xfrm>
            <a:off x="655165" y="2892263"/>
            <a:ext cx="10873207" cy="2308324"/>
          </a:xfrm>
          <a:prstGeom prst="rect">
            <a:avLst/>
          </a:prstGeom>
          <a:solidFill>
            <a:srgbClr val="FFFF00"/>
          </a:solid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rPr>
              <a:t>Approved 12/2025</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rPr>
              <a:t>Optimal regimen IF administering a chemotherapy-based regimen first</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rPr>
              <a:t>(Did not test induction strategy. Most clinicians plan to use as induction)</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S PGothic" charset="0"/>
            </a:endParaRPr>
          </a:p>
        </p:txBody>
      </p:sp>
      <p:sp>
        <p:nvSpPr>
          <p:cNvPr id="8" name="TextBox 7">
            <a:extLst>
              <a:ext uri="{FF2B5EF4-FFF2-40B4-BE49-F238E27FC236}">
                <a16:creationId xmlns:a16="http://schemas.microsoft.com/office/drawing/2014/main" id="{0D342B3D-3C96-CD47-E8AB-599121517DE7}"/>
              </a:ext>
            </a:extLst>
          </p:cNvPr>
          <p:cNvSpPr txBox="1"/>
          <p:nvPr/>
        </p:nvSpPr>
        <p:spPr>
          <a:xfrm>
            <a:off x="274311" y="5413906"/>
            <a:ext cx="11305256" cy="707886"/>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Similar effect in HR-positive (HR 0.61) and HR-negative (HR 0.52)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Toxicity as expected with T-</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pertuzumab</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GI, fatigue, ANC, alopecia; ILD 12%, EF decline </a:t>
            </a:r>
            <a:r>
              <a:rPr kumimoji="0" lang="en-US" sz="3000" b="1" i="0" u="none" strike="noStrike" kern="1200" cap="none" spc="0" normalizeH="0" baseline="-11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10%</a:t>
            </a:r>
          </a:p>
        </p:txBody>
      </p:sp>
      <p:sp>
        <p:nvSpPr>
          <p:cNvPr id="9" name="TextBox 8">
            <a:extLst>
              <a:ext uri="{FF2B5EF4-FFF2-40B4-BE49-F238E27FC236}">
                <a16:creationId xmlns:a16="http://schemas.microsoft.com/office/drawing/2014/main" id="{5235D6AE-FA12-FA75-D05C-2E5EF1269BBB}"/>
              </a:ext>
            </a:extLst>
          </p:cNvPr>
          <p:cNvSpPr txBox="1"/>
          <p:nvPr/>
        </p:nvSpPr>
        <p:spPr>
          <a:xfrm>
            <a:off x="579863" y="6157353"/>
            <a:ext cx="1005166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mPFS</a:t>
            </a:r>
            <a:r>
              <a:rPr kumimoji="0" lang="en-US" sz="1500" b="0" i="0" u="none" strike="noStrike" kern="1200" cap="none" spc="0" normalizeH="0" baseline="0" noProof="0" dirty="0">
                <a:ln>
                  <a:noFill/>
                </a:ln>
                <a:solidFill>
                  <a:srgbClr val="000000"/>
                </a:solidFill>
                <a:effectLst/>
                <a:uLnTx/>
                <a:uFillTx/>
                <a:latin typeface="Calibri"/>
                <a:ea typeface="MS PGothic" charset="0"/>
              </a:rPr>
              <a:t> = median progression-free survival; ANC = absolute neutrophil count, ILD = interstitial lung disease; EF = ejection fraction</a:t>
            </a:r>
          </a:p>
        </p:txBody>
      </p:sp>
    </p:spTree>
    <p:extLst>
      <p:ext uri="{BB962C8B-B14F-4D97-AF65-F5344CB8AC3E}">
        <p14:creationId xmlns:p14="http://schemas.microsoft.com/office/powerpoint/2010/main" val="2367531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531A5-928C-A0FD-5A41-2477DF05804D}"/>
              </a:ext>
            </a:extLst>
          </p:cNvPr>
          <p:cNvSpPr>
            <a:spLocks noGrp="1"/>
          </p:cNvSpPr>
          <p:nvPr>
            <p:ph type="title"/>
          </p:nvPr>
        </p:nvSpPr>
        <p:spPr>
          <a:xfrm>
            <a:off x="0" y="227013"/>
            <a:ext cx="12192000" cy="1143000"/>
          </a:xfrm>
        </p:spPr>
        <p:txBody>
          <a:bodyPr/>
          <a:lstStyle/>
          <a:p>
            <a:r>
              <a:rPr lang="en-US" dirty="0"/>
              <a:t>What About “Maintenance” or Up-Front </a:t>
            </a:r>
            <a:r>
              <a:rPr lang="en-US" u="sng" dirty="0"/>
              <a:t>Nonchemotherapy</a:t>
            </a:r>
            <a:r>
              <a:rPr lang="en-US" dirty="0"/>
              <a:t> Options?</a:t>
            </a:r>
          </a:p>
        </p:txBody>
      </p:sp>
      <p:sp>
        <p:nvSpPr>
          <p:cNvPr id="3" name="Content Placeholder 2">
            <a:extLst>
              <a:ext uri="{FF2B5EF4-FFF2-40B4-BE49-F238E27FC236}">
                <a16:creationId xmlns:a16="http://schemas.microsoft.com/office/drawing/2014/main" id="{E80B057D-B12A-EA7E-589B-B4070B3203A7}"/>
              </a:ext>
            </a:extLst>
          </p:cNvPr>
          <p:cNvSpPr>
            <a:spLocks noGrp="1"/>
          </p:cNvSpPr>
          <p:nvPr>
            <p:ph idx="1"/>
          </p:nvPr>
        </p:nvSpPr>
        <p:spPr>
          <a:xfrm>
            <a:off x="623392" y="1416053"/>
            <a:ext cx="11017224" cy="4799013"/>
          </a:xfrm>
        </p:spPr>
        <p:txBody>
          <a:bodyPr/>
          <a:lstStyle/>
          <a:p>
            <a:pPr>
              <a:spcBef>
                <a:spcPts val="0"/>
              </a:spcBef>
              <a:spcAft>
                <a:spcPts val="1000"/>
              </a:spcAft>
            </a:pPr>
            <a:r>
              <a:rPr lang="en-US" dirty="0"/>
              <a:t>CLEOPATRA trial established trastuzumab/</a:t>
            </a:r>
            <a:r>
              <a:rPr lang="en-US" dirty="0" err="1"/>
              <a:t>pertuzumab</a:t>
            </a:r>
            <a:r>
              <a:rPr lang="en-US" dirty="0"/>
              <a:t> as standard maintenance after THP.</a:t>
            </a:r>
          </a:p>
          <a:p>
            <a:pPr lvl="1">
              <a:spcBef>
                <a:spcPts val="0"/>
              </a:spcBef>
              <a:spcAft>
                <a:spcPts val="2400"/>
              </a:spcAft>
            </a:pPr>
            <a:r>
              <a:rPr lang="en-US" dirty="0"/>
              <a:t>Did not add ET to HP for triple-positive disease.</a:t>
            </a:r>
          </a:p>
          <a:p>
            <a:pPr>
              <a:spcBef>
                <a:spcPts val="0"/>
              </a:spcBef>
              <a:spcAft>
                <a:spcPts val="2400"/>
              </a:spcAft>
            </a:pPr>
            <a:r>
              <a:rPr lang="en-US" dirty="0"/>
              <a:t>PERTAIN trial: Good outcomes with ET + HP regardless of induction. </a:t>
            </a:r>
          </a:p>
          <a:p>
            <a:pPr>
              <a:spcBef>
                <a:spcPts val="0"/>
              </a:spcBef>
              <a:spcAft>
                <a:spcPts val="1000"/>
              </a:spcAft>
            </a:pPr>
            <a:r>
              <a:rPr lang="en-US" dirty="0"/>
              <a:t>PATINA and HER2CLIMB-05 trials have further optimized nonchemotherapy treatment.</a:t>
            </a:r>
          </a:p>
          <a:p>
            <a:pPr lvl="1">
              <a:spcBef>
                <a:spcPts val="0"/>
              </a:spcBef>
              <a:spcAft>
                <a:spcPts val="2400"/>
              </a:spcAft>
            </a:pPr>
            <a:r>
              <a:rPr lang="en-US" dirty="0"/>
              <a:t>Both required induction chemotherapy + anti-HER2 therapy for eligibility.  </a:t>
            </a:r>
          </a:p>
        </p:txBody>
      </p:sp>
    </p:spTree>
    <p:extLst>
      <p:ext uri="{BB962C8B-B14F-4D97-AF65-F5344CB8AC3E}">
        <p14:creationId xmlns:p14="http://schemas.microsoft.com/office/powerpoint/2010/main" val="839758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newspaper&#10;&#10;Description automatically generated">
            <a:extLst>
              <a:ext uri="{FF2B5EF4-FFF2-40B4-BE49-F238E27FC236}">
                <a16:creationId xmlns:a16="http://schemas.microsoft.com/office/drawing/2014/main" id="{C02044C8-9255-7717-41A6-C79BFD1FE4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7068" y="408208"/>
            <a:ext cx="10081789" cy="5578249"/>
          </a:xfrm>
        </p:spPr>
      </p:pic>
      <p:sp>
        <p:nvSpPr>
          <p:cNvPr id="6" name="TextBox 5">
            <a:extLst>
              <a:ext uri="{FF2B5EF4-FFF2-40B4-BE49-F238E27FC236}">
                <a16:creationId xmlns:a16="http://schemas.microsoft.com/office/drawing/2014/main" id="{C3E90E27-19AC-AD07-30A0-F4F868C5E14B}"/>
              </a:ext>
            </a:extLst>
          </p:cNvPr>
          <p:cNvSpPr txBox="1"/>
          <p:nvPr/>
        </p:nvSpPr>
        <p:spPr>
          <a:xfrm>
            <a:off x="1147068" y="5790509"/>
            <a:ext cx="10081789" cy="400110"/>
          </a:xfrm>
          <a:prstGeom prst="rect">
            <a:avLst/>
          </a:prstGeom>
          <a:solidFill>
            <a:srgbClr val="FFFFFF"/>
          </a:solidFill>
        </p:spPr>
        <p:txBody>
          <a:bodyPr wrap="square" rtlCol="0">
            <a:spAutoFit/>
          </a:bodyPr>
          <a:lstStyle/>
          <a:p>
            <a:pPr algn="r"/>
            <a:r>
              <a:rPr lang="en-US" sz="2000" b="0" dirty="0">
                <a:solidFill>
                  <a:schemeClr val="tx1"/>
                </a:solidFill>
              </a:rPr>
              <a:t>2026:394;451-62. </a:t>
            </a:r>
          </a:p>
        </p:txBody>
      </p:sp>
    </p:spTree>
    <p:extLst>
      <p:ext uri="{BB962C8B-B14F-4D97-AF65-F5344CB8AC3E}">
        <p14:creationId xmlns:p14="http://schemas.microsoft.com/office/powerpoint/2010/main" val="906661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E64D5-1D19-924D-4B76-EAB9CA3A22FF}"/>
              </a:ext>
            </a:extLst>
          </p:cNvPr>
          <p:cNvSpPr>
            <a:spLocks noGrp="1"/>
          </p:cNvSpPr>
          <p:nvPr>
            <p:ph type="title"/>
          </p:nvPr>
        </p:nvSpPr>
        <p:spPr>
          <a:xfrm>
            <a:off x="839416" y="75364"/>
            <a:ext cx="10358967" cy="1143000"/>
          </a:xfrm>
        </p:spPr>
        <p:txBody>
          <a:bodyPr/>
          <a:lstStyle/>
          <a:p>
            <a:r>
              <a:rPr lang="en-US" dirty="0"/>
              <a:t>Phase III PATINA Trial: First-Line Therapy for Triple-Positive </a:t>
            </a:r>
            <a:r>
              <a:rPr lang="en-US" dirty="0" err="1"/>
              <a:t>mBC</a:t>
            </a:r>
            <a:endParaRPr lang="en-US" dirty="0"/>
          </a:p>
        </p:txBody>
      </p:sp>
      <p:grpSp>
        <p:nvGrpSpPr>
          <p:cNvPr id="3" name="Group 2">
            <a:extLst>
              <a:ext uri="{FF2B5EF4-FFF2-40B4-BE49-F238E27FC236}">
                <a16:creationId xmlns:a16="http://schemas.microsoft.com/office/drawing/2014/main" id="{EA8EC519-BB4C-1382-1230-E3741D84962D}"/>
              </a:ext>
            </a:extLst>
          </p:cNvPr>
          <p:cNvGrpSpPr/>
          <p:nvPr/>
        </p:nvGrpSpPr>
        <p:grpSpPr>
          <a:xfrm>
            <a:off x="738441" y="2072445"/>
            <a:ext cx="10459942" cy="3389104"/>
            <a:chOff x="1271464" y="2488168"/>
            <a:chExt cx="9126493" cy="2957056"/>
          </a:xfrm>
        </p:grpSpPr>
        <p:pic>
          <p:nvPicPr>
            <p:cNvPr id="5" name="Picture 4" descr="A screenshot of a medical information&#10;&#10;AI-generated content may be incorrect.">
              <a:extLst>
                <a:ext uri="{FF2B5EF4-FFF2-40B4-BE49-F238E27FC236}">
                  <a16:creationId xmlns:a16="http://schemas.microsoft.com/office/drawing/2014/main" id="{9450DA2C-50DC-259D-7929-67B0712B05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7362" t="9142" r="23834" b="37529"/>
            <a:stretch>
              <a:fillRect/>
            </a:stretch>
          </p:blipFill>
          <p:spPr>
            <a:xfrm>
              <a:off x="1271464" y="2488168"/>
              <a:ext cx="9126493" cy="2957056"/>
            </a:xfrm>
            <a:prstGeom prst="rect">
              <a:avLst/>
            </a:prstGeom>
          </p:spPr>
        </p:pic>
        <p:sp>
          <p:nvSpPr>
            <p:cNvPr id="9" name="Rectangle 8">
              <a:extLst>
                <a:ext uri="{FF2B5EF4-FFF2-40B4-BE49-F238E27FC236}">
                  <a16:creationId xmlns:a16="http://schemas.microsoft.com/office/drawing/2014/main" id="{1F2BC3C5-AFE0-4211-8C63-814713FF5B7D}"/>
                </a:ext>
              </a:extLst>
            </p:cNvPr>
            <p:cNvSpPr/>
            <p:nvPr/>
          </p:nvSpPr>
          <p:spPr bwMode="auto">
            <a:xfrm>
              <a:off x="1379476" y="4360376"/>
              <a:ext cx="3132348" cy="86409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
        <p:nvSpPr>
          <p:cNvPr id="4" name="TextBox 3">
            <a:extLst>
              <a:ext uri="{FF2B5EF4-FFF2-40B4-BE49-F238E27FC236}">
                <a16:creationId xmlns:a16="http://schemas.microsoft.com/office/drawing/2014/main" id="{A9661A3B-167C-CE4E-3660-18FC511E9DBA}"/>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2026;394(5):451-62.</a:t>
            </a:r>
          </a:p>
        </p:txBody>
      </p:sp>
      <p:sp>
        <p:nvSpPr>
          <p:cNvPr id="7" name="TextBox 6">
            <a:extLst>
              <a:ext uri="{FF2B5EF4-FFF2-40B4-BE49-F238E27FC236}">
                <a16:creationId xmlns:a16="http://schemas.microsoft.com/office/drawing/2014/main" id="{14E23BB0-66FE-5439-D731-7423A86598AA}"/>
              </a:ext>
            </a:extLst>
          </p:cNvPr>
          <p:cNvSpPr txBox="1"/>
          <p:nvPr/>
        </p:nvSpPr>
        <p:spPr>
          <a:xfrm>
            <a:off x="2350358" y="1219625"/>
            <a:ext cx="6968703" cy="707886"/>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Tested addition of CDK4/6 inhibitor to maintenance ET + HP</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after induction chemotherapy + HP without disease progression</a:t>
            </a:r>
          </a:p>
        </p:txBody>
      </p:sp>
      <p:sp>
        <p:nvSpPr>
          <p:cNvPr id="6" name="TextBox 5">
            <a:extLst>
              <a:ext uri="{FF2B5EF4-FFF2-40B4-BE49-F238E27FC236}">
                <a16:creationId xmlns:a16="http://schemas.microsoft.com/office/drawing/2014/main" id="{0F5F2A9E-FE7A-C1F2-5091-F928D86D50FD}"/>
              </a:ext>
            </a:extLst>
          </p:cNvPr>
          <p:cNvSpPr txBox="1"/>
          <p:nvPr/>
        </p:nvSpPr>
        <p:spPr>
          <a:xfrm>
            <a:off x="780585" y="5532885"/>
            <a:ext cx="537525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CR = complete response, PR = partial response; SD = stable disease</a:t>
            </a:r>
          </a:p>
        </p:txBody>
      </p:sp>
    </p:spTree>
    <p:extLst>
      <p:ext uri="{BB962C8B-B14F-4D97-AF65-F5344CB8AC3E}">
        <p14:creationId xmlns:p14="http://schemas.microsoft.com/office/powerpoint/2010/main" val="3217616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863C2-D9FE-DACE-9B0B-3FD0DCDF89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CE87CC6-A752-22D2-6075-BB92321EEA1F}"/>
              </a:ext>
            </a:extLst>
          </p:cNvPr>
          <p:cNvSpPr/>
          <p:nvPr/>
        </p:nvSpPr>
        <p:spPr bwMode="auto">
          <a:xfrm>
            <a:off x="2063552" y="1556792"/>
            <a:ext cx="7200800" cy="41764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6880254-7629-9765-79C9-C3145E8E7DF1}"/>
              </a:ext>
            </a:extLst>
          </p:cNvPr>
          <p:cNvSpPr>
            <a:spLocks noGrp="1"/>
          </p:cNvSpPr>
          <p:nvPr>
            <p:ph type="title"/>
          </p:nvPr>
        </p:nvSpPr>
        <p:spPr/>
        <p:txBody>
          <a:bodyPr/>
          <a:lstStyle/>
          <a:p>
            <a:pPr algn="l"/>
            <a:r>
              <a:rPr lang="en-US" dirty="0"/>
              <a:t>Phase III PATINA: Progression-Free Survival </a:t>
            </a:r>
            <a:br>
              <a:rPr lang="en-US" dirty="0"/>
            </a:br>
            <a:r>
              <a:rPr lang="en-US" dirty="0"/>
              <a:t>(Intention-to-Treat Population)</a:t>
            </a:r>
          </a:p>
        </p:txBody>
      </p:sp>
      <p:sp>
        <p:nvSpPr>
          <p:cNvPr id="6" name="TextBox 5">
            <a:extLst>
              <a:ext uri="{FF2B5EF4-FFF2-40B4-BE49-F238E27FC236}">
                <a16:creationId xmlns:a16="http://schemas.microsoft.com/office/drawing/2014/main" id="{8811389A-2A15-B179-6D93-8CBC9B5A211B}"/>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2026;394(5):451-62.</a:t>
            </a:r>
          </a:p>
        </p:txBody>
      </p:sp>
      <p:pic>
        <p:nvPicPr>
          <p:cNvPr id="14338" name="Picture 2">
            <a:extLst>
              <a:ext uri="{FF2B5EF4-FFF2-40B4-BE49-F238E27FC236}">
                <a16:creationId xmlns:a16="http://schemas.microsoft.com/office/drawing/2014/main" id="{CA0B61FA-FC28-DE72-B22C-1B2B03AAAD0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46378"/>
          <a:stretch>
            <a:fillRect/>
          </a:stretch>
        </p:blipFill>
        <p:spPr bwMode="auto">
          <a:xfrm>
            <a:off x="2363924" y="1605217"/>
            <a:ext cx="6396372" cy="39840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A70006-78C4-A985-1677-09AC027ECB49}"/>
              </a:ext>
            </a:extLst>
          </p:cNvPr>
          <p:cNvSpPr txBox="1"/>
          <p:nvPr/>
        </p:nvSpPr>
        <p:spPr>
          <a:xfrm>
            <a:off x="5252363" y="1797029"/>
            <a:ext cx="2886368" cy="707886"/>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mPFS</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2000" b="1" i="0" u="none" strike="noStrike" kern="1200" cap="none" spc="0" normalizeH="0" baseline="0" noProof="0" dirty="0">
                <a:ln>
                  <a:noFill/>
                </a:ln>
                <a:solidFill>
                  <a:srgbClr val="03709E"/>
                </a:solidFill>
                <a:effectLst/>
                <a:uLnTx/>
                <a:uFillTx/>
                <a:latin typeface="Calibri" panose="020F0502020204030204" pitchFamily="34" charset="0"/>
                <a:ea typeface="MS PGothic" charset="0"/>
                <a:cs typeface="Calibri" panose="020F0502020204030204" pitchFamily="34" charset="0"/>
              </a:rPr>
              <a:t>44.3 </a:t>
            </a:r>
            <a:r>
              <a:rPr kumimoji="0" lang="en-US" sz="2000" b="1" i="0" u="none" strike="noStrike" kern="1200" cap="none" spc="0" normalizeH="0" baseline="0" noProof="0" dirty="0" err="1">
                <a:ln>
                  <a:noFill/>
                </a:ln>
                <a:solidFill>
                  <a:srgbClr val="03709E"/>
                </a:solidFill>
                <a:effectLst/>
                <a:uLnTx/>
                <a:uFillTx/>
                <a:latin typeface="Calibri" panose="020F0502020204030204" pitchFamily="34" charset="0"/>
                <a:ea typeface="MS PGothic" charset="0"/>
                <a:cs typeface="Calibri" panose="020F0502020204030204" pitchFamily="34" charset="0"/>
              </a:rPr>
              <a:t>mo</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vs </a:t>
            </a:r>
            <a:r>
              <a:rPr kumimoji="0" lang="en-US" sz="2000" b="1" i="0" u="none" strike="noStrike" kern="1200" cap="none" spc="0" normalizeH="0" baseline="0" noProof="0" dirty="0">
                <a:ln>
                  <a:noFill/>
                </a:ln>
                <a:solidFill>
                  <a:srgbClr val="808080">
                    <a:lumMod val="75000"/>
                  </a:srgbClr>
                </a:solidFill>
                <a:effectLst/>
                <a:uLnTx/>
                <a:uFillTx/>
                <a:latin typeface="Calibri" panose="020F0502020204030204" pitchFamily="34" charset="0"/>
                <a:ea typeface="MS PGothic" charset="0"/>
                <a:cs typeface="Calibri" panose="020F0502020204030204" pitchFamily="34" charset="0"/>
              </a:rPr>
              <a:t>29.1 </a:t>
            </a:r>
            <a:r>
              <a:rPr kumimoji="0" lang="en-US" sz="2000" b="1" i="0" u="none" strike="noStrike" kern="1200" cap="none" spc="0" normalizeH="0" baseline="0" noProof="0" dirty="0" err="1">
                <a:ln>
                  <a:noFill/>
                </a:ln>
                <a:solidFill>
                  <a:srgbClr val="808080">
                    <a:lumMod val="75000"/>
                  </a:srgbClr>
                </a:solidFill>
                <a:effectLst/>
                <a:uLnTx/>
                <a:uFillTx/>
                <a:latin typeface="Calibri" panose="020F0502020204030204" pitchFamily="34" charset="0"/>
                <a:ea typeface="MS PGothic" charset="0"/>
                <a:cs typeface="Calibri" panose="020F0502020204030204" pitchFamily="34" charset="0"/>
              </a:rPr>
              <a:t>mo</a:t>
            </a:r>
            <a:endParaRPr kumimoji="0" lang="en-US" sz="2000" b="1" i="0" u="none" strike="noStrike" kern="1200" cap="none" spc="0" normalizeH="0" baseline="0" noProof="0" dirty="0">
              <a:ln>
                <a:noFill/>
              </a:ln>
              <a:solidFill>
                <a:srgbClr val="808080">
                  <a:lumMod val="75000"/>
                </a:srgbClr>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0.75 (0.59-0.96)</a:t>
            </a:r>
          </a:p>
        </p:txBody>
      </p:sp>
    </p:spTree>
    <p:extLst>
      <p:ext uri="{BB962C8B-B14F-4D97-AF65-F5344CB8AC3E}">
        <p14:creationId xmlns:p14="http://schemas.microsoft.com/office/powerpoint/2010/main" val="2776354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972922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863C2-D9FE-DACE-9B0B-3FD0DCDF89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CE87CC6-A752-22D2-6075-BB92321EEA1F}"/>
              </a:ext>
            </a:extLst>
          </p:cNvPr>
          <p:cNvSpPr/>
          <p:nvPr/>
        </p:nvSpPr>
        <p:spPr bwMode="auto">
          <a:xfrm>
            <a:off x="2063552" y="1556792"/>
            <a:ext cx="7200800" cy="41764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6880254-7629-9765-79C9-C3145E8E7DF1}"/>
              </a:ext>
            </a:extLst>
          </p:cNvPr>
          <p:cNvSpPr>
            <a:spLocks noGrp="1"/>
          </p:cNvSpPr>
          <p:nvPr>
            <p:ph type="title"/>
          </p:nvPr>
        </p:nvSpPr>
        <p:spPr/>
        <p:txBody>
          <a:bodyPr/>
          <a:lstStyle/>
          <a:p>
            <a:pPr algn="l"/>
            <a:r>
              <a:rPr lang="en-US" dirty="0"/>
              <a:t>Phase III PATINA: Progression-Free Survival </a:t>
            </a:r>
            <a:br>
              <a:rPr lang="en-US" dirty="0"/>
            </a:br>
            <a:r>
              <a:rPr lang="en-US" dirty="0"/>
              <a:t>(Intention-to-Treat Population)</a:t>
            </a:r>
          </a:p>
        </p:txBody>
      </p:sp>
      <p:sp>
        <p:nvSpPr>
          <p:cNvPr id="6" name="TextBox 5">
            <a:extLst>
              <a:ext uri="{FF2B5EF4-FFF2-40B4-BE49-F238E27FC236}">
                <a16:creationId xmlns:a16="http://schemas.microsoft.com/office/drawing/2014/main" id="{8811389A-2A15-B179-6D93-8CBC9B5A211B}"/>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2026;394(5):451-62.</a:t>
            </a:r>
          </a:p>
        </p:txBody>
      </p:sp>
      <p:pic>
        <p:nvPicPr>
          <p:cNvPr id="14338" name="Picture 2">
            <a:extLst>
              <a:ext uri="{FF2B5EF4-FFF2-40B4-BE49-F238E27FC236}">
                <a16:creationId xmlns:a16="http://schemas.microsoft.com/office/drawing/2014/main" id="{CA0B61FA-FC28-DE72-B22C-1B2B03AAAD0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46378"/>
          <a:stretch>
            <a:fillRect/>
          </a:stretch>
        </p:blipFill>
        <p:spPr bwMode="auto">
          <a:xfrm>
            <a:off x="2363924" y="1605217"/>
            <a:ext cx="6396372" cy="39840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A70006-78C4-A985-1677-09AC027ECB49}"/>
              </a:ext>
            </a:extLst>
          </p:cNvPr>
          <p:cNvSpPr txBox="1"/>
          <p:nvPr/>
        </p:nvSpPr>
        <p:spPr>
          <a:xfrm>
            <a:off x="5252363" y="1797029"/>
            <a:ext cx="2886368" cy="707886"/>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mPFS</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2000" b="1" i="0" u="none" strike="noStrike" kern="1200" cap="none" spc="0" normalizeH="0" baseline="0" noProof="0" dirty="0">
                <a:ln>
                  <a:noFill/>
                </a:ln>
                <a:solidFill>
                  <a:srgbClr val="03709E"/>
                </a:solidFill>
                <a:effectLst/>
                <a:uLnTx/>
                <a:uFillTx/>
                <a:latin typeface="Calibri" panose="020F0502020204030204" pitchFamily="34" charset="0"/>
                <a:ea typeface="MS PGothic" charset="0"/>
                <a:cs typeface="Calibri" panose="020F0502020204030204" pitchFamily="34" charset="0"/>
              </a:rPr>
              <a:t>44.3 </a:t>
            </a:r>
            <a:r>
              <a:rPr kumimoji="0" lang="en-US" sz="2000" b="1" i="0" u="none" strike="noStrike" kern="1200" cap="none" spc="0" normalizeH="0" baseline="0" noProof="0" dirty="0" err="1">
                <a:ln>
                  <a:noFill/>
                </a:ln>
                <a:solidFill>
                  <a:srgbClr val="03709E"/>
                </a:solidFill>
                <a:effectLst/>
                <a:uLnTx/>
                <a:uFillTx/>
                <a:latin typeface="Calibri" panose="020F0502020204030204" pitchFamily="34" charset="0"/>
                <a:ea typeface="MS PGothic" charset="0"/>
                <a:cs typeface="Calibri" panose="020F0502020204030204" pitchFamily="34" charset="0"/>
              </a:rPr>
              <a:t>mo</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vs </a:t>
            </a:r>
            <a:r>
              <a:rPr kumimoji="0" lang="en-US" sz="2000" b="1" i="0" u="none" strike="noStrike" kern="1200" cap="none" spc="0" normalizeH="0" baseline="0" noProof="0" dirty="0">
                <a:ln>
                  <a:noFill/>
                </a:ln>
                <a:solidFill>
                  <a:srgbClr val="808080">
                    <a:lumMod val="75000"/>
                  </a:srgbClr>
                </a:solidFill>
                <a:effectLst/>
                <a:uLnTx/>
                <a:uFillTx/>
                <a:latin typeface="Calibri" panose="020F0502020204030204" pitchFamily="34" charset="0"/>
                <a:ea typeface="MS PGothic" charset="0"/>
                <a:cs typeface="Calibri" panose="020F0502020204030204" pitchFamily="34" charset="0"/>
              </a:rPr>
              <a:t>29.1 </a:t>
            </a:r>
            <a:r>
              <a:rPr kumimoji="0" lang="en-US" sz="2000" b="1" i="0" u="none" strike="noStrike" kern="1200" cap="none" spc="0" normalizeH="0" baseline="0" noProof="0" dirty="0" err="1">
                <a:ln>
                  <a:noFill/>
                </a:ln>
                <a:solidFill>
                  <a:srgbClr val="808080">
                    <a:lumMod val="75000"/>
                  </a:srgbClr>
                </a:solidFill>
                <a:effectLst/>
                <a:uLnTx/>
                <a:uFillTx/>
                <a:latin typeface="Calibri" panose="020F0502020204030204" pitchFamily="34" charset="0"/>
                <a:ea typeface="MS PGothic" charset="0"/>
                <a:cs typeface="Calibri" panose="020F0502020204030204" pitchFamily="34" charset="0"/>
              </a:rPr>
              <a:t>mo</a:t>
            </a:r>
            <a:endParaRPr kumimoji="0" lang="en-US" sz="2000" b="1" i="0" u="none" strike="noStrike" kern="1200" cap="none" spc="0" normalizeH="0" baseline="0" noProof="0" dirty="0">
              <a:ln>
                <a:noFill/>
              </a:ln>
              <a:solidFill>
                <a:srgbClr val="808080">
                  <a:lumMod val="75000"/>
                </a:srgbClr>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0.75 (0.59-0.96)</a:t>
            </a:r>
          </a:p>
        </p:txBody>
      </p:sp>
      <p:sp>
        <p:nvSpPr>
          <p:cNvPr id="5" name="TextBox 4">
            <a:extLst>
              <a:ext uri="{FF2B5EF4-FFF2-40B4-BE49-F238E27FC236}">
                <a16:creationId xmlns:a16="http://schemas.microsoft.com/office/drawing/2014/main" id="{32A4A542-800F-74BD-0891-F673C898EB28}"/>
              </a:ext>
            </a:extLst>
          </p:cNvPr>
          <p:cNvSpPr txBox="1"/>
          <p:nvPr/>
        </p:nvSpPr>
        <p:spPr>
          <a:xfrm>
            <a:off x="1586091" y="2504915"/>
            <a:ext cx="8568952" cy="707886"/>
          </a:xfrm>
          <a:prstGeom prst="rect">
            <a:avLst/>
          </a:prstGeom>
          <a:solidFill>
            <a:srgbClr val="FFFF00"/>
          </a:solidFill>
        </p:spPr>
        <p:txBody>
          <a:bodyPr wrap="square" rtlCol="0">
            <a:spAutoFit/>
          </a:bodyPr>
          <a:lstStyle/>
          <a:p>
            <a:pPr marL="0" marR="0" lvl="0" indent="0" algn="ctr" defTabSz="455613" rtl="0" eaLnBrk="1" fontAlgn="base" latinLnBrk="0" hangingPunct="1">
              <a:lnSpc>
                <a:spcPct val="100000"/>
              </a:lnSpc>
              <a:spcBef>
                <a:spcPts val="6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For triple-positive </a:t>
            </a:r>
            <a:r>
              <a:rPr kumimoji="0" lang="en-US" sz="2000" b="1" i="0" u="none" strike="noStrike" kern="1200" cap="none" spc="0" normalizeH="0" baseline="0" noProof="0" dirty="0" err="1">
                <a:ln>
                  <a:noFill/>
                </a:ln>
                <a:solidFill>
                  <a:srgbClr val="000000"/>
                </a:solidFill>
                <a:effectLst/>
                <a:uLnTx/>
                <a:uFillTx/>
                <a:latin typeface="Calibri"/>
                <a:ea typeface="MS PGothic" charset="0"/>
              </a:rPr>
              <a:t>mBC</a:t>
            </a:r>
            <a:r>
              <a:rPr kumimoji="0" lang="en-US" sz="2000" b="1" i="0" u="none" strike="noStrike" kern="1200" cap="none" spc="0" normalizeH="0" baseline="0" noProof="0" dirty="0">
                <a:ln>
                  <a:noFill/>
                </a:ln>
                <a:solidFill>
                  <a:srgbClr val="000000"/>
                </a:solidFill>
                <a:effectLst/>
                <a:uLnTx/>
                <a:uFillTx/>
                <a:latin typeface="Calibri"/>
                <a:ea typeface="MS PGothic" charset="0"/>
              </a:rPr>
              <a:t>, optimizing </a:t>
            </a:r>
            <a:r>
              <a:rPr kumimoji="0" lang="en-US" sz="2000" b="1" i="0" u="sng" strike="noStrike" kern="1200" cap="none" spc="0" normalizeH="0" baseline="0" noProof="0" dirty="0">
                <a:ln>
                  <a:noFill/>
                </a:ln>
                <a:solidFill>
                  <a:srgbClr val="000000"/>
                </a:solidFill>
                <a:effectLst/>
                <a:uLnTx/>
                <a:uFillTx/>
                <a:latin typeface="Calibri"/>
                <a:ea typeface="MS PGothic" charset="0"/>
              </a:rPr>
              <a:t>both</a:t>
            </a:r>
            <a:r>
              <a:rPr kumimoji="0" lang="en-US" sz="2000" b="1" i="0" u="none" strike="noStrike" kern="1200" cap="none" spc="0" normalizeH="0" baseline="0" noProof="0" dirty="0">
                <a:ln>
                  <a:noFill/>
                </a:ln>
                <a:solidFill>
                  <a:srgbClr val="000000"/>
                </a:solidFill>
                <a:effectLst/>
                <a:uLnTx/>
                <a:uFillTx/>
                <a:latin typeface="Calibri"/>
                <a:ea typeface="MS PGothic" charset="0"/>
              </a:rPr>
              <a:t> ET and HER targeting </a:t>
            </a:r>
            <a:br>
              <a:rPr kumimoji="0" lang="en-US" sz="2000" b="1" i="0" u="none" strike="noStrike" kern="1200" cap="none" spc="0" normalizeH="0" baseline="0" noProof="0" dirty="0">
                <a:ln>
                  <a:noFill/>
                </a:ln>
                <a:solidFill>
                  <a:srgbClr val="000000"/>
                </a:solidFill>
                <a:effectLst/>
                <a:uLnTx/>
                <a:uFillTx/>
                <a:latin typeface="Calibri"/>
                <a:ea typeface="MS PGothic" charset="0"/>
              </a:rPr>
            </a:br>
            <a:r>
              <a:rPr kumimoji="0" lang="en-US" sz="2000" b="1" i="0" u="none" strike="noStrike" kern="1200" cap="none" spc="0" normalizeH="0" baseline="0" noProof="0" dirty="0">
                <a:ln>
                  <a:noFill/>
                </a:ln>
                <a:solidFill>
                  <a:srgbClr val="000000"/>
                </a:solidFill>
                <a:effectLst/>
                <a:uLnTx/>
                <a:uFillTx/>
                <a:latin typeface="Calibri"/>
                <a:ea typeface="MS PGothic" charset="0"/>
              </a:rPr>
              <a:t>works in maintenance therapy</a:t>
            </a:r>
          </a:p>
        </p:txBody>
      </p:sp>
    </p:spTree>
    <p:extLst>
      <p:ext uri="{BB962C8B-B14F-4D97-AF65-F5344CB8AC3E}">
        <p14:creationId xmlns:p14="http://schemas.microsoft.com/office/powerpoint/2010/main" val="1316919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444F-1836-6467-1B6D-253F56D89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20F02-A10F-922A-7D0A-88FAD04E521D}"/>
              </a:ext>
            </a:extLst>
          </p:cNvPr>
          <p:cNvSpPr>
            <a:spLocks noGrp="1"/>
          </p:cNvSpPr>
          <p:nvPr>
            <p:ph type="title"/>
          </p:nvPr>
        </p:nvSpPr>
        <p:spPr/>
        <p:txBody>
          <a:bodyPr/>
          <a:lstStyle/>
          <a:p>
            <a:pPr algn="l"/>
            <a:r>
              <a:rPr lang="en-US" dirty="0"/>
              <a:t>Phase III PATINA: Tumor Response</a:t>
            </a:r>
          </a:p>
        </p:txBody>
      </p:sp>
      <p:sp>
        <p:nvSpPr>
          <p:cNvPr id="6" name="TextBox 5">
            <a:extLst>
              <a:ext uri="{FF2B5EF4-FFF2-40B4-BE49-F238E27FC236}">
                <a16:creationId xmlns:a16="http://schemas.microsoft.com/office/drawing/2014/main" id="{78273664-E0AA-E655-041B-E6CFCC30BAB8}"/>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2026;394(5):451-62.</a:t>
            </a:r>
          </a:p>
        </p:txBody>
      </p:sp>
      <p:pic>
        <p:nvPicPr>
          <p:cNvPr id="1026" name="Picture 2">
            <a:extLst>
              <a:ext uri="{FF2B5EF4-FFF2-40B4-BE49-F238E27FC236}">
                <a16:creationId xmlns:a16="http://schemas.microsoft.com/office/drawing/2014/main" id="{1F6DF06E-9BA1-2889-D78D-E383BCDDE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388" y="1124744"/>
            <a:ext cx="6840761" cy="525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435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52C9E-DBF9-E041-F13D-04B80FF54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A751A-78FF-9ECA-113A-C20F866FE558}"/>
              </a:ext>
            </a:extLst>
          </p:cNvPr>
          <p:cNvSpPr>
            <a:spLocks noGrp="1"/>
          </p:cNvSpPr>
          <p:nvPr>
            <p:ph type="title"/>
          </p:nvPr>
        </p:nvSpPr>
        <p:spPr/>
        <p:txBody>
          <a:bodyPr/>
          <a:lstStyle/>
          <a:p>
            <a:pPr algn="l"/>
            <a:r>
              <a:rPr lang="en-US" dirty="0"/>
              <a:t>Phase III PATINA: Common Adverse Events</a:t>
            </a:r>
          </a:p>
        </p:txBody>
      </p:sp>
      <p:sp>
        <p:nvSpPr>
          <p:cNvPr id="6" name="TextBox 5">
            <a:extLst>
              <a:ext uri="{FF2B5EF4-FFF2-40B4-BE49-F238E27FC236}">
                <a16:creationId xmlns:a16="http://schemas.microsoft.com/office/drawing/2014/main" id="{B20997A9-AF72-45A0-8A8F-293E89CEB8B1}"/>
              </a:ext>
            </a:extLst>
          </p:cNvPr>
          <p:cNvSpPr txBox="1"/>
          <p:nvPr/>
        </p:nvSpPr>
        <p:spPr>
          <a:xfrm>
            <a:off x="0" y="6525344"/>
            <a:ext cx="42221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Metzger O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2026;394(5):451-62.</a:t>
            </a:r>
          </a:p>
        </p:txBody>
      </p:sp>
      <p:pic>
        <p:nvPicPr>
          <p:cNvPr id="3" name="Picture 2">
            <a:extLst>
              <a:ext uri="{FF2B5EF4-FFF2-40B4-BE49-F238E27FC236}">
                <a16:creationId xmlns:a16="http://schemas.microsoft.com/office/drawing/2014/main" id="{8B01AB58-6DE0-B0EC-1B4F-C3F4FD2E1679}"/>
              </a:ext>
            </a:extLst>
          </p:cNvPr>
          <p:cNvPicPr>
            <a:picLocks noChangeAspect="1"/>
          </p:cNvPicPr>
          <p:nvPr/>
        </p:nvPicPr>
        <p:blipFill>
          <a:blip r:embed="rId3"/>
          <a:stretch>
            <a:fillRect/>
          </a:stretch>
        </p:blipFill>
        <p:spPr>
          <a:xfrm>
            <a:off x="1987313" y="1095658"/>
            <a:ext cx="8208912" cy="5429686"/>
          </a:xfrm>
          <a:prstGeom prst="rect">
            <a:avLst/>
          </a:prstGeom>
        </p:spPr>
      </p:pic>
      <p:sp>
        <p:nvSpPr>
          <p:cNvPr id="4" name="Rectangle 3">
            <a:extLst>
              <a:ext uri="{FF2B5EF4-FFF2-40B4-BE49-F238E27FC236}">
                <a16:creationId xmlns:a16="http://schemas.microsoft.com/office/drawing/2014/main" id="{481340D6-20C1-AF68-FBA2-B0E4BD41D08C}"/>
              </a:ext>
            </a:extLst>
          </p:cNvPr>
          <p:cNvSpPr/>
          <p:nvPr/>
        </p:nvSpPr>
        <p:spPr bwMode="auto">
          <a:xfrm>
            <a:off x="1987313" y="2348881"/>
            <a:ext cx="8208912" cy="32316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Rectangle 4">
            <a:extLst>
              <a:ext uri="{FF2B5EF4-FFF2-40B4-BE49-F238E27FC236}">
                <a16:creationId xmlns:a16="http://schemas.microsoft.com/office/drawing/2014/main" id="{80DBBEC6-47E9-3ED5-6442-97ACFA1FF0D6}"/>
              </a:ext>
            </a:extLst>
          </p:cNvPr>
          <p:cNvSpPr/>
          <p:nvPr/>
        </p:nvSpPr>
        <p:spPr bwMode="auto">
          <a:xfrm>
            <a:off x="1971530" y="3177842"/>
            <a:ext cx="8208912" cy="32316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375448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33A61-9926-07CB-6FB1-983248822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5306E-D146-CB64-3ABD-AF1C57A717E7}"/>
              </a:ext>
            </a:extLst>
          </p:cNvPr>
          <p:cNvSpPr>
            <a:spLocks noGrp="1"/>
          </p:cNvSpPr>
          <p:nvPr>
            <p:ph type="title"/>
          </p:nvPr>
        </p:nvSpPr>
        <p:spPr>
          <a:xfrm>
            <a:off x="507042" y="331079"/>
            <a:ext cx="11260155" cy="1141412"/>
          </a:xfrm>
        </p:spPr>
        <p:txBody>
          <a:bodyPr/>
          <a:lstStyle/>
          <a:p>
            <a:pPr algn="l"/>
            <a:r>
              <a:rPr lang="en-US" sz="2800" dirty="0"/>
              <a:t>FDA Approves Palbociclib with Trastuzumab, with or without </a:t>
            </a:r>
            <a:r>
              <a:rPr lang="en-US" sz="2800" dirty="0" err="1"/>
              <a:t>Pertuzumab</a:t>
            </a:r>
            <a:r>
              <a:rPr lang="en-US" sz="2800" dirty="0"/>
              <a:t>,</a:t>
            </a:r>
            <a:br>
              <a:rPr lang="en-US" sz="2800" dirty="0"/>
            </a:br>
            <a:r>
              <a:rPr lang="en-US" sz="2800" dirty="0"/>
              <a:t>and ET as Maintenance Therapy for HR-Positive, HER2-Positive </a:t>
            </a:r>
            <a:r>
              <a:rPr lang="en-US" sz="2800" dirty="0" err="1"/>
              <a:t>mBC</a:t>
            </a:r>
            <a:br>
              <a:rPr lang="en-US" sz="2800" dirty="0"/>
            </a:br>
            <a:r>
              <a:rPr lang="en-US" sz="2400" dirty="0"/>
              <a:t>Press Release: June 24, 2026</a:t>
            </a:r>
          </a:p>
        </p:txBody>
      </p:sp>
      <p:sp>
        <p:nvSpPr>
          <p:cNvPr id="3" name="Content Placeholder 2">
            <a:extLst>
              <a:ext uri="{FF2B5EF4-FFF2-40B4-BE49-F238E27FC236}">
                <a16:creationId xmlns:a16="http://schemas.microsoft.com/office/drawing/2014/main" id="{C91056D8-157A-F520-609E-78D34715BE1F}"/>
              </a:ext>
            </a:extLst>
          </p:cNvPr>
          <p:cNvSpPr>
            <a:spLocks noGrp="1"/>
          </p:cNvSpPr>
          <p:nvPr>
            <p:ph idx="1"/>
          </p:nvPr>
        </p:nvSpPr>
        <p:spPr>
          <a:xfrm>
            <a:off x="424802" y="1672093"/>
            <a:ext cx="11342395" cy="4316412"/>
          </a:xfrm>
        </p:spPr>
        <p:txBody>
          <a:bodyPr/>
          <a:lstStyle/>
          <a:p>
            <a:pPr marL="99718" indent="0">
              <a:buNone/>
            </a:pPr>
            <a:r>
              <a:rPr lang="en-US" sz="2000" b="0" dirty="0">
                <a:latin typeface="Calibri" panose="020F0502020204030204" pitchFamily="34" charset="0"/>
                <a:cs typeface="Calibri" panose="020F0502020204030204" pitchFamily="34" charset="0"/>
              </a:rPr>
              <a:t>“On June 24, 2026, the Food and Drug Administration approved palbociclib in combination with trastuzumab, with or without pertuzumab, and endocrine therapy for the maintenance treatment of adults with HR-positive, HER2-positive locally advanced or metastatic breast cancer following induction treatment.</a:t>
            </a:r>
          </a:p>
          <a:p>
            <a:pPr marL="99718" indent="0">
              <a:buNone/>
            </a:pPr>
            <a:r>
              <a:rPr lang="en-US" sz="2000" b="0" dirty="0">
                <a:latin typeface="Calibri" panose="020F0502020204030204" pitchFamily="34" charset="0"/>
                <a:cs typeface="Calibri" panose="020F0502020204030204" pitchFamily="34" charset="0"/>
              </a:rPr>
              <a:t>Efficacy was evaluated in PATINA (NCT02947685), a randomized, open-label trial in 518 patients with HR-positive, HER2-positive locally advanced or metastatic breast cancer who had no evidence of disease progression after induction treatment with a taxane and trastuzumab, with or without pertuzumab, for their advanced disease. Patients were randomized (1:1) to receive either palbociclib with trastuzumab, with or without pertuzumab, and endocrine therapy (fulvestrant or an aromatase inhibitor [anastrozole, letrozole, or exemestane]) or trastuzumab, with or without pertuzumab, and endocrine therapy alone. Patients received treatment until disease progression or unacceptable toxicity.</a:t>
            </a:r>
          </a:p>
          <a:p>
            <a:pPr marL="99718" indent="0">
              <a:buNone/>
            </a:pPr>
            <a:r>
              <a:rPr lang="en-US" sz="2000" b="0" dirty="0">
                <a:latin typeface="Calibri" panose="020F0502020204030204" pitchFamily="34" charset="0"/>
                <a:cs typeface="Calibri" panose="020F0502020204030204" pitchFamily="34" charset="0"/>
              </a:rPr>
              <a:t>The palbociclib prescribing information includes warnings and precautions for neutropenia, interstitial lung disease/pneumonitis, and embryo-fetal toxicity.”</a:t>
            </a:r>
          </a:p>
        </p:txBody>
      </p:sp>
      <p:sp>
        <p:nvSpPr>
          <p:cNvPr id="5" name="TextBox 4">
            <a:extLst>
              <a:ext uri="{FF2B5EF4-FFF2-40B4-BE49-F238E27FC236}">
                <a16:creationId xmlns:a16="http://schemas.microsoft.com/office/drawing/2014/main" id="{533E3F87-D11E-A7F2-E544-E85673D50C1E}"/>
              </a:ext>
            </a:extLst>
          </p:cNvPr>
          <p:cNvSpPr txBox="1"/>
          <p:nvPr/>
        </p:nvSpPr>
        <p:spPr>
          <a:xfrm>
            <a:off x="162305" y="6249922"/>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/drugs/resources-information-approved-drugs/fda-approves-palbociclib-trastuzumab-or-without-pertuzumab-and-endocrine-therapy-maintenance</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06396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card&#10;&#10;Description automatically generated">
            <a:extLst>
              <a:ext uri="{FF2B5EF4-FFF2-40B4-BE49-F238E27FC236}">
                <a16:creationId xmlns:a16="http://schemas.microsoft.com/office/drawing/2014/main" id="{AB374D80-3DFA-AC62-27A1-665B5BF1BC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201" y="832757"/>
            <a:ext cx="11308360" cy="4875705"/>
          </a:xfrm>
        </p:spPr>
      </p:pic>
      <p:sp>
        <p:nvSpPr>
          <p:cNvPr id="6" name="TextBox 5">
            <a:extLst>
              <a:ext uri="{FF2B5EF4-FFF2-40B4-BE49-F238E27FC236}">
                <a16:creationId xmlns:a16="http://schemas.microsoft.com/office/drawing/2014/main" id="{B5BE75CC-A508-5AE5-77BD-6943C6574118}"/>
              </a:ext>
            </a:extLst>
          </p:cNvPr>
          <p:cNvSpPr txBox="1"/>
          <p:nvPr/>
        </p:nvSpPr>
        <p:spPr>
          <a:xfrm>
            <a:off x="816427" y="5156521"/>
            <a:ext cx="2547492" cy="461665"/>
          </a:xfrm>
          <a:prstGeom prst="rect">
            <a:avLst/>
          </a:prstGeom>
          <a:noFill/>
        </p:spPr>
        <p:txBody>
          <a:bodyPr wrap="none" rtlCol="0">
            <a:spAutoFit/>
          </a:bodyPr>
          <a:lstStyle/>
          <a:p>
            <a:r>
              <a:rPr lang="en-US" sz="2400" dirty="0">
                <a:solidFill>
                  <a:schemeClr val="tx1"/>
                </a:solidFill>
              </a:rPr>
              <a:t>Abstract RF4-01</a:t>
            </a:r>
          </a:p>
        </p:txBody>
      </p:sp>
    </p:spTree>
    <p:extLst>
      <p:ext uri="{BB962C8B-B14F-4D97-AF65-F5344CB8AC3E}">
        <p14:creationId xmlns:p14="http://schemas.microsoft.com/office/powerpoint/2010/main" val="2048923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97E94-00F4-34F4-3588-BA2D6BD5906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9907303-00F8-6A64-FBD4-C8D00A141317}"/>
              </a:ext>
            </a:extLst>
          </p:cNvPr>
          <p:cNvSpPr>
            <a:spLocks noGrp="1"/>
          </p:cNvSpPr>
          <p:nvPr>
            <p:ph type="title"/>
          </p:nvPr>
        </p:nvSpPr>
        <p:spPr>
          <a:xfrm>
            <a:off x="750278" y="469384"/>
            <a:ext cx="10358967" cy="1143000"/>
          </a:xfrm>
        </p:spPr>
        <p:txBody>
          <a:bodyPr/>
          <a:lstStyle/>
          <a:p>
            <a:pPr algn="l"/>
            <a:r>
              <a:rPr lang="en-US" dirty="0"/>
              <a:t>PATINA: Cumulative Incidence of CNS Progression or Death Among Patients without CNS Metastases at Baseline</a:t>
            </a:r>
            <a:br>
              <a:rPr lang="en-US" dirty="0"/>
            </a:br>
            <a:endParaRPr lang="en-US" dirty="0"/>
          </a:p>
        </p:txBody>
      </p:sp>
      <p:sp>
        <p:nvSpPr>
          <p:cNvPr id="2" name="TextBox 1">
            <a:extLst>
              <a:ext uri="{FF2B5EF4-FFF2-40B4-BE49-F238E27FC236}">
                <a16:creationId xmlns:a16="http://schemas.microsoft.com/office/drawing/2014/main" id="{A5FA1785-9893-B1DD-C6AD-899176448801}"/>
              </a:ext>
            </a:extLst>
          </p:cNvPr>
          <p:cNvSpPr txBox="1"/>
          <p:nvPr/>
        </p:nvSpPr>
        <p:spPr>
          <a:xfrm>
            <a:off x="0" y="6525344"/>
            <a:ext cx="37407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Metzger O et al. SABCS 2025;Abstract RF4-01.</a:t>
            </a:r>
          </a:p>
        </p:txBody>
      </p:sp>
      <p:graphicFrame>
        <p:nvGraphicFramePr>
          <p:cNvPr id="8" name="Table 7">
            <a:extLst>
              <a:ext uri="{FF2B5EF4-FFF2-40B4-BE49-F238E27FC236}">
                <a16:creationId xmlns:a16="http://schemas.microsoft.com/office/drawing/2014/main" id="{01943672-0186-FD25-78E7-C5602C951BB8}"/>
              </a:ext>
            </a:extLst>
          </p:cNvPr>
          <p:cNvGraphicFramePr>
            <a:graphicFrameLocks noGrp="1"/>
          </p:cNvGraphicFramePr>
          <p:nvPr/>
        </p:nvGraphicFramePr>
        <p:xfrm>
          <a:off x="534930" y="1612384"/>
          <a:ext cx="11122140" cy="4072323"/>
        </p:xfrm>
        <a:graphic>
          <a:graphicData uri="http://schemas.openxmlformats.org/drawingml/2006/table">
            <a:tbl>
              <a:tblPr firstRow="1" bandRow="1">
                <a:tableStyleId>{93296810-A885-4BE3-A3E7-6D5BEEA58F35}</a:tableStyleId>
              </a:tblPr>
              <a:tblGrid>
                <a:gridCol w="3707380">
                  <a:extLst>
                    <a:ext uri="{9D8B030D-6E8A-4147-A177-3AD203B41FA5}">
                      <a16:colId xmlns:a16="http://schemas.microsoft.com/office/drawing/2014/main" val="2048991721"/>
                    </a:ext>
                  </a:extLst>
                </a:gridCol>
                <a:gridCol w="3707380">
                  <a:extLst>
                    <a:ext uri="{9D8B030D-6E8A-4147-A177-3AD203B41FA5}">
                      <a16:colId xmlns:a16="http://schemas.microsoft.com/office/drawing/2014/main" val="1047924031"/>
                    </a:ext>
                  </a:extLst>
                </a:gridCol>
                <a:gridCol w="3707380">
                  <a:extLst>
                    <a:ext uri="{9D8B030D-6E8A-4147-A177-3AD203B41FA5}">
                      <a16:colId xmlns:a16="http://schemas.microsoft.com/office/drawing/2014/main" val="1488253677"/>
                    </a:ext>
                  </a:extLst>
                </a:gridCol>
              </a:tblGrid>
              <a:tr h="805514">
                <a:tc>
                  <a:txBody>
                    <a:bodyPr/>
                    <a:lstStyle/>
                    <a:p>
                      <a:endParaRPr lang="en-US" sz="20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Palbociclib + anti-HER2 + ET</a:t>
                      </a:r>
                    </a:p>
                    <a:p>
                      <a:pPr algn="ctr"/>
                      <a:r>
                        <a:rPr lang="en-US" sz="2000" dirty="0"/>
                        <a:t>(n = 250)</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Anti-HER2 + ET</a:t>
                      </a:r>
                    </a:p>
                    <a:p>
                      <a:pPr algn="ctr"/>
                      <a:r>
                        <a:rPr lang="en-US" sz="2000" dirty="0"/>
                        <a:t>(n = 248)</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802279770"/>
                  </a:ext>
                </a:extLst>
              </a:tr>
              <a:tr h="466687">
                <a:tc>
                  <a:txBody>
                    <a:bodyPr/>
                    <a:lstStyle/>
                    <a:p>
                      <a:r>
                        <a:rPr lang="en-US" sz="2000" dirty="0"/>
                        <a:t>CNS PFS event (n)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4021100577"/>
                  </a:ext>
                </a:extLst>
              </a:tr>
              <a:tr h="466687">
                <a:tc>
                  <a:txBody>
                    <a:bodyPr/>
                    <a:lstStyle/>
                    <a:p>
                      <a:r>
                        <a:rPr lang="en-US" sz="2000" dirty="0"/>
                        <a:t>Death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877631"/>
                  </a:ext>
                </a:extLst>
              </a:tr>
              <a:tr h="466687">
                <a:tc>
                  <a:txBody>
                    <a:bodyPr/>
                    <a:lstStyle/>
                    <a:p>
                      <a:r>
                        <a:rPr lang="en-US" sz="2000" dirty="0"/>
                        <a:t>CNS progression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4007857632"/>
                  </a:ext>
                </a:extLst>
              </a:tr>
              <a:tr h="466687">
                <a:tc gridSpan="3">
                  <a:txBody>
                    <a:bodyPr/>
                    <a:lstStyle/>
                    <a:p>
                      <a:r>
                        <a:rPr lang="en-US" sz="2000" b="1" kern="1200" dirty="0">
                          <a:solidFill>
                            <a:schemeClr val="lt1"/>
                          </a:solidFill>
                          <a:latin typeface="+mn-lt"/>
                          <a:ea typeface="+mn-ea"/>
                          <a:cs typeface="+mn-cs"/>
                        </a:rPr>
                        <a:t>Cumulative risk of CNS progression or death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3440543312"/>
                  </a:ext>
                </a:extLst>
              </a:tr>
              <a:tr h="466687">
                <a:tc>
                  <a:txBody>
                    <a:bodyPr/>
                    <a:lstStyle/>
                    <a:p>
                      <a:r>
                        <a:rPr lang="en-US" sz="2000" dirty="0"/>
                        <a:t>12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1078193613"/>
                  </a:ext>
                </a:extLst>
              </a:tr>
              <a:tr h="466687">
                <a:tc>
                  <a:txBody>
                    <a:bodyPr/>
                    <a:lstStyle/>
                    <a:p>
                      <a:r>
                        <a:rPr lang="en-US" sz="2000" dirty="0"/>
                        <a:t>24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047852"/>
                  </a:ext>
                </a:extLst>
              </a:tr>
              <a:tr h="466687">
                <a:tc>
                  <a:txBody>
                    <a:bodyPr/>
                    <a:lstStyle/>
                    <a:p>
                      <a:r>
                        <a:rPr lang="en-US" sz="2000" dirty="0"/>
                        <a:t>36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sz="2000" dirty="0"/>
                        <a:t>19.2%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2548429736"/>
                  </a:ext>
                </a:extLst>
              </a:tr>
            </a:tbl>
          </a:graphicData>
        </a:graphic>
      </p:graphicFrame>
    </p:spTree>
    <p:custDataLst>
      <p:tags r:id="rId1"/>
    </p:custDataLst>
    <p:extLst>
      <p:ext uri="{BB962C8B-B14F-4D97-AF65-F5344CB8AC3E}">
        <p14:creationId xmlns:p14="http://schemas.microsoft.com/office/powerpoint/2010/main" val="1651655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with a colorful silhouette of a building&#10;&#10;Description automatically generated with medium confidence">
            <a:extLst>
              <a:ext uri="{FF2B5EF4-FFF2-40B4-BE49-F238E27FC236}">
                <a16:creationId xmlns:a16="http://schemas.microsoft.com/office/drawing/2014/main" id="{18FC590A-A5FF-C9C6-B230-129F1C1853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5410" y="466165"/>
            <a:ext cx="10552570" cy="5578241"/>
          </a:xfrm>
        </p:spPr>
      </p:pic>
    </p:spTree>
    <p:extLst>
      <p:ext uri="{BB962C8B-B14F-4D97-AF65-F5344CB8AC3E}">
        <p14:creationId xmlns:p14="http://schemas.microsoft.com/office/powerpoint/2010/main" val="3649642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D1783-9E6B-525D-D0B5-E795362F37B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ACFE669-3CA9-5C11-E3A6-272804E52FFD}"/>
              </a:ext>
            </a:extLst>
          </p:cNvPr>
          <p:cNvSpPr>
            <a:spLocks noGrp="1"/>
          </p:cNvSpPr>
          <p:nvPr>
            <p:ph type="title"/>
          </p:nvPr>
        </p:nvSpPr>
        <p:spPr>
          <a:xfrm>
            <a:off x="912286" y="227013"/>
            <a:ext cx="10358967" cy="1143000"/>
          </a:xfrm>
        </p:spPr>
        <p:txBody>
          <a:bodyPr/>
          <a:lstStyle/>
          <a:p>
            <a:r>
              <a:rPr lang="en-US" dirty="0"/>
              <a:t>PATINA: PRO Outcomes and Analysis</a:t>
            </a:r>
          </a:p>
        </p:txBody>
      </p:sp>
      <p:sp>
        <p:nvSpPr>
          <p:cNvPr id="2" name="TextBox 1">
            <a:extLst>
              <a:ext uri="{FF2B5EF4-FFF2-40B4-BE49-F238E27FC236}">
                <a16:creationId xmlns:a16="http://schemas.microsoft.com/office/drawing/2014/main" id="{7A698E23-5F38-40A1-EF2E-8553323112F5}"/>
              </a:ext>
            </a:extLst>
          </p:cNvPr>
          <p:cNvSpPr txBox="1"/>
          <p:nvPr/>
        </p:nvSpPr>
        <p:spPr>
          <a:xfrm>
            <a:off x="0" y="6525344"/>
            <a:ext cx="36556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Vaz-Luis I et al. ESMO 2025;Abstract 485MO.</a:t>
            </a:r>
          </a:p>
        </p:txBody>
      </p:sp>
      <p:pic>
        <p:nvPicPr>
          <p:cNvPr id="8" name="Picture 7" descr="A screenshot of a medical report&#10;&#10;AI-generated content may be incorrect.">
            <a:extLst>
              <a:ext uri="{FF2B5EF4-FFF2-40B4-BE49-F238E27FC236}">
                <a16:creationId xmlns:a16="http://schemas.microsoft.com/office/drawing/2014/main" id="{2A20D8FD-06F1-9055-988F-6004F89F6C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82039" y="1174779"/>
            <a:ext cx="10389214" cy="5082801"/>
          </a:xfrm>
          <a:prstGeom prst="rect">
            <a:avLst/>
          </a:prstGeom>
        </p:spPr>
      </p:pic>
      <p:sp>
        <p:nvSpPr>
          <p:cNvPr id="11" name="Rectangle 10">
            <a:extLst>
              <a:ext uri="{FF2B5EF4-FFF2-40B4-BE49-F238E27FC236}">
                <a16:creationId xmlns:a16="http://schemas.microsoft.com/office/drawing/2014/main" id="{9BB83CB1-DC9D-EB9C-AF9E-022D51812799}"/>
              </a:ext>
            </a:extLst>
          </p:cNvPr>
          <p:cNvSpPr/>
          <p:nvPr/>
        </p:nvSpPr>
        <p:spPr bwMode="auto">
          <a:xfrm>
            <a:off x="9838061" y="5838939"/>
            <a:ext cx="1433191" cy="418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088738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C3AD4-8070-AB72-B6DB-12C9847FBC4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9DA29C8-0D88-2307-CC71-69A65A20A65C}"/>
              </a:ext>
            </a:extLst>
          </p:cNvPr>
          <p:cNvSpPr>
            <a:spLocks noGrp="1"/>
          </p:cNvSpPr>
          <p:nvPr>
            <p:ph type="title"/>
          </p:nvPr>
        </p:nvSpPr>
        <p:spPr>
          <a:xfrm>
            <a:off x="912286" y="74830"/>
            <a:ext cx="10358967" cy="1143000"/>
          </a:xfrm>
        </p:spPr>
        <p:txBody>
          <a:bodyPr/>
          <a:lstStyle/>
          <a:p>
            <a:r>
              <a:rPr lang="en-US" dirty="0"/>
              <a:t>PATINA: </a:t>
            </a:r>
            <a:r>
              <a:rPr lang="en-US" dirty="0" err="1"/>
              <a:t>HRQoL</a:t>
            </a:r>
            <a:r>
              <a:rPr lang="en-US" dirty="0"/>
              <a:t> Scores</a:t>
            </a:r>
          </a:p>
        </p:txBody>
      </p:sp>
      <p:sp>
        <p:nvSpPr>
          <p:cNvPr id="2" name="TextBox 1">
            <a:extLst>
              <a:ext uri="{FF2B5EF4-FFF2-40B4-BE49-F238E27FC236}">
                <a16:creationId xmlns:a16="http://schemas.microsoft.com/office/drawing/2014/main" id="{61D5E150-43BD-DE7D-48E3-7F36A0E3052F}"/>
              </a:ext>
            </a:extLst>
          </p:cNvPr>
          <p:cNvSpPr txBox="1"/>
          <p:nvPr/>
        </p:nvSpPr>
        <p:spPr>
          <a:xfrm>
            <a:off x="0" y="6525344"/>
            <a:ext cx="36556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Vaz-Luis I et al. ESMO 2025;Abstract 485MO.</a:t>
            </a:r>
          </a:p>
        </p:txBody>
      </p:sp>
      <p:pic>
        <p:nvPicPr>
          <p:cNvPr id="4" name="Picture 3">
            <a:extLst>
              <a:ext uri="{FF2B5EF4-FFF2-40B4-BE49-F238E27FC236}">
                <a16:creationId xmlns:a16="http://schemas.microsoft.com/office/drawing/2014/main" id="{B8DD3C7A-7025-BB27-81E8-A41D1463DDE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67408" y="1155004"/>
            <a:ext cx="10727740" cy="4861666"/>
          </a:xfrm>
          <a:prstGeom prst="rect">
            <a:avLst/>
          </a:prstGeom>
        </p:spPr>
      </p:pic>
      <p:sp>
        <p:nvSpPr>
          <p:cNvPr id="6" name="Rectangle 5">
            <a:extLst>
              <a:ext uri="{FF2B5EF4-FFF2-40B4-BE49-F238E27FC236}">
                <a16:creationId xmlns:a16="http://schemas.microsoft.com/office/drawing/2014/main" id="{D41AEFD0-F921-72A7-E730-6C4EC91026AE}"/>
              </a:ext>
            </a:extLst>
          </p:cNvPr>
          <p:cNvSpPr/>
          <p:nvPr/>
        </p:nvSpPr>
        <p:spPr bwMode="auto">
          <a:xfrm>
            <a:off x="10087545" y="5744471"/>
            <a:ext cx="1399141" cy="2294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custDataLst>
      <p:tags r:id="rId1"/>
    </p:custDataLst>
    <p:extLst>
      <p:ext uri="{BB962C8B-B14F-4D97-AF65-F5344CB8AC3E}">
        <p14:creationId xmlns:p14="http://schemas.microsoft.com/office/powerpoint/2010/main" val="328129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3498-F21D-BD55-8E70-F3ABBEDA8918}"/>
              </a:ext>
            </a:extLst>
          </p:cNvPr>
          <p:cNvSpPr>
            <a:spLocks noGrp="1"/>
          </p:cNvSpPr>
          <p:nvPr>
            <p:ph type="title"/>
          </p:nvPr>
        </p:nvSpPr>
        <p:spPr>
          <a:xfrm>
            <a:off x="912285" y="9491"/>
            <a:ext cx="10358967" cy="1143000"/>
          </a:xfrm>
        </p:spPr>
        <p:txBody>
          <a:bodyPr/>
          <a:lstStyle/>
          <a:p>
            <a:r>
              <a:rPr lang="en-US" dirty="0"/>
              <a:t>Phase III HER2CLIMB-05 Trial Maintenance Regimen</a:t>
            </a:r>
          </a:p>
        </p:txBody>
      </p:sp>
      <p:sp>
        <p:nvSpPr>
          <p:cNvPr id="4" name="TextBox 3">
            <a:extLst>
              <a:ext uri="{FF2B5EF4-FFF2-40B4-BE49-F238E27FC236}">
                <a16:creationId xmlns:a16="http://schemas.microsoft.com/office/drawing/2014/main" id="{C122F6AA-EEE4-D3E4-9D5E-43EFB2890A0B}"/>
              </a:ext>
            </a:extLst>
          </p:cNvPr>
          <p:cNvSpPr txBox="1"/>
          <p:nvPr/>
        </p:nvSpPr>
        <p:spPr>
          <a:xfrm>
            <a:off x="0" y="6525344"/>
            <a:ext cx="4868962"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S PGothic" charset="0"/>
              </a:rPr>
              <a:t>Dieras</a:t>
            </a:r>
            <a:r>
              <a:rPr kumimoji="0" lang="en-US" sz="1400" b="0" i="0" u="none" strike="noStrike" kern="1200" cap="none" spc="0" normalizeH="0" baseline="0" noProof="0" dirty="0">
                <a:ln>
                  <a:noFill/>
                </a:ln>
                <a:solidFill>
                  <a:srgbClr val="000000"/>
                </a:solidFill>
                <a:effectLst/>
                <a:uLnTx/>
                <a:uFillTx/>
                <a:latin typeface="Calibri"/>
                <a:ea typeface="MS PGothic" charset="0"/>
              </a:rPr>
              <a:t> V et al. </a:t>
            </a:r>
            <a:r>
              <a:rPr kumimoji="0" lang="en-US" sz="1400" b="0" i="1" u="none" strike="noStrike" kern="1200" cap="none" spc="0" normalizeH="0" baseline="0" noProof="0" dirty="0">
                <a:ln>
                  <a:noFill/>
                </a:ln>
                <a:solidFill>
                  <a:srgbClr val="000000"/>
                </a:solidFill>
                <a:effectLst/>
                <a:uLnTx/>
                <a:uFillTx/>
                <a:latin typeface="Calibri"/>
                <a:ea typeface="MS PGothic" charset="0"/>
              </a:rPr>
              <a:t>J Clin Oncol </a:t>
            </a:r>
            <a:r>
              <a:rPr kumimoji="0" lang="en-US" sz="1400" b="0" i="0" u="none" strike="noStrike" kern="1200" cap="none" spc="0" normalizeH="0" baseline="0" noProof="0" dirty="0">
                <a:ln>
                  <a:noFill/>
                </a:ln>
                <a:solidFill>
                  <a:srgbClr val="000000"/>
                </a:solidFill>
                <a:effectLst/>
                <a:uLnTx/>
                <a:uFillTx/>
                <a:latin typeface="Calibri"/>
                <a:ea typeface="MS PGothic" charset="0"/>
              </a:rPr>
              <a:t>2025 December 10;44(17):1597-607.</a:t>
            </a:r>
          </a:p>
        </p:txBody>
      </p:sp>
      <p:pic>
        <p:nvPicPr>
          <p:cNvPr id="19460" name="Picture 4">
            <a:extLst>
              <a:ext uri="{FF2B5EF4-FFF2-40B4-BE49-F238E27FC236}">
                <a16:creationId xmlns:a16="http://schemas.microsoft.com/office/drawing/2014/main" id="{FCF0A0CA-4F34-5C5B-55E0-9CE26C094B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652" t="4728" r="29402" b="24218"/>
          <a:stretch>
            <a:fillRect/>
          </a:stretch>
        </p:blipFill>
        <p:spPr bwMode="auto">
          <a:xfrm>
            <a:off x="695400" y="2348880"/>
            <a:ext cx="10358967" cy="24534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A1EC8209-D046-2279-E48A-AADCDA102ED1}"/>
              </a:ext>
            </a:extLst>
          </p:cNvPr>
          <p:cNvCxnSpPr>
            <a:cxnSpLocks/>
          </p:cNvCxnSpPr>
          <p:nvPr/>
        </p:nvCxnSpPr>
        <p:spPr bwMode="auto">
          <a:xfrm>
            <a:off x="8400256" y="2708920"/>
            <a:ext cx="1080120" cy="0"/>
          </a:xfrm>
          <a:prstGeom prst="line">
            <a:avLst/>
          </a:prstGeom>
          <a:solidFill>
            <a:srgbClr val="FFFF00"/>
          </a:solidFill>
          <a:ln w="38100" cap="flat" cmpd="sng" algn="ctr">
            <a:solidFill>
              <a:srgbClr val="FF0000"/>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0542F624-670B-3318-0DCE-BAC47DB2C353}"/>
              </a:ext>
            </a:extLst>
          </p:cNvPr>
          <p:cNvSpPr txBox="1"/>
          <p:nvPr/>
        </p:nvSpPr>
        <p:spPr>
          <a:xfrm>
            <a:off x="2468114" y="1440883"/>
            <a:ext cx="6968704" cy="707886"/>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Tested addition of tucatinib to maintenance HP</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after induction chemotherapy + HP without disease progression</a:t>
            </a:r>
          </a:p>
        </p:txBody>
      </p:sp>
      <p:sp>
        <p:nvSpPr>
          <p:cNvPr id="9" name="TextBox 8">
            <a:extLst>
              <a:ext uri="{FF2B5EF4-FFF2-40B4-BE49-F238E27FC236}">
                <a16:creationId xmlns:a16="http://schemas.microsoft.com/office/drawing/2014/main" id="{3B124EC7-AEDC-0158-D52D-C9CD5BD1BE9D}"/>
              </a:ext>
            </a:extLst>
          </p:cNvPr>
          <p:cNvSpPr txBox="1"/>
          <p:nvPr/>
        </p:nvSpPr>
        <p:spPr>
          <a:xfrm>
            <a:off x="5843578" y="4998941"/>
            <a:ext cx="6107722" cy="830997"/>
          </a:xfrm>
          <a:prstGeom prst="rect">
            <a:avLst/>
          </a:prstGeom>
          <a:noFill/>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(45% of patients with triple-positive disease also received ET)</a:t>
            </a:r>
          </a:p>
        </p:txBody>
      </p:sp>
      <p:sp>
        <p:nvSpPr>
          <p:cNvPr id="10" name="Rectangle 9">
            <a:extLst>
              <a:ext uri="{FF2B5EF4-FFF2-40B4-BE49-F238E27FC236}">
                <a16:creationId xmlns:a16="http://schemas.microsoft.com/office/drawing/2014/main" id="{324186C4-E208-3906-548C-76CBD3448D7C}"/>
              </a:ext>
            </a:extLst>
          </p:cNvPr>
          <p:cNvSpPr/>
          <p:nvPr/>
        </p:nvSpPr>
        <p:spPr bwMode="auto">
          <a:xfrm>
            <a:off x="1137633" y="3072673"/>
            <a:ext cx="3477775" cy="15841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94642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nt Slide - Blank - ref + fn series">
  <a:themeElements>
    <a:clrScheme name="MLG New Template Gray">
      <a:dk1>
        <a:srgbClr val="000000"/>
      </a:dk1>
      <a:lt1>
        <a:sysClr val="window" lastClr="FFFFFF"/>
      </a:lt1>
      <a:dk2>
        <a:srgbClr val="002060"/>
      </a:dk2>
      <a:lt2>
        <a:srgbClr val="EBEBEB"/>
      </a:lt2>
      <a:accent1>
        <a:srgbClr val="E36C09"/>
      </a:accent1>
      <a:accent2>
        <a:srgbClr val="FFC000"/>
      </a:accent2>
      <a:accent3>
        <a:srgbClr val="008CC4"/>
      </a:accent3>
      <a:accent4>
        <a:srgbClr val="8064A2"/>
      </a:accent4>
      <a:accent5>
        <a:srgbClr val="19971C"/>
      </a:accent5>
      <a:accent6>
        <a:srgbClr val="FF5050"/>
      </a:accent6>
      <a:hlink>
        <a:srgbClr val="0033CC"/>
      </a:hlink>
      <a:folHlink>
        <a:srgbClr val="CC3399"/>
      </a:folHlink>
    </a:clrScheme>
    <a:fontScheme name="MLG New Light Template">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PN PowerPoint template">
  <a:themeElements>
    <a:clrScheme name="MCCN 04-2013">
      <a:dk1>
        <a:sysClr val="windowText" lastClr="000000"/>
      </a:dk1>
      <a:lt1>
        <a:sysClr val="window" lastClr="FFFFFF"/>
      </a:lt1>
      <a:dk2>
        <a:srgbClr val="0046AD"/>
      </a:dk2>
      <a:lt2>
        <a:srgbClr val="BBD6FF"/>
      </a:lt2>
      <a:accent1>
        <a:srgbClr val="FFCC00"/>
      </a:accent1>
      <a:accent2>
        <a:srgbClr val="FF7B21"/>
      </a:accent2>
      <a:accent3>
        <a:srgbClr val="00E200"/>
      </a:accent3>
      <a:accent4>
        <a:srgbClr val="D175FF"/>
      </a:accent4>
      <a:accent5>
        <a:srgbClr val="11C1FF"/>
      </a:accent5>
      <a:accent6>
        <a:srgbClr val="75A3FF"/>
      </a:accent6>
      <a:hlink>
        <a:srgbClr val="EB9900"/>
      </a:hlink>
      <a:folHlink>
        <a:srgbClr val="99CC00"/>
      </a:folHlink>
    </a:clrScheme>
    <a:fontScheme name="Custom 3">
      <a:majorFont>
        <a:latin typeface="Arial Black"/>
        <a:ea typeface=""/>
        <a:cs typeface=""/>
      </a:majorFont>
      <a:minorFont>
        <a:latin typeface="Arial"/>
        <a:ea typeface=""/>
        <a:cs typeface=""/>
      </a:minorFont>
    </a:fontScheme>
    <a:fmtScheme name="mc-bl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5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dcmitype/"/>
    <ds:schemaRef ds:uri="http://purl.org/dc/elements/1.1/"/>
    <ds:schemaRef ds:uri="http://schemas.microsoft.com/office/2006/metadata/properties"/>
    <ds:schemaRef ds:uri="http://schemas.openxmlformats.org/package/2006/metadata/core-properties"/>
    <ds:schemaRef ds:uri="http://www.w3.org/XML/1998/namespace"/>
    <ds:schemaRef ds:uri="7d689f85-9540-4145-9f5c-6f24686bb201"/>
    <ds:schemaRef ds:uri="http://schemas.microsoft.com/office/infopath/2007/PartnerControls"/>
    <ds:schemaRef ds:uri="http://schemas.microsoft.com/office/2006/documentManagement/types"/>
    <ds:schemaRef ds:uri="f06c4294-987e-46bd-a550-858175ea534c"/>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39391</TotalTime>
  <Words>8233</Words>
  <Application>Microsoft Macintosh PowerPoint</Application>
  <PresentationFormat>Widescreen</PresentationFormat>
  <Paragraphs>990</Paragraphs>
  <Slides>115</Slides>
  <Notes>74</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115</vt:i4>
      </vt:variant>
    </vt:vector>
  </HeadingPairs>
  <TitlesOfParts>
    <vt:vector size="140" baseType="lpstr">
      <vt:lpstr>ＭＳ Ｐゴシック</vt:lpstr>
      <vt:lpstr>Aptos</vt:lpstr>
      <vt:lpstr>Aptos Display</vt:lpstr>
      <vt:lpstr>Arial</vt:lpstr>
      <vt:lpstr>Arial Black</vt:lpstr>
      <vt:lpstr>Arial Narrow</vt:lpstr>
      <vt:lpstr>Calibri</vt:lpstr>
      <vt:lpstr>Helvetica Neue Condensed Black</vt:lpstr>
      <vt:lpstr>Roboto</vt:lpstr>
      <vt:lpstr>Symbol</vt:lpstr>
      <vt:lpstr>Times New Roman</vt:lpstr>
      <vt:lpstr>Wingdings</vt:lpstr>
      <vt:lpstr>Wingdings 2</vt:lpstr>
      <vt:lpstr>3_Default Design</vt:lpstr>
      <vt:lpstr>6_Default Design</vt:lpstr>
      <vt:lpstr>2016 RESEARCH Widescreen Template</vt:lpstr>
      <vt:lpstr>8_Default Design</vt:lpstr>
      <vt:lpstr>2_Default Design</vt:lpstr>
      <vt:lpstr>4_Default Design</vt:lpstr>
      <vt:lpstr>5_Default Design</vt:lpstr>
      <vt:lpstr>Office Theme</vt:lpstr>
      <vt:lpstr>5_Office Theme</vt:lpstr>
      <vt:lpstr>Content Slide - Blank - ref + fn series</vt:lpstr>
      <vt:lpstr>1_Default Design</vt:lpstr>
      <vt:lpstr>APN PowerPoint template</vt:lpstr>
      <vt:lpstr>Patterns of Care: Exploring How  Community Oncologists Manage HR-Positive,  HER2-Positive Metastatic Breast Cancer</vt:lpstr>
      <vt:lpstr>Faculty</vt:lpstr>
      <vt:lpstr>Commercial Support</vt:lpstr>
      <vt:lpstr>Dr Love — Disclosures</vt:lpstr>
      <vt:lpstr>Research To Practice CME Planning Committee Members,  Staff and Reviewers</vt:lpstr>
      <vt:lpstr>Dr Carey — Disclosures</vt:lpstr>
      <vt:lpstr>Dr Mahtani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The Implications of Recent Datasets  for the Current and Future Management of Genitourinary Cancers — An ASCO 2026 Review</vt:lpstr>
      <vt:lpstr>Patterns of Care: Exploring How  Community Oncologists Manage  Metastatic Triple-Negative Breast Cancer</vt:lpstr>
      <vt:lpstr>Integrating New Advances into  the Care of Patients with Cancer  A Multitumor Symposium in Partnership with the American Oncology Network</vt:lpstr>
      <vt:lpstr>Grand Rounds</vt:lpstr>
      <vt:lpstr>Thank you for joining us! Please take a moment  to complete the survey currently up on Zoom.  Your feedback is very important to us.  Information on how to obtain CME and ABIM MOC credit will be provided at the conclusion  of the activity in the Zoom chat room. Attendees  will also receive an email in 1 to 3 business days  with these instructions.</vt:lpstr>
      <vt:lpstr>Patterns of Care: Exploring How  Community Oncologists Manage HR-Positive,  HER2-Positive Metastatic Breast Cancer</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The Implications of Recent Datasets  for the Current and Future Management of Genitourinary Cancers — An ASCO 2026 Review</vt:lpstr>
      <vt:lpstr>Patterns of Care: Exploring How  Community Oncologists Manage  Metastatic Triple-Negative Breast Cancer</vt:lpstr>
      <vt:lpstr>Integrating New Advances into  the Care of Patients with Cancer  A Multitumor Symposium in Partnership with the American Oncology Network</vt:lpstr>
      <vt:lpstr>Grand Rounds</vt:lpstr>
      <vt:lpstr>Patterns of Care: Exploring How  Community Oncologists Manage HR-Positive,  HER2-Positive Metastatic Breast Cancer</vt:lpstr>
      <vt:lpstr>Dr Carey — Disclosures</vt:lpstr>
      <vt:lpstr>Dr Mahtani — Disclosures</vt:lpstr>
      <vt:lpstr>Dr Love — Disclosures</vt:lpstr>
      <vt:lpstr>Commercial Support</vt:lpstr>
      <vt:lpstr>PowerPoint Presentation</vt:lpstr>
      <vt:lpstr>Agenda</vt:lpstr>
      <vt:lpstr>Survey of 50 Community-Based  General Medical Oncologists  </vt:lpstr>
      <vt:lpstr>Agenda</vt:lpstr>
      <vt:lpstr>heredERA: An Ongoing Phase III Study of Giredestrant and the Fixed‑Dose Combination of Pertuzumab and Trastuzumab for Subcutaneous Injection</vt:lpstr>
      <vt:lpstr>INAVO122: An Ongoing Phase III Study of Maintenance Inavolisib or Placebo with Pertuzumab and Trastuzumab for Patients with PIK3CA-Mutant, HER2-Positive Advanced Breast Cancer  </vt:lpstr>
      <vt:lpstr>Agenda</vt:lpstr>
      <vt:lpstr>PowerPoint Presentation</vt:lpstr>
      <vt:lpstr>PowerPoint Presentation</vt:lpstr>
      <vt:lpstr>PowerPoint Presentation</vt:lpstr>
      <vt:lpstr>PowerPoint Presentation</vt:lpstr>
      <vt:lpstr>Agenda</vt:lpstr>
      <vt:lpstr>PowerPoint Presentation</vt:lpstr>
      <vt:lpstr>Crosstalk Between ER and HER2</vt:lpstr>
      <vt:lpstr>Phase 3 CLEOPATRA Study of Pertuzumab, Trastuzumab, and Docetaxel 8-year follow-up </vt:lpstr>
      <vt:lpstr>Phase III DESTINY-Breast09 Study Design </vt:lpstr>
      <vt:lpstr>Phase III DESTINY-Breast09: PFS by HR Status</vt:lpstr>
      <vt:lpstr>Phase III DESTINY-Breast09: Responses by HR Status</vt:lpstr>
      <vt:lpstr>DESTINY-Breast09: Response Characteristics</vt:lpstr>
      <vt:lpstr>1L Trials in HER2+ MBC </vt:lpstr>
      <vt:lpstr>PowerPoint Presentation</vt:lpstr>
      <vt:lpstr>SYSUCC-002: Trastuzumab + ET or Chemotherapy  as First-Line Treatment for HR+, HER2+ mBC</vt:lpstr>
      <vt:lpstr>Rationale for Blocking HER2 and CDK4/6 Pathways  </vt:lpstr>
      <vt:lpstr>PowerPoint Presentation</vt:lpstr>
      <vt:lpstr>PowerPoint Presentation</vt:lpstr>
      <vt:lpstr>PowerPoint Presentation</vt:lpstr>
      <vt:lpstr>PowerPoint Presentation</vt:lpstr>
      <vt:lpstr>Agenda</vt:lpstr>
      <vt:lpstr>Dr Mahtani: Case </vt:lpstr>
      <vt:lpstr>Dr Mahtni: Case (Cont)</vt:lpstr>
      <vt:lpstr>Dr Carey: Case </vt:lpstr>
      <vt:lpstr>Agenda</vt:lpstr>
      <vt:lpstr>Discussion Questions</vt:lpstr>
      <vt:lpstr>PowerPoint Presentation</vt:lpstr>
      <vt:lpstr>PowerPoint Presentation</vt:lpstr>
      <vt:lpstr>PowerPoint Presentation</vt:lpstr>
      <vt:lpstr>PowerPoint Presentation</vt:lpstr>
      <vt:lpstr>PowerPoint Presentation</vt:lpstr>
      <vt:lpstr>PowerPoint Presentation</vt:lpstr>
      <vt:lpstr>Discussion Questions</vt:lpstr>
      <vt:lpstr>PowerPoint Presentation</vt:lpstr>
      <vt:lpstr>PowerPoint Presentation</vt:lpstr>
      <vt:lpstr>PowerPoint Presentation</vt:lpstr>
      <vt:lpstr>Agenda</vt:lpstr>
      <vt:lpstr>Optimizing the Use of Up-Front or Maintenance  Therapy for HER2-Positive mBC, Including  Patients with HR-Positive Disease </vt:lpstr>
      <vt:lpstr>Molecular and Clinical Features of Triple-Positive Breast Cancer</vt:lpstr>
      <vt:lpstr>Phase III CLEOPATRA Trial: First-Line Treatment of HER2-Positive Breast Cancer</vt:lpstr>
      <vt:lpstr>Phase III CLEOPATRA Trial: First-Line Treatment of HER2-Positive Breast Cancer</vt:lpstr>
      <vt:lpstr>Phase III DESTINY-Breast09 Trial</vt:lpstr>
      <vt:lpstr>Phase III DESTINY-Breast09: Progression-Free Survival (PFS)  by Blinded Independent Central Review</vt:lpstr>
      <vt:lpstr>Phase III DESTINY-Breast09: Progression-Free Survival  by Blinded Independent Central Review</vt:lpstr>
      <vt:lpstr>What About “Maintenance” or Up-Front Nonchemotherapy Options?</vt:lpstr>
      <vt:lpstr>PowerPoint Presentation</vt:lpstr>
      <vt:lpstr>Phase III PATINA Trial: First-Line Therapy for Triple-Positive mBC</vt:lpstr>
      <vt:lpstr>Phase III PATINA: Progression-Free Survival  (Intention-to-Treat Population)</vt:lpstr>
      <vt:lpstr>Phase III PATINA: Progression-Free Survival  (Intention-to-Treat Population)</vt:lpstr>
      <vt:lpstr>Phase III PATINA: Tumor Response</vt:lpstr>
      <vt:lpstr>Phase III PATINA: Common Adverse Events</vt:lpstr>
      <vt:lpstr>FDA Approves Palbociclib with Trastuzumab, with or without Pertuzumab, and ET as Maintenance Therapy for HR-Positive, HER2-Positive mBC Press Release: June 24, 2026</vt:lpstr>
      <vt:lpstr>PowerPoint Presentation</vt:lpstr>
      <vt:lpstr>PATINA: Cumulative Incidence of CNS Progression or Death Among Patients without CNS Metastases at Baseline </vt:lpstr>
      <vt:lpstr>PowerPoint Presentation</vt:lpstr>
      <vt:lpstr>PATINA: PRO Outcomes and Analysis</vt:lpstr>
      <vt:lpstr>PATINA: HRQoL Scores</vt:lpstr>
      <vt:lpstr>Phase III HER2CLIMB-05 Trial Maintenance Regimen</vt:lpstr>
      <vt:lpstr>Phase III HER2CLIMB-05: Investigator-Assessed PFS  (Intention-to-Treat Population)</vt:lpstr>
      <vt:lpstr>HER2CLIMB-05: Progression-Free Survival (PFS) in the Overall Population</vt:lpstr>
      <vt:lpstr>HER2CLIMB-05: PFS by Brain Metastases (BM) at Baseline </vt:lpstr>
      <vt:lpstr>PowerPoint Presentation</vt:lpstr>
      <vt:lpstr>HER2CLIMB-05: Safety Overview</vt:lpstr>
      <vt:lpstr>HER2CLIMB-05: Dose Modifications Due to Diarrhea</vt:lpstr>
      <vt:lpstr>Treatment Considerations for First-Line HER2-Positive mBC</vt:lpstr>
      <vt:lpstr>Agenda</vt:lpstr>
      <vt:lpstr>Dr Mahtani: Case </vt:lpstr>
      <vt:lpstr>Dr Mahtani: Case (Cont)</vt:lpstr>
      <vt:lpstr>Dr Carey: Case </vt:lpstr>
      <vt:lpstr>Agenda</vt:lpstr>
      <vt:lpstr>PowerPoint Presentation</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2201</cp:revision>
  <cp:lastPrinted>2026-07-01T18:32:06Z</cp:lastPrinted>
  <dcterms:created xsi:type="dcterms:W3CDTF">2020-11-13T19:02:13Z</dcterms:created>
  <dcterms:modified xsi:type="dcterms:W3CDTF">2026-07-01T20:08:03Z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