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.xml" ContentType="application/vnd.openxmlformats-officedocument.themeOverride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charts/chart11.xml" ContentType="application/vnd.openxmlformats-officedocument.drawingml.chart+xml"/>
  <Override PartName="/ppt/theme/themeOverride5.xml" ContentType="application/vnd.openxmlformats-officedocument.themeOverr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2147483238" r:id="rId3"/>
    <p:sldId id="2147483240" r:id="rId4"/>
    <p:sldId id="2147483241" r:id="rId5"/>
    <p:sldId id="2147483242" r:id="rId6"/>
    <p:sldId id="2147483029" r:id="rId7"/>
    <p:sldId id="2147482753" r:id="rId8"/>
    <p:sldId id="2147483000" r:id="rId9"/>
    <p:sldId id="2147483042" r:id="rId10"/>
    <p:sldId id="2147483164" r:id="rId11"/>
    <p:sldId id="2147483643" r:id="rId12"/>
    <p:sldId id="256" r:id="rId13"/>
    <p:sldId id="278" r:id="rId14"/>
    <p:sldId id="259" r:id="rId15"/>
    <p:sldId id="260" r:id="rId16"/>
    <p:sldId id="287" r:id="rId17"/>
    <p:sldId id="2147483248" r:id="rId18"/>
    <p:sldId id="2147483647" r:id="rId19"/>
    <p:sldId id="263" r:id="rId20"/>
    <p:sldId id="272" r:id="rId21"/>
    <p:sldId id="291" r:id="rId22"/>
    <p:sldId id="29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rd, Ashley" initials="FA" lastIdx="0" clrIdx="0">
    <p:extLst>
      <p:ext uri="{19B8F6BF-5375-455C-9EA6-DF929625EA0E}">
        <p15:presenceInfo xmlns:p15="http://schemas.microsoft.com/office/powerpoint/2012/main" userId="S::Ashley_Ford@DFCI.HARVARD.EDU::3f2e2027-2ae6-4848-83a1-0712588079f6" providerId="AD"/>
      </p:ext>
    </p:extLst>
  </p:cmAuthor>
  <p:cmAuthor id="2" name="Ashfield" initials="AH" lastIdx="1" clrIdx="1">
    <p:extLst>
      <p:ext uri="{19B8F6BF-5375-455C-9EA6-DF929625EA0E}">
        <p15:presenceInfo xmlns:p15="http://schemas.microsoft.com/office/powerpoint/2012/main" userId="Ashfiel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5FF"/>
    <a:srgbClr val="E7CA8C"/>
    <a:srgbClr val="AFBAC7"/>
    <a:srgbClr val="C8FCFB"/>
    <a:srgbClr val="055857"/>
    <a:srgbClr val="007474"/>
    <a:srgbClr val="FF9393"/>
    <a:srgbClr val="AAAAFF"/>
    <a:srgbClr val="000079"/>
    <a:srgbClr val="3613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F7E344-BDF3-46ED-BDEF-27DBDF2E7452}" v="12" dt="2026-10-13T08:08:12.944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15" autoAdjust="0"/>
    <p:restoredTop sz="95642" autoAdjust="0"/>
  </p:normalViewPr>
  <p:slideViewPr>
    <p:cSldViewPr snapToGrid="0">
      <p:cViewPr varScale="1">
        <p:scale>
          <a:sx n="176" d="100"/>
          <a:sy n="176" d="100"/>
        </p:scale>
        <p:origin x="224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41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en Hill" userId="f2a9661d-3c14-4f3f-95e5-eefd268e3e57" providerId="ADAL" clId="{1B42F72D-D9A9-430B-98C9-5DAEF8012C56}"/>
    <pc:docChg chg="undo custSel addSld delSld modSld delSection modSection">
      <pc:chgData name="Stephen Hill" userId="f2a9661d-3c14-4f3f-95e5-eefd268e3e57" providerId="ADAL" clId="{1B42F72D-D9A9-430B-98C9-5DAEF8012C56}" dt="2026-10-13T08:17:04.446" v="170" actId="20577"/>
      <pc:docMkLst>
        <pc:docMk/>
      </pc:docMkLst>
      <pc:sldChg chg="addSp delSp modSp new mod modClrScheme chgLayout">
        <pc:chgData name="Stephen Hill" userId="f2a9661d-3c14-4f3f-95e5-eefd268e3e57" providerId="ADAL" clId="{1B42F72D-D9A9-430B-98C9-5DAEF8012C56}" dt="2026-10-13T08:07:36.718" v="32" actId="20577"/>
        <pc:sldMkLst>
          <pc:docMk/>
          <pc:sldMk cId="139774049" sldId="256"/>
        </pc:sldMkLst>
        <pc:spChg chg="del mod ord">
          <ac:chgData name="Stephen Hill" userId="f2a9661d-3c14-4f3f-95e5-eefd268e3e57" providerId="ADAL" clId="{1B42F72D-D9A9-430B-98C9-5DAEF8012C56}" dt="2026-10-13T08:07:31.671" v="16" actId="700"/>
          <ac:spMkLst>
            <pc:docMk/>
            <pc:sldMk cId="139774049" sldId="256"/>
            <ac:spMk id="2" creationId="{6046E325-ED91-3B73-0C02-115095309791}"/>
          </ac:spMkLst>
        </pc:spChg>
        <pc:spChg chg="del mod ord">
          <ac:chgData name="Stephen Hill" userId="f2a9661d-3c14-4f3f-95e5-eefd268e3e57" providerId="ADAL" clId="{1B42F72D-D9A9-430B-98C9-5DAEF8012C56}" dt="2026-10-13T08:07:31.671" v="16" actId="700"/>
          <ac:spMkLst>
            <pc:docMk/>
            <pc:sldMk cId="139774049" sldId="256"/>
            <ac:spMk id="3" creationId="{E512A912-C29E-1032-7251-28BA34C8FDAE}"/>
          </ac:spMkLst>
        </pc:spChg>
        <pc:spChg chg="del">
          <ac:chgData name="Stephen Hill" userId="f2a9661d-3c14-4f3f-95e5-eefd268e3e57" providerId="ADAL" clId="{1B42F72D-D9A9-430B-98C9-5DAEF8012C56}" dt="2026-10-13T08:07:31.671" v="16" actId="700"/>
          <ac:spMkLst>
            <pc:docMk/>
            <pc:sldMk cId="139774049" sldId="256"/>
            <ac:spMk id="4" creationId="{F5D07A7B-E67A-B0A7-AD0D-67BC7D811FB1}"/>
          </ac:spMkLst>
        </pc:spChg>
        <pc:spChg chg="del">
          <ac:chgData name="Stephen Hill" userId="f2a9661d-3c14-4f3f-95e5-eefd268e3e57" providerId="ADAL" clId="{1B42F72D-D9A9-430B-98C9-5DAEF8012C56}" dt="2026-10-13T08:07:31.671" v="16" actId="700"/>
          <ac:spMkLst>
            <pc:docMk/>
            <pc:sldMk cId="139774049" sldId="256"/>
            <ac:spMk id="5" creationId="{830B42E2-8984-7192-4E68-17DBC99FF665}"/>
          </ac:spMkLst>
        </pc:spChg>
        <pc:spChg chg="add mod ord">
          <ac:chgData name="Stephen Hill" userId="f2a9661d-3c14-4f3f-95e5-eefd268e3e57" providerId="ADAL" clId="{1B42F72D-D9A9-430B-98C9-5DAEF8012C56}" dt="2026-10-13T08:07:36.718" v="32" actId="20577"/>
          <ac:spMkLst>
            <pc:docMk/>
            <pc:sldMk cId="139774049" sldId="256"/>
            <ac:spMk id="6" creationId="{4014A6F3-B034-DCC2-E72B-EBE63A138D47}"/>
          </ac:spMkLst>
        </pc:spChg>
        <pc:spChg chg="add mod ord">
          <ac:chgData name="Stephen Hill" userId="f2a9661d-3c14-4f3f-95e5-eefd268e3e57" providerId="ADAL" clId="{1B42F72D-D9A9-430B-98C9-5DAEF8012C56}" dt="2026-10-13T08:07:31.671" v="16" actId="700"/>
          <ac:spMkLst>
            <pc:docMk/>
            <pc:sldMk cId="139774049" sldId="256"/>
            <ac:spMk id="7" creationId="{0B34F4F2-B1BE-62D2-2480-D559BF10CF01}"/>
          </ac:spMkLst>
        </pc:spChg>
      </pc:sldChg>
      <pc:sldChg chg="del">
        <pc:chgData name="Stephen Hill" userId="f2a9661d-3c14-4f3f-95e5-eefd268e3e57" providerId="ADAL" clId="{1B42F72D-D9A9-430B-98C9-5DAEF8012C56}" dt="2026-10-13T07:55:39.012" v="0" actId="47"/>
        <pc:sldMkLst>
          <pc:docMk/>
          <pc:sldMk cId="171025813" sldId="256"/>
        </pc:sldMkLst>
      </pc:sldChg>
      <pc:sldChg chg="modSp new mod">
        <pc:chgData name="Stephen Hill" userId="f2a9661d-3c14-4f3f-95e5-eefd268e3e57" providerId="ADAL" clId="{1B42F72D-D9A9-430B-98C9-5DAEF8012C56}" dt="2026-10-13T08:11:12.160" v="73" actId="20577"/>
        <pc:sldMkLst>
          <pc:docMk/>
          <pc:sldMk cId="1551352789" sldId="257"/>
        </pc:sldMkLst>
        <pc:spChg chg="mod">
          <ac:chgData name="Stephen Hill" userId="f2a9661d-3c14-4f3f-95e5-eefd268e3e57" providerId="ADAL" clId="{1B42F72D-D9A9-430B-98C9-5DAEF8012C56}" dt="2026-10-13T08:11:12.160" v="73" actId="20577"/>
          <ac:spMkLst>
            <pc:docMk/>
            <pc:sldMk cId="1551352789" sldId="257"/>
            <ac:spMk id="2" creationId="{1A411510-1226-47CA-F63A-028110151B65}"/>
          </ac:spMkLst>
        </pc:spChg>
      </pc:sldChg>
      <pc:sldChg chg="del">
        <pc:chgData name="Stephen Hill" userId="f2a9661d-3c14-4f3f-95e5-eefd268e3e57" providerId="ADAL" clId="{1B42F72D-D9A9-430B-98C9-5DAEF8012C56}" dt="2026-10-13T08:09:35.562" v="48" actId="47"/>
        <pc:sldMkLst>
          <pc:docMk/>
          <pc:sldMk cId="2980389618" sldId="257"/>
        </pc:sldMkLst>
      </pc:sldChg>
      <pc:sldChg chg="addSp delSp modSp del modAnim">
        <pc:chgData name="Stephen Hill" userId="f2a9661d-3c14-4f3f-95e5-eefd268e3e57" providerId="ADAL" clId="{1B42F72D-D9A9-430B-98C9-5DAEF8012C56}" dt="2026-10-13T08:08:16.527" v="42" actId="2696"/>
        <pc:sldMkLst>
          <pc:docMk/>
          <pc:sldMk cId="2405080017" sldId="258"/>
        </pc:sldMkLst>
        <pc:spChg chg="del">
          <ac:chgData name="Stephen Hill" userId="f2a9661d-3c14-4f3f-95e5-eefd268e3e57" providerId="ADAL" clId="{1B42F72D-D9A9-430B-98C9-5DAEF8012C56}" dt="2026-10-13T08:07:57.256" v="36" actId="478"/>
          <ac:spMkLst>
            <pc:docMk/>
            <pc:sldMk cId="2405080017" sldId="258"/>
            <ac:spMk id="5" creationId="{47A44ED8-CE9F-4F00-AB68-3B86A5B2647B}"/>
          </ac:spMkLst>
        </pc:spChg>
        <pc:spChg chg="mod">
          <ac:chgData name="Stephen Hill" userId="f2a9661d-3c14-4f3f-95e5-eefd268e3e57" providerId="ADAL" clId="{1B42F72D-D9A9-430B-98C9-5DAEF8012C56}" dt="2026-10-13T08:08:01.513" v="38" actId="1076"/>
          <ac:spMkLst>
            <pc:docMk/>
            <pc:sldMk cId="2405080017" sldId="258"/>
            <ac:spMk id="6" creationId="{38478E90-50E2-FECF-988C-A4CAB26DEDF2}"/>
          </ac:spMkLst>
        </pc:spChg>
        <pc:spChg chg="mod">
          <ac:chgData name="Stephen Hill" userId="f2a9661d-3c14-4f3f-95e5-eefd268e3e57" providerId="ADAL" clId="{1B42F72D-D9A9-430B-98C9-5DAEF8012C56}" dt="2026-10-13T08:08:01.513" v="38" actId="1076"/>
          <ac:spMkLst>
            <pc:docMk/>
            <pc:sldMk cId="2405080017" sldId="258"/>
            <ac:spMk id="9" creationId="{24D82F8E-B6B9-E587-D5E7-04E5C2351D4B}"/>
          </ac:spMkLst>
        </pc:spChg>
        <pc:spChg chg="mod">
          <ac:chgData name="Stephen Hill" userId="f2a9661d-3c14-4f3f-95e5-eefd268e3e57" providerId="ADAL" clId="{1B42F72D-D9A9-430B-98C9-5DAEF8012C56}" dt="2026-10-13T08:08:01.513" v="38" actId="1076"/>
          <ac:spMkLst>
            <pc:docMk/>
            <pc:sldMk cId="2405080017" sldId="258"/>
            <ac:spMk id="11" creationId="{AD51EAE4-18E6-8AA0-AF78-6506C779BFD1}"/>
          </ac:spMkLst>
        </pc:spChg>
        <pc:spChg chg="del">
          <ac:chgData name="Stephen Hill" userId="f2a9661d-3c14-4f3f-95e5-eefd268e3e57" providerId="ADAL" clId="{1B42F72D-D9A9-430B-98C9-5DAEF8012C56}" dt="2026-10-13T08:07:52.258" v="34" actId="478"/>
          <ac:spMkLst>
            <pc:docMk/>
            <pc:sldMk cId="2405080017" sldId="258"/>
            <ac:spMk id="13" creationId="{5E48E8DD-A34C-4982-8992-8FA157269F05}"/>
          </ac:spMkLst>
        </pc:spChg>
        <pc:spChg chg="add mod">
          <ac:chgData name="Stephen Hill" userId="f2a9661d-3c14-4f3f-95e5-eefd268e3e57" providerId="ADAL" clId="{1B42F72D-D9A9-430B-98C9-5DAEF8012C56}" dt="2026-10-13T08:07:57.256" v="36" actId="478"/>
          <ac:spMkLst>
            <pc:docMk/>
            <pc:sldMk cId="2405080017" sldId="258"/>
            <ac:spMk id="14" creationId="{F54D18DE-1589-FBE1-C78E-C988A5A49ADC}"/>
          </ac:spMkLst>
        </pc:spChg>
        <pc:spChg chg="del">
          <ac:chgData name="Stephen Hill" userId="f2a9661d-3c14-4f3f-95e5-eefd268e3e57" providerId="ADAL" clId="{1B42F72D-D9A9-430B-98C9-5DAEF8012C56}" dt="2026-10-13T08:07:52.258" v="34" actId="478"/>
          <ac:spMkLst>
            <pc:docMk/>
            <pc:sldMk cId="2405080017" sldId="258"/>
            <ac:spMk id="30" creationId="{C4D49D3A-801D-4A7A-BCFF-23476B0585B1}"/>
          </ac:spMkLst>
        </pc:spChg>
        <pc:spChg chg="del">
          <ac:chgData name="Stephen Hill" userId="f2a9661d-3c14-4f3f-95e5-eefd268e3e57" providerId="ADAL" clId="{1B42F72D-D9A9-430B-98C9-5DAEF8012C56}" dt="2026-10-13T08:07:52.258" v="34" actId="478"/>
          <ac:spMkLst>
            <pc:docMk/>
            <pc:sldMk cId="2405080017" sldId="258"/>
            <ac:spMk id="33" creationId="{D43EDE54-9353-43F3-BACD-6417D5AA5B1A}"/>
          </ac:spMkLst>
        </pc:spChg>
        <pc:spChg chg="del">
          <ac:chgData name="Stephen Hill" userId="f2a9661d-3c14-4f3f-95e5-eefd268e3e57" providerId="ADAL" clId="{1B42F72D-D9A9-430B-98C9-5DAEF8012C56}" dt="2026-10-13T08:07:52.258" v="34" actId="478"/>
          <ac:spMkLst>
            <pc:docMk/>
            <pc:sldMk cId="2405080017" sldId="258"/>
            <ac:spMk id="34" creationId="{3087500F-39D7-4558-BA55-19160EDD9A6A}"/>
          </ac:spMkLst>
        </pc:spChg>
        <pc:spChg chg="del">
          <ac:chgData name="Stephen Hill" userId="f2a9661d-3c14-4f3f-95e5-eefd268e3e57" providerId="ADAL" clId="{1B42F72D-D9A9-430B-98C9-5DAEF8012C56}" dt="2026-10-13T08:07:52.258" v="34" actId="478"/>
          <ac:spMkLst>
            <pc:docMk/>
            <pc:sldMk cId="2405080017" sldId="258"/>
            <ac:spMk id="35" creationId="{AA6E39AE-F2FC-49E8-B205-587C324287D0}"/>
          </ac:spMkLst>
        </pc:spChg>
        <pc:grpChg chg="add del mod">
          <ac:chgData name="Stephen Hill" userId="f2a9661d-3c14-4f3f-95e5-eefd268e3e57" providerId="ADAL" clId="{1B42F72D-D9A9-430B-98C9-5DAEF8012C56}" dt="2026-10-13T08:08:05.617" v="39" actId="21"/>
          <ac:grpSpMkLst>
            <pc:docMk/>
            <pc:sldMk cId="2405080017" sldId="258"/>
            <ac:grpSpMk id="4" creationId="{89268024-18DD-D30C-4E11-32BA3760B261}"/>
          </ac:grpSpMkLst>
        </pc:grpChg>
        <pc:grpChg chg="del">
          <ac:chgData name="Stephen Hill" userId="f2a9661d-3c14-4f3f-95e5-eefd268e3e57" providerId="ADAL" clId="{1B42F72D-D9A9-430B-98C9-5DAEF8012C56}" dt="2026-10-13T08:07:43.673" v="33" actId="21"/>
          <ac:grpSpMkLst>
            <pc:docMk/>
            <pc:sldMk cId="2405080017" sldId="258"/>
            <ac:grpSpMk id="12" creationId="{89268024-18DD-D30C-4E11-32BA3760B261}"/>
          </ac:grpSpMkLst>
        </pc:grpChg>
        <pc:picChg chg="mod">
          <ac:chgData name="Stephen Hill" userId="f2a9661d-3c14-4f3f-95e5-eefd268e3e57" providerId="ADAL" clId="{1B42F72D-D9A9-430B-98C9-5DAEF8012C56}" dt="2026-10-13T08:08:01.513" v="38" actId="1076"/>
          <ac:picMkLst>
            <pc:docMk/>
            <pc:sldMk cId="2405080017" sldId="258"/>
            <ac:picMk id="7" creationId="{51385BF6-9841-1C3B-DD6C-1FA16AD2987A}"/>
          </ac:picMkLst>
        </pc:picChg>
        <pc:picChg chg="del">
          <ac:chgData name="Stephen Hill" userId="f2a9661d-3c14-4f3f-95e5-eefd268e3e57" providerId="ADAL" clId="{1B42F72D-D9A9-430B-98C9-5DAEF8012C56}" dt="2026-10-13T08:07:52.258" v="34" actId="478"/>
          <ac:picMkLst>
            <pc:docMk/>
            <pc:sldMk cId="2405080017" sldId="258"/>
            <ac:picMk id="1026" creationId="{FF584CE4-C250-44BE-84A6-74251CF3B7A5}"/>
          </ac:picMkLst>
        </pc:picChg>
        <pc:picChg chg="del">
          <ac:chgData name="Stephen Hill" userId="f2a9661d-3c14-4f3f-95e5-eefd268e3e57" providerId="ADAL" clId="{1B42F72D-D9A9-430B-98C9-5DAEF8012C56}" dt="2026-10-13T08:07:52.258" v="34" actId="478"/>
          <ac:picMkLst>
            <pc:docMk/>
            <pc:sldMk cId="2405080017" sldId="258"/>
            <ac:picMk id="1028" creationId="{E1ED55AD-9B1C-4ABD-9BE3-7683F2670AA2}"/>
          </ac:picMkLst>
        </pc:picChg>
      </pc:sldChg>
      <pc:sldChg chg="addSp modSp mod">
        <pc:chgData name="Stephen Hill" userId="f2a9661d-3c14-4f3f-95e5-eefd268e3e57" providerId="ADAL" clId="{1B42F72D-D9A9-430B-98C9-5DAEF8012C56}" dt="2026-10-13T08:17:04.446" v="170" actId="20577"/>
        <pc:sldMkLst>
          <pc:docMk/>
          <pc:sldMk cId="2055440464" sldId="259"/>
        </pc:sldMkLst>
        <pc:spChg chg="add mod">
          <ac:chgData name="Stephen Hill" userId="f2a9661d-3c14-4f3f-95e5-eefd268e3e57" providerId="ADAL" clId="{1B42F72D-D9A9-430B-98C9-5DAEF8012C56}" dt="2026-10-13T08:17:04.446" v="170" actId="20577"/>
          <ac:spMkLst>
            <pc:docMk/>
            <pc:sldMk cId="2055440464" sldId="259"/>
            <ac:spMk id="8" creationId="{96477576-9DB8-9C7A-CF1C-90562D7734F5}"/>
          </ac:spMkLst>
        </pc:spChg>
      </pc:sldChg>
      <pc:sldChg chg="addSp modSp mod">
        <pc:chgData name="Stephen Hill" userId="f2a9661d-3c14-4f3f-95e5-eefd268e3e57" providerId="ADAL" clId="{1B42F72D-D9A9-430B-98C9-5DAEF8012C56}" dt="2026-10-13T08:17:00.459" v="167" actId="20577"/>
        <pc:sldMkLst>
          <pc:docMk/>
          <pc:sldMk cId="1720017520" sldId="260"/>
        </pc:sldMkLst>
        <pc:spChg chg="add mod">
          <ac:chgData name="Stephen Hill" userId="f2a9661d-3c14-4f3f-95e5-eefd268e3e57" providerId="ADAL" clId="{1B42F72D-D9A9-430B-98C9-5DAEF8012C56}" dt="2026-10-13T08:17:00.459" v="167" actId="20577"/>
          <ac:spMkLst>
            <pc:docMk/>
            <pc:sldMk cId="1720017520" sldId="260"/>
            <ac:spMk id="6" creationId="{C1283F1B-3F1D-4E13-0626-16234E1B4BEB}"/>
          </ac:spMkLst>
        </pc:spChg>
      </pc:sldChg>
      <pc:sldChg chg="del">
        <pc:chgData name="Stephen Hill" userId="f2a9661d-3c14-4f3f-95e5-eefd268e3e57" providerId="ADAL" clId="{1B42F72D-D9A9-430B-98C9-5DAEF8012C56}" dt="2026-10-13T08:09:35.562" v="48" actId="47"/>
        <pc:sldMkLst>
          <pc:docMk/>
          <pc:sldMk cId="1678893911" sldId="261"/>
        </pc:sldMkLst>
      </pc:sldChg>
      <pc:sldChg chg="del">
        <pc:chgData name="Stephen Hill" userId="f2a9661d-3c14-4f3f-95e5-eefd268e3e57" providerId="ADAL" clId="{1B42F72D-D9A9-430B-98C9-5DAEF8012C56}" dt="2026-10-13T08:09:56.002" v="49" actId="47"/>
        <pc:sldMkLst>
          <pc:docMk/>
          <pc:sldMk cId="1256937035" sldId="262"/>
        </pc:sldMkLst>
      </pc:sldChg>
      <pc:sldChg chg="addSp modSp mod">
        <pc:chgData name="Stephen Hill" userId="f2a9661d-3c14-4f3f-95e5-eefd268e3e57" providerId="ADAL" clId="{1B42F72D-D9A9-430B-98C9-5DAEF8012C56}" dt="2026-10-13T08:15:34.252" v="148" actId="20577"/>
        <pc:sldMkLst>
          <pc:docMk/>
          <pc:sldMk cId="2878918610" sldId="263"/>
        </pc:sldMkLst>
        <pc:spChg chg="add mod">
          <ac:chgData name="Stephen Hill" userId="f2a9661d-3c14-4f3f-95e5-eefd268e3e57" providerId="ADAL" clId="{1B42F72D-D9A9-430B-98C9-5DAEF8012C56}" dt="2026-10-13T08:15:34.252" v="148" actId="20577"/>
          <ac:spMkLst>
            <pc:docMk/>
            <pc:sldMk cId="2878918610" sldId="263"/>
            <ac:spMk id="5" creationId="{48ED6B90-25EC-33CF-56AD-1E1605373E15}"/>
          </ac:spMkLst>
        </pc:spChg>
      </pc:sldChg>
      <pc:sldChg chg="del">
        <pc:chgData name="Stephen Hill" userId="f2a9661d-3c14-4f3f-95e5-eefd268e3e57" providerId="ADAL" clId="{1B42F72D-D9A9-430B-98C9-5DAEF8012C56}" dt="2026-10-13T08:10:08.318" v="50" actId="47"/>
        <pc:sldMkLst>
          <pc:docMk/>
          <pc:sldMk cId="737728035" sldId="264"/>
        </pc:sldMkLst>
      </pc:sldChg>
      <pc:sldChg chg="del">
        <pc:chgData name="Stephen Hill" userId="f2a9661d-3c14-4f3f-95e5-eefd268e3e57" providerId="ADAL" clId="{1B42F72D-D9A9-430B-98C9-5DAEF8012C56}" dt="2026-10-13T08:10:19.326" v="51" actId="47"/>
        <pc:sldMkLst>
          <pc:docMk/>
          <pc:sldMk cId="2671755694" sldId="265"/>
        </pc:sldMkLst>
      </pc:sldChg>
      <pc:sldChg chg="del">
        <pc:chgData name="Stephen Hill" userId="f2a9661d-3c14-4f3f-95e5-eefd268e3e57" providerId="ADAL" clId="{1B42F72D-D9A9-430B-98C9-5DAEF8012C56}" dt="2026-10-13T08:11:00.019" v="53" actId="47"/>
        <pc:sldMkLst>
          <pc:docMk/>
          <pc:sldMk cId="2252313378" sldId="266"/>
        </pc:sldMkLst>
      </pc:sldChg>
      <pc:sldChg chg="del">
        <pc:chgData name="Stephen Hill" userId="f2a9661d-3c14-4f3f-95e5-eefd268e3e57" providerId="ADAL" clId="{1B42F72D-D9A9-430B-98C9-5DAEF8012C56}" dt="2026-10-13T08:11:00.019" v="53" actId="47"/>
        <pc:sldMkLst>
          <pc:docMk/>
          <pc:sldMk cId="2825375983" sldId="267"/>
        </pc:sldMkLst>
      </pc:sldChg>
      <pc:sldChg chg="del">
        <pc:chgData name="Stephen Hill" userId="f2a9661d-3c14-4f3f-95e5-eefd268e3e57" providerId="ADAL" clId="{1B42F72D-D9A9-430B-98C9-5DAEF8012C56}" dt="2026-10-13T08:11:00.019" v="53" actId="47"/>
        <pc:sldMkLst>
          <pc:docMk/>
          <pc:sldMk cId="1694590663" sldId="268"/>
        </pc:sldMkLst>
      </pc:sldChg>
      <pc:sldChg chg="del">
        <pc:chgData name="Stephen Hill" userId="f2a9661d-3c14-4f3f-95e5-eefd268e3e57" providerId="ADAL" clId="{1B42F72D-D9A9-430B-98C9-5DAEF8012C56}" dt="2026-10-13T08:09:35.562" v="48" actId="47"/>
        <pc:sldMkLst>
          <pc:docMk/>
          <pc:sldMk cId="626797599" sldId="271"/>
        </pc:sldMkLst>
      </pc:sldChg>
      <pc:sldChg chg="addSp delSp modSp mod delAnim">
        <pc:chgData name="Stephen Hill" userId="f2a9661d-3c14-4f3f-95e5-eefd268e3e57" providerId="ADAL" clId="{1B42F72D-D9A9-430B-98C9-5DAEF8012C56}" dt="2026-10-13T08:15:48.819" v="151" actId="20577"/>
        <pc:sldMkLst>
          <pc:docMk/>
          <pc:sldMk cId="451199801" sldId="272"/>
        </pc:sldMkLst>
        <pc:spChg chg="add mod">
          <ac:chgData name="Stephen Hill" userId="f2a9661d-3c14-4f3f-95e5-eefd268e3e57" providerId="ADAL" clId="{1B42F72D-D9A9-430B-98C9-5DAEF8012C56}" dt="2026-10-13T08:15:48.819" v="151" actId="20577"/>
          <ac:spMkLst>
            <pc:docMk/>
            <pc:sldMk cId="451199801" sldId="272"/>
            <ac:spMk id="26" creationId="{0F794F57-8B55-9475-CB22-CF911FD0F48E}"/>
          </ac:spMkLst>
        </pc:spChg>
        <pc:grpChg chg="del">
          <ac:chgData name="Stephen Hill" userId="f2a9661d-3c14-4f3f-95e5-eefd268e3e57" providerId="ADAL" clId="{1B42F72D-D9A9-430B-98C9-5DAEF8012C56}" dt="2026-10-13T08:10:37.800" v="52" actId="478"/>
          <ac:grpSpMkLst>
            <pc:docMk/>
            <pc:sldMk cId="451199801" sldId="272"/>
            <ac:grpSpMk id="8" creationId="{C1258BDF-8227-405A-AC02-26183FFE4533}"/>
          </ac:grpSpMkLst>
        </pc:grpChg>
        <pc:grpChg chg="del">
          <ac:chgData name="Stephen Hill" userId="f2a9661d-3c14-4f3f-95e5-eefd268e3e57" providerId="ADAL" clId="{1B42F72D-D9A9-430B-98C9-5DAEF8012C56}" dt="2026-10-13T08:10:37.800" v="52" actId="478"/>
          <ac:grpSpMkLst>
            <pc:docMk/>
            <pc:sldMk cId="451199801" sldId="272"/>
            <ac:grpSpMk id="19" creationId="{559B00CB-A034-A0D3-C248-C0A291E75F82}"/>
          </ac:grpSpMkLst>
        </pc:grpChg>
      </pc:sldChg>
      <pc:sldChg chg="del">
        <pc:chgData name="Stephen Hill" userId="f2a9661d-3c14-4f3f-95e5-eefd268e3e57" providerId="ADAL" clId="{1B42F72D-D9A9-430B-98C9-5DAEF8012C56}" dt="2026-10-13T08:11:00.019" v="53" actId="47"/>
        <pc:sldMkLst>
          <pc:docMk/>
          <pc:sldMk cId="1091984115" sldId="273"/>
        </pc:sldMkLst>
      </pc:sldChg>
      <pc:sldChg chg="del">
        <pc:chgData name="Stephen Hill" userId="f2a9661d-3c14-4f3f-95e5-eefd268e3e57" providerId="ADAL" clId="{1B42F72D-D9A9-430B-98C9-5DAEF8012C56}" dt="2026-10-13T08:09:35.562" v="48" actId="47"/>
        <pc:sldMkLst>
          <pc:docMk/>
          <pc:sldMk cId="3274137358" sldId="275"/>
        </pc:sldMkLst>
      </pc:sldChg>
      <pc:sldChg chg="del">
        <pc:chgData name="Stephen Hill" userId="f2a9661d-3c14-4f3f-95e5-eefd268e3e57" providerId="ADAL" clId="{1B42F72D-D9A9-430B-98C9-5DAEF8012C56}" dt="2026-10-13T08:09:35.562" v="48" actId="47"/>
        <pc:sldMkLst>
          <pc:docMk/>
          <pc:sldMk cId="3442578758" sldId="276"/>
        </pc:sldMkLst>
      </pc:sldChg>
      <pc:sldChg chg="addSp delSp modSp mod delAnim modAnim">
        <pc:chgData name="Stephen Hill" userId="f2a9661d-3c14-4f3f-95e5-eefd268e3e57" providerId="ADAL" clId="{1B42F72D-D9A9-430B-98C9-5DAEF8012C56}" dt="2026-10-13T08:15:11.058" v="145" actId="20577"/>
        <pc:sldMkLst>
          <pc:docMk/>
          <pc:sldMk cId="106140538" sldId="278"/>
        </pc:sldMkLst>
        <pc:spChg chg="mod">
          <ac:chgData name="Stephen Hill" userId="f2a9661d-3c14-4f3f-95e5-eefd268e3e57" providerId="ADAL" clId="{1B42F72D-D9A9-430B-98C9-5DAEF8012C56}" dt="2026-10-13T08:08:12.944" v="41"/>
          <ac:spMkLst>
            <pc:docMk/>
            <pc:sldMk cId="106140538" sldId="278"/>
            <ac:spMk id="50" creationId="{38478E90-50E2-FECF-988C-A4CAB26DEDF2}"/>
          </ac:spMkLst>
        </pc:spChg>
        <pc:spChg chg="mod">
          <ac:chgData name="Stephen Hill" userId="f2a9661d-3c14-4f3f-95e5-eefd268e3e57" providerId="ADAL" clId="{1B42F72D-D9A9-430B-98C9-5DAEF8012C56}" dt="2026-10-13T08:08:12.944" v="41"/>
          <ac:spMkLst>
            <pc:docMk/>
            <pc:sldMk cId="106140538" sldId="278"/>
            <ac:spMk id="52" creationId="{24D82F8E-B6B9-E587-D5E7-04E5C2351D4B}"/>
          </ac:spMkLst>
        </pc:spChg>
        <pc:spChg chg="mod">
          <ac:chgData name="Stephen Hill" userId="f2a9661d-3c14-4f3f-95e5-eefd268e3e57" providerId="ADAL" clId="{1B42F72D-D9A9-430B-98C9-5DAEF8012C56}" dt="2026-10-13T08:08:12.944" v="41"/>
          <ac:spMkLst>
            <pc:docMk/>
            <pc:sldMk cId="106140538" sldId="278"/>
            <ac:spMk id="53" creationId="{AD51EAE4-18E6-8AA0-AF78-6506C779BFD1}"/>
          </ac:spMkLst>
        </pc:spChg>
        <pc:spChg chg="add mod">
          <ac:chgData name="Stephen Hill" userId="f2a9661d-3c14-4f3f-95e5-eefd268e3e57" providerId="ADAL" clId="{1B42F72D-D9A9-430B-98C9-5DAEF8012C56}" dt="2026-10-13T08:15:11.058" v="145" actId="20577"/>
          <ac:spMkLst>
            <pc:docMk/>
            <pc:sldMk cId="106140538" sldId="278"/>
            <ac:spMk id="55" creationId="{6F55A55E-60E5-2B95-8A55-F6A7C4DBAE2F}"/>
          </ac:spMkLst>
        </pc:spChg>
        <pc:grpChg chg="del">
          <ac:chgData name="Stephen Hill" userId="f2a9661d-3c14-4f3f-95e5-eefd268e3e57" providerId="ADAL" clId="{1B42F72D-D9A9-430B-98C9-5DAEF8012C56}" dt="2026-10-13T08:08:12.429" v="40" actId="478"/>
          <ac:grpSpMkLst>
            <pc:docMk/>
            <pc:sldMk cId="106140538" sldId="278"/>
            <ac:grpSpMk id="42" creationId="{A0FB5793-2E91-AFD7-A8FA-F9842143CDF0}"/>
          </ac:grpSpMkLst>
        </pc:grpChg>
        <pc:grpChg chg="add mod">
          <ac:chgData name="Stephen Hill" userId="f2a9661d-3c14-4f3f-95e5-eefd268e3e57" providerId="ADAL" clId="{1B42F72D-D9A9-430B-98C9-5DAEF8012C56}" dt="2026-10-13T08:08:12.944" v="41"/>
          <ac:grpSpMkLst>
            <pc:docMk/>
            <pc:sldMk cId="106140538" sldId="278"/>
            <ac:grpSpMk id="49" creationId="{89268024-18DD-D30C-4E11-32BA3760B261}"/>
          </ac:grpSpMkLst>
        </pc:grpChg>
        <pc:picChg chg="mod">
          <ac:chgData name="Stephen Hill" userId="f2a9661d-3c14-4f3f-95e5-eefd268e3e57" providerId="ADAL" clId="{1B42F72D-D9A9-430B-98C9-5DAEF8012C56}" dt="2026-10-13T08:08:12.944" v="41"/>
          <ac:picMkLst>
            <pc:docMk/>
            <pc:sldMk cId="106140538" sldId="278"/>
            <ac:picMk id="51" creationId="{51385BF6-9841-1C3B-DD6C-1FA16AD2987A}"/>
          </ac:picMkLst>
        </pc:picChg>
      </pc:sldChg>
      <pc:sldChg chg="addSp modSp mod">
        <pc:chgData name="Stephen Hill" userId="f2a9661d-3c14-4f3f-95e5-eefd268e3e57" providerId="ADAL" clId="{1B42F72D-D9A9-430B-98C9-5DAEF8012C56}" dt="2026-10-13T08:16:47.765" v="164" actId="6549"/>
        <pc:sldMkLst>
          <pc:docMk/>
          <pc:sldMk cId="0" sldId="287"/>
        </pc:sldMkLst>
        <pc:spChg chg="add mod">
          <ac:chgData name="Stephen Hill" userId="f2a9661d-3c14-4f3f-95e5-eefd268e3e57" providerId="ADAL" clId="{1B42F72D-D9A9-430B-98C9-5DAEF8012C56}" dt="2026-10-13T08:16:47.765" v="164" actId="6549"/>
          <ac:spMkLst>
            <pc:docMk/>
            <pc:sldMk cId="0" sldId="287"/>
            <ac:spMk id="13" creationId="{51EDD17D-E880-2E76-21B4-177937C71791}"/>
          </ac:spMkLst>
        </pc:spChg>
      </pc:sldChg>
      <pc:sldChg chg="del">
        <pc:chgData name="Stephen Hill" userId="f2a9661d-3c14-4f3f-95e5-eefd268e3e57" providerId="ADAL" clId="{1B42F72D-D9A9-430B-98C9-5DAEF8012C56}" dt="2026-10-13T08:09:13.033" v="46" actId="47"/>
        <pc:sldMkLst>
          <pc:docMk/>
          <pc:sldMk cId="0" sldId="288"/>
        </pc:sldMkLst>
      </pc:sldChg>
      <pc:sldChg chg="addSp modSp mod">
        <pc:chgData name="Stephen Hill" userId="f2a9661d-3c14-4f3f-95e5-eefd268e3e57" providerId="ADAL" clId="{1B42F72D-D9A9-430B-98C9-5DAEF8012C56}" dt="2026-10-13T08:16:09.165" v="154" actId="20577"/>
        <pc:sldMkLst>
          <pc:docMk/>
          <pc:sldMk cId="0" sldId="291"/>
        </pc:sldMkLst>
        <pc:spChg chg="add mod">
          <ac:chgData name="Stephen Hill" userId="f2a9661d-3c14-4f3f-95e5-eefd268e3e57" providerId="ADAL" clId="{1B42F72D-D9A9-430B-98C9-5DAEF8012C56}" dt="2026-10-13T08:16:09.165" v="154" actId="20577"/>
          <ac:spMkLst>
            <pc:docMk/>
            <pc:sldMk cId="0" sldId="291"/>
            <ac:spMk id="37" creationId="{0B5AA42D-24E0-97DD-44B3-597E70D93D17}"/>
          </ac:spMkLst>
        </pc:spChg>
      </pc:sldChg>
      <pc:sldChg chg="del">
        <pc:chgData name="Stephen Hill" userId="f2a9661d-3c14-4f3f-95e5-eefd268e3e57" providerId="ADAL" clId="{1B42F72D-D9A9-430B-98C9-5DAEF8012C56}" dt="2026-10-13T08:11:00.019" v="53" actId="47"/>
        <pc:sldMkLst>
          <pc:docMk/>
          <pc:sldMk cId="2392344433" sldId="292"/>
        </pc:sldMkLst>
      </pc:sldChg>
      <pc:sldChg chg="addSp mod">
        <pc:chgData name="Stephen Hill" userId="f2a9661d-3c14-4f3f-95e5-eefd268e3e57" providerId="ADAL" clId="{1B42F72D-D9A9-430B-98C9-5DAEF8012C56}" dt="2026-10-13T08:16:11.712" v="155" actId="22"/>
        <pc:sldMkLst>
          <pc:docMk/>
          <pc:sldMk cId="0" sldId="294"/>
        </pc:sldMkLst>
        <pc:spChg chg="add">
          <ac:chgData name="Stephen Hill" userId="f2a9661d-3c14-4f3f-95e5-eefd268e3e57" providerId="ADAL" clId="{1B42F72D-D9A9-430B-98C9-5DAEF8012C56}" dt="2026-10-13T08:16:11.712" v="155" actId="22"/>
          <ac:spMkLst>
            <pc:docMk/>
            <pc:sldMk cId="0" sldId="294"/>
            <ac:spMk id="28" creationId="{8BCBA549-EBA1-6BE9-1C65-419C66D3A587}"/>
          </ac:spMkLst>
        </pc:spChg>
      </pc:sldChg>
      <pc:sldChg chg="del">
        <pc:chgData name="Stephen Hill" userId="f2a9661d-3c14-4f3f-95e5-eefd268e3e57" providerId="ADAL" clId="{1B42F72D-D9A9-430B-98C9-5DAEF8012C56}" dt="2026-10-13T08:05:00.751" v="11" actId="47"/>
        <pc:sldMkLst>
          <pc:docMk/>
          <pc:sldMk cId="1041736759" sldId="296"/>
        </pc:sldMkLst>
      </pc:sldChg>
      <pc:sldChg chg="del">
        <pc:chgData name="Stephen Hill" userId="f2a9661d-3c14-4f3f-95e5-eefd268e3e57" providerId="ADAL" clId="{1B42F72D-D9A9-430B-98C9-5DAEF8012C56}" dt="2026-10-13T08:05:00.751" v="11" actId="47"/>
        <pc:sldMkLst>
          <pc:docMk/>
          <pc:sldMk cId="2554955785" sldId="300"/>
        </pc:sldMkLst>
      </pc:sldChg>
      <pc:sldChg chg="del">
        <pc:chgData name="Stephen Hill" userId="f2a9661d-3c14-4f3f-95e5-eefd268e3e57" providerId="ADAL" clId="{1B42F72D-D9A9-430B-98C9-5DAEF8012C56}" dt="2026-10-13T08:05:00.751" v="11" actId="47"/>
        <pc:sldMkLst>
          <pc:docMk/>
          <pc:sldMk cId="1475800583" sldId="301"/>
        </pc:sldMkLst>
      </pc:sldChg>
      <pc:sldChg chg="del">
        <pc:chgData name="Stephen Hill" userId="f2a9661d-3c14-4f3f-95e5-eefd268e3e57" providerId="ADAL" clId="{1B42F72D-D9A9-430B-98C9-5DAEF8012C56}" dt="2026-10-13T08:05:00.751" v="11" actId="47"/>
        <pc:sldMkLst>
          <pc:docMk/>
          <pc:sldMk cId="3205021303" sldId="304"/>
        </pc:sldMkLst>
      </pc:sldChg>
      <pc:sldChg chg="del">
        <pc:chgData name="Stephen Hill" userId="f2a9661d-3c14-4f3f-95e5-eefd268e3e57" providerId="ADAL" clId="{1B42F72D-D9A9-430B-98C9-5DAEF8012C56}" dt="2026-10-13T08:05:00.751" v="11" actId="47"/>
        <pc:sldMkLst>
          <pc:docMk/>
          <pc:sldMk cId="3287758382" sldId="305"/>
        </pc:sldMkLst>
      </pc:sldChg>
      <pc:sldChg chg="del">
        <pc:chgData name="Stephen Hill" userId="f2a9661d-3c14-4f3f-95e5-eefd268e3e57" providerId="ADAL" clId="{1B42F72D-D9A9-430B-98C9-5DAEF8012C56}" dt="2026-10-13T08:05:00.751" v="11" actId="47"/>
        <pc:sldMkLst>
          <pc:docMk/>
          <pc:sldMk cId="2345061245" sldId="306"/>
        </pc:sldMkLst>
      </pc:sldChg>
      <pc:sldChg chg="del">
        <pc:chgData name="Stephen Hill" userId="f2a9661d-3c14-4f3f-95e5-eefd268e3e57" providerId="ADAL" clId="{1B42F72D-D9A9-430B-98C9-5DAEF8012C56}" dt="2026-10-13T08:09:22.094" v="47" actId="47"/>
        <pc:sldMkLst>
          <pc:docMk/>
          <pc:sldMk cId="2494990246" sldId="314"/>
        </pc:sldMkLst>
      </pc:sldChg>
      <pc:sldChg chg="del">
        <pc:chgData name="Stephen Hill" userId="f2a9661d-3c14-4f3f-95e5-eefd268e3e57" providerId="ADAL" clId="{1B42F72D-D9A9-430B-98C9-5DAEF8012C56}" dt="2026-10-13T08:05:00.751" v="11" actId="47"/>
        <pc:sldMkLst>
          <pc:docMk/>
          <pc:sldMk cId="646676508" sldId="316"/>
        </pc:sldMkLst>
      </pc:sldChg>
      <pc:sldChg chg="del">
        <pc:chgData name="Stephen Hill" userId="f2a9661d-3c14-4f3f-95e5-eefd268e3e57" providerId="ADAL" clId="{1B42F72D-D9A9-430B-98C9-5DAEF8012C56}" dt="2026-10-13T08:05:00.751" v="11" actId="47"/>
        <pc:sldMkLst>
          <pc:docMk/>
          <pc:sldMk cId="1070859372" sldId="317"/>
        </pc:sldMkLst>
      </pc:sldChg>
      <pc:sldChg chg="del">
        <pc:chgData name="Stephen Hill" userId="f2a9661d-3c14-4f3f-95e5-eefd268e3e57" providerId="ADAL" clId="{1B42F72D-D9A9-430B-98C9-5DAEF8012C56}" dt="2026-10-13T08:11:00.019" v="53" actId="47"/>
        <pc:sldMkLst>
          <pc:docMk/>
          <pc:sldMk cId="1509777655" sldId="2147469545"/>
        </pc:sldMkLst>
      </pc:sldChg>
      <pc:sldChg chg="del">
        <pc:chgData name="Stephen Hill" userId="f2a9661d-3c14-4f3f-95e5-eefd268e3e57" providerId="ADAL" clId="{1B42F72D-D9A9-430B-98C9-5DAEF8012C56}" dt="2026-10-13T07:55:46.699" v="2" actId="47"/>
        <pc:sldMkLst>
          <pc:docMk/>
          <pc:sldMk cId="2075164852" sldId="2147469638"/>
        </pc:sldMkLst>
      </pc:sldChg>
      <pc:sldChg chg="del">
        <pc:chgData name="Stephen Hill" userId="f2a9661d-3c14-4f3f-95e5-eefd268e3e57" providerId="ADAL" clId="{1B42F72D-D9A9-430B-98C9-5DAEF8012C56}" dt="2026-10-13T07:55:39.012" v="0" actId="47"/>
        <pc:sldMkLst>
          <pc:docMk/>
          <pc:sldMk cId="2387247981" sldId="2147469807"/>
        </pc:sldMkLst>
      </pc:sldChg>
      <pc:sldChg chg="del">
        <pc:chgData name="Stephen Hill" userId="f2a9661d-3c14-4f3f-95e5-eefd268e3e57" providerId="ADAL" clId="{1B42F72D-D9A9-430B-98C9-5DAEF8012C56}" dt="2026-10-13T08:05:00.751" v="11" actId="47"/>
        <pc:sldMkLst>
          <pc:docMk/>
          <pc:sldMk cId="1421686028" sldId="2147470900"/>
        </pc:sldMkLst>
      </pc:sldChg>
      <pc:sldChg chg="del">
        <pc:chgData name="Stephen Hill" userId="f2a9661d-3c14-4f3f-95e5-eefd268e3e57" providerId="ADAL" clId="{1B42F72D-D9A9-430B-98C9-5DAEF8012C56}" dt="2026-10-13T08:11:00.019" v="53" actId="47"/>
        <pc:sldMkLst>
          <pc:docMk/>
          <pc:sldMk cId="3869539790" sldId="2147482684"/>
        </pc:sldMkLst>
      </pc:sldChg>
      <pc:sldChg chg="addSp modSp mod">
        <pc:chgData name="Stephen Hill" userId="f2a9661d-3c14-4f3f-95e5-eefd268e3e57" providerId="ADAL" clId="{1B42F72D-D9A9-430B-98C9-5DAEF8012C56}" dt="2026-10-13T08:13:02.140" v="134" actId="20577"/>
        <pc:sldMkLst>
          <pc:docMk/>
          <pc:sldMk cId="1142165132" sldId="2147482753"/>
        </pc:sldMkLst>
        <pc:spChg chg="add mod">
          <ac:chgData name="Stephen Hill" userId="f2a9661d-3c14-4f3f-95e5-eefd268e3e57" providerId="ADAL" clId="{1B42F72D-D9A9-430B-98C9-5DAEF8012C56}" dt="2026-10-13T08:13:02.140" v="134" actId="20577"/>
          <ac:spMkLst>
            <pc:docMk/>
            <pc:sldMk cId="1142165132" sldId="2147482753"/>
            <ac:spMk id="7" creationId="{4D095D62-EC23-7723-7513-1FE3E8812DC3}"/>
          </ac:spMkLst>
        </pc:spChg>
      </pc:sldChg>
      <pc:sldChg chg="del">
        <pc:chgData name="Stephen Hill" userId="f2a9661d-3c14-4f3f-95e5-eefd268e3e57" providerId="ADAL" clId="{1B42F72D-D9A9-430B-98C9-5DAEF8012C56}" dt="2026-10-13T08:05:00.751" v="11" actId="47"/>
        <pc:sldMkLst>
          <pc:docMk/>
          <pc:sldMk cId="117686967" sldId="2147482755"/>
        </pc:sldMkLst>
      </pc:sldChg>
      <pc:sldChg chg="del">
        <pc:chgData name="Stephen Hill" userId="f2a9661d-3c14-4f3f-95e5-eefd268e3e57" providerId="ADAL" clId="{1B42F72D-D9A9-430B-98C9-5DAEF8012C56}" dt="2026-10-13T08:05:00.751" v="11" actId="47"/>
        <pc:sldMkLst>
          <pc:docMk/>
          <pc:sldMk cId="3844473617" sldId="2147482849"/>
        </pc:sldMkLst>
      </pc:sldChg>
      <pc:sldChg chg="del">
        <pc:chgData name="Stephen Hill" userId="f2a9661d-3c14-4f3f-95e5-eefd268e3e57" providerId="ADAL" clId="{1B42F72D-D9A9-430B-98C9-5DAEF8012C56}" dt="2026-10-13T07:55:39.012" v="0" actId="47"/>
        <pc:sldMkLst>
          <pc:docMk/>
          <pc:sldMk cId="3560542156" sldId="2147482930"/>
        </pc:sldMkLst>
      </pc:sldChg>
      <pc:sldChg chg="del">
        <pc:chgData name="Stephen Hill" userId="f2a9661d-3c14-4f3f-95e5-eefd268e3e57" providerId="ADAL" clId="{1B42F72D-D9A9-430B-98C9-5DAEF8012C56}" dt="2026-10-13T07:55:39.012" v="0" actId="47"/>
        <pc:sldMkLst>
          <pc:docMk/>
          <pc:sldMk cId="1484623006" sldId="2147482992"/>
        </pc:sldMkLst>
      </pc:sldChg>
      <pc:sldChg chg="addSp modSp mod">
        <pc:chgData name="Stephen Hill" userId="f2a9661d-3c14-4f3f-95e5-eefd268e3e57" providerId="ADAL" clId="{1B42F72D-D9A9-430B-98C9-5DAEF8012C56}" dt="2026-10-13T08:13:37.730" v="137" actId="20577"/>
        <pc:sldMkLst>
          <pc:docMk/>
          <pc:sldMk cId="932512698" sldId="2147483000"/>
        </pc:sldMkLst>
        <pc:spChg chg="add mod">
          <ac:chgData name="Stephen Hill" userId="f2a9661d-3c14-4f3f-95e5-eefd268e3e57" providerId="ADAL" clId="{1B42F72D-D9A9-430B-98C9-5DAEF8012C56}" dt="2026-10-13T08:13:37.730" v="137" actId="20577"/>
          <ac:spMkLst>
            <pc:docMk/>
            <pc:sldMk cId="932512698" sldId="2147483000"/>
            <ac:spMk id="18" creationId="{29827C55-7A59-0F4F-819C-29BA5D5ABA50}"/>
          </ac:spMkLst>
        </pc:spChg>
      </pc:sldChg>
      <pc:sldChg chg="addSp modSp mod">
        <pc:chgData name="Stephen Hill" userId="f2a9661d-3c14-4f3f-95e5-eefd268e3e57" providerId="ADAL" clId="{1B42F72D-D9A9-430B-98C9-5DAEF8012C56}" dt="2026-10-13T08:12:58.734" v="131" actId="20577"/>
        <pc:sldMkLst>
          <pc:docMk/>
          <pc:sldMk cId="379312818" sldId="2147483029"/>
        </pc:sldMkLst>
        <pc:spChg chg="add mod">
          <ac:chgData name="Stephen Hill" userId="f2a9661d-3c14-4f3f-95e5-eefd268e3e57" providerId="ADAL" clId="{1B42F72D-D9A9-430B-98C9-5DAEF8012C56}" dt="2026-10-13T08:12:58.734" v="131" actId="20577"/>
          <ac:spMkLst>
            <pc:docMk/>
            <pc:sldMk cId="379312818" sldId="2147483029"/>
            <ac:spMk id="11" creationId="{BCE610EA-3A74-0C6B-FDB1-0A16B664C0A8}"/>
          </ac:spMkLst>
        </pc:spChg>
      </pc:sldChg>
      <pc:sldChg chg="addSp mod">
        <pc:chgData name="Stephen Hill" userId="f2a9661d-3c14-4f3f-95e5-eefd268e3e57" providerId="ADAL" clId="{1B42F72D-D9A9-430B-98C9-5DAEF8012C56}" dt="2026-10-13T08:14:07.767" v="141" actId="22"/>
        <pc:sldMkLst>
          <pc:docMk/>
          <pc:sldMk cId="4145561933" sldId="2147483042"/>
        </pc:sldMkLst>
        <pc:spChg chg="add">
          <ac:chgData name="Stephen Hill" userId="f2a9661d-3c14-4f3f-95e5-eefd268e3e57" providerId="ADAL" clId="{1B42F72D-D9A9-430B-98C9-5DAEF8012C56}" dt="2026-10-13T08:14:07.767" v="141" actId="22"/>
          <ac:spMkLst>
            <pc:docMk/>
            <pc:sldMk cId="4145561933" sldId="2147483042"/>
            <ac:spMk id="23" creationId="{CE24FE27-7E23-8F12-409E-A752E3FF6E4F}"/>
          </ac:spMkLst>
        </pc:spChg>
      </pc:sldChg>
      <pc:sldChg chg="del">
        <pc:chgData name="Stephen Hill" userId="f2a9661d-3c14-4f3f-95e5-eefd268e3e57" providerId="ADAL" clId="{1B42F72D-D9A9-430B-98C9-5DAEF8012C56}" dt="2026-10-13T07:55:39.012" v="0" actId="47"/>
        <pc:sldMkLst>
          <pc:docMk/>
          <pc:sldMk cId="1573220273" sldId="2147483047"/>
        </pc:sldMkLst>
      </pc:sldChg>
      <pc:sldChg chg="addSp modSp mod">
        <pc:chgData name="Stephen Hill" userId="f2a9661d-3c14-4f3f-95e5-eefd268e3e57" providerId="ADAL" clId="{1B42F72D-D9A9-430B-98C9-5DAEF8012C56}" dt="2026-10-13T08:13:58.700" v="140" actId="20577"/>
        <pc:sldMkLst>
          <pc:docMk/>
          <pc:sldMk cId="4171380044" sldId="2147483164"/>
        </pc:sldMkLst>
        <pc:spChg chg="add mod">
          <ac:chgData name="Stephen Hill" userId="f2a9661d-3c14-4f3f-95e5-eefd268e3e57" providerId="ADAL" clId="{1B42F72D-D9A9-430B-98C9-5DAEF8012C56}" dt="2026-10-13T08:13:58.700" v="140" actId="20577"/>
          <ac:spMkLst>
            <pc:docMk/>
            <pc:sldMk cId="4171380044" sldId="2147483164"/>
            <ac:spMk id="4" creationId="{93C7B424-ECC4-27DB-6F69-B3499A576DD6}"/>
          </ac:spMkLst>
        </pc:spChg>
      </pc:sldChg>
      <pc:sldChg chg="del">
        <pc:chgData name="Stephen Hill" userId="f2a9661d-3c14-4f3f-95e5-eefd268e3e57" providerId="ADAL" clId="{1B42F72D-D9A9-430B-98C9-5DAEF8012C56}" dt="2026-10-13T08:05:00.751" v="11" actId="47"/>
        <pc:sldMkLst>
          <pc:docMk/>
          <pc:sldMk cId="3635872996" sldId="2147483229"/>
        </pc:sldMkLst>
      </pc:sldChg>
      <pc:sldChg chg="del">
        <pc:chgData name="Stephen Hill" userId="f2a9661d-3c14-4f3f-95e5-eefd268e3e57" providerId="ADAL" clId="{1B42F72D-D9A9-430B-98C9-5DAEF8012C56}" dt="2026-10-13T08:08:25.413" v="43" actId="47"/>
        <pc:sldMkLst>
          <pc:docMk/>
          <pc:sldMk cId="359091584" sldId="2147483231"/>
        </pc:sldMkLst>
      </pc:sldChg>
      <pc:sldChg chg="del">
        <pc:chgData name="Stephen Hill" userId="f2a9661d-3c14-4f3f-95e5-eefd268e3e57" providerId="ADAL" clId="{1B42F72D-D9A9-430B-98C9-5DAEF8012C56}" dt="2026-10-13T08:05:00.751" v="11" actId="47"/>
        <pc:sldMkLst>
          <pc:docMk/>
          <pc:sldMk cId="1118264426" sldId="2147483232"/>
        </pc:sldMkLst>
      </pc:sldChg>
      <pc:sldChg chg="del">
        <pc:chgData name="Stephen Hill" userId="f2a9661d-3c14-4f3f-95e5-eefd268e3e57" providerId="ADAL" clId="{1B42F72D-D9A9-430B-98C9-5DAEF8012C56}" dt="2026-10-13T08:07:15.039" v="12" actId="47"/>
        <pc:sldMkLst>
          <pc:docMk/>
          <pc:sldMk cId="0" sldId="2147483233"/>
        </pc:sldMkLst>
      </pc:sldChg>
      <pc:sldChg chg="addSp delSp modSp mod addAnim delAnim modAnim">
        <pc:chgData name="Stephen Hill" userId="f2a9661d-3c14-4f3f-95e5-eefd268e3e57" providerId="ADAL" clId="{1B42F72D-D9A9-430B-98C9-5DAEF8012C56}" dt="2026-10-13T08:12:24.173" v="121" actId="14100"/>
        <pc:sldMkLst>
          <pc:docMk/>
          <pc:sldMk cId="1569777057" sldId="2147483238"/>
        </pc:sldMkLst>
        <pc:spChg chg="del">
          <ac:chgData name="Stephen Hill" userId="f2a9661d-3c14-4f3f-95e5-eefd268e3e57" providerId="ADAL" clId="{1B42F72D-D9A9-430B-98C9-5DAEF8012C56}" dt="2026-10-13T07:57:03.062" v="6" actId="478"/>
          <ac:spMkLst>
            <pc:docMk/>
            <pc:sldMk cId="1569777057" sldId="2147483238"/>
            <ac:spMk id="9" creationId="{44901AF6-4993-3836-041F-42DA2CEEABD3}"/>
          </ac:spMkLst>
        </pc:spChg>
        <pc:spChg chg="add mod">
          <ac:chgData name="Stephen Hill" userId="f2a9661d-3c14-4f3f-95e5-eefd268e3e57" providerId="ADAL" clId="{1B42F72D-D9A9-430B-98C9-5DAEF8012C56}" dt="2026-10-13T08:12:24.173" v="121" actId="14100"/>
          <ac:spMkLst>
            <pc:docMk/>
            <pc:sldMk cId="1569777057" sldId="2147483238"/>
            <ac:spMk id="17" creationId="{51A3DAFE-EC4D-EBC0-C19C-8006231A5C07}"/>
          </ac:spMkLst>
        </pc:spChg>
        <pc:grpChg chg="add del">
          <ac:chgData name="Stephen Hill" userId="f2a9661d-3c14-4f3f-95e5-eefd268e3e57" providerId="ADAL" clId="{1B42F72D-D9A9-430B-98C9-5DAEF8012C56}" dt="2026-10-13T07:57:09.066" v="8" actId="478"/>
          <ac:grpSpMkLst>
            <pc:docMk/>
            <pc:sldMk cId="1569777057" sldId="2147483238"/>
            <ac:grpSpMk id="3" creationId="{97AC1FDC-820A-1D44-6654-199673429024}"/>
          </ac:grpSpMkLst>
        </pc:grpChg>
        <pc:grpChg chg="del">
          <ac:chgData name="Stephen Hill" userId="f2a9661d-3c14-4f3f-95e5-eefd268e3e57" providerId="ADAL" clId="{1B42F72D-D9A9-430B-98C9-5DAEF8012C56}" dt="2026-10-13T07:57:05.984" v="7" actId="478"/>
          <ac:grpSpMkLst>
            <pc:docMk/>
            <pc:sldMk cId="1569777057" sldId="2147483238"/>
            <ac:grpSpMk id="14" creationId="{855519A9-E847-5B4D-E1D6-867D97531F09}"/>
          </ac:grpSpMkLst>
        </pc:grpChg>
        <pc:grpChg chg="del">
          <ac:chgData name="Stephen Hill" userId="f2a9661d-3c14-4f3f-95e5-eefd268e3e57" providerId="ADAL" clId="{1B42F72D-D9A9-430B-98C9-5DAEF8012C56}" dt="2026-10-13T07:56:55.578" v="3" actId="478"/>
          <ac:grpSpMkLst>
            <pc:docMk/>
            <pc:sldMk cId="1569777057" sldId="2147483238"/>
            <ac:grpSpMk id="903" creationId="{03852791-D40D-D87A-5C2C-0B7C9E725CDB}"/>
          </ac:grpSpMkLst>
        </pc:grpChg>
        <pc:graphicFrameChg chg="del">
          <ac:chgData name="Stephen Hill" userId="f2a9661d-3c14-4f3f-95e5-eefd268e3e57" providerId="ADAL" clId="{1B42F72D-D9A9-430B-98C9-5DAEF8012C56}" dt="2026-10-13T07:57:09.066" v="8" actId="478"/>
          <ac:graphicFrameMkLst>
            <pc:docMk/>
            <pc:sldMk cId="1569777057" sldId="2147483238"/>
            <ac:graphicFrameMk id="13" creationId="{33A09575-1E67-9D99-12ED-BA82FBB913D0}"/>
          </ac:graphicFrameMkLst>
        </pc:graphicFrameChg>
      </pc:sldChg>
      <pc:sldChg chg="addSp mod">
        <pc:chgData name="Stephen Hill" userId="f2a9661d-3c14-4f3f-95e5-eefd268e3e57" providerId="ADAL" clId="{1B42F72D-D9A9-430B-98C9-5DAEF8012C56}" dt="2026-10-13T08:12:34.152" v="122" actId="22"/>
        <pc:sldMkLst>
          <pc:docMk/>
          <pc:sldMk cId="1738890721" sldId="2147483240"/>
        </pc:sldMkLst>
        <pc:spChg chg="add">
          <ac:chgData name="Stephen Hill" userId="f2a9661d-3c14-4f3f-95e5-eefd268e3e57" providerId="ADAL" clId="{1B42F72D-D9A9-430B-98C9-5DAEF8012C56}" dt="2026-10-13T08:12:34.152" v="122" actId="22"/>
          <ac:spMkLst>
            <pc:docMk/>
            <pc:sldMk cId="1738890721" sldId="2147483240"/>
            <ac:spMk id="18" creationId="{ABC94D8D-90CE-E73C-427D-9B157A0F0A0A}"/>
          </ac:spMkLst>
        </pc:spChg>
      </pc:sldChg>
      <pc:sldChg chg="addSp modSp mod">
        <pc:chgData name="Stephen Hill" userId="f2a9661d-3c14-4f3f-95e5-eefd268e3e57" providerId="ADAL" clId="{1B42F72D-D9A9-430B-98C9-5DAEF8012C56}" dt="2026-10-13T08:12:44.111" v="125" actId="20577"/>
        <pc:sldMkLst>
          <pc:docMk/>
          <pc:sldMk cId="449043208" sldId="2147483241"/>
        </pc:sldMkLst>
        <pc:spChg chg="add mod">
          <ac:chgData name="Stephen Hill" userId="f2a9661d-3c14-4f3f-95e5-eefd268e3e57" providerId="ADAL" clId="{1B42F72D-D9A9-430B-98C9-5DAEF8012C56}" dt="2026-10-13T08:12:44.111" v="125" actId="20577"/>
          <ac:spMkLst>
            <pc:docMk/>
            <pc:sldMk cId="449043208" sldId="2147483241"/>
            <ac:spMk id="26" creationId="{63811AEC-A521-2FF8-3774-2CF28A9E64AE}"/>
          </ac:spMkLst>
        </pc:spChg>
      </pc:sldChg>
      <pc:sldChg chg="addSp delSp modSp mod delAnim">
        <pc:chgData name="Stephen Hill" userId="f2a9661d-3c14-4f3f-95e5-eefd268e3e57" providerId="ADAL" clId="{1B42F72D-D9A9-430B-98C9-5DAEF8012C56}" dt="2026-10-13T08:12:47.301" v="128" actId="20577"/>
        <pc:sldMkLst>
          <pc:docMk/>
          <pc:sldMk cId="3068831891" sldId="2147483242"/>
        </pc:sldMkLst>
        <pc:spChg chg="mod">
          <ac:chgData name="Stephen Hill" userId="f2a9661d-3c14-4f3f-95e5-eefd268e3e57" providerId="ADAL" clId="{1B42F72D-D9A9-430B-98C9-5DAEF8012C56}" dt="2026-10-13T07:58:49.951" v="10" actId="1076"/>
          <ac:spMkLst>
            <pc:docMk/>
            <pc:sldMk cId="3068831891" sldId="2147483242"/>
            <ac:spMk id="7" creationId="{BA1FB356-E14D-1304-7436-53DBD6AF212C}"/>
          </ac:spMkLst>
        </pc:spChg>
        <pc:spChg chg="add mod">
          <ac:chgData name="Stephen Hill" userId="f2a9661d-3c14-4f3f-95e5-eefd268e3e57" providerId="ADAL" clId="{1B42F72D-D9A9-430B-98C9-5DAEF8012C56}" dt="2026-10-13T08:12:47.301" v="128" actId="20577"/>
          <ac:spMkLst>
            <pc:docMk/>
            <pc:sldMk cId="3068831891" sldId="2147483242"/>
            <ac:spMk id="8" creationId="{75297EF6-1FDC-AEAE-CC4A-72A2EA62DF59}"/>
          </ac:spMkLst>
        </pc:spChg>
        <pc:spChg chg="mod">
          <ac:chgData name="Stephen Hill" userId="f2a9661d-3c14-4f3f-95e5-eefd268e3e57" providerId="ADAL" clId="{1B42F72D-D9A9-430B-98C9-5DAEF8012C56}" dt="2026-10-13T07:58:49.951" v="10" actId="1076"/>
          <ac:spMkLst>
            <pc:docMk/>
            <pc:sldMk cId="3068831891" sldId="2147483242"/>
            <ac:spMk id="9" creationId="{92CFD8E6-88D2-FA76-BD43-7C2802DFE207}"/>
          </ac:spMkLst>
        </pc:spChg>
        <pc:spChg chg="mod">
          <ac:chgData name="Stephen Hill" userId="f2a9661d-3c14-4f3f-95e5-eefd268e3e57" providerId="ADAL" clId="{1B42F72D-D9A9-430B-98C9-5DAEF8012C56}" dt="2026-10-13T07:58:49.951" v="10" actId="1076"/>
          <ac:spMkLst>
            <pc:docMk/>
            <pc:sldMk cId="3068831891" sldId="2147483242"/>
            <ac:spMk id="10" creationId="{B2A380BB-DCF3-7C57-8941-8BE3016C94C4}"/>
          </ac:spMkLst>
        </pc:spChg>
        <pc:spChg chg="mod">
          <ac:chgData name="Stephen Hill" userId="f2a9661d-3c14-4f3f-95e5-eefd268e3e57" providerId="ADAL" clId="{1B42F72D-D9A9-430B-98C9-5DAEF8012C56}" dt="2026-10-13T07:58:49.951" v="10" actId="1076"/>
          <ac:spMkLst>
            <pc:docMk/>
            <pc:sldMk cId="3068831891" sldId="2147483242"/>
            <ac:spMk id="18" creationId="{57D6CC79-DDAA-5693-0707-0893F3391A5E}"/>
          </ac:spMkLst>
        </pc:spChg>
        <pc:grpChg chg="mod">
          <ac:chgData name="Stephen Hill" userId="f2a9661d-3c14-4f3f-95e5-eefd268e3e57" providerId="ADAL" clId="{1B42F72D-D9A9-430B-98C9-5DAEF8012C56}" dt="2026-10-13T07:58:49.951" v="10" actId="1076"/>
          <ac:grpSpMkLst>
            <pc:docMk/>
            <pc:sldMk cId="3068831891" sldId="2147483242"/>
            <ac:grpSpMk id="3" creationId="{B5299FC9-BCE3-DFF3-7CC8-CD8021C4FF3F}"/>
          </ac:grpSpMkLst>
        </pc:grpChg>
        <pc:grpChg chg="mod">
          <ac:chgData name="Stephen Hill" userId="f2a9661d-3c14-4f3f-95e5-eefd268e3e57" providerId="ADAL" clId="{1B42F72D-D9A9-430B-98C9-5DAEF8012C56}" dt="2026-10-13T07:58:49.951" v="10" actId="1076"/>
          <ac:grpSpMkLst>
            <pc:docMk/>
            <pc:sldMk cId="3068831891" sldId="2147483242"/>
            <ac:grpSpMk id="4" creationId="{DE83BD9D-DE1D-3341-C35A-1FF34C448D10}"/>
          </ac:grpSpMkLst>
        </pc:grpChg>
        <pc:grpChg chg="del">
          <ac:chgData name="Stephen Hill" userId="f2a9661d-3c14-4f3f-95e5-eefd268e3e57" providerId="ADAL" clId="{1B42F72D-D9A9-430B-98C9-5DAEF8012C56}" dt="2026-10-13T07:58:42.544" v="9" actId="478"/>
          <ac:grpSpMkLst>
            <pc:docMk/>
            <pc:sldMk cId="3068831891" sldId="2147483242"/>
            <ac:grpSpMk id="13" creationId="{45E48BBD-C3F0-77A2-EDF8-B05E7D110FB3}"/>
          </ac:grpSpMkLst>
        </pc:grpChg>
        <pc:grpChg chg="mod">
          <ac:chgData name="Stephen Hill" userId="f2a9661d-3c14-4f3f-95e5-eefd268e3e57" providerId="ADAL" clId="{1B42F72D-D9A9-430B-98C9-5DAEF8012C56}" dt="2026-10-13T07:58:49.951" v="10" actId="1076"/>
          <ac:grpSpMkLst>
            <pc:docMk/>
            <pc:sldMk cId="3068831891" sldId="2147483242"/>
            <ac:grpSpMk id="29" creationId="{3F171C30-7629-5590-AF01-18E93430B6C5}"/>
          </ac:grpSpMkLst>
        </pc:grpChg>
        <pc:picChg chg="mod">
          <ac:chgData name="Stephen Hill" userId="f2a9661d-3c14-4f3f-95e5-eefd268e3e57" providerId="ADAL" clId="{1B42F72D-D9A9-430B-98C9-5DAEF8012C56}" dt="2026-10-13T07:58:49.951" v="10" actId="1076"/>
          <ac:picMkLst>
            <pc:docMk/>
            <pc:sldMk cId="3068831891" sldId="2147483242"/>
            <ac:picMk id="27" creationId="{BFE1ECB9-0826-09FD-66E3-7951113366EE}"/>
          </ac:picMkLst>
        </pc:picChg>
      </pc:sldChg>
      <pc:sldChg chg="del">
        <pc:chgData name="Stephen Hill" userId="f2a9661d-3c14-4f3f-95e5-eefd268e3e57" providerId="ADAL" clId="{1B42F72D-D9A9-430B-98C9-5DAEF8012C56}" dt="2026-10-13T08:05:00.751" v="11" actId="47"/>
        <pc:sldMkLst>
          <pc:docMk/>
          <pc:sldMk cId="816669410" sldId="2147483246"/>
        </pc:sldMkLst>
      </pc:sldChg>
      <pc:sldChg chg="addSp modSp mod">
        <pc:chgData name="Stephen Hill" userId="f2a9661d-3c14-4f3f-95e5-eefd268e3e57" providerId="ADAL" clId="{1B42F72D-D9A9-430B-98C9-5DAEF8012C56}" dt="2026-10-13T08:16:44.084" v="161" actId="6549"/>
        <pc:sldMkLst>
          <pc:docMk/>
          <pc:sldMk cId="1887685008" sldId="2147483248"/>
        </pc:sldMkLst>
        <pc:spChg chg="add mod">
          <ac:chgData name="Stephen Hill" userId="f2a9661d-3c14-4f3f-95e5-eefd268e3e57" providerId="ADAL" clId="{1B42F72D-D9A9-430B-98C9-5DAEF8012C56}" dt="2026-10-13T08:16:44.084" v="161" actId="6549"/>
          <ac:spMkLst>
            <pc:docMk/>
            <pc:sldMk cId="1887685008" sldId="2147483248"/>
            <ac:spMk id="12" creationId="{07E193B9-156F-EC61-278D-E69E6C71AF38}"/>
          </ac:spMkLst>
        </pc:spChg>
      </pc:sldChg>
      <pc:sldChg chg="del">
        <pc:chgData name="Stephen Hill" userId="f2a9661d-3c14-4f3f-95e5-eefd268e3e57" providerId="ADAL" clId="{1B42F72D-D9A9-430B-98C9-5DAEF8012C56}" dt="2026-10-13T08:05:00.751" v="11" actId="47"/>
        <pc:sldMkLst>
          <pc:docMk/>
          <pc:sldMk cId="3208101254" sldId="2147483251"/>
        </pc:sldMkLst>
      </pc:sldChg>
      <pc:sldChg chg="del">
        <pc:chgData name="Stephen Hill" userId="f2a9661d-3c14-4f3f-95e5-eefd268e3e57" providerId="ADAL" clId="{1B42F72D-D9A9-430B-98C9-5DAEF8012C56}" dt="2026-10-13T07:55:39.012" v="0" actId="47"/>
        <pc:sldMkLst>
          <pc:docMk/>
          <pc:sldMk cId="612417795" sldId="2147483252"/>
        </pc:sldMkLst>
      </pc:sldChg>
      <pc:sldChg chg="del">
        <pc:chgData name="Stephen Hill" userId="f2a9661d-3c14-4f3f-95e5-eefd268e3e57" providerId="ADAL" clId="{1B42F72D-D9A9-430B-98C9-5DAEF8012C56}" dt="2026-10-13T07:55:39.012" v="0" actId="47"/>
        <pc:sldMkLst>
          <pc:docMk/>
          <pc:sldMk cId="767913416" sldId="2147483253"/>
        </pc:sldMkLst>
      </pc:sldChg>
      <pc:sldChg chg="del">
        <pc:chgData name="Stephen Hill" userId="f2a9661d-3c14-4f3f-95e5-eefd268e3e57" providerId="ADAL" clId="{1B42F72D-D9A9-430B-98C9-5DAEF8012C56}" dt="2026-10-13T07:55:39.012" v="0" actId="47"/>
        <pc:sldMkLst>
          <pc:docMk/>
          <pc:sldMk cId="2997046973" sldId="2147483254"/>
        </pc:sldMkLst>
      </pc:sldChg>
      <pc:sldChg chg="del">
        <pc:chgData name="Stephen Hill" userId="f2a9661d-3c14-4f3f-95e5-eefd268e3e57" providerId="ADAL" clId="{1B42F72D-D9A9-430B-98C9-5DAEF8012C56}" dt="2026-10-13T08:05:00.751" v="11" actId="47"/>
        <pc:sldMkLst>
          <pc:docMk/>
          <pc:sldMk cId="3460622031" sldId="2147483255"/>
        </pc:sldMkLst>
      </pc:sldChg>
      <pc:sldChg chg="del">
        <pc:chgData name="Stephen Hill" userId="f2a9661d-3c14-4f3f-95e5-eefd268e3e57" providerId="ADAL" clId="{1B42F72D-D9A9-430B-98C9-5DAEF8012C56}" dt="2026-10-13T08:05:00.751" v="11" actId="47"/>
        <pc:sldMkLst>
          <pc:docMk/>
          <pc:sldMk cId="1244016548" sldId="2147483256"/>
        </pc:sldMkLst>
      </pc:sldChg>
      <pc:sldChg chg="modSp del modAnim">
        <pc:chgData name="Stephen Hill" userId="f2a9661d-3c14-4f3f-95e5-eefd268e3e57" providerId="ADAL" clId="{1B42F72D-D9A9-430B-98C9-5DAEF8012C56}" dt="2026-10-13T08:07:28.089" v="15" actId="47"/>
        <pc:sldMkLst>
          <pc:docMk/>
          <pc:sldMk cId="2195360158" sldId="2147483257"/>
        </pc:sldMkLst>
        <pc:spChg chg="mod">
          <ac:chgData name="Stephen Hill" userId="f2a9661d-3c14-4f3f-95e5-eefd268e3e57" providerId="ADAL" clId="{1B42F72D-D9A9-430B-98C9-5DAEF8012C56}" dt="2026-10-13T08:07:20.827" v="13" actId="6549"/>
          <ac:spMkLst>
            <pc:docMk/>
            <pc:sldMk cId="2195360158" sldId="2147483257"/>
            <ac:spMk id="7" creationId="{3A45FABF-A331-2C49-065A-E471734B4425}"/>
          </ac:spMkLst>
        </pc:spChg>
      </pc:sldChg>
      <pc:sldChg chg="del">
        <pc:chgData name="Stephen Hill" userId="f2a9661d-3c14-4f3f-95e5-eefd268e3e57" providerId="ADAL" clId="{1B42F72D-D9A9-430B-98C9-5DAEF8012C56}" dt="2026-10-13T08:11:00.019" v="53" actId="47"/>
        <pc:sldMkLst>
          <pc:docMk/>
          <pc:sldMk cId="4276765357" sldId="2147483258"/>
        </pc:sldMkLst>
      </pc:sldChg>
      <pc:sldChg chg="del">
        <pc:chgData name="Stephen Hill" userId="f2a9661d-3c14-4f3f-95e5-eefd268e3e57" providerId="ADAL" clId="{1B42F72D-D9A9-430B-98C9-5DAEF8012C56}" dt="2026-10-13T08:05:00.751" v="11" actId="47"/>
        <pc:sldMkLst>
          <pc:docMk/>
          <pc:sldMk cId="964381978" sldId="2147483259"/>
        </pc:sldMkLst>
      </pc:sldChg>
      <pc:sldChg chg="addSp mod">
        <pc:chgData name="Stephen Hill" userId="f2a9661d-3c14-4f3f-95e5-eefd268e3e57" providerId="ADAL" clId="{1B42F72D-D9A9-430B-98C9-5DAEF8012C56}" dt="2026-10-13T08:14:09.920" v="142" actId="22"/>
        <pc:sldMkLst>
          <pc:docMk/>
          <pc:sldMk cId="442866054" sldId="2147483643"/>
        </pc:sldMkLst>
        <pc:spChg chg="add">
          <ac:chgData name="Stephen Hill" userId="f2a9661d-3c14-4f3f-95e5-eefd268e3e57" providerId="ADAL" clId="{1B42F72D-D9A9-430B-98C9-5DAEF8012C56}" dt="2026-10-13T08:14:09.920" v="142" actId="22"/>
          <ac:spMkLst>
            <pc:docMk/>
            <pc:sldMk cId="442866054" sldId="2147483643"/>
            <ac:spMk id="17" creationId="{286919D2-80EA-0A23-457D-A4E646FD8331}"/>
          </ac:spMkLst>
        </pc:spChg>
      </pc:sldChg>
      <pc:sldChg chg="del">
        <pc:chgData name="Stephen Hill" userId="f2a9661d-3c14-4f3f-95e5-eefd268e3e57" providerId="ADAL" clId="{1B42F72D-D9A9-430B-98C9-5DAEF8012C56}" dt="2026-10-13T08:08:48.877" v="44" actId="47"/>
        <pc:sldMkLst>
          <pc:docMk/>
          <pc:sldMk cId="48225704" sldId="2147483644"/>
        </pc:sldMkLst>
      </pc:sldChg>
      <pc:sldChg chg="del">
        <pc:chgData name="Stephen Hill" userId="f2a9661d-3c14-4f3f-95e5-eefd268e3e57" providerId="ADAL" clId="{1B42F72D-D9A9-430B-98C9-5DAEF8012C56}" dt="2026-10-13T08:08:51.456" v="45" actId="47"/>
        <pc:sldMkLst>
          <pc:docMk/>
          <pc:sldMk cId="0" sldId="2147483645"/>
        </pc:sldMkLst>
      </pc:sldChg>
      <pc:sldChg chg="del">
        <pc:chgData name="Stephen Hill" userId="f2a9661d-3c14-4f3f-95e5-eefd268e3e57" providerId="ADAL" clId="{1B42F72D-D9A9-430B-98C9-5DAEF8012C56}" dt="2026-10-13T08:09:22.094" v="47" actId="47"/>
        <pc:sldMkLst>
          <pc:docMk/>
          <pc:sldMk cId="0" sldId="2147483646"/>
        </pc:sldMkLst>
      </pc:sldChg>
      <pc:sldChg chg="addSp modSp mod">
        <pc:chgData name="Stephen Hill" userId="f2a9661d-3c14-4f3f-95e5-eefd268e3e57" providerId="ADAL" clId="{1B42F72D-D9A9-430B-98C9-5DAEF8012C56}" dt="2026-10-13T08:16:33.045" v="158" actId="6549"/>
        <pc:sldMkLst>
          <pc:docMk/>
          <pc:sldMk cId="0" sldId="2147483647"/>
        </pc:sldMkLst>
        <pc:spChg chg="add mod">
          <ac:chgData name="Stephen Hill" userId="f2a9661d-3c14-4f3f-95e5-eefd268e3e57" providerId="ADAL" clId="{1B42F72D-D9A9-430B-98C9-5DAEF8012C56}" dt="2026-10-13T08:16:33.045" v="158" actId="6549"/>
          <ac:spMkLst>
            <pc:docMk/>
            <pc:sldMk cId="0" sldId="2147483647"/>
            <ac:spMk id="15" creationId="{E032621D-CDCC-90E1-6E09-CBEB9BFA0A95}"/>
          </ac:spMkLst>
        </pc:spChg>
      </pc:sldChg>
      <pc:sldMasterChg chg="delSldLayout">
        <pc:chgData name="Stephen Hill" userId="f2a9661d-3c14-4f3f-95e5-eefd268e3e57" providerId="ADAL" clId="{1B42F72D-D9A9-430B-98C9-5DAEF8012C56}" dt="2026-10-13T08:11:00.019" v="53" actId="47"/>
        <pc:sldMasterMkLst>
          <pc:docMk/>
          <pc:sldMasterMk cId="3591534619" sldId="2147483660"/>
        </pc:sldMasterMkLst>
        <pc:sldLayoutChg chg="del">
          <pc:chgData name="Stephen Hill" userId="f2a9661d-3c14-4f3f-95e5-eefd268e3e57" providerId="ADAL" clId="{1B42F72D-D9A9-430B-98C9-5DAEF8012C56}" dt="2026-10-13T08:11:00.019" v="53" actId="47"/>
          <pc:sldLayoutMkLst>
            <pc:docMk/>
            <pc:sldMasterMk cId="3591534619" sldId="2147483660"/>
            <pc:sldLayoutMk cId="3784402106" sldId="2147483705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4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38685137929446"/>
          <c:y val="3.4059929869594538E-2"/>
          <c:w val="0.64601776308110426"/>
          <c:h val="0.820105962186133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Sheet1!$F$1</c:f>
              <c:strCache>
                <c:ptCount val="1"/>
                <c:pt idx="0">
                  <c:v>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AF1-47D9-BBE1-7B927616645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EC7A5050-EC37-4AF3-8800-7F5DF62CEA60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AF1-47D9-BBE1-7B927616645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9E21C80-86D1-42AA-A0EF-95C4198AE986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AF1-47D9-BBE1-7B92761664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BVd (n=243)</c:v>
                </c:pt>
                <c:pt idx="1">
                  <c:v>DVd (n=251)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16.899999999999999</c:v>
                </c:pt>
                <c:pt idx="1">
                  <c:v>25.1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F1-47D9-BBE1-7B9276166450}"/>
            </c:ext>
          </c:extLst>
        </c:ser>
        <c:ser>
          <c:idx val="1"/>
          <c:order val="1"/>
          <c:tx>
            <c:strRef>
              <c:f>Sheet1!$G$1</c:f>
              <c:strCache>
                <c:ptCount val="1"/>
                <c:pt idx="0">
                  <c:v>VGPR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3AF1-47D9-BBE1-7B927616645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3155963B-2A0D-48FD-9FB4-DC18D3D5DE5D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3AF1-47D9-BBE1-7B927616645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474CD46-4610-4C23-8049-F7AE687AF0AB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AF1-47D9-BBE1-7B92761664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BVd (n=243)</c:v>
                </c:pt>
                <c:pt idx="1">
                  <c:v>DVd (n=251)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30.5</c:v>
                </c:pt>
                <c:pt idx="1">
                  <c:v>28.7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AF1-47D9-BBE1-7B9276166450}"/>
            </c:ext>
          </c:extLst>
        </c:ser>
        <c:ser>
          <c:idx val="2"/>
          <c:order val="2"/>
          <c:tx>
            <c:strRef>
              <c:f>Sheet1!$H$1</c:f>
              <c:strCache>
                <c:ptCount val="1"/>
                <c:pt idx="0">
                  <c:v>CR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3AF1-47D9-BBE1-7B927616645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14F206E-739E-463B-8A4F-C99844C4A7A9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3AF1-47D9-BBE1-7B927616645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4715A2E-92F7-488C-AA99-325E207D425A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.0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3AF1-47D9-BBE1-7B92761664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BVd (n=243)</c:v>
                </c:pt>
                <c:pt idx="1">
                  <c:v>DVd (n=251)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21.4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AF1-47D9-BBE1-7B9276166450}"/>
            </c:ext>
          </c:extLst>
        </c:ser>
        <c:ser>
          <c:idx val="3"/>
          <c:order val="3"/>
          <c:tx>
            <c:strRef>
              <c:f>Sheet1!$I$1</c:f>
              <c:strCache>
                <c:ptCount val="1"/>
                <c:pt idx="0">
                  <c:v>sCR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3AF1-47D9-BBE1-7B927616645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A499BED3-945B-4E1B-B82A-75C3890108C0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.0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3AF1-47D9-BBE1-7B927616645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D742A22-20BB-495F-B941-3627085E498A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3AF1-47D9-BBE1-7B92761664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BVd (n=243)</c:v>
                </c:pt>
                <c:pt idx="1">
                  <c:v>DVd (n=251)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14.4</c:v>
                </c:pt>
                <c:pt idx="1">
                  <c:v>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3AF1-47D9-BBE1-7B927616645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447452336"/>
        <c:axId val="771290000"/>
      </c:barChart>
      <c:catAx>
        <c:axId val="44745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1290000"/>
        <c:crosses val="autoZero"/>
        <c:auto val="1"/>
        <c:lblAlgn val="ctr"/>
        <c:lblOffset val="100"/>
        <c:noMultiLvlLbl val="0"/>
      </c:catAx>
      <c:valAx>
        <c:axId val="771290000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bg1"/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Patients,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45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75263560304846511"/>
          <c:y val="0.31427565802018265"/>
          <c:w val="0.22356499512232728"/>
          <c:h val="0.241134980555519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045330617648042"/>
          <c:y val="3.4059929869594538E-2"/>
          <c:w val="0.72361624035329153"/>
          <c:h val="0.820105962186133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VGPR, MRD-neg</c:v>
                </c:pt>
              </c:strCache>
            </c:strRef>
          </c:tx>
          <c:spPr>
            <a:solidFill>
              <a:schemeClr val="accent6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BVd (n=243)</c:v>
                </c:pt>
                <c:pt idx="1">
                  <c:v>DVd (n=251)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</c:v>
                </c:pt>
                <c:pt idx="1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51-4529-9A96-CFD3B30EE0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≥CR, MRD-neg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BVd (n=243)</c:v>
                </c:pt>
                <c:pt idx="1">
                  <c:v>DVd (n=251)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24.7</c:v>
                </c:pt>
                <c:pt idx="1">
                  <c:v>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C51-4529-9A96-CFD3B30EE00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447452336"/>
        <c:axId val="771290000"/>
      </c:barChart>
      <c:catAx>
        <c:axId val="44745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1290000"/>
        <c:crosses val="autoZero"/>
        <c:auto val="1"/>
        <c:lblAlgn val="ctr"/>
        <c:lblOffset val="100"/>
        <c:noMultiLvlLbl val="0"/>
      </c:catAx>
      <c:valAx>
        <c:axId val="771290000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bg1"/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Patients, %</a:t>
                </a:r>
              </a:p>
            </c:rich>
          </c:tx>
          <c:layout>
            <c:manualLayout>
              <c:xMode val="edge"/>
              <c:yMode val="edge"/>
              <c:x val="0"/>
              <c:y val="0.3330312200637061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45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53635229534438167"/>
          <c:y val="0.15306395323252739"/>
          <c:w val="0.46340860147886226"/>
          <c:h val="0.122913133549297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38685137929446"/>
          <c:y val="3.4059929869594538E-2"/>
          <c:w val="0.64601776308110426"/>
          <c:h val="0.820105962186133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AF1-47D9-BBE1-7B927616645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EC7A5050-EC37-4AF3-8800-7F5DF62CEA60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AF1-47D9-BBE1-7B927616645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9E21C80-86D1-42AA-A0EF-95C4198AE986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AF1-47D9-BBE1-7B92761664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BPd (n=155)</c:v>
                </c:pt>
                <c:pt idx="1">
                  <c:v>PVd (n=147)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</c:v>
                </c:pt>
                <c:pt idx="1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F1-47D9-BBE1-7B92761664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VGPR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3AF1-47D9-BBE1-7B927616645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3155963B-2A0D-48FD-9FB4-DC18D3D5DE5D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3AF1-47D9-BBE1-7B927616645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474CD46-4610-4C23-8049-F7AE687AF0AB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AF1-47D9-BBE1-7B92761664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BPd (n=155)</c:v>
                </c:pt>
                <c:pt idx="1">
                  <c:v>PVd (n=147)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20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AF1-47D9-BBE1-7B92761664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3AF1-47D9-BBE1-7B927616645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F14F206E-739E-463B-8A4F-C99844C4A7A9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3AF1-47D9-BBE1-7B927616645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4715A2E-92F7-488C-AA99-325E207D425A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3AF1-47D9-BBE1-7B9276166450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BPd (n=155)</c:v>
                </c:pt>
                <c:pt idx="1">
                  <c:v>PVd (n=147)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19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3AF1-47D9-BBE1-7B92761664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sCR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D-3AF1-47D9-BBE1-7B927616645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A499BED3-945B-4E1B-B82A-75C3890108C0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3AF1-47D9-BBE1-7B927616645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D742A22-20BB-495F-B941-3627085E498A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3AF1-47D9-BBE1-7B92761664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BPd (n=155)</c:v>
                </c:pt>
                <c:pt idx="1">
                  <c:v>PVd (n=147)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24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3AF1-47D9-BBE1-7B927616645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447452336"/>
        <c:axId val="771290000"/>
      </c:barChart>
      <c:catAx>
        <c:axId val="44745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1290000"/>
        <c:crosses val="autoZero"/>
        <c:auto val="1"/>
        <c:lblAlgn val="ctr"/>
        <c:lblOffset val="100"/>
        <c:noMultiLvlLbl val="0"/>
      </c:catAx>
      <c:valAx>
        <c:axId val="771290000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bg1"/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Patients,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45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75263560304846511"/>
          <c:y val="0.31427565802018265"/>
          <c:w val="0.22356499512232728"/>
          <c:h val="0.241134980555519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13924059034474"/>
          <c:y val="3.4059929869594538E-2"/>
          <c:w val="0.76393019126499118"/>
          <c:h val="0.820105962186133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VGPR, MRD-neg</c:v>
                </c:pt>
              </c:strCache>
            </c:strRef>
          </c:tx>
          <c:spPr>
            <a:solidFill>
              <a:schemeClr val="accent6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655-4744-8555-4A277F66C7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BPd (n=155)</c:v>
                </c:pt>
                <c:pt idx="1">
                  <c:v>PVd (n=147)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51-4529-9A96-CFD3B30EE0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≥CR, MRD-neg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BPd (n=155)</c:v>
                </c:pt>
                <c:pt idx="1">
                  <c:v>PVd (n=147)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28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C51-4529-9A96-CFD3B30EE00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447452336"/>
        <c:axId val="771290000"/>
      </c:barChart>
      <c:catAx>
        <c:axId val="44745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1290000"/>
        <c:crosses val="autoZero"/>
        <c:auto val="1"/>
        <c:lblAlgn val="ctr"/>
        <c:lblOffset val="100"/>
        <c:noMultiLvlLbl val="0"/>
      </c:catAx>
      <c:valAx>
        <c:axId val="771290000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bg1"/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Patients, %</a:t>
                </a:r>
              </a:p>
            </c:rich>
          </c:tx>
          <c:layout>
            <c:manualLayout>
              <c:xMode val="edge"/>
              <c:yMode val="edge"/>
              <c:x val="0"/>
              <c:y val="0.3330312200637061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45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53635229534438167"/>
          <c:y val="0.15306395323252739"/>
          <c:w val="0.46340860147886226"/>
          <c:h val="0.122913133549297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00200440292409"/>
          <c:y val="0.15410763824076518"/>
          <c:w val="0.84100327392855045"/>
          <c:h val="0.4646280002317154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All, n=81</c:v>
                </c:pt>
                <c:pt idx="1">
                  <c:v>RP2D, n=34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14.8</c:v>
                </c:pt>
                <c:pt idx="1">
                  <c:v>11.8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F8-4D2C-BD35-3D6E23AA5D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VGPR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All, n=81</c:v>
                </c:pt>
                <c:pt idx="1">
                  <c:v>RP2D, n=34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39.5</c:v>
                </c:pt>
                <c:pt idx="1">
                  <c:v>41.2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F8-4D2C-BD35-3D6E23AA5D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CR/sCR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CF8-4D2C-BD35-3D6E23AA5DEA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CF8-4D2C-BD35-3D6E23AA5D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All, n=81</c:v>
                </c:pt>
                <c:pt idx="1">
                  <c:v>RP2D, n=34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33.299999999999997</c:v>
                </c:pt>
                <c:pt idx="1">
                  <c:v>32.4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F8-4D2C-BD35-3D6E23AA5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754518463"/>
        <c:axId val="754522207"/>
      </c:barChart>
      <c:catAx>
        <c:axId val="754518463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522207"/>
        <c:crosses val="autoZero"/>
        <c:auto val="1"/>
        <c:lblAlgn val="ctr"/>
        <c:lblOffset val="100"/>
        <c:noMultiLvlLbl val="0"/>
      </c:catAx>
      <c:valAx>
        <c:axId val="754522207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45184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780061421160768"/>
          <c:y val="2.0436011148085451E-2"/>
          <c:w val="0.26411614231155101"/>
          <c:h val="0.196557417145652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457008602937198E-2"/>
          <c:y val="0.1070393251920214"/>
          <c:w val="0.82274790585698543"/>
          <c:h val="0.6396881894479331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</c:v>
                </c:pt>
              </c:strCache>
            </c:strRef>
          </c:tx>
          <c:spPr>
            <a:solidFill>
              <a:schemeClr val="tx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0290383077476325E-3"/>
                  <c:y val="-1.2471993432775151E-2"/>
                </c:manualLayout>
              </c:layout>
              <c:tx>
                <c:rich>
                  <a:bodyPr/>
                  <a:lstStyle/>
                  <a:p>
                    <a:fld id="{46AB0136-6EA5-4AD8-B27C-C67DBC25B22B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11F-4A2D-ABC1-1E7C41626D6D}"/>
                </c:ext>
              </c:extLst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913-4770-9A59-819E0491C9F0}"/>
                </c:ext>
              </c:extLst>
            </c:dLbl>
            <c:dLbl>
              <c:idx val="2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913-4770-9A59-819E0491C9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All escalation
(n=77)</c:v>
                </c:pt>
                <c:pt idx="1">
                  <c:v>All expansion
(n=101)</c:v>
                </c:pt>
                <c:pt idx="2">
                  <c:v>Patients with plasmacytomas / EMD
(n=40)</c:v>
                </c:pt>
                <c:pt idx="3">
                  <c:v>Patients with prior anti-BCMA therapy
(n=30)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1F-4A2D-ABC1-1E7C41626D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PD</c:v>
                </c:pt>
              </c:strCache>
            </c:strRef>
          </c:tx>
          <c:spPr>
            <a:solidFill>
              <a:srgbClr val="FFD186"/>
            </a:solidFill>
            <a:ln>
              <a:noFill/>
            </a:ln>
            <a:effectLst/>
          </c:spPr>
          <c:invertIfNegative val="0"/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11F-4A2D-ABC1-1E7C41626D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All escalation
(n=77)</c:v>
                </c:pt>
                <c:pt idx="1">
                  <c:v>All expansion
(n=101)</c:v>
                </c:pt>
                <c:pt idx="2">
                  <c:v>Patients with plasmacytomas / EMD
(n=40)</c:v>
                </c:pt>
                <c:pt idx="3">
                  <c:v>Patients with prior anti-BCMA therapy
(n=30)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22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11F-4A2D-ABC1-1E7C41626D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SD</c:v>
                </c:pt>
              </c:strCache>
            </c:strRef>
          </c:tx>
          <c:spPr>
            <a:solidFill>
              <a:srgbClr val="A69F9F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5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C11F-4A2D-ABC1-1E7C41626D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All escalation
(n=77)</c:v>
                </c:pt>
                <c:pt idx="1">
                  <c:v>All expansion
(n=101)</c:v>
                </c:pt>
                <c:pt idx="2">
                  <c:v>Patients with plasmacytomas / EMD
(n=40)</c:v>
                </c:pt>
                <c:pt idx="3">
                  <c:v>Patients with prior anti-BCMA therapy
(n=30)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44</c:v>
                </c:pt>
                <c:pt idx="1">
                  <c:v>39</c:v>
                </c:pt>
                <c:pt idx="2">
                  <c:v>52</c:v>
                </c:pt>
                <c:pt idx="3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11F-4A2D-ABC1-1E7C41626D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MR</c:v>
                </c:pt>
              </c:strCache>
            </c:strRef>
          </c:tx>
          <c:spPr>
            <a:solidFill>
              <a:srgbClr val="FEDCCA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4ABD5656-D016-40F0-9C07-C5C7262A3DBC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C11F-4A2D-ABC1-1E7C41626D6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51D4706-76F8-4E8B-A491-81B2DF5B376C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C11F-4A2D-ABC1-1E7C41626D6D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11F-4A2D-ABC1-1E7C41626D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All escalation
(n=77)</c:v>
                </c:pt>
                <c:pt idx="1">
                  <c:v>All expansion
(n=101)</c:v>
                </c:pt>
                <c:pt idx="2">
                  <c:v>Patients with plasmacytomas / EMD
(n=40)</c:v>
                </c:pt>
                <c:pt idx="3">
                  <c:v>Patients with prior anti-BCMA therapy
(n=30)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5</c:v>
                </c:pt>
                <c:pt idx="1">
                  <c:v>6</c:v>
                </c:pt>
                <c:pt idx="2">
                  <c:v>0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11F-4A2D-ABC1-1E7C41626D6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PR</c:v>
                </c:pt>
              </c:strCache>
            </c:strRef>
          </c:tx>
          <c:spPr>
            <a:solidFill>
              <a:srgbClr val="FDA97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All escalation
(n=77)</c:v>
                </c:pt>
                <c:pt idx="1">
                  <c:v>All expansion
(n=101)</c:v>
                </c:pt>
                <c:pt idx="2">
                  <c:v>Patients with plasmacytomas / EMD
(n=40)</c:v>
                </c:pt>
                <c:pt idx="3">
                  <c:v>Patients with prior anti-BCMA therapy
(n=30)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12</c:v>
                </c:pt>
                <c:pt idx="1">
                  <c:v>16</c:v>
                </c:pt>
                <c:pt idx="2">
                  <c:v>8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C11F-4A2D-ABC1-1E7C41626D6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VGPR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All escalation
(n=77)</c:v>
                </c:pt>
                <c:pt idx="1">
                  <c:v>All expansion
(n=101)</c:v>
                </c:pt>
                <c:pt idx="2">
                  <c:v>Patients with plasmacytomas / EMD
(n=40)</c:v>
                </c:pt>
                <c:pt idx="3">
                  <c:v>Patients with prior anti-BCMA therapy
(n=30)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12</c:v>
                </c:pt>
                <c:pt idx="1">
                  <c:v>20</c:v>
                </c:pt>
                <c:pt idx="2">
                  <c:v>18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C11F-4A2D-ABC1-1E7C41626D6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CR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4720952627026393E-3"/>
                  <c:y val="-2.471783841664827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6-C11F-4A2D-ABC1-1E7C41626D6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36AF2D1-61C2-41A1-8D42-4A6777966802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C11F-4A2D-ABC1-1E7C41626D6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2901619-6D38-4902-B61C-5A41EAEB34AC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C11F-4A2D-ABC1-1E7C41626D6D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All escalation
(n=77)</c:v>
                </c:pt>
                <c:pt idx="1">
                  <c:v>All expansion
(n=101)</c:v>
                </c:pt>
                <c:pt idx="2">
                  <c:v>Patients with plasmacytomas / EMD
(n=40)</c:v>
                </c:pt>
                <c:pt idx="3">
                  <c:v>Patients with prior anti-BCMA therapy
(n=30)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C11F-4A2D-ABC1-1E7C41626D6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sCR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913-4770-9A59-819E0491C9F0}"/>
                </c:ext>
              </c:extLst>
            </c:dLbl>
            <c:dLbl>
              <c:idx val="1"/>
              <c:layout>
                <c:manualLayout>
                  <c:x val="0"/>
                  <c:y val="-1.411715639119240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13-4770-9A59-819E0491C9F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13-4770-9A59-819E0491C9F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All escalation
(n=77)</c:v>
                </c:pt>
                <c:pt idx="1">
                  <c:v>All expansion
(n=101)</c:v>
                </c:pt>
                <c:pt idx="2">
                  <c:v>Patients with plasmacytomas / EMD
(n=40)</c:v>
                </c:pt>
                <c:pt idx="3">
                  <c:v>Patients with prior anti-BCMA therapy
(n=30)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13-4770-9A59-819E0491C9F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336437632"/>
        <c:axId val="336439168"/>
      </c:barChart>
      <c:catAx>
        <c:axId val="33643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439168"/>
        <c:crosses val="autoZero"/>
        <c:auto val="1"/>
        <c:lblAlgn val="ctr"/>
        <c:lblOffset val="0"/>
        <c:noMultiLvlLbl val="0"/>
      </c:catAx>
      <c:valAx>
        <c:axId val="336439168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Response, %</a:t>
                </a:r>
              </a:p>
            </c:rich>
          </c:tx>
          <c:layout>
            <c:manualLayout>
              <c:xMode val="edge"/>
              <c:yMode val="edge"/>
              <c:x val="7.1368739854722741E-4"/>
              <c:y val="0.241065479501355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43763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819652166357016"/>
          <c:y val="0.15262230824315545"/>
          <c:w val="0.10011483630781472"/>
          <c:h val="0.584721027166687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725792343811366"/>
          <c:y val="2.3615324834481626E-2"/>
          <c:w val="0.66769472052357914"/>
          <c:h val="0.83141011407477305"/>
        </c:manualLayout>
      </c:layout>
      <c:barChart>
        <c:barDir val="col"/>
        <c:grouping val="stacked"/>
        <c:varyColors val="0"/>
        <c:ser>
          <c:idx val="4"/>
          <c:order val="0"/>
          <c:tx>
            <c:strRef>
              <c:f>Sheet1!$B$1</c:f>
              <c:strCache>
                <c:ptCount val="1"/>
                <c:pt idx="0">
                  <c:v>PR</c:v>
                </c:pt>
              </c:strCache>
            </c:strRef>
          </c:tx>
          <c:spPr>
            <a:solidFill>
              <a:srgbClr val="DEDCDC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1C3805EC-D8E4-47C4-9FAA-BC50B5D2E783}" type="VALUE">
                      <a:rPr lang="en-US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7F04-486B-A89D-68AF992378F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71F32EAF-B1A9-4376-B2BB-7ECF74AFE1E9}" type="VALUE">
                      <a:rPr lang="en-US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7F04-486B-A89D-68AF992378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MeziKd (N = 288)</c:v>
                </c:pt>
                <c:pt idx="1">
                  <c:v>Kd (N = 191)</c:v>
                </c:pt>
              </c:strCache>
            </c:strRef>
          </c:cat>
          <c:val>
            <c:numRef>
              <c:f>Sheet1!$B$2:$B$3</c:f>
              <c:numCache>
                <c:formatCode>0.0</c:formatCode>
                <c:ptCount val="2"/>
                <c:pt idx="0">
                  <c:v>20.100000000000001</c:v>
                </c:pt>
                <c:pt idx="1">
                  <c:v>22.5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04-486B-A89D-68AF992378FE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VGPR</c:v>
                </c:pt>
              </c:strCache>
            </c:strRef>
          </c:tx>
          <c:spPr>
            <a:solidFill>
              <a:srgbClr val="ADEFF9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5E5F7167-C957-47CB-A673-3B066CC3E8A7}" type="VALUE">
                      <a:rPr lang="en-US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7F04-486B-A89D-68AF992378F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F3D6B9B-56AE-42A4-899D-7F09CD0C7EC3}" type="VALUE">
                      <a:rPr lang="en-US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7F04-486B-A89D-68AF992378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MeziKd (N = 288)</c:v>
                </c:pt>
                <c:pt idx="1">
                  <c:v>Kd (N = 191)</c:v>
                </c:pt>
              </c:strCache>
            </c:strRef>
          </c:cat>
          <c:val>
            <c:numRef>
              <c:f>Sheet1!$C$2:$C$3</c:f>
              <c:numCache>
                <c:formatCode>0.0</c:formatCode>
                <c:ptCount val="2"/>
                <c:pt idx="0">
                  <c:v>33.299999999999997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04-486B-A89D-68AF992378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</c:v>
                </c:pt>
              </c:strCache>
            </c:strRef>
          </c:tx>
          <c:spPr>
            <a:solidFill>
              <a:srgbClr val="33D6F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0.13189700098244586"/>
                  <c:y val="-2.1357742181540809E-2"/>
                </c:manualLayout>
              </c:layout>
              <c:tx>
                <c:rich>
                  <a:bodyPr/>
                  <a:lstStyle/>
                  <a:p>
                    <a:fld id="{8AE6BA92-36C0-44E3-B4D3-3431BBCA34CC}" type="VALUE">
                      <a:rPr lang="en-US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7F04-486B-A89D-68AF992378FE}"/>
                </c:ext>
              </c:extLst>
            </c:dLbl>
            <c:dLbl>
              <c:idx val="1"/>
              <c:layout>
                <c:manualLayout>
                  <c:x val="-0.13583422489236963"/>
                  <c:y val="-2.7459954233409609E-2"/>
                </c:manualLayout>
              </c:layout>
              <c:tx>
                <c:rich>
                  <a:bodyPr/>
                  <a:lstStyle/>
                  <a:p>
                    <a:fld id="{37A573CD-7599-4586-A282-9F0CF1E4CD42}" type="VALUE">
                      <a:rPr lang="en-US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F04-486B-A89D-68AF992378F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F04-486B-A89D-68AF992378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MeziKd (N = 288)</c:v>
                </c:pt>
                <c:pt idx="1">
                  <c:v>Kd (N = 191)</c:v>
                </c:pt>
              </c:strCache>
            </c:strRef>
          </c:cat>
          <c:val>
            <c:numRef>
              <c:f>Sheet1!$D$2:$D$3</c:f>
              <c:numCache>
                <c:formatCode>0.0</c:formatCode>
                <c:ptCount val="2"/>
                <c:pt idx="0">
                  <c:v>1.7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F04-486B-A89D-68AF992378FE}"/>
            </c:ext>
          </c:extLst>
        </c:ser>
        <c:ser>
          <c:idx val="1"/>
          <c:order val="3"/>
          <c:tx>
            <c:strRef>
              <c:f>Sheet1!$E$1</c:f>
              <c:strCache>
                <c:ptCount val="1"/>
                <c:pt idx="0">
                  <c:v>sCR</c:v>
                </c:pt>
              </c:strCache>
            </c:strRef>
          </c:tx>
          <c:spPr>
            <a:solidFill>
              <a:srgbClr val="097789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74AB706-7EA0-474D-A756-B2710B1635D0}" type="VALUE">
                      <a:rPr lang="en-US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7F04-486B-A89D-68AF992378F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85C6A50-0250-422E-AE45-B6B9E8AF55F6}" type="VALUE">
                      <a:rPr lang="en-US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7F04-486B-A89D-68AF992378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MeziKd (N = 288)</c:v>
                </c:pt>
                <c:pt idx="1">
                  <c:v>Kd (N = 191)</c:v>
                </c:pt>
              </c:strCache>
            </c:strRef>
          </c:cat>
          <c:val>
            <c:numRef>
              <c:f>Sheet1!$E$2:$E$3</c:f>
              <c:numCache>
                <c:formatCode>0.0</c:formatCode>
                <c:ptCount val="2"/>
                <c:pt idx="0">
                  <c:v>25</c:v>
                </c:pt>
                <c:pt idx="1">
                  <c:v>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F04-486B-A89D-68AF992378F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6"/>
        <c:overlap val="100"/>
        <c:axId val="223529215"/>
        <c:axId val="223530175"/>
      </c:barChart>
      <c:catAx>
        <c:axId val="2235292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223530175"/>
        <c:crosses val="autoZero"/>
        <c:auto val="1"/>
        <c:lblAlgn val="ctr"/>
        <c:lblOffset val="100"/>
        <c:noMultiLvlLbl val="0"/>
      </c:catAx>
      <c:valAx>
        <c:axId val="223530175"/>
        <c:scaling>
          <c:orientation val="minMax"/>
          <c:max val="1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Patients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223529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519030897287142"/>
          <c:y val="0"/>
          <c:w val="0.15695516075900431"/>
          <c:h val="0.244040187251676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0439406143887199E-2"/>
          <c:y val="3.2257118559573E-2"/>
          <c:w val="0.96956059385611304"/>
          <c:h val="0.5978593951780120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AC2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69F9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159-42E2-8BE5-28A84C2ECF14}"/>
              </c:ext>
            </c:extLst>
          </c:dPt>
          <c:dPt>
            <c:idx val="1"/>
            <c:invertIfNegative val="0"/>
            <c:bubble3D val="0"/>
            <c:spPr>
              <a:solidFill>
                <a:srgbClr val="34AEC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159-42E2-8BE5-28A84C2ECF14}"/>
              </c:ext>
            </c:extLst>
          </c:dPt>
          <c:dLbls>
            <c:dLbl>
              <c:idx val="0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38100" tIns="19050" rIns="38100" bIns="19050" anchor="ctr" anchorCtr="1">
                  <a:noAutofit/>
                </a:bodyPr>
                <a:lstStyle/>
                <a:p>
                  <a:pPr>
                    <a:defRPr lang="zh-CN"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5159-42E2-8BE5-28A84C2ECF14}"/>
                </c:ext>
              </c:extLst>
            </c:dLbl>
            <c:dLbl>
              <c:idx val="1"/>
              <c:tx>
                <c:rich>
                  <a:bodyPr rot="0" spcFirstLastPara="1" vertOverflow="ellipsis" vert="horz" wrap="none" lIns="38100" tIns="19050" rIns="38100" bIns="19050" anchor="ctr" anchorCtr="1">
                    <a:spAutoFit/>
                  </a:bodyPr>
                  <a:lstStyle/>
                  <a:p>
                    <a:pPr>
                      <a:defRPr lang="zh-CN" sz="1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>
                        <a:solidFill>
                          <a:schemeClr val="bg1"/>
                        </a:solidFill>
                      </a:rPr>
                      <a:t>18.0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3-5159-42E2-8BE5-28A84C2ECF1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lang="zh-CN" sz="1400" b="1" i="0" u="none" strike="noStrike" kern="1200" baseline="0">
                    <a:solidFill>
                      <a:srgbClr val="595454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Sheet1!$A$3:$B$4</c:f>
              <c:strCache>
                <c:ptCount val="2"/>
                <c:pt idx="0">
                  <c:v>Kd</c:v>
                </c:pt>
                <c:pt idx="1">
                  <c:v>MeziKd</c:v>
                </c:pt>
              </c:strCache>
            </c:strRef>
          </c:cat>
          <c:val>
            <c:numRef>
              <c:f>Sheet1!$C$3:$C$4</c:f>
              <c:numCache>
                <c:formatCode>0.00</c:formatCode>
                <c:ptCount val="2"/>
                <c:pt idx="0">
                  <c:v>8.25</c:v>
                </c:pt>
                <c:pt idx="1">
                  <c:v>18.04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159-42E2-8BE5-28A84C2ECF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overlap val="1"/>
        <c:axId val="452283040"/>
        <c:axId val="452283368"/>
      </c:barChart>
      <c:catAx>
        <c:axId val="452283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sq" cmpd="sng" algn="ctr">
            <a:solidFill>
              <a:schemeClr val="tx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zh-CN"/>
          </a:p>
        </c:txPr>
        <c:crossAx val="452283368"/>
        <c:crosses val="autoZero"/>
        <c:auto val="1"/>
        <c:lblAlgn val="ctr"/>
        <c:lblOffset val="100"/>
        <c:noMultiLvlLbl val="0"/>
      </c:catAx>
      <c:valAx>
        <c:axId val="452283368"/>
        <c:scaling>
          <c:orientation val="minMax"/>
          <c:max val="30"/>
          <c:min val="0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19050" cap="flat" cmpd="sng" algn="ctr">
            <a:solidFill>
              <a:srgbClr val="4F4A4A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5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zh-CN"/>
          </a:p>
        </c:txPr>
        <c:crossAx val="45228304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73b465f3-e52f-45a0-9e3b-df556267e4c2}"/>
      </c:ext>
    </c:extLst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0439406143887199E-2"/>
          <c:y val="3.2257118559573E-2"/>
          <c:w val="0.96956059385611304"/>
          <c:h val="0.5978593951780120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DA97D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312-4CDA-8C15-7E77094F244B}"/>
              </c:ext>
            </c:extLst>
          </c:dPt>
          <c:dLbls>
            <c:dLbl>
              <c:idx val="0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 defTabSz="914400">
                      <a:defRPr lang="zh-CN" sz="10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+mn-cs"/>
                      </a:defRPr>
                    </a:pPr>
                    <a:fld id="{47D67821-1BF7-411B-95FD-2154C4478E3A}" type="VALUE">
                      <a:rPr lang="en-US" altLang="zh-CN"/>
                      <a:pPr defTabSz="914400">
                        <a:defRPr lang="zh-CN" sz="1000" b="1" i="0" u="none" strike="noStrik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pPr>
                      <a:t>[VALUE]</a:t>
                    </a:fld>
                    <a:endParaRPr lang="en-US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84860067401398"/>
                      <c:h val="9.777408501133939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312-4CDA-8C15-7E77094F244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Sheet1!$A$5:$B$5</c:f>
              <c:strCache>
                <c:ptCount val="2"/>
                <c:pt idx="1">
                  <c:v>KPd</c:v>
                </c:pt>
              </c:strCache>
            </c:strRef>
          </c:cat>
          <c:val>
            <c:numRef>
              <c:f>Sheet1!$C$5</c:f>
              <c:numCache>
                <c:formatCode>0.00</c:formatCode>
                <c:ptCount val="1"/>
                <c:pt idx="0">
                  <c:v>11.1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12-4CDA-8C15-7E77094F24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overlap val="1"/>
        <c:axId val="452283040"/>
        <c:axId val="452283368"/>
      </c:barChart>
      <c:catAx>
        <c:axId val="452283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sq" cmpd="sng" algn="ctr">
            <a:solidFill>
              <a:schemeClr val="tx1"/>
            </a:solidFill>
            <a:prstDash val="solid"/>
            <a:miter lim="800000"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zh-CN"/>
          </a:p>
        </c:txPr>
        <c:crossAx val="452283368"/>
        <c:crosses val="autoZero"/>
        <c:auto val="1"/>
        <c:lblAlgn val="ctr"/>
        <c:lblOffset val="100"/>
        <c:noMultiLvlLbl val="0"/>
      </c:catAx>
      <c:valAx>
        <c:axId val="452283368"/>
        <c:scaling>
          <c:orientation val="minMax"/>
          <c:max val="30"/>
          <c:min val="0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19050" cap="flat" cmpd="sng" algn="ctr">
            <a:solidFill>
              <a:srgbClr val="4F4A4A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5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zh-CN"/>
          </a:p>
        </c:txPr>
        <c:crossAx val="45228304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30c04ab-7a38-48b7-8ec0-1c7e61138963}"/>
      </c:ext>
    </c:extLst>
  </c:chart>
  <c:spPr>
    <a:noFill/>
    <a:ln>
      <a:noFill/>
    </a:ln>
    <a:effectLst/>
  </c:spPr>
  <c:txPr>
    <a:bodyPr/>
    <a:lstStyle/>
    <a:p>
      <a:pPr>
        <a:defRPr lang="zh-CN" b="1" i="0" baseline="0">
          <a:latin typeface="Arial" panose="020B0604020202020204" pitchFamily="34" charset="0"/>
        </a:defRPr>
      </a:pPr>
      <a:endParaRPr lang="zh-CN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181114426373001"/>
          <c:y val="2.4736073633183701E-2"/>
          <c:w val="0.96956059385611304"/>
          <c:h val="0.5978593951780120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AC2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A69F9F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1BA-40D0-BBB5-E7601C134B37}"/>
              </c:ext>
            </c:extLst>
          </c:dPt>
          <c:dPt>
            <c:idx val="1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1BA-40D0-BBB5-E7601C134B37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13.8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1BA-40D0-BBB5-E7601C134B3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Sheet1!$A$6:$B$7</c:f>
              <c:strCache>
                <c:ptCount val="2"/>
                <c:pt idx="0">
                  <c:v>SRs</c:v>
                </c:pt>
                <c:pt idx="1">
                  <c:v>Ide-cel</c:v>
                </c:pt>
              </c:strCache>
            </c:strRef>
          </c:cat>
          <c:val>
            <c:numRef>
              <c:f>Sheet1!$C$6:$C$7</c:f>
              <c:numCache>
                <c:formatCode>0.00</c:formatCode>
                <c:ptCount val="2"/>
                <c:pt idx="0">
                  <c:v>4.4000000000000004</c:v>
                </c:pt>
                <c:pt idx="1">
                  <c:v>13.8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BA-40D0-BBB5-E7601C134B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overlap val="1"/>
        <c:axId val="452283040"/>
        <c:axId val="452283368"/>
      </c:barChart>
      <c:catAx>
        <c:axId val="452283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sq" cmpd="sng" algn="ctr">
            <a:solidFill>
              <a:schemeClr val="tx1"/>
            </a:solidFill>
            <a:prstDash val="solid"/>
            <a:miter lim="800000"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zh-CN"/>
          </a:p>
        </c:txPr>
        <c:crossAx val="452283368"/>
        <c:crosses val="autoZero"/>
        <c:auto val="1"/>
        <c:lblAlgn val="ctr"/>
        <c:lblOffset val="100"/>
        <c:noMultiLvlLbl val="0"/>
      </c:catAx>
      <c:valAx>
        <c:axId val="452283368"/>
        <c:scaling>
          <c:orientation val="minMax"/>
          <c:max val="30"/>
          <c:min val="0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19050" cap="flat" cmpd="sng" algn="ctr">
            <a:solidFill>
              <a:srgbClr val="4F4A4A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5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zh-CN"/>
          </a:p>
        </c:txPr>
        <c:crossAx val="45228304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b3a931b-cb5f-46c1-84a7-eaa556135e30}"/>
      </c:ext>
    </c:extLst>
  </c:chart>
  <c:spPr>
    <a:noFill/>
    <a:ln>
      <a:noFill/>
    </a:ln>
    <a:effectLst/>
  </c:spPr>
  <c:txPr>
    <a:bodyPr/>
    <a:lstStyle/>
    <a:p>
      <a:pPr>
        <a:defRPr lang="zh-CN" sz="1200" b="1" baseline="0">
          <a:solidFill>
            <a:schemeClr val="tx1"/>
          </a:solidFill>
          <a:latin typeface="Arial" panose="020B0604020202020204" pitchFamily="34" charset="0"/>
        </a:defRPr>
      </a:pPr>
      <a:endParaRPr lang="zh-CN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0439406143887199E-2"/>
          <c:y val="3.2257118559573E-2"/>
          <c:w val="0.96956059385611304"/>
          <c:h val="0.5978593951780120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FAC2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D186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D2C-433E-8390-6F7262070C7B}"/>
              </c:ext>
            </c:extLst>
          </c:dPt>
          <c:dPt>
            <c:idx val="1"/>
            <c:invertIfNegative val="0"/>
            <c:bubble3D val="0"/>
            <c:spPr>
              <a:solidFill>
                <a:srgbClr val="595454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D2C-433E-8390-6F7262070C7B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19.3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D2C-433E-8390-6F7262070C7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Sheet1!$A$8:$B$9</c:f>
              <c:strCache>
                <c:ptCount val="2"/>
                <c:pt idx="0">
                  <c:v>DPd/PVd</c:v>
                </c:pt>
                <c:pt idx="1">
                  <c:v>Cilta-cel</c:v>
                </c:pt>
              </c:strCache>
            </c:strRef>
          </c:cat>
          <c:val>
            <c:numRef>
              <c:f>Sheet1!$C$8:$C$9</c:f>
              <c:numCache>
                <c:formatCode>0.00</c:formatCode>
                <c:ptCount val="2"/>
                <c:pt idx="0">
                  <c:v>4.5</c:v>
                </c:pt>
                <c:pt idx="1">
                  <c:v>19.3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D2C-433E-8390-6F7262070C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8"/>
        <c:overlap val="1"/>
        <c:axId val="452283040"/>
        <c:axId val="452283368"/>
      </c:barChart>
      <c:catAx>
        <c:axId val="452283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sq" cmpd="sng" algn="ctr">
            <a:solidFill>
              <a:schemeClr val="tx1"/>
            </a:solidFill>
            <a:prstDash val="solid"/>
            <a:miter lim="800000"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zh-CN"/>
          </a:p>
        </c:txPr>
        <c:crossAx val="452283368"/>
        <c:crosses val="autoZero"/>
        <c:auto val="1"/>
        <c:lblAlgn val="ctr"/>
        <c:lblOffset val="100"/>
        <c:noMultiLvlLbl val="0"/>
      </c:catAx>
      <c:valAx>
        <c:axId val="452283368"/>
        <c:scaling>
          <c:orientation val="minMax"/>
          <c:max val="30"/>
          <c:min val="0"/>
        </c:scaling>
        <c:delete val="0"/>
        <c:axPos val="l"/>
        <c:numFmt formatCode="0" sourceLinked="0"/>
        <c:majorTickMark val="out"/>
        <c:minorTickMark val="none"/>
        <c:tickLblPos val="nextTo"/>
        <c:spPr>
          <a:ln w="19050" cap="flat" cmpd="sng" algn="ctr">
            <a:solidFill>
              <a:srgbClr val="4F4A4A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5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zh-CN"/>
          </a:p>
        </c:txPr>
        <c:crossAx val="45228304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47b6264-fa7a-4e42-8127-84e0db3a6258}"/>
      </c:ext>
    </c:extLst>
  </c:chart>
  <c:spPr>
    <a:noFill/>
    <a:ln>
      <a:noFill/>
    </a:ln>
    <a:effectLst/>
  </c:spPr>
  <c:txPr>
    <a:bodyPr/>
    <a:lstStyle/>
    <a:p>
      <a:pPr>
        <a:defRPr lang="zh-CN" b="1" i="0" baseline="0">
          <a:latin typeface="Arial" panose="020B0604020202020204" pitchFamily="34" charset="0"/>
        </a:defRPr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#4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#5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#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#3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#1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#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#4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A45135-AAA0-4F4D-B43B-BF71823AFB21}" type="doc">
      <dgm:prSet loTypeId="urn:microsoft.com/office/officeart/2005/8/layout/hList1" loCatId="list" qsTypeId="urn:microsoft.com/office/officeart/2005/8/quickstyle/simple1#15" qsCatId="simple" csTypeId="urn:microsoft.com/office/officeart/2005/8/colors/accent3_2#4" csCatId="accent3" phldr="1"/>
      <dgm:spPr/>
      <dgm:t>
        <a:bodyPr/>
        <a:lstStyle/>
        <a:p>
          <a:endParaRPr lang="en-GB"/>
        </a:p>
      </dgm:t>
    </dgm:pt>
    <dgm:pt modelId="{AC63B5C2-DBB4-4A2C-A786-1F5269D167F5}">
      <dgm:prSet custT="1"/>
      <dgm:spPr/>
      <dgm:t>
        <a:bodyPr/>
        <a:lstStyle/>
        <a:p>
          <a:r>
            <a:rPr lang="en-GB" sz="1400" b="1" dirty="0"/>
            <a:t>Phase 3 DREAMM-7 study</a:t>
          </a:r>
          <a:endParaRPr lang="en-GB" sz="1400" dirty="0"/>
        </a:p>
      </dgm:t>
    </dgm:pt>
    <dgm:pt modelId="{99A0FD4E-8A9D-4B91-8B6D-1D474F864FC7}" type="parTrans" cxnId="{551F7E55-47D2-427A-A0DD-8683C6C4BB05}">
      <dgm:prSet/>
      <dgm:spPr/>
      <dgm:t>
        <a:bodyPr/>
        <a:lstStyle/>
        <a:p>
          <a:endParaRPr lang="en-GB" sz="1400"/>
        </a:p>
      </dgm:t>
    </dgm:pt>
    <dgm:pt modelId="{2051D2B7-551B-4541-89B9-6E521CA54037}" type="sibTrans" cxnId="{551F7E55-47D2-427A-A0DD-8683C6C4BB05}">
      <dgm:prSet/>
      <dgm:spPr/>
      <dgm:t>
        <a:bodyPr/>
        <a:lstStyle/>
        <a:p>
          <a:endParaRPr lang="en-GB" sz="1400"/>
        </a:p>
      </dgm:t>
    </dgm:pt>
    <dgm:pt modelId="{0D1A2D08-BACA-45B9-9A26-17C79C540291}">
      <dgm:prSet custT="1"/>
      <dgm:spPr/>
      <dgm:t>
        <a:bodyPr/>
        <a:lstStyle/>
        <a:p>
          <a:r>
            <a:rPr lang="en-GB" sz="1400" b="1" dirty="0" err="1"/>
            <a:t>Belamaf+Vd</a:t>
          </a:r>
          <a:r>
            <a:rPr lang="en-GB" sz="1400" b="1" dirty="0"/>
            <a:t> x 8 cycles, then </a:t>
          </a:r>
          <a:r>
            <a:rPr lang="en-GB" sz="1400" b="1" dirty="0" err="1"/>
            <a:t>belamaf</a:t>
          </a:r>
          <a:r>
            <a:rPr lang="en-GB" sz="1400" b="1" dirty="0"/>
            <a:t> Q3W, N=243</a:t>
          </a:r>
          <a:endParaRPr lang="en-GB" sz="1400" dirty="0"/>
        </a:p>
      </dgm:t>
    </dgm:pt>
    <dgm:pt modelId="{E5F479DE-03F2-48B4-AF0F-327E02B279EB}" type="parTrans" cxnId="{5CF06AC6-F530-4098-B309-480010E5C7DB}">
      <dgm:prSet/>
      <dgm:spPr/>
      <dgm:t>
        <a:bodyPr/>
        <a:lstStyle/>
        <a:p>
          <a:endParaRPr lang="en-GB" sz="1400"/>
        </a:p>
      </dgm:t>
    </dgm:pt>
    <dgm:pt modelId="{F8F3D0E3-8ABC-4D46-9758-622D1AC223F6}" type="sibTrans" cxnId="{5CF06AC6-F530-4098-B309-480010E5C7DB}">
      <dgm:prSet/>
      <dgm:spPr/>
      <dgm:t>
        <a:bodyPr/>
        <a:lstStyle/>
        <a:p>
          <a:endParaRPr lang="en-GB" sz="1400"/>
        </a:p>
      </dgm:t>
    </dgm:pt>
    <dgm:pt modelId="{37B8557B-DA78-4CD8-AAC7-2C7A1013BA1C}">
      <dgm:prSet custT="1"/>
      <dgm:spPr/>
      <dgm:t>
        <a:bodyPr/>
        <a:lstStyle/>
        <a:p>
          <a:r>
            <a:rPr lang="en-GB" sz="1400" b="1" dirty="0"/>
            <a:t>Dara-</a:t>
          </a:r>
          <a:r>
            <a:rPr lang="en-GB" sz="1400" b="1" dirty="0" err="1"/>
            <a:t>Vd</a:t>
          </a:r>
          <a:r>
            <a:rPr lang="en-GB" sz="1400" b="1" dirty="0"/>
            <a:t> x 8 cycles, then Dara Q4W, N=251</a:t>
          </a:r>
          <a:endParaRPr lang="en-GB" sz="1400" dirty="0"/>
        </a:p>
      </dgm:t>
    </dgm:pt>
    <dgm:pt modelId="{C17A1244-959E-4C69-AC85-D73D6F6E5258}" type="parTrans" cxnId="{C8F394FB-3CB3-40C8-80A3-EDDB7C243E50}">
      <dgm:prSet/>
      <dgm:spPr/>
      <dgm:t>
        <a:bodyPr/>
        <a:lstStyle/>
        <a:p>
          <a:endParaRPr lang="en-GB" sz="1400"/>
        </a:p>
      </dgm:t>
    </dgm:pt>
    <dgm:pt modelId="{4A14B08B-381D-423F-9ED6-32DD49D27C1F}" type="sibTrans" cxnId="{C8F394FB-3CB3-40C8-80A3-EDDB7C243E50}">
      <dgm:prSet/>
      <dgm:spPr/>
      <dgm:t>
        <a:bodyPr/>
        <a:lstStyle/>
        <a:p>
          <a:endParaRPr lang="en-GB" sz="1400"/>
        </a:p>
      </dgm:t>
    </dgm:pt>
    <dgm:pt modelId="{E948066F-39B5-4B2F-B7DE-6D4D2F8B3527}" type="pres">
      <dgm:prSet presAssocID="{E5A45135-AAA0-4F4D-B43B-BF71823AFB21}" presName="Name0" presStyleCnt="0">
        <dgm:presLayoutVars>
          <dgm:dir/>
          <dgm:animLvl val="lvl"/>
          <dgm:resizeHandles val="exact"/>
        </dgm:presLayoutVars>
      </dgm:prSet>
      <dgm:spPr/>
    </dgm:pt>
    <dgm:pt modelId="{0DDBAB13-244E-488A-B995-16045945EEE8}" type="pres">
      <dgm:prSet presAssocID="{AC63B5C2-DBB4-4A2C-A786-1F5269D167F5}" presName="composite" presStyleCnt="0"/>
      <dgm:spPr/>
    </dgm:pt>
    <dgm:pt modelId="{34FAAB1A-9197-4B07-A827-80CDFCAB6539}" type="pres">
      <dgm:prSet presAssocID="{AC63B5C2-DBB4-4A2C-A786-1F5269D167F5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E81BF6BD-8CB2-485B-BEE9-BCD504942BF3}" type="pres">
      <dgm:prSet presAssocID="{AC63B5C2-DBB4-4A2C-A786-1F5269D167F5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7AB67C44-BC19-4FE8-82E6-F3EC35755084}" type="presOf" srcId="{AC63B5C2-DBB4-4A2C-A786-1F5269D167F5}" destId="{34FAAB1A-9197-4B07-A827-80CDFCAB6539}" srcOrd="0" destOrd="0" presId="urn:microsoft.com/office/officeart/2005/8/layout/hList1"/>
    <dgm:cxn modelId="{551F7E55-47D2-427A-A0DD-8683C6C4BB05}" srcId="{E5A45135-AAA0-4F4D-B43B-BF71823AFB21}" destId="{AC63B5C2-DBB4-4A2C-A786-1F5269D167F5}" srcOrd="0" destOrd="0" parTransId="{99A0FD4E-8A9D-4B91-8B6D-1D474F864FC7}" sibTransId="{2051D2B7-551B-4541-89B9-6E521CA54037}"/>
    <dgm:cxn modelId="{3FDF4C68-24B8-4B9E-9373-F089A68E1577}" type="presOf" srcId="{0D1A2D08-BACA-45B9-9A26-17C79C540291}" destId="{E81BF6BD-8CB2-485B-BEE9-BCD504942BF3}" srcOrd="0" destOrd="0" presId="urn:microsoft.com/office/officeart/2005/8/layout/hList1"/>
    <dgm:cxn modelId="{B6EDD2A4-12F5-493B-B7F0-9A27650C84FF}" type="presOf" srcId="{E5A45135-AAA0-4F4D-B43B-BF71823AFB21}" destId="{E948066F-39B5-4B2F-B7DE-6D4D2F8B3527}" srcOrd="0" destOrd="0" presId="urn:microsoft.com/office/officeart/2005/8/layout/hList1"/>
    <dgm:cxn modelId="{5CF06AC6-F530-4098-B309-480010E5C7DB}" srcId="{AC63B5C2-DBB4-4A2C-A786-1F5269D167F5}" destId="{0D1A2D08-BACA-45B9-9A26-17C79C540291}" srcOrd="0" destOrd="0" parTransId="{E5F479DE-03F2-48B4-AF0F-327E02B279EB}" sibTransId="{F8F3D0E3-8ABC-4D46-9758-622D1AC223F6}"/>
    <dgm:cxn modelId="{EA0791EB-B980-47F0-B6C6-FF6A4C03033F}" type="presOf" srcId="{37B8557B-DA78-4CD8-AAC7-2C7A1013BA1C}" destId="{E81BF6BD-8CB2-485B-BEE9-BCD504942BF3}" srcOrd="0" destOrd="1" presId="urn:microsoft.com/office/officeart/2005/8/layout/hList1"/>
    <dgm:cxn modelId="{C8F394FB-3CB3-40C8-80A3-EDDB7C243E50}" srcId="{AC63B5C2-DBB4-4A2C-A786-1F5269D167F5}" destId="{37B8557B-DA78-4CD8-AAC7-2C7A1013BA1C}" srcOrd="1" destOrd="0" parTransId="{C17A1244-959E-4C69-AC85-D73D6F6E5258}" sibTransId="{4A14B08B-381D-423F-9ED6-32DD49D27C1F}"/>
    <dgm:cxn modelId="{6A6A6F1F-7AC3-49EE-BD0F-D63563CCC3A2}" type="presParOf" srcId="{E948066F-39B5-4B2F-B7DE-6D4D2F8B3527}" destId="{0DDBAB13-244E-488A-B995-16045945EEE8}" srcOrd="0" destOrd="0" presId="urn:microsoft.com/office/officeart/2005/8/layout/hList1"/>
    <dgm:cxn modelId="{4DB3F857-AB46-472D-920E-CC7E9EBB5F22}" type="presParOf" srcId="{0DDBAB13-244E-488A-B995-16045945EEE8}" destId="{34FAAB1A-9197-4B07-A827-80CDFCAB6539}" srcOrd="0" destOrd="0" presId="urn:microsoft.com/office/officeart/2005/8/layout/hList1"/>
    <dgm:cxn modelId="{D57DC613-EE16-492E-9047-76744DC756EB}" type="presParOf" srcId="{0DDBAB13-244E-488A-B995-16045945EEE8}" destId="{E81BF6BD-8CB2-485B-BEE9-BCD504942BF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A45135-AAA0-4F4D-B43B-BF71823AFB21}" type="doc">
      <dgm:prSet loTypeId="urn:microsoft.com/office/officeart/2005/8/layout/hList1" loCatId="list" qsTypeId="urn:microsoft.com/office/officeart/2005/8/quickstyle/simple1#16" qsCatId="simple" csTypeId="urn:microsoft.com/office/officeart/2005/8/colors/accent3_2#5" csCatId="accent3" phldr="1"/>
      <dgm:spPr/>
      <dgm:t>
        <a:bodyPr/>
        <a:lstStyle/>
        <a:p>
          <a:endParaRPr lang="en-GB"/>
        </a:p>
      </dgm:t>
    </dgm:pt>
    <dgm:pt modelId="{AC63B5C2-DBB4-4A2C-A786-1F5269D167F5}">
      <dgm:prSet/>
      <dgm:spPr/>
      <dgm:t>
        <a:bodyPr/>
        <a:lstStyle/>
        <a:p>
          <a:r>
            <a:rPr lang="en-GB" b="1" dirty="0"/>
            <a:t>Outcomes</a:t>
          </a:r>
          <a:endParaRPr lang="en-GB" dirty="0"/>
        </a:p>
      </dgm:t>
    </dgm:pt>
    <dgm:pt modelId="{99A0FD4E-8A9D-4B91-8B6D-1D474F864FC7}" type="parTrans" cxnId="{551F7E55-47D2-427A-A0DD-8683C6C4BB05}">
      <dgm:prSet/>
      <dgm:spPr/>
      <dgm:t>
        <a:bodyPr/>
        <a:lstStyle/>
        <a:p>
          <a:endParaRPr lang="en-GB"/>
        </a:p>
      </dgm:t>
    </dgm:pt>
    <dgm:pt modelId="{2051D2B7-551B-4541-89B9-6E521CA54037}" type="sibTrans" cxnId="{551F7E55-47D2-427A-A0DD-8683C6C4BB05}">
      <dgm:prSet/>
      <dgm:spPr/>
      <dgm:t>
        <a:bodyPr/>
        <a:lstStyle/>
        <a:p>
          <a:endParaRPr lang="en-GB"/>
        </a:p>
      </dgm:t>
    </dgm:pt>
    <dgm:pt modelId="{0D1A2D08-BACA-45B9-9A26-17C79C540291}">
      <dgm:prSet/>
      <dgm:spPr/>
      <dgm:t>
        <a:bodyPr/>
        <a:lstStyle/>
        <a:p>
          <a:r>
            <a:rPr lang="en-US" b="1" dirty="0"/>
            <a:t>Significant PFS benefit seen across prespecified subgroups, including R-refractory patients (HR 0.37), patients with high-risk cytogenetics (HR 0.36), and patients with prior V (HR 0.45)</a:t>
          </a:r>
          <a:endParaRPr lang="en-GB" dirty="0"/>
        </a:p>
      </dgm:t>
    </dgm:pt>
    <dgm:pt modelId="{E5F479DE-03F2-48B4-AF0F-327E02B279EB}" type="parTrans" cxnId="{5CF06AC6-F530-4098-B309-480010E5C7DB}">
      <dgm:prSet/>
      <dgm:spPr/>
      <dgm:t>
        <a:bodyPr/>
        <a:lstStyle/>
        <a:p>
          <a:endParaRPr lang="en-GB"/>
        </a:p>
      </dgm:t>
    </dgm:pt>
    <dgm:pt modelId="{F8F3D0E3-8ABC-4D46-9758-622D1AC223F6}" type="sibTrans" cxnId="{5CF06AC6-F530-4098-B309-480010E5C7DB}">
      <dgm:prSet/>
      <dgm:spPr/>
      <dgm:t>
        <a:bodyPr/>
        <a:lstStyle/>
        <a:p>
          <a:endParaRPr lang="en-GB"/>
        </a:p>
      </dgm:t>
    </dgm:pt>
    <dgm:pt modelId="{C73AD54C-714F-4BBF-A8C9-9793CEA577F6}">
      <dgm:prSet/>
      <dgm:spPr/>
      <dgm:t>
        <a:bodyPr/>
        <a:lstStyle/>
        <a:p>
          <a:r>
            <a:rPr lang="en-GB" b="1" dirty="0"/>
            <a:t>Early OS trend </a:t>
          </a:r>
          <a:r>
            <a:rPr lang="en-GB" b="1" dirty="0" err="1"/>
            <a:t>favoring</a:t>
          </a:r>
          <a:r>
            <a:rPr lang="en-GB" b="1" dirty="0"/>
            <a:t> </a:t>
          </a:r>
          <a:r>
            <a:rPr lang="en-GB" b="1" dirty="0" err="1"/>
            <a:t>belamaf-Vd</a:t>
          </a:r>
          <a:r>
            <a:rPr lang="en-GB" b="1" dirty="0"/>
            <a:t> – 18-month OS 84% vs 73% (HR 0.57)</a:t>
          </a:r>
        </a:p>
      </dgm:t>
    </dgm:pt>
    <dgm:pt modelId="{351D6781-A5E3-470A-9CC4-4498A63A652C}" type="parTrans" cxnId="{83EE0C95-0B45-4D70-A474-C9B53680C4EC}">
      <dgm:prSet/>
      <dgm:spPr/>
      <dgm:t>
        <a:bodyPr/>
        <a:lstStyle/>
        <a:p>
          <a:endParaRPr lang="en-GB"/>
        </a:p>
      </dgm:t>
    </dgm:pt>
    <dgm:pt modelId="{9D6323E6-79D0-41B6-A301-2733AE356078}" type="sibTrans" cxnId="{83EE0C95-0B45-4D70-A474-C9B53680C4EC}">
      <dgm:prSet/>
      <dgm:spPr/>
      <dgm:t>
        <a:bodyPr/>
        <a:lstStyle/>
        <a:p>
          <a:endParaRPr lang="en-GB"/>
        </a:p>
      </dgm:t>
    </dgm:pt>
    <dgm:pt modelId="{E948066F-39B5-4B2F-B7DE-6D4D2F8B3527}" type="pres">
      <dgm:prSet presAssocID="{E5A45135-AAA0-4F4D-B43B-BF71823AFB21}" presName="Name0" presStyleCnt="0">
        <dgm:presLayoutVars>
          <dgm:dir/>
          <dgm:animLvl val="lvl"/>
          <dgm:resizeHandles val="exact"/>
        </dgm:presLayoutVars>
      </dgm:prSet>
      <dgm:spPr/>
    </dgm:pt>
    <dgm:pt modelId="{0DDBAB13-244E-488A-B995-16045945EEE8}" type="pres">
      <dgm:prSet presAssocID="{AC63B5C2-DBB4-4A2C-A786-1F5269D167F5}" presName="composite" presStyleCnt="0"/>
      <dgm:spPr/>
    </dgm:pt>
    <dgm:pt modelId="{34FAAB1A-9197-4B07-A827-80CDFCAB6539}" type="pres">
      <dgm:prSet presAssocID="{AC63B5C2-DBB4-4A2C-A786-1F5269D167F5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E81BF6BD-8CB2-485B-BEE9-BCD504942BF3}" type="pres">
      <dgm:prSet presAssocID="{AC63B5C2-DBB4-4A2C-A786-1F5269D167F5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7AB67C44-BC19-4FE8-82E6-F3EC35755084}" type="presOf" srcId="{AC63B5C2-DBB4-4A2C-A786-1F5269D167F5}" destId="{34FAAB1A-9197-4B07-A827-80CDFCAB6539}" srcOrd="0" destOrd="0" presId="urn:microsoft.com/office/officeart/2005/8/layout/hList1"/>
    <dgm:cxn modelId="{551F7E55-47D2-427A-A0DD-8683C6C4BB05}" srcId="{E5A45135-AAA0-4F4D-B43B-BF71823AFB21}" destId="{AC63B5C2-DBB4-4A2C-A786-1F5269D167F5}" srcOrd="0" destOrd="0" parTransId="{99A0FD4E-8A9D-4B91-8B6D-1D474F864FC7}" sibTransId="{2051D2B7-551B-4541-89B9-6E521CA54037}"/>
    <dgm:cxn modelId="{3FDF4C68-24B8-4B9E-9373-F089A68E1577}" type="presOf" srcId="{0D1A2D08-BACA-45B9-9A26-17C79C540291}" destId="{E81BF6BD-8CB2-485B-BEE9-BCD504942BF3}" srcOrd="0" destOrd="0" presId="urn:microsoft.com/office/officeart/2005/8/layout/hList1"/>
    <dgm:cxn modelId="{83EE0C95-0B45-4D70-A474-C9B53680C4EC}" srcId="{AC63B5C2-DBB4-4A2C-A786-1F5269D167F5}" destId="{C73AD54C-714F-4BBF-A8C9-9793CEA577F6}" srcOrd="1" destOrd="0" parTransId="{351D6781-A5E3-470A-9CC4-4498A63A652C}" sibTransId="{9D6323E6-79D0-41B6-A301-2733AE356078}"/>
    <dgm:cxn modelId="{B6EDD2A4-12F5-493B-B7F0-9A27650C84FF}" type="presOf" srcId="{E5A45135-AAA0-4F4D-B43B-BF71823AFB21}" destId="{E948066F-39B5-4B2F-B7DE-6D4D2F8B3527}" srcOrd="0" destOrd="0" presId="urn:microsoft.com/office/officeart/2005/8/layout/hList1"/>
    <dgm:cxn modelId="{5CF06AC6-F530-4098-B309-480010E5C7DB}" srcId="{AC63B5C2-DBB4-4A2C-A786-1F5269D167F5}" destId="{0D1A2D08-BACA-45B9-9A26-17C79C540291}" srcOrd="0" destOrd="0" parTransId="{E5F479DE-03F2-48B4-AF0F-327E02B279EB}" sibTransId="{F8F3D0E3-8ABC-4D46-9758-622D1AC223F6}"/>
    <dgm:cxn modelId="{46893CFF-A4D6-438E-A999-EC1DD87FF4F1}" type="presOf" srcId="{C73AD54C-714F-4BBF-A8C9-9793CEA577F6}" destId="{E81BF6BD-8CB2-485B-BEE9-BCD504942BF3}" srcOrd="0" destOrd="1" presId="urn:microsoft.com/office/officeart/2005/8/layout/hList1"/>
    <dgm:cxn modelId="{6A6A6F1F-7AC3-49EE-BD0F-D63563CCC3A2}" type="presParOf" srcId="{E948066F-39B5-4B2F-B7DE-6D4D2F8B3527}" destId="{0DDBAB13-244E-488A-B995-16045945EEE8}" srcOrd="0" destOrd="0" presId="urn:microsoft.com/office/officeart/2005/8/layout/hList1"/>
    <dgm:cxn modelId="{4DB3F857-AB46-472D-920E-CC7E9EBB5F22}" type="presParOf" srcId="{0DDBAB13-244E-488A-B995-16045945EEE8}" destId="{34FAAB1A-9197-4B07-A827-80CDFCAB6539}" srcOrd="0" destOrd="0" presId="urn:microsoft.com/office/officeart/2005/8/layout/hList1"/>
    <dgm:cxn modelId="{D57DC613-EE16-492E-9047-76744DC756EB}" type="presParOf" srcId="{0DDBAB13-244E-488A-B995-16045945EEE8}" destId="{E81BF6BD-8CB2-485B-BEE9-BCD504942BF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A45135-AAA0-4F4D-B43B-BF71823AFB21}" type="doc">
      <dgm:prSet loTypeId="urn:microsoft.com/office/officeart/2005/8/layout/hList1" loCatId="list" qsTypeId="urn:microsoft.com/office/officeart/2005/8/quickstyle/simple1#13" qsCatId="simple" csTypeId="urn:microsoft.com/office/officeart/2005/8/colors/accent3_2#2" csCatId="accent3" phldr="1"/>
      <dgm:spPr/>
      <dgm:t>
        <a:bodyPr/>
        <a:lstStyle/>
        <a:p>
          <a:endParaRPr lang="en-GB"/>
        </a:p>
      </dgm:t>
    </dgm:pt>
    <dgm:pt modelId="{AC63B5C2-DBB4-4A2C-A786-1F5269D167F5}">
      <dgm:prSet custT="1"/>
      <dgm:spPr/>
      <dgm:t>
        <a:bodyPr/>
        <a:lstStyle/>
        <a:p>
          <a:r>
            <a:rPr lang="en-GB" sz="1400" b="1" dirty="0"/>
            <a:t>Phase 3 DREAMM-8 study</a:t>
          </a:r>
          <a:r>
            <a:rPr lang="en-GB" sz="1400" b="1" baseline="30000" dirty="0"/>
            <a:t>1</a:t>
          </a:r>
          <a:endParaRPr lang="en-GB" sz="1400" baseline="30000" dirty="0"/>
        </a:p>
      </dgm:t>
    </dgm:pt>
    <dgm:pt modelId="{99A0FD4E-8A9D-4B91-8B6D-1D474F864FC7}" type="parTrans" cxnId="{551F7E55-47D2-427A-A0DD-8683C6C4BB05}">
      <dgm:prSet/>
      <dgm:spPr/>
      <dgm:t>
        <a:bodyPr/>
        <a:lstStyle/>
        <a:p>
          <a:endParaRPr lang="en-GB" sz="1400"/>
        </a:p>
      </dgm:t>
    </dgm:pt>
    <dgm:pt modelId="{2051D2B7-551B-4541-89B9-6E521CA54037}" type="sibTrans" cxnId="{551F7E55-47D2-427A-A0DD-8683C6C4BB05}">
      <dgm:prSet/>
      <dgm:spPr/>
      <dgm:t>
        <a:bodyPr/>
        <a:lstStyle/>
        <a:p>
          <a:endParaRPr lang="en-GB" sz="1400"/>
        </a:p>
      </dgm:t>
    </dgm:pt>
    <dgm:pt modelId="{0D1A2D08-BACA-45B9-9A26-17C79C540291}">
      <dgm:prSet custT="1"/>
      <dgm:spPr/>
      <dgm:t>
        <a:bodyPr/>
        <a:lstStyle/>
        <a:p>
          <a:r>
            <a:rPr lang="en-GB" sz="1400" b="1" dirty="0" err="1"/>
            <a:t>Belamaf</a:t>
          </a:r>
          <a:r>
            <a:rPr lang="en-GB" sz="1400" b="1" dirty="0"/>
            <a:t>-Pom-</a:t>
          </a:r>
          <a:r>
            <a:rPr lang="en-GB" sz="1400" b="1" dirty="0" err="1"/>
            <a:t>dex</a:t>
          </a:r>
          <a:r>
            <a:rPr lang="en-GB" sz="1400" b="1" dirty="0"/>
            <a:t> until PD/death, N=155</a:t>
          </a:r>
          <a:endParaRPr lang="en-GB" sz="1400" dirty="0"/>
        </a:p>
      </dgm:t>
    </dgm:pt>
    <dgm:pt modelId="{E5F479DE-03F2-48B4-AF0F-327E02B279EB}" type="parTrans" cxnId="{5CF06AC6-F530-4098-B309-480010E5C7DB}">
      <dgm:prSet/>
      <dgm:spPr/>
      <dgm:t>
        <a:bodyPr/>
        <a:lstStyle/>
        <a:p>
          <a:endParaRPr lang="en-GB" sz="1400"/>
        </a:p>
      </dgm:t>
    </dgm:pt>
    <dgm:pt modelId="{F8F3D0E3-8ABC-4D46-9758-622D1AC223F6}" type="sibTrans" cxnId="{5CF06AC6-F530-4098-B309-480010E5C7DB}">
      <dgm:prSet/>
      <dgm:spPr/>
      <dgm:t>
        <a:bodyPr/>
        <a:lstStyle/>
        <a:p>
          <a:endParaRPr lang="en-GB" sz="1400"/>
        </a:p>
      </dgm:t>
    </dgm:pt>
    <dgm:pt modelId="{37B8557B-DA78-4CD8-AAC7-2C7A1013BA1C}">
      <dgm:prSet custT="1"/>
      <dgm:spPr/>
      <dgm:t>
        <a:bodyPr/>
        <a:lstStyle/>
        <a:p>
          <a:r>
            <a:rPr lang="en-GB" sz="1400" b="1" dirty="0"/>
            <a:t>Pom-</a:t>
          </a:r>
          <a:r>
            <a:rPr lang="en-GB" sz="1400" b="1" dirty="0" err="1"/>
            <a:t>Vd</a:t>
          </a:r>
          <a:r>
            <a:rPr lang="en-GB" sz="1400" b="1" dirty="0"/>
            <a:t> until PD/death, N=147</a:t>
          </a:r>
          <a:endParaRPr lang="en-GB" sz="1400" dirty="0"/>
        </a:p>
      </dgm:t>
    </dgm:pt>
    <dgm:pt modelId="{C17A1244-959E-4C69-AC85-D73D6F6E5258}" type="parTrans" cxnId="{C8F394FB-3CB3-40C8-80A3-EDDB7C243E50}">
      <dgm:prSet/>
      <dgm:spPr/>
      <dgm:t>
        <a:bodyPr/>
        <a:lstStyle/>
        <a:p>
          <a:endParaRPr lang="en-GB" sz="1400"/>
        </a:p>
      </dgm:t>
    </dgm:pt>
    <dgm:pt modelId="{4A14B08B-381D-423F-9ED6-32DD49D27C1F}" type="sibTrans" cxnId="{C8F394FB-3CB3-40C8-80A3-EDDB7C243E50}">
      <dgm:prSet/>
      <dgm:spPr/>
      <dgm:t>
        <a:bodyPr/>
        <a:lstStyle/>
        <a:p>
          <a:endParaRPr lang="en-GB" sz="1400"/>
        </a:p>
      </dgm:t>
    </dgm:pt>
    <dgm:pt modelId="{9E372725-BE74-4CF6-AB31-65C8DA9CF77D}">
      <dgm:prSet custT="1"/>
      <dgm:spPr/>
      <dgm:t>
        <a:bodyPr/>
        <a:lstStyle/>
        <a:p>
          <a:r>
            <a:rPr lang="en-GB" sz="1400" b="1" dirty="0"/>
            <a:t>Patients with </a:t>
          </a:r>
          <a:r>
            <a:rPr lang="en-GB" sz="1400" b="1" dirty="0">
              <a:latin typeface="Arial" panose="020B0604020202020204" pitchFamily="34" charset="0"/>
              <a:cs typeface="Arial" panose="020B0604020202020204" pitchFamily="34" charset="0"/>
            </a:rPr>
            <a:t>≥1 prior line, including lenalidomide </a:t>
          </a:r>
          <a:r>
            <a:rPr lang="en-GB" sz="1400" b="1" dirty="0"/>
            <a:t> </a:t>
          </a:r>
        </a:p>
      </dgm:t>
    </dgm:pt>
    <dgm:pt modelId="{100A3E4F-AC28-4A34-9AAE-09AF12988EE6}" type="parTrans" cxnId="{6C66B61F-4C7C-4A0A-9997-731DA93D7760}">
      <dgm:prSet/>
      <dgm:spPr/>
      <dgm:t>
        <a:bodyPr/>
        <a:lstStyle/>
        <a:p>
          <a:endParaRPr lang="en-GB"/>
        </a:p>
      </dgm:t>
    </dgm:pt>
    <dgm:pt modelId="{A727BE4F-3010-4CAD-A5E9-3F7ED1848245}" type="sibTrans" cxnId="{6C66B61F-4C7C-4A0A-9997-731DA93D7760}">
      <dgm:prSet/>
      <dgm:spPr/>
      <dgm:t>
        <a:bodyPr/>
        <a:lstStyle/>
        <a:p>
          <a:endParaRPr lang="en-GB"/>
        </a:p>
      </dgm:t>
    </dgm:pt>
    <dgm:pt modelId="{E948066F-39B5-4B2F-B7DE-6D4D2F8B3527}" type="pres">
      <dgm:prSet presAssocID="{E5A45135-AAA0-4F4D-B43B-BF71823AFB21}" presName="Name0" presStyleCnt="0">
        <dgm:presLayoutVars>
          <dgm:dir/>
          <dgm:animLvl val="lvl"/>
          <dgm:resizeHandles val="exact"/>
        </dgm:presLayoutVars>
      </dgm:prSet>
      <dgm:spPr/>
    </dgm:pt>
    <dgm:pt modelId="{0DDBAB13-244E-488A-B995-16045945EEE8}" type="pres">
      <dgm:prSet presAssocID="{AC63B5C2-DBB4-4A2C-A786-1F5269D167F5}" presName="composite" presStyleCnt="0"/>
      <dgm:spPr/>
    </dgm:pt>
    <dgm:pt modelId="{34FAAB1A-9197-4B07-A827-80CDFCAB6539}" type="pres">
      <dgm:prSet presAssocID="{AC63B5C2-DBB4-4A2C-A786-1F5269D167F5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E81BF6BD-8CB2-485B-BEE9-BCD504942BF3}" type="pres">
      <dgm:prSet presAssocID="{AC63B5C2-DBB4-4A2C-A786-1F5269D167F5}" presName="desTx" presStyleLbl="alignAccFollowNode1" presStyleIdx="0" presStyleCnt="1" custScaleY="100000">
        <dgm:presLayoutVars>
          <dgm:bulletEnabled val="1"/>
        </dgm:presLayoutVars>
      </dgm:prSet>
      <dgm:spPr/>
    </dgm:pt>
  </dgm:ptLst>
  <dgm:cxnLst>
    <dgm:cxn modelId="{6C66B61F-4C7C-4A0A-9997-731DA93D7760}" srcId="{AC63B5C2-DBB4-4A2C-A786-1F5269D167F5}" destId="{9E372725-BE74-4CF6-AB31-65C8DA9CF77D}" srcOrd="0" destOrd="0" parTransId="{100A3E4F-AC28-4A34-9AAE-09AF12988EE6}" sibTransId="{A727BE4F-3010-4CAD-A5E9-3F7ED1848245}"/>
    <dgm:cxn modelId="{220A0C2F-A5B4-4158-9EE7-BC4AA3CC6268}" type="presOf" srcId="{9E372725-BE74-4CF6-AB31-65C8DA9CF77D}" destId="{E81BF6BD-8CB2-485B-BEE9-BCD504942BF3}" srcOrd="0" destOrd="0" presId="urn:microsoft.com/office/officeart/2005/8/layout/hList1"/>
    <dgm:cxn modelId="{7AB67C44-BC19-4FE8-82E6-F3EC35755084}" type="presOf" srcId="{AC63B5C2-DBB4-4A2C-A786-1F5269D167F5}" destId="{34FAAB1A-9197-4B07-A827-80CDFCAB6539}" srcOrd="0" destOrd="0" presId="urn:microsoft.com/office/officeart/2005/8/layout/hList1"/>
    <dgm:cxn modelId="{551F7E55-47D2-427A-A0DD-8683C6C4BB05}" srcId="{E5A45135-AAA0-4F4D-B43B-BF71823AFB21}" destId="{AC63B5C2-DBB4-4A2C-A786-1F5269D167F5}" srcOrd="0" destOrd="0" parTransId="{99A0FD4E-8A9D-4B91-8B6D-1D474F864FC7}" sibTransId="{2051D2B7-551B-4541-89B9-6E521CA54037}"/>
    <dgm:cxn modelId="{3FDF4C68-24B8-4B9E-9373-F089A68E1577}" type="presOf" srcId="{0D1A2D08-BACA-45B9-9A26-17C79C540291}" destId="{E81BF6BD-8CB2-485B-BEE9-BCD504942BF3}" srcOrd="0" destOrd="1" presId="urn:microsoft.com/office/officeart/2005/8/layout/hList1"/>
    <dgm:cxn modelId="{B6EDD2A4-12F5-493B-B7F0-9A27650C84FF}" type="presOf" srcId="{E5A45135-AAA0-4F4D-B43B-BF71823AFB21}" destId="{E948066F-39B5-4B2F-B7DE-6D4D2F8B3527}" srcOrd="0" destOrd="0" presId="urn:microsoft.com/office/officeart/2005/8/layout/hList1"/>
    <dgm:cxn modelId="{5CF06AC6-F530-4098-B309-480010E5C7DB}" srcId="{AC63B5C2-DBB4-4A2C-A786-1F5269D167F5}" destId="{0D1A2D08-BACA-45B9-9A26-17C79C540291}" srcOrd="1" destOrd="0" parTransId="{E5F479DE-03F2-48B4-AF0F-327E02B279EB}" sibTransId="{F8F3D0E3-8ABC-4D46-9758-622D1AC223F6}"/>
    <dgm:cxn modelId="{EA0791EB-B980-47F0-B6C6-FF6A4C03033F}" type="presOf" srcId="{37B8557B-DA78-4CD8-AAC7-2C7A1013BA1C}" destId="{E81BF6BD-8CB2-485B-BEE9-BCD504942BF3}" srcOrd="0" destOrd="2" presId="urn:microsoft.com/office/officeart/2005/8/layout/hList1"/>
    <dgm:cxn modelId="{C8F394FB-3CB3-40C8-80A3-EDDB7C243E50}" srcId="{AC63B5C2-DBB4-4A2C-A786-1F5269D167F5}" destId="{37B8557B-DA78-4CD8-AAC7-2C7A1013BA1C}" srcOrd="2" destOrd="0" parTransId="{C17A1244-959E-4C69-AC85-D73D6F6E5258}" sibTransId="{4A14B08B-381D-423F-9ED6-32DD49D27C1F}"/>
    <dgm:cxn modelId="{6A6A6F1F-7AC3-49EE-BD0F-D63563CCC3A2}" type="presParOf" srcId="{E948066F-39B5-4B2F-B7DE-6D4D2F8B3527}" destId="{0DDBAB13-244E-488A-B995-16045945EEE8}" srcOrd="0" destOrd="0" presId="urn:microsoft.com/office/officeart/2005/8/layout/hList1"/>
    <dgm:cxn modelId="{4DB3F857-AB46-472D-920E-CC7E9EBB5F22}" type="presParOf" srcId="{0DDBAB13-244E-488A-B995-16045945EEE8}" destId="{34FAAB1A-9197-4B07-A827-80CDFCAB6539}" srcOrd="0" destOrd="0" presId="urn:microsoft.com/office/officeart/2005/8/layout/hList1"/>
    <dgm:cxn modelId="{D57DC613-EE16-492E-9047-76744DC756EB}" type="presParOf" srcId="{0DDBAB13-244E-488A-B995-16045945EEE8}" destId="{E81BF6BD-8CB2-485B-BEE9-BCD504942BF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A45135-AAA0-4F4D-B43B-BF71823AFB21}" type="doc">
      <dgm:prSet loTypeId="urn:microsoft.com/office/officeart/2005/8/layout/hList1" loCatId="list" qsTypeId="urn:microsoft.com/office/officeart/2005/8/quickstyle/simple1#14" qsCatId="simple" csTypeId="urn:microsoft.com/office/officeart/2005/8/colors/accent3_2#3" csCatId="accent3" phldr="1"/>
      <dgm:spPr/>
      <dgm:t>
        <a:bodyPr/>
        <a:lstStyle/>
        <a:p>
          <a:endParaRPr lang="en-GB"/>
        </a:p>
      </dgm:t>
    </dgm:pt>
    <dgm:pt modelId="{AC63B5C2-DBB4-4A2C-A786-1F5269D167F5}">
      <dgm:prSet/>
      <dgm:spPr/>
      <dgm:t>
        <a:bodyPr/>
        <a:lstStyle/>
        <a:p>
          <a:r>
            <a:rPr lang="en-GB" b="1" dirty="0"/>
            <a:t>Outcomes</a:t>
          </a:r>
          <a:endParaRPr lang="en-GB" dirty="0"/>
        </a:p>
      </dgm:t>
    </dgm:pt>
    <dgm:pt modelId="{99A0FD4E-8A9D-4B91-8B6D-1D474F864FC7}" type="parTrans" cxnId="{551F7E55-47D2-427A-A0DD-8683C6C4BB05}">
      <dgm:prSet/>
      <dgm:spPr/>
      <dgm:t>
        <a:bodyPr/>
        <a:lstStyle/>
        <a:p>
          <a:endParaRPr lang="en-GB"/>
        </a:p>
      </dgm:t>
    </dgm:pt>
    <dgm:pt modelId="{2051D2B7-551B-4541-89B9-6E521CA54037}" type="sibTrans" cxnId="{551F7E55-47D2-427A-A0DD-8683C6C4BB05}">
      <dgm:prSet/>
      <dgm:spPr/>
      <dgm:t>
        <a:bodyPr/>
        <a:lstStyle/>
        <a:p>
          <a:endParaRPr lang="en-GB"/>
        </a:p>
      </dgm:t>
    </dgm:pt>
    <dgm:pt modelId="{0D1A2D08-BACA-45B9-9A26-17C79C540291}">
      <dgm:prSet/>
      <dgm:spPr/>
      <dgm:t>
        <a:bodyPr/>
        <a:lstStyle/>
        <a:p>
          <a:r>
            <a:rPr lang="en-GB" b="1" dirty="0"/>
            <a:t>Significant PFS benefit – seen across prespecified subgroups, including R-refractory patients (HR 0.45), CD38 mAb-refractory patients (HR 0.65), and patients with high-risk cytogenetics (HR 0.57)</a:t>
          </a:r>
          <a:r>
            <a:rPr lang="en-GB" b="1" baseline="30000" dirty="0"/>
            <a:t>1</a:t>
          </a:r>
          <a:endParaRPr lang="en-GB" baseline="30000" dirty="0"/>
        </a:p>
      </dgm:t>
    </dgm:pt>
    <dgm:pt modelId="{E5F479DE-03F2-48B4-AF0F-327E02B279EB}" type="parTrans" cxnId="{5CF06AC6-F530-4098-B309-480010E5C7DB}">
      <dgm:prSet/>
      <dgm:spPr/>
      <dgm:t>
        <a:bodyPr/>
        <a:lstStyle/>
        <a:p>
          <a:endParaRPr lang="en-GB"/>
        </a:p>
      </dgm:t>
    </dgm:pt>
    <dgm:pt modelId="{F8F3D0E3-8ABC-4D46-9758-622D1AC223F6}" type="sibTrans" cxnId="{5CF06AC6-F530-4098-B309-480010E5C7DB}">
      <dgm:prSet/>
      <dgm:spPr/>
      <dgm:t>
        <a:bodyPr/>
        <a:lstStyle/>
        <a:p>
          <a:endParaRPr lang="en-GB"/>
        </a:p>
      </dgm:t>
    </dgm:pt>
    <dgm:pt modelId="{FD352383-6D93-420D-8BFD-A00B3989B072}">
      <dgm:prSet/>
      <dgm:spPr/>
      <dgm:t>
        <a:bodyPr/>
        <a:lstStyle/>
        <a:p>
          <a:r>
            <a:rPr lang="en-GB" b="1" dirty="0"/>
            <a:t>PFS2 benefit (median 47.1 vs 21.7 months, HR 0.52) seen across patient subgroups including R-refractory and CD38-exposed/refractory patients</a:t>
          </a:r>
          <a:r>
            <a:rPr lang="en-GB" b="1" baseline="30000" dirty="0"/>
            <a:t>3</a:t>
          </a:r>
        </a:p>
      </dgm:t>
    </dgm:pt>
    <dgm:pt modelId="{EFF62EFA-543D-46F0-8A6A-213397E47A8F}" type="parTrans" cxnId="{5ABAF13F-2CD1-4EB6-9DDE-B0796761D707}">
      <dgm:prSet/>
      <dgm:spPr/>
      <dgm:t>
        <a:bodyPr/>
        <a:lstStyle/>
        <a:p>
          <a:endParaRPr lang="en-GB"/>
        </a:p>
      </dgm:t>
    </dgm:pt>
    <dgm:pt modelId="{662CC02A-A736-4883-A3CF-2576DC23EAA0}" type="sibTrans" cxnId="{5ABAF13F-2CD1-4EB6-9DDE-B0796761D707}">
      <dgm:prSet/>
      <dgm:spPr/>
      <dgm:t>
        <a:bodyPr/>
        <a:lstStyle/>
        <a:p>
          <a:endParaRPr lang="en-GB"/>
        </a:p>
      </dgm:t>
    </dgm:pt>
    <dgm:pt modelId="{946A4210-7557-4321-BE21-1B3B4853631E}">
      <dgm:prSet/>
      <dgm:spPr/>
      <dgm:t>
        <a:bodyPr/>
        <a:lstStyle/>
        <a:p>
          <a:r>
            <a:rPr lang="en-GB" b="1" dirty="0"/>
            <a:t>Early OS trend </a:t>
          </a:r>
          <a:r>
            <a:rPr lang="en-GB" b="1" dirty="0" err="1"/>
            <a:t>favoring</a:t>
          </a:r>
          <a:r>
            <a:rPr lang="en-GB" b="1" dirty="0"/>
            <a:t> </a:t>
          </a:r>
          <a:r>
            <a:rPr lang="en-GB" b="1" dirty="0" err="1"/>
            <a:t>belamaf</a:t>
          </a:r>
          <a:r>
            <a:rPr lang="en-GB" b="1" dirty="0"/>
            <a:t>-Pom-dex – 12-month OS 83% vs 76% (HR 0.77)</a:t>
          </a:r>
          <a:r>
            <a:rPr lang="en-GB" b="1" baseline="30000" dirty="0"/>
            <a:t>1</a:t>
          </a:r>
        </a:p>
      </dgm:t>
    </dgm:pt>
    <dgm:pt modelId="{99FEC9E4-7CF6-40D5-B00A-2FAD19D661E8}" type="parTrans" cxnId="{54BA1964-287F-497E-A208-89BADBB81326}">
      <dgm:prSet/>
      <dgm:spPr/>
      <dgm:t>
        <a:bodyPr/>
        <a:lstStyle/>
        <a:p>
          <a:endParaRPr lang="en-GB"/>
        </a:p>
      </dgm:t>
    </dgm:pt>
    <dgm:pt modelId="{E3F212A2-4022-4ABE-95C0-75D9A47CE750}" type="sibTrans" cxnId="{54BA1964-287F-497E-A208-89BADBB81326}">
      <dgm:prSet/>
      <dgm:spPr/>
      <dgm:t>
        <a:bodyPr/>
        <a:lstStyle/>
        <a:p>
          <a:endParaRPr lang="en-GB"/>
        </a:p>
      </dgm:t>
    </dgm:pt>
    <dgm:pt modelId="{E948066F-39B5-4B2F-B7DE-6D4D2F8B3527}" type="pres">
      <dgm:prSet presAssocID="{E5A45135-AAA0-4F4D-B43B-BF71823AFB21}" presName="Name0" presStyleCnt="0">
        <dgm:presLayoutVars>
          <dgm:dir/>
          <dgm:animLvl val="lvl"/>
          <dgm:resizeHandles val="exact"/>
        </dgm:presLayoutVars>
      </dgm:prSet>
      <dgm:spPr/>
    </dgm:pt>
    <dgm:pt modelId="{0DDBAB13-244E-488A-B995-16045945EEE8}" type="pres">
      <dgm:prSet presAssocID="{AC63B5C2-DBB4-4A2C-A786-1F5269D167F5}" presName="composite" presStyleCnt="0"/>
      <dgm:spPr/>
    </dgm:pt>
    <dgm:pt modelId="{34FAAB1A-9197-4B07-A827-80CDFCAB6539}" type="pres">
      <dgm:prSet presAssocID="{AC63B5C2-DBB4-4A2C-A786-1F5269D167F5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E81BF6BD-8CB2-485B-BEE9-BCD504942BF3}" type="pres">
      <dgm:prSet presAssocID="{AC63B5C2-DBB4-4A2C-A786-1F5269D167F5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C7896E2B-6BA4-4CAF-94B4-7F4D8FD52D99}" type="presOf" srcId="{946A4210-7557-4321-BE21-1B3B4853631E}" destId="{E81BF6BD-8CB2-485B-BEE9-BCD504942BF3}" srcOrd="0" destOrd="2" presId="urn:microsoft.com/office/officeart/2005/8/layout/hList1"/>
    <dgm:cxn modelId="{5ABAF13F-2CD1-4EB6-9DDE-B0796761D707}" srcId="{AC63B5C2-DBB4-4A2C-A786-1F5269D167F5}" destId="{FD352383-6D93-420D-8BFD-A00B3989B072}" srcOrd="1" destOrd="0" parTransId="{EFF62EFA-543D-46F0-8A6A-213397E47A8F}" sibTransId="{662CC02A-A736-4883-A3CF-2576DC23EAA0}"/>
    <dgm:cxn modelId="{7AB67C44-BC19-4FE8-82E6-F3EC35755084}" type="presOf" srcId="{AC63B5C2-DBB4-4A2C-A786-1F5269D167F5}" destId="{34FAAB1A-9197-4B07-A827-80CDFCAB6539}" srcOrd="0" destOrd="0" presId="urn:microsoft.com/office/officeart/2005/8/layout/hList1"/>
    <dgm:cxn modelId="{551F7E55-47D2-427A-A0DD-8683C6C4BB05}" srcId="{E5A45135-AAA0-4F4D-B43B-BF71823AFB21}" destId="{AC63B5C2-DBB4-4A2C-A786-1F5269D167F5}" srcOrd="0" destOrd="0" parTransId="{99A0FD4E-8A9D-4B91-8B6D-1D474F864FC7}" sibTransId="{2051D2B7-551B-4541-89B9-6E521CA54037}"/>
    <dgm:cxn modelId="{54BA1964-287F-497E-A208-89BADBB81326}" srcId="{AC63B5C2-DBB4-4A2C-A786-1F5269D167F5}" destId="{946A4210-7557-4321-BE21-1B3B4853631E}" srcOrd="2" destOrd="0" parTransId="{99FEC9E4-7CF6-40D5-B00A-2FAD19D661E8}" sibTransId="{E3F212A2-4022-4ABE-95C0-75D9A47CE750}"/>
    <dgm:cxn modelId="{3FDF4C68-24B8-4B9E-9373-F089A68E1577}" type="presOf" srcId="{0D1A2D08-BACA-45B9-9A26-17C79C540291}" destId="{E81BF6BD-8CB2-485B-BEE9-BCD504942BF3}" srcOrd="0" destOrd="0" presId="urn:microsoft.com/office/officeart/2005/8/layout/hList1"/>
    <dgm:cxn modelId="{B6EDD2A4-12F5-493B-B7F0-9A27650C84FF}" type="presOf" srcId="{E5A45135-AAA0-4F4D-B43B-BF71823AFB21}" destId="{E948066F-39B5-4B2F-B7DE-6D4D2F8B3527}" srcOrd="0" destOrd="0" presId="urn:microsoft.com/office/officeart/2005/8/layout/hList1"/>
    <dgm:cxn modelId="{5CF06AC6-F530-4098-B309-480010E5C7DB}" srcId="{AC63B5C2-DBB4-4A2C-A786-1F5269D167F5}" destId="{0D1A2D08-BACA-45B9-9A26-17C79C540291}" srcOrd="0" destOrd="0" parTransId="{E5F479DE-03F2-48B4-AF0F-327E02B279EB}" sibTransId="{F8F3D0E3-8ABC-4D46-9758-622D1AC223F6}"/>
    <dgm:cxn modelId="{6A96D4EC-3265-4F2A-B8EB-35B74FCC6E85}" type="presOf" srcId="{FD352383-6D93-420D-8BFD-A00B3989B072}" destId="{E81BF6BD-8CB2-485B-BEE9-BCD504942BF3}" srcOrd="0" destOrd="1" presId="urn:microsoft.com/office/officeart/2005/8/layout/hList1"/>
    <dgm:cxn modelId="{6A6A6F1F-7AC3-49EE-BD0F-D63563CCC3A2}" type="presParOf" srcId="{E948066F-39B5-4B2F-B7DE-6D4D2F8B3527}" destId="{0DDBAB13-244E-488A-B995-16045945EEE8}" srcOrd="0" destOrd="0" presId="urn:microsoft.com/office/officeart/2005/8/layout/hList1"/>
    <dgm:cxn modelId="{4DB3F857-AB46-472D-920E-CC7E9EBB5F22}" type="presParOf" srcId="{0DDBAB13-244E-488A-B995-16045945EEE8}" destId="{34FAAB1A-9197-4B07-A827-80CDFCAB6539}" srcOrd="0" destOrd="0" presId="urn:microsoft.com/office/officeart/2005/8/layout/hList1"/>
    <dgm:cxn modelId="{D57DC613-EE16-492E-9047-76744DC756EB}" type="presParOf" srcId="{0DDBAB13-244E-488A-B995-16045945EEE8}" destId="{E81BF6BD-8CB2-485B-BEE9-BCD504942BF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50A8772-7BB1-4CC7-B4C9-376BF9D54ED6}" type="doc">
      <dgm:prSet loTypeId="urn:microsoft.com/office/officeart/2005/8/layout/list1" loCatId="list" qsTypeId="urn:microsoft.com/office/officeart/2005/8/quickstyle/3d1#2" qsCatId="3D" csTypeId="urn:microsoft.com/office/officeart/2005/8/colors/accent5_2#1" csCatId="accent5" phldr="1"/>
      <dgm:spPr/>
      <dgm:t>
        <a:bodyPr/>
        <a:lstStyle/>
        <a:p>
          <a:endParaRPr lang="en-US"/>
        </a:p>
      </dgm:t>
    </dgm:pt>
    <dgm:pt modelId="{ADB1B886-9101-470C-A18A-D6266821BABF}">
      <dgm:prSet/>
      <dgm:spPr/>
      <dgm:t>
        <a:bodyPr/>
        <a:lstStyle/>
        <a:p>
          <a:r>
            <a:rPr lang="en-US" b="1" dirty="0"/>
            <a:t>Dose escalation</a:t>
          </a:r>
          <a:endParaRPr lang="en-GB" b="1" dirty="0"/>
        </a:p>
      </dgm:t>
    </dgm:pt>
    <dgm:pt modelId="{5FB05DC3-D6A5-4E75-8F09-D19D5565E53D}" type="parTrans" cxnId="{B210B3B9-0989-4659-BEF6-75888BB8B703}">
      <dgm:prSet/>
      <dgm:spPr/>
      <dgm:t>
        <a:bodyPr/>
        <a:lstStyle/>
        <a:p>
          <a:endParaRPr lang="en-US" b="1"/>
        </a:p>
      </dgm:t>
    </dgm:pt>
    <dgm:pt modelId="{B1E68D42-0BA5-469D-A0E7-0CCA5DDCF17F}" type="sibTrans" cxnId="{B210B3B9-0989-4659-BEF6-75888BB8B703}">
      <dgm:prSet/>
      <dgm:spPr/>
      <dgm:t>
        <a:bodyPr/>
        <a:lstStyle/>
        <a:p>
          <a:endParaRPr lang="en-US" b="1"/>
        </a:p>
      </dgm:t>
    </dgm:pt>
    <dgm:pt modelId="{C68171B3-F329-433C-AE22-D3D389F5DF9F}">
      <dgm:prSet/>
      <dgm:spPr/>
      <dgm:t>
        <a:bodyPr/>
        <a:lstStyle/>
        <a:p>
          <a:r>
            <a:rPr lang="en-US" b="1" dirty="0"/>
            <a:t>30% high-risk cytogenetics, 35% EMD</a:t>
          </a:r>
          <a:endParaRPr lang="en-GB" b="1" dirty="0"/>
        </a:p>
      </dgm:t>
    </dgm:pt>
    <dgm:pt modelId="{E172F4D4-CD71-40C8-A668-7E5ABF87E082}" type="parTrans" cxnId="{1AC6B6E0-B4C9-484E-A48D-944FD2F73D96}">
      <dgm:prSet/>
      <dgm:spPr/>
      <dgm:t>
        <a:bodyPr/>
        <a:lstStyle/>
        <a:p>
          <a:endParaRPr lang="en-US" b="1"/>
        </a:p>
      </dgm:t>
    </dgm:pt>
    <dgm:pt modelId="{BC804696-6567-44F7-BA38-C6C794A7C58E}" type="sibTrans" cxnId="{1AC6B6E0-B4C9-484E-A48D-944FD2F73D96}">
      <dgm:prSet/>
      <dgm:spPr/>
      <dgm:t>
        <a:bodyPr/>
        <a:lstStyle/>
        <a:p>
          <a:endParaRPr lang="en-US" b="1"/>
        </a:p>
      </dgm:t>
    </dgm:pt>
    <dgm:pt modelId="{1B7B3940-77AD-464F-ACFC-5975731AD806}">
      <dgm:prSet/>
      <dgm:spPr/>
      <dgm:t>
        <a:bodyPr/>
        <a:lstStyle/>
        <a:p>
          <a:r>
            <a:rPr lang="en-US" b="1" dirty="0">
              <a:solidFill>
                <a:srgbClr val="FF0000"/>
              </a:solidFill>
            </a:rPr>
            <a:t>Median 6 prior therapies</a:t>
          </a:r>
          <a:endParaRPr lang="en-GB" b="1" dirty="0">
            <a:solidFill>
              <a:srgbClr val="FF0000"/>
            </a:solidFill>
          </a:endParaRPr>
        </a:p>
      </dgm:t>
    </dgm:pt>
    <dgm:pt modelId="{64E6B066-7B13-4BDA-A419-466141E4709B}" type="parTrans" cxnId="{1095AF33-3422-4123-9E59-3718368FCEDA}">
      <dgm:prSet/>
      <dgm:spPr/>
      <dgm:t>
        <a:bodyPr/>
        <a:lstStyle/>
        <a:p>
          <a:endParaRPr lang="en-US" b="1"/>
        </a:p>
      </dgm:t>
    </dgm:pt>
    <dgm:pt modelId="{F944710E-ECD9-45AB-A3FE-4094477D8121}" type="sibTrans" cxnId="{1095AF33-3422-4123-9E59-3718368FCEDA}">
      <dgm:prSet/>
      <dgm:spPr/>
      <dgm:t>
        <a:bodyPr/>
        <a:lstStyle/>
        <a:p>
          <a:endParaRPr lang="en-US" b="1"/>
        </a:p>
      </dgm:t>
    </dgm:pt>
    <dgm:pt modelId="{CA7BF8D3-8C5A-4CE2-8D72-A9FD1D842BD1}">
      <dgm:prSet/>
      <dgm:spPr/>
      <dgm:t>
        <a:bodyPr/>
        <a:lstStyle/>
        <a:p>
          <a:r>
            <a:rPr lang="en-US" b="1" dirty="0">
              <a:solidFill>
                <a:srgbClr val="FF0000"/>
              </a:solidFill>
            </a:rPr>
            <a:t>56% triple-class-refractory</a:t>
          </a:r>
          <a:endParaRPr lang="en-GB" b="1" dirty="0">
            <a:solidFill>
              <a:srgbClr val="FF0000"/>
            </a:solidFill>
          </a:endParaRPr>
        </a:p>
      </dgm:t>
    </dgm:pt>
    <dgm:pt modelId="{417A5DF0-465D-4307-85D2-7BA3951DC838}" type="parTrans" cxnId="{9C5D175E-47D9-4C50-B52A-7346B50A9C41}">
      <dgm:prSet/>
      <dgm:spPr/>
      <dgm:t>
        <a:bodyPr/>
        <a:lstStyle/>
        <a:p>
          <a:endParaRPr lang="en-US" b="1"/>
        </a:p>
      </dgm:t>
    </dgm:pt>
    <dgm:pt modelId="{57220529-EB77-435D-ADB2-46AC0002D1E0}" type="sibTrans" cxnId="{9C5D175E-47D9-4C50-B52A-7346B50A9C41}">
      <dgm:prSet/>
      <dgm:spPr/>
      <dgm:t>
        <a:bodyPr/>
        <a:lstStyle/>
        <a:p>
          <a:endParaRPr lang="en-US" b="1"/>
        </a:p>
      </dgm:t>
    </dgm:pt>
    <dgm:pt modelId="{9C976147-6A7D-4D18-A27E-E2168E9EB5D0}">
      <dgm:prSet/>
      <dgm:spPr/>
      <dgm:t>
        <a:bodyPr/>
        <a:lstStyle/>
        <a:p>
          <a:r>
            <a:rPr lang="en-US" b="1" dirty="0"/>
            <a:t>Efficacy in dose expansion cohort</a:t>
          </a:r>
          <a:endParaRPr lang="en-GB" b="1" dirty="0"/>
        </a:p>
      </dgm:t>
    </dgm:pt>
    <dgm:pt modelId="{A5383758-AFB1-4EEE-B7B1-2C25AE9611E7}" type="parTrans" cxnId="{D7905C3B-1167-4DB0-9882-A77C0100E138}">
      <dgm:prSet/>
      <dgm:spPr/>
      <dgm:t>
        <a:bodyPr/>
        <a:lstStyle/>
        <a:p>
          <a:endParaRPr lang="en-US" b="1"/>
        </a:p>
      </dgm:t>
    </dgm:pt>
    <dgm:pt modelId="{C81EECB4-A9DD-4323-8A00-96A07E3168F9}" type="sibTrans" cxnId="{D7905C3B-1167-4DB0-9882-A77C0100E138}">
      <dgm:prSet/>
      <dgm:spPr/>
      <dgm:t>
        <a:bodyPr/>
        <a:lstStyle/>
        <a:p>
          <a:endParaRPr lang="en-US" b="1"/>
        </a:p>
      </dgm:t>
    </dgm:pt>
    <dgm:pt modelId="{898E6CD8-1744-461D-BD05-57202ECC4DD4}">
      <dgm:prSet/>
      <dgm:spPr/>
      <dgm:t>
        <a:bodyPr/>
        <a:lstStyle/>
        <a:p>
          <a:r>
            <a:rPr lang="en-US" b="1" dirty="0"/>
            <a:t>Median DOR 7.6 months</a:t>
          </a:r>
          <a:endParaRPr lang="en-GB" b="1" dirty="0"/>
        </a:p>
      </dgm:t>
    </dgm:pt>
    <dgm:pt modelId="{0483F7E8-2979-4B8E-B065-25731B35ECB3}" type="parTrans" cxnId="{6150E089-43C0-4352-AD6A-EC48B9080AF8}">
      <dgm:prSet/>
      <dgm:spPr/>
      <dgm:t>
        <a:bodyPr/>
        <a:lstStyle/>
        <a:p>
          <a:endParaRPr lang="en-US" b="1"/>
        </a:p>
      </dgm:t>
    </dgm:pt>
    <dgm:pt modelId="{6F4D912A-6437-4F51-8EE3-58210EABE3E0}" type="sibTrans" cxnId="{6150E089-43C0-4352-AD6A-EC48B9080AF8}">
      <dgm:prSet/>
      <dgm:spPr/>
      <dgm:t>
        <a:bodyPr/>
        <a:lstStyle/>
        <a:p>
          <a:endParaRPr lang="en-US" b="1"/>
        </a:p>
      </dgm:t>
    </dgm:pt>
    <dgm:pt modelId="{ECA6D607-D059-44E3-B5A0-4EEC6DB14C05}">
      <dgm:prSet/>
      <dgm:spPr/>
      <dgm:t>
        <a:bodyPr/>
        <a:lstStyle/>
        <a:p>
          <a:r>
            <a:rPr lang="en-US" b="1" dirty="0"/>
            <a:t>77 heavily pretreated RRMM patients</a:t>
          </a:r>
          <a:endParaRPr lang="en-GB" b="1" dirty="0"/>
        </a:p>
      </dgm:t>
    </dgm:pt>
    <dgm:pt modelId="{6A255885-69CA-4B78-AD10-F46BA2FB116A}" type="parTrans" cxnId="{41E6FF2E-77F9-42F4-BDBE-253BA84FF2CA}">
      <dgm:prSet/>
      <dgm:spPr/>
      <dgm:t>
        <a:bodyPr/>
        <a:lstStyle/>
        <a:p>
          <a:endParaRPr lang="en-US"/>
        </a:p>
      </dgm:t>
    </dgm:pt>
    <dgm:pt modelId="{F2B977E9-161D-49F7-9C01-0AEE47FAEFC3}" type="sibTrans" cxnId="{41E6FF2E-77F9-42F4-BDBE-253BA84FF2CA}">
      <dgm:prSet/>
      <dgm:spPr/>
      <dgm:t>
        <a:bodyPr/>
        <a:lstStyle/>
        <a:p>
          <a:endParaRPr lang="en-US"/>
        </a:p>
      </dgm:t>
    </dgm:pt>
    <dgm:pt modelId="{9D5F0C91-95DB-47BA-BEE1-1302352FB6CD}">
      <dgm:prSet/>
      <dgm:spPr/>
      <dgm:t>
        <a:bodyPr/>
        <a:lstStyle/>
        <a:p>
          <a:r>
            <a:rPr lang="en-GB" b="1" dirty="0"/>
            <a:t>Dose expansion at RP2D</a:t>
          </a:r>
        </a:p>
      </dgm:t>
    </dgm:pt>
    <dgm:pt modelId="{DC9CEB48-08CF-4F99-8405-3E9A70DE1F73}" type="parTrans" cxnId="{A27A6AA4-551F-4C90-B1A2-D8613C133FF2}">
      <dgm:prSet/>
      <dgm:spPr/>
      <dgm:t>
        <a:bodyPr/>
        <a:lstStyle/>
        <a:p>
          <a:endParaRPr lang="en-US"/>
        </a:p>
      </dgm:t>
    </dgm:pt>
    <dgm:pt modelId="{D4188BC4-EAB2-4031-A67E-818E956638B9}" type="sibTrans" cxnId="{A27A6AA4-551F-4C90-B1A2-D8613C133FF2}">
      <dgm:prSet/>
      <dgm:spPr/>
      <dgm:t>
        <a:bodyPr/>
        <a:lstStyle/>
        <a:p>
          <a:endParaRPr lang="en-US"/>
        </a:p>
      </dgm:t>
    </dgm:pt>
    <dgm:pt modelId="{529E5199-85C4-4231-BF70-A39311AB255D}">
      <dgm:prSet/>
      <dgm:spPr/>
      <dgm:t>
        <a:bodyPr/>
        <a:lstStyle/>
        <a:p>
          <a:r>
            <a:rPr lang="en-GB" b="1" dirty="0"/>
            <a:t>101 heavily </a:t>
          </a:r>
          <a:r>
            <a:rPr lang="en-GB" b="1" dirty="0" err="1"/>
            <a:t>pretreated</a:t>
          </a:r>
          <a:r>
            <a:rPr lang="en-GB" b="1" dirty="0"/>
            <a:t> RRMM patients</a:t>
          </a:r>
        </a:p>
      </dgm:t>
    </dgm:pt>
    <dgm:pt modelId="{1D1E3309-52C1-41E6-AEAC-1CAFDF19A637}" type="parTrans" cxnId="{1391FD6C-BC22-4EBD-BF65-1DD1116D137A}">
      <dgm:prSet/>
      <dgm:spPr/>
      <dgm:t>
        <a:bodyPr/>
        <a:lstStyle/>
        <a:p>
          <a:endParaRPr lang="en-US"/>
        </a:p>
      </dgm:t>
    </dgm:pt>
    <dgm:pt modelId="{15B527E6-6217-45DA-917B-DDEB58D82D7F}" type="sibTrans" cxnId="{1391FD6C-BC22-4EBD-BF65-1DD1116D137A}">
      <dgm:prSet/>
      <dgm:spPr/>
      <dgm:t>
        <a:bodyPr/>
        <a:lstStyle/>
        <a:p>
          <a:endParaRPr lang="en-US"/>
        </a:p>
      </dgm:t>
    </dgm:pt>
    <dgm:pt modelId="{1DD6B356-E4FE-4840-8154-69B35F710BB4}">
      <dgm:prSet/>
      <dgm:spPr/>
      <dgm:t>
        <a:bodyPr/>
        <a:lstStyle/>
        <a:p>
          <a:r>
            <a:rPr lang="en-US" b="1" dirty="0"/>
            <a:t>37% high-risk cytogenetics, 40% EMD</a:t>
          </a:r>
          <a:endParaRPr lang="en-GB" b="1" dirty="0"/>
        </a:p>
      </dgm:t>
    </dgm:pt>
    <dgm:pt modelId="{498BC51E-55B3-45EF-8E39-4751D606E408}" type="parTrans" cxnId="{FE727474-555B-494E-B439-C87E5C190F41}">
      <dgm:prSet/>
      <dgm:spPr/>
      <dgm:t>
        <a:bodyPr/>
        <a:lstStyle/>
        <a:p>
          <a:endParaRPr lang="en-US"/>
        </a:p>
      </dgm:t>
    </dgm:pt>
    <dgm:pt modelId="{AF1E720E-9B4F-4327-9DE7-6D5CC644C027}" type="sibTrans" cxnId="{FE727474-555B-494E-B439-C87E5C190F41}">
      <dgm:prSet/>
      <dgm:spPr/>
      <dgm:t>
        <a:bodyPr/>
        <a:lstStyle/>
        <a:p>
          <a:endParaRPr lang="en-US"/>
        </a:p>
      </dgm:t>
    </dgm:pt>
    <dgm:pt modelId="{8D310271-CA0E-48F9-9888-E4F0CB9EDC96}">
      <dgm:prSet/>
      <dgm:spPr/>
      <dgm:t>
        <a:bodyPr/>
        <a:lstStyle/>
        <a:p>
          <a:r>
            <a:rPr lang="en-GB" b="1" dirty="0">
              <a:solidFill>
                <a:srgbClr val="FF0000"/>
              </a:solidFill>
            </a:rPr>
            <a:t>Median 6 prior therapies</a:t>
          </a:r>
        </a:p>
      </dgm:t>
    </dgm:pt>
    <dgm:pt modelId="{7E99D1CF-45D6-4D5B-8BD8-C23220237EC2}" type="parTrans" cxnId="{965C6D39-273E-4A40-BAFD-5E3C93936AC6}">
      <dgm:prSet/>
      <dgm:spPr/>
      <dgm:t>
        <a:bodyPr/>
        <a:lstStyle/>
        <a:p>
          <a:endParaRPr lang="en-US"/>
        </a:p>
      </dgm:t>
    </dgm:pt>
    <dgm:pt modelId="{EF1EE29D-1405-42CF-B5AE-FD84287C7A7C}" type="sibTrans" cxnId="{965C6D39-273E-4A40-BAFD-5E3C93936AC6}">
      <dgm:prSet/>
      <dgm:spPr/>
      <dgm:t>
        <a:bodyPr/>
        <a:lstStyle/>
        <a:p>
          <a:endParaRPr lang="en-US"/>
        </a:p>
      </dgm:t>
    </dgm:pt>
    <dgm:pt modelId="{8038CE60-D80C-4565-8C6B-55561AD8995A}">
      <dgm:prSet/>
      <dgm:spPr/>
      <dgm:t>
        <a:bodyPr/>
        <a:lstStyle/>
        <a:p>
          <a:r>
            <a:rPr lang="en-GB" b="1" dirty="0">
              <a:solidFill>
                <a:srgbClr val="FF0000"/>
              </a:solidFill>
            </a:rPr>
            <a:t>100% triple-class-refractory</a:t>
          </a:r>
        </a:p>
      </dgm:t>
    </dgm:pt>
    <dgm:pt modelId="{504CD1A9-FCA9-438B-B7E6-F26B4886FD19}" type="parTrans" cxnId="{053E8849-5318-407F-A588-C1916C4304C7}">
      <dgm:prSet/>
      <dgm:spPr/>
      <dgm:t>
        <a:bodyPr/>
        <a:lstStyle/>
        <a:p>
          <a:endParaRPr lang="en-US"/>
        </a:p>
      </dgm:t>
    </dgm:pt>
    <dgm:pt modelId="{724807D0-F8F1-4CAE-961F-241A09F1FF6F}" type="sibTrans" cxnId="{053E8849-5318-407F-A588-C1916C4304C7}">
      <dgm:prSet/>
      <dgm:spPr/>
      <dgm:t>
        <a:bodyPr/>
        <a:lstStyle/>
        <a:p>
          <a:endParaRPr lang="en-US"/>
        </a:p>
      </dgm:t>
    </dgm:pt>
    <dgm:pt modelId="{277D2464-5C29-4594-BDFD-4BB0CBDF9459}">
      <dgm:prSet/>
      <dgm:spPr/>
      <dgm:t>
        <a:bodyPr/>
        <a:lstStyle/>
        <a:p>
          <a:r>
            <a:rPr lang="en-GB" b="1" dirty="0"/>
            <a:t>Median PFS 4.4 months</a:t>
          </a:r>
        </a:p>
      </dgm:t>
    </dgm:pt>
    <dgm:pt modelId="{130B3D9D-2908-4291-A76A-B88EFB9242D0}" type="parTrans" cxnId="{95E35378-CEF5-43BC-A904-7A3F1EF20ABB}">
      <dgm:prSet/>
      <dgm:spPr/>
      <dgm:t>
        <a:bodyPr/>
        <a:lstStyle/>
        <a:p>
          <a:endParaRPr lang="en-US"/>
        </a:p>
      </dgm:t>
    </dgm:pt>
    <dgm:pt modelId="{00AA142F-AA08-4111-9F47-CE0C46F531A7}" type="sibTrans" cxnId="{95E35378-CEF5-43BC-A904-7A3F1EF20ABB}">
      <dgm:prSet/>
      <dgm:spPr/>
      <dgm:t>
        <a:bodyPr/>
        <a:lstStyle/>
        <a:p>
          <a:endParaRPr lang="en-US"/>
        </a:p>
      </dgm:t>
    </dgm:pt>
    <dgm:pt modelId="{F8CFA2E7-D8FE-43D0-A556-18570EF0A8BB}">
      <dgm:prSet/>
      <dgm:spPr/>
      <dgm:t>
        <a:bodyPr/>
        <a:lstStyle/>
        <a:p>
          <a:r>
            <a:rPr lang="en-GB" b="1" dirty="0">
              <a:solidFill>
                <a:srgbClr val="FF0000"/>
              </a:solidFill>
            </a:rPr>
            <a:t>In patients with prior anti-BCMA therapy, median DOR 6.9 months and median PFS 5.4 months</a:t>
          </a:r>
        </a:p>
      </dgm:t>
    </dgm:pt>
    <dgm:pt modelId="{E0380172-0997-49F1-ACC4-9A33025A5A4B}" type="parTrans" cxnId="{3379537B-B339-4E11-9B54-8514C9A77118}">
      <dgm:prSet/>
      <dgm:spPr/>
      <dgm:t>
        <a:bodyPr/>
        <a:lstStyle/>
        <a:p>
          <a:endParaRPr lang="en-US"/>
        </a:p>
      </dgm:t>
    </dgm:pt>
    <dgm:pt modelId="{FA2F7E9D-C00C-40FB-9EAE-177BC3F2EA7C}" type="sibTrans" cxnId="{3379537B-B339-4E11-9B54-8514C9A77118}">
      <dgm:prSet/>
      <dgm:spPr/>
      <dgm:t>
        <a:bodyPr/>
        <a:lstStyle/>
        <a:p>
          <a:endParaRPr lang="en-US"/>
        </a:p>
      </dgm:t>
    </dgm:pt>
    <dgm:pt modelId="{2EFA6E28-EAEE-4759-B01E-EDBA22B97B03}" type="pres">
      <dgm:prSet presAssocID="{E50A8772-7BB1-4CC7-B4C9-376BF9D54ED6}" presName="linear" presStyleCnt="0">
        <dgm:presLayoutVars>
          <dgm:dir/>
          <dgm:animLvl val="lvl"/>
          <dgm:resizeHandles val="exact"/>
        </dgm:presLayoutVars>
      </dgm:prSet>
      <dgm:spPr/>
    </dgm:pt>
    <dgm:pt modelId="{B11980CF-F419-4F7A-A1E7-7D23B2F56539}" type="pres">
      <dgm:prSet presAssocID="{ADB1B886-9101-470C-A18A-D6266821BABF}" presName="parentLin" presStyleCnt="0"/>
      <dgm:spPr/>
    </dgm:pt>
    <dgm:pt modelId="{E237A689-BC0D-47FD-918C-335BBBF0FE5D}" type="pres">
      <dgm:prSet presAssocID="{ADB1B886-9101-470C-A18A-D6266821BABF}" presName="parentLeftMargin" presStyleLbl="node1" presStyleIdx="0" presStyleCnt="3"/>
      <dgm:spPr/>
    </dgm:pt>
    <dgm:pt modelId="{DF0EC7D0-6892-4111-9128-B49A4BD26838}" type="pres">
      <dgm:prSet presAssocID="{ADB1B886-9101-470C-A18A-D6266821BAB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6CB1140-774C-4865-AAA8-ED84D4F09C46}" type="pres">
      <dgm:prSet presAssocID="{ADB1B886-9101-470C-A18A-D6266821BABF}" presName="negativeSpace" presStyleCnt="0"/>
      <dgm:spPr/>
    </dgm:pt>
    <dgm:pt modelId="{44F9387C-8964-469D-85DF-54E97EBBB02A}" type="pres">
      <dgm:prSet presAssocID="{ADB1B886-9101-470C-A18A-D6266821BABF}" presName="childText" presStyleLbl="conFgAcc1" presStyleIdx="0" presStyleCnt="3">
        <dgm:presLayoutVars>
          <dgm:bulletEnabled val="1"/>
        </dgm:presLayoutVars>
      </dgm:prSet>
      <dgm:spPr/>
    </dgm:pt>
    <dgm:pt modelId="{C30DD6DA-9EC7-4300-B292-65177ABFC383}" type="pres">
      <dgm:prSet presAssocID="{B1E68D42-0BA5-469D-A0E7-0CCA5DDCF17F}" presName="spaceBetweenRectangles" presStyleCnt="0"/>
      <dgm:spPr/>
    </dgm:pt>
    <dgm:pt modelId="{5902E8A2-5FC9-487F-9C3A-6855F90543F2}" type="pres">
      <dgm:prSet presAssocID="{9D5F0C91-95DB-47BA-BEE1-1302352FB6CD}" presName="parentLin" presStyleCnt="0"/>
      <dgm:spPr/>
    </dgm:pt>
    <dgm:pt modelId="{BAF5188A-39F3-43CA-80A4-13558437641F}" type="pres">
      <dgm:prSet presAssocID="{9D5F0C91-95DB-47BA-BEE1-1302352FB6CD}" presName="parentLeftMargin" presStyleLbl="node1" presStyleIdx="0" presStyleCnt="3"/>
      <dgm:spPr/>
    </dgm:pt>
    <dgm:pt modelId="{1FE08014-39B5-4464-ABD5-55BA619B1B96}" type="pres">
      <dgm:prSet presAssocID="{9D5F0C91-95DB-47BA-BEE1-1302352FB6C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120DAAB-B495-4B7C-A1AC-1C49C0F8C45E}" type="pres">
      <dgm:prSet presAssocID="{9D5F0C91-95DB-47BA-BEE1-1302352FB6CD}" presName="negativeSpace" presStyleCnt="0"/>
      <dgm:spPr/>
    </dgm:pt>
    <dgm:pt modelId="{5098D30D-BCCD-4F5E-AAE2-74ACF14FC1C9}" type="pres">
      <dgm:prSet presAssocID="{9D5F0C91-95DB-47BA-BEE1-1302352FB6CD}" presName="childText" presStyleLbl="conFgAcc1" presStyleIdx="1" presStyleCnt="3">
        <dgm:presLayoutVars>
          <dgm:bulletEnabled val="1"/>
        </dgm:presLayoutVars>
      </dgm:prSet>
      <dgm:spPr/>
    </dgm:pt>
    <dgm:pt modelId="{EB0AB05E-F182-4824-BDA8-08A4889F3524}" type="pres">
      <dgm:prSet presAssocID="{D4188BC4-EAB2-4031-A67E-818E956638B9}" presName="spaceBetweenRectangles" presStyleCnt="0"/>
      <dgm:spPr/>
    </dgm:pt>
    <dgm:pt modelId="{A5F640AA-7F11-48E7-900E-2C105A54F45B}" type="pres">
      <dgm:prSet presAssocID="{9C976147-6A7D-4D18-A27E-E2168E9EB5D0}" presName="parentLin" presStyleCnt="0"/>
      <dgm:spPr/>
    </dgm:pt>
    <dgm:pt modelId="{6D8E2CA7-A567-4547-954E-CBBBD30795C7}" type="pres">
      <dgm:prSet presAssocID="{9C976147-6A7D-4D18-A27E-E2168E9EB5D0}" presName="parentLeftMargin" presStyleLbl="node1" presStyleIdx="1" presStyleCnt="3"/>
      <dgm:spPr/>
    </dgm:pt>
    <dgm:pt modelId="{A6AAB99A-B0E2-46C0-A519-6A7053907AD9}" type="pres">
      <dgm:prSet presAssocID="{9C976147-6A7D-4D18-A27E-E2168E9EB5D0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BC647E1-725F-491A-B5DC-492222932DAE}" type="pres">
      <dgm:prSet presAssocID="{9C976147-6A7D-4D18-A27E-E2168E9EB5D0}" presName="negativeSpace" presStyleCnt="0"/>
      <dgm:spPr/>
    </dgm:pt>
    <dgm:pt modelId="{AFFCA66E-E9B5-486A-BC27-A29520159885}" type="pres">
      <dgm:prSet presAssocID="{9C976147-6A7D-4D18-A27E-E2168E9EB5D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E725E12-F717-4525-835A-12154A46C053}" type="presOf" srcId="{E50A8772-7BB1-4CC7-B4C9-376BF9D54ED6}" destId="{2EFA6E28-EAEE-4759-B01E-EDBA22B97B03}" srcOrd="0" destOrd="0" presId="urn:microsoft.com/office/officeart/2005/8/layout/list1"/>
    <dgm:cxn modelId="{81316D19-9E7E-4F7C-8181-5102B7922553}" type="presOf" srcId="{C68171B3-F329-433C-AE22-D3D389F5DF9F}" destId="{44F9387C-8964-469D-85DF-54E97EBBB02A}" srcOrd="0" destOrd="1" presId="urn:microsoft.com/office/officeart/2005/8/layout/list1"/>
    <dgm:cxn modelId="{2E093425-A2A3-449D-AC67-D01CFDA79A9C}" type="presOf" srcId="{ADB1B886-9101-470C-A18A-D6266821BABF}" destId="{E237A689-BC0D-47FD-918C-335BBBF0FE5D}" srcOrd="0" destOrd="0" presId="urn:microsoft.com/office/officeart/2005/8/layout/list1"/>
    <dgm:cxn modelId="{52AEBE27-41C1-441F-9A49-C792E4FE1338}" type="presOf" srcId="{529E5199-85C4-4231-BF70-A39311AB255D}" destId="{5098D30D-BCCD-4F5E-AAE2-74ACF14FC1C9}" srcOrd="0" destOrd="0" presId="urn:microsoft.com/office/officeart/2005/8/layout/list1"/>
    <dgm:cxn modelId="{DAEBEB2C-E467-41FF-96D1-9BBE7A7691A6}" type="presOf" srcId="{1B7B3940-77AD-464F-ACFC-5975731AD806}" destId="{44F9387C-8964-469D-85DF-54E97EBBB02A}" srcOrd="0" destOrd="2" presId="urn:microsoft.com/office/officeart/2005/8/layout/list1"/>
    <dgm:cxn modelId="{EB40C62E-08DE-43D8-BC40-6B3131535419}" type="presOf" srcId="{1DD6B356-E4FE-4840-8154-69B35F710BB4}" destId="{5098D30D-BCCD-4F5E-AAE2-74ACF14FC1C9}" srcOrd="0" destOrd="1" presId="urn:microsoft.com/office/officeart/2005/8/layout/list1"/>
    <dgm:cxn modelId="{41E6FF2E-77F9-42F4-BDBE-253BA84FF2CA}" srcId="{ADB1B886-9101-470C-A18A-D6266821BABF}" destId="{ECA6D607-D059-44E3-B5A0-4EEC6DB14C05}" srcOrd="0" destOrd="0" parTransId="{6A255885-69CA-4B78-AD10-F46BA2FB116A}" sibTransId="{F2B977E9-161D-49F7-9C01-0AEE47FAEFC3}"/>
    <dgm:cxn modelId="{5A7D4930-7CDD-4097-8598-790331A67A42}" type="presOf" srcId="{9D5F0C91-95DB-47BA-BEE1-1302352FB6CD}" destId="{BAF5188A-39F3-43CA-80A4-13558437641F}" srcOrd="0" destOrd="0" presId="urn:microsoft.com/office/officeart/2005/8/layout/list1"/>
    <dgm:cxn modelId="{9306C832-18C5-4E0A-8F7B-51A23D65B21D}" type="presOf" srcId="{9D5F0C91-95DB-47BA-BEE1-1302352FB6CD}" destId="{1FE08014-39B5-4464-ABD5-55BA619B1B96}" srcOrd="1" destOrd="0" presId="urn:microsoft.com/office/officeart/2005/8/layout/list1"/>
    <dgm:cxn modelId="{1095AF33-3422-4123-9E59-3718368FCEDA}" srcId="{ADB1B886-9101-470C-A18A-D6266821BABF}" destId="{1B7B3940-77AD-464F-ACFC-5975731AD806}" srcOrd="2" destOrd="0" parTransId="{64E6B066-7B13-4BDA-A419-466141E4709B}" sibTransId="{F944710E-ECD9-45AB-A3FE-4094477D8121}"/>
    <dgm:cxn modelId="{9385F137-7AC6-494C-A49C-3BF27B7902C9}" type="presOf" srcId="{9C976147-6A7D-4D18-A27E-E2168E9EB5D0}" destId="{A6AAB99A-B0E2-46C0-A519-6A7053907AD9}" srcOrd="1" destOrd="0" presId="urn:microsoft.com/office/officeart/2005/8/layout/list1"/>
    <dgm:cxn modelId="{965C6D39-273E-4A40-BAFD-5E3C93936AC6}" srcId="{9D5F0C91-95DB-47BA-BEE1-1302352FB6CD}" destId="{8D310271-CA0E-48F9-9888-E4F0CB9EDC96}" srcOrd="2" destOrd="0" parTransId="{7E99D1CF-45D6-4D5B-8BD8-C23220237EC2}" sibTransId="{EF1EE29D-1405-42CF-B5AE-FD84287C7A7C}"/>
    <dgm:cxn modelId="{D7905C3B-1167-4DB0-9882-A77C0100E138}" srcId="{E50A8772-7BB1-4CC7-B4C9-376BF9D54ED6}" destId="{9C976147-6A7D-4D18-A27E-E2168E9EB5D0}" srcOrd="2" destOrd="0" parTransId="{A5383758-AFB1-4EEE-B7B1-2C25AE9611E7}" sibTransId="{C81EECB4-A9DD-4323-8A00-96A07E3168F9}"/>
    <dgm:cxn modelId="{053E8849-5318-407F-A588-C1916C4304C7}" srcId="{9D5F0C91-95DB-47BA-BEE1-1302352FB6CD}" destId="{8038CE60-D80C-4565-8C6B-55561AD8995A}" srcOrd="3" destOrd="0" parTransId="{504CD1A9-FCA9-438B-B7E6-F26B4886FD19}" sibTransId="{724807D0-F8F1-4CAE-961F-241A09F1FF6F}"/>
    <dgm:cxn modelId="{9C5D175E-47D9-4C50-B52A-7346B50A9C41}" srcId="{ADB1B886-9101-470C-A18A-D6266821BABF}" destId="{CA7BF8D3-8C5A-4CE2-8D72-A9FD1D842BD1}" srcOrd="3" destOrd="0" parTransId="{417A5DF0-465D-4307-85D2-7BA3951DC838}" sibTransId="{57220529-EB77-435D-ADB2-46AC0002D1E0}"/>
    <dgm:cxn modelId="{1391FD6C-BC22-4EBD-BF65-1DD1116D137A}" srcId="{9D5F0C91-95DB-47BA-BEE1-1302352FB6CD}" destId="{529E5199-85C4-4231-BF70-A39311AB255D}" srcOrd="0" destOrd="0" parTransId="{1D1E3309-52C1-41E6-AEAC-1CAFDF19A637}" sibTransId="{15B527E6-6217-45DA-917B-DDEB58D82D7F}"/>
    <dgm:cxn modelId="{4CFBDE73-3151-486C-B484-D247FD883868}" type="presOf" srcId="{8D310271-CA0E-48F9-9888-E4F0CB9EDC96}" destId="{5098D30D-BCCD-4F5E-AAE2-74ACF14FC1C9}" srcOrd="0" destOrd="2" presId="urn:microsoft.com/office/officeart/2005/8/layout/list1"/>
    <dgm:cxn modelId="{FE727474-555B-494E-B439-C87E5C190F41}" srcId="{9D5F0C91-95DB-47BA-BEE1-1302352FB6CD}" destId="{1DD6B356-E4FE-4840-8154-69B35F710BB4}" srcOrd="1" destOrd="0" parTransId="{498BC51E-55B3-45EF-8E39-4751D606E408}" sibTransId="{AF1E720E-9B4F-4327-9DE7-6D5CC644C027}"/>
    <dgm:cxn modelId="{30D89D76-BC53-4F5B-974A-724926857FB9}" type="presOf" srcId="{F8CFA2E7-D8FE-43D0-A556-18570EF0A8BB}" destId="{AFFCA66E-E9B5-486A-BC27-A29520159885}" srcOrd="0" destOrd="2" presId="urn:microsoft.com/office/officeart/2005/8/layout/list1"/>
    <dgm:cxn modelId="{95E35378-CEF5-43BC-A904-7A3F1EF20ABB}" srcId="{9C976147-6A7D-4D18-A27E-E2168E9EB5D0}" destId="{277D2464-5C29-4594-BDFD-4BB0CBDF9459}" srcOrd="1" destOrd="0" parTransId="{130B3D9D-2908-4291-A76A-B88EFB9242D0}" sibTransId="{00AA142F-AA08-4111-9F47-CE0C46F531A7}"/>
    <dgm:cxn modelId="{3379537B-B339-4E11-9B54-8514C9A77118}" srcId="{9C976147-6A7D-4D18-A27E-E2168E9EB5D0}" destId="{F8CFA2E7-D8FE-43D0-A556-18570EF0A8BB}" srcOrd="2" destOrd="0" parTransId="{E0380172-0997-49F1-ACC4-9A33025A5A4B}" sibTransId="{FA2F7E9D-C00C-40FB-9EAE-177BC3F2EA7C}"/>
    <dgm:cxn modelId="{6150E089-43C0-4352-AD6A-EC48B9080AF8}" srcId="{9C976147-6A7D-4D18-A27E-E2168E9EB5D0}" destId="{898E6CD8-1744-461D-BD05-57202ECC4DD4}" srcOrd="0" destOrd="0" parTransId="{0483F7E8-2979-4B8E-B065-25731B35ECB3}" sibTransId="{6F4D912A-6437-4F51-8EE3-58210EABE3E0}"/>
    <dgm:cxn modelId="{A1D0F396-F339-4422-BEDC-93908E7EEE46}" type="presOf" srcId="{9C976147-6A7D-4D18-A27E-E2168E9EB5D0}" destId="{6D8E2CA7-A567-4547-954E-CBBBD30795C7}" srcOrd="0" destOrd="0" presId="urn:microsoft.com/office/officeart/2005/8/layout/list1"/>
    <dgm:cxn modelId="{96472D97-A7CB-4E14-BCD8-3147BB141CF3}" type="presOf" srcId="{8038CE60-D80C-4565-8C6B-55561AD8995A}" destId="{5098D30D-BCCD-4F5E-AAE2-74ACF14FC1C9}" srcOrd="0" destOrd="3" presId="urn:microsoft.com/office/officeart/2005/8/layout/list1"/>
    <dgm:cxn modelId="{5664C59C-BAED-4B7F-9ECE-413014DAAEEF}" type="presOf" srcId="{ECA6D607-D059-44E3-B5A0-4EEC6DB14C05}" destId="{44F9387C-8964-469D-85DF-54E97EBBB02A}" srcOrd="0" destOrd="0" presId="urn:microsoft.com/office/officeart/2005/8/layout/list1"/>
    <dgm:cxn modelId="{A27A6AA4-551F-4C90-B1A2-D8613C133FF2}" srcId="{E50A8772-7BB1-4CC7-B4C9-376BF9D54ED6}" destId="{9D5F0C91-95DB-47BA-BEE1-1302352FB6CD}" srcOrd="1" destOrd="0" parTransId="{DC9CEB48-08CF-4F99-8405-3E9A70DE1F73}" sibTransId="{D4188BC4-EAB2-4031-A67E-818E956638B9}"/>
    <dgm:cxn modelId="{B210B3B9-0989-4659-BEF6-75888BB8B703}" srcId="{E50A8772-7BB1-4CC7-B4C9-376BF9D54ED6}" destId="{ADB1B886-9101-470C-A18A-D6266821BABF}" srcOrd="0" destOrd="0" parTransId="{5FB05DC3-D6A5-4E75-8F09-D19D5565E53D}" sibTransId="{B1E68D42-0BA5-469D-A0E7-0CCA5DDCF17F}"/>
    <dgm:cxn modelId="{04B225BF-FBC7-4B6C-A90A-21C405427094}" type="presOf" srcId="{898E6CD8-1744-461D-BD05-57202ECC4DD4}" destId="{AFFCA66E-E9B5-486A-BC27-A29520159885}" srcOrd="0" destOrd="0" presId="urn:microsoft.com/office/officeart/2005/8/layout/list1"/>
    <dgm:cxn modelId="{688DAAC4-8BB3-4613-ACAF-FFF38BA63F13}" type="presOf" srcId="{277D2464-5C29-4594-BDFD-4BB0CBDF9459}" destId="{AFFCA66E-E9B5-486A-BC27-A29520159885}" srcOrd="0" destOrd="1" presId="urn:microsoft.com/office/officeart/2005/8/layout/list1"/>
    <dgm:cxn modelId="{1AC6B6E0-B4C9-484E-A48D-944FD2F73D96}" srcId="{ADB1B886-9101-470C-A18A-D6266821BABF}" destId="{C68171B3-F329-433C-AE22-D3D389F5DF9F}" srcOrd="1" destOrd="0" parTransId="{E172F4D4-CD71-40C8-A668-7E5ABF87E082}" sibTransId="{BC804696-6567-44F7-BA38-C6C794A7C58E}"/>
    <dgm:cxn modelId="{0D036DFA-32A7-4E6B-95AC-4580A63D2038}" type="presOf" srcId="{ADB1B886-9101-470C-A18A-D6266821BABF}" destId="{DF0EC7D0-6892-4111-9128-B49A4BD26838}" srcOrd="1" destOrd="0" presId="urn:microsoft.com/office/officeart/2005/8/layout/list1"/>
    <dgm:cxn modelId="{2ED67DFF-102A-46EC-8E10-6054C0D7D1D9}" type="presOf" srcId="{CA7BF8D3-8C5A-4CE2-8D72-A9FD1D842BD1}" destId="{44F9387C-8964-469D-85DF-54E97EBBB02A}" srcOrd="0" destOrd="3" presId="urn:microsoft.com/office/officeart/2005/8/layout/list1"/>
    <dgm:cxn modelId="{A90CD628-EC8F-4F59-A4EA-B121AE20B9EB}" type="presParOf" srcId="{2EFA6E28-EAEE-4759-B01E-EDBA22B97B03}" destId="{B11980CF-F419-4F7A-A1E7-7D23B2F56539}" srcOrd="0" destOrd="0" presId="urn:microsoft.com/office/officeart/2005/8/layout/list1"/>
    <dgm:cxn modelId="{AA9B8BDE-1BC2-4212-99E2-1A1AD364342B}" type="presParOf" srcId="{B11980CF-F419-4F7A-A1E7-7D23B2F56539}" destId="{E237A689-BC0D-47FD-918C-335BBBF0FE5D}" srcOrd="0" destOrd="0" presId="urn:microsoft.com/office/officeart/2005/8/layout/list1"/>
    <dgm:cxn modelId="{635DF1D1-BC07-4416-86C0-3E6692F1C46B}" type="presParOf" srcId="{B11980CF-F419-4F7A-A1E7-7D23B2F56539}" destId="{DF0EC7D0-6892-4111-9128-B49A4BD26838}" srcOrd="1" destOrd="0" presId="urn:microsoft.com/office/officeart/2005/8/layout/list1"/>
    <dgm:cxn modelId="{2D8C1885-607C-4CA5-A009-312BEA413B82}" type="presParOf" srcId="{2EFA6E28-EAEE-4759-B01E-EDBA22B97B03}" destId="{16CB1140-774C-4865-AAA8-ED84D4F09C46}" srcOrd="1" destOrd="0" presId="urn:microsoft.com/office/officeart/2005/8/layout/list1"/>
    <dgm:cxn modelId="{28B7E31C-A566-498C-ADEC-14E011121840}" type="presParOf" srcId="{2EFA6E28-EAEE-4759-B01E-EDBA22B97B03}" destId="{44F9387C-8964-469D-85DF-54E97EBBB02A}" srcOrd="2" destOrd="0" presId="urn:microsoft.com/office/officeart/2005/8/layout/list1"/>
    <dgm:cxn modelId="{FAE2C991-40D1-48F5-BA09-E0417B127C5F}" type="presParOf" srcId="{2EFA6E28-EAEE-4759-B01E-EDBA22B97B03}" destId="{C30DD6DA-9EC7-4300-B292-65177ABFC383}" srcOrd="3" destOrd="0" presId="urn:microsoft.com/office/officeart/2005/8/layout/list1"/>
    <dgm:cxn modelId="{2980B59A-227A-47D3-8E1B-4EE44FF48A48}" type="presParOf" srcId="{2EFA6E28-EAEE-4759-B01E-EDBA22B97B03}" destId="{5902E8A2-5FC9-487F-9C3A-6855F90543F2}" srcOrd="4" destOrd="0" presId="urn:microsoft.com/office/officeart/2005/8/layout/list1"/>
    <dgm:cxn modelId="{C04D716A-CB93-4CAD-9DE6-31608EBAAE8F}" type="presParOf" srcId="{5902E8A2-5FC9-487F-9C3A-6855F90543F2}" destId="{BAF5188A-39F3-43CA-80A4-13558437641F}" srcOrd="0" destOrd="0" presId="urn:microsoft.com/office/officeart/2005/8/layout/list1"/>
    <dgm:cxn modelId="{82478ED2-A845-46B9-9F68-056128220014}" type="presParOf" srcId="{5902E8A2-5FC9-487F-9C3A-6855F90543F2}" destId="{1FE08014-39B5-4464-ABD5-55BA619B1B96}" srcOrd="1" destOrd="0" presId="urn:microsoft.com/office/officeart/2005/8/layout/list1"/>
    <dgm:cxn modelId="{59A7BC0D-3B4E-43E3-B9A9-23BE4870219B}" type="presParOf" srcId="{2EFA6E28-EAEE-4759-B01E-EDBA22B97B03}" destId="{2120DAAB-B495-4B7C-A1AC-1C49C0F8C45E}" srcOrd="5" destOrd="0" presId="urn:microsoft.com/office/officeart/2005/8/layout/list1"/>
    <dgm:cxn modelId="{4B2EEA6C-485C-4B1F-855A-AABF032AC390}" type="presParOf" srcId="{2EFA6E28-EAEE-4759-B01E-EDBA22B97B03}" destId="{5098D30D-BCCD-4F5E-AAE2-74ACF14FC1C9}" srcOrd="6" destOrd="0" presId="urn:microsoft.com/office/officeart/2005/8/layout/list1"/>
    <dgm:cxn modelId="{C6A99E3B-748F-470D-94E4-4D0B9AB62F01}" type="presParOf" srcId="{2EFA6E28-EAEE-4759-B01E-EDBA22B97B03}" destId="{EB0AB05E-F182-4824-BDA8-08A4889F3524}" srcOrd="7" destOrd="0" presId="urn:microsoft.com/office/officeart/2005/8/layout/list1"/>
    <dgm:cxn modelId="{04B28934-D006-40E8-B85F-D599996C53F7}" type="presParOf" srcId="{2EFA6E28-EAEE-4759-B01E-EDBA22B97B03}" destId="{A5F640AA-7F11-48E7-900E-2C105A54F45B}" srcOrd="8" destOrd="0" presId="urn:microsoft.com/office/officeart/2005/8/layout/list1"/>
    <dgm:cxn modelId="{698C38E0-E303-4156-B40A-C96418C31012}" type="presParOf" srcId="{A5F640AA-7F11-48E7-900E-2C105A54F45B}" destId="{6D8E2CA7-A567-4547-954E-CBBBD30795C7}" srcOrd="0" destOrd="0" presId="urn:microsoft.com/office/officeart/2005/8/layout/list1"/>
    <dgm:cxn modelId="{0A473311-9D19-4A45-A1BD-626CD2DDB204}" type="presParOf" srcId="{A5F640AA-7F11-48E7-900E-2C105A54F45B}" destId="{A6AAB99A-B0E2-46C0-A519-6A7053907AD9}" srcOrd="1" destOrd="0" presId="urn:microsoft.com/office/officeart/2005/8/layout/list1"/>
    <dgm:cxn modelId="{5074ABFB-4C19-47C2-91FA-5DFBF96EDE69}" type="presParOf" srcId="{2EFA6E28-EAEE-4759-B01E-EDBA22B97B03}" destId="{6BC647E1-725F-491A-B5DC-492222932DAE}" srcOrd="9" destOrd="0" presId="urn:microsoft.com/office/officeart/2005/8/layout/list1"/>
    <dgm:cxn modelId="{7F6EF92C-4892-4D98-854F-267AD9F166E3}" type="presParOf" srcId="{2EFA6E28-EAEE-4759-B01E-EDBA22B97B03}" destId="{AFFCA66E-E9B5-486A-BC27-A2952015988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50A8772-7BB1-4CC7-B4C9-376BF9D54ED6}" type="doc">
      <dgm:prSet loTypeId="urn:microsoft.com/office/officeart/2005/8/layout/list1" loCatId="list" qsTypeId="urn:microsoft.com/office/officeart/2005/8/quickstyle/3d1#3" qsCatId="3D" csTypeId="urn:microsoft.com/office/officeart/2005/8/colors/accent5_2#2" csCatId="accent5" phldr="1"/>
      <dgm:spPr/>
      <dgm:t>
        <a:bodyPr/>
        <a:lstStyle/>
        <a:p>
          <a:endParaRPr lang="en-US"/>
        </a:p>
      </dgm:t>
    </dgm:pt>
    <dgm:pt modelId="{9C976147-6A7D-4D18-A27E-E2168E9EB5D0}">
      <dgm:prSet/>
      <dgm:spPr/>
      <dgm:t>
        <a:bodyPr/>
        <a:lstStyle/>
        <a:p>
          <a:r>
            <a:rPr lang="en-US" b="1" dirty="0"/>
            <a:t>Safety in dose escalation/expansion cohorts</a:t>
          </a:r>
          <a:endParaRPr lang="en-GB" b="1" dirty="0"/>
        </a:p>
      </dgm:t>
    </dgm:pt>
    <dgm:pt modelId="{A5383758-AFB1-4EEE-B7B1-2C25AE9611E7}" type="parTrans" cxnId="{D7905C3B-1167-4DB0-9882-A77C0100E138}">
      <dgm:prSet/>
      <dgm:spPr/>
      <dgm:t>
        <a:bodyPr/>
        <a:lstStyle/>
        <a:p>
          <a:endParaRPr lang="en-US" b="1"/>
        </a:p>
      </dgm:t>
    </dgm:pt>
    <dgm:pt modelId="{C81EECB4-A9DD-4323-8A00-96A07E3168F9}" type="sibTrans" cxnId="{D7905C3B-1167-4DB0-9882-A77C0100E138}">
      <dgm:prSet/>
      <dgm:spPr/>
      <dgm:t>
        <a:bodyPr/>
        <a:lstStyle/>
        <a:p>
          <a:endParaRPr lang="en-US" b="1"/>
        </a:p>
      </dgm:t>
    </dgm:pt>
    <dgm:pt modelId="{898E6CD8-1744-461D-BD05-57202ECC4DD4}">
      <dgm:prSet/>
      <dgm:spPr/>
      <dgm:t>
        <a:bodyPr/>
        <a:lstStyle/>
        <a:p>
          <a:r>
            <a:rPr lang="en-US" b="1" dirty="0"/>
            <a:t>Grade 3/4 neutropenia 71%/76%, </a:t>
          </a:r>
          <a:r>
            <a:rPr lang="en-GB" b="1" dirty="0" err="1"/>
            <a:t>anemia</a:t>
          </a:r>
          <a:r>
            <a:rPr lang="en-GB" b="1" dirty="0"/>
            <a:t> 38%/36%, thrombocytopenia 24%/28%, febrile neutropenia 9%/15%</a:t>
          </a:r>
        </a:p>
      </dgm:t>
    </dgm:pt>
    <dgm:pt modelId="{0483F7E8-2979-4B8E-B065-25731B35ECB3}" type="parTrans" cxnId="{6150E089-43C0-4352-AD6A-EC48B9080AF8}">
      <dgm:prSet/>
      <dgm:spPr/>
      <dgm:t>
        <a:bodyPr/>
        <a:lstStyle/>
        <a:p>
          <a:endParaRPr lang="en-US" b="1"/>
        </a:p>
      </dgm:t>
    </dgm:pt>
    <dgm:pt modelId="{6F4D912A-6437-4F51-8EE3-58210EABE3E0}" type="sibTrans" cxnId="{6150E089-43C0-4352-AD6A-EC48B9080AF8}">
      <dgm:prSet/>
      <dgm:spPr/>
      <dgm:t>
        <a:bodyPr/>
        <a:lstStyle/>
        <a:p>
          <a:endParaRPr lang="en-US" b="1"/>
        </a:p>
      </dgm:t>
    </dgm:pt>
    <dgm:pt modelId="{C5B67CF6-A5EF-4091-8A10-A8DB1053AB1D}">
      <dgm:prSet/>
      <dgm:spPr/>
      <dgm:t>
        <a:bodyPr/>
        <a:lstStyle/>
        <a:p>
          <a:r>
            <a:rPr lang="en-GB" b="1" dirty="0"/>
            <a:t>Infections 74%/65% (Grade 3/4 40%/35%)</a:t>
          </a:r>
        </a:p>
      </dgm:t>
    </dgm:pt>
    <dgm:pt modelId="{69ADBC90-78E1-43AF-913F-AACFCF9FA526}" type="parTrans" cxnId="{93ABE24C-C720-4E08-903E-6EA463943A64}">
      <dgm:prSet/>
      <dgm:spPr/>
      <dgm:t>
        <a:bodyPr/>
        <a:lstStyle/>
        <a:p>
          <a:endParaRPr lang="en-US"/>
        </a:p>
      </dgm:t>
    </dgm:pt>
    <dgm:pt modelId="{DF843EDF-EE82-4326-9597-09C4DAD5AC1D}" type="sibTrans" cxnId="{93ABE24C-C720-4E08-903E-6EA463943A64}">
      <dgm:prSet/>
      <dgm:spPr/>
      <dgm:t>
        <a:bodyPr/>
        <a:lstStyle/>
        <a:p>
          <a:endParaRPr lang="en-US"/>
        </a:p>
      </dgm:t>
    </dgm:pt>
    <dgm:pt modelId="{D9379B09-10B8-4156-A980-B04FC66AF432}">
      <dgm:prSet/>
      <dgm:spPr/>
      <dgm:t>
        <a:bodyPr/>
        <a:lstStyle/>
        <a:p>
          <a:r>
            <a:rPr lang="en-GB" b="1" dirty="0"/>
            <a:t>Treatment discontinuation due to AEs NR/6%</a:t>
          </a:r>
        </a:p>
      </dgm:t>
    </dgm:pt>
    <dgm:pt modelId="{1280750D-D959-40C6-906E-6639A912B738}" type="parTrans" cxnId="{048F77E5-88C9-4962-8D0C-DA9311BD1C2A}">
      <dgm:prSet/>
      <dgm:spPr/>
      <dgm:t>
        <a:bodyPr/>
        <a:lstStyle/>
        <a:p>
          <a:endParaRPr lang="en-US"/>
        </a:p>
      </dgm:t>
    </dgm:pt>
    <dgm:pt modelId="{087660F9-DEB1-4874-AD74-7D49F21AFFBD}" type="sibTrans" cxnId="{048F77E5-88C9-4962-8D0C-DA9311BD1C2A}">
      <dgm:prSet/>
      <dgm:spPr/>
      <dgm:t>
        <a:bodyPr/>
        <a:lstStyle/>
        <a:p>
          <a:endParaRPr lang="en-US"/>
        </a:p>
      </dgm:t>
    </dgm:pt>
    <dgm:pt modelId="{2EFA6E28-EAEE-4759-B01E-EDBA22B97B03}" type="pres">
      <dgm:prSet presAssocID="{E50A8772-7BB1-4CC7-B4C9-376BF9D54ED6}" presName="linear" presStyleCnt="0">
        <dgm:presLayoutVars>
          <dgm:dir/>
          <dgm:animLvl val="lvl"/>
          <dgm:resizeHandles val="exact"/>
        </dgm:presLayoutVars>
      </dgm:prSet>
      <dgm:spPr/>
    </dgm:pt>
    <dgm:pt modelId="{A5F640AA-7F11-48E7-900E-2C105A54F45B}" type="pres">
      <dgm:prSet presAssocID="{9C976147-6A7D-4D18-A27E-E2168E9EB5D0}" presName="parentLin" presStyleCnt="0"/>
      <dgm:spPr/>
    </dgm:pt>
    <dgm:pt modelId="{6D8E2CA7-A567-4547-954E-CBBBD30795C7}" type="pres">
      <dgm:prSet presAssocID="{9C976147-6A7D-4D18-A27E-E2168E9EB5D0}" presName="parentLeftMargin" presStyleLbl="node1" presStyleIdx="0" presStyleCnt="1"/>
      <dgm:spPr/>
    </dgm:pt>
    <dgm:pt modelId="{A6AAB99A-B0E2-46C0-A519-6A7053907AD9}" type="pres">
      <dgm:prSet presAssocID="{9C976147-6A7D-4D18-A27E-E2168E9EB5D0}" presName="parentText" presStyleLbl="node1" presStyleIdx="0" presStyleCnt="1" custScaleX="105421">
        <dgm:presLayoutVars>
          <dgm:chMax val="0"/>
          <dgm:bulletEnabled val="1"/>
        </dgm:presLayoutVars>
      </dgm:prSet>
      <dgm:spPr/>
    </dgm:pt>
    <dgm:pt modelId="{6BC647E1-725F-491A-B5DC-492222932DAE}" type="pres">
      <dgm:prSet presAssocID="{9C976147-6A7D-4D18-A27E-E2168E9EB5D0}" presName="negativeSpace" presStyleCnt="0"/>
      <dgm:spPr/>
    </dgm:pt>
    <dgm:pt modelId="{AFFCA66E-E9B5-486A-BC27-A29520159885}" type="pres">
      <dgm:prSet presAssocID="{9C976147-6A7D-4D18-A27E-E2168E9EB5D0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DE725E12-F717-4525-835A-12154A46C053}" type="presOf" srcId="{E50A8772-7BB1-4CC7-B4C9-376BF9D54ED6}" destId="{2EFA6E28-EAEE-4759-B01E-EDBA22B97B03}" srcOrd="0" destOrd="0" presId="urn:microsoft.com/office/officeart/2005/8/layout/list1"/>
    <dgm:cxn modelId="{D8FDE517-2C67-4C57-BD17-D3F7CCB6DFE9}" type="presOf" srcId="{D9379B09-10B8-4156-A980-B04FC66AF432}" destId="{AFFCA66E-E9B5-486A-BC27-A29520159885}" srcOrd="0" destOrd="2" presId="urn:microsoft.com/office/officeart/2005/8/layout/list1"/>
    <dgm:cxn modelId="{D84AF617-6DAA-4370-8892-F894CB3CF5B3}" type="presOf" srcId="{C5B67CF6-A5EF-4091-8A10-A8DB1053AB1D}" destId="{AFFCA66E-E9B5-486A-BC27-A29520159885}" srcOrd="0" destOrd="1" presId="urn:microsoft.com/office/officeart/2005/8/layout/list1"/>
    <dgm:cxn modelId="{9385F137-7AC6-494C-A49C-3BF27B7902C9}" type="presOf" srcId="{9C976147-6A7D-4D18-A27E-E2168E9EB5D0}" destId="{A6AAB99A-B0E2-46C0-A519-6A7053907AD9}" srcOrd="1" destOrd="0" presId="urn:microsoft.com/office/officeart/2005/8/layout/list1"/>
    <dgm:cxn modelId="{D7905C3B-1167-4DB0-9882-A77C0100E138}" srcId="{E50A8772-7BB1-4CC7-B4C9-376BF9D54ED6}" destId="{9C976147-6A7D-4D18-A27E-E2168E9EB5D0}" srcOrd="0" destOrd="0" parTransId="{A5383758-AFB1-4EEE-B7B1-2C25AE9611E7}" sibTransId="{C81EECB4-A9DD-4323-8A00-96A07E3168F9}"/>
    <dgm:cxn modelId="{93ABE24C-C720-4E08-903E-6EA463943A64}" srcId="{9C976147-6A7D-4D18-A27E-E2168E9EB5D0}" destId="{C5B67CF6-A5EF-4091-8A10-A8DB1053AB1D}" srcOrd="1" destOrd="0" parTransId="{69ADBC90-78E1-43AF-913F-AACFCF9FA526}" sibTransId="{DF843EDF-EE82-4326-9597-09C4DAD5AC1D}"/>
    <dgm:cxn modelId="{6150E089-43C0-4352-AD6A-EC48B9080AF8}" srcId="{9C976147-6A7D-4D18-A27E-E2168E9EB5D0}" destId="{898E6CD8-1744-461D-BD05-57202ECC4DD4}" srcOrd="0" destOrd="0" parTransId="{0483F7E8-2979-4B8E-B065-25731B35ECB3}" sibTransId="{6F4D912A-6437-4F51-8EE3-58210EABE3E0}"/>
    <dgm:cxn modelId="{A1D0F396-F339-4422-BEDC-93908E7EEE46}" type="presOf" srcId="{9C976147-6A7D-4D18-A27E-E2168E9EB5D0}" destId="{6D8E2CA7-A567-4547-954E-CBBBD30795C7}" srcOrd="0" destOrd="0" presId="urn:microsoft.com/office/officeart/2005/8/layout/list1"/>
    <dgm:cxn modelId="{04B225BF-FBC7-4B6C-A90A-21C405427094}" type="presOf" srcId="{898E6CD8-1744-461D-BD05-57202ECC4DD4}" destId="{AFFCA66E-E9B5-486A-BC27-A29520159885}" srcOrd="0" destOrd="0" presId="urn:microsoft.com/office/officeart/2005/8/layout/list1"/>
    <dgm:cxn modelId="{048F77E5-88C9-4962-8D0C-DA9311BD1C2A}" srcId="{9C976147-6A7D-4D18-A27E-E2168E9EB5D0}" destId="{D9379B09-10B8-4156-A980-B04FC66AF432}" srcOrd="2" destOrd="0" parTransId="{1280750D-D959-40C6-906E-6639A912B738}" sibTransId="{087660F9-DEB1-4874-AD74-7D49F21AFFBD}"/>
    <dgm:cxn modelId="{04B28934-D006-40E8-B85F-D599996C53F7}" type="presParOf" srcId="{2EFA6E28-EAEE-4759-B01E-EDBA22B97B03}" destId="{A5F640AA-7F11-48E7-900E-2C105A54F45B}" srcOrd="0" destOrd="0" presId="urn:microsoft.com/office/officeart/2005/8/layout/list1"/>
    <dgm:cxn modelId="{698C38E0-E303-4156-B40A-C96418C31012}" type="presParOf" srcId="{A5F640AA-7F11-48E7-900E-2C105A54F45B}" destId="{6D8E2CA7-A567-4547-954E-CBBBD30795C7}" srcOrd="0" destOrd="0" presId="urn:microsoft.com/office/officeart/2005/8/layout/list1"/>
    <dgm:cxn modelId="{0A473311-9D19-4A45-A1BD-626CD2DDB204}" type="presParOf" srcId="{A5F640AA-7F11-48E7-900E-2C105A54F45B}" destId="{A6AAB99A-B0E2-46C0-A519-6A7053907AD9}" srcOrd="1" destOrd="0" presId="urn:microsoft.com/office/officeart/2005/8/layout/list1"/>
    <dgm:cxn modelId="{5074ABFB-4C19-47C2-91FA-5DFBF96EDE69}" type="presParOf" srcId="{2EFA6E28-EAEE-4759-B01E-EDBA22B97B03}" destId="{6BC647E1-725F-491A-B5DC-492222932DAE}" srcOrd="1" destOrd="0" presId="urn:microsoft.com/office/officeart/2005/8/layout/list1"/>
    <dgm:cxn modelId="{7F6EF92C-4892-4D98-854F-267AD9F166E3}" type="presParOf" srcId="{2EFA6E28-EAEE-4759-B01E-EDBA22B97B03}" destId="{AFFCA66E-E9B5-486A-BC27-A29520159885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D7164DF-ED26-4468-8933-B253402F9F94}" type="doc">
      <dgm:prSet loTypeId="urn:microsoft.com/office/officeart/2005/8/layout/list1" loCatId="list" qsTypeId="urn:microsoft.com/office/officeart/2005/8/quickstyle/simple4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DDEFA89D-E408-49D3-9173-9EABC57294F7}">
      <dgm:prSet/>
      <dgm:spPr/>
      <dgm:t>
        <a:bodyPr/>
        <a:lstStyle/>
        <a:p>
          <a:r>
            <a:rPr lang="en-US" b="1" dirty="0"/>
            <a:t>29/50 functional high-risk RRMM patients relapsing </a:t>
          </a: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≤18 months after first-line therapy</a:t>
          </a:r>
          <a:endParaRPr lang="en-GB" b="1" dirty="0"/>
        </a:p>
      </dgm:t>
    </dgm:pt>
    <dgm:pt modelId="{3CBEF6EE-247B-4D55-8C40-E2BCF2DD8A2D}" type="parTrans" cxnId="{F0BA7C0C-0E9E-4F7E-A730-415392BF4E42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B798717A-A4D6-4EAD-A0B0-1D4477444F38}" type="sibTrans" cxnId="{F0BA7C0C-0E9E-4F7E-A730-415392BF4E42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017D64CF-72BD-4004-83D2-B5747ED03C42}">
      <dgm:prSet/>
      <dgm:spPr/>
      <dgm:t>
        <a:bodyPr/>
        <a:lstStyle/>
        <a:p>
          <a:r>
            <a:rPr lang="en-US" b="1" dirty="0"/>
            <a:t>Efficacy, follow-up </a:t>
          </a: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≥</a:t>
          </a:r>
          <a:r>
            <a:rPr lang="en-US" b="1" dirty="0"/>
            <a:t>12 months</a:t>
          </a:r>
          <a:endParaRPr lang="en-GB" b="1" dirty="0"/>
        </a:p>
      </dgm:t>
    </dgm:pt>
    <dgm:pt modelId="{D8655EBD-B416-4FF5-9A08-17513A97987C}" type="parTrans" cxnId="{987C011C-FDBD-438F-9E84-F368411051D6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DDD05807-6B38-44AA-8A1E-29A9481E8D5A}" type="sibTrans" cxnId="{987C011C-FDBD-438F-9E84-F368411051D6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3FEC125A-EEB2-4DD0-AEED-11C9F09D755E}">
      <dgm:prSet/>
      <dgm:spPr/>
      <dgm:t>
        <a:bodyPr/>
        <a:lstStyle/>
        <a:p>
          <a:r>
            <a:rPr lang="en-US" b="1" dirty="0">
              <a:solidFill>
                <a:srgbClr val="FF0000"/>
              </a:solidFill>
            </a:rPr>
            <a:t>ORR 69%</a:t>
          </a:r>
          <a:endParaRPr lang="en-GB" b="1" dirty="0">
            <a:solidFill>
              <a:srgbClr val="FF0000"/>
            </a:solidFill>
          </a:endParaRPr>
        </a:p>
      </dgm:t>
    </dgm:pt>
    <dgm:pt modelId="{7F998EB2-5178-4543-82DD-0DFD64CEAB84}" type="parTrans" cxnId="{223EDA52-792C-4D52-A320-348CEEF684E9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C8CDFE4B-0366-45CE-B95D-F70D751C0886}" type="sibTrans" cxnId="{223EDA52-792C-4D52-A320-348CEEF684E9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7F1069C2-A9A5-4DD3-807D-BBF953BD84CE}">
      <dgm:prSet/>
      <dgm:spPr/>
      <dgm:t>
        <a:bodyPr/>
        <a:lstStyle/>
        <a:p>
          <a:r>
            <a:rPr lang="en-GB" b="1" dirty="0"/>
            <a:t>9-month PFS 51% / OS 82%</a:t>
          </a:r>
        </a:p>
      </dgm:t>
    </dgm:pt>
    <dgm:pt modelId="{F9ED08AE-5237-4F69-8BBA-98F130DA12CD}" type="parTrans" cxnId="{EE37F1BF-F53B-4DA1-9607-2627E7FB0675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4A03C89B-DABA-4C99-A4A3-BF8B681D8F70}" type="sibTrans" cxnId="{EE37F1BF-F53B-4DA1-9607-2627E7FB0675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C5B2F161-CB32-455C-B9B0-EA86B50C6B12}">
      <dgm:prSet/>
      <dgm:spPr/>
      <dgm:t>
        <a:bodyPr/>
        <a:lstStyle/>
        <a:p>
          <a:r>
            <a:rPr lang="en-US" b="1" dirty="0"/>
            <a:t>Safety</a:t>
          </a:r>
          <a:endParaRPr lang="en-GB" b="1" baseline="30000" dirty="0"/>
        </a:p>
      </dgm:t>
    </dgm:pt>
    <dgm:pt modelId="{ABC93362-CA91-4519-9486-995CDFE7B20B}" type="parTrans" cxnId="{B0404010-A39C-4226-B108-F88CAB97958E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9D8F26B2-E3ED-4BD7-AC65-23FA706DA78B}" type="sibTrans" cxnId="{B0404010-A39C-4226-B108-F88CAB97958E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A3FF22CB-92DC-41F9-B346-24422C0D7825}">
      <dgm:prSet/>
      <dgm:spPr/>
      <dgm:t>
        <a:bodyPr/>
        <a:lstStyle/>
        <a:p>
          <a:r>
            <a:rPr lang="en-GB" b="1" dirty="0"/>
            <a:t>Grade 3/4 neutropenia 52%, insomnia 8%, infusion-related reaction 2%, upper respiratory tract infection 4%</a:t>
          </a:r>
        </a:p>
      </dgm:t>
    </dgm:pt>
    <dgm:pt modelId="{DEA9EEB7-45DB-4990-9D5B-9F2D28D8A155}" type="parTrans" cxnId="{CBECC52A-3C65-4300-8A7E-AB058619876B}">
      <dgm:prSet/>
      <dgm:spPr/>
      <dgm:t>
        <a:bodyPr/>
        <a:lstStyle/>
        <a:p>
          <a:endParaRPr lang="en-US"/>
        </a:p>
      </dgm:t>
    </dgm:pt>
    <dgm:pt modelId="{C6067A55-F07F-4D00-9FA7-CD88F42FD244}" type="sibTrans" cxnId="{CBECC52A-3C65-4300-8A7E-AB058619876B}">
      <dgm:prSet/>
      <dgm:spPr/>
      <dgm:t>
        <a:bodyPr/>
        <a:lstStyle/>
        <a:p>
          <a:endParaRPr lang="en-US"/>
        </a:p>
      </dgm:t>
    </dgm:pt>
    <dgm:pt modelId="{532AC4C7-2E9A-4AD2-8D20-24AF854EB8D0}">
      <dgm:prSet/>
      <dgm:spPr/>
      <dgm:t>
        <a:bodyPr/>
        <a:lstStyle/>
        <a:p>
          <a:r>
            <a:rPr lang="en-GB" b="1" dirty="0"/>
            <a:t>Of 29 patients, 15 progression-free and alive, 8 alive with PD, 6 died</a:t>
          </a:r>
        </a:p>
      </dgm:t>
    </dgm:pt>
    <dgm:pt modelId="{3780112D-3F57-4183-BAA4-D4D2E80E93AF}" type="parTrans" cxnId="{06F0B4CB-5F6E-49D5-8381-9F0D77F40DA2}">
      <dgm:prSet/>
      <dgm:spPr/>
      <dgm:t>
        <a:bodyPr/>
        <a:lstStyle/>
        <a:p>
          <a:endParaRPr lang="en-GB"/>
        </a:p>
      </dgm:t>
    </dgm:pt>
    <dgm:pt modelId="{82C880FF-920E-4FD8-BC56-9A74842EBD7B}" type="sibTrans" cxnId="{06F0B4CB-5F6E-49D5-8381-9F0D77F40DA2}">
      <dgm:prSet/>
      <dgm:spPr/>
      <dgm:t>
        <a:bodyPr/>
        <a:lstStyle/>
        <a:p>
          <a:endParaRPr lang="en-GB"/>
        </a:p>
      </dgm:t>
    </dgm:pt>
    <dgm:pt modelId="{A8926BA7-DBCD-4C81-978F-B7D8760036A2}">
      <dgm:prSet/>
      <dgm:spPr/>
      <dgm:t>
        <a:bodyPr/>
        <a:lstStyle/>
        <a:p>
          <a:r>
            <a:rPr lang="en-US" b="1" dirty="0"/>
            <a:t>Median age 65 years (range 43–82)</a:t>
          </a:r>
          <a:endParaRPr lang="en-GB" b="1" dirty="0"/>
        </a:p>
      </dgm:t>
    </dgm:pt>
    <dgm:pt modelId="{269D60C4-E627-4EB7-9815-A498E57EC7AE}" type="parTrans" cxnId="{4061B078-3244-4090-BAED-4379D267087A}">
      <dgm:prSet/>
      <dgm:spPr/>
      <dgm:t>
        <a:bodyPr/>
        <a:lstStyle/>
        <a:p>
          <a:endParaRPr lang="en-GB"/>
        </a:p>
      </dgm:t>
    </dgm:pt>
    <dgm:pt modelId="{1B45ACB7-DC98-454B-8F55-E4E0B8F1789F}" type="sibTrans" cxnId="{4061B078-3244-4090-BAED-4379D267087A}">
      <dgm:prSet/>
      <dgm:spPr/>
      <dgm:t>
        <a:bodyPr/>
        <a:lstStyle/>
        <a:p>
          <a:endParaRPr lang="en-GB"/>
        </a:p>
      </dgm:t>
    </dgm:pt>
    <dgm:pt modelId="{34E25E8E-A208-4EAA-88B3-60D2F37E4C5C}">
      <dgm:prSet/>
      <dgm:spPr/>
      <dgm:t>
        <a:bodyPr/>
        <a:lstStyle/>
        <a:p>
          <a:r>
            <a:rPr lang="en-US" b="1" dirty="0"/>
            <a:t>24% R-ISS III</a:t>
          </a:r>
          <a:endParaRPr lang="en-GB" b="1" dirty="0"/>
        </a:p>
      </dgm:t>
    </dgm:pt>
    <dgm:pt modelId="{69AF5BE5-AC80-4180-8A8A-906D3B9C5734}" type="parTrans" cxnId="{157C1D9F-4257-48E1-975F-02DF0665A512}">
      <dgm:prSet/>
      <dgm:spPr/>
      <dgm:t>
        <a:bodyPr/>
        <a:lstStyle/>
        <a:p>
          <a:endParaRPr lang="en-GB"/>
        </a:p>
      </dgm:t>
    </dgm:pt>
    <dgm:pt modelId="{DCE6159C-1932-4F03-BFE4-B55D73ECC566}" type="sibTrans" cxnId="{157C1D9F-4257-48E1-975F-02DF0665A512}">
      <dgm:prSet/>
      <dgm:spPr/>
      <dgm:t>
        <a:bodyPr/>
        <a:lstStyle/>
        <a:p>
          <a:endParaRPr lang="en-GB"/>
        </a:p>
      </dgm:t>
    </dgm:pt>
    <dgm:pt modelId="{0144C7EA-AC8F-4B08-99BB-F0DDE9EF0684}">
      <dgm:prSet/>
      <dgm:spPr/>
      <dgm:t>
        <a:bodyPr/>
        <a:lstStyle/>
        <a:p>
          <a:r>
            <a:rPr lang="en-GB" b="1" dirty="0">
              <a:solidFill>
                <a:srgbClr val="FF0000"/>
              </a:solidFill>
            </a:rPr>
            <a:t>1 / 2 / 3 HRCAs in 32% / 16% / 12% (N=50)</a:t>
          </a:r>
        </a:p>
      </dgm:t>
    </dgm:pt>
    <dgm:pt modelId="{892F6DE6-88AD-4D3C-84A8-33B2BD8442B2}" type="parTrans" cxnId="{60D4DA60-4D81-480F-898E-882A9309674D}">
      <dgm:prSet/>
      <dgm:spPr/>
      <dgm:t>
        <a:bodyPr/>
        <a:lstStyle/>
        <a:p>
          <a:endParaRPr lang="en-GB"/>
        </a:p>
      </dgm:t>
    </dgm:pt>
    <dgm:pt modelId="{29CCCC35-66CE-4318-B351-A491951EE369}" type="sibTrans" cxnId="{60D4DA60-4D81-480F-898E-882A9309674D}">
      <dgm:prSet/>
      <dgm:spPr/>
      <dgm:t>
        <a:bodyPr/>
        <a:lstStyle/>
        <a:p>
          <a:endParaRPr lang="en-GB"/>
        </a:p>
      </dgm:t>
    </dgm:pt>
    <dgm:pt modelId="{42C103D1-3E9F-4454-954C-912D25F83B2C}">
      <dgm:prSet/>
      <dgm:spPr/>
      <dgm:t>
        <a:bodyPr/>
        <a:lstStyle/>
        <a:p>
          <a:r>
            <a:rPr lang="en-GB" b="1" dirty="0"/>
            <a:t>Median time to IBIS salvage 6.3 months</a:t>
          </a:r>
        </a:p>
      </dgm:t>
    </dgm:pt>
    <dgm:pt modelId="{9744D5A7-1DCC-4F59-84A9-1B6D3D3BF882}" type="parTrans" cxnId="{09319289-7C2A-45C8-9C2C-9473E2A1B7B7}">
      <dgm:prSet/>
      <dgm:spPr/>
      <dgm:t>
        <a:bodyPr/>
        <a:lstStyle/>
        <a:p>
          <a:endParaRPr lang="en-GB"/>
        </a:p>
      </dgm:t>
    </dgm:pt>
    <dgm:pt modelId="{2C4E1DF9-7E08-4F03-9D21-618A1863C9C0}" type="sibTrans" cxnId="{09319289-7C2A-45C8-9C2C-9473E2A1B7B7}">
      <dgm:prSet/>
      <dgm:spPr/>
      <dgm:t>
        <a:bodyPr/>
        <a:lstStyle/>
        <a:p>
          <a:endParaRPr lang="en-GB"/>
        </a:p>
      </dgm:t>
    </dgm:pt>
    <dgm:pt modelId="{803FDCFB-FE58-4EB3-A0FD-865E793C680F}">
      <dgm:prSet/>
      <dgm:spPr/>
      <dgm:t>
        <a:bodyPr/>
        <a:lstStyle/>
        <a:p>
          <a:r>
            <a:rPr lang="en-GB" b="1" dirty="0"/>
            <a:t>2 grade 5 AEs: lung infection, sepsis</a:t>
          </a:r>
        </a:p>
      </dgm:t>
    </dgm:pt>
    <dgm:pt modelId="{84FC64F8-9AE1-4553-A2D0-6605691A003F}" type="parTrans" cxnId="{F622F043-8EF7-49B3-817A-5B086465DA7A}">
      <dgm:prSet/>
      <dgm:spPr/>
      <dgm:t>
        <a:bodyPr/>
        <a:lstStyle/>
        <a:p>
          <a:endParaRPr lang="en-GB"/>
        </a:p>
      </dgm:t>
    </dgm:pt>
    <dgm:pt modelId="{40DF608C-B18C-4A1D-882F-FB6AB6D2A5DB}" type="sibTrans" cxnId="{F622F043-8EF7-49B3-817A-5B086465DA7A}">
      <dgm:prSet/>
      <dgm:spPr/>
      <dgm:t>
        <a:bodyPr/>
        <a:lstStyle/>
        <a:p>
          <a:endParaRPr lang="en-GB"/>
        </a:p>
      </dgm:t>
    </dgm:pt>
    <dgm:pt modelId="{ADE2360D-25D2-4B91-B51F-CEF40447E038}" type="pres">
      <dgm:prSet presAssocID="{2D7164DF-ED26-4468-8933-B253402F9F94}" presName="linear" presStyleCnt="0">
        <dgm:presLayoutVars>
          <dgm:dir/>
          <dgm:animLvl val="lvl"/>
          <dgm:resizeHandles val="exact"/>
        </dgm:presLayoutVars>
      </dgm:prSet>
      <dgm:spPr/>
    </dgm:pt>
    <dgm:pt modelId="{1B4BBEB2-DA18-4A20-A8BB-D639BD6C5BD5}" type="pres">
      <dgm:prSet presAssocID="{DDEFA89D-E408-49D3-9173-9EABC57294F7}" presName="parentLin" presStyleCnt="0"/>
      <dgm:spPr/>
    </dgm:pt>
    <dgm:pt modelId="{C1DE9FBD-EB0B-4483-9DE1-0276C60A89CF}" type="pres">
      <dgm:prSet presAssocID="{DDEFA89D-E408-49D3-9173-9EABC57294F7}" presName="parentLeftMargin" presStyleLbl="node1" presStyleIdx="0" presStyleCnt="3"/>
      <dgm:spPr/>
    </dgm:pt>
    <dgm:pt modelId="{344929E4-4E95-45E4-9D61-AEDEF92FDE79}" type="pres">
      <dgm:prSet presAssocID="{DDEFA89D-E408-49D3-9173-9EABC57294F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CF77009-4A99-43BE-A913-B45D2CDCDE5B}" type="pres">
      <dgm:prSet presAssocID="{DDEFA89D-E408-49D3-9173-9EABC57294F7}" presName="negativeSpace" presStyleCnt="0"/>
      <dgm:spPr/>
    </dgm:pt>
    <dgm:pt modelId="{7A6D1863-9B0F-47E6-AD41-97899B63A1A4}" type="pres">
      <dgm:prSet presAssocID="{DDEFA89D-E408-49D3-9173-9EABC57294F7}" presName="childText" presStyleLbl="conFgAcc1" presStyleIdx="0" presStyleCnt="3">
        <dgm:presLayoutVars>
          <dgm:bulletEnabled val="1"/>
        </dgm:presLayoutVars>
      </dgm:prSet>
      <dgm:spPr/>
    </dgm:pt>
    <dgm:pt modelId="{14174515-01F1-4FCA-AE13-E5EA0A211354}" type="pres">
      <dgm:prSet presAssocID="{B798717A-A4D6-4EAD-A0B0-1D4477444F38}" presName="spaceBetweenRectangles" presStyleCnt="0"/>
      <dgm:spPr/>
    </dgm:pt>
    <dgm:pt modelId="{E968B9DF-7750-469B-BDCF-231E178F1325}" type="pres">
      <dgm:prSet presAssocID="{017D64CF-72BD-4004-83D2-B5747ED03C42}" presName="parentLin" presStyleCnt="0"/>
      <dgm:spPr/>
    </dgm:pt>
    <dgm:pt modelId="{EDAB7B76-C49B-48B1-8BBA-6377CF8B3125}" type="pres">
      <dgm:prSet presAssocID="{017D64CF-72BD-4004-83D2-B5747ED03C42}" presName="parentLeftMargin" presStyleLbl="node1" presStyleIdx="0" presStyleCnt="3"/>
      <dgm:spPr/>
    </dgm:pt>
    <dgm:pt modelId="{D34A0023-7854-44C6-A67E-54F970E278D7}" type="pres">
      <dgm:prSet presAssocID="{017D64CF-72BD-4004-83D2-B5747ED03C4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092BB5D-610D-4BC8-819B-40914EBE2F82}" type="pres">
      <dgm:prSet presAssocID="{017D64CF-72BD-4004-83D2-B5747ED03C42}" presName="negativeSpace" presStyleCnt="0"/>
      <dgm:spPr/>
    </dgm:pt>
    <dgm:pt modelId="{3B995B59-FDAF-4738-8D07-2853B49DB2AD}" type="pres">
      <dgm:prSet presAssocID="{017D64CF-72BD-4004-83D2-B5747ED03C42}" presName="childText" presStyleLbl="conFgAcc1" presStyleIdx="1" presStyleCnt="3">
        <dgm:presLayoutVars>
          <dgm:bulletEnabled val="1"/>
        </dgm:presLayoutVars>
      </dgm:prSet>
      <dgm:spPr/>
    </dgm:pt>
    <dgm:pt modelId="{C60F9005-730A-46C4-9C96-FFCEA26BC4E5}" type="pres">
      <dgm:prSet presAssocID="{DDD05807-6B38-44AA-8A1E-29A9481E8D5A}" presName="spaceBetweenRectangles" presStyleCnt="0"/>
      <dgm:spPr/>
    </dgm:pt>
    <dgm:pt modelId="{D26A9ADB-C625-448B-ADD7-021A6D5EBB38}" type="pres">
      <dgm:prSet presAssocID="{C5B2F161-CB32-455C-B9B0-EA86B50C6B12}" presName="parentLin" presStyleCnt="0"/>
      <dgm:spPr/>
    </dgm:pt>
    <dgm:pt modelId="{17BE4790-EC5C-4EE8-BDA6-BBC7C4866BA8}" type="pres">
      <dgm:prSet presAssocID="{C5B2F161-CB32-455C-B9B0-EA86B50C6B12}" presName="parentLeftMargin" presStyleLbl="node1" presStyleIdx="1" presStyleCnt="3"/>
      <dgm:spPr/>
    </dgm:pt>
    <dgm:pt modelId="{27BFA207-C3CD-4147-B782-73135C9CA0D6}" type="pres">
      <dgm:prSet presAssocID="{C5B2F161-CB32-455C-B9B0-EA86B50C6B1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2F11CFF-B4E2-4CFF-8520-746A9F1D0EE8}" type="pres">
      <dgm:prSet presAssocID="{C5B2F161-CB32-455C-B9B0-EA86B50C6B12}" presName="negativeSpace" presStyleCnt="0"/>
      <dgm:spPr/>
    </dgm:pt>
    <dgm:pt modelId="{AB49E70D-4ED4-4AF2-AB82-A9ADAC1EF3CC}" type="pres">
      <dgm:prSet presAssocID="{C5B2F161-CB32-455C-B9B0-EA86B50C6B1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0BA7C0C-0E9E-4F7E-A730-415392BF4E42}" srcId="{2D7164DF-ED26-4468-8933-B253402F9F94}" destId="{DDEFA89D-E408-49D3-9173-9EABC57294F7}" srcOrd="0" destOrd="0" parTransId="{3CBEF6EE-247B-4D55-8C40-E2BCF2DD8A2D}" sibTransId="{B798717A-A4D6-4EAD-A0B0-1D4477444F38}"/>
    <dgm:cxn modelId="{B0404010-A39C-4226-B108-F88CAB97958E}" srcId="{2D7164DF-ED26-4468-8933-B253402F9F94}" destId="{C5B2F161-CB32-455C-B9B0-EA86B50C6B12}" srcOrd="2" destOrd="0" parTransId="{ABC93362-CA91-4519-9486-995CDFE7B20B}" sibTransId="{9D8F26B2-E3ED-4BD7-AC65-23FA706DA78B}"/>
    <dgm:cxn modelId="{B3E06C17-0D78-46FD-A193-5D3A61B1BAE4}" type="presOf" srcId="{C5B2F161-CB32-455C-B9B0-EA86B50C6B12}" destId="{27BFA207-C3CD-4147-B782-73135C9CA0D6}" srcOrd="1" destOrd="0" presId="urn:microsoft.com/office/officeart/2005/8/layout/list1"/>
    <dgm:cxn modelId="{987C011C-FDBD-438F-9E84-F368411051D6}" srcId="{2D7164DF-ED26-4468-8933-B253402F9F94}" destId="{017D64CF-72BD-4004-83D2-B5747ED03C42}" srcOrd="1" destOrd="0" parTransId="{D8655EBD-B416-4FF5-9A08-17513A97987C}" sibTransId="{DDD05807-6B38-44AA-8A1E-29A9481E8D5A}"/>
    <dgm:cxn modelId="{886F8A20-41E5-4970-9DD5-E108E991151C}" type="presOf" srcId="{3FEC125A-EEB2-4DD0-AEED-11C9F09D755E}" destId="{3B995B59-FDAF-4738-8D07-2853B49DB2AD}" srcOrd="0" destOrd="0" presId="urn:microsoft.com/office/officeart/2005/8/layout/list1"/>
    <dgm:cxn modelId="{1CDEE922-648D-4048-9CD2-F1090ABE7A72}" type="presOf" srcId="{A3FF22CB-92DC-41F9-B346-24422C0D7825}" destId="{AB49E70D-4ED4-4AF2-AB82-A9ADAC1EF3CC}" srcOrd="0" destOrd="0" presId="urn:microsoft.com/office/officeart/2005/8/layout/list1"/>
    <dgm:cxn modelId="{92CC2B25-4040-4A66-8E8D-D0813D70FF8C}" type="presOf" srcId="{017D64CF-72BD-4004-83D2-B5747ED03C42}" destId="{D34A0023-7854-44C6-A67E-54F970E278D7}" srcOrd="1" destOrd="0" presId="urn:microsoft.com/office/officeart/2005/8/layout/list1"/>
    <dgm:cxn modelId="{CBECC52A-3C65-4300-8A7E-AB058619876B}" srcId="{C5B2F161-CB32-455C-B9B0-EA86B50C6B12}" destId="{A3FF22CB-92DC-41F9-B346-24422C0D7825}" srcOrd="0" destOrd="0" parTransId="{DEA9EEB7-45DB-4990-9D5B-9F2D28D8A155}" sibTransId="{C6067A55-F07F-4D00-9FA7-CD88F42FD244}"/>
    <dgm:cxn modelId="{449C223E-4C24-4829-9029-F6D6A634F685}" type="presOf" srcId="{2D7164DF-ED26-4468-8933-B253402F9F94}" destId="{ADE2360D-25D2-4B91-B51F-CEF40447E038}" srcOrd="0" destOrd="0" presId="urn:microsoft.com/office/officeart/2005/8/layout/list1"/>
    <dgm:cxn modelId="{F622F043-8EF7-49B3-817A-5B086465DA7A}" srcId="{C5B2F161-CB32-455C-B9B0-EA86B50C6B12}" destId="{803FDCFB-FE58-4EB3-A0FD-865E793C680F}" srcOrd="1" destOrd="0" parTransId="{84FC64F8-9AE1-4553-A2D0-6605691A003F}" sibTransId="{40DF608C-B18C-4A1D-882F-FB6AB6D2A5DB}"/>
    <dgm:cxn modelId="{75E3D24C-B564-4C80-A0E4-55090D29C457}" type="presOf" srcId="{A8926BA7-DBCD-4C81-978F-B7D8760036A2}" destId="{7A6D1863-9B0F-47E6-AD41-97899B63A1A4}" srcOrd="0" destOrd="0" presId="urn:microsoft.com/office/officeart/2005/8/layout/list1"/>
    <dgm:cxn modelId="{223EDA52-792C-4D52-A320-348CEEF684E9}" srcId="{017D64CF-72BD-4004-83D2-B5747ED03C42}" destId="{3FEC125A-EEB2-4DD0-AEED-11C9F09D755E}" srcOrd="0" destOrd="0" parTransId="{7F998EB2-5178-4543-82DD-0DFD64CEAB84}" sibTransId="{C8CDFE4B-0366-45CE-B95D-F70D751C0886}"/>
    <dgm:cxn modelId="{8987EA56-0E70-4A93-8383-B80F598EC410}" type="presOf" srcId="{C5B2F161-CB32-455C-B9B0-EA86B50C6B12}" destId="{17BE4790-EC5C-4EE8-BDA6-BBC7C4866BA8}" srcOrd="0" destOrd="0" presId="urn:microsoft.com/office/officeart/2005/8/layout/list1"/>
    <dgm:cxn modelId="{9DA2A357-0EF6-427D-A38F-B61B25786D2E}" type="presOf" srcId="{017D64CF-72BD-4004-83D2-B5747ED03C42}" destId="{EDAB7B76-C49B-48B1-8BBA-6377CF8B3125}" srcOrd="0" destOrd="0" presId="urn:microsoft.com/office/officeart/2005/8/layout/list1"/>
    <dgm:cxn modelId="{17057359-E309-4B4A-A381-33A685B82DDC}" type="presOf" srcId="{DDEFA89D-E408-49D3-9173-9EABC57294F7}" destId="{344929E4-4E95-45E4-9D61-AEDEF92FDE79}" srcOrd="1" destOrd="0" presId="urn:microsoft.com/office/officeart/2005/8/layout/list1"/>
    <dgm:cxn modelId="{60D4DA60-4D81-480F-898E-882A9309674D}" srcId="{DDEFA89D-E408-49D3-9173-9EABC57294F7}" destId="{0144C7EA-AC8F-4B08-99BB-F0DDE9EF0684}" srcOrd="2" destOrd="0" parTransId="{892F6DE6-88AD-4D3C-84A8-33B2BD8442B2}" sibTransId="{29CCCC35-66CE-4318-B351-A491951EE369}"/>
    <dgm:cxn modelId="{1BE3586D-4585-4864-AB6A-57FA270B7E7C}" type="presOf" srcId="{34E25E8E-A208-4EAA-88B3-60D2F37E4C5C}" destId="{7A6D1863-9B0F-47E6-AD41-97899B63A1A4}" srcOrd="0" destOrd="1" presId="urn:microsoft.com/office/officeart/2005/8/layout/list1"/>
    <dgm:cxn modelId="{B6CD5172-BFDE-400F-BFC5-B3B57979BA43}" type="presOf" srcId="{532AC4C7-2E9A-4AD2-8D20-24AF854EB8D0}" destId="{3B995B59-FDAF-4738-8D07-2853B49DB2AD}" srcOrd="0" destOrd="1" presId="urn:microsoft.com/office/officeart/2005/8/layout/list1"/>
    <dgm:cxn modelId="{4061B078-3244-4090-BAED-4379D267087A}" srcId="{DDEFA89D-E408-49D3-9173-9EABC57294F7}" destId="{A8926BA7-DBCD-4C81-978F-B7D8760036A2}" srcOrd="0" destOrd="0" parTransId="{269D60C4-E627-4EB7-9815-A498E57EC7AE}" sibTransId="{1B45ACB7-DC98-454B-8F55-E4E0B8F1789F}"/>
    <dgm:cxn modelId="{69D59C81-9BCE-46C5-B0BB-10BDDD883D02}" type="presOf" srcId="{0144C7EA-AC8F-4B08-99BB-F0DDE9EF0684}" destId="{7A6D1863-9B0F-47E6-AD41-97899B63A1A4}" srcOrd="0" destOrd="2" presId="urn:microsoft.com/office/officeart/2005/8/layout/list1"/>
    <dgm:cxn modelId="{38A54E85-7935-41C1-886D-6F49A3C24577}" type="presOf" srcId="{803FDCFB-FE58-4EB3-A0FD-865E793C680F}" destId="{AB49E70D-4ED4-4AF2-AB82-A9ADAC1EF3CC}" srcOrd="0" destOrd="1" presId="urn:microsoft.com/office/officeart/2005/8/layout/list1"/>
    <dgm:cxn modelId="{09319289-7C2A-45C8-9C2C-9473E2A1B7B7}" srcId="{DDEFA89D-E408-49D3-9173-9EABC57294F7}" destId="{42C103D1-3E9F-4454-954C-912D25F83B2C}" srcOrd="3" destOrd="0" parTransId="{9744D5A7-1DCC-4F59-84A9-1B6D3D3BF882}" sibTransId="{2C4E1DF9-7E08-4F03-9D21-618A1863C9C0}"/>
    <dgm:cxn modelId="{77C6358C-25A2-4821-A09F-4165C7CFC826}" type="presOf" srcId="{42C103D1-3E9F-4454-954C-912D25F83B2C}" destId="{7A6D1863-9B0F-47E6-AD41-97899B63A1A4}" srcOrd="0" destOrd="3" presId="urn:microsoft.com/office/officeart/2005/8/layout/list1"/>
    <dgm:cxn modelId="{7A169B91-803F-4D2C-B443-D8884788DCB7}" type="presOf" srcId="{DDEFA89D-E408-49D3-9173-9EABC57294F7}" destId="{C1DE9FBD-EB0B-4483-9DE1-0276C60A89CF}" srcOrd="0" destOrd="0" presId="urn:microsoft.com/office/officeart/2005/8/layout/list1"/>
    <dgm:cxn modelId="{157C1D9F-4257-48E1-975F-02DF0665A512}" srcId="{DDEFA89D-E408-49D3-9173-9EABC57294F7}" destId="{34E25E8E-A208-4EAA-88B3-60D2F37E4C5C}" srcOrd="1" destOrd="0" parTransId="{69AF5BE5-AC80-4180-8A8A-906D3B9C5734}" sibTransId="{DCE6159C-1932-4F03-BFE4-B55D73ECC566}"/>
    <dgm:cxn modelId="{EE37F1BF-F53B-4DA1-9607-2627E7FB0675}" srcId="{017D64CF-72BD-4004-83D2-B5747ED03C42}" destId="{7F1069C2-A9A5-4DD3-807D-BBF953BD84CE}" srcOrd="2" destOrd="0" parTransId="{F9ED08AE-5237-4F69-8BBA-98F130DA12CD}" sibTransId="{4A03C89B-DABA-4C99-A4A3-BF8B681D8F70}"/>
    <dgm:cxn modelId="{06F0B4CB-5F6E-49D5-8381-9F0D77F40DA2}" srcId="{017D64CF-72BD-4004-83D2-B5747ED03C42}" destId="{532AC4C7-2E9A-4AD2-8D20-24AF854EB8D0}" srcOrd="1" destOrd="0" parTransId="{3780112D-3F57-4183-BAA4-D4D2E80E93AF}" sibTransId="{82C880FF-920E-4FD8-BC56-9A74842EBD7B}"/>
    <dgm:cxn modelId="{A91FCDFA-231E-4BE5-B4EF-C6119E1B2D56}" type="presOf" srcId="{7F1069C2-A9A5-4DD3-807D-BBF953BD84CE}" destId="{3B995B59-FDAF-4738-8D07-2853B49DB2AD}" srcOrd="0" destOrd="2" presId="urn:microsoft.com/office/officeart/2005/8/layout/list1"/>
    <dgm:cxn modelId="{73D6824D-B65B-4D4C-A27F-BA29EEAA20ED}" type="presParOf" srcId="{ADE2360D-25D2-4B91-B51F-CEF40447E038}" destId="{1B4BBEB2-DA18-4A20-A8BB-D639BD6C5BD5}" srcOrd="0" destOrd="0" presId="urn:microsoft.com/office/officeart/2005/8/layout/list1"/>
    <dgm:cxn modelId="{9488F9EE-3F16-42DC-AC4B-191A99B9C43C}" type="presParOf" srcId="{1B4BBEB2-DA18-4A20-A8BB-D639BD6C5BD5}" destId="{C1DE9FBD-EB0B-4483-9DE1-0276C60A89CF}" srcOrd="0" destOrd="0" presId="urn:microsoft.com/office/officeart/2005/8/layout/list1"/>
    <dgm:cxn modelId="{43225AA1-1EC6-4DFF-BCA2-33F4C4ECEE8A}" type="presParOf" srcId="{1B4BBEB2-DA18-4A20-A8BB-D639BD6C5BD5}" destId="{344929E4-4E95-45E4-9D61-AEDEF92FDE79}" srcOrd="1" destOrd="0" presId="urn:microsoft.com/office/officeart/2005/8/layout/list1"/>
    <dgm:cxn modelId="{CF492ECB-A40E-43DA-A90B-EC4CD4C72126}" type="presParOf" srcId="{ADE2360D-25D2-4B91-B51F-CEF40447E038}" destId="{BCF77009-4A99-43BE-A913-B45D2CDCDE5B}" srcOrd="1" destOrd="0" presId="urn:microsoft.com/office/officeart/2005/8/layout/list1"/>
    <dgm:cxn modelId="{15730493-AB2D-4479-BF3F-A15C11B8E48B}" type="presParOf" srcId="{ADE2360D-25D2-4B91-B51F-CEF40447E038}" destId="{7A6D1863-9B0F-47E6-AD41-97899B63A1A4}" srcOrd="2" destOrd="0" presId="urn:microsoft.com/office/officeart/2005/8/layout/list1"/>
    <dgm:cxn modelId="{A7CB2C7C-DE7E-4F43-8113-E745DE4A223C}" type="presParOf" srcId="{ADE2360D-25D2-4B91-B51F-CEF40447E038}" destId="{14174515-01F1-4FCA-AE13-E5EA0A211354}" srcOrd="3" destOrd="0" presId="urn:microsoft.com/office/officeart/2005/8/layout/list1"/>
    <dgm:cxn modelId="{115C7FD6-6842-48A5-B93A-9D79BA30E71A}" type="presParOf" srcId="{ADE2360D-25D2-4B91-B51F-CEF40447E038}" destId="{E968B9DF-7750-469B-BDCF-231E178F1325}" srcOrd="4" destOrd="0" presId="urn:microsoft.com/office/officeart/2005/8/layout/list1"/>
    <dgm:cxn modelId="{E83191D9-334A-4BA3-8CFE-582F20CF7947}" type="presParOf" srcId="{E968B9DF-7750-469B-BDCF-231E178F1325}" destId="{EDAB7B76-C49B-48B1-8BBA-6377CF8B3125}" srcOrd="0" destOrd="0" presId="urn:microsoft.com/office/officeart/2005/8/layout/list1"/>
    <dgm:cxn modelId="{397DAF3A-900C-47E1-BB8A-A2735A0AA3AC}" type="presParOf" srcId="{E968B9DF-7750-469B-BDCF-231E178F1325}" destId="{D34A0023-7854-44C6-A67E-54F970E278D7}" srcOrd="1" destOrd="0" presId="urn:microsoft.com/office/officeart/2005/8/layout/list1"/>
    <dgm:cxn modelId="{05263A0F-0B1D-447D-B35E-B0692C8D7442}" type="presParOf" srcId="{ADE2360D-25D2-4B91-B51F-CEF40447E038}" destId="{4092BB5D-610D-4BC8-819B-40914EBE2F82}" srcOrd="5" destOrd="0" presId="urn:microsoft.com/office/officeart/2005/8/layout/list1"/>
    <dgm:cxn modelId="{71D6DD1B-F17D-432B-81F8-9A0D10200238}" type="presParOf" srcId="{ADE2360D-25D2-4B91-B51F-CEF40447E038}" destId="{3B995B59-FDAF-4738-8D07-2853B49DB2AD}" srcOrd="6" destOrd="0" presId="urn:microsoft.com/office/officeart/2005/8/layout/list1"/>
    <dgm:cxn modelId="{A44A3E29-AEB2-44DC-8478-EE40A6DC60DA}" type="presParOf" srcId="{ADE2360D-25D2-4B91-B51F-CEF40447E038}" destId="{C60F9005-730A-46C4-9C96-FFCEA26BC4E5}" srcOrd="7" destOrd="0" presId="urn:microsoft.com/office/officeart/2005/8/layout/list1"/>
    <dgm:cxn modelId="{38A86162-BD3F-48DD-9A06-B468200FFBA5}" type="presParOf" srcId="{ADE2360D-25D2-4B91-B51F-CEF40447E038}" destId="{D26A9ADB-C625-448B-ADD7-021A6D5EBB38}" srcOrd="8" destOrd="0" presId="urn:microsoft.com/office/officeart/2005/8/layout/list1"/>
    <dgm:cxn modelId="{A116DE25-F367-4E7D-9FC3-B40526703C6E}" type="presParOf" srcId="{D26A9ADB-C625-448B-ADD7-021A6D5EBB38}" destId="{17BE4790-EC5C-4EE8-BDA6-BBC7C4866BA8}" srcOrd="0" destOrd="0" presId="urn:microsoft.com/office/officeart/2005/8/layout/list1"/>
    <dgm:cxn modelId="{1F235E98-6AE3-4F2F-8F0B-5FC6CD8A6AD7}" type="presParOf" srcId="{D26A9ADB-C625-448B-ADD7-021A6D5EBB38}" destId="{27BFA207-C3CD-4147-B782-73135C9CA0D6}" srcOrd="1" destOrd="0" presId="urn:microsoft.com/office/officeart/2005/8/layout/list1"/>
    <dgm:cxn modelId="{0F93A9B0-EFB0-41F0-AD19-200FD7AAECE7}" type="presParOf" srcId="{ADE2360D-25D2-4B91-B51F-CEF40447E038}" destId="{72F11CFF-B4E2-4CFF-8520-746A9F1D0EE8}" srcOrd="9" destOrd="0" presId="urn:microsoft.com/office/officeart/2005/8/layout/list1"/>
    <dgm:cxn modelId="{006BB681-6CAC-4EC4-ABCA-ED4A444BC39F}" type="presParOf" srcId="{ADE2360D-25D2-4B91-B51F-CEF40447E038}" destId="{AB49E70D-4ED4-4AF2-AB82-A9ADAC1EF3C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D7164DF-ED26-4468-8933-B253402F9F94}" type="doc">
      <dgm:prSet loTypeId="urn:microsoft.com/office/officeart/2005/8/layout/list1" loCatId="list" qsTypeId="urn:microsoft.com/office/officeart/2005/8/quickstyle/simple4#3" qsCatId="simple" csTypeId="urn:microsoft.com/office/officeart/2005/8/colors/accent1_1#4" csCatId="accent1" phldr="1"/>
      <dgm:spPr/>
      <dgm:t>
        <a:bodyPr/>
        <a:lstStyle/>
        <a:p>
          <a:endParaRPr lang="en-US"/>
        </a:p>
      </dgm:t>
    </dgm:pt>
    <dgm:pt modelId="{AAFD022A-A0B9-424E-96BD-ACFF835BA76A}">
      <dgm:prSet/>
      <dgm:spPr/>
      <dgm:t>
        <a:bodyPr rIns="324000"/>
        <a:lstStyle/>
        <a:p>
          <a:r>
            <a:rPr lang="en-US" b="1" dirty="0"/>
            <a:t>Median age 63 years (range 44–77); </a:t>
          </a:r>
          <a:r>
            <a:rPr lang="en-GB" b="1" dirty="0"/>
            <a:t>33% high-risk (IMWG 2025); 16% EMD</a:t>
          </a:r>
        </a:p>
      </dgm:t>
    </dgm:pt>
    <dgm:pt modelId="{CE4C1A3F-82E3-4F4F-B206-2B9EC4387CB4}" type="parTrans" cxnId="{4E2DC7AB-9C20-4949-BBA7-B303F7C865E4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EE3027F2-2C4E-4C8A-A464-CD4846F90865}" type="sibTrans" cxnId="{4E2DC7AB-9C20-4949-BBA7-B303F7C865E4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017D64CF-72BD-4004-83D2-B5747ED03C42}">
      <dgm:prSet/>
      <dgm:spPr/>
      <dgm:t>
        <a:bodyPr/>
        <a:lstStyle/>
        <a:p>
          <a:r>
            <a:rPr lang="en-US" b="1" dirty="0"/>
            <a:t>Efficacy</a:t>
          </a:r>
          <a:endParaRPr lang="en-GB" b="1" dirty="0"/>
        </a:p>
      </dgm:t>
    </dgm:pt>
    <dgm:pt modelId="{D8655EBD-B416-4FF5-9A08-17513A97987C}" type="parTrans" cxnId="{987C011C-FDBD-438F-9E84-F368411051D6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DDD05807-6B38-44AA-8A1E-29A9481E8D5A}" type="sibTrans" cxnId="{987C011C-FDBD-438F-9E84-F368411051D6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3FEC125A-EEB2-4DD0-AEED-11C9F09D755E}">
      <dgm:prSet/>
      <dgm:spPr/>
      <dgm:t>
        <a:bodyPr/>
        <a:lstStyle/>
        <a:p>
          <a:r>
            <a:rPr lang="en-US" b="1" dirty="0">
              <a:solidFill>
                <a:srgbClr val="FF0000"/>
              </a:solidFill>
            </a:rPr>
            <a:t>ORR 92% (38% ≥CR, 35% VGPR)</a:t>
          </a:r>
          <a:endParaRPr lang="en-GB" b="1" dirty="0">
            <a:solidFill>
              <a:srgbClr val="FF0000"/>
            </a:solidFill>
          </a:endParaRPr>
        </a:p>
      </dgm:t>
    </dgm:pt>
    <dgm:pt modelId="{7F998EB2-5178-4543-82DD-0DFD64CEAB84}" type="parTrans" cxnId="{223EDA52-792C-4D52-A320-348CEEF684E9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C8CDFE4B-0366-45CE-B95D-F70D751C0886}" type="sibTrans" cxnId="{223EDA52-792C-4D52-A320-348CEEF684E9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C5B2F161-CB32-455C-B9B0-EA86B50C6B12}">
      <dgm:prSet/>
      <dgm:spPr/>
      <dgm:t>
        <a:bodyPr/>
        <a:lstStyle/>
        <a:p>
          <a:r>
            <a:rPr lang="en-US" b="1"/>
            <a:t>Safety</a:t>
          </a:r>
          <a:endParaRPr lang="en-GB" b="1" dirty="0"/>
        </a:p>
      </dgm:t>
    </dgm:pt>
    <dgm:pt modelId="{ABC93362-CA91-4519-9486-995CDFE7B20B}" type="parTrans" cxnId="{B0404010-A39C-4226-B108-F88CAB97958E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9D8F26B2-E3ED-4BD7-AC65-23FA706DA78B}" type="sibTrans" cxnId="{B0404010-A39C-4226-B108-F88CAB97958E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EBC6253F-2E37-43AC-B21D-964573B0E8E0}">
      <dgm:prSet/>
      <dgm:spPr/>
      <dgm:t>
        <a:bodyPr/>
        <a:lstStyle/>
        <a:p>
          <a:r>
            <a:rPr lang="en-GB" b="1" dirty="0"/>
            <a:t>Grade ≥3 hematologic AEs: 50% neutropenia, 10% thrombocytopenia, 3% </a:t>
          </a:r>
          <a:r>
            <a:rPr lang="en-GB" b="1" dirty="0" err="1"/>
            <a:t>anemia</a:t>
          </a:r>
          <a:endParaRPr lang="en-GB" b="1" dirty="0"/>
        </a:p>
      </dgm:t>
    </dgm:pt>
    <dgm:pt modelId="{2BD9E841-F6E6-40D7-818F-E415B708ACF0}" type="parTrans" cxnId="{FF195D6C-69C4-46D3-B558-1F9E9971E556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B9796AFF-2E3C-4CB8-BF14-945789E38028}" type="sibTrans" cxnId="{FF195D6C-69C4-46D3-B558-1F9E9971E556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DDEFA89D-E408-49D3-9173-9EABC57294F7}">
      <dgm:prSet/>
      <dgm:spPr/>
      <dgm:t>
        <a:bodyPr/>
        <a:lstStyle/>
        <a:p>
          <a:r>
            <a:rPr lang="en-US" b="1" dirty="0"/>
            <a:t>30 RRMM patients after 1–3 prior lines</a:t>
          </a:r>
          <a:endParaRPr lang="en-GB" b="1" dirty="0"/>
        </a:p>
      </dgm:t>
    </dgm:pt>
    <dgm:pt modelId="{B798717A-A4D6-4EAD-A0B0-1D4477444F38}" type="sibTrans" cxnId="{F0BA7C0C-0E9E-4F7E-A730-415392BF4E42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3CBEF6EE-247B-4D55-8C40-E2BCF2DD8A2D}" type="parTrans" cxnId="{F0BA7C0C-0E9E-4F7E-A730-415392BF4E42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D3DAE78A-CEE8-4A24-9007-7F5F98A33744}">
      <dgm:prSet/>
      <dgm:spPr/>
      <dgm:t>
        <a:bodyPr rIns="324000"/>
        <a:lstStyle/>
        <a:p>
          <a:r>
            <a:rPr lang="en-US" b="1" dirty="0"/>
            <a:t>Median 1 prior line</a:t>
          </a:r>
          <a:endParaRPr lang="en-GB" b="1" dirty="0"/>
        </a:p>
      </dgm:t>
    </dgm:pt>
    <dgm:pt modelId="{1DF2044C-5242-42C4-975D-D58D23023053}" type="parTrans" cxnId="{A4207BF0-9B35-44F2-B57C-9E3C36D5FC44}">
      <dgm:prSet/>
      <dgm:spPr/>
      <dgm:t>
        <a:bodyPr/>
        <a:lstStyle/>
        <a:p>
          <a:endParaRPr lang="en-GB"/>
        </a:p>
      </dgm:t>
    </dgm:pt>
    <dgm:pt modelId="{4CFA9A15-EF63-4B8D-AC8E-20926DF78D8D}" type="sibTrans" cxnId="{A4207BF0-9B35-44F2-B57C-9E3C36D5FC44}">
      <dgm:prSet/>
      <dgm:spPr/>
      <dgm:t>
        <a:bodyPr/>
        <a:lstStyle/>
        <a:p>
          <a:endParaRPr lang="en-GB"/>
        </a:p>
      </dgm:t>
    </dgm:pt>
    <dgm:pt modelId="{53882379-A087-419F-A940-CC07958097E9}">
      <dgm:prSet/>
      <dgm:spPr/>
      <dgm:t>
        <a:bodyPr rIns="324000"/>
        <a:lstStyle/>
        <a:p>
          <a:r>
            <a:rPr lang="en-US" b="1" dirty="0">
              <a:solidFill>
                <a:srgbClr val="FF0000"/>
              </a:solidFill>
            </a:rPr>
            <a:t>93% R-refractory; 27% CD38 mAb-exposed; 30% prior K</a:t>
          </a:r>
          <a:endParaRPr lang="en-GB" b="1" dirty="0">
            <a:solidFill>
              <a:srgbClr val="FF0000"/>
            </a:solidFill>
          </a:endParaRPr>
        </a:p>
      </dgm:t>
    </dgm:pt>
    <dgm:pt modelId="{2140D967-D814-49F5-8053-D5B4F4139977}" type="parTrans" cxnId="{B2A75C98-EAA4-409D-A3F1-BBC7C09A5994}">
      <dgm:prSet/>
      <dgm:spPr/>
      <dgm:t>
        <a:bodyPr/>
        <a:lstStyle/>
        <a:p>
          <a:endParaRPr lang="en-GB"/>
        </a:p>
      </dgm:t>
    </dgm:pt>
    <dgm:pt modelId="{EECF5590-DCA7-4FAB-A243-B9FD0A464B2A}" type="sibTrans" cxnId="{B2A75C98-EAA4-409D-A3F1-BBC7C09A5994}">
      <dgm:prSet/>
      <dgm:spPr/>
      <dgm:t>
        <a:bodyPr/>
        <a:lstStyle/>
        <a:p>
          <a:endParaRPr lang="en-GB"/>
        </a:p>
      </dgm:t>
    </dgm:pt>
    <dgm:pt modelId="{343091B5-422F-48A2-A91C-69D3441E5651}">
      <dgm:prSet/>
      <dgm:spPr/>
      <dgm:t>
        <a:bodyPr rIns="324000"/>
        <a:lstStyle/>
        <a:p>
          <a:r>
            <a:rPr lang="en-US" b="1" dirty="0"/>
            <a:t>47% prior ASCT</a:t>
          </a:r>
          <a:endParaRPr lang="en-GB" b="1" dirty="0"/>
        </a:p>
      </dgm:t>
    </dgm:pt>
    <dgm:pt modelId="{BD64C76A-BDD7-4D19-BBBD-F3E687486929}" type="parTrans" cxnId="{FA65D9AC-5F18-4FA2-92A6-7499744A8224}">
      <dgm:prSet/>
      <dgm:spPr/>
      <dgm:t>
        <a:bodyPr/>
        <a:lstStyle/>
        <a:p>
          <a:endParaRPr lang="en-GB"/>
        </a:p>
      </dgm:t>
    </dgm:pt>
    <dgm:pt modelId="{45CEA399-B17A-40D4-9D5D-999372633540}" type="sibTrans" cxnId="{FA65D9AC-5F18-4FA2-92A6-7499744A8224}">
      <dgm:prSet/>
      <dgm:spPr/>
      <dgm:t>
        <a:bodyPr/>
        <a:lstStyle/>
        <a:p>
          <a:endParaRPr lang="en-GB"/>
        </a:p>
      </dgm:t>
    </dgm:pt>
    <dgm:pt modelId="{A5243EDF-97F2-4344-8466-ED23B0B37366}">
      <dgm:prSet/>
      <dgm:spPr/>
      <dgm:t>
        <a:bodyPr/>
        <a:lstStyle/>
        <a:p>
          <a:r>
            <a:rPr lang="en-US" b="1" dirty="0">
              <a:solidFill>
                <a:srgbClr val="FF0000"/>
              </a:solidFill>
            </a:rPr>
            <a:t>8/12 (67%) MRD-neg CR and PET-neg</a:t>
          </a:r>
          <a:endParaRPr lang="en-GB" b="1" dirty="0">
            <a:solidFill>
              <a:srgbClr val="FF0000"/>
            </a:solidFill>
          </a:endParaRPr>
        </a:p>
      </dgm:t>
    </dgm:pt>
    <dgm:pt modelId="{60614BED-226E-4D61-ABCA-9DC498114067}" type="parTrans" cxnId="{E6817BF0-EB6A-4428-B02D-4FDE4963866C}">
      <dgm:prSet/>
      <dgm:spPr/>
      <dgm:t>
        <a:bodyPr/>
        <a:lstStyle/>
        <a:p>
          <a:endParaRPr lang="en-GB"/>
        </a:p>
      </dgm:t>
    </dgm:pt>
    <dgm:pt modelId="{FAEF9B56-5F44-4B84-8E49-2A632CF98D3B}" type="sibTrans" cxnId="{E6817BF0-EB6A-4428-B02D-4FDE4963866C}">
      <dgm:prSet/>
      <dgm:spPr/>
      <dgm:t>
        <a:bodyPr/>
        <a:lstStyle/>
        <a:p>
          <a:endParaRPr lang="en-GB"/>
        </a:p>
      </dgm:t>
    </dgm:pt>
    <dgm:pt modelId="{4A245EFD-CF76-42F5-92BF-B5CBB84F6F44}">
      <dgm:prSet/>
      <dgm:spPr/>
      <dgm:t>
        <a:bodyPr/>
        <a:lstStyle/>
        <a:p>
          <a:r>
            <a:rPr lang="en-US" b="1" dirty="0"/>
            <a:t>27 patients remain on treatment for up to 17 months</a:t>
          </a:r>
          <a:endParaRPr lang="en-GB" b="1" dirty="0"/>
        </a:p>
      </dgm:t>
    </dgm:pt>
    <dgm:pt modelId="{D45DEF63-BF75-4C93-9E2B-2103E2DD6A29}" type="parTrans" cxnId="{A54BF66F-499F-4000-AA3D-98EBC079C73A}">
      <dgm:prSet/>
      <dgm:spPr/>
      <dgm:t>
        <a:bodyPr/>
        <a:lstStyle/>
        <a:p>
          <a:endParaRPr lang="en-GB"/>
        </a:p>
      </dgm:t>
    </dgm:pt>
    <dgm:pt modelId="{E2CD17AD-F78A-4A3B-9077-728C34FDB166}" type="sibTrans" cxnId="{A54BF66F-499F-4000-AA3D-98EBC079C73A}">
      <dgm:prSet/>
      <dgm:spPr/>
      <dgm:t>
        <a:bodyPr/>
        <a:lstStyle/>
        <a:p>
          <a:endParaRPr lang="en-GB"/>
        </a:p>
      </dgm:t>
    </dgm:pt>
    <dgm:pt modelId="{73462C3E-217D-412C-8127-FA43057375BE}">
      <dgm:prSet/>
      <dgm:spPr/>
      <dgm:t>
        <a:bodyPr/>
        <a:lstStyle/>
        <a:p>
          <a:r>
            <a:rPr lang="en-GB" b="1" dirty="0"/>
            <a:t>6 (20%) SAEs, including 3 (10%) lung infections</a:t>
          </a:r>
        </a:p>
      </dgm:t>
    </dgm:pt>
    <dgm:pt modelId="{6EB9E33E-0645-4467-955A-10CC3318961E}" type="parTrans" cxnId="{A220CF23-6EE2-46BA-9C5E-8B6DC4C3AC19}">
      <dgm:prSet/>
      <dgm:spPr/>
      <dgm:t>
        <a:bodyPr/>
        <a:lstStyle/>
        <a:p>
          <a:endParaRPr lang="en-GB"/>
        </a:p>
      </dgm:t>
    </dgm:pt>
    <dgm:pt modelId="{CE074E0D-BB68-4174-9DC5-7E4A65AC0462}" type="sibTrans" cxnId="{A220CF23-6EE2-46BA-9C5E-8B6DC4C3AC19}">
      <dgm:prSet/>
      <dgm:spPr/>
      <dgm:t>
        <a:bodyPr/>
        <a:lstStyle/>
        <a:p>
          <a:endParaRPr lang="en-GB"/>
        </a:p>
      </dgm:t>
    </dgm:pt>
    <dgm:pt modelId="{0075269D-B05D-4105-A3DD-61006C50DE03}" type="pres">
      <dgm:prSet presAssocID="{2D7164DF-ED26-4468-8933-B253402F9F94}" presName="linear" presStyleCnt="0">
        <dgm:presLayoutVars>
          <dgm:dir/>
          <dgm:animLvl val="lvl"/>
          <dgm:resizeHandles val="exact"/>
        </dgm:presLayoutVars>
      </dgm:prSet>
      <dgm:spPr/>
    </dgm:pt>
    <dgm:pt modelId="{B2F00827-4944-458A-AA06-9E477F13A3B3}" type="pres">
      <dgm:prSet presAssocID="{DDEFA89D-E408-49D3-9173-9EABC57294F7}" presName="parentLin" presStyleCnt="0"/>
      <dgm:spPr/>
    </dgm:pt>
    <dgm:pt modelId="{0098B218-A90D-4E95-AABE-DFAA31CBAB06}" type="pres">
      <dgm:prSet presAssocID="{DDEFA89D-E408-49D3-9173-9EABC57294F7}" presName="parentLeftMargin" presStyleLbl="node1" presStyleIdx="0" presStyleCnt="3"/>
      <dgm:spPr/>
    </dgm:pt>
    <dgm:pt modelId="{1F450FD7-9C86-47E5-AE4F-EFA6805A3EF1}" type="pres">
      <dgm:prSet presAssocID="{DDEFA89D-E408-49D3-9173-9EABC57294F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02536E3-6846-4B8D-AFB3-52665FD471A0}" type="pres">
      <dgm:prSet presAssocID="{DDEFA89D-E408-49D3-9173-9EABC57294F7}" presName="negativeSpace" presStyleCnt="0"/>
      <dgm:spPr/>
    </dgm:pt>
    <dgm:pt modelId="{A9B6437E-E8D8-485B-9CA9-8E406205C2F8}" type="pres">
      <dgm:prSet presAssocID="{DDEFA89D-E408-49D3-9173-9EABC57294F7}" presName="childText" presStyleLbl="conFgAcc1" presStyleIdx="0" presStyleCnt="3">
        <dgm:presLayoutVars>
          <dgm:bulletEnabled val="1"/>
        </dgm:presLayoutVars>
      </dgm:prSet>
      <dgm:spPr/>
    </dgm:pt>
    <dgm:pt modelId="{3FC16EDF-6253-4B36-9D01-6F16BB53538A}" type="pres">
      <dgm:prSet presAssocID="{B798717A-A4D6-4EAD-A0B0-1D4477444F38}" presName="spaceBetweenRectangles" presStyleCnt="0"/>
      <dgm:spPr/>
    </dgm:pt>
    <dgm:pt modelId="{69BAB899-912D-4FDF-AD24-F308F1C03138}" type="pres">
      <dgm:prSet presAssocID="{017D64CF-72BD-4004-83D2-B5747ED03C42}" presName="parentLin" presStyleCnt="0"/>
      <dgm:spPr/>
    </dgm:pt>
    <dgm:pt modelId="{9151BE9F-AD26-4799-BC1C-F123864DD866}" type="pres">
      <dgm:prSet presAssocID="{017D64CF-72BD-4004-83D2-B5747ED03C42}" presName="parentLeftMargin" presStyleLbl="node1" presStyleIdx="0" presStyleCnt="3"/>
      <dgm:spPr/>
    </dgm:pt>
    <dgm:pt modelId="{CBF83017-91F4-436A-B2B1-72A378BBFBC7}" type="pres">
      <dgm:prSet presAssocID="{017D64CF-72BD-4004-83D2-B5747ED03C4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5035E07-51C9-4C94-AC6C-CBB459246320}" type="pres">
      <dgm:prSet presAssocID="{017D64CF-72BD-4004-83D2-B5747ED03C42}" presName="negativeSpace" presStyleCnt="0"/>
      <dgm:spPr/>
    </dgm:pt>
    <dgm:pt modelId="{EBC13D0A-A01F-4948-BA15-9DB5B8062801}" type="pres">
      <dgm:prSet presAssocID="{017D64CF-72BD-4004-83D2-B5747ED03C42}" presName="childText" presStyleLbl="conFgAcc1" presStyleIdx="1" presStyleCnt="3">
        <dgm:presLayoutVars>
          <dgm:bulletEnabled val="1"/>
        </dgm:presLayoutVars>
      </dgm:prSet>
      <dgm:spPr/>
    </dgm:pt>
    <dgm:pt modelId="{C385DC89-E045-4B57-A426-3F34FEEE0BB4}" type="pres">
      <dgm:prSet presAssocID="{DDD05807-6B38-44AA-8A1E-29A9481E8D5A}" presName="spaceBetweenRectangles" presStyleCnt="0"/>
      <dgm:spPr/>
    </dgm:pt>
    <dgm:pt modelId="{C60A0E38-729A-42DC-B9EB-9F20544C2325}" type="pres">
      <dgm:prSet presAssocID="{C5B2F161-CB32-455C-B9B0-EA86B50C6B12}" presName="parentLin" presStyleCnt="0"/>
      <dgm:spPr/>
    </dgm:pt>
    <dgm:pt modelId="{6D284FF6-968F-4760-ADBD-3F2C79D352DF}" type="pres">
      <dgm:prSet presAssocID="{C5B2F161-CB32-455C-B9B0-EA86B50C6B12}" presName="parentLeftMargin" presStyleLbl="node1" presStyleIdx="1" presStyleCnt="3"/>
      <dgm:spPr/>
    </dgm:pt>
    <dgm:pt modelId="{1FF3B8CF-1A7A-4247-BFE8-03730609F0EC}" type="pres">
      <dgm:prSet presAssocID="{C5B2F161-CB32-455C-B9B0-EA86B50C6B1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E92BC84-1C55-4F05-8584-0AD7A0183AD1}" type="pres">
      <dgm:prSet presAssocID="{C5B2F161-CB32-455C-B9B0-EA86B50C6B12}" presName="negativeSpace" presStyleCnt="0"/>
      <dgm:spPr/>
    </dgm:pt>
    <dgm:pt modelId="{931B7084-B083-49AD-811D-7EEF1D239D43}" type="pres">
      <dgm:prSet presAssocID="{C5B2F161-CB32-455C-B9B0-EA86B50C6B1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0BA7C0C-0E9E-4F7E-A730-415392BF4E42}" srcId="{2D7164DF-ED26-4468-8933-B253402F9F94}" destId="{DDEFA89D-E408-49D3-9173-9EABC57294F7}" srcOrd="0" destOrd="0" parTransId="{3CBEF6EE-247B-4D55-8C40-E2BCF2DD8A2D}" sibTransId="{B798717A-A4D6-4EAD-A0B0-1D4477444F38}"/>
    <dgm:cxn modelId="{B0404010-A39C-4226-B108-F88CAB97958E}" srcId="{2D7164DF-ED26-4468-8933-B253402F9F94}" destId="{C5B2F161-CB32-455C-B9B0-EA86B50C6B12}" srcOrd="2" destOrd="0" parTransId="{ABC93362-CA91-4519-9486-995CDFE7B20B}" sibTransId="{9D8F26B2-E3ED-4BD7-AC65-23FA706DA78B}"/>
    <dgm:cxn modelId="{44BA4712-5F83-4062-ACC5-2B81460CD443}" type="presOf" srcId="{53882379-A087-419F-A940-CC07958097E9}" destId="{A9B6437E-E8D8-485B-9CA9-8E406205C2F8}" srcOrd="0" destOrd="2" presId="urn:microsoft.com/office/officeart/2005/8/layout/list1"/>
    <dgm:cxn modelId="{987C011C-FDBD-438F-9E84-F368411051D6}" srcId="{2D7164DF-ED26-4468-8933-B253402F9F94}" destId="{017D64CF-72BD-4004-83D2-B5747ED03C42}" srcOrd="1" destOrd="0" parTransId="{D8655EBD-B416-4FF5-9A08-17513A97987C}" sibTransId="{DDD05807-6B38-44AA-8A1E-29A9481E8D5A}"/>
    <dgm:cxn modelId="{A220CF23-6EE2-46BA-9C5E-8B6DC4C3AC19}" srcId="{C5B2F161-CB32-455C-B9B0-EA86B50C6B12}" destId="{73462C3E-217D-412C-8127-FA43057375BE}" srcOrd="1" destOrd="0" parTransId="{6EB9E33E-0645-4467-955A-10CC3318961E}" sibTransId="{CE074E0D-BB68-4174-9DC5-7E4A65AC0462}"/>
    <dgm:cxn modelId="{D07BA92C-EBB5-4857-BF2F-3300BB655A80}" type="presOf" srcId="{EBC6253F-2E37-43AC-B21D-964573B0E8E0}" destId="{931B7084-B083-49AD-811D-7EEF1D239D43}" srcOrd="0" destOrd="0" presId="urn:microsoft.com/office/officeart/2005/8/layout/list1"/>
    <dgm:cxn modelId="{D2E13933-8951-4F42-8B48-0940BF7AEBC3}" type="presOf" srcId="{4A245EFD-CF76-42F5-92BF-B5CBB84F6F44}" destId="{EBC13D0A-A01F-4948-BA15-9DB5B8062801}" srcOrd="0" destOrd="2" presId="urn:microsoft.com/office/officeart/2005/8/layout/list1"/>
    <dgm:cxn modelId="{F1320038-4552-49D8-A1B8-36C674901A4B}" type="presOf" srcId="{017D64CF-72BD-4004-83D2-B5747ED03C42}" destId="{9151BE9F-AD26-4799-BC1C-F123864DD866}" srcOrd="0" destOrd="0" presId="urn:microsoft.com/office/officeart/2005/8/layout/list1"/>
    <dgm:cxn modelId="{92E7423D-8D8A-4C5A-880E-E8FFA9653588}" type="presOf" srcId="{D3DAE78A-CEE8-4A24-9007-7F5F98A33744}" destId="{A9B6437E-E8D8-485B-9CA9-8E406205C2F8}" srcOrd="0" destOrd="1" presId="urn:microsoft.com/office/officeart/2005/8/layout/list1"/>
    <dgm:cxn modelId="{8BB8BB42-AA9B-42B1-9B0E-992A2E5AC1C3}" type="presOf" srcId="{C5B2F161-CB32-455C-B9B0-EA86B50C6B12}" destId="{6D284FF6-968F-4760-ADBD-3F2C79D352DF}" srcOrd="0" destOrd="0" presId="urn:microsoft.com/office/officeart/2005/8/layout/list1"/>
    <dgm:cxn modelId="{7F2DBC4E-14CF-4BA4-831B-9C54C3A40728}" type="presOf" srcId="{3FEC125A-EEB2-4DD0-AEED-11C9F09D755E}" destId="{EBC13D0A-A01F-4948-BA15-9DB5B8062801}" srcOrd="0" destOrd="0" presId="urn:microsoft.com/office/officeart/2005/8/layout/list1"/>
    <dgm:cxn modelId="{223EDA52-792C-4D52-A320-348CEEF684E9}" srcId="{017D64CF-72BD-4004-83D2-B5747ED03C42}" destId="{3FEC125A-EEB2-4DD0-AEED-11C9F09D755E}" srcOrd="0" destOrd="0" parTransId="{7F998EB2-5178-4543-82DD-0DFD64CEAB84}" sibTransId="{C8CDFE4B-0366-45CE-B95D-F70D751C0886}"/>
    <dgm:cxn modelId="{FF195D6C-69C4-46D3-B558-1F9E9971E556}" srcId="{C5B2F161-CB32-455C-B9B0-EA86B50C6B12}" destId="{EBC6253F-2E37-43AC-B21D-964573B0E8E0}" srcOrd="0" destOrd="0" parTransId="{2BD9E841-F6E6-40D7-818F-E415B708ACF0}" sibTransId="{B9796AFF-2E3C-4CB8-BF14-945789E38028}"/>
    <dgm:cxn modelId="{A54BF66F-499F-4000-AA3D-98EBC079C73A}" srcId="{017D64CF-72BD-4004-83D2-B5747ED03C42}" destId="{4A245EFD-CF76-42F5-92BF-B5CBB84F6F44}" srcOrd="2" destOrd="0" parTransId="{D45DEF63-BF75-4C93-9E2B-2103E2DD6A29}" sibTransId="{E2CD17AD-F78A-4A3B-9077-728C34FDB166}"/>
    <dgm:cxn modelId="{9A016C93-6D79-43F6-904A-02048E4ED731}" type="presOf" srcId="{DDEFA89D-E408-49D3-9173-9EABC57294F7}" destId="{0098B218-A90D-4E95-AABE-DFAA31CBAB06}" srcOrd="0" destOrd="0" presId="urn:microsoft.com/office/officeart/2005/8/layout/list1"/>
    <dgm:cxn modelId="{B2A75C98-EAA4-409D-A3F1-BBC7C09A5994}" srcId="{DDEFA89D-E408-49D3-9173-9EABC57294F7}" destId="{53882379-A087-419F-A940-CC07958097E9}" srcOrd="2" destOrd="0" parTransId="{2140D967-D814-49F5-8053-D5B4F4139977}" sibTransId="{EECF5590-DCA7-4FAB-A243-B9FD0A464B2A}"/>
    <dgm:cxn modelId="{78CE4EA3-0E89-4C85-BFB2-F540E1FD7E13}" type="presOf" srcId="{2D7164DF-ED26-4468-8933-B253402F9F94}" destId="{0075269D-B05D-4105-A3DD-61006C50DE03}" srcOrd="0" destOrd="0" presId="urn:microsoft.com/office/officeart/2005/8/layout/list1"/>
    <dgm:cxn modelId="{4E2DC7AB-9C20-4949-BBA7-B303F7C865E4}" srcId="{DDEFA89D-E408-49D3-9173-9EABC57294F7}" destId="{AAFD022A-A0B9-424E-96BD-ACFF835BA76A}" srcOrd="0" destOrd="0" parTransId="{CE4C1A3F-82E3-4F4F-B206-2B9EC4387CB4}" sibTransId="{EE3027F2-2C4E-4C8A-A464-CD4846F90865}"/>
    <dgm:cxn modelId="{FA65D9AC-5F18-4FA2-92A6-7499744A8224}" srcId="{DDEFA89D-E408-49D3-9173-9EABC57294F7}" destId="{343091B5-422F-48A2-A91C-69D3441E5651}" srcOrd="3" destOrd="0" parTransId="{BD64C76A-BDD7-4D19-BBBD-F3E687486929}" sibTransId="{45CEA399-B17A-40D4-9D5D-999372633540}"/>
    <dgm:cxn modelId="{F87132B6-05C3-4D36-B467-2AC17594324F}" type="presOf" srcId="{A5243EDF-97F2-4344-8466-ED23B0B37366}" destId="{EBC13D0A-A01F-4948-BA15-9DB5B8062801}" srcOrd="0" destOrd="1" presId="urn:microsoft.com/office/officeart/2005/8/layout/list1"/>
    <dgm:cxn modelId="{1FA3AFC6-9C68-47D6-8EF4-E538FECA8938}" type="presOf" srcId="{AAFD022A-A0B9-424E-96BD-ACFF835BA76A}" destId="{A9B6437E-E8D8-485B-9CA9-8E406205C2F8}" srcOrd="0" destOrd="0" presId="urn:microsoft.com/office/officeart/2005/8/layout/list1"/>
    <dgm:cxn modelId="{D156FED4-D7E6-4137-AA8E-EC45600CC039}" type="presOf" srcId="{017D64CF-72BD-4004-83D2-B5747ED03C42}" destId="{CBF83017-91F4-436A-B2B1-72A378BBFBC7}" srcOrd="1" destOrd="0" presId="urn:microsoft.com/office/officeart/2005/8/layout/list1"/>
    <dgm:cxn modelId="{1C58D4E5-A6EC-4B68-8526-8DC8B3367EF3}" type="presOf" srcId="{343091B5-422F-48A2-A91C-69D3441E5651}" destId="{A9B6437E-E8D8-485B-9CA9-8E406205C2F8}" srcOrd="0" destOrd="3" presId="urn:microsoft.com/office/officeart/2005/8/layout/list1"/>
    <dgm:cxn modelId="{A4207BF0-9B35-44F2-B57C-9E3C36D5FC44}" srcId="{DDEFA89D-E408-49D3-9173-9EABC57294F7}" destId="{D3DAE78A-CEE8-4A24-9007-7F5F98A33744}" srcOrd="1" destOrd="0" parTransId="{1DF2044C-5242-42C4-975D-D58D23023053}" sibTransId="{4CFA9A15-EF63-4B8D-AC8E-20926DF78D8D}"/>
    <dgm:cxn modelId="{E6817BF0-EB6A-4428-B02D-4FDE4963866C}" srcId="{017D64CF-72BD-4004-83D2-B5747ED03C42}" destId="{A5243EDF-97F2-4344-8466-ED23B0B37366}" srcOrd="1" destOrd="0" parTransId="{60614BED-226E-4D61-ABCA-9DC498114067}" sibTransId="{FAEF9B56-5F44-4B84-8E49-2A632CF98D3B}"/>
    <dgm:cxn modelId="{297F7FF5-6C5B-4C6C-9D3D-A107C007DBE1}" type="presOf" srcId="{DDEFA89D-E408-49D3-9173-9EABC57294F7}" destId="{1F450FD7-9C86-47E5-AE4F-EFA6805A3EF1}" srcOrd="1" destOrd="0" presId="urn:microsoft.com/office/officeart/2005/8/layout/list1"/>
    <dgm:cxn modelId="{F15C28F7-D28A-4281-ADBE-AD9A6BAE9539}" type="presOf" srcId="{73462C3E-217D-412C-8127-FA43057375BE}" destId="{931B7084-B083-49AD-811D-7EEF1D239D43}" srcOrd="0" destOrd="1" presId="urn:microsoft.com/office/officeart/2005/8/layout/list1"/>
    <dgm:cxn modelId="{9CDA88FA-ADBE-4CC3-95D5-4F3F490CB851}" type="presOf" srcId="{C5B2F161-CB32-455C-B9B0-EA86B50C6B12}" destId="{1FF3B8CF-1A7A-4247-BFE8-03730609F0EC}" srcOrd="1" destOrd="0" presId="urn:microsoft.com/office/officeart/2005/8/layout/list1"/>
    <dgm:cxn modelId="{D18AB62F-28C8-4646-A4F8-822D910AB585}" type="presParOf" srcId="{0075269D-B05D-4105-A3DD-61006C50DE03}" destId="{B2F00827-4944-458A-AA06-9E477F13A3B3}" srcOrd="0" destOrd="0" presId="urn:microsoft.com/office/officeart/2005/8/layout/list1"/>
    <dgm:cxn modelId="{1460B4F6-6676-4286-AC35-FC390E057958}" type="presParOf" srcId="{B2F00827-4944-458A-AA06-9E477F13A3B3}" destId="{0098B218-A90D-4E95-AABE-DFAA31CBAB06}" srcOrd="0" destOrd="0" presId="urn:microsoft.com/office/officeart/2005/8/layout/list1"/>
    <dgm:cxn modelId="{5760B777-A713-4B73-8BD0-C983A2832892}" type="presParOf" srcId="{B2F00827-4944-458A-AA06-9E477F13A3B3}" destId="{1F450FD7-9C86-47E5-AE4F-EFA6805A3EF1}" srcOrd="1" destOrd="0" presId="urn:microsoft.com/office/officeart/2005/8/layout/list1"/>
    <dgm:cxn modelId="{F0AF9F15-4B4A-4CCF-A017-63A96A895BCC}" type="presParOf" srcId="{0075269D-B05D-4105-A3DD-61006C50DE03}" destId="{602536E3-6846-4B8D-AFB3-52665FD471A0}" srcOrd="1" destOrd="0" presId="urn:microsoft.com/office/officeart/2005/8/layout/list1"/>
    <dgm:cxn modelId="{B620FED7-E911-4FF0-90A8-7C1133D02618}" type="presParOf" srcId="{0075269D-B05D-4105-A3DD-61006C50DE03}" destId="{A9B6437E-E8D8-485B-9CA9-8E406205C2F8}" srcOrd="2" destOrd="0" presId="urn:microsoft.com/office/officeart/2005/8/layout/list1"/>
    <dgm:cxn modelId="{E30FD44B-C072-44D9-9F26-9A049A0F0312}" type="presParOf" srcId="{0075269D-B05D-4105-A3DD-61006C50DE03}" destId="{3FC16EDF-6253-4B36-9D01-6F16BB53538A}" srcOrd="3" destOrd="0" presId="urn:microsoft.com/office/officeart/2005/8/layout/list1"/>
    <dgm:cxn modelId="{57E76496-3C6B-4551-8F08-160BAD6B7437}" type="presParOf" srcId="{0075269D-B05D-4105-A3DD-61006C50DE03}" destId="{69BAB899-912D-4FDF-AD24-F308F1C03138}" srcOrd="4" destOrd="0" presId="urn:microsoft.com/office/officeart/2005/8/layout/list1"/>
    <dgm:cxn modelId="{3E2CF30C-0CF0-46D2-8902-A6F53A13EC7B}" type="presParOf" srcId="{69BAB899-912D-4FDF-AD24-F308F1C03138}" destId="{9151BE9F-AD26-4799-BC1C-F123864DD866}" srcOrd="0" destOrd="0" presId="urn:microsoft.com/office/officeart/2005/8/layout/list1"/>
    <dgm:cxn modelId="{2714B556-6FDB-4659-855E-DD337C2A32CC}" type="presParOf" srcId="{69BAB899-912D-4FDF-AD24-F308F1C03138}" destId="{CBF83017-91F4-436A-B2B1-72A378BBFBC7}" srcOrd="1" destOrd="0" presId="urn:microsoft.com/office/officeart/2005/8/layout/list1"/>
    <dgm:cxn modelId="{D6EA9541-E5E8-430E-A83A-134AFD44B9CB}" type="presParOf" srcId="{0075269D-B05D-4105-A3DD-61006C50DE03}" destId="{15035E07-51C9-4C94-AC6C-CBB459246320}" srcOrd="5" destOrd="0" presId="urn:microsoft.com/office/officeart/2005/8/layout/list1"/>
    <dgm:cxn modelId="{1D326C67-4790-49FD-A86F-B5243A53917B}" type="presParOf" srcId="{0075269D-B05D-4105-A3DD-61006C50DE03}" destId="{EBC13D0A-A01F-4948-BA15-9DB5B8062801}" srcOrd="6" destOrd="0" presId="urn:microsoft.com/office/officeart/2005/8/layout/list1"/>
    <dgm:cxn modelId="{028E861D-C080-4152-B1E0-C3E21F5FCB6A}" type="presParOf" srcId="{0075269D-B05D-4105-A3DD-61006C50DE03}" destId="{C385DC89-E045-4B57-A426-3F34FEEE0BB4}" srcOrd="7" destOrd="0" presId="urn:microsoft.com/office/officeart/2005/8/layout/list1"/>
    <dgm:cxn modelId="{899AFEA2-225C-46E4-B188-973AFC75D422}" type="presParOf" srcId="{0075269D-B05D-4105-A3DD-61006C50DE03}" destId="{C60A0E38-729A-42DC-B9EB-9F20544C2325}" srcOrd="8" destOrd="0" presId="urn:microsoft.com/office/officeart/2005/8/layout/list1"/>
    <dgm:cxn modelId="{78A47654-70E5-47FA-9362-309EC283F5C7}" type="presParOf" srcId="{C60A0E38-729A-42DC-B9EB-9F20544C2325}" destId="{6D284FF6-968F-4760-ADBD-3F2C79D352DF}" srcOrd="0" destOrd="0" presId="urn:microsoft.com/office/officeart/2005/8/layout/list1"/>
    <dgm:cxn modelId="{E36F217F-0B33-40C1-AF82-A6A86B3E80EA}" type="presParOf" srcId="{C60A0E38-729A-42DC-B9EB-9F20544C2325}" destId="{1FF3B8CF-1A7A-4247-BFE8-03730609F0EC}" srcOrd="1" destOrd="0" presId="urn:microsoft.com/office/officeart/2005/8/layout/list1"/>
    <dgm:cxn modelId="{3511BAE7-B141-49FF-8EF8-681492187700}" type="presParOf" srcId="{0075269D-B05D-4105-A3DD-61006C50DE03}" destId="{3E92BC84-1C55-4F05-8584-0AD7A0183AD1}" srcOrd="9" destOrd="0" presId="urn:microsoft.com/office/officeart/2005/8/layout/list1"/>
    <dgm:cxn modelId="{9F7F7015-8213-44AE-8C9A-20F671BF1942}" type="presParOf" srcId="{0075269D-B05D-4105-A3DD-61006C50DE03}" destId="{931B7084-B083-49AD-811D-7EEF1D239D4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AAB1A-9197-4B07-A827-80CDFCAB6539}">
      <dsp:nvSpPr>
        <dsp:cNvPr id="0" name=""/>
        <dsp:cNvSpPr/>
      </dsp:nvSpPr>
      <dsp:spPr>
        <a:xfrm>
          <a:off x="0" y="1341"/>
          <a:ext cx="5486400" cy="4032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Phase 3 DREAMM-7 study</a:t>
          </a:r>
          <a:endParaRPr lang="en-GB" sz="1400" kern="1200" dirty="0"/>
        </a:p>
      </dsp:txBody>
      <dsp:txXfrm>
        <a:off x="0" y="1341"/>
        <a:ext cx="5486400" cy="403200"/>
      </dsp:txXfrm>
    </dsp:sp>
    <dsp:sp modelId="{E81BF6BD-8CB2-485B-BEE9-BCD504942BF3}">
      <dsp:nvSpPr>
        <dsp:cNvPr id="0" name=""/>
        <dsp:cNvSpPr/>
      </dsp:nvSpPr>
      <dsp:spPr>
        <a:xfrm>
          <a:off x="0" y="404541"/>
          <a:ext cx="5486400" cy="614879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 err="1"/>
            <a:t>Belamaf+Vd</a:t>
          </a:r>
          <a:r>
            <a:rPr lang="en-GB" sz="1400" b="1" kern="1200" dirty="0"/>
            <a:t> x 8 cycles, then </a:t>
          </a:r>
          <a:r>
            <a:rPr lang="en-GB" sz="1400" b="1" kern="1200" dirty="0" err="1"/>
            <a:t>belamaf</a:t>
          </a:r>
          <a:r>
            <a:rPr lang="en-GB" sz="1400" b="1" kern="1200" dirty="0"/>
            <a:t> Q3W, N=243</a:t>
          </a:r>
          <a:endParaRPr lang="en-GB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Dara-</a:t>
          </a:r>
          <a:r>
            <a:rPr lang="en-GB" sz="1400" b="1" kern="1200" dirty="0" err="1"/>
            <a:t>Vd</a:t>
          </a:r>
          <a:r>
            <a:rPr lang="en-GB" sz="1400" b="1" kern="1200" dirty="0"/>
            <a:t> x 8 cycles, then Dara Q4W, N=251</a:t>
          </a:r>
          <a:endParaRPr lang="en-GB" sz="1400" kern="1200" dirty="0"/>
        </a:p>
      </dsp:txBody>
      <dsp:txXfrm>
        <a:off x="0" y="404541"/>
        <a:ext cx="5486400" cy="6148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AAB1A-9197-4B07-A827-80CDFCAB6539}">
      <dsp:nvSpPr>
        <dsp:cNvPr id="0" name=""/>
        <dsp:cNvSpPr/>
      </dsp:nvSpPr>
      <dsp:spPr>
        <a:xfrm>
          <a:off x="0" y="24069"/>
          <a:ext cx="6004878" cy="4032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Outcomes</a:t>
          </a:r>
          <a:endParaRPr lang="en-GB" sz="1400" kern="1200" dirty="0"/>
        </a:p>
      </dsp:txBody>
      <dsp:txXfrm>
        <a:off x="0" y="24069"/>
        <a:ext cx="6004878" cy="403200"/>
      </dsp:txXfrm>
    </dsp:sp>
    <dsp:sp modelId="{E81BF6BD-8CB2-485B-BEE9-BCD504942BF3}">
      <dsp:nvSpPr>
        <dsp:cNvPr id="0" name=""/>
        <dsp:cNvSpPr/>
      </dsp:nvSpPr>
      <dsp:spPr>
        <a:xfrm>
          <a:off x="0" y="427269"/>
          <a:ext cx="6004878" cy="115290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Significant PFS benefit seen across prespecified subgroups, including R-refractory patients (HR 0.37), patients with high-risk cytogenetics (HR 0.36), and patients with prior V (HR 0.45)</a:t>
          </a:r>
          <a:endParaRPr lang="en-GB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Early OS trend </a:t>
          </a:r>
          <a:r>
            <a:rPr lang="en-GB" sz="1400" b="1" kern="1200" dirty="0" err="1"/>
            <a:t>favoring</a:t>
          </a:r>
          <a:r>
            <a:rPr lang="en-GB" sz="1400" b="1" kern="1200" dirty="0"/>
            <a:t> </a:t>
          </a:r>
          <a:r>
            <a:rPr lang="en-GB" sz="1400" b="1" kern="1200" dirty="0" err="1"/>
            <a:t>belamaf-Vd</a:t>
          </a:r>
          <a:r>
            <a:rPr lang="en-GB" sz="1400" b="1" kern="1200" dirty="0"/>
            <a:t> – 18-month OS 84% vs 73% (HR 0.57)</a:t>
          </a:r>
        </a:p>
      </dsp:txBody>
      <dsp:txXfrm>
        <a:off x="0" y="427269"/>
        <a:ext cx="6004878" cy="11529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AAB1A-9197-4B07-A827-80CDFCAB6539}">
      <dsp:nvSpPr>
        <dsp:cNvPr id="0" name=""/>
        <dsp:cNvSpPr/>
      </dsp:nvSpPr>
      <dsp:spPr>
        <a:xfrm>
          <a:off x="2736" y="-39995"/>
          <a:ext cx="5597907" cy="34062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Phase 3 DREAMM-8 study</a:t>
          </a:r>
          <a:r>
            <a:rPr lang="en-GB" sz="1400" b="1" kern="1200" baseline="30000" dirty="0"/>
            <a:t>1</a:t>
          </a:r>
          <a:endParaRPr lang="en-GB" sz="1400" kern="1200" baseline="30000" dirty="0"/>
        </a:p>
      </dsp:txBody>
      <dsp:txXfrm>
        <a:off x="2736" y="-39995"/>
        <a:ext cx="5597907" cy="340626"/>
      </dsp:txXfrm>
    </dsp:sp>
    <dsp:sp modelId="{E81BF6BD-8CB2-485B-BEE9-BCD504942BF3}">
      <dsp:nvSpPr>
        <dsp:cNvPr id="0" name=""/>
        <dsp:cNvSpPr/>
      </dsp:nvSpPr>
      <dsp:spPr>
        <a:xfrm>
          <a:off x="2736" y="300630"/>
          <a:ext cx="5597907" cy="80977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Patients with </a:t>
          </a:r>
          <a:r>
            <a:rPr lang="en-GB" sz="1400" b="1" kern="1200" dirty="0">
              <a:latin typeface="Arial" panose="020B0604020202020204" pitchFamily="34" charset="0"/>
              <a:cs typeface="Arial" panose="020B0604020202020204" pitchFamily="34" charset="0"/>
            </a:rPr>
            <a:t>≥1 prior line, including lenalidomide </a:t>
          </a:r>
          <a:r>
            <a:rPr lang="en-GB" sz="1400" b="1" kern="1200" dirty="0"/>
            <a:t>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 err="1"/>
            <a:t>Belamaf</a:t>
          </a:r>
          <a:r>
            <a:rPr lang="en-GB" sz="1400" b="1" kern="1200" dirty="0"/>
            <a:t>-Pom-</a:t>
          </a:r>
          <a:r>
            <a:rPr lang="en-GB" sz="1400" b="1" kern="1200" dirty="0" err="1"/>
            <a:t>dex</a:t>
          </a:r>
          <a:r>
            <a:rPr lang="en-GB" sz="1400" b="1" kern="1200" dirty="0"/>
            <a:t> until PD/death, N=155</a:t>
          </a:r>
          <a:endParaRPr lang="en-GB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Pom-</a:t>
          </a:r>
          <a:r>
            <a:rPr lang="en-GB" sz="1400" b="1" kern="1200" dirty="0" err="1"/>
            <a:t>Vd</a:t>
          </a:r>
          <a:r>
            <a:rPr lang="en-GB" sz="1400" b="1" kern="1200" dirty="0"/>
            <a:t> until PD/death, N=147</a:t>
          </a:r>
          <a:endParaRPr lang="en-GB" sz="1400" kern="1200" dirty="0"/>
        </a:p>
      </dsp:txBody>
      <dsp:txXfrm>
        <a:off x="2736" y="300630"/>
        <a:ext cx="5597907" cy="8097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AAB1A-9197-4B07-A827-80CDFCAB6539}">
      <dsp:nvSpPr>
        <dsp:cNvPr id="0" name=""/>
        <dsp:cNvSpPr/>
      </dsp:nvSpPr>
      <dsp:spPr>
        <a:xfrm>
          <a:off x="0" y="53428"/>
          <a:ext cx="6111380" cy="3456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/>
            <a:t>Outcomes</a:t>
          </a:r>
          <a:endParaRPr lang="en-GB" sz="1200" kern="1200" dirty="0"/>
        </a:p>
      </dsp:txBody>
      <dsp:txXfrm>
        <a:off x="0" y="53428"/>
        <a:ext cx="6111380" cy="345600"/>
      </dsp:txXfrm>
    </dsp:sp>
    <dsp:sp modelId="{E81BF6BD-8CB2-485B-BEE9-BCD504942BF3}">
      <dsp:nvSpPr>
        <dsp:cNvPr id="0" name=""/>
        <dsp:cNvSpPr/>
      </dsp:nvSpPr>
      <dsp:spPr>
        <a:xfrm>
          <a:off x="0" y="399028"/>
          <a:ext cx="6111380" cy="1185840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b="1" kern="1200" dirty="0"/>
            <a:t>Significant PFS benefit – seen across prespecified subgroups, including R-refractory patients (HR 0.45), CD38 mAb-refractory patients (HR 0.65), and patients with high-risk cytogenetics (HR 0.57)</a:t>
          </a:r>
          <a:r>
            <a:rPr lang="en-GB" sz="1200" b="1" kern="1200" baseline="30000" dirty="0"/>
            <a:t>1</a:t>
          </a:r>
          <a:endParaRPr lang="en-GB" sz="1200" kern="1200" baseline="300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b="1" kern="1200" dirty="0"/>
            <a:t>PFS2 benefit (median 47.1 vs 21.7 months, HR 0.52) seen across patient subgroups including R-refractory and CD38-exposed/refractory patients</a:t>
          </a:r>
          <a:r>
            <a:rPr lang="en-GB" sz="1200" b="1" kern="1200" baseline="30000" dirty="0"/>
            <a:t>3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b="1" kern="1200" dirty="0"/>
            <a:t>Early OS trend </a:t>
          </a:r>
          <a:r>
            <a:rPr lang="en-GB" sz="1200" b="1" kern="1200" dirty="0" err="1"/>
            <a:t>favoring</a:t>
          </a:r>
          <a:r>
            <a:rPr lang="en-GB" sz="1200" b="1" kern="1200" dirty="0"/>
            <a:t> </a:t>
          </a:r>
          <a:r>
            <a:rPr lang="en-GB" sz="1200" b="1" kern="1200" dirty="0" err="1"/>
            <a:t>belamaf</a:t>
          </a:r>
          <a:r>
            <a:rPr lang="en-GB" sz="1200" b="1" kern="1200" dirty="0"/>
            <a:t>-Pom-dex – 12-month OS 83% vs 76% (HR 0.77)</a:t>
          </a:r>
          <a:r>
            <a:rPr lang="en-GB" sz="1200" b="1" kern="1200" baseline="30000" dirty="0"/>
            <a:t>1</a:t>
          </a:r>
        </a:p>
      </dsp:txBody>
      <dsp:txXfrm>
        <a:off x="0" y="399028"/>
        <a:ext cx="6111380" cy="11858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F9387C-8964-469D-85DF-54E97EBBB02A}">
      <dsp:nvSpPr>
        <dsp:cNvPr id="0" name=""/>
        <dsp:cNvSpPr/>
      </dsp:nvSpPr>
      <dsp:spPr>
        <a:xfrm>
          <a:off x="0" y="223859"/>
          <a:ext cx="4978534" cy="123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6390" tIns="291592" rIns="38639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77 heavily pretreated RRMM patients</a:t>
          </a:r>
          <a:endParaRPr lang="en-GB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30% high-risk cytogenetics, 35% EMD</a:t>
          </a:r>
          <a:endParaRPr lang="en-GB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>
              <a:solidFill>
                <a:srgbClr val="FF0000"/>
              </a:solidFill>
            </a:rPr>
            <a:t>Median 6 prior therapies</a:t>
          </a:r>
          <a:endParaRPr lang="en-GB" sz="1400" b="1" kern="1200" dirty="0">
            <a:solidFill>
              <a:srgbClr val="FF0000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>
              <a:solidFill>
                <a:srgbClr val="FF0000"/>
              </a:solidFill>
            </a:rPr>
            <a:t>56% triple-class-refractory</a:t>
          </a:r>
          <a:endParaRPr lang="en-GB" sz="1400" b="1" kern="1200" dirty="0">
            <a:solidFill>
              <a:srgbClr val="FF0000"/>
            </a:solidFill>
          </a:endParaRPr>
        </a:p>
      </dsp:txBody>
      <dsp:txXfrm>
        <a:off x="0" y="223859"/>
        <a:ext cx="4978534" cy="1234800"/>
      </dsp:txXfrm>
    </dsp:sp>
    <dsp:sp modelId="{DF0EC7D0-6892-4111-9128-B49A4BD26838}">
      <dsp:nvSpPr>
        <dsp:cNvPr id="0" name=""/>
        <dsp:cNvSpPr/>
      </dsp:nvSpPr>
      <dsp:spPr>
        <a:xfrm>
          <a:off x="248926" y="17219"/>
          <a:ext cx="3484973" cy="4132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1724" tIns="0" rIns="13172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Dose escalation</a:t>
          </a:r>
          <a:endParaRPr lang="en-GB" sz="1400" b="1" kern="1200" dirty="0"/>
        </a:p>
      </dsp:txBody>
      <dsp:txXfrm>
        <a:off x="269101" y="37394"/>
        <a:ext cx="3444623" cy="372930"/>
      </dsp:txXfrm>
    </dsp:sp>
    <dsp:sp modelId="{5098D30D-BCCD-4F5E-AAE2-74ACF14FC1C9}">
      <dsp:nvSpPr>
        <dsp:cNvPr id="0" name=""/>
        <dsp:cNvSpPr/>
      </dsp:nvSpPr>
      <dsp:spPr>
        <a:xfrm>
          <a:off x="0" y="1740899"/>
          <a:ext cx="4978534" cy="123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6390" tIns="291592" rIns="38639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101 heavily </a:t>
          </a:r>
          <a:r>
            <a:rPr lang="en-GB" sz="1400" b="1" kern="1200" dirty="0" err="1"/>
            <a:t>pretreated</a:t>
          </a:r>
          <a:r>
            <a:rPr lang="en-GB" sz="1400" b="1" kern="1200" dirty="0"/>
            <a:t> RRMM patients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37% high-risk cytogenetics, 40% EMD</a:t>
          </a:r>
          <a:endParaRPr lang="en-GB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>
              <a:solidFill>
                <a:srgbClr val="FF0000"/>
              </a:solidFill>
            </a:rPr>
            <a:t>Median 6 prior therapies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>
              <a:solidFill>
                <a:srgbClr val="FF0000"/>
              </a:solidFill>
            </a:rPr>
            <a:t>100% triple-class-refractory</a:t>
          </a:r>
        </a:p>
      </dsp:txBody>
      <dsp:txXfrm>
        <a:off x="0" y="1740899"/>
        <a:ext cx="4978534" cy="1234800"/>
      </dsp:txXfrm>
    </dsp:sp>
    <dsp:sp modelId="{1FE08014-39B5-4464-ABD5-55BA619B1B96}">
      <dsp:nvSpPr>
        <dsp:cNvPr id="0" name=""/>
        <dsp:cNvSpPr/>
      </dsp:nvSpPr>
      <dsp:spPr>
        <a:xfrm>
          <a:off x="248926" y="1534260"/>
          <a:ext cx="3484973" cy="4132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1724" tIns="0" rIns="13172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Dose expansion at RP2D</a:t>
          </a:r>
        </a:p>
      </dsp:txBody>
      <dsp:txXfrm>
        <a:off x="269101" y="1554435"/>
        <a:ext cx="3444623" cy="372930"/>
      </dsp:txXfrm>
    </dsp:sp>
    <dsp:sp modelId="{AFFCA66E-E9B5-486A-BC27-A29520159885}">
      <dsp:nvSpPr>
        <dsp:cNvPr id="0" name=""/>
        <dsp:cNvSpPr/>
      </dsp:nvSpPr>
      <dsp:spPr>
        <a:xfrm>
          <a:off x="0" y="3257940"/>
          <a:ext cx="4978534" cy="13891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86390" tIns="291592" rIns="38639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Median DOR 7.6 months</a:t>
          </a:r>
          <a:endParaRPr lang="en-GB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Median PFS 4.4 months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>
              <a:solidFill>
                <a:srgbClr val="FF0000"/>
              </a:solidFill>
            </a:rPr>
            <a:t>In patients with prior anti-BCMA therapy, median DOR 6.9 months and median PFS 5.4 months</a:t>
          </a:r>
        </a:p>
      </dsp:txBody>
      <dsp:txXfrm>
        <a:off x="0" y="3257940"/>
        <a:ext cx="4978534" cy="1389150"/>
      </dsp:txXfrm>
    </dsp:sp>
    <dsp:sp modelId="{A6AAB99A-B0E2-46C0-A519-6A7053907AD9}">
      <dsp:nvSpPr>
        <dsp:cNvPr id="0" name=""/>
        <dsp:cNvSpPr/>
      </dsp:nvSpPr>
      <dsp:spPr>
        <a:xfrm>
          <a:off x="248926" y="3051299"/>
          <a:ext cx="3484973" cy="4132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1724" tIns="0" rIns="131724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Efficacy in dose expansion cohort</a:t>
          </a:r>
          <a:endParaRPr lang="en-GB" sz="1400" b="1" kern="1200" dirty="0"/>
        </a:p>
      </dsp:txBody>
      <dsp:txXfrm>
        <a:off x="269101" y="3071474"/>
        <a:ext cx="3444623" cy="37293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FCA66E-E9B5-486A-BC27-A29520159885}">
      <dsp:nvSpPr>
        <dsp:cNvPr id="0" name=""/>
        <dsp:cNvSpPr/>
      </dsp:nvSpPr>
      <dsp:spPr>
        <a:xfrm>
          <a:off x="0" y="304649"/>
          <a:ext cx="6180948" cy="1190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79710" tIns="291592" rIns="47971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Grade 3/4 neutropenia 71%/76%, </a:t>
          </a:r>
          <a:r>
            <a:rPr lang="en-GB" sz="1400" b="1" kern="1200" dirty="0" err="1"/>
            <a:t>anemia</a:t>
          </a:r>
          <a:r>
            <a:rPr lang="en-GB" sz="1400" b="1" kern="1200" dirty="0"/>
            <a:t> 38%/36%, thrombocytopenia 24%/28%, febrile neutropenia 9%/15%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Infections 74%/65% (Grade 3/4 40%/35%)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Treatment discontinuation due to AEs NR/6%</a:t>
          </a:r>
        </a:p>
      </dsp:txBody>
      <dsp:txXfrm>
        <a:off x="0" y="304649"/>
        <a:ext cx="6180948" cy="1190700"/>
      </dsp:txXfrm>
    </dsp:sp>
    <dsp:sp modelId="{A6AAB99A-B0E2-46C0-A519-6A7053907AD9}">
      <dsp:nvSpPr>
        <dsp:cNvPr id="0" name=""/>
        <dsp:cNvSpPr/>
      </dsp:nvSpPr>
      <dsp:spPr>
        <a:xfrm>
          <a:off x="308745" y="98009"/>
          <a:ext cx="4556757" cy="4132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38" tIns="0" rIns="163538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Safety in dose escalation/expansion cohorts</a:t>
          </a:r>
          <a:endParaRPr lang="en-GB" sz="1400" b="1" kern="1200" dirty="0"/>
        </a:p>
      </dsp:txBody>
      <dsp:txXfrm>
        <a:off x="328920" y="118184"/>
        <a:ext cx="4516407" cy="37293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6D1863-9B0F-47E6-AD41-97899B63A1A4}">
      <dsp:nvSpPr>
        <dsp:cNvPr id="0" name=""/>
        <dsp:cNvSpPr/>
      </dsp:nvSpPr>
      <dsp:spPr>
        <a:xfrm>
          <a:off x="0" y="393442"/>
          <a:ext cx="5910263" cy="123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8702" tIns="291592" rIns="458702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Median age 65 years (range 43–82)</a:t>
          </a:r>
          <a:endParaRPr lang="en-GB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24% R-ISS III</a:t>
          </a:r>
          <a:endParaRPr lang="en-GB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>
              <a:solidFill>
                <a:srgbClr val="FF0000"/>
              </a:solidFill>
            </a:rPr>
            <a:t>1 / 2 / 3 HRCAs in 32% / 16% / 12% (N=50)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Median time to IBIS salvage 6.3 months</a:t>
          </a:r>
        </a:p>
      </dsp:txBody>
      <dsp:txXfrm>
        <a:off x="0" y="393442"/>
        <a:ext cx="5910263" cy="1234800"/>
      </dsp:txXfrm>
    </dsp:sp>
    <dsp:sp modelId="{344929E4-4E95-45E4-9D61-AEDEF92FDE79}">
      <dsp:nvSpPr>
        <dsp:cNvPr id="0" name=""/>
        <dsp:cNvSpPr/>
      </dsp:nvSpPr>
      <dsp:spPr>
        <a:xfrm>
          <a:off x="295513" y="186802"/>
          <a:ext cx="4137184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376" tIns="0" rIns="156376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29/50 functional high-risk RRMM patients relapsing </a:t>
          </a: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≤18 months after first-line therapy</a:t>
          </a:r>
          <a:endParaRPr lang="en-GB" sz="1400" b="1" kern="1200" dirty="0"/>
        </a:p>
      </dsp:txBody>
      <dsp:txXfrm>
        <a:off x="315688" y="206977"/>
        <a:ext cx="4096834" cy="372930"/>
      </dsp:txXfrm>
    </dsp:sp>
    <dsp:sp modelId="{3B995B59-FDAF-4738-8D07-2853B49DB2AD}">
      <dsp:nvSpPr>
        <dsp:cNvPr id="0" name=""/>
        <dsp:cNvSpPr/>
      </dsp:nvSpPr>
      <dsp:spPr>
        <a:xfrm>
          <a:off x="0" y="1910482"/>
          <a:ext cx="5910263" cy="1190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8702" tIns="291592" rIns="458702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>
              <a:solidFill>
                <a:srgbClr val="FF0000"/>
              </a:solidFill>
            </a:rPr>
            <a:t>ORR 69%</a:t>
          </a:r>
          <a:endParaRPr lang="en-GB" sz="1400" b="1" kern="1200" dirty="0">
            <a:solidFill>
              <a:srgbClr val="FF0000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Of 29 patients, 15 progression-free and alive, 8 alive with PD, 6 died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9-month PFS 51% / OS 82%</a:t>
          </a:r>
        </a:p>
      </dsp:txBody>
      <dsp:txXfrm>
        <a:off x="0" y="1910482"/>
        <a:ext cx="5910263" cy="1190700"/>
      </dsp:txXfrm>
    </dsp:sp>
    <dsp:sp modelId="{D34A0023-7854-44C6-A67E-54F970E278D7}">
      <dsp:nvSpPr>
        <dsp:cNvPr id="0" name=""/>
        <dsp:cNvSpPr/>
      </dsp:nvSpPr>
      <dsp:spPr>
        <a:xfrm>
          <a:off x="295513" y="1703842"/>
          <a:ext cx="4137184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376" tIns="0" rIns="156376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Efficacy, follow-up </a:t>
          </a: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≥</a:t>
          </a:r>
          <a:r>
            <a:rPr lang="en-US" sz="1400" b="1" kern="1200" dirty="0"/>
            <a:t>12 months</a:t>
          </a:r>
          <a:endParaRPr lang="en-GB" sz="1400" b="1" kern="1200" dirty="0"/>
        </a:p>
      </dsp:txBody>
      <dsp:txXfrm>
        <a:off x="315688" y="1724017"/>
        <a:ext cx="4096834" cy="372930"/>
      </dsp:txXfrm>
    </dsp:sp>
    <dsp:sp modelId="{AB49E70D-4ED4-4AF2-AB82-A9ADAC1EF3CC}">
      <dsp:nvSpPr>
        <dsp:cNvPr id="0" name=""/>
        <dsp:cNvSpPr/>
      </dsp:nvSpPr>
      <dsp:spPr>
        <a:xfrm>
          <a:off x="0" y="3383422"/>
          <a:ext cx="5910263" cy="99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8702" tIns="291592" rIns="458702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Grade 3/4 neutropenia 52%, insomnia 8%, infusion-related reaction 2%, upper respiratory tract infection 4%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2 grade 5 AEs: lung infection, sepsis</a:t>
          </a:r>
        </a:p>
      </dsp:txBody>
      <dsp:txXfrm>
        <a:off x="0" y="3383422"/>
        <a:ext cx="5910263" cy="992250"/>
      </dsp:txXfrm>
    </dsp:sp>
    <dsp:sp modelId="{27BFA207-C3CD-4147-B782-73135C9CA0D6}">
      <dsp:nvSpPr>
        <dsp:cNvPr id="0" name=""/>
        <dsp:cNvSpPr/>
      </dsp:nvSpPr>
      <dsp:spPr>
        <a:xfrm>
          <a:off x="295513" y="3176782"/>
          <a:ext cx="4137184" cy="413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376" tIns="0" rIns="156376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Safety</a:t>
          </a:r>
          <a:endParaRPr lang="en-GB" sz="1400" b="1" kern="1200" baseline="30000" dirty="0"/>
        </a:p>
      </dsp:txBody>
      <dsp:txXfrm>
        <a:off x="315688" y="3196957"/>
        <a:ext cx="4096834" cy="37293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B6437E-E8D8-485B-9CA9-8E406205C2F8}">
      <dsp:nvSpPr>
        <dsp:cNvPr id="0" name=""/>
        <dsp:cNvSpPr/>
      </dsp:nvSpPr>
      <dsp:spPr>
        <a:xfrm>
          <a:off x="0" y="419832"/>
          <a:ext cx="5910339" cy="1411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8708" tIns="291592" rIns="324000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Median age 63 years (range 44–77); </a:t>
          </a:r>
          <a:r>
            <a:rPr lang="en-GB" sz="1400" b="1" kern="1200" dirty="0"/>
            <a:t>33% high-risk (IMWG 2025); 16% EMD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Median 1 prior line</a:t>
          </a:r>
          <a:endParaRPr lang="en-GB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>
              <a:solidFill>
                <a:srgbClr val="FF0000"/>
              </a:solidFill>
            </a:rPr>
            <a:t>93% R-refractory; 27% CD38 mAb-exposed; 30% prior K</a:t>
          </a:r>
          <a:endParaRPr lang="en-GB" sz="1400" b="1" kern="1200" dirty="0">
            <a:solidFill>
              <a:srgbClr val="FF0000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47% prior ASCT</a:t>
          </a:r>
          <a:endParaRPr lang="en-GB" sz="1400" b="1" kern="1200" dirty="0"/>
        </a:p>
      </dsp:txBody>
      <dsp:txXfrm>
        <a:off x="0" y="419832"/>
        <a:ext cx="5910339" cy="1411200"/>
      </dsp:txXfrm>
    </dsp:sp>
    <dsp:sp modelId="{1F450FD7-9C86-47E5-AE4F-EFA6805A3EF1}">
      <dsp:nvSpPr>
        <dsp:cNvPr id="0" name=""/>
        <dsp:cNvSpPr/>
      </dsp:nvSpPr>
      <dsp:spPr>
        <a:xfrm>
          <a:off x="295516" y="213192"/>
          <a:ext cx="4137237" cy="4132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378" tIns="0" rIns="156378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30 RRMM patients after 1–3 prior lines</a:t>
          </a:r>
          <a:endParaRPr lang="en-GB" sz="1400" b="1" kern="1200" dirty="0"/>
        </a:p>
      </dsp:txBody>
      <dsp:txXfrm>
        <a:off x="315691" y="233367"/>
        <a:ext cx="4096887" cy="372930"/>
      </dsp:txXfrm>
    </dsp:sp>
    <dsp:sp modelId="{EBC13D0A-A01F-4948-BA15-9DB5B8062801}">
      <dsp:nvSpPr>
        <dsp:cNvPr id="0" name=""/>
        <dsp:cNvSpPr/>
      </dsp:nvSpPr>
      <dsp:spPr>
        <a:xfrm>
          <a:off x="0" y="2113272"/>
          <a:ext cx="5910339" cy="10143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8708" tIns="291592" rIns="4587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>
              <a:solidFill>
                <a:srgbClr val="FF0000"/>
              </a:solidFill>
            </a:rPr>
            <a:t>ORR 92% (38% ≥CR, 35% VGPR)</a:t>
          </a:r>
          <a:endParaRPr lang="en-GB" sz="1400" b="1" kern="1200" dirty="0">
            <a:solidFill>
              <a:srgbClr val="FF0000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>
              <a:solidFill>
                <a:srgbClr val="FF0000"/>
              </a:solidFill>
            </a:rPr>
            <a:t>8/12 (67%) MRD-neg CR and PET-neg</a:t>
          </a:r>
          <a:endParaRPr lang="en-GB" sz="1400" b="1" kern="1200" dirty="0">
            <a:solidFill>
              <a:srgbClr val="FF0000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b="1" kern="1200" dirty="0"/>
            <a:t>27 patients remain on treatment for up to 17 months</a:t>
          </a:r>
          <a:endParaRPr lang="en-GB" sz="1400" b="1" kern="1200" dirty="0"/>
        </a:p>
      </dsp:txBody>
      <dsp:txXfrm>
        <a:off x="0" y="2113272"/>
        <a:ext cx="5910339" cy="1014300"/>
      </dsp:txXfrm>
    </dsp:sp>
    <dsp:sp modelId="{CBF83017-91F4-436A-B2B1-72A378BBFBC7}">
      <dsp:nvSpPr>
        <dsp:cNvPr id="0" name=""/>
        <dsp:cNvSpPr/>
      </dsp:nvSpPr>
      <dsp:spPr>
        <a:xfrm>
          <a:off x="295516" y="1906632"/>
          <a:ext cx="4137237" cy="4132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378" tIns="0" rIns="156378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Efficacy</a:t>
          </a:r>
          <a:endParaRPr lang="en-GB" sz="1400" b="1" kern="1200" dirty="0"/>
        </a:p>
      </dsp:txBody>
      <dsp:txXfrm>
        <a:off x="315691" y="1926807"/>
        <a:ext cx="4096887" cy="372930"/>
      </dsp:txXfrm>
    </dsp:sp>
    <dsp:sp modelId="{931B7084-B083-49AD-811D-7EEF1D239D43}">
      <dsp:nvSpPr>
        <dsp:cNvPr id="0" name=""/>
        <dsp:cNvSpPr/>
      </dsp:nvSpPr>
      <dsp:spPr>
        <a:xfrm>
          <a:off x="0" y="3409812"/>
          <a:ext cx="5910339" cy="9922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8708" tIns="291592" rIns="45870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Grade ≥3 hematologic AEs: 50% neutropenia, 10% thrombocytopenia, 3% </a:t>
          </a:r>
          <a:r>
            <a:rPr lang="en-GB" sz="1400" b="1" kern="1200" dirty="0" err="1"/>
            <a:t>anemia</a:t>
          </a:r>
          <a:endParaRPr lang="en-GB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b="1" kern="1200" dirty="0"/>
            <a:t>6 (20%) SAEs, including 3 (10%) lung infections</a:t>
          </a:r>
        </a:p>
      </dsp:txBody>
      <dsp:txXfrm>
        <a:off x="0" y="3409812"/>
        <a:ext cx="5910339" cy="992250"/>
      </dsp:txXfrm>
    </dsp:sp>
    <dsp:sp modelId="{1FF3B8CF-1A7A-4247-BFE8-03730609F0EC}">
      <dsp:nvSpPr>
        <dsp:cNvPr id="0" name=""/>
        <dsp:cNvSpPr/>
      </dsp:nvSpPr>
      <dsp:spPr>
        <a:xfrm>
          <a:off x="295516" y="3203172"/>
          <a:ext cx="4137237" cy="4132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378" tIns="0" rIns="156378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Safety</a:t>
          </a:r>
          <a:endParaRPr lang="en-GB" sz="1400" b="1" kern="1200" dirty="0"/>
        </a:p>
      </dsp:txBody>
      <dsp:txXfrm>
        <a:off x="315691" y="3223347"/>
        <a:ext cx="4096887" cy="37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#2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#3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#3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45758-266C-47D5-AF6F-434F54EB1C18}" type="datetimeFigureOut">
              <a:rPr lang="en-US" smtClean="0"/>
              <a:t>10/17/26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725329-F425-48F2-BA5B-772A8F455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124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12825" y="876300"/>
            <a:ext cx="7077075" cy="39814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57A81-DEF9-4B57-AC08-20326D7F815B}" type="slidenum">
              <a:rPr kumimoji="0" lang="en-GB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D6EA07D-A7C6-6A8C-18B8-2401979AB26A}"/>
              </a:ext>
            </a:extLst>
          </p:cNvPr>
          <p:cNvGrpSpPr/>
          <p:nvPr/>
        </p:nvGrpSpPr>
        <p:grpSpPr>
          <a:xfrm>
            <a:off x="-19574" y="1422165"/>
            <a:ext cx="3235409" cy="606770"/>
            <a:chOff x="1225333" y="1820877"/>
            <a:chExt cx="4243159" cy="59357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6FED89F-F3BA-DC3D-8440-F4FEF1683174}"/>
                </a:ext>
              </a:extLst>
            </p:cNvPr>
            <p:cNvSpPr/>
            <p:nvPr/>
          </p:nvSpPr>
          <p:spPr>
            <a:xfrm>
              <a:off x="3269340" y="2020932"/>
              <a:ext cx="2199152" cy="393524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6AFBEB5-7A01-B6D4-882E-39DA10D05E32}"/>
                </a:ext>
              </a:extLst>
            </p:cNvPr>
            <p:cNvSpPr txBox="1"/>
            <p:nvPr/>
          </p:nvSpPr>
          <p:spPr>
            <a:xfrm>
              <a:off x="1225333" y="1820877"/>
              <a:ext cx="1244871" cy="406465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[Smith 2019 STM: p1 col2 para2, p3 col1 para2]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54D9AEA-F03F-093F-AFDE-344814C7DA79}"/>
                </a:ext>
              </a:extLst>
            </p:cNvPr>
            <p:cNvCxnSpPr>
              <a:cxnSpLocks/>
              <a:stCxn id="7" idx="3"/>
              <a:endCxn id="6" idx="1"/>
            </p:cNvCxnSpPr>
            <p:nvPr/>
          </p:nvCxnSpPr>
          <p:spPr>
            <a:xfrm>
              <a:off x="2470204" y="2024110"/>
              <a:ext cx="799136" cy="19358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4C31698-FB5A-E5E4-26D4-3DB9FEC783E9}"/>
              </a:ext>
            </a:extLst>
          </p:cNvPr>
          <p:cNvGrpSpPr/>
          <p:nvPr/>
        </p:nvGrpSpPr>
        <p:grpSpPr>
          <a:xfrm>
            <a:off x="85412" y="2062506"/>
            <a:ext cx="3148443" cy="1439264"/>
            <a:chOff x="1398001" y="2020932"/>
            <a:chExt cx="4129105" cy="140797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7BB0F8A-EBE4-0254-A792-A52A01544F52}"/>
                </a:ext>
              </a:extLst>
            </p:cNvPr>
            <p:cNvSpPr/>
            <p:nvPr/>
          </p:nvSpPr>
          <p:spPr>
            <a:xfrm>
              <a:off x="3269340" y="2020932"/>
              <a:ext cx="2257766" cy="1407976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611089E-7EA9-8E4F-4203-8834B01F75A4}"/>
                </a:ext>
              </a:extLst>
            </p:cNvPr>
            <p:cNvSpPr txBox="1"/>
            <p:nvPr/>
          </p:nvSpPr>
          <p:spPr>
            <a:xfrm>
              <a:off x="1398001" y="2440999"/>
              <a:ext cx="1044319" cy="406466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[Smith 2019 STM: p4 Figure 2C]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3CE12CE-8175-C1AA-ADE1-46F624852EE5}"/>
                </a:ext>
              </a:extLst>
            </p:cNvPr>
            <p:cNvCxnSpPr>
              <a:cxnSpLocks/>
              <a:stCxn id="11" idx="3"/>
              <a:endCxn id="10" idx="1"/>
            </p:cNvCxnSpPr>
            <p:nvPr/>
          </p:nvCxnSpPr>
          <p:spPr>
            <a:xfrm>
              <a:off x="2442320" y="2644232"/>
              <a:ext cx="827020" cy="806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6D5DDFF-2FCB-5A7E-8600-8A3F118DC343}"/>
              </a:ext>
            </a:extLst>
          </p:cNvPr>
          <p:cNvGrpSpPr/>
          <p:nvPr/>
        </p:nvGrpSpPr>
        <p:grpSpPr>
          <a:xfrm>
            <a:off x="1538981" y="2216939"/>
            <a:ext cx="3953394" cy="3050838"/>
            <a:chOff x="-222440" y="1977258"/>
            <a:chExt cx="5184780" cy="298451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60FC70C-8E6E-6131-C714-1A245E8BDC53}"/>
                </a:ext>
              </a:extLst>
            </p:cNvPr>
            <p:cNvSpPr/>
            <p:nvPr/>
          </p:nvSpPr>
          <p:spPr>
            <a:xfrm>
              <a:off x="2407425" y="1977258"/>
              <a:ext cx="2554915" cy="2140241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A54A38-C639-E261-C3D1-AA460F3E27D5}"/>
                </a:ext>
              </a:extLst>
            </p:cNvPr>
            <p:cNvSpPr txBox="1"/>
            <p:nvPr/>
          </p:nvSpPr>
          <p:spPr>
            <a:xfrm>
              <a:off x="-222440" y="4660687"/>
              <a:ext cx="1960007" cy="301086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[Huang 2022 AACR: col1 Figure Introduction bullet 4,5]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7A9D003-9151-8AE6-6BF2-A9101BAA0E3D}"/>
                </a:ext>
              </a:extLst>
            </p:cNvPr>
            <p:cNvCxnSpPr>
              <a:cxnSpLocks/>
              <a:stCxn id="15" idx="3"/>
              <a:endCxn id="14" idx="1"/>
            </p:cNvCxnSpPr>
            <p:nvPr/>
          </p:nvCxnSpPr>
          <p:spPr>
            <a:xfrm flipV="1">
              <a:off x="1737567" y="3047378"/>
              <a:ext cx="669858" cy="176385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8B5CE82-66B1-DD9D-003C-F2C0744DA0A4}"/>
              </a:ext>
            </a:extLst>
          </p:cNvPr>
          <p:cNvGrpSpPr/>
          <p:nvPr/>
        </p:nvGrpSpPr>
        <p:grpSpPr>
          <a:xfrm>
            <a:off x="62659" y="752313"/>
            <a:ext cx="5356939" cy="1229971"/>
            <a:chOff x="-1557001" y="1211224"/>
            <a:chExt cx="7025493" cy="1203232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ADB2B5F-EF48-DA3B-4D38-5F328C6DA811}"/>
                </a:ext>
              </a:extLst>
            </p:cNvPr>
            <p:cNvSpPr/>
            <p:nvPr/>
          </p:nvSpPr>
          <p:spPr>
            <a:xfrm>
              <a:off x="3269340" y="2020932"/>
              <a:ext cx="2199152" cy="393524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698D0E6B-4145-C5A9-EEB8-EEC5AE65A82C}"/>
                </a:ext>
              </a:extLst>
            </p:cNvPr>
            <p:cNvSpPr txBox="1"/>
            <p:nvPr/>
          </p:nvSpPr>
          <p:spPr>
            <a:xfrm>
              <a:off x="-1557001" y="1211224"/>
              <a:ext cx="1412624" cy="406465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[Huang 2022 AACR: col4 Conclusions bullet1]</a:t>
              </a: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DB2BDA2-8E77-D32A-8AB2-EDFDA6F61E26}"/>
                </a:ext>
              </a:extLst>
            </p:cNvPr>
            <p:cNvCxnSpPr>
              <a:cxnSpLocks/>
              <a:stCxn id="49" idx="3"/>
              <a:endCxn id="48" idx="1"/>
            </p:cNvCxnSpPr>
            <p:nvPr/>
          </p:nvCxnSpPr>
          <p:spPr>
            <a:xfrm>
              <a:off x="-144377" y="1414457"/>
              <a:ext cx="3413716" cy="80323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BE915A2-8C31-4922-8615-0EA70769BEA1}"/>
              </a:ext>
            </a:extLst>
          </p:cNvPr>
          <p:cNvGrpSpPr/>
          <p:nvPr/>
        </p:nvGrpSpPr>
        <p:grpSpPr>
          <a:xfrm>
            <a:off x="1234311" y="1135851"/>
            <a:ext cx="8001913" cy="3299991"/>
            <a:chOff x="-3155425" y="1977258"/>
            <a:chExt cx="10494315" cy="3228251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8C1AC8A-EA55-8961-B742-92749D1135E2}"/>
                </a:ext>
              </a:extLst>
            </p:cNvPr>
            <p:cNvSpPr/>
            <p:nvPr/>
          </p:nvSpPr>
          <p:spPr>
            <a:xfrm>
              <a:off x="-3155425" y="1977258"/>
              <a:ext cx="8733817" cy="3228251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762307F-4625-E5F6-AB38-413E3C90074C}"/>
                </a:ext>
              </a:extLst>
            </p:cNvPr>
            <p:cNvSpPr txBox="1"/>
            <p:nvPr/>
          </p:nvSpPr>
          <p:spPr>
            <a:xfrm>
              <a:off x="5868865" y="2895163"/>
              <a:ext cx="1470025" cy="301086"/>
            </a:xfrm>
            <a:prstGeom prst="rect">
              <a:avLst/>
            </a:prstGeom>
            <a:noFill/>
            <a:ln w="63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[</a:t>
              </a:r>
              <a:r>
                <a:rPr kumimoji="0" lang="en-US" sz="7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sDoFP</a:t>
              </a: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REF-205121: p3 </a:t>
              </a:r>
              <a:r>
                <a:rPr kumimoji="0" lang="en-US" sz="7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BoxA</a:t>
              </a:r>
              <a:r>
                <a: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]</a:t>
              </a:r>
              <a:endParaRPr kumimoji="0" lang="es-ES" sz="7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EB1B006-3094-48F4-9685-DA1224C06380}"/>
                </a:ext>
              </a:extLst>
            </p:cNvPr>
            <p:cNvCxnSpPr>
              <a:cxnSpLocks/>
              <a:stCxn id="23" idx="1"/>
              <a:endCxn id="22" idx="3"/>
            </p:cNvCxnSpPr>
            <p:nvPr/>
          </p:nvCxnSpPr>
          <p:spPr>
            <a:xfrm flipH="1">
              <a:off x="5578392" y="3045706"/>
              <a:ext cx="290472" cy="54567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Notes Placeholder 35">
            <a:extLst>
              <a:ext uri="{FF2B5EF4-FFF2-40B4-BE49-F238E27FC236}">
                <a16:creationId xmlns:a16="http://schemas.microsoft.com/office/drawing/2014/main" id="{5102C0FD-274A-E2DE-06B7-C059E76FA9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20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885951"/>
            <a:ext cx="10363200" cy="1600200"/>
          </a:xfrm>
        </p:spPr>
        <p:txBody>
          <a:bodyPr anchor="ctr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22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905375"/>
            <a:ext cx="8534400" cy="914400"/>
          </a:xfrm>
        </p:spPr>
        <p:txBody>
          <a:bodyPr anchor="b"/>
          <a:lstStyle>
            <a:lvl1pPr marL="0" indent="0" algn="ctr">
              <a:buFont typeface="Wingdings 3" pitchFamily="18" charset="2"/>
              <a:buNone/>
              <a:defRPr sz="35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86740561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22E7691-E06A-46A8-A8B0-5A808B432F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6419854"/>
            <a:ext cx="5486400" cy="371644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rgbClr val="FFFF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065F880-2547-493E-AE78-BA77C6668D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6419854"/>
            <a:ext cx="5486400" cy="371644"/>
          </a:xfrm>
        </p:spPr>
        <p:txBody>
          <a:bodyPr anchor="b" anchorCtr="0"/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1346464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695850C-FAE3-4949-8895-E707BA58F8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6419854"/>
            <a:ext cx="5486400" cy="371644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rgbClr val="FFFF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30AD76E-E255-4EA4-9A1E-6D409E7741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6419854"/>
            <a:ext cx="5486400" cy="371644"/>
          </a:xfrm>
        </p:spPr>
        <p:txBody>
          <a:bodyPr anchor="b" anchorCtr="0"/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9120142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4C16984-6DE2-EC6B-2405-F7860D786A18}"/>
              </a:ext>
            </a:extLst>
          </p:cNvPr>
          <p:cNvSpPr/>
          <p:nvPr userDrawn="1"/>
        </p:nvSpPr>
        <p:spPr bwMode="auto">
          <a:xfrm>
            <a:off x="0" y="1709738"/>
            <a:ext cx="11347450" cy="2281237"/>
          </a:xfrm>
          <a:prstGeom prst="rect">
            <a:avLst/>
          </a:prstGeom>
          <a:solidFill>
            <a:srgbClr val="8D8DC5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656C38-DF88-8624-8A7A-E4566980F445}"/>
              </a:ext>
            </a:extLst>
          </p:cNvPr>
          <p:cNvSpPr/>
          <p:nvPr userDrawn="1"/>
        </p:nvSpPr>
        <p:spPr bwMode="auto">
          <a:xfrm>
            <a:off x="831850" y="4257676"/>
            <a:ext cx="11347450" cy="1841500"/>
          </a:xfrm>
          <a:prstGeom prst="rect">
            <a:avLst/>
          </a:prstGeom>
          <a:solidFill>
            <a:srgbClr val="8D8DC5">
              <a:alpha val="3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EE4BEE-F9EE-AD57-7A57-DA503C539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281237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16040-5433-B0D3-ABB7-E2C9CE92F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48151"/>
            <a:ext cx="10515600" cy="18415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D2155-38E9-95E6-3212-0413FE189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E08E0E-86DA-493C-B057-11311D588C7F}" type="datetimeFigureOut">
              <a:rPr lang="en-US" smtClean="0"/>
              <a:pPr/>
              <a:t>10/17/26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5DFD2-938C-E207-B4C8-BB4FADBE0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F18F8-F047-728D-D096-F3B63A692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82D8A8-7FF1-48DD-9682-157570AF36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06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E666BDF-94BF-43B7-89EB-C964A7C1F7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6419854"/>
            <a:ext cx="5486400" cy="371644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rgbClr val="FFFF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DCF449-EEE9-4E94-9772-E9A322833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6419854"/>
            <a:ext cx="5486400" cy="371644"/>
          </a:xfrm>
        </p:spPr>
        <p:txBody>
          <a:bodyPr anchor="b" anchorCtr="0"/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8024538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43C2D379-56DE-4994-9208-F97AA8E3FA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6419854"/>
            <a:ext cx="5486400" cy="371644"/>
          </a:xfrm>
        </p:spPr>
        <p:txBody>
          <a:bodyPr anchor="b" anchorCtr="0"/>
          <a:lstStyle>
            <a:lvl1pPr marL="0" indent="0">
              <a:buNone/>
              <a:defRPr sz="1000">
                <a:solidFill>
                  <a:srgbClr val="FFFF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AAA58406-E7C7-4E3C-A994-565ED2B170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6419854"/>
            <a:ext cx="5486400" cy="371644"/>
          </a:xfrm>
        </p:spPr>
        <p:txBody>
          <a:bodyPr anchor="b" anchorCtr="0"/>
          <a:lstStyle>
            <a:lvl1pPr marL="0" indent="0" algn="r"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3831189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000" y="169992"/>
            <a:ext cx="9093600" cy="831600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429" y="1388503"/>
            <a:ext cx="10796400" cy="5086800"/>
          </a:xfrm>
        </p:spPr>
        <p:txBody>
          <a:bodyPr/>
          <a:lstStyle>
            <a:lvl1pPr marL="265107" indent="-265107">
              <a:buClr>
                <a:srgbClr val="E67225"/>
              </a:buClr>
              <a:buFont typeface="Calibri" panose="020F0502020204030204" pitchFamily="34" charset="0"/>
              <a:buChar char="•"/>
              <a:defRPr>
                <a:solidFill>
                  <a:srgbClr val="223341"/>
                </a:solidFill>
              </a:defRPr>
            </a:lvl1pPr>
            <a:lvl2pPr marL="625459" indent="-265107">
              <a:buClr>
                <a:srgbClr val="E67225"/>
              </a:buClr>
              <a:tabLst/>
              <a:defRPr>
                <a:solidFill>
                  <a:srgbClr val="223341"/>
                </a:solidFill>
              </a:defRPr>
            </a:lvl2pPr>
            <a:lvl3pPr marL="898503" indent="-184146">
              <a:buClr>
                <a:srgbClr val="E67225"/>
              </a:buClr>
              <a:defRPr>
                <a:solidFill>
                  <a:srgbClr val="223341"/>
                </a:solidFill>
              </a:defRPr>
            </a:lvl3pPr>
            <a:lvl4pPr>
              <a:buClr>
                <a:srgbClr val="E67225"/>
              </a:buClr>
              <a:defRPr>
                <a:solidFill>
                  <a:srgbClr val="22334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16903" y="6401953"/>
            <a:ext cx="11176168" cy="231923"/>
          </a:xfrm>
        </p:spPr>
        <p:txBody>
          <a:bodyPr wrap="square" lIns="0" tIns="46800" rIns="90000" bIns="0" anchor="b">
            <a:spAutoFit/>
          </a:bodyPr>
          <a:lstStyle>
            <a:lvl1pPr marL="0" indent="0">
              <a:buFontTx/>
              <a:buNone/>
              <a:defRPr sz="1200"/>
            </a:lvl1pPr>
            <a:lvl2pPr marL="182558" indent="0">
              <a:buFontTx/>
              <a:buNone/>
              <a:defRPr sz="1400"/>
            </a:lvl2pPr>
            <a:lvl3pPr marL="357178" indent="0">
              <a:buFontTx/>
              <a:buNone/>
              <a:defRPr sz="1400"/>
            </a:lvl3pPr>
            <a:lvl4pPr marL="536561" indent="0">
              <a:buFontTx/>
              <a:buNone/>
              <a:defRPr sz="1400"/>
            </a:lvl4pPr>
            <a:lvl5pPr marL="712770" indent="0">
              <a:buFontTx/>
              <a:buNone/>
              <a:defRPr sz="1400"/>
            </a:lvl5pPr>
          </a:lstStyle>
          <a:p>
            <a:pPr lvl="0"/>
            <a:r>
              <a:rPr lang="en-US" dirty="0"/>
              <a:t>[reference]</a:t>
            </a:r>
          </a:p>
        </p:txBody>
      </p:sp>
    </p:spTree>
    <p:extLst>
      <p:ext uri="{BB962C8B-B14F-4D97-AF65-F5344CB8AC3E}">
        <p14:creationId xmlns:p14="http://schemas.microsoft.com/office/powerpoint/2010/main" val="12903349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DF019-F863-44AE-B94B-A2CDE4263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DFBA2-7410-4086-8E43-4DC1C0EF5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33F7A0-71F0-446B-9DE8-6D75BE64EE0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8C6B39-612B-4E29-BDFC-1129EF94D6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" y="1828799"/>
            <a:ext cx="1097280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55BCAD1-B2C4-4556-B676-0AB35285D9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46097" y="6527256"/>
            <a:ext cx="4058674" cy="330743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000">
                <a:solidFill>
                  <a:srgbClr val="002557"/>
                </a:solidFill>
              </a:defRPr>
            </a:lvl1pPr>
            <a:lvl2pPr>
              <a:defRPr sz="900">
                <a:solidFill>
                  <a:srgbClr val="002557"/>
                </a:solidFill>
              </a:defRPr>
            </a:lvl2pPr>
            <a:lvl3pPr>
              <a:defRPr sz="900">
                <a:solidFill>
                  <a:srgbClr val="002557"/>
                </a:solidFill>
              </a:defRPr>
            </a:lvl3pPr>
            <a:lvl4pPr>
              <a:defRPr sz="900">
                <a:solidFill>
                  <a:srgbClr val="002557"/>
                </a:solidFill>
              </a:defRPr>
            </a:lvl4pPr>
            <a:lvl5pPr>
              <a:defRPr sz="900">
                <a:solidFill>
                  <a:srgbClr val="002557"/>
                </a:solidFill>
              </a:defRPr>
            </a:lvl5pPr>
          </a:lstStyle>
          <a:p>
            <a:pPr lvl="0"/>
            <a:r>
              <a:rPr lang="en-US" dirty="0"/>
              <a:t>Insert Speaker Name and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BE3739-CB85-4E03-A5A3-1C01AEAF777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9763" y="5943600"/>
            <a:ext cx="5270268" cy="215900"/>
          </a:xfrm>
        </p:spPr>
        <p:txBody>
          <a:bodyPr anchor="b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100"/>
            </a:lvl1pPr>
            <a:lvl2pPr marL="457200" indent="0" algn="l">
              <a:buNone/>
              <a:defRPr sz="1100"/>
            </a:lvl2pPr>
            <a:lvl3pPr marL="914400" indent="0" algn="l">
              <a:buNone/>
              <a:defRPr sz="1100"/>
            </a:lvl3pPr>
            <a:lvl4pPr marL="1371600" indent="0" algn="l">
              <a:buNone/>
              <a:defRPr sz="1100"/>
            </a:lvl4pPr>
            <a:lvl5pPr marL="1828800" indent="0" algn="l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5E0824B-5821-4284-9212-0232736F939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994400" y="5943600"/>
            <a:ext cx="5618480" cy="2159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100"/>
            </a:lvl1pPr>
            <a:lvl2pPr marL="457200" indent="0" algn="l">
              <a:buNone/>
              <a:defRPr sz="1100"/>
            </a:lvl2pPr>
            <a:lvl3pPr marL="914400" indent="0" algn="l">
              <a:buNone/>
              <a:defRPr sz="1100"/>
            </a:lvl3pPr>
            <a:lvl4pPr marL="1371600" indent="0" algn="l">
              <a:buNone/>
              <a:defRPr sz="1100"/>
            </a:lvl4pPr>
            <a:lvl5pPr marL="1828800" indent="0" algn="l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8764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7D43C-8061-4F4B-A58C-537B44EA7F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[Slide title]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CB52D-820B-4886-993D-F1BD3CE0A1B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5760" y="1337206"/>
            <a:ext cx="11460480" cy="4572000"/>
          </a:xfrm>
          <a:prstGeom prst="rect">
            <a:avLst/>
          </a:prstGeom>
        </p:spPr>
        <p:txBody>
          <a:bodyPr/>
          <a:lstStyle>
            <a:lvl2pPr>
              <a:defRPr sz="1800"/>
            </a:lvl2pPr>
            <a:lvl3pPr marL="685800" indent="-228600">
              <a:buFont typeface="Wingdings" pitchFamily="2" charset="2"/>
              <a:buChar char="§"/>
              <a:defRPr sz="1700"/>
            </a:lvl3pPr>
            <a:lvl4pPr marL="914400" indent="-228600">
              <a:buFont typeface="Courier New" panose="02070309020205020404" pitchFamily="49" charset="0"/>
              <a:buChar char="o"/>
              <a:defRPr sz="1600"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E3728E4-004B-CD4D-842C-B0C31A25CC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5759" y="5909206"/>
            <a:ext cx="11461115" cy="457200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Footnotes/references</a:t>
            </a:r>
          </a:p>
        </p:txBody>
      </p:sp>
    </p:spTree>
    <p:extLst>
      <p:ext uri="{BB962C8B-B14F-4D97-AF65-F5344CB8AC3E}">
        <p14:creationId xmlns:p14="http://schemas.microsoft.com/office/powerpoint/2010/main" val="136867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3449731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no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7B8AC-56E7-9742-86BE-868B2A7AD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4" y="1828800"/>
            <a:ext cx="10881360" cy="34290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7AA74-1021-F84F-BBC7-1BB2C69FD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B9E87-5378-6E4C-A312-CF42548BB99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4BB5540-5ABD-7344-BB4F-C903D96EB9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7701" y="5893928"/>
            <a:ext cx="10881360" cy="28323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spcBef>
                <a:spcPts val="600"/>
              </a:spcBef>
              <a:buNone/>
              <a:defRPr sz="105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7D63E74-BB8D-A243-B5C8-B766F7EA8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63875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7D43C-8061-4F4B-A58C-537B44EA7F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[Slide title]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CB52D-820B-4886-993D-F1BD3CE0A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554480"/>
            <a:ext cx="8524240" cy="45720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7A49372-BC99-44B1-93F3-52B055BA1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3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60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7D43C-8061-4F4B-A58C-537B44EA7F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[Slide title]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CB52D-820B-4886-993D-F1BD3CE0A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554480"/>
            <a:ext cx="8524240" cy="45720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7A49372-BC99-44B1-93F3-52B055BA1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DE5F1-E0F9-4CCA-92B7-7A6FC4DFE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7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6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DE6A48-BD34-9247-8CD2-A207D07E22B4}" type="datetime1">
              <a:rPr lang="en-US"/>
              <a:pPr/>
              <a:t>10/17/26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941447-81A8-E34A-8E29-11F044513D7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490453"/>
            <a:ext cx="10972800" cy="71353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D113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9600" y="1368922"/>
            <a:ext cx="10972800" cy="4947903"/>
          </a:xfrm>
          <a:prstGeom prst="rect">
            <a:avLst/>
          </a:prstGeom>
        </p:spPr>
        <p:txBody>
          <a:bodyPr/>
          <a:lstStyle>
            <a:lvl1pPr>
              <a:defRPr sz="2667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133">
                <a:solidFill>
                  <a:schemeClr val="tx1"/>
                </a:solidFill>
              </a:defRPr>
            </a:lvl3pPr>
            <a:lvl4pPr>
              <a:defRPr sz="1867">
                <a:solidFill>
                  <a:schemeClr val="tx1"/>
                </a:solidFill>
              </a:defRPr>
            </a:lvl4pPr>
            <a:lvl5pPr>
              <a:defRPr sz="1867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1817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47"/>
            </a:gs>
            <a:gs pos="100000">
              <a:srgbClr val="000099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285758"/>
            <a:ext cx="12192000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1534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87" r:id="rId4"/>
    <p:sldLayoutId id="2147483664" r:id="rId5"/>
    <p:sldLayoutId id="2147483665" r:id="rId6"/>
    <p:sldLayoutId id="2147483675" r:id="rId7"/>
    <p:sldLayoutId id="2147483681" r:id="rId8"/>
    <p:sldLayoutId id="2147483682" r:id="rId9"/>
    <p:sldLayoutId id="2147483690" r:id="rId10"/>
    <p:sldLayoutId id="2147483695" r:id="rId11"/>
    <p:sldLayoutId id="2147483699" r:id="rId12"/>
    <p:sldLayoutId id="2147483700" r:id="rId13"/>
    <p:sldLayoutId id="2147483702" r:id="rId14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FFFF00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FFFF00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FFFF00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FFFF00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500" b="1">
          <a:solidFill>
            <a:srgbClr val="FFFF00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500" b="1">
          <a:solidFill>
            <a:srgbClr val="FFFF00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500" b="1">
          <a:solidFill>
            <a:srgbClr val="FFFF00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500" b="1">
          <a:solidFill>
            <a:srgbClr val="FFFF00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110000"/>
        <a:buFont typeface="Arial" pitchFamily="34" charset="0"/>
        <a:buChar char="•"/>
        <a:defRPr sz="30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Arial" pitchFamily="34" charset="0"/>
        <a:buChar char="•"/>
        <a:defRPr sz="2800" b="1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Arial" pitchFamily="34" charset="0"/>
        <a:buChar char="•"/>
        <a:defRPr sz="2400" b="1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Arial" pitchFamily="34" charset="0"/>
        <a:buChar char="•"/>
        <a:defRPr sz="2000" b="1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Arial" pitchFamily="34" charset="0"/>
        <a:buChar char="•"/>
        <a:defRPr sz="2000" b="1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image" Target="../media/image3.png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sv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5.png"/><Relationship Id="rId4" Type="http://schemas.openxmlformats.org/officeDocument/2006/relationships/image" Target="../media/image21.sv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Layout" Target="../diagrams/layout5.xml"/><Relationship Id="rId7" Type="http://schemas.openxmlformats.org/officeDocument/2006/relationships/chart" Target="../charts/chart6.xml"/><Relationship Id="rId12" Type="http://schemas.microsoft.com/office/2007/relationships/diagramDrawing" Target="../diagrams/drawing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11" Type="http://schemas.openxmlformats.org/officeDocument/2006/relationships/diagramColors" Target="../diagrams/colors6.xml"/><Relationship Id="rId5" Type="http://schemas.openxmlformats.org/officeDocument/2006/relationships/diagramColors" Target="../diagrams/colors5.xml"/><Relationship Id="rId10" Type="http://schemas.openxmlformats.org/officeDocument/2006/relationships/diagramQuickStyle" Target="../diagrams/quickStyle6.xml"/><Relationship Id="rId4" Type="http://schemas.openxmlformats.org/officeDocument/2006/relationships/diagramQuickStyle" Target="../diagrams/quickStyle5.xml"/><Relationship Id="rId9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7" Type="http://schemas.openxmlformats.org/officeDocument/2006/relationships/image" Target="../media/image4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image" Target="../media/image5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11510-1226-47CA-F63A-028110151B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Bispecific Antibodies and </a:t>
            </a:r>
            <a:br>
              <a:rPr lang="en-US" dirty="0"/>
            </a:br>
            <a:r>
              <a:rPr lang="en-US" dirty="0" err="1"/>
              <a:t>CELMoDs</a:t>
            </a:r>
            <a:r>
              <a:rPr lang="en-US" dirty="0"/>
              <a:t> in Multiple Myeloma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19FDA-F5D0-F1FC-6A21-AB0D81E8D3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07196"/>
            <a:ext cx="8534400" cy="914400"/>
          </a:xfrm>
        </p:spPr>
        <p:txBody>
          <a:bodyPr/>
          <a:lstStyle/>
          <a:p>
            <a:r>
              <a:rPr lang="en-GB" dirty="0"/>
              <a:t>Paul G Richardson, MD</a:t>
            </a:r>
          </a:p>
        </p:txBody>
      </p:sp>
    </p:spTree>
    <p:extLst>
      <p:ext uri="{BB962C8B-B14F-4D97-AF65-F5344CB8AC3E}">
        <p14:creationId xmlns:p14="http://schemas.microsoft.com/office/powerpoint/2010/main" val="155135278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EF10C-841A-690F-24DE-131D67251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620"/>
            <a:ext cx="12192000" cy="1020763"/>
          </a:xfrm>
        </p:spPr>
        <p:txBody>
          <a:bodyPr lIns="0" rIns="0"/>
          <a:lstStyle/>
          <a:p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Belantamab mafodotin for early-relapse RRMM 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lang="en-GB" sz="2800" dirty="0">
                <a:latin typeface="+mn-lt"/>
              </a:rPr>
              <a:t>DREAMM-7: </a:t>
            </a:r>
            <a:r>
              <a:rPr lang="en-US" sz="2800" dirty="0">
                <a:latin typeface="+mn-lt"/>
              </a:rPr>
              <a:t>Belantamab mafodotin + </a:t>
            </a:r>
            <a:r>
              <a:rPr lang="en-US" sz="2800" dirty="0" err="1">
                <a:latin typeface="+mn-lt"/>
              </a:rPr>
              <a:t>Vd</a:t>
            </a:r>
            <a:r>
              <a:rPr lang="en-US" sz="2800" dirty="0">
                <a:latin typeface="+mn-lt"/>
              </a:rPr>
              <a:t> vs Dara-</a:t>
            </a:r>
            <a:r>
              <a:rPr lang="en-US" sz="2800" dirty="0" err="1">
                <a:latin typeface="+mn-lt"/>
              </a:rPr>
              <a:t>Vd</a:t>
            </a:r>
            <a:r>
              <a:rPr lang="en-US" sz="2800" dirty="0">
                <a:latin typeface="+mn-lt"/>
              </a:rPr>
              <a:t> as 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≥2</a:t>
            </a:r>
            <a:r>
              <a:rPr lang="en-US" sz="2800" baseline="30000" dirty="0">
                <a:latin typeface="+mn-lt"/>
                <a:cs typeface="Arial" panose="020B0604020202020204" pitchFamily="34" charset="0"/>
              </a:rPr>
              <a:t>nd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-line therapy</a:t>
            </a:r>
            <a:endParaRPr lang="en-GB" sz="2800" dirty="0">
              <a:latin typeface="+mn-lt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BD00652-409A-21BC-522A-184470E7B037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254000" y="1522038"/>
          <a:ext cx="5486400" cy="102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4DDB6E-47A2-64AD-E119-5C46601BD8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" y="6419853"/>
            <a:ext cx="11938000" cy="367905"/>
          </a:xfrm>
        </p:spPr>
        <p:txBody>
          <a:bodyPr/>
          <a:lstStyle/>
          <a:p>
            <a:r>
              <a:rPr lang="en-GB" sz="1200" dirty="0" err="1"/>
              <a:t>Hungria</a:t>
            </a:r>
            <a:r>
              <a:rPr lang="en-GB" sz="1200" dirty="0"/>
              <a:t> V, et al. N Engl J Med 2024;391(5):393–407.</a:t>
            </a:r>
          </a:p>
        </p:txBody>
      </p:sp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979520B3-4A37-E921-422C-984C66A3B5D7}"/>
              </a:ext>
            </a:extLst>
          </p:cNvPr>
          <p:cNvGraphicFramePr>
            <a:graphicFrameLocks/>
          </p:cNvGraphicFramePr>
          <p:nvPr/>
        </p:nvGraphicFramePr>
        <p:xfrm>
          <a:off x="254000" y="2695874"/>
          <a:ext cx="5458839" cy="371787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71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3042">
                  <a:extLst>
                    <a:ext uri="{9D8B030D-6E8A-4147-A177-3AD203B41FA5}">
                      <a16:colId xmlns:a16="http://schemas.microsoft.com/office/drawing/2014/main" val="3889570887"/>
                    </a:ext>
                  </a:extLst>
                </a:gridCol>
                <a:gridCol w="1363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86">
                <a:tc>
                  <a:txBody>
                    <a:bodyPr/>
                    <a:lstStyle/>
                    <a:p>
                      <a:r>
                        <a:rPr lang="en-US" sz="1400" b="1" dirty="0"/>
                        <a:t>Patients </a:t>
                      </a:r>
                      <a:endParaRPr lang="en-US" sz="1400" b="1" baseline="30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latin typeface="+mn-lt"/>
                          <a:cs typeface="Arial" panose="020B0604020202020204" pitchFamily="34" charset="0"/>
                        </a:rPr>
                        <a:t>Belamaf-Vd</a:t>
                      </a:r>
                      <a:r>
                        <a:rPr lang="en-US" sz="1400" b="1" dirty="0">
                          <a:latin typeface="+mn-lt"/>
                          <a:cs typeface="Arial" panose="020B0604020202020204" pitchFamily="34" charset="0"/>
                        </a:rPr>
                        <a:t>, N=243</a:t>
                      </a: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Dara-</a:t>
                      </a:r>
                      <a:r>
                        <a:rPr lang="en-US" sz="1400" b="1" dirty="0" err="1"/>
                        <a:t>Vd</a:t>
                      </a:r>
                      <a:r>
                        <a:rPr lang="en-US" sz="1400" b="1" dirty="0"/>
                        <a:t>, N=251</a:t>
                      </a:r>
                      <a:endParaRPr lang="en-US" sz="14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595">
                <a:tc>
                  <a:txBody>
                    <a:bodyPr/>
                    <a:lstStyle/>
                    <a:p>
                      <a:r>
                        <a:rPr lang="en-US" sz="1500" b="1" dirty="0"/>
                        <a:t>Median age, years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65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64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595">
                <a:tc>
                  <a:txBody>
                    <a:bodyPr/>
                    <a:lstStyle/>
                    <a:p>
                      <a:pPr marL="108000"/>
                      <a:r>
                        <a:rPr lang="en-US" sz="1500" b="1" dirty="0"/>
                        <a:t>Age ≥75 years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15%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12%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extLst>
                  <a:ext uri="{0D108BD9-81ED-4DB2-BD59-A6C34878D82A}">
                    <a16:rowId xmlns:a16="http://schemas.microsoft.com/office/drawing/2014/main" val="3361448444"/>
                  </a:ext>
                </a:extLst>
              </a:tr>
              <a:tr h="309595">
                <a:tc>
                  <a:txBody>
                    <a:bodyPr/>
                    <a:lstStyle/>
                    <a:p>
                      <a:r>
                        <a:rPr lang="en-US" sz="1500" b="1" dirty="0"/>
                        <a:t>High-risk cytogenetics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28%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27%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5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/>
                        <a:t>EMD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5%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10%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extLst>
                  <a:ext uri="{0D108BD9-81ED-4DB2-BD59-A6C34878D82A}">
                    <a16:rowId xmlns:a16="http://schemas.microsoft.com/office/drawing/2014/main" val="2465356208"/>
                  </a:ext>
                </a:extLst>
              </a:tr>
              <a:tr h="3095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/>
                        <a:t>1 / 2-3 / </a:t>
                      </a:r>
                      <a:r>
                        <a:rPr lang="en-US" sz="15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≥4</a:t>
                      </a:r>
                      <a:r>
                        <a:rPr lang="en-US" sz="1500" b="1" dirty="0"/>
                        <a:t> prior lines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51 / 36 / 12%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50 / 39 / 11%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extLst>
                  <a:ext uri="{0D108BD9-81ED-4DB2-BD59-A6C34878D82A}">
                    <a16:rowId xmlns:a16="http://schemas.microsoft.com/office/drawing/2014/main" val="3810622769"/>
                  </a:ext>
                </a:extLst>
              </a:tr>
              <a:tr h="3095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/>
                        <a:t>Prior PI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90%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86%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extLst>
                  <a:ext uri="{0D108BD9-81ED-4DB2-BD59-A6C34878D82A}">
                    <a16:rowId xmlns:a16="http://schemas.microsoft.com/office/drawing/2014/main" val="3850452341"/>
                  </a:ext>
                </a:extLst>
              </a:tr>
              <a:tr h="3095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/>
                        <a:t>Prior </a:t>
                      </a:r>
                      <a:r>
                        <a:rPr lang="en-US" sz="1500" b="1" dirty="0" err="1"/>
                        <a:t>IMiD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81%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86%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extLst>
                  <a:ext uri="{0D108BD9-81ED-4DB2-BD59-A6C34878D82A}">
                    <a16:rowId xmlns:a16="http://schemas.microsoft.com/office/drawing/2014/main" val="2967179171"/>
                  </a:ext>
                </a:extLst>
              </a:tr>
              <a:tr h="3095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/>
                        <a:t>R-refractory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33%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35%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extLst>
                  <a:ext uri="{0D108BD9-81ED-4DB2-BD59-A6C34878D82A}">
                    <a16:rowId xmlns:a16="http://schemas.microsoft.com/office/drawing/2014/main" val="2356290535"/>
                  </a:ext>
                </a:extLst>
              </a:tr>
              <a:tr h="3095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>
                          <a:latin typeface="+mn-lt"/>
                          <a:cs typeface="Arial" panose="020B0604020202020204" pitchFamily="34" charset="0"/>
                        </a:rPr>
                        <a:t>Prior Dara</a:t>
                      </a: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latin typeface="+mn-lt"/>
                          <a:cs typeface="Arial" panose="020B0604020202020204" pitchFamily="34" charset="0"/>
                        </a:rPr>
                        <a:t>1%</a:t>
                      </a: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latin typeface="+mn-lt"/>
                          <a:cs typeface="Arial" panose="020B0604020202020204" pitchFamily="34" charset="0"/>
                        </a:rPr>
                        <a:t>2%</a:t>
                      </a:r>
                    </a:p>
                  </a:txBody>
                  <a:tcPr marL="91448" marR="91448" marT="45689" marB="45689"/>
                </a:tc>
                <a:extLst>
                  <a:ext uri="{0D108BD9-81ED-4DB2-BD59-A6C34878D82A}">
                    <a16:rowId xmlns:a16="http://schemas.microsoft.com/office/drawing/2014/main" val="2211463936"/>
                  </a:ext>
                </a:extLst>
              </a:tr>
              <a:tr h="3095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>
                          <a:latin typeface="+mn-lt"/>
                          <a:cs typeface="Arial" panose="020B0604020202020204" pitchFamily="34" charset="0"/>
                        </a:rPr>
                        <a:t>Prior ASCT</a:t>
                      </a: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latin typeface="+mn-lt"/>
                          <a:cs typeface="Arial" panose="020B0604020202020204" pitchFamily="34" charset="0"/>
                        </a:rPr>
                        <a:t>67%</a:t>
                      </a: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latin typeface="+mn-lt"/>
                          <a:cs typeface="Arial" panose="020B0604020202020204" pitchFamily="34" charset="0"/>
                        </a:rPr>
                        <a:t>69%</a:t>
                      </a:r>
                    </a:p>
                  </a:txBody>
                  <a:tcPr marL="91448" marR="91448" marT="45689" marB="45689"/>
                </a:tc>
                <a:extLst>
                  <a:ext uri="{0D108BD9-81ED-4DB2-BD59-A6C34878D82A}">
                    <a16:rowId xmlns:a16="http://schemas.microsoft.com/office/drawing/2014/main" val="3526330621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962FC3E-3974-AC6F-E673-25E08C52FCF5}"/>
              </a:ext>
            </a:extLst>
          </p:cNvPr>
          <p:cNvGraphicFramePr>
            <a:graphicFrameLocks noGrp="1"/>
          </p:cNvGraphicFramePr>
          <p:nvPr/>
        </p:nvGraphicFramePr>
        <p:xfrm>
          <a:off x="8459764" y="1315832"/>
          <a:ext cx="3470006" cy="106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6150">
                  <a:extLst>
                    <a:ext uri="{9D8B030D-6E8A-4147-A177-3AD203B41FA5}">
                      <a16:colId xmlns:a16="http://schemas.microsoft.com/office/drawing/2014/main" val="3644485902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61415349"/>
                    </a:ext>
                  </a:extLst>
                </a:gridCol>
                <a:gridCol w="915631">
                  <a:extLst>
                    <a:ext uri="{9D8B030D-6E8A-4147-A177-3AD203B41FA5}">
                      <a16:colId xmlns:a16="http://schemas.microsoft.com/office/drawing/2014/main" val="1107120902"/>
                    </a:ext>
                  </a:extLst>
                </a:gridCol>
              </a:tblGrid>
              <a:tr h="117680"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solidFill>
                            <a:srgbClr val="2ECCA3"/>
                          </a:solidFill>
                        </a:rPr>
                        <a:t>BVd</a:t>
                      </a:r>
                      <a:endParaRPr lang="en-US" sz="1400" b="1" dirty="0">
                        <a:solidFill>
                          <a:srgbClr val="2ECCA3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DVd</a:t>
                      </a:r>
                      <a:endParaRPr lang="en-US" sz="14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905338"/>
                  </a:ext>
                </a:extLst>
              </a:tr>
              <a:tr h="304119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Median PFS </a:t>
                      </a:r>
                    </a:p>
                    <a:p>
                      <a:pPr algn="l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(95% CI), months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ECCA3"/>
                          </a:solidFill>
                        </a:rPr>
                        <a:t>36.6 </a:t>
                      </a:r>
                    </a:p>
                    <a:p>
                      <a:pPr algn="ctr"/>
                      <a:r>
                        <a:rPr lang="en-US" sz="1400" b="1">
                          <a:solidFill>
                            <a:srgbClr val="2ECCA3"/>
                          </a:solidFill>
                        </a:rPr>
                        <a:t>(28.4-NR)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13.4 </a:t>
                      </a:r>
                    </a:p>
                    <a:p>
                      <a:pPr algn="ctr"/>
                      <a:r>
                        <a:rPr lang="en-US" sz="1400" b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(11.1-17.5)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354858"/>
                  </a:ext>
                </a:extLst>
              </a:tr>
              <a:tr h="202746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HR</a:t>
                      </a:r>
                      <a:r>
                        <a:rPr lang="en-US" sz="1400" b="1" baseline="300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(95% CI)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0.41 (0.31-0.53), P&lt;0.00001</a:t>
                      </a:r>
                      <a:endParaRPr lang="en-US" sz="1400" b="1" dirty="0">
                        <a:solidFill>
                          <a:srgbClr val="2ECCA3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82922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D73F5CD-89E7-B168-FCC9-FB09B883776B}"/>
              </a:ext>
            </a:extLst>
          </p:cNvPr>
          <p:cNvSpPr txBox="1"/>
          <p:nvPr/>
        </p:nvSpPr>
        <p:spPr>
          <a:xfrm>
            <a:off x="7361192" y="4658870"/>
            <a:ext cx="319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spc="0" baseline="0" dirty="0">
                <a:ln/>
                <a:solidFill>
                  <a:schemeClr val="bg1"/>
                </a:solidFill>
                <a:cs typeface="Arial"/>
                <a:sym typeface="Arial"/>
                <a:rtl val="0"/>
              </a:rPr>
              <a:t>Time since randomization (months)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967A96B-F433-4499-2716-80B0CCA35D92}"/>
              </a:ext>
            </a:extLst>
          </p:cNvPr>
          <p:cNvGrpSpPr/>
          <p:nvPr/>
        </p:nvGrpSpPr>
        <p:grpSpPr>
          <a:xfrm>
            <a:off x="6348888" y="4443426"/>
            <a:ext cx="5375032" cy="235776"/>
            <a:chOff x="1699703" y="3906644"/>
            <a:chExt cx="5340743" cy="23577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E04F9AB-52DE-6312-D388-2D3540BD153B}"/>
                </a:ext>
              </a:extLst>
            </p:cNvPr>
            <p:cNvSpPr txBox="1"/>
            <p:nvPr/>
          </p:nvSpPr>
          <p:spPr>
            <a:xfrm>
              <a:off x="1699703" y="3926976"/>
              <a:ext cx="9875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b="1" spc="0" baseline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0596B8-4E2D-1E34-D732-63E6D31D4957}"/>
                </a:ext>
              </a:extLst>
            </p:cNvPr>
            <p:cNvSpPr txBox="1"/>
            <p:nvPr/>
          </p:nvSpPr>
          <p:spPr>
            <a:xfrm>
              <a:off x="2097370" y="3926976"/>
              <a:ext cx="9875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b="1" spc="0" baseline="0" dirty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5A26228-E538-B108-FA30-EFA617538226}"/>
                </a:ext>
              </a:extLst>
            </p:cNvPr>
            <p:cNvSpPr txBox="1"/>
            <p:nvPr/>
          </p:nvSpPr>
          <p:spPr>
            <a:xfrm>
              <a:off x="2495037" y="3926976"/>
              <a:ext cx="9875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b="1" spc="0" baseline="0" dirty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6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3BD31B1-A0A5-F878-7B2D-D2E94B51DD7F}"/>
                </a:ext>
              </a:extLst>
            </p:cNvPr>
            <p:cNvSpPr txBox="1"/>
            <p:nvPr/>
          </p:nvSpPr>
          <p:spPr>
            <a:xfrm>
              <a:off x="2892704" y="3926976"/>
              <a:ext cx="9875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b="1" spc="0" baseline="0" dirty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9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547BA5E-B200-30DA-4DBF-FFEEEEF380F4}"/>
                </a:ext>
              </a:extLst>
            </p:cNvPr>
            <p:cNvSpPr txBox="1"/>
            <p:nvPr/>
          </p:nvSpPr>
          <p:spPr>
            <a:xfrm>
              <a:off x="3246531" y="3926976"/>
              <a:ext cx="19750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b="1" spc="0" baseline="0" dirty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12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9515621-C8C1-35D7-2A38-4B2277170D69}"/>
                </a:ext>
              </a:extLst>
            </p:cNvPr>
            <p:cNvSpPr txBox="1"/>
            <p:nvPr/>
          </p:nvSpPr>
          <p:spPr>
            <a:xfrm>
              <a:off x="3643753" y="3926976"/>
              <a:ext cx="19750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b="1" spc="0" baseline="0" dirty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15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EBF4527-6C24-E934-EA52-C0FC3A71B576}"/>
                </a:ext>
              </a:extLst>
            </p:cNvPr>
            <p:cNvSpPr txBox="1"/>
            <p:nvPr/>
          </p:nvSpPr>
          <p:spPr>
            <a:xfrm>
              <a:off x="4033452" y="3926976"/>
              <a:ext cx="19750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b="1" spc="0" baseline="0" dirty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18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4DB92F9-D68D-605A-51EB-A6546DBCB2B0}"/>
                </a:ext>
              </a:extLst>
            </p:cNvPr>
            <p:cNvSpPr txBox="1"/>
            <p:nvPr/>
          </p:nvSpPr>
          <p:spPr>
            <a:xfrm>
              <a:off x="4432804" y="3926976"/>
              <a:ext cx="19750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b="1" spc="0" baseline="0" dirty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21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E6A35F0-8A4E-D6BD-42C5-165FEDB0FBA7}"/>
                </a:ext>
              </a:extLst>
            </p:cNvPr>
            <p:cNvSpPr txBox="1"/>
            <p:nvPr/>
          </p:nvSpPr>
          <p:spPr>
            <a:xfrm>
              <a:off x="4826252" y="3926976"/>
              <a:ext cx="19750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b="1" spc="0" baseline="0" dirty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24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250E798-3990-058B-81A6-FC3776D33004}"/>
                </a:ext>
              </a:extLst>
            </p:cNvPr>
            <p:cNvSpPr txBox="1"/>
            <p:nvPr/>
          </p:nvSpPr>
          <p:spPr>
            <a:xfrm>
              <a:off x="5219700" y="3926976"/>
              <a:ext cx="19750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b="1" spc="0" baseline="0" dirty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27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C7F88A0-F3CC-A3F4-6A76-B74A4218CB5F}"/>
                </a:ext>
              </a:extLst>
            </p:cNvPr>
            <p:cNvSpPr txBox="1"/>
            <p:nvPr/>
          </p:nvSpPr>
          <p:spPr>
            <a:xfrm>
              <a:off x="5613148" y="3906644"/>
              <a:ext cx="19750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b="1" spc="0" baseline="0" dirty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30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75BA15B-B460-F169-83EC-C520F08FB514}"/>
                </a:ext>
              </a:extLst>
            </p:cNvPr>
            <p:cNvSpPr txBox="1"/>
            <p:nvPr/>
          </p:nvSpPr>
          <p:spPr>
            <a:xfrm>
              <a:off x="6001037" y="3906644"/>
              <a:ext cx="19750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b="1" spc="0" baseline="0" dirty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33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3945490-3770-5D2C-B1CD-8C6AD89E4878}"/>
                </a:ext>
              </a:extLst>
            </p:cNvPr>
            <p:cNvSpPr txBox="1"/>
            <p:nvPr/>
          </p:nvSpPr>
          <p:spPr>
            <a:xfrm>
              <a:off x="6425521" y="3906644"/>
              <a:ext cx="19750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b="1" spc="0" baseline="0" dirty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36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ECD5BBA-01DA-F0D8-C1E2-6A435F8AF3FD}"/>
                </a:ext>
              </a:extLst>
            </p:cNvPr>
            <p:cNvSpPr txBox="1"/>
            <p:nvPr/>
          </p:nvSpPr>
          <p:spPr>
            <a:xfrm>
              <a:off x="6842942" y="3906644"/>
              <a:ext cx="197504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b="1" spc="0" baseline="0" dirty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39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BA017904-D2F6-212F-7861-59EFB5724010}"/>
              </a:ext>
            </a:extLst>
          </p:cNvPr>
          <p:cNvSpPr txBox="1"/>
          <p:nvPr/>
        </p:nvSpPr>
        <p:spPr>
          <a:xfrm rot="16200000">
            <a:off x="4933287" y="2767592"/>
            <a:ext cx="19527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spc="0" baseline="0" dirty="0">
                <a:ln/>
                <a:solidFill>
                  <a:schemeClr val="bg1"/>
                </a:solidFill>
                <a:cs typeface="Arial"/>
                <a:sym typeface="Arial"/>
                <a:rtl val="0"/>
              </a:rPr>
              <a:t>Probability of PFS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BD46D99D-7DF7-D87F-8BF1-9E4214691889}"/>
              </a:ext>
            </a:extLst>
          </p:cNvPr>
          <p:cNvGrpSpPr/>
          <p:nvPr/>
        </p:nvGrpSpPr>
        <p:grpSpPr>
          <a:xfrm>
            <a:off x="6066258" y="1643065"/>
            <a:ext cx="262270" cy="2747707"/>
            <a:chOff x="1683866" y="1164622"/>
            <a:chExt cx="180967" cy="3049662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420E31F1-90A3-4AA3-3838-F11A5A42F337}"/>
                </a:ext>
              </a:extLst>
            </p:cNvPr>
            <p:cNvSpPr txBox="1"/>
            <p:nvPr/>
          </p:nvSpPr>
          <p:spPr>
            <a:xfrm>
              <a:off x="1693391" y="3975164"/>
              <a:ext cx="171442" cy="2391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1400" b="1" spc="0" baseline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0.0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6243136D-FA37-B07F-2868-25FF4046FBA7}"/>
                </a:ext>
              </a:extLst>
            </p:cNvPr>
            <p:cNvSpPr txBox="1"/>
            <p:nvPr/>
          </p:nvSpPr>
          <p:spPr>
            <a:xfrm>
              <a:off x="1693391" y="3411188"/>
              <a:ext cx="171442" cy="2391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1400" b="1" spc="0" baseline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0.2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319216C-9BC6-FBBB-0318-192EF4FC529E}"/>
                </a:ext>
              </a:extLst>
            </p:cNvPr>
            <p:cNvSpPr txBox="1"/>
            <p:nvPr/>
          </p:nvSpPr>
          <p:spPr>
            <a:xfrm>
              <a:off x="1693391" y="2851880"/>
              <a:ext cx="171442" cy="2391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1400" b="1" spc="0" baseline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0.4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D7A28EB-E0A4-D406-C010-92DAC2F20C42}"/>
                </a:ext>
              </a:extLst>
            </p:cNvPr>
            <p:cNvSpPr txBox="1"/>
            <p:nvPr/>
          </p:nvSpPr>
          <p:spPr>
            <a:xfrm>
              <a:off x="1683866" y="2287905"/>
              <a:ext cx="171442" cy="2391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1400" b="1" spc="0" baseline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0.6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DB83F3C6-5097-7081-07FB-12E2D2C6049B}"/>
                </a:ext>
              </a:extLst>
            </p:cNvPr>
            <p:cNvSpPr txBox="1"/>
            <p:nvPr/>
          </p:nvSpPr>
          <p:spPr>
            <a:xfrm>
              <a:off x="1683866" y="1728597"/>
              <a:ext cx="171442" cy="2391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1400" b="1" spc="0" baseline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0.8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6797C78-3DC4-B84C-0E4E-8E2330D3BD01}"/>
                </a:ext>
              </a:extLst>
            </p:cNvPr>
            <p:cNvSpPr txBox="1"/>
            <p:nvPr/>
          </p:nvSpPr>
          <p:spPr>
            <a:xfrm>
              <a:off x="1683866" y="1164622"/>
              <a:ext cx="171442" cy="23912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1400" b="1" spc="0" baseline="0" dirty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1.0</a:t>
              </a:r>
            </a:p>
          </p:txBody>
        </p:sp>
      </p:grpSp>
      <p:cxnSp>
        <p:nvCxnSpPr>
          <p:cNvPr id="621" name="Straight Connector 620">
            <a:extLst>
              <a:ext uri="{FF2B5EF4-FFF2-40B4-BE49-F238E27FC236}">
                <a16:creationId xmlns:a16="http://schemas.microsoft.com/office/drawing/2014/main" id="{8E82551B-B7F3-0935-96A2-B5D0B9030CD9}"/>
              </a:ext>
            </a:extLst>
          </p:cNvPr>
          <p:cNvCxnSpPr>
            <a:cxnSpLocks/>
          </p:cNvCxnSpPr>
          <p:nvPr/>
        </p:nvCxnSpPr>
        <p:spPr>
          <a:xfrm flipV="1">
            <a:off x="8793635" y="2542801"/>
            <a:ext cx="0" cy="1849774"/>
          </a:xfrm>
          <a:prstGeom prst="line">
            <a:avLst/>
          </a:prstGeom>
          <a:ln w="15875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27" name="Picture 626">
            <a:extLst>
              <a:ext uri="{FF2B5EF4-FFF2-40B4-BE49-F238E27FC236}">
                <a16:creationId xmlns:a16="http://schemas.microsoft.com/office/drawing/2014/main" id="{23651870-5CF9-90BC-ACCE-5E7AAFB6631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2365" y="1703034"/>
            <a:ext cx="5599590" cy="2737341"/>
          </a:xfrm>
          <a:prstGeom prst="rect">
            <a:avLst/>
          </a:prstGeom>
        </p:spPr>
      </p:pic>
      <p:sp>
        <p:nvSpPr>
          <p:cNvPr id="622" name="TextBox 621">
            <a:extLst>
              <a:ext uri="{FF2B5EF4-FFF2-40B4-BE49-F238E27FC236}">
                <a16:creationId xmlns:a16="http://schemas.microsoft.com/office/drawing/2014/main" id="{F770ED70-6573-9D5E-6A16-FE8188684235}"/>
              </a:ext>
            </a:extLst>
          </p:cNvPr>
          <p:cNvSpPr txBox="1"/>
          <p:nvPr/>
        </p:nvSpPr>
        <p:spPr>
          <a:xfrm>
            <a:off x="8437474" y="2559469"/>
            <a:ext cx="40876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69% </a:t>
            </a:r>
          </a:p>
        </p:txBody>
      </p:sp>
      <p:sp>
        <p:nvSpPr>
          <p:cNvPr id="623" name="TextBox 622">
            <a:extLst>
              <a:ext uri="{FF2B5EF4-FFF2-40B4-BE49-F238E27FC236}">
                <a16:creationId xmlns:a16="http://schemas.microsoft.com/office/drawing/2014/main" id="{1697F874-F04F-0E1C-D163-DE0446BA7598}"/>
              </a:ext>
            </a:extLst>
          </p:cNvPr>
          <p:cNvSpPr txBox="1"/>
          <p:nvPr/>
        </p:nvSpPr>
        <p:spPr>
          <a:xfrm>
            <a:off x="8437474" y="3192741"/>
            <a:ext cx="40876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43% 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07C27077-A237-3D95-3095-2AC3375B1782}"/>
              </a:ext>
            </a:extLst>
          </p:cNvPr>
          <p:cNvSpPr txBox="1"/>
          <p:nvPr/>
        </p:nvSpPr>
        <p:spPr>
          <a:xfrm>
            <a:off x="7184924" y="398636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b="1" err="1">
                <a:ln/>
                <a:solidFill>
                  <a:schemeClr val="bg1">
                    <a:lumMod val="65000"/>
                  </a:schemeClr>
                </a:solidFill>
                <a:cs typeface="Arial"/>
                <a:sym typeface="Arial"/>
                <a:rtl val="0"/>
              </a:rPr>
              <a:t>DVd</a:t>
            </a:r>
            <a:endParaRPr lang="en-US" sz="1400" b="1" spc="0" baseline="0">
              <a:ln/>
              <a:solidFill>
                <a:schemeClr val="bg1">
                  <a:lumMod val="65000"/>
                </a:schemeClr>
              </a:solidFill>
              <a:cs typeface="Arial"/>
              <a:sym typeface="Arial"/>
              <a:rtl val="0"/>
            </a:endParaRP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332BDAA3-5AC8-AE67-BAE4-0898A6663548}"/>
              </a:ext>
            </a:extLst>
          </p:cNvPr>
          <p:cNvSpPr/>
          <p:nvPr/>
        </p:nvSpPr>
        <p:spPr>
          <a:xfrm flipV="1">
            <a:off x="6830353" y="4084802"/>
            <a:ext cx="338556" cy="45719"/>
          </a:xfrm>
          <a:custGeom>
            <a:avLst/>
            <a:gdLst>
              <a:gd name="connsiteX0" fmla="*/ 0 w 494537"/>
              <a:gd name="connsiteY0" fmla="*/ 0 h 9525"/>
              <a:gd name="connsiteX1" fmla="*/ 494538 w 494537"/>
              <a:gd name="connsiteY1" fmla="*/ 0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4537" h="9525">
                <a:moveTo>
                  <a:pt x="0" y="0"/>
                </a:moveTo>
                <a:lnTo>
                  <a:pt x="494538" y="0"/>
                </a:lnTo>
              </a:path>
            </a:pathLst>
          </a:custGeom>
          <a:ln w="19050" cap="sq">
            <a:solidFill>
              <a:schemeClr val="bg1">
                <a:lumMod val="6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sz="1400" b="1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DA27B1A-9E56-8A1A-B580-963DBD419512}"/>
              </a:ext>
            </a:extLst>
          </p:cNvPr>
          <p:cNvSpPr txBox="1"/>
          <p:nvPr/>
        </p:nvSpPr>
        <p:spPr>
          <a:xfrm>
            <a:off x="7184924" y="369232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b="1" spc="0" baseline="0" dirty="0" err="1">
                <a:ln/>
                <a:solidFill>
                  <a:srgbClr val="2ECCA3"/>
                </a:solidFill>
                <a:cs typeface="Arial"/>
                <a:sym typeface="Arial"/>
                <a:rtl val="0"/>
              </a:rPr>
              <a:t>BVd</a:t>
            </a:r>
            <a:endParaRPr lang="en-US" sz="1400" b="1" spc="0" baseline="0" dirty="0">
              <a:ln/>
              <a:solidFill>
                <a:srgbClr val="2ECCA3"/>
              </a:solidFill>
              <a:cs typeface="Arial"/>
              <a:sym typeface="Arial"/>
              <a:rtl val="0"/>
            </a:endParaRPr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35BDB741-BA7C-7EB7-E71A-B03465CB01CB}"/>
              </a:ext>
            </a:extLst>
          </p:cNvPr>
          <p:cNvSpPr/>
          <p:nvPr/>
        </p:nvSpPr>
        <p:spPr>
          <a:xfrm flipV="1">
            <a:off x="6842473" y="3788076"/>
            <a:ext cx="338556" cy="45719"/>
          </a:xfrm>
          <a:custGeom>
            <a:avLst/>
            <a:gdLst>
              <a:gd name="connsiteX0" fmla="*/ 0 w 494537"/>
              <a:gd name="connsiteY0" fmla="*/ 0 h 9525"/>
              <a:gd name="connsiteX1" fmla="*/ 494538 w 494537"/>
              <a:gd name="connsiteY1" fmla="*/ 0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94537" h="9525">
                <a:moveTo>
                  <a:pt x="0" y="0"/>
                </a:moveTo>
                <a:lnTo>
                  <a:pt x="494538" y="0"/>
                </a:lnTo>
              </a:path>
            </a:pathLst>
          </a:custGeom>
          <a:ln w="19050" cap="sq">
            <a:solidFill>
              <a:srgbClr val="2ECCA3"/>
            </a:solidFill>
            <a:prstDash val="solid"/>
            <a:miter/>
          </a:ln>
        </p:spPr>
        <p:txBody>
          <a:bodyPr rtlCol="0" anchor="ctr"/>
          <a:lstStyle/>
          <a:p>
            <a:endParaRPr lang="en-US" sz="1400" b="1"/>
          </a:p>
        </p:txBody>
      </p:sp>
      <p:graphicFrame>
        <p:nvGraphicFramePr>
          <p:cNvPr id="628" name="Content Placeholder 6">
            <a:extLst>
              <a:ext uri="{FF2B5EF4-FFF2-40B4-BE49-F238E27FC236}">
                <a16:creationId xmlns:a16="http://schemas.microsoft.com/office/drawing/2014/main" id="{0D26ACE0-1BF8-B6BB-CAF3-4CD5B97FC99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0441491"/>
              </p:ext>
            </p:extLst>
          </p:nvPr>
        </p:nvGraphicFramePr>
        <p:xfrm>
          <a:off x="5924892" y="5032875"/>
          <a:ext cx="6004878" cy="1604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51A3DAFE-EC4D-EBC0-C19C-8006231A5C07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29</a:t>
            </a:r>
          </a:p>
        </p:txBody>
      </p:sp>
    </p:spTree>
    <p:extLst>
      <p:ext uri="{BB962C8B-B14F-4D97-AF65-F5344CB8AC3E}">
        <p14:creationId xmlns:p14="http://schemas.microsoft.com/office/powerpoint/2010/main" val="15697770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11" grpId="0"/>
      <p:bldP spid="55" grpId="0"/>
      <p:bldP spid="622" grpId="0"/>
      <p:bldP spid="623" grpId="0"/>
      <p:bldP spid="113" grpId="0"/>
      <p:bldP spid="114" grpId="0" animBg="1"/>
      <p:bldP spid="115" grpId="0"/>
      <p:bldP spid="116" grpId="0" animBg="1"/>
      <p:bldGraphic spid="628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EF10C-841A-690F-24DE-131D67251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758"/>
            <a:ext cx="12192000" cy="738665"/>
          </a:xfrm>
        </p:spPr>
        <p:txBody>
          <a:bodyPr lIns="0" rIns="0"/>
          <a:lstStyle/>
          <a:p>
            <a:r>
              <a:rPr lang="en-US" sz="2400" dirty="0"/>
              <a:t>Belantamab mafodotin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for early-relapse RRMM 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lang="en-GB" sz="2800" dirty="0">
                <a:latin typeface="+mn-lt"/>
              </a:rPr>
              <a:t>DREAMM-7: </a:t>
            </a:r>
            <a:r>
              <a:rPr lang="en-US" sz="2800" dirty="0">
                <a:latin typeface="+mn-lt"/>
              </a:rPr>
              <a:t>Belantamab mafodotin + </a:t>
            </a:r>
            <a:r>
              <a:rPr lang="en-US" sz="2800" dirty="0" err="1">
                <a:latin typeface="+mn-lt"/>
              </a:rPr>
              <a:t>Vd</a:t>
            </a:r>
            <a:r>
              <a:rPr lang="en-US" sz="2800" dirty="0">
                <a:latin typeface="+mn-lt"/>
              </a:rPr>
              <a:t> vs Dara-</a:t>
            </a:r>
            <a:r>
              <a:rPr lang="en-US" sz="2800" dirty="0" err="1">
                <a:latin typeface="+mn-lt"/>
              </a:rPr>
              <a:t>Vd</a:t>
            </a:r>
            <a:r>
              <a:rPr lang="en-US" sz="2800" dirty="0">
                <a:latin typeface="+mn-lt"/>
              </a:rPr>
              <a:t> as 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≥2</a:t>
            </a:r>
            <a:r>
              <a:rPr lang="en-US" sz="2800" baseline="30000" dirty="0">
                <a:latin typeface="+mn-lt"/>
                <a:cs typeface="Arial" panose="020B0604020202020204" pitchFamily="34" charset="0"/>
              </a:rPr>
              <a:t>nd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-line therapy</a:t>
            </a:r>
            <a:endParaRPr lang="en-GB" sz="2800" dirty="0">
              <a:latin typeface="+mn-l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4DDB6E-47A2-64AD-E119-5C46601BD8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419854"/>
            <a:ext cx="12118109" cy="371644"/>
          </a:xfrm>
        </p:spPr>
        <p:txBody>
          <a:bodyPr/>
          <a:lstStyle/>
          <a:p>
            <a:r>
              <a:rPr lang="en-GB" sz="1200" dirty="0" err="1"/>
              <a:t>Hungria</a:t>
            </a:r>
            <a:r>
              <a:rPr lang="en-GB" sz="1200" dirty="0"/>
              <a:t> V, et al. N Engl J Med 2024;391(5):393–407. </a:t>
            </a:r>
            <a:r>
              <a:rPr lang="da-DK" sz="1200" dirty="0"/>
              <a:t>Hungria V, et al. Blood 2024;144(supplement 1):772.</a:t>
            </a:r>
            <a:endParaRPr lang="en-GB" sz="1200" dirty="0"/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5956D7BD-FDC1-0D42-F612-EC2AE7D72635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76200" y="1600205"/>
          <a:ext cx="3777673" cy="4726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C45DBCD4-0756-C128-2CA2-A506A744AC45}"/>
              </a:ext>
            </a:extLst>
          </p:cNvPr>
          <p:cNvSpPr txBox="1"/>
          <p:nvPr/>
        </p:nvSpPr>
        <p:spPr>
          <a:xfrm>
            <a:off x="653228" y="1305368"/>
            <a:ext cx="13500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ORR 83.1%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sz="1400" b="1" dirty="0">
                <a:solidFill>
                  <a:schemeClr val="bg1"/>
                </a:solidFill>
              </a:rPr>
              <a:t>VGPR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66.3%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sz="1400" b="1" dirty="0">
                <a:solidFill>
                  <a:schemeClr val="bg1"/>
                </a:solidFill>
              </a:rPr>
              <a:t>CR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35.8%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22A4C0-7712-761E-5010-6CCE3CC7A2D0}"/>
              </a:ext>
            </a:extLst>
          </p:cNvPr>
          <p:cNvSpPr txBox="1"/>
          <p:nvPr/>
        </p:nvSpPr>
        <p:spPr>
          <a:xfrm>
            <a:off x="1886809" y="1674700"/>
            <a:ext cx="13500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ORR 71.3%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latin typeface="Arial"/>
                <a:cs typeface="Arial"/>
              </a:rPr>
              <a:t>≥</a:t>
            </a:r>
            <a:r>
              <a:rPr lang="en-US" sz="1400" b="1" dirty="0">
                <a:solidFill>
                  <a:schemeClr val="bg1"/>
                </a:solidFill>
              </a:rPr>
              <a:t>VGPR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  <a:latin typeface="Arial"/>
                <a:cs typeface="Arial"/>
              </a:rPr>
              <a:t>46.2%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sz="1400" b="1" dirty="0">
                <a:solidFill>
                  <a:schemeClr val="bg1"/>
                </a:solidFill>
              </a:rPr>
              <a:t>CR 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17.5% 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</a:p>
        </p:txBody>
      </p:sp>
      <p:graphicFrame>
        <p:nvGraphicFramePr>
          <p:cNvPr id="25" name="Content Placeholder 13">
            <a:extLst>
              <a:ext uri="{FF2B5EF4-FFF2-40B4-BE49-F238E27FC236}">
                <a16:creationId xmlns:a16="http://schemas.microsoft.com/office/drawing/2014/main" id="{72F1CA1F-486F-C727-4617-71E4E7CE85AC}"/>
              </a:ext>
            </a:extLst>
          </p:cNvPr>
          <p:cNvGraphicFramePr>
            <a:graphicFrameLocks/>
          </p:cNvGraphicFramePr>
          <p:nvPr/>
        </p:nvGraphicFramePr>
        <p:xfrm>
          <a:off x="3712188" y="1600205"/>
          <a:ext cx="3465297" cy="4726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F529ADB3-A734-0FB2-ADEB-C735F6AD1A3B}"/>
              </a:ext>
            </a:extLst>
          </p:cNvPr>
          <p:cNvSpPr txBox="1"/>
          <p:nvPr/>
        </p:nvSpPr>
        <p:spPr>
          <a:xfrm>
            <a:off x="4612187" y="1600204"/>
            <a:ext cx="970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MRD-neg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38.7%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0ACFEBD-FDF7-0224-621C-1D52FF8E8639}"/>
              </a:ext>
            </a:extLst>
          </p:cNvPr>
          <p:cNvSpPr txBox="1"/>
          <p:nvPr/>
        </p:nvSpPr>
        <p:spPr>
          <a:xfrm>
            <a:off x="5799059" y="3601577"/>
            <a:ext cx="970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MRD-neg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17.1%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1CAED74-DDB3-3D48-7283-267542E95469}"/>
              </a:ext>
            </a:extLst>
          </p:cNvPr>
          <p:cNvSpPr/>
          <p:nvPr/>
        </p:nvSpPr>
        <p:spPr bwMode="auto">
          <a:xfrm>
            <a:off x="73892" y="6140311"/>
            <a:ext cx="3162968" cy="30540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Median DOR 40.8 vs 17.8 months</a:t>
            </a:r>
          </a:p>
        </p:txBody>
      </p:sp>
      <p:graphicFrame>
        <p:nvGraphicFramePr>
          <p:cNvPr id="35" name="Table 2">
            <a:extLst>
              <a:ext uri="{FF2B5EF4-FFF2-40B4-BE49-F238E27FC236}">
                <a16:creationId xmlns:a16="http://schemas.microsoft.com/office/drawing/2014/main" id="{7210D2CA-7B85-86AC-046D-5A32EE52C399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7175176" y="1399507"/>
          <a:ext cx="4940624" cy="505430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37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8964">
                  <a:extLst>
                    <a:ext uri="{9D8B030D-6E8A-4147-A177-3AD203B41FA5}">
                      <a16:colId xmlns:a16="http://schemas.microsoft.com/office/drawing/2014/main" val="3889570887"/>
                    </a:ext>
                  </a:extLst>
                </a:gridCol>
                <a:gridCol w="1234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862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Safety</a:t>
                      </a:r>
                      <a:endParaRPr lang="en-US" sz="1200" b="1" baseline="30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latin typeface="+mn-lt"/>
                          <a:cs typeface="Arial" panose="020B0604020202020204" pitchFamily="34" charset="0"/>
                        </a:rPr>
                        <a:t>Belamaf-Vd</a:t>
                      </a: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, N=243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</a:rPr>
                        <a:t>Dara-</a:t>
                      </a:r>
                      <a:r>
                        <a:rPr lang="en-US" sz="1200" b="1" dirty="0" err="1">
                          <a:latin typeface="+mn-lt"/>
                        </a:rPr>
                        <a:t>Vd</a:t>
                      </a:r>
                      <a:r>
                        <a:rPr lang="en-US" sz="1200" b="1" dirty="0">
                          <a:latin typeface="+mn-lt"/>
                        </a:rPr>
                        <a:t>, N=251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038">
                <a:tc>
                  <a:txBody>
                    <a:bodyPr/>
                    <a:lstStyle/>
                    <a:p>
                      <a:r>
                        <a:rPr lang="en-US" sz="1200" b="1" dirty="0"/>
                        <a:t>Grade 3-4 AE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95%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78%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038">
                <a:tc>
                  <a:txBody>
                    <a:bodyPr/>
                    <a:lstStyle/>
                    <a:p>
                      <a:pPr marL="108000"/>
                      <a:r>
                        <a:rPr lang="en-US" sz="1200" b="1" dirty="0"/>
                        <a:t>Related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92%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67%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361448444"/>
                  </a:ext>
                </a:extLst>
              </a:tr>
              <a:tr h="262038">
                <a:tc>
                  <a:txBody>
                    <a:bodyPr/>
                    <a:lstStyle/>
                    <a:p>
                      <a:r>
                        <a:rPr lang="en-US" sz="1200" b="1" dirty="0"/>
                        <a:t>Discontinuation due to AEs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32%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19%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0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SAEs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53%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38%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465356208"/>
                  </a:ext>
                </a:extLst>
              </a:tr>
              <a:tr h="2620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Death due to AEs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11%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8%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810622769"/>
                  </a:ext>
                </a:extLst>
              </a:tr>
              <a:tr h="2620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Grade ≥3 hematologic AEs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850452341"/>
                  </a:ext>
                </a:extLst>
              </a:tr>
              <a:tr h="262038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Thrombocytopenia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56%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35%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967179171"/>
                  </a:ext>
                </a:extLst>
              </a:tr>
              <a:tr h="262038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Neutropenia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14%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647785461"/>
                  </a:ext>
                </a:extLst>
              </a:tr>
              <a:tr h="262038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Anemia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9%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10%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356290535"/>
                  </a:ext>
                </a:extLst>
              </a:tr>
              <a:tr h="2620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Infections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73%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68%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661329899"/>
                  </a:ext>
                </a:extLst>
              </a:tr>
              <a:tr h="262038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Grade ≥3 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33%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20%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286230109"/>
                  </a:ext>
                </a:extLst>
              </a:tr>
              <a:tr h="262038">
                <a:tc>
                  <a:txBody>
                    <a:bodyPr/>
                    <a:lstStyle/>
                    <a:p>
                      <a:pPr marL="216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Pneumonia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12%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4%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952824860"/>
                  </a:ext>
                </a:extLst>
              </a:tr>
              <a:tr h="2620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Ocular AEs (Grade ≥3)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79% (34%)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29% (3%)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511078152"/>
                  </a:ext>
                </a:extLst>
              </a:tr>
              <a:tr h="262038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</a:rPr>
                        <a:t>Vision blurred</a:t>
                      </a: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68% (24%)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11% (&lt;1%)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229233064"/>
                  </a:ext>
                </a:extLst>
              </a:tr>
              <a:tr h="262038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</a:rPr>
                        <a:t>Dry eye</a:t>
                      </a: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51% (7%)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7% (0)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621716348"/>
                  </a:ext>
                </a:extLst>
              </a:tr>
              <a:tr h="262038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Photophobia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47% (2%)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2% (0)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289170508"/>
                  </a:ext>
                </a:extLst>
              </a:tr>
              <a:tr h="262038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</a:rPr>
                        <a:t>Eye irritation</a:t>
                      </a: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43% (5%)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5% (0)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4158375344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7666155F-7716-771C-BD62-9FCB8DA7A92C}"/>
              </a:ext>
            </a:extLst>
          </p:cNvPr>
          <p:cNvSpPr/>
          <p:nvPr/>
        </p:nvSpPr>
        <p:spPr bwMode="auto">
          <a:xfrm>
            <a:off x="3333474" y="6140311"/>
            <a:ext cx="3777673" cy="30540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Median PFS2 NR vs 33.4 months (HR 0.59)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FDC0615-1EEB-BA5E-14F8-B6BE42624783}"/>
              </a:ext>
            </a:extLst>
          </p:cNvPr>
          <p:cNvGrpSpPr/>
          <p:nvPr/>
        </p:nvGrpSpPr>
        <p:grpSpPr>
          <a:xfrm>
            <a:off x="24661" y="1062917"/>
            <a:ext cx="6330158" cy="3488162"/>
            <a:chOff x="2498747" y="2104924"/>
            <a:chExt cx="6330158" cy="3488162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369ABA3C-678B-443C-2834-36A5B1EC7694}"/>
                </a:ext>
              </a:extLst>
            </p:cNvPr>
            <p:cNvSpPr/>
            <p:nvPr/>
          </p:nvSpPr>
          <p:spPr>
            <a:xfrm>
              <a:off x="2929039" y="2497411"/>
              <a:ext cx="5899866" cy="3095675"/>
            </a:xfrm>
            <a:prstGeom prst="roundRect">
              <a:avLst>
                <a:gd name="adj" fmla="val 11883"/>
              </a:avLst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3C207DD-3ED2-487F-B2CA-44C9CD334DAB}"/>
                </a:ext>
              </a:extLst>
            </p:cNvPr>
            <p:cNvSpPr/>
            <p:nvPr/>
          </p:nvSpPr>
          <p:spPr>
            <a:xfrm>
              <a:off x="3118095" y="2785375"/>
              <a:ext cx="5562694" cy="431409"/>
            </a:xfrm>
            <a:custGeom>
              <a:avLst/>
              <a:gdLst>
                <a:gd name="connsiteX0" fmla="*/ 0 w 5562694"/>
                <a:gd name="connsiteY0" fmla="*/ 0 h 403200"/>
                <a:gd name="connsiteX1" fmla="*/ 5562694 w 5562694"/>
                <a:gd name="connsiteY1" fmla="*/ 0 h 403200"/>
                <a:gd name="connsiteX2" fmla="*/ 5562694 w 5562694"/>
                <a:gd name="connsiteY2" fmla="*/ 403200 h 403200"/>
                <a:gd name="connsiteX3" fmla="*/ 0 w 5562694"/>
                <a:gd name="connsiteY3" fmla="*/ 403200 h 403200"/>
                <a:gd name="connsiteX4" fmla="*/ 0 w 5562694"/>
                <a:gd name="connsiteY4" fmla="*/ 0 h 4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403200">
                  <a:moveTo>
                    <a:pt x="0" y="0"/>
                  </a:moveTo>
                  <a:lnTo>
                    <a:pt x="5562694" y="0"/>
                  </a:lnTo>
                  <a:lnTo>
                    <a:pt x="5562694" y="403200"/>
                  </a:lnTo>
                  <a:lnTo>
                    <a:pt x="0" y="403200"/>
                  </a:lnTo>
                  <a:lnTo>
                    <a:pt x="0" y="0"/>
                  </a:lnTo>
                  <a:close/>
                </a:path>
              </a:pathLst>
            </a:cu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/>
                <a:t>Sustained MRD status: Bela-Vd vs Dara-Vd</a:t>
              </a:r>
              <a:endParaRPr lang="en-GB" sz="1400" kern="1200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67B9620-4DEC-5394-A52F-59F0F24F6C29}"/>
                </a:ext>
              </a:extLst>
            </p:cNvPr>
            <p:cNvSpPr/>
            <p:nvPr/>
          </p:nvSpPr>
          <p:spPr>
            <a:xfrm>
              <a:off x="3118095" y="3229989"/>
              <a:ext cx="5562694" cy="2191648"/>
            </a:xfrm>
            <a:custGeom>
              <a:avLst/>
              <a:gdLst>
                <a:gd name="connsiteX0" fmla="*/ 0 w 5562694"/>
                <a:gd name="connsiteY0" fmla="*/ 0 h 2152079"/>
                <a:gd name="connsiteX1" fmla="*/ 5562694 w 5562694"/>
                <a:gd name="connsiteY1" fmla="*/ 0 h 2152079"/>
                <a:gd name="connsiteX2" fmla="*/ 5562694 w 5562694"/>
                <a:gd name="connsiteY2" fmla="*/ 2152079 h 2152079"/>
                <a:gd name="connsiteX3" fmla="*/ 0 w 5562694"/>
                <a:gd name="connsiteY3" fmla="*/ 2152079 h 2152079"/>
                <a:gd name="connsiteX4" fmla="*/ 0 w 5562694"/>
                <a:gd name="connsiteY4" fmla="*/ 0 h 215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2152079">
                  <a:moveTo>
                    <a:pt x="0" y="0"/>
                  </a:moveTo>
                  <a:lnTo>
                    <a:pt x="5562694" y="0"/>
                  </a:lnTo>
                  <a:lnTo>
                    <a:pt x="5562694" y="2152079"/>
                  </a:lnTo>
                  <a:lnTo>
                    <a:pt x="0" y="21520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b="1" kern="1200" dirty="0"/>
                <a:t>Patients achieving </a:t>
              </a:r>
              <a:r>
                <a:rPr lang="en-GB" sz="1400" b="1" kern="1200" dirty="0">
                  <a:solidFill>
                    <a:srgbClr val="FF0000"/>
                  </a:solidFill>
                </a:rPr>
                <a:t>MRD-neg status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Patients with CR: </a:t>
              </a:r>
              <a:r>
                <a:rPr lang="en-GB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70% vs 59% (10</a:t>
              </a:r>
              <a:r>
                <a:rPr lang="en-GB" sz="1400" b="1" baseline="30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</a:t>
              </a:r>
              <a:r>
                <a:rPr lang="en-GB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/ 45% vs 23% (10</a:t>
              </a:r>
              <a:r>
                <a:rPr lang="en-GB" sz="1400" b="1" baseline="30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-6</a:t>
              </a:r>
              <a:r>
                <a:rPr lang="en-GB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ITT: </a:t>
              </a:r>
              <a:r>
                <a:rPr lang="en-GB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25% vs 10% (10</a:t>
              </a:r>
              <a:r>
                <a:rPr lang="en-GB" sz="1400" b="1" baseline="30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</a:t>
              </a:r>
              <a:r>
                <a:rPr lang="en-GB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/ 16% vs 4% (10</a:t>
              </a:r>
              <a:r>
                <a:rPr lang="en-GB" sz="1400" b="1" baseline="30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-6</a:t>
              </a:r>
              <a:r>
                <a:rPr lang="en-GB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Median time to first MRD-neg status: 11.1 vs 17.0 months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GB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Patients achieving </a:t>
              </a:r>
              <a:r>
                <a:rPr lang="en-GB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sustained MRD-neg status (10</a:t>
              </a:r>
              <a:r>
                <a:rPr lang="en-GB" sz="1400" b="1" baseline="30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-5</a:t>
              </a:r>
              <a:r>
                <a:rPr lang="en-GB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Patients with CR: </a:t>
              </a:r>
              <a:r>
                <a:rPr lang="en-GB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57% vs 42%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ITT: </a:t>
              </a:r>
              <a:r>
                <a:rPr lang="en-GB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14% vs 4%</a:t>
              </a:r>
            </a:p>
            <a:p>
              <a:pPr marL="0" lvl="1" algn="l" defTabSz="622300">
                <a:lnSpc>
                  <a:spcPct val="90000"/>
                </a:lnSpc>
                <a:spcBef>
                  <a:spcPts val="600"/>
                </a:spcBef>
                <a:spcAft>
                  <a:spcPct val="15000"/>
                </a:spcAft>
              </a:pPr>
              <a:r>
                <a:rPr lang="en-GB" sz="14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Mateos M-V, et al. Blood 2025;146(</a:t>
              </a:r>
              <a:r>
                <a:rPr lang="en-GB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GB" sz="14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upplement 1):2265.</a:t>
              </a:r>
              <a:endParaRPr lang="en-GB" sz="1400" kern="1200" dirty="0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CF40FC1-9235-2F06-AAB8-74E76282A65C}"/>
                </a:ext>
              </a:extLst>
            </p:cNvPr>
            <p:cNvSpPr/>
            <p:nvPr/>
          </p:nvSpPr>
          <p:spPr>
            <a:xfrm>
              <a:off x="2498747" y="2104924"/>
              <a:ext cx="860583" cy="1192241"/>
            </a:xfrm>
            <a:prstGeom prst="round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4917FDE-6257-EF98-8A36-D4D45039C3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57312" y="2193620"/>
              <a:ext cx="776784" cy="78097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2B39612-1898-441B-ABC7-54B3CB61D505}"/>
                </a:ext>
              </a:extLst>
            </p:cNvPr>
            <p:cNvSpPr txBox="1"/>
            <p:nvPr/>
          </p:nvSpPr>
          <p:spPr>
            <a:xfrm>
              <a:off x="2625745" y="2930036"/>
              <a:ext cx="6399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B62B30"/>
                  </a:solidFill>
                </a:rPr>
                <a:t>2025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75F110E-80B9-7AA9-6194-9149C5818248}"/>
              </a:ext>
            </a:extLst>
          </p:cNvPr>
          <p:cNvGrpSpPr/>
          <p:nvPr/>
        </p:nvGrpSpPr>
        <p:grpSpPr>
          <a:xfrm>
            <a:off x="5617869" y="1227797"/>
            <a:ext cx="6548897" cy="3323282"/>
            <a:chOff x="5617869" y="1227797"/>
            <a:chExt cx="6548897" cy="3323282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6E1C2BE-25CE-09B1-7641-23A1BC53992A}"/>
                </a:ext>
              </a:extLst>
            </p:cNvPr>
            <p:cNvGrpSpPr/>
            <p:nvPr/>
          </p:nvGrpSpPr>
          <p:grpSpPr>
            <a:xfrm>
              <a:off x="5617869" y="1227797"/>
              <a:ext cx="6548897" cy="3323282"/>
              <a:chOff x="5617869" y="1227797"/>
              <a:chExt cx="6548897" cy="3323282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B9BEDE1D-FE06-1AE3-93D5-117A1BA61214}"/>
                  </a:ext>
                </a:extLst>
              </p:cNvPr>
              <p:cNvGrpSpPr/>
              <p:nvPr/>
            </p:nvGrpSpPr>
            <p:grpSpPr>
              <a:xfrm>
                <a:off x="6266900" y="1481541"/>
                <a:ext cx="5899866" cy="3069538"/>
                <a:chOff x="2929039" y="2644278"/>
                <a:chExt cx="5899866" cy="3069538"/>
              </a:xfrm>
            </p:grpSpPr>
            <p:sp>
              <p:nvSpPr>
                <p:cNvPr id="37" name="Rectangle: Rounded Corners 36">
                  <a:extLst>
                    <a:ext uri="{FF2B5EF4-FFF2-40B4-BE49-F238E27FC236}">
                      <a16:creationId xmlns:a16="http://schemas.microsoft.com/office/drawing/2014/main" id="{7C58EC61-32C4-5CAD-A0BC-4FFB2A3246D9}"/>
                    </a:ext>
                  </a:extLst>
                </p:cNvPr>
                <p:cNvSpPr/>
                <p:nvPr/>
              </p:nvSpPr>
              <p:spPr>
                <a:xfrm>
                  <a:off x="2929039" y="2644278"/>
                  <a:ext cx="5899866" cy="3069538"/>
                </a:xfrm>
                <a:prstGeom prst="roundRect">
                  <a:avLst>
                    <a:gd name="adj" fmla="val 11883"/>
                  </a:avLst>
                </a:prstGeom>
              </p:spPr>
              <p:style>
                <a:lnRef idx="3">
                  <a:schemeClr val="lt1"/>
                </a:lnRef>
                <a:fillRef idx="1">
                  <a:schemeClr val="accent4"/>
                </a:fillRef>
                <a:effectRef idx="1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en-GB" b="1" baseline="30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3939C374-947A-12C7-7BFD-093CBD1BB054}"/>
                    </a:ext>
                  </a:extLst>
                </p:cNvPr>
                <p:cNvSpPr/>
                <p:nvPr/>
              </p:nvSpPr>
              <p:spPr>
                <a:xfrm>
                  <a:off x="3118095" y="2785375"/>
                  <a:ext cx="5562694" cy="431409"/>
                </a:xfrm>
                <a:custGeom>
                  <a:avLst/>
                  <a:gdLst>
                    <a:gd name="connsiteX0" fmla="*/ 0 w 5562694"/>
                    <a:gd name="connsiteY0" fmla="*/ 0 h 403200"/>
                    <a:gd name="connsiteX1" fmla="*/ 5562694 w 5562694"/>
                    <a:gd name="connsiteY1" fmla="*/ 0 h 403200"/>
                    <a:gd name="connsiteX2" fmla="*/ 5562694 w 5562694"/>
                    <a:gd name="connsiteY2" fmla="*/ 403200 h 403200"/>
                    <a:gd name="connsiteX3" fmla="*/ 0 w 5562694"/>
                    <a:gd name="connsiteY3" fmla="*/ 403200 h 403200"/>
                    <a:gd name="connsiteX4" fmla="*/ 0 w 5562694"/>
                    <a:gd name="connsiteY4" fmla="*/ 0 h 403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2694" h="403200">
                      <a:moveTo>
                        <a:pt x="0" y="0"/>
                      </a:moveTo>
                      <a:lnTo>
                        <a:pt x="5562694" y="0"/>
                      </a:lnTo>
                      <a:lnTo>
                        <a:pt x="5562694" y="403200"/>
                      </a:lnTo>
                      <a:lnTo>
                        <a:pt x="0" y="403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ln/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spcFirstLastPara="0" vert="horz" wrap="square" lIns="99568" tIns="56896" rIns="99568" bIns="56896" numCol="1" spcCol="1270" anchor="ctr" anchorCtr="0">
                  <a:noAutofit/>
                </a:bodyPr>
                <a:lstStyle/>
                <a:p>
                  <a:pPr marL="0" lvl="0" indent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en-GB" sz="1400" b="1" kern="1200" dirty="0"/>
                    <a:t>Indirect comparisons: Bela-Vd vs SoC / Dara-Tec</a:t>
                  </a:r>
                  <a:endParaRPr lang="en-GB" sz="1400" kern="1200" dirty="0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31208054-8FEC-E2EE-06AE-A52A3E3C5195}"/>
                    </a:ext>
                  </a:extLst>
                </p:cNvPr>
                <p:cNvSpPr/>
                <p:nvPr/>
              </p:nvSpPr>
              <p:spPr>
                <a:xfrm>
                  <a:off x="3118095" y="3229988"/>
                  <a:ext cx="5562694" cy="2345147"/>
                </a:xfrm>
                <a:custGeom>
                  <a:avLst/>
                  <a:gdLst>
                    <a:gd name="connsiteX0" fmla="*/ 0 w 5562694"/>
                    <a:gd name="connsiteY0" fmla="*/ 0 h 2152079"/>
                    <a:gd name="connsiteX1" fmla="*/ 5562694 w 5562694"/>
                    <a:gd name="connsiteY1" fmla="*/ 0 h 2152079"/>
                    <a:gd name="connsiteX2" fmla="*/ 5562694 w 5562694"/>
                    <a:gd name="connsiteY2" fmla="*/ 2152079 h 2152079"/>
                    <a:gd name="connsiteX3" fmla="*/ 0 w 5562694"/>
                    <a:gd name="connsiteY3" fmla="*/ 2152079 h 2152079"/>
                    <a:gd name="connsiteX4" fmla="*/ 0 w 5562694"/>
                    <a:gd name="connsiteY4" fmla="*/ 0 h 2152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2694" h="2152079">
                      <a:moveTo>
                        <a:pt x="0" y="0"/>
                      </a:moveTo>
                      <a:lnTo>
                        <a:pt x="5562694" y="0"/>
                      </a:lnTo>
                      <a:lnTo>
                        <a:pt x="5562694" y="2152079"/>
                      </a:lnTo>
                      <a:lnTo>
                        <a:pt x="0" y="215207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spcFirstLastPara="0" vert="horz" wrap="square" lIns="74676" tIns="74676" rIns="99568" bIns="112014" numCol="1" spcCol="1270" anchor="t" anchorCtr="0">
                  <a:noAutofit/>
                </a:bodyPr>
                <a:lstStyle/>
                <a:p>
                  <a:pPr marL="114300" lvl="1" indent="-114300" algn="l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"/>
                  </a:pPr>
                  <a:r>
                    <a:rPr lang="en-GB" sz="1400" b="1" kern="1200" dirty="0"/>
                    <a:t>Indirect treatment comparisons of PFS and OS:</a:t>
                  </a:r>
                  <a:br>
                    <a:rPr lang="en-GB" sz="1400" b="1" kern="1200" dirty="0"/>
                  </a:br>
                  <a:r>
                    <a:rPr lang="en-GB" sz="1400" b="1" kern="1200" dirty="0">
                      <a:solidFill>
                        <a:srgbClr val="FF0000"/>
                      </a:solidFill>
                    </a:rPr>
                    <a:t>Bela-Vd vs Pom-Vd / Elo-Pom-dex / Isa-Pom-dex / ide-cel</a:t>
                  </a:r>
                </a:p>
                <a:p>
                  <a:pPr marL="571500" lvl="2" indent="-114300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"/>
                  </a:pPr>
                  <a:r>
                    <a:rPr lang="en-GB" sz="14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PFS HRs 0.52 / 0.34 / 0.54 / 0.47</a:t>
                  </a:r>
                </a:p>
                <a:p>
                  <a:pPr marL="571500" lvl="2" indent="-114300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"/>
                  </a:pPr>
                  <a:r>
                    <a:rPr lang="en-GB" sz="14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OS HRs 0.60 / 0.41 / 0.35 / 0.51</a:t>
                  </a:r>
                </a:p>
                <a:p>
                  <a:pPr marL="0" lvl="1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600"/>
                    </a:spcAft>
                  </a:pPr>
                  <a:r>
                    <a:rPr lang="en-GB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Richter JR, et al. J Clin Oncol 2026;44(16_Suppl):7568.</a:t>
                  </a:r>
                </a:p>
                <a:p>
                  <a:pPr marL="114300" lvl="1" indent="-114300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"/>
                  </a:pPr>
                  <a:r>
                    <a:rPr lang="en-GB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Matching adjusted indirect comparison of OS restricted mean survival time (RMST) and infections: </a:t>
                  </a:r>
                  <a:r>
                    <a:rPr lang="en-GB" sz="14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Bela-Vd vs Dara-Tec</a:t>
                  </a:r>
                </a:p>
                <a:p>
                  <a:pPr marL="571500" lvl="2" indent="-114300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"/>
                  </a:pPr>
                  <a:r>
                    <a:rPr lang="en-GB" sz="14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OS RMST ratio 1.01–1.04 </a:t>
                  </a:r>
                  <a:r>
                    <a:rPr lang="en-GB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at 1–3 years</a:t>
                  </a:r>
                </a:p>
                <a:p>
                  <a:pPr marL="571500" lvl="2" indent="-114300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80"/>
                    </a:spcAft>
                    <a:buChar char="•"/>
                  </a:pPr>
                  <a:r>
                    <a:rPr lang="en-GB" sz="1400" b="1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Odds ratio for infections 0.24</a:t>
                  </a:r>
                </a:p>
                <a:p>
                  <a:pPr marL="0" lvl="1" algn="l" defTabSz="622300">
                    <a:lnSpc>
                      <a:spcPct val="90000"/>
                    </a:lnSpc>
                    <a:spcAft>
                      <a:spcPct val="15000"/>
                    </a:spcAft>
                  </a:pPr>
                  <a:r>
                    <a:rPr lang="en-GB" sz="1400" b="1" kern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Richter J, et al. </a:t>
                  </a:r>
                  <a:r>
                    <a:rPr lang="en-GB" sz="1400" b="1" kern="12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HemaSphere</a:t>
                  </a:r>
                  <a:r>
                    <a:rPr lang="en-GB" sz="1400" b="1" kern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2026;10(S1):PS1933.</a:t>
                  </a:r>
                  <a:endParaRPr lang="en-GB" sz="1400" kern="1200" dirty="0"/>
                </a:p>
              </p:txBody>
            </p:sp>
          </p:grpSp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43E4BA53-3419-95EA-F7B1-AF68D889BDD8}"/>
                  </a:ext>
                </a:extLst>
              </p:cNvPr>
              <p:cNvSpPr/>
              <p:nvPr/>
            </p:nvSpPr>
            <p:spPr>
              <a:xfrm>
                <a:off x="5617869" y="1227797"/>
                <a:ext cx="1518131" cy="514881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b="1" baseline="30000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467F7E3-3F2E-AC59-E0B6-268BB988C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676503" y="1270036"/>
              <a:ext cx="1407599" cy="414000"/>
            </a:xfrm>
            <a:prstGeom prst="rect">
              <a:avLst/>
            </a:prstGeom>
          </p:spPr>
        </p:pic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FE437CE-2DC6-25DA-1EA7-7321BCF92092}"/>
                </a:ext>
              </a:extLst>
            </p:cNvPr>
            <p:cNvSpPr/>
            <p:nvPr/>
          </p:nvSpPr>
          <p:spPr>
            <a:xfrm>
              <a:off x="7194634" y="1227797"/>
              <a:ext cx="1518131" cy="514881"/>
            </a:xfrm>
            <a:prstGeom prst="round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11B61B14-655A-ACA9-B2CF-327ED2DF8CA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7305" y="1246995"/>
              <a:ext cx="1452789" cy="476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ABC94D8D-90CE-E73C-427D-9B157A0F0A0A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29</a:t>
            </a:r>
          </a:p>
        </p:txBody>
      </p:sp>
    </p:spTree>
    <p:extLst>
      <p:ext uri="{BB962C8B-B14F-4D97-AF65-F5344CB8AC3E}">
        <p14:creationId xmlns:p14="http://schemas.microsoft.com/office/powerpoint/2010/main" val="173889072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P spid="22" grpId="0"/>
      <p:bldP spid="23" grpId="0"/>
      <p:bldGraphic spid="25" grpId="0">
        <p:bldAsOne/>
      </p:bldGraphic>
      <p:bldP spid="26" grpId="0"/>
      <p:bldP spid="28" grpId="0"/>
      <p:bldP spid="31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EF10C-841A-690F-24DE-131D67251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759"/>
            <a:ext cx="12192000" cy="710116"/>
          </a:xfrm>
        </p:spPr>
        <p:txBody>
          <a:bodyPr lIns="0" rIns="0"/>
          <a:lstStyle/>
          <a:p>
            <a:r>
              <a:rPr lang="en-US" sz="2400" dirty="0"/>
              <a:t>Belantamab mafodotin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for early-relapse RRMM 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lang="en-GB" sz="2700" spc="-100" dirty="0">
                <a:latin typeface="+mn-lt"/>
              </a:rPr>
              <a:t>DREAMM-8: </a:t>
            </a:r>
            <a:r>
              <a:rPr lang="en-US" sz="2700" spc="-100" dirty="0">
                <a:latin typeface="+mn-lt"/>
              </a:rPr>
              <a:t>Belantamab mafodotin + Pom-</a:t>
            </a:r>
            <a:r>
              <a:rPr lang="en-US" sz="2700" spc="-100" dirty="0" err="1">
                <a:latin typeface="+mn-lt"/>
              </a:rPr>
              <a:t>dex</a:t>
            </a:r>
            <a:r>
              <a:rPr lang="en-US" sz="2700" spc="-100" dirty="0">
                <a:latin typeface="+mn-lt"/>
              </a:rPr>
              <a:t> vs Pom-</a:t>
            </a:r>
            <a:r>
              <a:rPr lang="en-US" sz="2700" spc="-100" dirty="0" err="1">
                <a:latin typeface="+mn-lt"/>
              </a:rPr>
              <a:t>Vd</a:t>
            </a:r>
            <a:r>
              <a:rPr lang="en-US" sz="2700" spc="-100" dirty="0">
                <a:latin typeface="+mn-lt"/>
              </a:rPr>
              <a:t> as </a:t>
            </a:r>
            <a:r>
              <a:rPr lang="en-US" sz="2700" spc="-100" dirty="0">
                <a:latin typeface="+mn-lt"/>
                <a:cs typeface="Arial" panose="020B0604020202020204" pitchFamily="34" charset="0"/>
              </a:rPr>
              <a:t>≥2</a:t>
            </a:r>
            <a:r>
              <a:rPr lang="en-US" sz="2700" spc="-100" baseline="30000" dirty="0">
                <a:latin typeface="+mn-lt"/>
                <a:cs typeface="Arial" panose="020B0604020202020204" pitchFamily="34" charset="0"/>
              </a:rPr>
              <a:t>nd</a:t>
            </a:r>
            <a:r>
              <a:rPr lang="en-US" sz="2700" spc="-100" dirty="0">
                <a:latin typeface="+mn-lt"/>
                <a:cs typeface="Arial" panose="020B0604020202020204" pitchFamily="34" charset="0"/>
              </a:rPr>
              <a:t>-line therapy</a:t>
            </a:r>
            <a:endParaRPr lang="en-GB" sz="2700" spc="-100" dirty="0">
              <a:latin typeface="+mn-lt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BD00652-409A-21BC-522A-184470E7B03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5618830"/>
              </p:ext>
            </p:extLst>
          </p:nvPr>
        </p:nvGraphicFramePr>
        <p:xfrm>
          <a:off x="137020" y="1496387"/>
          <a:ext cx="5603380" cy="1070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4DDB6E-47A2-64AD-E119-5C46601BD8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463166"/>
            <a:ext cx="12054980" cy="371644"/>
          </a:xfrm>
        </p:spPr>
        <p:txBody>
          <a:bodyPr/>
          <a:lstStyle/>
          <a:p>
            <a:r>
              <a:rPr lang="en-GB" sz="1200" dirty="0"/>
              <a:t>1. Dimopoulos MA, et al. N Engl J Med 2024;391(5):408–421.  2. Trudel S, et al. Blood 2025;146(Supplement 1):2264.  </a:t>
            </a:r>
            <a:br>
              <a:rPr lang="en-GB" sz="1200" dirty="0"/>
            </a:br>
            <a:r>
              <a:rPr lang="en-GB" sz="1200" dirty="0"/>
              <a:t>3. Cengiz Seval G, et al. J Clin Oncol 2026;44(16_suppl):7566. </a:t>
            </a:r>
          </a:p>
        </p:txBody>
      </p:sp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979520B3-4A37-E921-422C-984C66A3B5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7520483"/>
              </p:ext>
            </p:extLst>
          </p:nvPr>
        </p:nvGraphicFramePr>
        <p:xfrm>
          <a:off x="137020" y="2678307"/>
          <a:ext cx="5603380" cy="372630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37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6017">
                  <a:extLst>
                    <a:ext uri="{9D8B030D-6E8A-4147-A177-3AD203B41FA5}">
                      <a16:colId xmlns:a16="http://schemas.microsoft.com/office/drawing/2014/main" val="3889570887"/>
                    </a:ext>
                  </a:extLst>
                </a:gridCol>
                <a:gridCol w="1399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5706">
                <a:tc>
                  <a:txBody>
                    <a:bodyPr/>
                    <a:lstStyle/>
                    <a:p>
                      <a:r>
                        <a:rPr lang="en-US" sz="1400" b="1" dirty="0"/>
                        <a:t>Patients </a:t>
                      </a:r>
                      <a:endParaRPr lang="en-US" sz="1400" b="1" baseline="30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latin typeface="+mn-lt"/>
                          <a:cs typeface="Arial" panose="020B0604020202020204" pitchFamily="34" charset="0"/>
                        </a:rPr>
                        <a:t>Belamaf</a:t>
                      </a:r>
                      <a:r>
                        <a:rPr lang="en-US" sz="1400" b="1" dirty="0">
                          <a:latin typeface="+mn-lt"/>
                          <a:cs typeface="Arial" panose="020B0604020202020204" pitchFamily="34" charset="0"/>
                        </a:rPr>
                        <a:t>-Pom-</a:t>
                      </a:r>
                      <a:r>
                        <a:rPr lang="en-US" sz="1400" b="1" dirty="0" err="1">
                          <a:latin typeface="+mn-lt"/>
                          <a:cs typeface="Arial" panose="020B0604020202020204" pitchFamily="34" charset="0"/>
                        </a:rPr>
                        <a:t>dex</a:t>
                      </a:r>
                      <a:r>
                        <a:rPr lang="en-US" sz="1400" b="1" dirty="0">
                          <a:latin typeface="+mn-lt"/>
                          <a:cs typeface="Arial" panose="020B0604020202020204" pitchFamily="34" charset="0"/>
                        </a:rPr>
                        <a:t>, N=155</a:t>
                      </a: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Pom-</a:t>
                      </a:r>
                      <a:r>
                        <a:rPr lang="en-US" sz="1400" b="1" dirty="0" err="1"/>
                        <a:t>Vd</a:t>
                      </a:r>
                      <a:r>
                        <a:rPr lang="en-US" sz="1400" b="1" dirty="0"/>
                        <a:t>, N=147</a:t>
                      </a:r>
                      <a:endParaRPr lang="en-US" sz="14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655">
                <a:tc>
                  <a:txBody>
                    <a:bodyPr/>
                    <a:lstStyle/>
                    <a:p>
                      <a:r>
                        <a:rPr lang="en-US" sz="1500" b="1" dirty="0"/>
                        <a:t>Median age, years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67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68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655">
                <a:tc>
                  <a:txBody>
                    <a:bodyPr/>
                    <a:lstStyle/>
                    <a:p>
                      <a:pPr marL="108000"/>
                      <a:r>
                        <a:rPr lang="en-US" sz="1500" b="1" dirty="0"/>
                        <a:t>Age ≥75 years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12%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24%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61448444"/>
                  </a:ext>
                </a:extLst>
              </a:tr>
              <a:tr h="291655">
                <a:tc>
                  <a:txBody>
                    <a:bodyPr/>
                    <a:lstStyle/>
                    <a:p>
                      <a:r>
                        <a:rPr lang="en-US" sz="1500" b="1" dirty="0"/>
                        <a:t>High-risk cytogenetics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34%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32%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6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/>
                        <a:t>EMD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13%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7%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65356208"/>
                  </a:ext>
                </a:extLst>
              </a:tr>
              <a:tr h="2916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/>
                        <a:t>1 / 2 or 3 / ≥4 prior lines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53 / 35 / 12%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52 / 33 / 15%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10622769"/>
                  </a:ext>
                </a:extLst>
              </a:tr>
              <a:tr h="2916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/>
                        <a:t>Prior PI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90%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93%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0452341"/>
                  </a:ext>
                </a:extLst>
              </a:tr>
              <a:tr h="2916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>
                          <a:latin typeface="+mn-lt"/>
                          <a:cs typeface="Arial" panose="020B0604020202020204" pitchFamily="34" charset="0"/>
                        </a:rPr>
                        <a:t>Prior </a:t>
                      </a:r>
                      <a:r>
                        <a:rPr lang="en-US" sz="1500" b="1" dirty="0" err="1">
                          <a:latin typeface="+mn-lt"/>
                          <a:cs typeface="Arial" panose="020B0604020202020204" pitchFamily="34" charset="0"/>
                        </a:rPr>
                        <a:t>IMiD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latin typeface="+mn-lt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latin typeface="+mn-lt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67179171"/>
                  </a:ext>
                </a:extLst>
              </a:tr>
              <a:tr h="2916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 err="1"/>
                        <a:t>IMiD</a:t>
                      </a:r>
                      <a:r>
                        <a:rPr lang="en-US" sz="1500" b="1" dirty="0"/>
                        <a:t>-refractory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82%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76%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56290535"/>
                  </a:ext>
                </a:extLst>
              </a:tr>
              <a:tr h="2916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/>
                        <a:t>Prior CD38 </a:t>
                      </a:r>
                      <a:r>
                        <a:rPr lang="en-US" sz="1500" b="1" dirty="0" err="1"/>
                        <a:t>mAb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25%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/>
                        <a:t>29%</a:t>
                      </a:r>
                      <a:endParaRPr lang="en-US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99231641"/>
                  </a:ext>
                </a:extLst>
              </a:tr>
              <a:tr h="2916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>
                          <a:latin typeface="+mn-lt"/>
                          <a:cs typeface="Arial" panose="020B0604020202020204" pitchFamily="34" charset="0"/>
                        </a:rPr>
                        <a:t>CD38 </a:t>
                      </a:r>
                      <a:r>
                        <a:rPr lang="en-US" sz="1500" b="1" dirty="0" err="1">
                          <a:latin typeface="+mn-lt"/>
                          <a:cs typeface="Arial" panose="020B0604020202020204" pitchFamily="34" charset="0"/>
                        </a:rPr>
                        <a:t>mAb</a:t>
                      </a:r>
                      <a:r>
                        <a:rPr lang="en-US" sz="1500" b="1" dirty="0">
                          <a:latin typeface="+mn-lt"/>
                          <a:cs typeface="Arial" panose="020B0604020202020204" pitchFamily="34" charset="0"/>
                        </a:rPr>
                        <a:t>-refractory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latin typeface="+mn-lt"/>
                          <a:cs typeface="Arial" panose="020B0604020202020204" pitchFamily="34" charset="0"/>
                        </a:rPr>
                        <a:t>23%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latin typeface="+mn-lt"/>
                          <a:cs typeface="Arial" panose="020B0604020202020204" pitchFamily="34" charset="0"/>
                        </a:rPr>
                        <a:t>24%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44682255"/>
                  </a:ext>
                </a:extLst>
              </a:tr>
              <a:tr h="2916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1" dirty="0">
                          <a:latin typeface="+mn-lt"/>
                          <a:cs typeface="Arial" panose="020B0604020202020204" pitchFamily="34" charset="0"/>
                        </a:rPr>
                        <a:t>Prior ASCT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latin typeface="+mn-lt"/>
                          <a:cs typeface="Arial" panose="020B0604020202020204" pitchFamily="34" charset="0"/>
                        </a:rPr>
                        <a:t>64%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latin typeface="+mn-lt"/>
                          <a:cs typeface="Arial" panose="020B0604020202020204" pitchFamily="34" charset="0"/>
                        </a:rPr>
                        <a:t>56%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4001261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962FC3E-3974-AC6F-E673-25E08C52FCF5}"/>
              </a:ext>
            </a:extLst>
          </p:cNvPr>
          <p:cNvGraphicFramePr>
            <a:graphicFrameLocks noGrp="1"/>
          </p:cNvGraphicFramePr>
          <p:nvPr/>
        </p:nvGraphicFramePr>
        <p:xfrm>
          <a:off x="8982531" y="1272210"/>
          <a:ext cx="2980149" cy="1280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3516">
                  <a:extLst>
                    <a:ext uri="{9D8B030D-6E8A-4147-A177-3AD203B41FA5}">
                      <a16:colId xmlns:a16="http://schemas.microsoft.com/office/drawing/2014/main" val="3644485902"/>
                    </a:ext>
                  </a:extLst>
                </a:gridCol>
                <a:gridCol w="931261">
                  <a:extLst>
                    <a:ext uri="{9D8B030D-6E8A-4147-A177-3AD203B41FA5}">
                      <a16:colId xmlns:a16="http://schemas.microsoft.com/office/drawing/2014/main" val="3761415349"/>
                    </a:ext>
                  </a:extLst>
                </a:gridCol>
                <a:gridCol w="945372">
                  <a:extLst>
                    <a:ext uri="{9D8B030D-6E8A-4147-A177-3AD203B41FA5}">
                      <a16:colId xmlns:a16="http://schemas.microsoft.com/office/drawing/2014/main" val="1107120902"/>
                    </a:ext>
                  </a:extLst>
                </a:gridCol>
              </a:tblGrid>
              <a:tr h="117680"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solidFill>
                            <a:srgbClr val="2ECCA3"/>
                          </a:solidFill>
                        </a:rPr>
                        <a:t>BPd</a:t>
                      </a:r>
                      <a:endParaRPr lang="en-US" sz="1400" b="1" dirty="0">
                        <a:solidFill>
                          <a:srgbClr val="2ECCA3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Pom-</a:t>
                      </a:r>
                      <a:r>
                        <a:rPr lang="en-US" sz="14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Vd</a:t>
                      </a:r>
                      <a:endParaRPr lang="en-US" sz="14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905338"/>
                  </a:ext>
                </a:extLst>
              </a:tr>
              <a:tr h="304119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Median PFS </a:t>
                      </a:r>
                    </a:p>
                    <a:p>
                      <a:pPr algn="l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(95% CI), months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ECCA3"/>
                          </a:solidFill>
                        </a:rPr>
                        <a:t>NR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rgbClr val="2ECCA3"/>
                          </a:solidFill>
                        </a:rPr>
                        <a:t>(20.6-NR)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12.7 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(9.1-18.5)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354858"/>
                  </a:ext>
                </a:extLst>
              </a:tr>
              <a:tr h="202746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HR</a:t>
                      </a:r>
                      <a:r>
                        <a:rPr lang="en-US" sz="1400" b="1" baseline="300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(95% CI)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0.52 (0.37-0.73), P&lt;0.001</a:t>
                      </a:r>
                      <a:endParaRPr lang="en-US" sz="1400" b="1" dirty="0">
                        <a:solidFill>
                          <a:srgbClr val="2ECCA3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829225"/>
                  </a:ext>
                </a:extLst>
              </a:tr>
            </a:tbl>
          </a:graphicData>
        </a:graphic>
      </p:graphicFrame>
      <p:graphicFrame>
        <p:nvGraphicFramePr>
          <p:cNvPr id="628" name="Content Placeholder 6">
            <a:extLst>
              <a:ext uri="{FF2B5EF4-FFF2-40B4-BE49-F238E27FC236}">
                <a16:creationId xmlns:a16="http://schemas.microsoft.com/office/drawing/2014/main" id="{0D26ACE0-1BF8-B6BB-CAF3-4CD5B97FC99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324189194"/>
              </p:ext>
            </p:extLst>
          </p:nvPr>
        </p:nvGraphicFramePr>
        <p:xfrm>
          <a:off x="5943600" y="4821389"/>
          <a:ext cx="6111380" cy="1638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F1F7DF4E-CE9F-C16F-5CB9-B0BD4F2A0A02}"/>
              </a:ext>
            </a:extLst>
          </p:cNvPr>
          <p:cNvGrpSpPr/>
          <p:nvPr/>
        </p:nvGrpSpPr>
        <p:grpSpPr>
          <a:xfrm>
            <a:off x="5815647" y="1594876"/>
            <a:ext cx="6002956" cy="3289078"/>
            <a:chOff x="5815647" y="1594876"/>
            <a:chExt cx="6002956" cy="328907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D73F5CD-89E7-B168-FCC9-FB09B883776B}"/>
                </a:ext>
              </a:extLst>
            </p:cNvPr>
            <p:cNvSpPr txBox="1"/>
            <p:nvPr/>
          </p:nvSpPr>
          <p:spPr>
            <a:xfrm>
              <a:off x="7436439" y="4576177"/>
              <a:ext cx="319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spc="0" baseline="0" dirty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Time since randomization (months)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967A96B-F433-4499-2716-80B0CCA35D92}"/>
                </a:ext>
              </a:extLst>
            </p:cNvPr>
            <p:cNvGrpSpPr/>
            <p:nvPr/>
          </p:nvGrpSpPr>
          <p:grpSpPr>
            <a:xfrm>
              <a:off x="6424135" y="4395237"/>
              <a:ext cx="5375032" cy="235776"/>
              <a:chOff x="1699703" y="3906644"/>
              <a:chExt cx="5340743" cy="235776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E04F9AB-52DE-6312-D388-2D3540BD153B}"/>
                  </a:ext>
                </a:extLst>
              </p:cNvPr>
              <p:cNvSpPr txBox="1"/>
              <p:nvPr/>
            </p:nvSpPr>
            <p:spPr>
              <a:xfrm>
                <a:off x="1699703" y="3926976"/>
                <a:ext cx="9875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400" b="1" spc="0" baseline="0" dirty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0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40596B8-4E2D-1E34-D732-63E6D31D4957}"/>
                  </a:ext>
                </a:extLst>
              </p:cNvPr>
              <p:cNvSpPr txBox="1"/>
              <p:nvPr/>
            </p:nvSpPr>
            <p:spPr>
              <a:xfrm>
                <a:off x="2097370" y="3926976"/>
                <a:ext cx="9875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400" b="1" spc="0" baseline="0" dirty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3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5A26228-E538-B108-FA30-EFA617538226}"/>
                  </a:ext>
                </a:extLst>
              </p:cNvPr>
              <p:cNvSpPr txBox="1"/>
              <p:nvPr/>
            </p:nvSpPr>
            <p:spPr>
              <a:xfrm>
                <a:off x="2495037" y="3926976"/>
                <a:ext cx="9875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400" b="1" spc="0" baseline="0" dirty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6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3BD31B1-A0A5-F878-7B2D-D2E94B51DD7F}"/>
                  </a:ext>
                </a:extLst>
              </p:cNvPr>
              <p:cNvSpPr txBox="1"/>
              <p:nvPr/>
            </p:nvSpPr>
            <p:spPr>
              <a:xfrm>
                <a:off x="2892704" y="3926976"/>
                <a:ext cx="9875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400" b="1" spc="0" baseline="0" dirty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9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547BA5E-B200-30DA-4DBF-FFEEEEF380F4}"/>
                  </a:ext>
                </a:extLst>
              </p:cNvPr>
              <p:cNvSpPr txBox="1"/>
              <p:nvPr/>
            </p:nvSpPr>
            <p:spPr>
              <a:xfrm>
                <a:off x="3246531" y="3926976"/>
                <a:ext cx="1975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400" b="1" spc="0" baseline="0" dirty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12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9515621-C8C1-35D7-2A38-4B2277170D69}"/>
                  </a:ext>
                </a:extLst>
              </p:cNvPr>
              <p:cNvSpPr txBox="1"/>
              <p:nvPr/>
            </p:nvSpPr>
            <p:spPr>
              <a:xfrm>
                <a:off x="3643753" y="3926976"/>
                <a:ext cx="1975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400" b="1" spc="0" baseline="0" dirty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15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EBF4527-6C24-E934-EA52-C0FC3A71B576}"/>
                  </a:ext>
                </a:extLst>
              </p:cNvPr>
              <p:cNvSpPr txBox="1"/>
              <p:nvPr/>
            </p:nvSpPr>
            <p:spPr>
              <a:xfrm>
                <a:off x="4033452" y="3926976"/>
                <a:ext cx="1975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400" b="1" spc="0" baseline="0" dirty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18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4DB92F9-D68D-605A-51EB-A6546DBCB2B0}"/>
                  </a:ext>
                </a:extLst>
              </p:cNvPr>
              <p:cNvSpPr txBox="1"/>
              <p:nvPr/>
            </p:nvSpPr>
            <p:spPr>
              <a:xfrm>
                <a:off x="4432804" y="3926976"/>
                <a:ext cx="1975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400" b="1" spc="0" baseline="0" dirty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21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DE6A35F0-8A4E-D6BD-42C5-165FEDB0FBA7}"/>
                  </a:ext>
                </a:extLst>
              </p:cNvPr>
              <p:cNvSpPr txBox="1"/>
              <p:nvPr/>
            </p:nvSpPr>
            <p:spPr>
              <a:xfrm>
                <a:off x="4826252" y="3926976"/>
                <a:ext cx="1975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400" b="1" spc="0" baseline="0" dirty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24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B250E798-3990-058B-81A6-FC3776D33004}"/>
                  </a:ext>
                </a:extLst>
              </p:cNvPr>
              <p:cNvSpPr txBox="1"/>
              <p:nvPr/>
            </p:nvSpPr>
            <p:spPr>
              <a:xfrm>
                <a:off x="5219700" y="3926976"/>
                <a:ext cx="1975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400" b="1" spc="0" baseline="0" dirty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27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C7F88A0-F3CC-A3F4-6A76-B74A4218CB5F}"/>
                  </a:ext>
                </a:extLst>
              </p:cNvPr>
              <p:cNvSpPr txBox="1"/>
              <p:nvPr/>
            </p:nvSpPr>
            <p:spPr>
              <a:xfrm>
                <a:off x="5613148" y="3906644"/>
                <a:ext cx="19750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b="1" spc="0" baseline="0" dirty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30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75BA15B-B460-F169-83EC-C520F08FB514}"/>
                  </a:ext>
                </a:extLst>
              </p:cNvPr>
              <p:cNvSpPr txBox="1"/>
              <p:nvPr/>
            </p:nvSpPr>
            <p:spPr>
              <a:xfrm>
                <a:off x="6001037" y="3906644"/>
                <a:ext cx="1975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400" b="1" spc="0" baseline="0" dirty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33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3945490-3770-5D2C-B1CD-8C6AD89E4878}"/>
                  </a:ext>
                </a:extLst>
              </p:cNvPr>
              <p:cNvSpPr txBox="1"/>
              <p:nvPr/>
            </p:nvSpPr>
            <p:spPr>
              <a:xfrm>
                <a:off x="6425521" y="3906644"/>
                <a:ext cx="1975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400" b="1" spc="0" baseline="0" dirty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36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DECD5BBA-01DA-F0D8-C1E2-6A435F8AF3FD}"/>
                  </a:ext>
                </a:extLst>
              </p:cNvPr>
              <p:cNvSpPr txBox="1"/>
              <p:nvPr/>
            </p:nvSpPr>
            <p:spPr>
              <a:xfrm>
                <a:off x="6842942" y="3906644"/>
                <a:ext cx="19750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1400" b="1" spc="0" baseline="0" dirty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39</a:t>
                </a: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A017904-D2F6-212F-7861-59EFB5724010}"/>
                </a:ext>
              </a:extLst>
            </p:cNvPr>
            <p:cNvSpPr txBox="1"/>
            <p:nvPr/>
          </p:nvSpPr>
          <p:spPr>
            <a:xfrm rot="16200000">
              <a:off x="5008534" y="2719403"/>
              <a:ext cx="19527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spc="0" baseline="0" dirty="0">
                  <a:ln/>
                  <a:solidFill>
                    <a:schemeClr val="bg1"/>
                  </a:solidFill>
                  <a:cs typeface="Arial"/>
                  <a:sym typeface="Arial"/>
                  <a:rtl val="0"/>
                </a:rPr>
                <a:t>Probability of PFS</a:t>
              </a:r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BD46D99D-7DF7-D87F-8BF1-9E4214691889}"/>
                </a:ext>
              </a:extLst>
            </p:cNvPr>
            <p:cNvGrpSpPr/>
            <p:nvPr/>
          </p:nvGrpSpPr>
          <p:grpSpPr>
            <a:xfrm>
              <a:off x="6141505" y="1594876"/>
              <a:ext cx="262270" cy="2747707"/>
              <a:chOff x="1683866" y="1164622"/>
              <a:chExt cx="180967" cy="3049662"/>
            </a:xfrm>
          </p:grpSpPr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420E31F1-90A3-4AA3-3838-F11A5A42F337}"/>
                  </a:ext>
                </a:extLst>
              </p:cNvPr>
              <p:cNvSpPr txBox="1"/>
              <p:nvPr/>
            </p:nvSpPr>
            <p:spPr>
              <a:xfrm>
                <a:off x="1693391" y="3975164"/>
                <a:ext cx="171442" cy="2391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US" sz="1400" b="1" spc="0" baseline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0.0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6243136D-FA37-B07F-2868-25FF4046FBA7}"/>
                  </a:ext>
                </a:extLst>
              </p:cNvPr>
              <p:cNvSpPr txBox="1"/>
              <p:nvPr/>
            </p:nvSpPr>
            <p:spPr>
              <a:xfrm>
                <a:off x="1693391" y="3411188"/>
                <a:ext cx="171442" cy="2391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US" sz="1400" b="1" spc="0" baseline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0.2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1319216C-9BC6-FBBB-0318-192EF4FC529E}"/>
                  </a:ext>
                </a:extLst>
              </p:cNvPr>
              <p:cNvSpPr txBox="1"/>
              <p:nvPr/>
            </p:nvSpPr>
            <p:spPr>
              <a:xfrm>
                <a:off x="1693391" y="2851880"/>
                <a:ext cx="171442" cy="2391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US" sz="1400" b="1" spc="0" baseline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0.4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AD7A28EB-E0A4-D406-C010-92DAC2F20C42}"/>
                  </a:ext>
                </a:extLst>
              </p:cNvPr>
              <p:cNvSpPr txBox="1"/>
              <p:nvPr/>
            </p:nvSpPr>
            <p:spPr>
              <a:xfrm>
                <a:off x="1683866" y="2287905"/>
                <a:ext cx="171442" cy="2391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US" sz="1400" b="1" spc="0" baseline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0.6</a:t>
                </a:r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DB83F3C6-5097-7081-07FB-12E2D2C6049B}"/>
                  </a:ext>
                </a:extLst>
              </p:cNvPr>
              <p:cNvSpPr txBox="1"/>
              <p:nvPr/>
            </p:nvSpPr>
            <p:spPr>
              <a:xfrm>
                <a:off x="1683866" y="1728597"/>
                <a:ext cx="171442" cy="2391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US" sz="1400" b="1" spc="0" baseline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0.8</a:t>
                </a:r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56797C78-3DC4-B84C-0E4E-8E2330D3BD01}"/>
                  </a:ext>
                </a:extLst>
              </p:cNvPr>
              <p:cNvSpPr txBox="1"/>
              <p:nvPr/>
            </p:nvSpPr>
            <p:spPr>
              <a:xfrm>
                <a:off x="1683866" y="1164622"/>
                <a:ext cx="171442" cy="2391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/>
                <a:r>
                  <a:rPr lang="en-US" sz="1400" b="1" spc="0" baseline="0" dirty="0">
                    <a:ln/>
                    <a:solidFill>
                      <a:schemeClr val="bg1"/>
                    </a:solidFill>
                    <a:cs typeface="Arial"/>
                    <a:sym typeface="Arial"/>
                    <a:rtl val="0"/>
                  </a:rPr>
                  <a:t>1.0</a:t>
                </a:r>
              </a:p>
            </p:txBody>
          </p:sp>
        </p:grpSp>
        <p:cxnSp>
          <p:nvCxnSpPr>
            <p:cNvPr id="621" name="Straight Connector 620">
              <a:extLst>
                <a:ext uri="{FF2B5EF4-FFF2-40B4-BE49-F238E27FC236}">
                  <a16:creationId xmlns:a16="http://schemas.microsoft.com/office/drawing/2014/main" id="{8E82551B-B7F3-0935-96A2-B5D0B9030C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78307" y="1727563"/>
              <a:ext cx="0" cy="2616823"/>
            </a:xfrm>
            <a:prstGeom prst="line">
              <a:avLst/>
            </a:prstGeom>
            <a:ln w="15875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22" name="TextBox 621">
              <a:extLst>
                <a:ext uri="{FF2B5EF4-FFF2-40B4-BE49-F238E27FC236}">
                  <a16:creationId xmlns:a16="http://schemas.microsoft.com/office/drawing/2014/main" id="{F770ED70-6573-9D5E-6A16-FE8188684235}"/>
                </a:ext>
              </a:extLst>
            </p:cNvPr>
            <p:cNvSpPr txBox="1"/>
            <p:nvPr/>
          </p:nvSpPr>
          <p:spPr>
            <a:xfrm>
              <a:off x="8108065" y="2210402"/>
              <a:ext cx="40876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71% </a:t>
              </a:r>
            </a:p>
          </p:txBody>
        </p:sp>
        <p:sp>
          <p:nvSpPr>
            <p:cNvPr id="623" name="TextBox 622">
              <a:extLst>
                <a:ext uri="{FF2B5EF4-FFF2-40B4-BE49-F238E27FC236}">
                  <a16:creationId xmlns:a16="http://schemas.microsoft.com/office/drawing/2014/main" id="{1697F874-F04F-0E1C-D163-DE0446BA7598}"/>
                </a:ext>
              </a:extLst>
            </p:cNvPr>
            <p:cNvSpPr txBox="1"/>
            <p:nvPr/>
          </p:nvSpPr>
          <p:spPr>
            <a:xfrm>
              <a:off x="8113555" y="3091903"/>
              <a:ext cx="40876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51% 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7C27077-A237-3D95-3095-2AC3375B1782}"/>
                </a:ext>
              </a:extLst>
            </p:cNvPr>
            <p:cNvSpPr txBox="1"/>
            <p:nvPr/>
          </p:nvSpPr>
          <p:spPr>
            <a:xfrm>
              <a:off x="7260171" y="3938172"/>
              <a:ext cx="8627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b="1" dirty="0">
                  <a:ln/>
                  <a:solidFill>
                    <a:schemeClr val="bg1">
                      <a:lumMod val="65000"/>
                    </a:schemeClr>
                  </a:solidFill>
                  <a:cs typeface="Arial"/>
                  <a:sym typeface="Arial"/>
                  <a:rtl val="0"/>
                </a:rPr>
                <a:t>Pom-</a:t>
              </a:r>
              <a:r>
                <a:rPr lang="en-US" sz="1400" b="1" dirty="0" err="1">
                  <a:ln/>
                  <a:solidFill>
                    <a:schemeClr val="bg1">
                      <a:lumMod val="65000"/>
                    </a:schemeClr>
                  </a:solidFill>
                  <a:cs typeface="Arial"/>
                  <a:sym typeface="Arial"/>
                  <a:rtl val="0"/>
                </a:rPr>
                <a:t>Vd</a:t>
              </a:r>
              <a:endParaRPr lang="en-US" sz="1400" b="1" spc="0" baseline="0" dirty="0">
                <a:ln/>
                <a:solidFill>
                  <a:schemeClr val="bg1">
                    <a:lumMod val="65000"/>
                  </a:schemeClr>
                </a:solidFill>
                <a:cs typeface="Arial"/>
                <a:sym typeface="Arial"/>
                <a:rtl val="0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332BDAA3-5AC8-AE67-BAE4-0898A6663548}"/>
                </a:ext>
              </a:extLst>
            </p:cNvPr>
            <p:cNvSpPr/>
            <p:nvPr/>
          </p:nvSpPr>
          <p:spPr>
            <a:xfrm flipV="1">
              <a:off x="6905600" y="4036613"/>
              <a:ext cx="338556" cy="45719"/>
            </a:xfrm>
            <a:custGeom>
              <a:avLst/>
              <a:gdLst>
                <a:gd name="connsiteX0" fmla="*/ 0 w 494537"/>
                <a:gd name="connsiteY0" fmla="*/ 0 h 9525"/>
                <a:gd name="connsiteX1" fmla="*/ 494538 w 49453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4537" h="9525">
                  <a:moveTo>
                    <a:pt x="0" y="0"/>
                  </a:moveTo>
                  <a:lnTo>
                    <a:pt x="494538" y="0"/>
                  </a:lnTo>
                </a:path>
              </a:pathLst>
            </a:custGeom>
            <a:ln w="19050" cap="sq">
              <a:solidFill>
                <a:schemeClr val="bg1">
                  <a:lumMod val="6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 b="1"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6DA27B1A-9E56-8A1A-B580-963DBD419512}"/>
                </a:ext>
              </a:extLst>
            </p:cNvPr>
            <p:cNvSpPr txBox="1"/>
            <p:nvPr/>
          </p:nvSpPr>
          <p:spPr>
            <a:xfrm>
              <a:off x="7260171" y="3644140"/>
              <a:ext cx="16979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b="1" spc="0" baseline="0" dirty="0" err="1">
                  <a:ln/>
                  <a:solidFill>
                    <a:srgbClr val="2ECCA3"/>
                  </a:solidFill>
                  <a:cs typeface="Arial"/>
                  <a:sym typeface="Arial"/>
                  <a:rtl val="0"/>
                </a:rPr>
                <a:t>Belamaf</a:t>
              </a:r>
              <a:r>
                <a:rPr lang="en-US" sz="1400" b="1" spc="0" baseline="0" dirty="0">
                  <a:ln/>
                  <a:solidFill>
                    <a:srgbClr val="2ECCA3"/>
                  </a:solidFill>
                  <a:cs typeface="Arial"/>
                  <a:sym typeface="Arial"/>
                  <a:rtl val="0"/>
                </a:rPr>
                <a:t>-Pom-</a:t>
              </a:r>
              <a:r>
                <a:rPr lang="en-US" sz="1400" b="1" spc="0" baseline="0" dirty="0" err="1">
                  <a:ln/>
                  <a:solidFill>
                    <a:srgbClr val="2ECCA3"/>
                  </a:solidFill>
                  <a:cs typeface="Arial"/>
                  <a:sym typeface="Arial"/>
                  <a:rtl val="0"/>
                </a:rPr>
                <a:t>dex</a:t>
              </a:r>
              <a:endParaRPr lang="en-US" sz="1400" b="1" spc="0" baseline="0" dirty="0">
                <a:ln/>
                <a:solidFill>
                  <a:srgbClr val="2ECCA3"/>
                </a:solidFill>
                <a:cs typeface="Arial"/>
                <a:sym typeface="Arial"/>
                <a:rtl val="0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5BDB741-BA7C-7EB7-E71A-B03465CB01CB}"/>
                </a:ext>
              </a:extLst>
            </p:cNvPr>
            <p:cNvSpPr/>
            <p:nvPr/>
          </p:nvSpPr>
          <p:spPr>
            <a:xfrm flipV="1">
              <a:off x="6917720" y="3739887"/>
              <a:ext cx="338556" cy="45719"/>
            </a:xfrm>
            <a:custGeom>
              <a:avLst/>
              <a:gdLst>
                <a:gd name="connsiteX0" fmla="*/ 0 w 494537"/>
                <a:gd name="connsiteY0" fmla="*/ 0 h 9525"/>
                <a:gd name="connsiteX1" fmla="*/ 494538 w 49453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4537" h="9525">
                  <a:moveTo>
                    <a:pt x="0" y="0"/>
                  </a:moveTo>
                  <a:lnTo>
                    <a:pt x="494538" y="0"/>
                  </a:lnTo>
                </a:path>
              </a:pathLst>
            </a:custGeom>
            <a:ln w="19050" cap="sq">
              <a:solidFill>
                <a:srgbClr val="2ECCA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1400" b="1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54F08C1-BB86-BA44-140D-4DA68F854D91}"/>
                </a:ext>
              </a:extLst>
            </p:cNvPr>
            <p:cNvSpPr/>
            <p:nvPr/>
          </p:nvSpPr>
          <p:spPr bwMode="auto">
            <a:xfrm>
              <a:off x="6445272" y="1707125"/>
              <a:ext cx="4735022" cy="1226344"/>
            </a:xfrm>
            <a:custGeom>
              <a:avLst/>
              <a:gdLst>
                <a:gd name="connsiteX0" fmla="*/ 6210300 w 6210300"/>
                <a:gd name="connsiteY0" fmla="*/ 1200150 h 1200150"/>
                <a:gd name="connsiteX1" fmla="*/ 4610100 w 6210300"/>
                <a:gd name="connsiteY1" fmla="*/ 1200150 h 1200150"/>
                <a:gd name="connsiteX2" fmla="*/ 4610100 w 6210300"/>
                <a:gd name="connsiteY2" fmla="*/ 1157288 h 1200150"/>
                <a:gd name="connsiteX3" fmla="*/ 4286250 w 6210300"/>
                <a:gd name="connsiteY3" fmla="*/ 1157288 h 1200150"/>
                <a:gd name="connsiteX4" fmla="*/ 4286250 w 6210300"/>
                <a:gd name="connsiteY4" fmla="*/ 1123950 h 1200150"/>
                <a:gd name="connsiteX5" fmla="*/ 4152900 w 6210300"/>
                <a:gd name="connsiteY5" fmla="*/ 1123950 h 1200150"/>
                <a:gd name="connsiteX6" fmla="*/ 4152900 w 6210300"/>
                <a:gd name="connsiteY6" fmla="*/ 1085850 h 1200150"/>
                <a:gd name="connsiteX7" fmla="*/ 3929062 w 6210300"/>
                <a:gd name="connsiteY7" fmla="*/ 1085850 h 1200150"/>
                <a:gd name="connsiteX8" fmla="*/ 3929062 w 6210300"/>
                <a:gd name="connsiteY8" fmla="*/ 1057275 h 1200150"/>
                <a:gd name="connsiteX9" fmla="*/ 3795712 w 6210300"/>
                <a:gd name="connsiteY9" fmla="*/ 1057275 h 1200150"/>
                <a:gd name="connsiteX10" fmla="*/ 3795712 w 6210300"/>
                <a:gd name="connsiteY10" fmla="*/ 1028700 h 1200150"/>
                <a:gd name="connsiteX11" fmla="*/ 3762375 w 6210300"/>
                <a:gd name="connsiteY11" fmla="*/ 1028700 h 1200150"/>
                <a:gd name="connsiteX12" fmla="*/ 3762375 w 6210300"/>
                <a:gd name="connsiteY12" fmla="*/ 1004888 h 1200150"/>
                <a:gd name="connsiteX13" fmla="*/ 3624262 w 6210300"/>
                <a:gd name="connsiteY13" fmla="*/ 1004888 h 1200150"/>
                <a:gd name="connsiteX14" fmla="*/ 3624262 w 6210300"/>
                <a:gd name="connsiteY14" fmla="*/ 971550 h 1200150"/>
                <a:gd name="connsiteX15" fmla="*/ 3505200 w 6210300"/>
                <a:gd name="connsiteY15" fmla="*/ 971550 h 1200150"/>
                <a:gd name="connsiteX16" fmla="*/ 3505200 w 6210300"/>
                <a:gd name="connsiteY16" fmla="*/ 942975 h 1200150"/>
                <a:gd name="connsiteX17" fmla="*/ 3224212 w 6210300"/>
                <a:gd name="connsiteY17" fmla="*/ 942975 h 1200150"/>
                <a:gd name="connsiteX18" fmla="*/ 3224212 w 6210300"/>
                <a:gd name="connsiteY18" fmla="*/ 923925 h 1200150"/>
                <a:gd name="connsiteX19" fmla="*/ 3162300 w 6210300"/>
                <a:gd name="connsiteY19" fmla="*/ 923925 h 1200150"/>
                <a:gd name="connsiteX20" fmla="*/ 3162300 w 6210300"/>
                <a:gd name="connsiteY20" fmla="*/ 909638 h 1200150"/>
                <a:gd name="connsiteX21" fmla="*/ 3067050 w 6210300"/>
                <a:gd name="connsiteY21" fmla="*/ 909638 h 1200150"/>
                <a:gd name="connsiteX22" fmla="*/ 3067050 w 6210300"/>
                <a:gd name="connsiteY22" fmla="*/ 876300 h 1200150"/>
                <a:gd name="connsiteX23" fmla="*/ 2976562 w 6210300"/>
                <a:gd name="connsiteY23" fmla="*/ 876300 h 1200150"/>
                <a:gd name="connsiteX24" fmla="*/ 2976562 w 6210300"/>
                <a:gd name="connsiteY24" fmla="*/ 857250 h 1200150"/>
                <a:gd name="connsiteX25" fmla="*/ 2733675 w 6210300"/>
                <a:gd name="connsiteY25" fmla="*/ 857250 h 1200150"/>
                <a:gd name="connsiteX26" fmla="*/ 2733675 w 6210300"/>
                <a:gd name="connsiteY26" fmla="*/ 823913 h 1200150"/>
                <a:gd name="connsiteX27" fmla="*/ 2509837 w 6210300"/>
                <a:gd name="connsiteY27" fmla="*/ 823913 h 1200150"/>
                <a:gd name="connsiteX28" fmla="*/ 2509837 w 6210300"/>
                <a:gd name="connsiteY28" fmla="*/ 762000 h 1200150"/>
                <a:gd name="connsiteX29" fmla="*/ 2466975 w 6210300"/>
                <a:gd name="connsiteY29" fmla="*/ 762000 h 1200150"/>
                <a:gd name="connsiteX30" fmla="*/ 2466975 w 6210300"/>
                <a:gd name="connsiteY30" fmla="*/ 733425 h 1200150"/>
                <a:gd name="connsiteX31" fmla="*/ 2381250 w 6210300"/>
                <a:gd name="connsiteY31" fmla="*/ 733425 h 1200150"/>
                <a:gd name="connsiteX32" fmla="*/ 2381250 w 6210300"/>
                <a:gd name="connsiteY32" fmla="*/ 723900 h 1200150"/>
                <a:gd name="connsiteX33" fmla="*/ 2266950 w 6210300"/>
                <a:gd name="connsiteY33" fmla="*/ 723900 h 1200150"/>
                <a:gd name="connsiteX34" fmla="*/ 2266950 w 6210300"/>
                <a:gd name="connsiteY34" fmla="*/ 709613 h 1200150"/>
                <a:gd name="connsiteX35" fmla="*/ 2152650 w 6210300"/>
                <a:gd name="connsiteY35" fmla="*/ 709613 h 1200150"/>
                <a:gd name="connsiteX36" fmla="*/ 2152650 w 6210300"/>
                <a:gd name="connsiteY36" fmla="*/ 681038 h 1200150"/>
                <a:gd name="connsiteX37" fmla="*/ 2071687 w 6210300"/>
                <a:gd name="connsiteY37" fmla="*/ 681038 h 1200150"/>
                <a:gd name="connsiteX38" fmla="*/ 2071687 w 6210300"/>
                <a:gd name="connsiteY38" fmla="*/ 657225 h 1200150"/>
                <a:gd name="connsiteX39" fmla="*/ 2028825 w 6210300"/>
                <a:gd name="connsiteY39" fmla="*/ 657225 h 1200150"/>
                <a:gd name="connsiteX40" fmla="*/ 2028825 w 6210300"/>
                <a:gd name="connsiteY40" fmla="*/ 638175 h 1200150"/>
                <a:gd name="connsiteX41" fmla="*/ 1985962 w 6210300"/>
                <a:gd name="connsiteY41" fmla="*/ 638175 h 1200150"/>
                <a:gd name="connsiteX42" fmla="*/ 1985962 w 6210300"/>
                <a:gd name="connsiteY42" fmla="*/ 623888 h 1200150"/>
                <a:gd name="connsiteX43" fmla="*/ 1905000 w 6210300"/>
                <a:gd name="connsiteY43" fmla="*/ 623888 h 1200150"/>
                <a:gd name="connsiteX44" fmla="*/ 1905000 w 6210300"/>
                <a:gd name="connsiteY44" fmla="*/ 590550 h 1200150"/>
                <a:gd name="connsiteX45" fmla="*/ 1752600 w 6210300"/>
                <a:gd name="connsiteY45" fmla="*/ 590550 h 1200150"/>
                <a:gd name="connsiteX46" fmla="*/ 1752600 w 6210300"/>
                <a:gd name="connsiteY46" fmla="*/ 571500 h 1200150"/>
                <a:gd name="connsiteX47" fmla="*/ 1681162 w 6210300"/>
                <a:gd name="connsiteY47" fmla="*/ 571500 h 1200150"/>
                <a:gd name="connsiteX48" fmla="*/ 1681162 w 6210300"/>
                <a:gd name="connsiteY48" fmla="*/ 552450 h 1200150"/>
                <a:gd name="connsiteX49" fmla="*/ 1652587 w 6210300"/>
                <a:gd name="connsiteY49" fmla="*/ 552450 h 1200150"/>
                <a:gd name="connsiteX50" fmla="*/ 1652587 w 6210300"/>
                <a:gd name="connsiteY50" fmla="*/ 528638 h 1200150"/>
                <a:gd name="connsiteX51" fmla="*/ 1504950 w 6210300"/>
                <a:gd name="connsiteY51" fmla="*/ 528638 h 1200150"/>
                <a:gd name="connsiteX52" fmla="*/ 1504950 w 6210300"/>
                <a:gd name="connsiteY52" fmla="*/ 504825 h 1200150"/>
                <a:gd name="connsiteX53" fmla="*/ 1476375 w 6210300"/>
                <a:gd name="connsiteY53" fmla="*/ 504825 h 1200150"/>
                <a:gd name="connsiteX54" fmla="*/ 1476375 w 6210300"/>
                <a:gd name="connsiteY54" fmla="*/ 495300 h 1200150"/>
                <a:gd name="connsiteX55" fmla="*/ 1304925 w 6210300"/>
                <a:gd name="connsiteY55" fmla="*/ 495300 h 1200150"/>
                <a:gd name="connsiteX56" fmla="*/ 1304925 w 6210300"/>
                <a:gd name="connsiteY56" fmla="*/ 471488 h 1200150"/>
                <a:gd name="connsiteX57" fmla="*/ 1276350 w 6210300"/>
                <a:gd name="connsiteY57" fmla="*/ 471488 h 1200150"/>
                <a:gd name="connsiteX58" fmla="*/ 1276350 w 6210300"/>
                <a:gd name="connsiteY58" fmla="*/ 447675 h 1200150"/>
                <a:gd name="connsiteX59" fmla="*/ 1181100 w 6210300"/>
                <a:gd name="connsiteY59" fmla="*/ 447675 h 1200150"/>
                <a:gd name="connsiteX60" fmla="*/ 1181100 w 6210300"/>
                <a:gd name="connsiteY60" fmla="*/ 433388 h 1200150"/>
                <a:gd name="connsiteX61" fmla="*/ 1128712 w 6210300"/>
                <a:gd name="connsiteY61" fmla="*/ 433388 h 1200150"/>
                <a:gd name="connsiteX62" fmla="*/ 1128712 w 6210300"/>
                <a:gd name="connsiteY62" fmla="*/ 409575 h 1200150"/>
                <a:gd name="connsiteX63" fmla="*/ 1023937 w 6210300"/>
                <a:gd name="connsiteY63" fmla="*/ 409575 h 1200150"/>
                <a:gd name="connsiteX64" fmla="*/ 1009650 w 6210300"/>
                <a:gd name="connsiteY64" fmla="*/ 409575 h 1200150"/>
                <a:gd name="connsiteX65" fmla="*/ 1009650 w 6210300"/>
                <a:gd name="connsiteY65" fmla="*/ 333375 h 1200150"/>
                <a:gd name="connsiteX66" fmla="*/ 742950 w 6210300"/>
                <a:gd name="connsiteY66" fmla="*/ 333375 h 1200150"/>
                <a:gd name="connsiteX67" fmla="*/ 742950 w 6210300"/>
                <a:gd name="connsiteY67" fmla="*/ 333375 h 1200150"/>
                <a:gd name="connsiteX68" fmla="*/ 671512 w 6210300"/>
                <a:gd name="connsiteY68" fmla="*/ 333375 h 1200150"/>
                <a:gd name="connsiteX69" fmla="*/ 671512 w 6210300"/>
                <a:gd name="connsiteY69" fmla="*/ 261938 h 1200150"/>
                <a:gd name="connsiteX70" fmla="*/ 642937 w 6210300"/>
                <a:gd name="connsiteY70" fmla="*/ 261938 h 1200150"/>
                <a:gd name="connsiteX71" fmla="*/ 642937 w 6210300"/>
                <a:gd name="connsiteY71" fmla="*/ 228600 h 1200150"/>
                <a:gd name="connsiteX72" fmla="*/ 533400 w 6210300"/>
                <a:gd name="connsiteY72" fmla="*/ 228600 h 1200150"/>
                <a:gd name="connsiteX73" fmla="*/ 533400 w 6210300"/>
                <a:gd name="connsiteY73" fmla="*/ 228600 h 1200150"/>
                <a:gd name="connsiteX74" fmla="*/ 509588 w 6210300"/>
                <a:gd name="connsiteY74" fmla="*/ 204788 h 1200150"/>
                <a:gd name="connsiteX75" fmla="*/ 509588 w 6210300"/>
                <a:gd name="connsiteY75" fmla="*/ 176213 h 1200150"/>
                <a:gd name="connsiteX76" fmla="*/ 500062 w 6210300"/>
                <a:gd name="connsiteY76" fmla="*/ 176213 h 1200150"/>
                <a:gd name="connsiteX77" fmla="*/ 481012 w 6210300"/>
                <a:gd name="connsiteY77" fmla="*/ 157163 h 1200150"/>
                <a:gd name="connsiteX78" fmla="*/ 361950 w 6210300"/>
                <a:gd name="connsiteY78" fmla="*/ 157163 h 1200150"/>
                <a:gd name="connsiteX79" fmla="*/ 361950 w 6210300"/>
                <a:gd name="connsiteY79" fmla="*/ 109538 h 1200150"/>
                <a:gd name="connsiteX80" fmla="*/ 342900 w 6210300"/>
                <a:gd name="connsiteY80" fmla="*/ 109538 h 1200150"/>
                <a:gd name="connsiteX81" fmla="*/ 342900 w 6210300"/>
                <a:gd name="connsiteY81" fmla="*/ 85725 h 1200150"/>
                <a:gd name="connsiteX82" fmla="*/ 209550 w 6210300"/>
                <a:gd name="connsiteY82" fmla="*/ 85725 h 1200150"/>
                <a:gd name="connsiteX83" fmla="*/ 209550 w 6210300"/>
                <a:gd name="connsiteY83" fmla="*/ 0 h 1200150"/>
                <a:gd name="connsiteX84" fmla="*/ 109537 w 6210300"/>
                <a:gd name="connsiteY84" fmla="*/ 0 h 1200150"/>
                <a:gd name="connsiteX85" fmla="*/ 109537 w 6210300"/>
                <a:gd name="connsiteY85" fmla="*/ 0 h 1200150"/>
                <a:gd name="connsiteX86" fmla="*/ 0 w 6210300"/>
                <a:gd name="connsiteY86" fmla="*/ 0 h 1200150"/>
                <a:gd name="connsiteX0" fmla="*/ 6210300 w 6210300"/>
                <a:gd name="connsiteY0" fmla="*/ 1200150 h 1200150"/>
                <a:gd name="connsiteX1" fmla="*/ 4610100 w 6210300"/>
                <a:gd name="connsiteY1" fmla="*/ 1200150 h 1200150"/>
                <a:gd name="connsiteX2" fmla="*/ 4610100 w 6210300"/>
                <a:gd name="connsiteY2" fmla="*/ 1157288 h 1200150"/>
                <a:gd name="connsiteX3" fmla="*/ 4286250 w 6210300"/>
                <a:gd name="connsiteY3" fmla="*/ 1157288 h 1200150"/>
                <a:gd name="connsiteX4" fmla="*/ 4286250 w 6210300"/>
                <a:gd name="connsiteY4" fmla="*/ 1123950 h 1200150"/>
                <a:gd name="connsiteX5" fmla="*/ 4152900 w 6210300"/>
                <a:gd name="connsiteY5" fmla="*/ 1123950 h 1200150"/>
                <a:gd name="connsiteX6" fmla="*/ 4152900 w 6210300"/>
                <a:gd name="connsiteY6" fmla="*/ 1085850 h 1200150"/>
                <a:gd name="connsiteX7" fmla="*/ 3929062 w 6210300"/>
                <a:gd name="connsiteY7" fmla="*/ 1085850 h 1200150"/>
                <a:gd name="connsiteX8" fmla="*/ 3929062 w 6210300"/>
                <a:gd name="connsiteY8" fmla="*/ 1057275 h 1200150"/>
                <a:gd name="connsiteX9" fmla="*/ 3795712 w 6210300"/>
                <a:gd name="connsiteY9" fmla="*/ 1057275 h 1200150"/>
                <a:gd name="connsiteX10" fmla="*/ 3795712 w 6210300"/>
                <a:gd name="connsiteY10" fmla="*/ 1028700 h 1200150"/>
                <a:gd name="connsiteX11" fmla="*/ 3762375 w 6210300"/>
                <a:gd name="connsiteY11" fmla="*/ 1028700 h 1200150"/>
                <a:gd name="connsiteX12" fmla="*/ 3762375 w 6210300"/>
                <a:gd name="connsiteY12" fmla="*/ 1004888 h 1200150"/>
                <a:gd name="connsiteX13" fmla="*/ 3624262 w 6210300"/>
                <a:gd name="connsiteY13" fmla="*/ 1004888 h 1200150"/>
                <a:gd name="connsiteX14" fmla="*/ 3624262 w 6210300"/>
                <a:gd name="connsiteY14" fmla="*/ 971550 h 1200150"/>
                <a:gd name="connsiteX15" fmla="*/ 3505200 w 6210300"/>
                <a:gd name="connsiteY15" fmla="*/ 971550 h 1200150"/>
                <a:gd name="connsiteX16" fmla="*/ 3505200 w 6210300"/>
                <a:gd name="connsiteY16" fmla="*/ 942975 h 1200150"/>
                <a:gd name="connsiteX17" fmla="*/ 3224212 w 6210300"/>
                <a:gd name="connsiteY17" fmla="*/ 942975 h 1200150"/>
                <a:gd name="connsiteX18" fmla="*/ 3224212 w 6210300"/>
                <a:gd name="connsiteY18" fmla="*/ 923925 h 1200150"/>
                <a:gd name="connsiteX19" fmla="*/ 3162300 w 6210300"/>
                <a:gd name="connsiteY19" fmla="*/ 923925 h 1200150"/>
                <a:gd name="connsiteX20" fmla="*/ 3162300 w 6210300"/>
                <a:gd name="connsiteY20" fmla="*/ 909638 h 1200150"/>
                <a:gd name="connsiteX21" fmla="*/ 3067050 w 6210300"/>
                <a:gd name="connsiteY21" fmla="*/ 909638 h 1200150"/>
                <a:gd name="connsiteX22" fmla="*/ 3067050 w 6210300"/>
                <a:gd name="connsiteY22" fmla="*/ 876300 h 1200150"/>
                <a:gd name="connsiteX23" fmla="*/ 2976562 w 6210300"/>
                <a:gd name="connsiteY23" fmla="*/ 876300 h 1200150"/>
                <a:gd name="connsiteX24" fmla="*/ 2976562 w 6210300"/>
                <a:gd name="connsiteY24" fmla="*/ 857250 h 1200150"/>
                <a:gd name="connsiteX25" fmla="*/ 2733675 w 6210300"/>
                <a:gd name="connsiteY25" fmla="*/ 857250 h 1200150"/>
                <a:gd name="connsiteX26" fmla="*/ 2733675 w 6210300"/>
                <a:gd name="connsiteY26" fmla="*/ 823913 h 1200150"/>
                <a:gd name="connsiteX27" fmla="*/ 2509837 w 6210300"/>
                <a:gd name="connsiteY27" fmla="*/ 823913 h 1200150"/>
                <a:gd name="connsiteX28" fmla="*/ 2509837 w 6210300"/>
                <a:gd name="connsiteY28" fmla="*/ 762000 h 1200150"/>
                <a:gd name="connsiteX29" fmla="*/ 2466975 w 6210300"/>
                <a:gd name="connsiteY29" fmla="*/ 762000 h 1200150"/>
                <a:gd name="connsiteX30" fmla="*/ 2466975 w 6210300"/>
                <a:gd name="connsiteY30" fmla="*/ 733425 h 1200150"/>
                <a:gd name="connsiteX31" fmla="*/ 2381250 w 6210300"/>
                <a:gd name="connsiteY31" fmla="*/ 733425 h 1200150"/>
                <a:gd name="connsiteX32" fmla="*/ 2381250 w 6210300"/>
                <a:gd name="connsiteY32" fmla="*/ 723900 h 1200150"/>
                <a:gd name="connsiteX33" fmla="*/ 2266950 w 6210300"/>
                <a:gd name="connsiteY33" fmla="*/ 723900 h 1200150"/>
                <a:gd name="connsiteX34" fmla="*/ 2266950 w 6210300"/>
                <a:gd name="connsiteY34" fmla="*/ 709613 h 1200150"/>
                <a:gd name="connsiteX35" fmla="*/ 2152650 w 6210300"/>
                <a:gd name="connsiteY35" fmla="*/ 709613 h 1200150"/>
                <a:gd name="connsiteX36" fmla="*/ 2152650 w 6210300"/>
                <a:gd name="connsiteY36" fmla="*/ 681038 h 1200150"/>
                <a:gd name="connsiteX37" fmla="*/ 2071687 w 6210300"/>
                <a:gd name="connsiteY37" fmla="*/ 681038 h 1200150"/>
                <a:gd name="connsiteX38" fmla="*/ 2071687 w 6210300"/>
                <a:gd name="connsiteY38" fmla="*/ 657225 h 1200150"/>
                <a:gd name="connsiteX39" fmla="*/ 2028825 w 6210300"/>
                <a:gd name="connsiteY39" fmla="*/ 657225 h 1200150"/>
                <a:gd name="connsiteX40" fmla="*/ 2028825 w 6210300"/>
                <a:gd name="connsiteY40" fmla="*/ 638175 h 1200150"/>
                <a:gd name="connsiteX41" fmla="*/ 1985962 w 6210300"/>
                <a:gd name="connsiteY41" fmla="*/ 638175 h 1200150"/>
                <a:gd name="connsiteX42" fmla="*/ 1985962 w 6210300"/>
                <a:gd name="connsiteY42" fmla="*/ 623888 h 1200150"/>
                <a:gd name="connsiteX43" fmla="*/ 1905000 w 6210300"/>
                <a:gd name="connsiteY43" fmla="*/ 623888 h 1200150"/>
                <a:gd name="connsiteX44" fmla="*/ 1905000 w 6210300"/>
                <a:gd name="connsiteY44" fmla="*/ 590550 h 1200150"/>
                <a:gd name="connsiteX45" fmla="*/ 1752600 w 6210300"/>
                <a:gd name="connsiteY45" fmla="*/ 590550 h 1200150"/>
                <a:gd name="connsiteX46" fmla="*/ 1752600 w 6210300"/>
                <a:gd name="connsiteY46" fmla="*/ 571500 h 1200150"/>
                <a:gd name="connsiteX47" fmla="*/ 1681162 w 6210300"/>
                <a:gd name="connsiteY47" fmla="*/ 571500 h 1200150"/>
                <a:gd name="connsiteX48" fmla="*/ 1681162 w 6210300"/>
                <a:gd name="connsiteY48" fmla="*/ 552450 h 1200150"/>
                <a:gd name="connsiteX49" fmla="*/ 1652587 w 6210300"/>
                <a:gd name="connsiteY49" fmla="*/ 552450 h 1200150"/>
                <a:gd name="connsiteX50" fmla="*/ 1652587 w 6210300"/>
                <a:gd name="connsiteY50" fmla="*/ 528638 h 1200150"/>
                <a:gd name="connsiteX51" fmla="*/ 1504950 w 6210300"/>
                <a:gd name="connsiteY51" fmla="*/ 528638 h 1200150"/>
                <a:gd name="connsiteX52" fmla="*/ 1504950 w 6210300"/>
                <a:gd name="connsiteY52" fmla="*/ 504825 h 1200150"/>
                <a:gd name="connsiteX53" fmla="*/ 1476375 w 6210300"/>
                <a:gd name="connsiteY53" fmla="*/ 504825 h 1200150"/>
                <a:gd name="connsiteX54" fmla="*/ 1476375 w 6210300"/>
                <a:gd name="connsiteY54" fmla="*/ 495300 h 1200150"/>
                <a:gd name="connsiteX55" fmla="*/ 1304925 w 6210300"/>
                <a:gd name="connsiteY55" fmla="*/ 495300 h 1200150"/>
                <a:gd name="connsiteX56" fmla="*/ 1304925 w 6210300"/>
                <a:gd name="connsiteY56" fmla="*/ 471488 h 1200150"/>
                <a:gd name="connsiteX57" fmla="*/ 1276350 w 6210300"/>
                <a:gd name="connsiteY57" fmla="*/ 471488 h 1200150"/>
                <a:gd name="connsiteX58" fmla="*/ 1276350 w 6210300"/>
                <a:gd name="connsiteY58" fmla="*/ 447675 h 1200150"/>
                <a:gd name="connsiteX59" fmla="*/ 1181100 w 6210300"/>
                <a:gd name="connsiteY59" fmla="*/ 447675 h 1200150"/>
                <a:gd name="connsiteX60" fmla="*/ 1181100 w 6210300"/>
                <a:gd name="connsiteY60" fmla="*/ 433388 h 1200150"/>
                <a:gd name="connsiteX61" fmla="*/ 1128712 w 6210300"/>
                <a:gd name="connsiteY61" fmla="*/ 433388 h 1200150"/>
                <a:gd name="connsiteX62" fmla="*/ 1128712 w 6210300"/>
                <a:gd name="connsiteY62" fmla="*/ 409575 h 1200150"/>
                <a:gd name="connsiteX63" fmla="*/ 1023937 w 6210300"/>
                <a:gd name="connsiteY63" fmla="*/ 409575 h 1200150"/>
                <a:gd name="connsiteX64" fmla="*/ 1009650 w 6210300"/>
                <a:gd name="connsiteY64" fmla="*/ 409575 h 1200150"/>
                <a:gd name="connsiteX65" fmla="*/ 1009650 w 6210300"/>
                <a:gd name="connsiteY65" fmla="*/ 333375 h 1200150"/>
                <a:gd name="connsiteX66" fmla="*/ 742950 w 6210300"/>
                <a:gd name="connsiteY66" fmla="*/ 333375 h 1200150"/>
                <a:gd name="connsiteX67" fmla="*/ 742950 w 6210300"/>
                <a:gd name="connsiteY67" fmla="*/ 333375 h 1200150"/>
                <a:gd name="connsiteX68" fmla="*/ 683418 w 6210300"/>
                <a:gd name="connsiteY68" fmla="*/ 300038 h 1200150"/>
                <a:gd name="connsiteX69" fmla="*/ 671512 w 6210300"/>
                <a:gd name="connsiteY69" fmla="*/ 261938 h 1200150"/>
                <a:gd name="connsiteX70" fmla="*/ 642937 w 6210300"/>
                <a:gd name="connsiteY70" fmla="*/ 261938 h 1200150"/>
                <a:gd name="connsiteX71" fmla="*/ 642937 w 6210300"/>
                <a:gd name="connsiteY71" fmla="*/ 228600 h 1200150"/>
                <a:gd name="connsiteX72" fmla="*/ 533400 w 6210300"/>
                <a:gd name="connsiteY72" fmla="*/ 228600 h 1200150"/>
                <a:gd name="connsiteX73" fmla="*/ 533400 w 6210300"/>
                <a:gd name="connsiteY73" fmla="*/ 228600 h 1200150"/>
                <a:gd name="connsiteX74" fmla="*/ 509588 w 6210300"/>
                <a:gd name="connsiteY74" fmla="*/ 204788 h 1200150"/>
                <a:gd name="connsiteX75" fmla="*/ 509588 w 6210300"/>
                <a:gd name="connsiteY75" fmla="*/ 176213 h 1200150"/>
                <a:gd name="connsiteX76" fmla="*/ 500062 w 6210300"/>
                <a:gd name="connsiteY76" fmla="*/ 176213 h 1200150"/>
                <a:gd name="connsiteX77" fmla="*/ 481012 w 6210300"/>
                <a:gd name="connsiteY77" fmla="*/ 157163 h 1200150"/>
                <a:gd name="connsiteX78" fmla="*/ 361950 w 6210300"/>
                <a:gd name="connsiteY78" fmla="*/ 157163 h 1200150"/>
                <a:gd name="connsiteX79" fmla="*/ 361950 w 6210300"/>
                <a:gd name="connsiteY79" fmla="*/ 109538 h 1200150"/>
                <a:gd name="connsiteX80" fmla="*/ 342900 w 6210300"/>
                <a:gd name="connsiteY80" fmla="*/ 109538 h 1200150"/>
                <a:gd name="connsiteX81" fmla="*/ 342900 w 6210300"/>
                <a:gd name="connsiteY81" fmla="*/ 85725 h 1200150"/>
                <a:gd name="connsiteX82" fmla="*/ 209550 w 6210300"/>
                <a:gd name="connsiteY82" fmla="*/ 85725 h 1200150"/>
                <a:gd name="connsiteX83" fmla="*/ 209550 w 6210300"/>
                <a:gd name="connsiteY83" fmla="*/ 0 h 1200150"/>
                <a:gd name="connsiteX84" fmla="*/ 109537 w 6210300"/>
                <a:gd name="connsiteY84" fmla="*/ 0 h 1200150"/>
                <a:gd name="connsiteX85" fmla="*/ 109537 w 6210300"/>
                <a:gd name="connsiteY85" fmla="*/ 0 h 1200150"/>
                <a:gd name="connsiteX86" fmla="*/ 0 w 6210300"/>
                <a:gd name="connsiteY86" fmla="*/ 0 h 1200150"/>
                <a:gd name="connsiteX0" fmla="*/ 6210300 w 6210300"/>
                <a:gd name="connsiteY0" fmla="*/ 1200150 h 1200150"/>
                <a:gd name="connsiteX1" fmla="*/ 4610100 w 6210300"/>
                <a:gd name="connsiteY1" fmla="*/ 1200150 h 1200150"/>
                <a:gd name="connsiteX2" fmla="*/ 4610100 w 6210300"/>
                <a:gd name="connsiteY2" fmla="*/ 1157288 h 1200150"/>
                <a:gd name="connsiteX3" fmla="*/ 4286250 w 6210300"/>
                <a:gd name="connsiteY3" fmla="*/ 1157288 h 1200150"/>
                <a:gd name="connsiteX4" fmla="*/ 4286250 w 6210300"/>
                <a:gd name="connsiteY4" fmla="*/ 1123950 h 1200150"/>
                <a:gd name="connsiteX5" fmla="*/ 4152900 w 6210300"/>
                <a:gd name="connsiteY5" fmla="*/ 1123950 h 1200150"/>
                <a:gd name="connsiteX6" fmla="*/ 4152900 w 6210300"/>
                <a:gd name="connsiteY6" fmla="*/ 1085850 h 1200150"/>
                <a:gd name="connsiteX7" fmla="*/ 3929062 w 6210300"/>
                <a:gd name="connsiteY7" fmla="*/ 1085850 h 1200150"/>
                <a:gd name="connsiteX8" fmla="*/ 3929062 w 6210300"/>
                <a:gd name="connsiteY8" fmla="*/ 1057275 h 1200150"/>
                <a:gd name="connsiteX9" fmla="*/ 3795712 w 6210300"/>
                <a:gd name="connsiteY9" fmla="*/ 1057275 h 1200150"/>
                <a:gd name="connsiteX10" fmla="*/ 3795712 w 6210300"/>
                <a:gd name="connsiteY10" fmla="*/ 1028700 h 1200150"/>
                <a:gd name="connsiteX11" fmla="*/ 3762375 w 6210300"/>
                <a:gd name="connsiteY11" fmla="*/ 1028700 h 1200150"/>
                <a:gd name="connsiteX12" fmla="*/ 3762375 w 6210300"/>
                <a:gd name="connsiteY12" fmla="*/ 1004888 h 1200150"/>
                <a:gd name="connsiteX13" fmla="*/ 3624262 w 6210300"/>
                <a:gd name="connsiteY13" fmla="*/ 1004888 h 1200150"/>
                <a:gd name="connsiteX14" fmla="*/ 3624262 w 6210300"/>
                <a:gd name="connsiteY14" fmla="*/ 971550 h 1200150"/>
                <a:gd name="connsiteX15" fmla="*/ 3505200 w 6210300"/>
                <a:gd name="connsiteY15" fmla="*/ 971550 h 1200150"/>
                <a:gd name="connsiteX16" fmla="*/ 3505200 w 6210300"/>
                <a:gd name="connsiteY16" fmla="*/ 942975 h 1200150"/>
                <a:gd name="connsiteX17" fmla="*/ 3224212 w 6210300"/>
                <a:gd name="connsiteY17" fmla="*/ 942975 h 1200150"/>
                <a:gd name="connsiteX18" fmla="*/ 3224212 w 6210300"/>
                <a:gd name="connsiteY18" fmla="*/ 923925 h 1200150"/>
                <a:gd name="connsiteX19" fmla="*/ 3162300 w 6210300"/>
                <a:gd name="connsiteY19" fmla="*/ 923925 h 1200150"/>
                <a:gd name="connsiteX20" fmla="*/ 3162300 w 6210300"/>
                <a:gd name="connsiteY20" fmla="*/ 909638 h 1200150"/>
                <a:gd name="connsiteX21" fmla="*/ 3067050 w 6210300"/>
                <a:gd name="connsiteY21" fmla="*/ 909638 h 1200150"/>
                <a:gd name="connsiteX22" fmla="*/ 3067050 w 6210300"/>
                <a:gd name="connsiteY22" fmla="*/ 876300 h 1200150"/>
                <a:gd name="connsiteX23" fmla="*/ 2976562 w 6210300"/>
                <a:gd name="connsiteY23" fmla="*/ 876300 h 1200150"/>
                <a:gd name="connsiteX24" fmla="*/ 2976562 w 6210300"/>
                <a:gd name="connsiteY24" fmla="*/ 857250 h 1200150"/>
                <a:gd name="connsiteX25" fmla="*/ 2733675 w 6210300"/>
                <a:gd name="connsiteY25" fmla="*/ 857250 h 1200150"/>
                <a:gd name="connsiteX26" fmla="*/ 2733675 w 6210300"/>
                <a:gd name="connsiteY26" fmla="*/ 823913 h 1200150"/>
                <a:gd name="connsiteX27" fmla="*/ 2509837 w 6210300"/>
                <a:gd name="connsiteY27" fmla="*/ 823913 h 1200150"/>
                <a:gd name="connsiteX28" fmla="*/ 2509837 w 6210300"/>
                <a:gd name="connsiteY28" fmla="*/ 762000 h 1200150"/>
                <a:gd name="connsiteX29" fmla="*/ 2466975 w 6210300"/>
                <a:gd name="connsiteY29" fmla="*/ 762000 h 1200150"/>
                <a:gd name="connsiteX30" fmla="*/ 2466975 w 6210300"/>
                <a:gd name="connsiteY30" fmla="*/ 733425 h 1200150"/>
                <a:gd name="connsiteX31" fmla="*/ 2381250 w 6210300"/>
                <a:gd name="connsiteY31" fmla="*/ 733425 h 1200150"/>
                <a:gd name="connsiteX32" fmla="*/ 2381250 w 6210300"/>
                <a:gd name="connsiteY32" fmla="*/ 723900 h 1200150"/>
                <a:gd name="connsiteX33" fmla="*/ 2266950 w 6210300"/>
                <a:gd name="connsiteY33" fmla="*/ 723900 h 1200150"/>
                <a:gd name="connsiteX34" fmla="*/ 2266950 w 6210300"/>
                <a:gd name="connsiteY34" fmla="*/ 709613 h 1200150"/>
                <a:gd name="connsiteX35" fmla="*/ 2152650 w 6210300"/>
                <a:gd name="connsiteY35" fmla="*/ 709613 h 1200150"/>
                <a:gd name="connsiteX36" fmla="*/ 2152650 w 6210300"/>
                <a:gd name="connsiteY36" fmla="*/ 681038 h 1200150"/>
                <a:gd name="connsiteX37" fmla="*/ 2071687 w 6210300"/>
                <a:gd name="connsiteY37" fmla="*/ 681038 h 1200150"/>
                <a:gd name="connsiteX38" fmla="*/ 2071687 w 6210300"/>
                <a:gd name="connsiteY38" fmla="*/ 657225 h 1200150"/>
                <a:gd name="connsiteX39" fmla="*/ 2028825 w 6210300"/>
                <a:gd name="connsiteY39" fmla="*/ 657225 h 1200150"/>
                <a:gd name="connsiteX40" fmla="*/ 2028825 w 6210300"/>
                <a:gd name="connsiteY40" fmla="*/ 638175 h 1200150"/>
                <a:gd name="connsiteX41" fmla="*/ 1985962 w 6210300"/>
                <a:gd name="connsiteY41" fmla="*/ 638175 h 1200150"/>
                <a:gd name="connsiteX42" fmla="*/ 1985962 w 6210300"/>
                <a:gd name="connsiteY42" fmla="*/ 623888 h 1200150"/>
                <a:gd name="connsiteX43" fmla="*/ 1905000 w 6210300"/>
                <a:gd name="connsiteY43" fmla="*/ 623888 h 1200150"/>
                <a:gd name="connsiteX44" fmla="*/ 1905000 w 6210300"/>
                <a:gd name="connsiteY44" fmla="*/ 590550 h 1200150"/>
                <a:gd name="connsiteX45" fmla="*/ 1752600 w 6210300"/>
                <a:gd name="connsiteY45" fmla="*/ 590550 h 1200150"/>
                <a:gd name="connsiteX46" fmla="*/ 1752600 w 6210300"/>
                <a:gd name="connsiteY46" fmla="*/ 571500 h 1200150"/>
                <a:gd name="connsiteX47" fmla="*/ 1681162 w 6210300"/>
                <a:gd name="connsiteY47" fmla="*/ 571500 h 1200150"/>
                <a:gd name="connsiteX48" fmla="*/ 1681162 w 6210300"/>
                <a:gd name="connsiteY48" fmla="*/ 552450 h 1200150"/>
                <a:gd name="connsiteX49" fmla="*/ 1652587 w 6210300"/>
                <a:gd name="connsiteY49" fmla="*/ 552450 h 1200150"/>
                <a:gd name="connsiteX50" fmla="*/ 1652587 w 6210300"/>
                <a:gd name="connsiteY50" fmla="*/ 528638 h 1200150"/>
                <a:gd name="connsiteX51" fmla="*/ 1504950 w 6210300"/>
                <a:gd name="connsiteY51" fmla="*/ 528638 h 1200150"/>
                <a:gd name="connsiteX52" fmla="*/ 1504950 w 6210300"/>
                <a:gd name="connsiteY52" fmla="*/ 504825 h 1200150"/>
                <a:gd name="connsiteX53" fmla="*/ 1476375 w 6210300"/>
                <a:gd name="connsiteY53" fmla="*/ 504825 h 1200150"/>
                <a:gd name="connsiteX54" fmla="*/ 1476375 w 6210300"/>
                <a:gd name="connsiteY54" fmla="*/ 495300 h 1200150"/>
                <a:gd name="connsiteX55" fmla="*/ 1304925 w 6210300"/>
                <a:gd name="connsiteY55" fmla="*/ 495300 h 1200150"/>
                <a:gd name="connsiteX56" fmla="*/ 1304925 w 6210300"/>
                <a:gd name="connsiteY56" fmla="*/ 471488 h 1200150"/>
                <a:gd name="connsiteX57" fmla="*/ 1276350 w 6210300"/>
                <a:gd name="connsiteY57" fmla="*/ 471488 h 1200150"/>
                <a:gd name="connsiteX58" fmla="*/ 1276350 w 6210300"/>
                <a:gd name="connsiteY58" fmla="*/ 447675 h 1200150"/>
                <a:gd name="connsiteX59" fmla="*/ 1181100 w 6210300"/>
                <a:gd name="connsiteY59" fmla="*/ 447675 h 1200150"/>
                <a:gd name="connsiteX60" fmla="*/ 1181100 w 6210300"/>
                <a:gd name="connsiteY60" fmla="*/ 433388 h 1200150"/>
                <a:gd name="connsiteX61" fmla="*/ 1128712 w 6210300"/>
                <a:gd name="connsiteY61" fmla="*/ 433388 h 1200150"/>
                <a:gd name="connsiteX62" fmla="*/ 1128712 w 6210300"/>
                <a:gd name="connsiteY62" fmla="*/ 409575 h 1200150"/>
                <a:gd name="connsiteX63" fmla="*/ 1023937 w 6210300"/>
                <a:gd name="connsiteY63" fmla="*/ 409575 h 1200150"/>
                <a:gd name="connsiteX64" fmla="*/ 1009650 w 6210300"/>
                <a:gd name="connsiteY64" fmla="*/ 409575 h 1200150"/>
                <a:gd name="connsiteX65" fmla="*/ 1009650 w 6210300"/>
                <a:gd name="connsiteY65" fmla="*/ 333375 h 1200150"/>
                <a:gd name="connsiteX66" fmla="*/ 742950 w 6210300"/>
                <a:gd name="connsiteY66" fmla="*/ 333375 h 1200150"/>
                <a:gd name="connsiteX67" fmla="*/ 747713 w 6210300"/>
                <a:gd name="connsiteY67" fmla="*/ 295275 h 1200150"/>
                <a:gd name="connsiteX68" fmla="*/ 683418 w 6210300"/>
                <a:gd name="connsiteY68" fmla="*/ 300038 h 1200150"/>
                <a:gd name="connsiteX69" fmla="*/ 671512 w 6210300"/>
                <a:gd name="connsiteY69" fmla="*/ 261938 h 1200150"/>
                <a:gd name="connsiteX70" fmla="*/ 642937 w 6210300"/>
                <a:gd name="connsiteY70" fmla="*/ 261938 h 1200150"/>
                <a:gd name="connsiteX71" fmla="*/ 642937 w 6210300"/>
                <a:gd name="connsiteY71" fmla="*/ 228600 h 1200150"/>
                <a:gd name="connsiteX72" fmla="*/ 533400 w 6210300"/>
                <a:gd name="connsiteY72" fmla="*/ 228600 h 1200150"/>
                <a:gd name="connsiteX73" fmla="*/ 533400 w 6210300"/>
                <a:gd name="connsiteY73" fmla="*/ 228600 h 1200150"/>
                <a:gd name="connsiteX74" fmla="*/ 509588 w 6210300"/>
                <a:gd name="connsiteY74" fmla="*/ 204788 h 1200150"/>
                <a:gd name="connsiteX75" fmla="*/ 509588 w 6210300"/>
                <a:gd name="connsiteY75" fmla="*/ 176213 h 1200150"/>
                <a:gd name="connsiteX76" fmla="*/ 500062 w 6210300"/>
                <a:gd name="connsiteY76" fmla="*/ 176213 h 1200150"/>
                <a:gd name="connsiteX77" fmla="*/ 481012 w 6210300"/>
                <a:gd name="connsiteY77" fmla="*/ 157163 h 1200150"/>
                <a:gd name="connsiteX78" fmla="*/ 361950 w 6210300"/>
                <a:gd name="connsiteY78" fmla="*/ 157163 h 1200150"/>
                <a:gd name="connsiteX79" fmla="*/ 361950 w 6210300"/>
                <a:gd name="connsiteY79" fmla="*/ 109538 h 1200150"/>
                <a:gd name="connsiteX80" fmla="*/ 342900 w 6210300"/>
                <a:gd name="connsiteY80" fmla="*/ 109538 h 1200150"/>
                <a:gd name="connsiteX81" fmla="*/ 342900 w 6210300"/>
                <a:gd name="connsiteY81" fmla="*/ 85725 h 1200150"/>
                <a:gd name="connsiteX82" fmla="*/ 209550 w 6210300"/>
                <a:gd name="connsiteY82" fmla="*/ 85725 h 1200150"/>
                <a:gd name="connsiteX83" fmla="*/ 209550 w 6210300"/>
                <a:gd name="connsiteY83" fmla="*/ 0 h 1200150"/>
                <a:gd name="connsiteX84" fmla="*/ 109537 w 6210300"/>
                <a:gd name="connsiteY84" fmla="*/ 0 h 1200150"/>
                <a:gd name="connsiteX85" fmla="*/ 109537 w 6210300"/>
                <a:gd name="connsiteY85" fmla="*/ 0 h 1200150"/>
                <a:gd name="connsiteX86" fmla="*/ 0 w 6210300"/>
                <a:gd name="connsiteY86" fmla="*/ 0 h 1200150"/>
                <a:gd name="connsiteX0" fmla="*/ 6210300 w 6210300"/>
                <a:gd name="connsiteY0" fmla="*/ 1200150 h 1200150"/>
                <a:gd name="connsiteX1" fmla="*/ 4610100 w 6210300"/>
                <a:gd name="connsiteY1" fmla="*/ 1200150 h 1200150"/>
                <a:gd name="connsiteX2" fmla="*/ 4610100 w 6210300"/>
                <a:gd name="connsiteY2" fmla="*/ 1157288 h 1200150"/>
                <a:gd name="connsiteX3" fmla="*/ 4286250 w 6210300"/>
                <a:gd name="connsiteY3" fmla="*/ 1157288 h 1200150"/>
                <a:gd name="connsiteX4" fmla="*/ 4286250 w 6210300"/>
                <a:gd name="connsiteY4" fmla="*/ 1123950 h 1200150"/>
                <a:gd name="connsiteX5" fmla="*/ 4152900 w 6210300"/>
                <a:gd name="connsiteY5" fmla="*/ 1123950 h 1200150"/>
                <a:gd name="connsiteX6" fmla="*/ 4152900 w 6210300"/>
                <a:gd name="connsiteY6" fmla="*/ 1085850 h 1200150"/>
                <a:gd name="connsiteX7" fmla="*/ 3929062 w 6210300"/>
                <a:gd name="connsiteY7" fmla="*/ 1085850 h 1200150"/>
                <a:gd name="connsiteX8" fmla="*/ 3929062 w 6210300"/>
                <a:gd name="connsiteY8" fmla="*/ 1057275 h 1200150"/>
                <a:gd name="connsiteX9" fmla="*/ 3795712 w 6210300"/>
                <a:gd name="connsiteY9" fmla="*/ 1057275 h 1200150"/>
                <a:gd name="connsiteX10" fmla="*/ 3795712 w 6210300"/>
                <a:gd name="connsiteY10" fmla="*/ 1028700 h 1200150"/>
                <a:gd name="connsiteX11" fmla="*/ 3762375 w 6210300"/>
                <a:gd name="connsiteY11" fmla="*/ 1028700 h 1200150"/>
                <a:gd name="connsiteX12" fmla="*/ 3762375 w 6210300"/>
                <a:gd name="connsiteY12" fmla="*/ 1004888 h 1200150"/>
                <a:gd name="connsiteX13" fmla="*/ 3624262 w 6210300"/>
                <a:gd name="connsiteY13" fmla="*/ 1004888 h 1200150"/>
                <a:gd name="connsiteX14" fmla="*/ 3624262 w 6210300"/>
                <a:gd name="connsiteY14" fmla="*/ 971550 h 1200150"/>
                <a:gd name="connsiteX15" fmla="*/ 3505200 w 6210300"/>
                <a:gd name="connsiteY15" fmla="*/ 971550 h 1200150"/>
                <a:gd name="connsiteX16" fmla="*/ 3505200 w 6210300"/>
                <a:gd name="connsiteY16" fmla="*/ 942975 h 1200150"/>
                <a:gd name="connsiteX17" fmla="*/ 3224212 w 6210300"/>
                <a:gd name="connsiteY17" fmla="*/ 942975 h 1200150"/>
                <a:gd name="connsiteX18" fmla="*/ 3224212 w 6210300"/>
                <a:gd name="connsiteY18" fmla="*/ 923925 h 1200150"/>
                <a:gd name="connsiteX19" fmla="*/ 3162300 w 6210300"/>
                <a:gd name="connsiteY19" fmla="*/ 923925 h 1200150"/>
                <a:gd name="connsiteX20" fmla="*/ 3162300 w 6210300"/>
                <a:gd name="connsiteY20" fmla="*/ 909638 h 1200150"/>
                <a:gd name="connsiteX21" fmla="*/ 3067050 w 6210300"/>
                <a:gd name="connsiteY21" fmla="*/ 909638 h 1200150"/>
                <a:gd name="connsiteX22" fmla="*/ 3067050 w 6210300"/>
                <a:gd name="connsiteY22" fmla="*/ 876300 h 1200150"/>
                <a:gd name="connsiteX23" fmla="*/ 2976562 w 6210300"/>
                <a:gd name="connsiteY23" fmla="*/ 876300 h 1200150"/>
                <a:gd name="connsiteX24" fmla="*/ 2976562 w 6210300"/>
                <a:gd name="connsiteY24" fmla="*/ 857250 h 1200150"/>
                <a:gd name="connsiteX25" fmla="*/ 2733675 w 6210300"/>
                <a:gd name="connsiteY25" fmla="*/ 857250 h 1200150"/>
                <a:gd name="connsiteX26" fmla="*/ 2733675 w 6210300"/>
                <a:gd name="connsiteY26" fmla="*/ 823913 h 1200150"/>
                <a:gd name="connsiteX27" fmla="*/ 2509837 w 6210300"/>
                <a:gd name="connsiteY27" fmla="*/ 823913 h 1200150"/>
                <a:gd name="connsiteX28" fmla="*/ 2509837 w 6210300"/>
                <a:gd name="connsiteY28" fmla="*/ 762000 h 1200150"/>
                <a:gd name="connsiteX29" fmla="*/ 2466975 w 6210300"/>
                <a:gd name="connsiteY29" fmla="*/ 762000 h 1200150"/>
                <a:gd name="connsiteX30" fmla="*/ 2466975 w 6210300"/>
                <a:gd name="connsiteY30" fmla="*/ 733425 h 1200150"/>
                <a:gd name="connsiteX31" fmla="*/ 2381250 w 6210300"/>
                <a:gd name="connsiteY31" fmla="*/ 733425 h 1200150"/>
                <a:gd name="connsiteX32" fmla="*/ 2381250 w 6210300"/>
                <a:gd name="connsiteY32" fmla="*/ 723900 h 1200150"/>
                <a:gd name="connsiteX33" fmla="*/ 2266950 w 6210300"/>
                <a:gd name="connsiteY33" fmla="*/ 723900 h 1200150"/>
                <a:gd name="connsiteX34" fmla="*/ 2266950 w 6210300"/>
                <a:gd name="connsiteY34" fmla="*/ 709613 h 1200150"/>
                <a:gd name="connsiteX35" fmla="*/ 2152650 w 6210300"/>
                <a:gd name="connsiteY35" fmla="*/ 709613 h 1200150"/>
                <a:gd name="connsiteX36" fmla="*/ 2152650 w 6210300"/>
                <a:gd name="connsiteY36" fmla="*/ 681038 h 1200150"/>
                <a:gd name="connsiteX37" fmla="*/ 2071687 w 6210300"/>
                <a:gd name="connsiteY37" fmla="*/ 681038 h 1200150"/>
                <a:gd name="connsiteX38" fmla="*/ 2071687 w 6210300"/>
                <a:gd name="connsiteY38" fmla="*/ 657225 h 1200150"/>
                <a:gd name="connsiteX39" fmla="*/ 2028825 w 6210300"/>
                <a:gd name="connsiteY39" fmla="*/ 657225 h 1200150"/>
                <a:gd name="connsiteX40" fmla="*/ 2028825 w 6210300"/>
                <a:gd name="connsiteY40" fmla="*/ 638175 h 1200150"/>
                <a:gd name="connsiteX41" fmla="*/ 1985962 w 6210300"/>
                <a:gd name="connsiteY41" fmla="*/ 638175 h 1200150"/>
                <a:gd name="connsiteX42" fmla="*/ 1985962 w 6210300"/>
                <a:gd name="connsiteY42" fmla="*/ 623888 h 1200150"/>
                <a:gd name="connsiteX43" fmla="*/ 1905000 w 6210300"/>
                <a:gd name="connsiteY43" fmla="*/ 623888 h 1200150"/>
                <a:gd name="connsiteX44" fmla="*/ 1905000 w 6210300"/>
                <a:gd name="connsiteY44" fmla="*/ 590550 h 1200150"/>
                <a:gd name="connsiteX45" fmla="*/ 1752600 w 6210300"/>
                <a:gd name="connsiteY45" fmla="*/ 590550 h 1200150"/>
                <a:gd name="connsiteX46" fmla="*/ 1752600 w 6210300"/>
                <a:gd name="connsiteY46" fmla="*/ 571500 h 1200150"/>
                <a:gd name="connsiteX47" fmla="*/ 1681162 w 6210300"/>
                <a:gd name="connsiteY47" fmla="*/ 571500 h 1200150"/>
                <a:gd name="connsiteX48" fmla="*/ 1681162 w 6210300"/>
                <a:gd name="connsiteY48" fmla="*/ 552450 h 1200150"/>
                <a:gd name="connsiteX49" fmla="*/ 1652587 w 6210300"/>
                <a:gd name="connsiteY49" fmla="*/ 552450 h 1200150"/>
                <a:gd name="connsiteX50" fmla="*/ 1652587 w 6210300"/>
                <a:gd name="connsiteY50" fmla="*/ 528638 h 1200150"/>
                <a:gd name="connsiteX51" fmla="*/ 1504950 w 6210300"/>
                <a:gd name="connsiteY51" fmla="*/ 528638 h 1200150"/>
                <a:gd name="connsiteX52" fmla="*/ 1504950 w 6210300"/>
                <a:gd name="connsiteY52" fmla="*/ 504825 h 1200150"/>
                <a:gd name="connsiteX53" fmla="*/ 1476375 w 6210300"/>
                <a:gd name="connsiteY53" fmla="*/ 504825 h 1200150"/>
                <a:gd name="connsiteX54" fmla="*/ 1476375 w 6210300"/>
                <a:gd name="connsiteY54" fmla="*/ 495300 h 1200150"/>
                <a:gd name="connsiteX55" fmla="*/ 1304925 w 6210300"/>
                <a:gd name="connsiteY55" fmla="*/ 495300 h 1200150"/>
                <a:gd name="connsiteX56" fmla="*/ 1304925 w 6210300"/>
                <a:gd name="connsiteY56" fmla="*/ 471488 h 1200150"/>
                <a:gd name="connsiteX57" fmla="*/ 1276350 w 6210300"/>
                <a:gd name="connsiteY57" fmla="*/ 471488 h 1200150"/>
                <a:gd name="connsiteX58" fmla="*/ 1276350 w 6210300"/>
                <a:gd name="connsiteY58" fmla="*/ 447675 h 1200150"/>
                <a:gd name="connsiteX59" fmla="*/ 1181100 w 6210300"/>
                <a:gd name="connsiteY59" fmla="*/ 447675 h 1200150"/>
                <a:gd name="connsiteX60" fmla="*/ 1181100 w 6210300"/>
                <a:gd name="connsiteY60" fmla="*/ 433388 h 1200150"/>
                <a:gd name="connsiteX61" fmla="*/ 1128712 w 6210300"/>
                <a:gd name="connsiteY61" fmla="*/ 433388 h 1200150"/>
                <a:gd name="connsiteX62" fmla="*/ 1128712 w 6210300"/>
                <a:gd name="connsiteY62" fmla="*/ 409575 h 1200150"/>
                <a:gd name="connsiteX63" fmla="*/ 1023937 w 6210300"/>
                <a:gd name="connsiteY63" fmla="*/ 409575 h 1200150"/>
                <a:gd name="connsiteX64" fmla="*/ 1009650 w 6210300"/>
                <a:gd name="connsiteY64" fmla="*/ 409575 h 1200150"/>
                <a:gd name="connsiteX65" fmla="*/ 1009650 w 6210300"/>
                <a:gd name="connsiteY65" fmla="*/ 333375 h 1200150"/>
                <a:gd name="connsiteX66" fmla="*/ 742950 w 6210300"/>
                <a:gd name="connsiteY66" fmla="*/ 333375 h 1200150"/>
                <a:gd name="connsiteX67" fmla="*/ 742951 w 6210300"/>
                <a:gd name="connsiteY67" fmla="*/ 297656 h 1200150"/>
                <a:gd name="connsiteX68" fmla="*/ 683418 w 6210300"/>
                <a:gd name="connsiteY68" fmla="*/ 300038 h 1200150"/>
                <a:gd name="connsiteX69" fmla="*/ 671512 w 6210300"/>
                <a:gd name="connsiteY69" fmla="*/ 261938 h 1200150"/>
                <a:gd name="connsiteX70" fmla="*/ 642937 w 6210300"/>
                <a:gd name="connsiteY70" fmla="*/ 261938 h 1200150"/>
                <a:gd name="connsiteX71" fmla="*/ 642937 w 6210300"/>
                <a:gd name="connsiteY71" fmla="*/ 228600 h 1200150"/>
                <a:gd name="connsiteX72" fmla="*/ 533400 w 6210300"/>
                <a:gd name="connsiteY72" fmla="*/ 228600 h 1200150"/>
                <a:gd name="connsiteX73" fmla="*/ 533400 w 6210300"/>
                <a:gd name="connsiteY73" fmla="*/ 228600 h 1200150"/>
                <a:gd name="connsiteX74" fmla="*/ 509588 w 6210300"/>
                <a:gd name="connsiteY74" fmla="*/ 204788 h 1200150"/>
                <a:gd name="connsiteX75" fmla="*/ 509588 w 6210300"/>
                <a:gd name="connsiteY75" fmla="*/ 176213 h 1200150"/>
                <a:gd name="connsiteX76" fmla="*/ 500062 w 6210300"/>
                <a:gd name="connsiteY76" fmla="*/ 176213 h 1200150"/>
                <a:gd name="connsiteX77" fmla="*/ 481012 w 6210300"/>
                <a:gd name="connsiteY77" fmla="*/ 157163 h 1200150"/>
                <a:gd name="connsiteX78" fmla="*/ 361950 w 6210300"/>
                <a:gd name="connsiteY78" fmla="*/ 157163 h 1200150"/>
                <a:gd name="connsiteX79" fmla="*/ 361950 w 6210300"/>
                <a:gd name="connsiteY79" fmla="*/ 109538 h 1200150"/>
                <a:gd name="connsiteX80" fmla="*/ 342900 w 6210300"/>
                <a:gd name="connsiteY80" fmla="*/ 109538 h 1200150"/>
                <a:gd name="connsiteX81" fmla="*/ 342900 w 6210300"/>
                <a:gd name="connsiteY81" fmla="*/ 85725 h 1200150"/>
                <a:gd name="connsiteX82" fmla="*/ 209550 w 6210300"/>
                <a:gd name="connsiteY82" fmla="*/ 85725 h 1200150"/>
                <a:gd name="connsiteX83" fmla="*/ 209550 w 6210300"/>
                <a:gd name="connsiteY83" fmla="*/ 0 h 1200150"/>
                <a:gd name="connsiteX84" fmla="*/ 109537 w 6210300"/>
                <a:gd name="connsiteY84" fmla="*/ 0 h 1200150"/>
                <a:gd name="connsiteX85" fmla="*/ 109537 w 6210300"/>
                <a:gd name="connsiteY85" fmla="*/ 0 h 1200150"/>
                <a:gd name="connsiteX86" fmla="*/ 0 w 6210300"/>
                <a:gd name="connsiteY86" fmla="*/ 0 h 1200150"/>
                <a:gd name="connsiteX0" fmla="*/ 6210300 w 6210300"/>
                <a:gd name="connsiteY0" fmla="*/ 1200150 h 1200150"/>
                <a:gd name="connsiteX1" fmla="*/ 4610100 w 6210300"/>
                <a:gd name="connsiteY1" fmla="*/ 1200150 h 1200150"/>
                <a:gd name="connsiteX2" fmla="*/ 4610100 w 6210300"/>
                <a:gd name="connsiteY2" fmla="*/ 1157288 h 1200150"/>
                <a:gd name="connsiteX3" fmla="*/ 4286250 w 6210300"/>
                <a:gd name="connsiteY3" fmla="*/ 1157288 h 1200150"/>
                <a:gd name="connsiteX4" fmla="*/ 4286250 w 6210300"/>
                <a:gd name="connsiteY4" fmla="*/ 1123950 h 1200150"/>
                <a:gd name="connsiteX5" fmla="*/ 4152900 w 6210300"/>
                <a:gd name="connsiteY5" fmla="*/ 1123950 h 1200150"/>
                <a:gd name="connsiteX6" fmla="*/ 4152900 w 6210300"/>
                <a:gd name="connsiteY6" fmla="*/ 1085850 h 1200150"/>
                <a:gd name="connsiteX7" fmla="*/ 3929062 w 6210300"/>
                <a:gd name="connsiteY7" fmla="*/ 1085850 h 1200150"/>
                <a:gd name="connsiteX8" fmla="*/ 3929062 w 6210300"/>
                <a:gd name="connsiteY8" fmla="*/ 1057275 h 1200150"/>
                <a:gd name="connsiteX9" fmla="*/ 3795712 w 6210300"/>
                <a:gd name="connsiteY9" fmla="*/ 1057275 h 1200150"/>
                <a:gd name="connsiteX10" fmla="*/ 3795712 w 6210300"/>
                <a:gd name="connsiteY10" fmla="*/ 1028700 h 1200150"/>
                <a:gd name="connsiteX11" fmla="*/ 3762375 w 6210300"/>
                <a:gd name="connsiteY11" fmla="*/ 1028700 h 1200150"/>
                <a:gd name="connsiteX12" fmla="*/ 3762375 w 6210300"/>
                <a:gd name="connsiteY12" fmla="*/ 1004888 h 1200150"/>
                <a:gd name="connsiteX13" fmla="*/ 3624262 w 6210300"/>
                <a:gd name="connsiteY13" fmla="*/ 1004888 h 1200150"/>
                <a:gd name="connsiteX14" fmla="*/ 3624262 w 6210300"/>
                <a:gd name="connsiteY14" fmla="*/ 971550 h 1200150"/>
                <a:gd name="connsiteX15" fmla="*/ 3505200 w 6210300"/>
                <a:gd name="connsiteY15" fmla="*/ 971550 h 1200150"/>
                <a:gd name="connsiteX16" fmla="*/ 3505200 w 6210300"/>
                <a:gd name="connsiteY16" fmla="*/ 942975 h 1200150"/>
                <a:gd name="connsiteX17" fmla="*/ 3224212 w 6210300"/>
                <a:gd name="connsiteY17" fmla="*/ 942975 h 1200150"/>
                <a:gd name="connsiteX18" fmla="*/ 3224212 w 6210300"/>
                <a:gd name="connsiteY18" fmla="*/ 923925 h 1200150"/>
                <a:gd name="connsiteX19" fmla="*/ 3162300 w 6210300"/>
                <a:gd name="connsiteY19" fmla="*/ 923925 h 1200150"/>
                <a:gd name="connsiteX20" fmla="*/ 3162300 w 6210300"/>
                <a:gd name="connsiteY20" fmla="*/ 909638 h 1200150"/>
                <a:gd name="connsiteX21" fmla="*/ 3067050 w 6210300"/>
                <a:gd name="connsiteY21" fmla="*/ 909638 h 1200150"/>
                <a:gd name="connsiteX22" fmla="*/ 3067050 w 6210300"/>
                <a:gd name="connsiteY22" fmla="*/ 876300 h 1200150"/>
                <a:gd name="connsiteX23" fmla="*/ 2976562 w 6210300"/>
                <a:gd name="connsiteY23" fmla="*/ 876300 h 1200150"/>
                <a:gd name="connsiteX24" fmla="*/ 2976562 w 6210300"/>
                <a:gd name="connsiteY24" fmla="*/ 857250 h 1200150"/>
                <a:gd name="connsiteX25" fmla="*/ 2733675 w 6210300"/>
                <a:gd name="connsiteY25" fmla="*/ 857250 h 1200150"/>
                <a:gd name="connsiteX26" fmla="*/ 2733675 w 6210300"/>
                <a:gd name="connsiteY26" fmla="*/ 823913 h 1200150"/>
                <a:gd name="connsiteX27" fmla="*/ 2509837 w 6210300"/>
                <a:gd name="connsiteY27" fmla="*/ 823913 h 1200150"/>
                <a:gd name="connsiteX28" fmla="*/ 2509837 w 6210300"/>
                <a:gd name="connsiteY28" fmla="*/ 762000 h 1200150"/>
                <a:gd name="connsiteX29" fmla="*/ 2466975 w 6210300"/>
                <a:gd name="connsiteY29" fmla="*/ 762000 h 1200150"/>
                <a:gd name="connsiteX30" fmla="*/ 2466975 w 6210300"/>
                <a:gd name="connsiteY30" fmla="*/ 733425 h 1200150"/>
                <a:gd name="connsiteX31" fmla="*/ 2381250 w 6210300"/>
                <a:gd name="connsiteY31" fmla="*/ 733425 h 1200150"/>
                <a:gd name="connsiteX32" fmla="*/ 2381250 w 6210300"/>
                <a:gd name="connsiteY32" fmla="*/ 723900 h 1200150"/>
                <a:gd name="connsiteX33" fmla="*/ 2266950 w 6210300"/>
                <a:gd name="connsiteY33" fmla="*/ 723900 h 1200150"/>
                <a:gd name="connsiteX34" fmla="*/ 2266950 w 6210300"/>
                <a:gd name="connsiteY34" fmla="*/ 709613 h 1200150"/>
                <a:gd name="connsiteX35" fmla="*/ 2152650 w 6210300"/>
                <a:gd name="connsiteY35" fmla="*/ 709613 h 1200150"/>
                <a:gd name="connsiteX36" fmla="*/ 2152650 w 6210300"/>
                <a:gd name="connsiteY36" fmla="*/ 681038 h 1200150"/>
                <a:gd name="connsiteX37" fmla="*/ 2071687 w 6210300"/>
                <a:gd name="connsiteY37" fmla="*/ 681038 h 1200150"/>
                <a:gd name="connsiteX38" fmla="*/ 2071687 w 6210300"/>
                <a:gd name="connsiteY38" fmla="*/ 657225 h 1200150"/>
                <a:gd name="connsiteX39" fmla="*/ 2028825 w 6210300"/>
                <a:gd name="connsiteY39" fmla="*/ 657225 h 1200150"/>
                <a:gd name="connsiteX40" fmla="*/ 2028825 w 6210300"/>
                <a:gd name="connsiteY40" fmla="*/ 638175 h 1200150"/>
                <a:gd name="connsiteX41" fmla="*/ 1985962 w 6210300"/>
                <a:gd name="connsiteY41" fmla="*/ 638175 h 1200150"/>
                <a:gd name="connsiteX42" fmla="*/ 1985962 w 6210300"/>
                <a:gd name="connsiteY42" fmla="*/ 623888 h 1200150"/>
                <a:gd name="connsiteX43" fmla="*/ 1905000 w 6210300"/>
                <a:gd name="connsiteY43" fmla="*/ 623888 h 1200150"/>
                <a:gd name="connsiteX44" fmla="*/ 1905000 w 6210300"/>
                <a:gd name="connsiteY44" fmla="*/ 590550 h 1200150"/>
                <a:gd name="connsiteX45" fmla="*/ 1752600 w 6210300"/>
                <a:gd name="connsiteY45" fmla="*/ 590550 h 1200150"/>
                <a:gd name="connsiteX46" fmla="*/ 1752600 w 6210300"/>
                <a:gd name="connsiteY46" fmla="*/ 571500 h 1200150"/>
                <a:gd name="connsiteX47" fmla="*/ 1681162 w 6210300"/>
                <a:gd name="connsiteY47" fmla="*/ 571500 h 1200150"/>
                <a:gd name="connsiteX48" fmla="*/ 1681162 w 6210300"/>
                <a:gd name="connsiteY48" fmla="*/ 552450 h 1200150"/>
                <a:gd name="connsiteX49" fmla="*/ 1652587 w 6210300"/>
                <a:gd name="connsiteY49" fmla="*/ 552450 h 1200150"/>
                <a:gd name="connsiteX50" fmla="*/ 1652587 w 6210300"/>
                <a:gd name="connsiteY50" fmla="*/ 528638 h 1200150"/>
                <a:gd name="connsiteX51" fmla="*/ 1504950 w 6210300"/>
                <a:gd name="connsiteY51" fmla="*/ 528638 h 1200150"/>
                <a:gd name="connsiteX52" fmla="*/ 1504950 w 6210300"/>
                <a:gd name="connsiteY52" fmla="*/ 504825 h 1200150"/>
                <a:gd name="connsiteX53" fmla="*/ 1476375 w 6210300"/>
                <a:gd name="connsiteY53" fmla="*/ 504825 h 1200150"/>
                <a:gd name="connsiteX54" fmla="*/ 1476375 w 6210300"/>
                <a:gd name="connsiteY54" fmla="*/ 495300 h 1200150"/>
                <a:gd name="connsiteX55" fmla="*/ 1304925 w 6210300"/>
                <a:gd name="connsiteY55" fmla="*/ 495300 h 1200150"/>
                <a:gd name="connsiteX56" fmla="*/ 1304925 w 6210300"/>
                <a:gd name="connsiteY56" fmla="*/ 471488 h 1200150"/>
                <a:gd name="connsiteX57" fmla="*/ 1276350 w 6210300"/>
                <a:gd name="connsiteY57" fmla="*/ 471488 h 1200150"/>
                <a:gd name="connsiteX58" fmla="*/ 1276350 w 6210300"/>
                <a:gd name="connsiteY58" fmla="*/ 447675 h 1200150"/>
                <a:gd name="connsiteX59" fmla="*/ 1181100 w 6210300"/>
                <a:gd name="connsiteY59" fmla="*/ 447675 h 1200150"/>
                <a:gd name="connsiteX60" fmla="*/ 1181100 w 6210300"/>
                <a:gd name="connsiteY60" fmla="*/ 433388 h 1200150"/>
                <a:gd name="connsiteX61" fmla="*/ 1128712 w 6210300"/>
                <a:gd name="connsiteY61" fmla="*/ 433388 h 1200150"/>
                <a:gd name="connsiteX62" fmla="*/ 1128712 w 6210300"/>
                <a:gd name="connsiteY62" fmla="*/ 409575 h 1200150"/>
                <a:gd name="connsiteX63" fmla="*/ 1023937 w 6210300"/>
                <a:gd name="connsiteY63" fmla="*/ 409575 h 1200150"/>
                <a:gd name="connsiteX64" fmla="*/ 1009650 w 6210300"/>
                <a:gd name="connsiteY64" fmla="*/ 409575 h 1200150"/>
                <a:gd name="connsiteX65" fmla="*/ 1009650 w 6210300"/>
                <a:gd name="connsiteY65" fmla="*/ 333375 h 1200150"/>
                <a:gd name="connsiteX66" fmla="*/ 742950 w 6210300"/>
                <a:gd name="connsiteY66" fmla="*/ 333375 h 1200150"/>
                <a:gd name="connsiteX67" fmla="*/ 742951 w 6210300"/>
                <a:gd name="connsiteY67" fmla="*/ 297656 h 1200150"/>
                <a:gd name="connsiteX68" fmla="*/ 683418 w 6210300"/>
                <a:gd name="connsiteY68" fmla="*/ 300038 h 1200150"/>
                <a:gd name="connsiteX69" fmla="*/ 681037 w 6210300"/>
                <a:gd name="connsiteY69" fmla="*/ 261938 h 1200150"/>
                <a:gd name="connsiteX70" fmla="*/ 642937 w 6210300"/>
                <a:gd name="connsiteY70" fmla="*/ 261938 h 1200150"/>
                <a:gd name="connsiteX71" fmla="*/ 642937 w 6210300"/>
                <a:gd name="connsiteY71" fmla="*/ 228600 h 1200150"/>
                <a:gd name="connsiteX72" fmla="*/ 533400 w 6210300"/>
                <a:gd name="connsiteY72" fmla="*/ 228600 h 1200150"/>
                <a:gd name="connsiteX73" fmla="*/ 533400 w 6210300"/>
                <a:gd name="connsiteY73" fmla="*/ 228600 h 1200150"/>
                <a:gd name="connsiteX74" fmla="*/ 509588 w 6210300"/>
                <a:gd name="connsiteY74" fmla="*/ 204788 h 1200150"/>
                <a:gd name="connsiteX75" fmla="*/ 509588 w 6210300"/>
                <a:gd name="connsiteY75" fmla="*/ 176213 h 1200150"/>
                <a:gd name="connsiteX76" fmla="*/ 500062 w 6210300"/>
                <a:gd name="connsiteY76" fmla="*/ 176213 h 1200150"/>
                <a:gd name="connsiteX77" fmla="*/ 481012 w 6210300"/>
                <a:gd name="connsiteY77" fmla="*/ 157163 h 1200150"/>
                <a:gd name="connsiteX78" fmla="*/ 361950 w 6210300"/>
                <a:gd name="connsiteY78" fmla="*/ 157163 h 1200150"/>
                <a:gd name="connsiteX79" fmla="*/ 361950 w 6210300"/>
                <a:gd name="connsiteY79" fmla="*/ 109538 h 1200150"/>
                <a:gd name="connsiteX80" fmla="*/ 342900 w 6210300"/>
                <a:gd name="connsiteY80" fmla="*/ 109538 h 1200150"/>
                <a:gd name="connsiteX81" fmla="*/ 342900 w 6210300"/>
                <a:gd name="connsiteY81" fmla="*/ 85725 h 1200150"/>
                <a:gd name="connsiteX82" fmla="*/ 209550 w 6210300"/>
                <a:gd name="connsiteY82" fmla="*/ 85725 h 1200150"/>
                <a:gd name="connsiteX83" fmla="*/ 209550 w 6210300"/>
                <a:gd name="connsiteY83" fmla="*/ 0 h 1200150"/>
                <a:gd name="connsiteX84" fmla="*/ 109537 w 6210300"/>
                <a:gd name="connsiteY84" fmla="*/ 0 h 1200150"/>
                <a:gd name="connsiteX85" fmla="*/ 109537 w 6210300"/>
                <a:gd name="connsiteY85" fmla="*/ 0 h 1200150"/>
                <a:gd name="connsiteX86" fmla="*/ 0 w 6210300"/>
                <a:gd name="connsiteY86" fmla="*/ 0 h 1200150"/>
                <a:gd name="connsiteX0" fmla="*/ 6210300 w 6210300"/>
                <a:gd name="connsiteY0" fmla="*/ 1226344 h 1226344"/>
                <a:gd name="connsiteX1" fmla="*/ 4610100 w 6210300"/>
                <a:gd name="connsiteY1" fmla="*/ 1226344 h 1226344"/>
                <a:gd name="connsiteX2" fmla="*/ 4610100 w 6210300"/>
                <a:gd name="connsiteY2" fmla="*/ 1183482 h 1226344"/>
                <a:gd name="connsiteX3" fmla="*/ 4286250 w 6210300"/>
                <a:gd name="connsiteY3" fmla="*/ 1183482 h 1226344"/>
                <a:gd name="connsiteX4" fmla="*/ 4286250 w 6210300"/>
                <a:gd name="connsiteY4" fmla="*/ 1150144 h 1226344"/>
                <a:gd name="connsiteX5" fmla="*/ 4152900 w 6210300"/>
                <a:gd name="connsiteY5" fmla="*/ 1150144 h 1226344"/>
                <a:gd name="connsiteX6" fmla="*/ 4152900 w 6210300"/>
                <a:gd name="connsiteY6" fmla="*/ 1112044 h 1226344"/>
                <a:gd name="connsiteX7" fmla="*/ 3929062 w 6210300"/>
                <a:gd name="connsiteY7" fmla="*/ 1112044 h 1226344"/>
                <a:gd name="connsiteX8" fmla="*/ 3929062 w 6210300"/>
                <a:gd name="connsiteY8" fmla="*/ 1083469 h 1226344"/>
                <a:gd name="connsiteX9" fmla="*/ 3795712 w 6210300"/>
                <a:gd name="connsiteY9" fmla="*/ 1083469 h 1226344"/>
                <a:gd name="connsiteX10" fmla="*/ 3795712 w 6210300"/>
                <a:gd name="connsiteY10" fmla="*/ 1054894 h 1226344"/>
                <a:gd name="connsiteX11" fmla="*/ 3762375 w 6210300"/>
                <a:gd name="connsiteY11" fmla="*/ 1054894 h 1226344"/>
                <a:gd name="connsiteX12" fmla="*/ 3762375 w 6210300"/>
                <a:gd name="connsiteY12" fmla="*/ 1031082 h 1226344"/>
                <a:gd name="connsiteX13" fmla="*/ 3624262 w 6210300"/>
                <a:gd name="connsiteY13" fmla="*/ 1031082 h 1226344"/>
                <a:gd name="connsiteX14" fmla="*/ 3624262 w 6210300"/>
                <a:gd name="connsiteY14" fmla="*/ 997744 h 1226344"/>
                <a:gd name="connsiteX15" fmla="*/ 3505200 w 6210300"/>
                <a:gd name="connsiteY15" fmla="*/ 997744 h 1226344"/>
                <a:gd name="connsiteX16" fmla="*/ 3505200 w 6210300"/>
                <a:gd name="connsiteY16" fmla="*/ 969169 h 1226344"/>
                <a:gd name="connsiteX17" fmla="*/ 3224212 w 6210300"/>
                <a:gd name="connsiteY17" fmla="*/ 969169 h 1226344"/>
                <a:gd name="connsiteX18" fmla="*/ 3224212 w 6210300"/>
                <a:gd name="connsiteY18" fmla="*/ 950119 h 1226344"/>
                <a:gd name="connsiteX19" fmla="*/ 3162300 w 6210300"/>
                <a:gd name="connsiteY19" fmla="*/ 950119 h 1226344"/>
                <a:gd name="connsiteX20" fmla="*/ 3162300 w 6210300"/>
                <a:gd name="connsiteY20" fmla="*/ 935832 h 1226344"/>
                <a:gd name="connsiteX21" fmla="*/ 3067050 w 6210300"/>
                <a:gd name="connsiteY21" fmla="*/ 935832 h 1226344"/>
                <a:gd name="connsiteX22" fmla="*/ 3067050 w 6210300"/>
                <a:gd name="connsiteY22" fmla="*/ 902494 h 1226344"/>
                <a:gd name="connsiteX23" fmla="*/ 2976562 w 6210300"/>
                <a:gd name="connsiteY23" fmla="*/ 902494 h 1226344"/>
                <a:gd name="connsiteX24" fmla="*/ 2976562 w 6210300"/>
                <a:gd name="connsiteY24" fmla="*/ 883444 h 1226344"/>
                <a:gd name="connsiteX25" fmla="*/ 2733675 w 6210300"/>
                <a:gd name="connsiteY25" fmla="*/ 883444 h 1226344"/>
                <a:gd name="connsiteX26" fmla="*/ 2733675 w 6210300"/>
                <a:gd name="connsiteY26" fmla="*/ 850107 h 1226344"/>
                <a:gd name="connsiteX27" fmla="*/ 2509837 w 6210300"/>
                <a:gd name="connsiteY27" fmla="*/ 850107 h 1226344"/>
                <a:gd name="connsiteX28" fmla="*/ 2509837 w 6210300"/>
                <a:gd name="connsiteY28" fmla="*/ 788194 h 1226344"/>
                <a:gd name="connsiteX29" fmla="*/ 2466975 w 6210300"/>
                <a:gd name="connsiteY29" fmla="*/ 788194 h 1226344"/>
                <a:gd name="connsiteX30" fmla="*/ 2466975 w 6210300"/>
                <a:gd name="connsiteY30" fmla="*/ 759619 h 1226344"/>
                <a:gd name="connsiteX31" fmla="*/ 2381250 w 6210300"/>
                <a:gd name="connsiteY31" fmla="*/ 759619 h 1226344"/>
                <a:gd name="connsiteX32" fmla="*/ 2381250 w 6210300"/>
                <a:gd name="connsiteY32" fmla="*/ 750094 h 1226344"/>
                <a:gd name="connsiteX33" fmla="*/ 2266950 w 6210300"/>
                <a:gd name="connsiteY33" fmla="*/ 750094 h 1226344"/>
                <a:gd name="connsiteX34" fmla="*/ 2266950 w 6210300"/>
                <a:gd name="connsiteY34" fmla="*/ 735807 h 1226344"/>
                <a:gd name="connsiteX35" fmla="*/ 2152650 w 6210300"/>
                <a:gd name="connsiteY35" fmla="*/ 735807 h 1226344"/>
                <a:gd name="connsiteX36" fmla="*/ 2152650 w 6210300"/>
                <a:gd name="connsiteY36" fmla="*/ 707232 h 1226344"/>
                <a:gd name="connsiteX37" fmla="*/ 2071687 w 6210300"/>
                <a:gd name="connsiteY37" fmla="*/ 707232 h 1226344"/>
                <a:gd name="connsiteX38" fmla="*/ 2071687 w 6210300"/>
                <a:gd name="connsiteY38" fmla="*/ 683419 h 1226344"/>
                <a:gd name="connsiteX39" fmla="*/ 2028825 w 6210300"/>
                <a:gd name="connsiteY39" fmla="*/ 683419 h 1226344"/>
                <a:gd name="connsiteX40" fmla="*/ 2028825 w 6210300"/>
                <a:gd name="connsiteY40" fmla="*/ 664369 h 1226344"/>
                <a:gd name="connsiteX41" fmla="*/ 1985962 w 6210300"/>
                <a:gd name="connsiteY41" fmla="*/ 664369 h 1226344"/>
                <a:gd name="connsiteX42" fmla="*/ 1985962 w 6210300"/>
                <a:gd name="connsiteY42" fmla="*/ 650082 h 1226344"/>
                <a:gd name="connsiteX43" fmla="*/ 1905000 w 6210300"/>
                <a:gd name="connsiteY43" fmla="*/ 650082 h 1226344"/>
                <a:gd name="connsiteX44" fmla="*/ 1905000 w 6210300"/>
                <a:gd name="connsiteY44" fmla="*/ 616744 h 1226344"/>
                <a:gd name="connsiteX45" fmla="*/ 1752600 w 6210300"/>
                <a:gd name="connsiteY45" fmla="*/ 616744 h 1226344"/>
                <a:gd name="connsiteX46" fmla="*/ 1752600 w 6210300"/>
                <a:gd name="connsiteY46" fmla="*/ 597694 h 1226344"/>
                <a:gd name="connsiteX47" fmla="*/ 1681162 w 6210300"/>
                <a:gd name="connsiteY47" fmla="*/ 597694 h 1226344"/>
                <a:gd name="connsiteX48" fmla="*/ 1681162 w 6210300"/>
                <a:gd name="connsiteY48" fmla="*/ 578644 h 1226344"/>
                <a:gd name="connsiteX49" fmla="*/ 1652587 w 6210300"/>
                <a:gd name="connsiteY49" fmla="*/ 578644 h 1226344"/>
                <a:gd name="connsiteX50" fmla="*/ 1652587 w 6210300"/>
                <a:gd name="connsiteY50" fmla="*/ 554832 h 1226344"/>
                <a:gd name="connsiteX51" fmla="*/ 1504950 w 6210300"/>
                <a:gd name="connsiteY51" fmla="*/ 554832 h 1226344"/>
                <a:gd name="connsiteX52" fmla="*/ 1504950 w 6210300"/>
                <a:gd name="connsiteY52" fmla="*/ 531019 h 1226344"/>
                <a:gd name="connsiteX53" fmla="*/ 1476375 w 6210300"/>
                <a:gd name="connsiteY53" fmla="*/ 531019 h 1226344"/>
                <a:gd name="connsiteX54" fmla="*/ 1476375 w 6210300"/>
                <a:gd name="connsiteY54" fmla="*/ 521494 h 1226344"/>
                <a:gd name="connsiteX55" fmla="*/ 1304925 w 6210300"/>
                <a:gd name="connsiteY55" fmla="*/ 521494 h 1226344"/>
                <a:gd name="connsiteX56" fmla="*/ 1304925 w 6210300"/>
                <a:gd name="connsiteY56" fmla="*/ 497682 h 1226344"/>
                <a:gd name="connsiteX57" fmla="*/ 1276350 w 6210300"/>
                <a:gd name="connsiteY57" fmla="*/ 497682 h 1226344"/>
                <a:gd name="connsiteX58" fmla="*/ 1276350 w 6210300"/>
                <a:gd name="connsiteY58" fmla="*/ 473869 h 1226344"/>
                <a:gd name="connsiteX59" fmla="*/ 1181100 w 6210300"/>
                <a:gd name="connsiteY59" fmla="*/ 473869 h 1226344"/>
                <a:gd name="connsiteX60" fmla="*/ 1181100 w 6210300"/>
                <a:gd name="connsiteY60" fmla="*/ 459582 h 1226344"/>
                <a:gd name="connsiteX61" fmla="*/ 1128712 w 6210300"/>
                <a:gd name="connsiteY61" fmla="*/ 459582 h 1226344"/>
                <a:gd name="connsiteX62" fmla="*/ 1128712 w 6210300"/>
                <a:gd name="connsiteY62" fmla="*/ 435769 h 1226344"/>
                <a:gd name="connsiteX63" fmla="*/ 1023937 w 6210300"/>
                <a:gd name="connsiteY63" fmla="*/ 435769 h 1226344"/>
                <a:gd name="connsiteX64" fmla="*/ 1009650 w 6210300"/>
                <a:gd name="connsiteY64" fmla="*/ 435769 h 1226344"/>
                <a:gd name="connsiteX65" fmla="*/ 1009650 w 6210300"/>
                <a:gd name="connsiteY65" fmla="*/ 359569 h 1226344"/>
                <a:gd name="connsiteX66" fmla="*/ 742950 w 6210300"/>
                <a:gd name="connsiteY66" fmla="*/ 359569 h 1226344"/>
                <a:gd name="connsiteX67" fmla="*/ 742951 w 6210300"/>
                <a:gd name="connsiteY67" fmla="*/ 323850 h 1226344"/>
                <a:gd name="connsiteX68" fmla="*/ 683418 w 6210300"/>
                <a:gd name="connsiteY68" fmla="*/ 326232 h 1226344"/>
                <a:gd name="connsiteX69" fmla="*/ 681037 w 6210300"/>
                <a:gd name="connsiteY69" fmla="*/ 288132 h 1226344"/>
                <a:gd name="connsiteX70" fmla="*/ 642937 w 6210300"/>
                <a:gd name="connsiteY70" fmla="*/ 288132 h 1226344"/>
                <a:gd name="connsiteX71" fmla="*/ 642937 w 6210300"/>
                <a:gd name="connsiteY71" fmla="*/ 254794 h 1226344"/>
                <a:gd name="connsiteX72" fmla="*/ 533400 w 6210300"/>
                <a:gd name="connsiteY72" fmla="*/ 254794 h 1226344"/>
                <a:gd name="connsiteX73" fmla="*/ 533400 w 6210300"/>
                <a:gd name="connsiteY73" fmla="*/ 254794 h 1226344"/>
                <a:gd name="connsiteX74" fmla="*/ 509588 w 6210300"/>
                <a:gd name="connsiteY74" fmla="*/ 230982 h 1226344"/>
                <a:gd name="connsiteX75" fmla="*/ 509588 w 6210300"/>
                <a:gd name="connsiteY75" fmla="*/ 202407 h 1226344"/>
                <a:gd name="connsiteX76" fmla="*/ 500062 w 6210300"/>
                <a:gd name="connsiteY76" fmla="*/ 202407 h 1226344"/>
                <a:gd name="connsiteX77" fmla="*/ 481012 w 6210300"/>
                <a:gd name="connsiteY77" fmla="*/ 183357 h 1226344"/>
                <a:gd name="connsiteX78" fmla="*/ 361950 w 6210300"/>
                <a:gd name="connsiteY78" fmla="*/ 183357 h 1226344"/>
                <a:gd name="connsiteX79" fmla="*/ 361950 w 6210300"/>
                <a:gd name="connsiteY79" fmla="*/ 135732 h 1226344"/>
                <a:gd name="connsiteX80" fmla="*/ 342900 w 6210300"/>
                <a:gd name="connsiteY80" fmla="*/ 135732 h 1226344"/>
                <a:gd name="connsiteX81" fmla="*/ 342900 w 6210300"/>
                <a:gd name="connsiteY81" fmla="*/ 111919 h 1226344"/>
                <a:gd name="connsiteX82" fmla="*/ 209550 w 6210300"/>
                <a:gd name="connsiteY82" fmla="*/ 111919 h 1226344"/>
                <a:gd name="connsiteX83" fmla="*/ 209550 w 6210300"/>
                <a:gd name="connsiteY83" fmla="*/ 26194 h 1226344"/>
                <a:gd name="connsiteX84" fmla="*/ 109537 w 6210300"/>
                <a:gd name="connsiteY84" fmla="*/ 26194 h 1226344"/>
                <a:gd name="connsiteX85" fmla="*/ 109537 w 6210300"/>
                <a:gd name="connsiteY85" fmla="*/ 26194 h 1226344"/>
                <a:gd name="connsiteX86" fmla="*/ 0 w 6210300"/>
                <a:gd name="connsiteY86" fmla="*/ 0 h 1226344"/>
                <a:gd name="connsiteX0" fmla="*/ 6210300 w 6210300"/>
                <a:gd name="connsiteY0" fmla="*/ 1226344 h 1226344"/>
                <a:gd name="connsiteX1" fmla="*/ 4610100 w 6210300"/>
                <a:gd name="connsiteY1" fmla="*/ 1226344 h 1226344"/>
                <a:gd name="connsiteX2" fmla="*/ 4610100 w 6210300"/>
                <a:gd name="connsiteY2" fmla="*/ 1183482 h 1226344"/>
                <a:gd name="connsiteX3" fmla="*/ 4286250 w 6210300"/>
                <a:gd name="connsiteY3" fmla="*/ 1183482 h 1226344"/>
                <a:gd name="connsiteX4" fmla="*/ 4286250 w 6210300"/>
                <a:gd name="connsiteY4" fmla="*/ 1150144 h 1226344"/>
                <a:gd name="connsiteX5" fmla="*/ 4152900 w 6210300"/>
                <a:gd name="connsiteY5" fmla="*/ 1150144 h 1226344"/>
                <a:gd name="connsiteX6" fmla="*/ 4152900 w 6210300"/>
                <a:gd name="connsiteY6" fmla="*/ 1112044 h 1226344"/>
                <a:gd name="connsiteX7" fmla="*/ 3929062 w 6210300"/>
                <a:gd name="connsiteY7" fmla="*/ 1112044 h 1226344"/>
                <a:gd name="connsiteX8" fmla="*/ 3929062 w 6210300"/>
                <a:gd name="connsiteY8" fmla="*/ 1083469 h 1226344"/>
                <a:gd name="connsiteX9" fmla="*/ 3795712 w 6210300"/>
                <a:gd name="connsiteY9" fmla="*/ 1083469 h 1226344"/>
                <a:gd name="connsiteX10" fmla="*/ 3795712 w 6210300"/>
                <a:gd name="connsiteY10" fmla="*/ 1054894 h 1226344"/>
                <a:gd name="connsiteX11" fmla="*/ 3762375 w 6210300"/>
                <a:gd name="connsiteY11" fmla="*/ 1054894 h 1226344"/>
                <a:gd name="connsiteX12" fmla="*/ 3762375 w 6210300"/>
                <a:gd name="connsiteY12" fmla="*/ 1031082 h 1226344"/>
                <a:gd name="connsiteX13" fmla="*/ 3624262 w 6210300"/>
                <a:gd name="connsiteY13" fmla="*/ 1031082 h 1226344"/>
                <a:gd name="connsiteX14" fmla="*/ 3624262 w 6210300"/>
                <a:gd name="connsiteY14" fmla="*/ 997744 h 1226344"/>
                <a:gd name="connsiteX15" fmla="*/ 3505200 w 6210300"/>
                <a:gd name="connsiteY15" fmla="*/ 997744 h 1226344"/>
                <a:gd name="connsiteX16" fmla="*/ 3505200 w 6210300"/>
                <a:gd name="connsiteY16" fmla="*/ 969169 h 1226344"/>
                <a:gd name="connsiteX17" fmla="*/ 3224212 w 6210300"/>
                <a:gd name="connsiteY17" fmla="*/ 969169 h 1226344"/>
                <a:gd name="connsiteX18" fmla="*/ 3224212 w 6210300"/>
                <a:gd name="connsiteY18" fmla="*/ 950119 h 1226344"/>
                <a:gd name="connsiteX19" fmla="*/ 3162300 w 6210300"/>
                <a:gd name="connsiteY19" fmla="*/ 950119 h 1226344"/>
                <a:gd name="connsiteX20" fmla="*/ 3162300 w 6210300"/>
                <a:gd name="connsiteY20" fmla="*/ 935832 h 1226344"/>
                <a:gd name="connsiteX21" fmla="*/ 3067050 w 6210300"/>
                <a:gd name="connsiteY21" fmla="*/ 935832 h 1226344"/>
                <a:gd name="connsiteX22" fmla="*/ 3067050 w 6210300"/>
                <a:gd name="connsiteY22" fmla="*/ 902494 h 1226344"/>
                <a:gd name="connsiteX23" fmla="*/ 2976562 w 6210300"/>
                <a:gd name="connsiteY23" fmla="*/ 902494 h 1226344"/>
                <a:gd name="connsiteX24" fmla="*/ 2976562 w 6210300"/>
                <a:gd name="connsiteY24" fmla="*/ 883444 h 1226344"/>
                <a:gd name="connsiteX25" fmla="*/ 2733675 w 6210300"/>
                <a:gd name="connsiteY25" fmla="*/ 883444 h 1226344"/>
                <a:gd name="connsiteX26" fmla="*/ 2733675 w 6210300"/>
                <a:gd name="connsiteY26" fmla="*/ 850107 h 1226344"/>
                <a:gd name="connsiteX27" fmla="*/ 2509837 w 6210300"/>
                <a:gd name="connsiteY27" fmla="*/ 850107 h 1226344"/>
                <a:gd name="connsiteX28" fmla="*/ 2509837 w 6210300"/>
                <a:gd name="connsiteY28" fmla="*/ 788194 h 1226344"/>
                <a:gd name="connsiteX29" fmla="*/ 2466975 w 6210300"/>
                <a:gd name="connsiteY29" fmla="*/ 788194 h 1226344"/>
                <a:gd name="connsiteX30" fmla="*/ 2466975 w 6210300"/>
                <a:gd name="connsiteY30" fmla="*/ 759619 h 1226344"/>
                <a:gd name="connsiteX31" fmla="*/ 2381250 w 6210300"/>
                <a:gd name="connsiteY31" fmla="*/ 759619 h 1226344"/>
                <a:gd name="connsiteX32" fmla="*/ 2381250 w 6210300"/>
                <a:gd name="connsiteY32" fmla="*/ 750094 h 1226344"/>
                <a:gd name="connsiteX33" fmla="*/ 2266950 w 6210300"/>
                <a:gd name="connsiteY33" fmla="*/ 750094 h 1226344"/>
                <a:gd name="connsiteX34" fmla="*/ 2266950 w 6210300"/>
                <a:gd name="connsiteY34" fmla="*/ 735807 h 1226344"/>
                <a:gd name="connsiteX35" fmla="*/ 2152650 w 6210300"/>
                <a:gd name="connsiteY35" fmla="*/ 735807 h 1226344"/>
                <a:gd name="connsiteX36" fmla="*/ 2152650 w 6210300"/>
                <a:gd name="connsiteY36" fmla="*/ 707232 h 1226344"/>
                <a:gd name="connsiteX37" fmla="*/ 2071687 w 6210300"/>
                <a:gd name="connsiteY37" fmla="*/ 707232 h 1226344"/>
                <a:gd name="connsiteX38" fmla="*/ 2071687 w 6210300"/>
                <a:gd name="connsiteY38" fmla="*/ 683419 h 1226344"/>
                <a:gd name="connsiteX39" fmla="*/ 2028825 w 6210300"/>
                <a:gd name="connsiteY39" fmla="*/ 683419 h 1226344"/>
                <a:gd name="connsiteX40" fmla="*/ 2028825 w 6210300"/>
                <a:gd name="connsiteY40" fmla="*/ 664369 h 1226344"/>
                <a:gd name="connsiteX41" fmla="*/ 1985962 w 6210300"/>
                <a:gd name="connsiteY41" fmla="*/ 664369 h 1226344"/>
                <a:gd name="connsiteX42" fmla="*/ 1985962 w 6210300"/>
                <a:gd name="connsiteY42" fmla="*/ 650082 h 1226344"/>
                <a:gd name="connsiteX43" fmla="*/ 1905000 w 6210300"/>
                <a:gd name="connsiteY43" fmla="*/ 650082 h 1226344"/>
                <a:gd name="connsiteX44" fmla="*/ 1905000 w 6210300"/>
                <a:gd name="connsiteY44" fmla="*/ 616744 h 1226344"/>
                <a:gd name="connsiteX45" fmla="*/ 1752600 w 6210300"/>
                <a:gd name="connsiteY45" fmla="*/ 616744 h 1226344"/>
                <a:gd name="connsiteX46" fmla="*/ 1752600 w 6210300"/>
                <a:gd name="connsiteY46" fmla="*/ 597694 h 1226344"/>
                <a:gd name="connsiteX47" fmla="*/ 1681162 w 6210300"/>
                <a:gd name="connsiteY47" fmla="*/ 597694 h 1226344"/>
                <a:gd name="connsiteX48" fmla="*/ 1681162 w 6210300"/>
                <a:gd name="connsiteY48" fmla="*/ 578644 h 1226344"/>
                <a:gd name="connsiteX49" fmla="*/ 1652587 w 6210300"/>
                <a:gd name="connsiteY49" fmla="*/ 578644 h 1226344"/>
                <a:gd name="connsiteX50" fmla="*/ 1652587 w 6210300"/>
                <a:gd name="connsiteY50" fmla="*/ 554832 h 1226344"/>
                <a:gd name="connsiteX51" fmla="*/ 1504950 w 6210300"/>
                <a:gd name="connsiteY51" fmla="*/ 554832 h 1226344"/>
                <a:gd name="connsiteX52" fmla="*/ 1504950 w 6210300"/>
                <a:gd name="connsiteY52" fmla="*/ 531019 h 1226344"/>
                <a:gd name="connsiteX53" fmla="*/ 1476375 w 6210300"/>
                <a:gd name="connsiteY53" fmla="*/ 531019 h 1226344"/>
                <a:gd name="connsiteX54" fmla="*/ 1476375 w 6210300"/>
                <a:gd name="connsiteY54" fmla="*/ 521494 h 1226344"/>
                <a:gd name="connsiteX55" fmla="*/ 1304925 w 6210300"/>
                <a:gd name="connsiteY55" fmla="*/ 521494 h 1226344"/>
                <a:gd name="connsiteX56" fmla="*/ 1304925 w 6210300"/>
                <a:gd name="connsiteY56" fmla="*/ 497682 h 1226344"/>
                <a:gd name="connsiteX57" fmla="*/ 1276350 w 6210300"/>
                <a:gd name="connsiteY57" fmla="*/ 497682 h 1226344"/>
                <a:gd name="connsiteX58" fmla="*/ 1276350 w 6210300"/>
                <a:gd name="connsiteY58" fmla="*/ 473869 h 1226344"/>
                <a:gd name="connsiteX59" fmla="*/ 1181100 w 6210300"/>
                <a:gd name="connsiteY59" fmla="*/ 473869 h 1226344"/>
                <a:gd name="connsiteX60" fmla="*/ 1181100 w 6210300"/>
                <a:gd name="connsiteY60" fmla="*/ 459582 h 1226344"/>
                <a:gd name="connsiteX61" fmla="*/ 1128712 w 6210300"/>
                <a:gd name="connsiteY61" fmla="*/ 459582 h 1226344"/>
                <a:gd name="connsiteX62" fmla="*/ 1128712 w 6210300"/>
                <a:gd name="connsiteY62" fmla="*/ 435769 h 1226344"/>
                <a:gd name="connsiteX63" fmla="*/ 1023937 w 6210300"/>
                <a:gd name="connsiteY63" fmla="*/ 435769 h 1226344"/>
                <a:gd name="connsiteX64" fmla="*/ 1009650 w 6210300"/>
                <a:gd name="connsiteY64" fmla="*/ 435769 h 1226344"/>
                <a:gd name="connsiteX65" fmla="*/ 1009650 w 6210300"/>
                <a:gd name="connsiteY65" fmla="*/ 359569 h 1226344"/>
                <a:gd name="connsiteX66" fmla="*/ 742950 w 6210300"/>
                <a:gd name="connsiteY66" fmla="*/ 359569 h 1226344"/>
                <a:gd name="connsiteX67" fmla="*/ 742951 w 6210300"/>
                <a:gd name="connsiteY67" fmla="*/ 323850 h 1226344"/>
                <a:gd name="connsiteX68" fmla="*/ 683418 w 6210300"/>
                <a:gd name="connsiteY68" fmla="*/ 326232 h 1226344"/>
                <a:gd name="connsiteX69" fmla="*/ 681037 w 6210300"/>
                <a:gd name="connsiteY69" fmla="*/ 288132 h 1226344"/>
                <a:gd name="connsiteX70" fmla="*/ 642937 w 6210300"/>
                <a:gd name="connsiteY70" fmla="*/ 288132 h 1226344"/>
                <a:gd name="connsiteX71" fmla="*/ 642937 w 6210300"/>
                <a:gd name="connsiteY71" fmla="*/ 254794 h 1226344"/>
                <a:gd name="connsiteX72" fmla="*/ 533400 w 6210300"/>
                <a:gd name="connsiteY72" fmla="*/ 254794 h 1226344"/>
                <a:gd name="connsiteX73" fmla="*/ 533400 w 6210300"/>
                <a:gd name="connsiteY73" fmla="*/ 254794 h 1226344"/>
                <a:gd name="connsiteX74" fmla="*/ 509588 w 6210300"/>
                <a:gd name="connsiteY74" fmla="*/ 230982 h 1226344"/>
                <a:gd name="connsiteX75" fmla="*/ 509588 w 6210300"/>
                <a:gd name="connsiteY75" fmla="*/ 202407 h 1226344"/>
                <a:gd name="connsiteX76" fmla="*/ 500062 w 6210300"/>
                <a:gd name="connsiteY76" fmla="*/ 202407 h 1226344"/>
                <a:gd name="connsiteX77" fmla="*/ 481012 w 6210300"/>
                <a:gd name="connsiteY77" fmla="*/ 183357 h 1226344"/>
                <a:gd name="connsiteX78" fmla="*/ 361950 w 6210300"/>
                <a:gd name="connsiteY78" fmla="*/ 183357 h 1226344"/>
                <a:gd name="connsiteX79" fmla="*/ 361950 w 6210300"/>
                <a:gd name="connsiteY79" fmla="*/ 135732 h 1226344"/>
                <a:gd name="connsiteX80" fmla="*/ 342900 w 6210300"/>
                <a:gd name="connsiteY80" fmla="*/ 135732 h 1226344"/>
                <a:gd name="connsiteX81" fmla="*/ 342900 w 6210300"/>
                <a:gd name="connsiteY81" fmla="*/ 111919 h 1226344"/>
                <a:gd name="connsiteX82" fmla="*/ 209550 w 6210300"/>
                <a:gd name="connsiteY82" fmla="*/ 111919 h 1226344"/>
                <a:gd name="connsiteX83" fmla="*/ 209550 w 6210300"/>
                <a:gd name="connsiteY83" fmla="*/ 26194 h 1226344"/>
                <a:gd name="connsiteX84" fmla="*/ 109537 w 6210300"/>
                <a:gd name="connsiteY84" fmla="*/ 26194 h 1226344"/>
                <a:gd name="connsiteX85" fmla="*/ 111919 w 6210300"/>
                <a:gd name="connsiteY85" fmla="*/ 2381 h 1226344"/>
                <a:gd name="connsiteX86" fmla="*/ 0 w 6210300"/>
                <a:gd name="connsiteY86" fmla="*/ 0 h 1226344"/>
                <a:gd name="connsiteX0" fmla="*/ 6210300 w 6210300"/>
                <a:gd name="connsiteY0" fmla="*/ 1226344 h 1226344"/>
                <a:gd name="connsiteX1" fmla="*/ 4610100 w 6210300"/>
                <a:gd name="connsiteY1" fmla="*/ 1226344 h 1226344"/>
                <a:gd name="connsiteX2" fmla="*/ 4610100 w 6210300"/>
                <a:gd name="connsiteY2" fmla="*/ 1183482 h 1226344"/>
                <a:gd name="connsiteX3" fmla="*/ 4286250 w 6210300"/>
                <a:gd name="connsiteY3" fmla="*/ 1183482 h 1226344"/>
                <a:gd name="connsiteX4" fmla="*/ 4286250 w 6210300"/>
                <a:gd name="connsiteY4" fmla="*/ 1150144 h 1226344"/>
                <a:gd name="connsiteX5" fmla="*/ 4152900 w 6210300"/>
                <a:gd name="connsiteY5" fmla="*/ 1150144 h 1226344"/>
                <a:gd name="connsiteX6" fmla="*/ 4152900 w 6210300"/>
                <a:gd name="connsiteY6" fmla="*/ 1112044 h 1226344"/>
                <a:gd name="connsiteX7" fmla="*/ 3929062 w 6210300"/>
                <a:gd name="connsiteY7" fmla="*/ 1112044 h 1226344"/>
                <a:gd name="connsiteX8" fmla="*/ 3929062 w 6210300"/>
                <a:gd name="connsiteY8" fmla="*/ 1083469 h 1226344"/>
                <a:gd name="connsiteX9" fmla="*/ 3795712 w 6210300"/>
                <a:gd name="connsiteY9" fmla="*/ 1083469 h 1226344"/>
                <a:gd name="connsiteX10" fmla="*/ 3795712 w 6210300"/>
                <a:gd name="connsiteY10" fmla="*/ 1054894 h 1226344"/>
                <a:gd name="connsiteX11" fmla="*/ 3762375 w 6210300"/>
                <a:gd name="connsiteY11" fmla="*/ 1054894 h 1226344"/>
                <a:gd name="connsiteX12" fmla="*/ 3762375 w 6210300"/>
                <a:gd name="connsiteY12" fmla="*/ 1031082 h 1226344"/>
                <a:gd name="connsiteX13" fmla="*/ 3624262 w 6210300"/>
                <a:gd name="connsiteY13" fmla="*/ 1031082 h 1226344"/>
                <a:gd name="connsiteX14" fmla="*/ 3624262 w 6210300"/>
                <a:gd name="connsiteY14" fmla="*/ 997744 h 1226344"/>
                <a:gd name="connsiteX15" fmla="*/ 3505200 w 6210300"/>
                <a:gd name="connsiteY15" fmla="*/ 997744 h 1226344"/>
                <a:gd name="connsiteX16" fmla="*/ 3505200 w 6210300"/>
                <a:gd name="connsiteY16" fmla="*/ 969169 h 1226344"/>
                <a:gd name="connsiteX17" fmla="*/ 3224212 w 6210300"/>
                <a:gd name="connsiteY17" fmla="*/ 969169 h 1226344"/>
                <a:gd name="connsiteX18" fmla="*/ 3224212 w 6210300"/>
                <a:gd name="connsiteY18" fmla="*/ 950119 h 1226344"/>
                <a:gd name="connsiteX19" fmla="*/ 3162300 w 6210300"/>
                <a:gd name="connsiteY19" fmla="*/ 950119 h 1226344"/>
                <a:gd name="connsiteX20" fmla="*/ 3162300 w 6210300"/>
                <a:gd name="connsiteY20" fmla="*/ 935832 h 1226344"/>
                <a:gd name="connsiteX21" fmla="*/ 3067050 w 6210300"/>
                <a:gd name="connsiteY21" fmla="*/ 935832 h 1226344"/>
                <a:gd name="connsiteX22" fmla="*/ 3067050 w 6210300"/>
                <a:gd name="connsiteY22" fmla="*/ 902494 h 1226344"/>
                <a:gd name="connsiteX23" fmla="*/ 2976562 w 6210300"/>
                <a:gd name="connsiteY23" fmla="*/ 902494 h 1226344"/>
                <a:gd name="connsiteX24" fmla="*/ 2976562 w 6210300"/>
                <a:gd name="connsiteY24" fmla="*/ 883444 h 1226344"/>
                <a:gd name="connsiteX25" fmla="*/ 2733675 w 6210300"/>
                <a:gd name="connsiteY25" fmla="*/ 883444 h 1226344"/>
                <a:gd name="connsiteX26" fmla="*/ 2733675 w 6210300"/>
                <a:gd name="connsiteY26" fmla="*/ 850107 h 1226344"/>
                <a:gd name="connsiteX27" fmla="*/ 2509837 w 6210300"/>
                <a:gd name="connsiteY27" fmla="*/ 850107 h 1226344"/>
                <a:gd name="connsiteX28" fmla="*/ 2509837 w 6210300"/>
                <a:gd name="connsiteY28" fmla="*/ 788194 h 1226344"/>
                <a:gd name="connsiteX29" fmla="*/ 2466975 w 6210300"/>
                <a:gd name="connsiteY29" fmla="*/ 788194 h 1226344"/>
                <a:gd name="connsiteX30" fmla="*/ 2466975 w 6210300"/>
                <a:gd name="connsiteY30" fmla="*/ 759619 h 1226344"/>
                <a:gd name="connsiteX31" fmla="*/ 2381250 w 6210300"/>
                <a:gd name="connsiteY31" fmla="*/ 759619 h 1226344"/>
                <a:gd name="connsiteX32" fmla="*/ 2381250 w 6210300"/>
                <a:gd name="connsiteY32" fmla="*/ 750094 h 1226344"/>
                <a:gd name="connsiteX33" fmla="*/ 2266950 w 6210300"/>
                <a:gd name="connsiteY33" fmla="*/ 750094 h 1226344"/>
                <a:gd name="connsiteX34" fmla="*/ 2266950 w 6210300"/>
                <a:gd name="connsiteY34" fmla="*/ 735807 h 1226344"/>
                <a:gd name="connsiteX35" fmla="*/ 2152650 w 6210300"/>
                <a:gd name="connsiteY35" fmla="*/ 735807 h 1226344"/>
                <a:gd name="connsiteX36" fmla="*/ 2152650 w 6210300"/>
                <a:gd name="connsiteY36" fmla="*/ 707232 h 1226344"/>
                <a:gd name="connsiteX37" fmla="*/ 2071687 w 6210300"/>
                <a:gd name="connsiteY37" fmla="*/ 707232 h 1226344"/>
                <a:gd name="connsiteX38" fmla="*/ 2071687 w 6210300"/>
                <a:gd name="connsiteY38" fmla="*/ 683419 h 1226344"/>
                <a:gd name="connsiteX39" fmla="*/ 2028825 w 6210300"/>
                <a:gd name="connsiteY39" fmla="*/ 683419 h 1226344"/>
                <a:gd name="connsiteX40" fmla="*/ 2028825 w 6210300"/>
                <a:gd name="connsiteY40" fmla="*/ 664369 h 1226344"/>
                <a:gd name="connsiteX41" fmla="*/ 1985962 w 6210300"/>
                <a:gd name="connsiteY41" fmla="*/ 664369 h 1226344"/>
                <a:gd name="connsiteX42" fmla="*/ 1985962 w 6210300"/>
                <a:gd name="connsiteY42" fmla="*/ 650082 h 1226344"/>
                <a:gd name="connsiteX43" fmla="*/ 1905000 w 6210300"/>
                <a:gd name="connsiteY43" fmla="*/ 650082 h 1226344"/>
                <a:gd name="connsiteX44" fmla="*/ 1905000 w 6210300"/>
                <a:gd name="connsiteY44" fmla="*/ 616744 h 1226344"/>
                <a:gd name="connsiteX45" fmla="*/ 1752600 w 6210300"/>
                <a:gd name="connsiteY45" fmla="*/ 616744 h 1226344"/>
                <a:gd name="connsiteX46" fmla="*/ 1752600 w 6210300"/>
                <a:gd name="connsiteY46" fmla="*/ 597694 h 1226344"/>
                <a:gd name="connsiteX47" fmla="*/ 1681162 w 6210300"/>
                <a:gd name="connsiteY47" fmla="*/ 597694 h 1226344"/>
                <a:gd name="connsiteX48" fmla="*/ 1681162 w 6210300"/>
                <a:gd name="connsiteY48" fmla="*/ 578644 h 1226344"/>
                <a:gd name="connsiteX49" fmla="*/ 1652587 w 6210300"/>
                <a:gd name="connsiteY49" fmla="*/ 578644 h 1226344"/>
                <a:gd name="connsiteX50" fmla="*/ 1652587 w 6210300"/>
                <a:gd name="connsiteY50" fmla="*/ 554832 h 1226344"/>
                <a:gd name="connsiteX51" fmla="*/ 1504950 w 6210300"/>
                <a:gd name="connsiteY51" fmla="*/ 554832 h 1226344"/>
                <a:gd name="connsiteX52" fmla="*/ 1504950 w 6210300"/>
                <a:gd name="connsiteY52" fmla="*/ 531019 h 1226344"/>
                <a:gd name="connsiteX53" fmla="*/ 1476375 w 6210300"/>
                <a:gd name="connsiteY53" fmla="*/ 531019 h 1226344"/>
                <a:gd name="connsiteX54" fmla="*/ 1476375 w 6210300"/>
                <a:gd name="connsiteY54" fmla="*/ 521494 h 1226344"/>
                <a:gd name="connsiteX55" fmla="*/ 1304925 w 6210300"/>
                <a:gd name="connsiteY55" fmla="*/ 521494 h 1226344"/>
                <a:gd name="connsiteX56" fmla="*/ 1304925 w 6210300"/>
                <a:gd name="connsiteY56" fmla="*/ 497682 h 1226344"/>
                <a:gd name="connsiteX57" fmla="*/ 1276350 w 6210300"/>
                <a:gd name="connsiteY57" fmla="*/ 497682 h 1226344"/>
                <a:gd name="connsiteX58" fmla="*/ 1276350 w 6210300"/>
                <a:gd name="connsiteY58" fmla="*/ 473869 h 1226344"/>
                <a:gd name="connsiteX59" fmla="*/ 1181100 w 6210300"/>
                <a:gd name="connsiteY59" fmla="*/ 473869 h 1226344"/>
                <a:gd name="connsiteX60" fmla="*/ 1181100 w 6210300"/>
                <a:gd name="connsiteY60" fmla="*/ 459582 h 1226344"/>
                <a:gd name="connsiteX61" fmla="*/ 1128712 w 6210300"/>
                <a:gd name="connsiteY61" fmla="*/ 459582 h 1226344"/>
                <a:gd name="connsiteX62" fmla="*/ 1128712 w 6210300"/>
                <a:gd name="connsiteY62" fmla="*/ 435769 h 1226344"/>
                <a:gd name="connsiteX63" fmla="*/ 1023937 w 6210300"/>
                <a:gd name="connsiteY63" fmla="*/ 435769 h 1226344"/>
                <a:gd name="connsiteX64" fmla="*/ 1009650 w 6210300"/>
                <a:gd name="connsiteY64" fmla="*/ 435769 h 1226344"/>
                <a:gd name="connsiteX65" fmla="*/ 1009650 w 6210300"/>
                <a:gd name="connsiteY65" fmla="*/ 359569 h 1226344"/>
                <a:gd name="connsiteX66" fmla="*/ 742950 w 6210300"/>
                <a:gd name="connsiteY66" fmla="*/ 359569 h 1226344"/>
                <a:gd name="connsiteX67" fmla="*/ 742951 w 6210300"/>
                <a:gd name="connsiteY67" fmla="*/ 323850 h 1226344"/>
                <a:gd name="connsiteX68" fmla="*/ 683418 w 6210300"/>
                <a:gd name="connsiteY68" fmla="*/ 326232 h 1226344"/>
                <a:gd name="connsiteX69" fmla="*/ 681037 w 6210300"/>
                <a:gd name="connsiteY69" fmla="*/ 288132 h 1226344"/>
                <a:gd name="connsiteX70" fmla="*/ 642937 w 6210300"/>
                <a:gd name="connsiteY70" fmla="*/ 288132 h 1226344"/>
                <a:gd name="connsiteX71" fmla="*/ 642937 w 6210300"/>
                <a:gd name="connsiteY71" fmla="*/ 254794 h 1226344"/>
                <a:gd name="connsiteX72" fmla="*/ 533400 w 6210300"/>
                <a:gd name="connsiteY72" fmla="*/ 254794 h 1226344"/>
                <a:gd name="connsiteX73" fmla="*/ 533400 w 6210300"/>
                <a:gd name="connsiteY73" fmla="*/ 254794 h 1226344"/>
                <a:gd name="connsiteX74" fmla="*/ 509588 w 6210300"/>
                <a:gd name="connsiteY74" fmla="*/ 230982 h 1226344"/>
                <a:gd name="connsiteX75" fmla="*/ 509588 w 6210300"/>
                <a:gd name="connsiteY75" fmla="*/ 202407 h 1226344"/>
                <a:gd name="connsiteX76" fmla="*/ 500062 w 6210300"/>
                <a:gd name="connsiteY76" fmla="*/ 202407 h 1226344"/>
                <a:gd name="connsiteX77" fmla="*/ 481012 w 6210300"/>
                <a:gd name="connsiteY77" fmla="*/ 183357 h 1226344"/>
                <a:gd name="connsiteX78" fmla="*/ 361950 w 6210300"/>
                <a:gd name="connsiteY78" fmla="*/ 183357 h 1226344"/>
                <a:gd name="connsiteX79" fmla="*/ 361950 w 6210300"/>
                <a:gd name="connsiteY79" fmla="*/ 135732 h 1226344"/>
                <a:gd name="connsiteX80" fmla="*/ 342900 w 6210300"/>
                <a:gd name="connsiteY80" fmla="*/ 135732 h 1226344"/>
                <a:gd name="connsiteX81" fmla="*/ 342900 w 6210300"/>
                <a:gd name="connsiteY81" fmla="*/ 111919 h 1226344"/>
                <a:gd name="connsiteX82" fmla="*/ 209550 w 6210300"/>
                <a:gd name="connsiteY82" fmla="*/ 111919 h 1226344"/>
                <a:gd name="connsiteX83" fmla="*/ 209550 w 6210300"/>
                <a:gd name="connsiteY83" fmla="*/ 26194 h 1226344"/>
                <a:gd name="connsiteX84" fmla="*/ 109537 w 6210300"/>
                <a:gd name="connsiteY84" fmla="*/ 26194 h 1226344"/>
                <a:gd name="connsiteX85" fmla="*/ 104775 w 6210300"/>
                <a:gd name="connsiteY85" fmla="*/ 0 h 1226344"/>
                <a:gd name="connsiteX86" fmla="*/ 0 w 6210300"/>
                <a:gd name="connsiteY86" fmla="*/ 0 h 1226344"/>
                <a:gd name="connsiteX0" fmla="*/ 6210300 w 6210300"/>
                <a:gd name="connsiteY0" fmla="*/ 1226344 h 1226344"/>
                <a:gd name="connsiteX1" fmla="*/ 4610100 w 6210300"/>
                <a:gd name="connsiteY1" fmla="*/ 1226344 h 1226344"/>
                <a:gd name="connsiteX2" fmla="*/ 4610100 w 6210300"/>
                <a:gd name="connsiteY2" fmla="*/ 1183482 h 1226344"/>
                <a:gd name="connsiteX3" fmla="*/ 4286250 w 6210300"/>
                <a:gd name="connsiteY3" fmla="*/ 1183482 h 1226344"/>
                <a:gd name="connsiteX4" fmla="*/ 4286250 w 6210300"/>
                <a:gd name="connsiteY4" fmla="*/ 1150144 h 1226344"/>
                <a:gd name="connsiteX5" fmla="*/ 4152900 w 6210300"/>
                <a:gd name="connsiteY5" fmla="*/ 1150144 h 1226344"/>
                <a:gd name="connsiteX6" fmla="*/ 4152900 w 6210300"/>
                <a:gd name="connsiteY6" fmla="*/ 1112044 h 1226344"/>
                <a:gd name="connsiteX7" fmla="*/ 3929062 w 6210300"/>
                <a:gd name="connsiteY7" fmla="*/ 1112044 h 1226344"/>
                <a:gd name="connsiteX8" fmla="*/ 3929062 w 6210300"/>
                <a:gd name="connsiteY8" fmla="*/ 1083469 h 1226344"/>
                <a:gd name="connsiteX9" fmla="*/ 3795712 w 6210300"/>
                <a:gd name="connsiteY9" fmla="*/ 1083469 h 1226344"/>
                <a:gd name="connsiteX10" fmla="*/ 3795712 w 6210300"/>
                <a:gd name="connsiteY10" fmla="*/ 1054894 h 1226344"/>
                <a:gd name="connsiteX11" fmla="*/ 3762375 w 6210300"/>
                <a:gd name="connsiteY11" fmla="*/ 1054894 h 1226344"/>
                <a:gd name="connsiteX12" fmla="*/ 3762375 w 6210300"/>
                <a:gd name="connsiteY12" fmla="*/ 1031082 h 1226344"/>
                <a:gd name="connsiteX13" fmla="*/ 3624262 w 6210300"/>
                <a:gd name="connsiteY13" fmla="*/ 1031082 h 1226344"/>
                <a:gd name="connsiteX14" fmla="*/ 3624262 w 6210300"/>
                <a:gd name="connsiteY14" fmla="*/ 997744 h 1226344"/>
                <a:gd name="connsiteX15" fmla="*/ 3505200 w 6210300"/>
                <a:gd name="connsiteY15" fmla="*/ 997744 h 1226344"/>
                <a:gd name="connsiteX16" fmla="*/ 3505200 w 6210300"/>
                <a:gd name="connsiteY16" fmla="*/ 969169 h 1226344"/>
                <a:gd name="connsiteX17" fmla="*/ 3224212 w 6210300"/>
                <a:gd name="connsiteY17" fmla="*/ 969169 h 1226344"/>
                <a:gd name="connsiteX18" fmla="*/ 3224212 w 6210300"/>
                <a:gd name="connsiteY18" fmla="*/ 950119 h 1226344"/>
                <a:gd name="connsiteX19" fmla="*/ 3162300 w 6210300"/>
                <a:gd name="connsiteY19" fmla="*/ 950119 h 1226344"/>
                <a:gd name="connsiteX20" fmla="*/ 3162300 w 6210300"/>
                <a:gd name="connsiteY20" fmla="*/ 935832 h 1226344"/>
                <a:gd name="connsiteX21" fmla="*/ 3067050 w 6210300"/>
                <a:gd name="connsiteY21" fmla="*/ 935832 h 1226344"/>
                <a:gd name="connsiteX22" fmla="*/ 3067050 w 6210300"/>
                <a:gd name="connsiteY22" fmla="*/ 902494 h 1226344"/>
                <a:gd name="connsiteX23" fmla="*/ 2976562 w 6210300"/>
                <a:gd name="connsiteY23" fmla="*/ 902494 h 1226344"/>
                <a:gd name="connsiteX24" fmla="*/ 2976562 w 6210300"/>
                <a:gd name="connsiteY24" fmla="*/ 883444 h 1226344"/>
                <a:gd name="connsiteX25" fmla="*/ 2733675 w 6210300"/>
                <a:gd name="connsiteY25" fmla="*/ 883444 h 1226344"/>
                <a:gd name="connsiteX26" fmla="*/ 2733675 w 6210300"/>
                <a:gd name="connsiteY26" fmla="*/ 850107 h 1226344"/>
                <a:gd name="connsiteX27" fmla="*/ 2509837 w 6210300"/>
                <a:gd name="connsiteY27" fmla="*/ 850107 h 1226344"/>
                <a:gd name="connsiteX28" fmla="*/ 2509837 w 6210300"/>
                <a:gd name="connsiteY28" fmla="*/ 788194 h 1226344"/>
                <a:gd name="connsiteX29" fmla="*/ 2466975 w 6210300"/>
                <a:gd name="connsiteY29" fmla="*/ 788194 h 1226344"/>
                <a:gd name="connsiteX30" fmla="*/ 2466975 w 6210300"/>
                <a:gd name="connsiteY30" fmla="*/ 759619 h 1226344"/>
                <a:gd name="connsiteX31" fmla="*/ 2381250 w 6210300"/>
                <a:gd name="connsiteY31" fmla="*/ 759619 h 1226344"/>
                <a:gd name="connsiteX32" fmla="*/ 2381250 w 6210300"/>
                <a:gd name="connsiteY32" fmla="*/ 750094 h 1226344"/>
                <a:gd name="connsiteX33" fmla="*/ 2266950 w 6210300"/>
                <a:gd name="connsiteY33" fmla="*/ 750094 h 1226344"/>
                <a:gd name="connsiteX34" fmla="*/ 2266950 w 6210300"/>
                <a:gd name="connsiteY34" fmla="*/ 735807 h 1226344"/>
                <a:gd name="connsiteX35" fmla="*/ 2152650 w 6210300"/>
                <a:gd name="connsiteY35" fmla="*/ 735807 h 1226344"/>
                <a:gd name="connsiteX36" fmla="*/ 2152650 w 6210300"/>
                <a:gd name="connsiteY36" fmla="*/ 707232 h 1226344"/>
                <a:gd name="connsiteX37" fmla="*/ 2071687 w 6210300"/>
                <a:gd name="connsiteY37" fmla="*/ 707232 h 1226344"/>
                <a:gd name="connsiteX38" fmla="*/ 2071687 w 6210300"/>
                <a:gd name="connsiteY38" fmla="*/ 683419 h 1226344"/>
                <a:gd name="connsiteX39" fmla="*/ 2028825 w 6210300"/>
                <a:gd name="connsiteY39" fmla="*/ 683419 h 1226344"/>
                <a:gd name="connsiteX40" fmla="*/ 2028825 w 6210300"/>
                <a:gd name="connsiteY40" fmla="*/ 664369 h 1226344"/>
                <a:gd name="connsiteX41" fmla="*/ 1985962 w 6210300"/>
                <a:gd name="connsiteY41" fmla="*/ 664369 h 1226344"/>
                <a:gd name="connsiteX42" fmla="*/ 1985962 w 6210300"/>
                <a:gd name="connsiteY42" fmla="*/ 650082 h 1226344"/>
                <a:gd name="connsiteX43" fmla="*/ 1905000 w 6210300"/>
                <a:gd name="connsiteY43" fmla="*/ 650082 h 1226344"/>
                <a:gd name="connsiteX44" fmla="*/ 1905000 w 6210300"/>
                <a:gd name="connsiteY44" fmla="*/ 616744 h 1226344"/>
                <a:gd name="connsiteX45" fmla="*/ 1752600 w 6210300"/>
                <a:gd name="connsiteY45" fmla="*/ 616744 h 1226344"/>
                <a:gd name="connsiteX46" fmla="*/ 1752600 w 6210300"/>
                <a:gd name="connsiteY46" fmla="*/ 597694 h 1226344"/>
                <a:gd name="connsiteX47" fmla="*/ 1681162 w 6210300"/>
                <a:gd name="connsiteY47" fmla="*/ 597694 h 1226344"/>
                <a:gd name="connsiteX48" fmla="*/ 1681162 w 6210300"/>
                <a:gd name="connsiteY48" fmla="*/ 578644 h 1226344"/>
                <a:gd name="connsiteX49" fmla="*/ 1652587 w 6210300"/>
                <a:gd name="connsiteY49" fmla="*/ 578644 h 1226344"/>
                <a:gd name="connsiteX50" fmla="*/ 1652587 w 6210300"/>
                <a:gd name="connsiteY50" fmla="*/ 554832 h 1226344"/>
                <a:gd name="connsiteX51" fmla="*/ 1504950 w 6210300"/>
                <a:gd name="connsiteY51" fmla="*/ 554832 h 1226344"/>
                <a:gd name="connsiteX52" fmla="*/ 1504950 w 6210300"/>
                <a:gd name="connsiteY52" fmla="*/ 531019 h 1226344"/>
                <a:gd name="connsiteX53" fmla="*/ 1476375 w 6210300"/>
                <a:gd name="connsiteY53" fmla="*/ 531019 h 1226344"/>
                <a:gd name="connsiteX54" fmla="*/ 1476375 w 6210300"/>
                <a:gd name="connsiteY54" fmla="*/ 521494 h 1226344"/>
                <a:gd name="connsiteX55" fmla="*/ 1304925 w 6210300"/>
                <a:gd name="connsiteY55" fmla="*/ 521494 h 1226344"/>
                <a:gd name="connsiteX56" fmla="*/ 1304925 w 6210300"/>
                <a:gd name="connsiteY56" fmla="*/ 497682 h 1226344"/>
                <a:gd name="connsiteX57" fmla="*/ 1276350 w 6210300"/>
                <a:gd name="connsiteY57" fmla="*/ 497682 h 1226344"/>
                <a:gd name="connsiteX58" fmla="*/ 1276350 w 6210300"/>
                <a:gd name="connsiteY58" fmla="*/ 473869 h 1226344"/>
                <a:gd name="connsiteX59" fmla="*/ 1181100 w 6210300"/>
                <a:gd name="connsiteY59" fmla="*/ 473869 h 1226344"/>
                <a:gd name="connsiteX60" fmla="*/ 1181100 w 6210300"/>
                <a:gd name="connsiteY60" fmla="*/ 459582 h 1226344"/>
                <a:gd name="connsiteX61" fmla="*/ 1128712 w 6210300"/>
                <a:gd name="connsiteY61" fmla="*/ 459582 h 1226344"/>
                <a:gd name="connsiteX62" fmla="*/ 1128712 w 6210300"/>
                <a:gd name="connsiteY62" fmla="*/ 435769 h 1226344"/>
                <a:gd name="connsiteX63" fmla="*/ 1023937 w 6210300"/>
                <a:gd name="connsiteY63" fmla="*/ 435769 h 1226344"/>
                <a:gd name="connsiteX64" fmla="*/ 1009650 w 6210300"/>
                <a:gd name="connsiteY64" fmla="*/ 435769 h 1226344"/>
                <a:gd name="connsiteX65" fmla="*/ 1009650 w 6210300"/>
                <a:gd name="connsiteY65" fmla="*/ 359569 h 1226344"/>
                <a:gd name="connsiteX66" fmla="*/ 742950 w 6210300"/>
                <a:gd name="connsiteY66" fmla="*/ 359569 h 1226344"/>
                <a:gd name="connsiteX67" fmla="*/ 742951 w 6210300"/>
                <a:gd name="connsiteY67" fmla="*/ 323850 h 1226344"/>
                <a:gd name="connsiteX68" fmla="*/ 683418 w 6210300"/>
                <a:gd name="connsiteY68" fmla="*/ 326232 h 1226344"/>
                <a:gd name="connsiteX69" fmla="*/ 681037 w 6210300"/>
                <a:gd name="connsiteY69" fmla="*/ 288132 h 1226344"/>
                <a:gd name="connsiteX70" fmla="*/ 642937 w 6210300"/>
                <a:gd name="connsiteY70" fmla="*/ 288132 h 1226344"/>
                <a:gd name="connsiteX71" fmla="*/ 642937 w 6210300"/>
                <a:gd name="connsiteY71" fmla="*/ 254794 h 1226344"/>
                <a:gd name="connsiteX72" fmla="*/ 533400 w 6210300"/>
                <a:gd name="connsiteY72" fmla="*/ 254794 h 1226344"/>
                <a:gd name="connsiteX73" fmla="*/ 533400 w 6210300"/>
                <a:gd name="connsiteY73" fmla="*/ 254794 h 1226344"/>
                <a:gd name="connsiteX74" fmla="*/ 509588 w 6210300"/>
                <a:gd name="connsiteY74" fmla="*/ 230982 h 1226344"/>
                <a:gd name="connsiteX75" fmla="*/ 509588 w 6210300"/>
                <a:gd name="connsiteY75" fmla="*/ 202407 h 1226344"/>
                <a:gd name="connsiteX76" fmla="*/ 500062 w 6210300"/>
                <a:gd name="connsiteY76" fmla="*/ 202407 h 1226344"/>
                <a:gd name="connsiteX77" fmla="*/ 481012 w 6210300"/>
                <a:gd name="connsiteY77" fmla="*/ 183357 h 1226344"/>
                <a:gd name="connsiteX78" fmla="*/ 361950 w 6210300"/>
                <a:gd name="connsiteY78" fmla="*/ 183357 h 1226344"/>
                <a:gd name="connsiteX79" fmla="*/ 361950 w 6210300"/>
                <a:gd name="connsiteY79" fmla="*/ 135732 h 1226344"/>
                <a:gd name="connsiteX80" fmla="*/ 342900 w 6210300"/>
                <a:gd name="connsiteY80" fmla="*/ 135732 h 1226344"/>
                <a:gd name="connsiteX81" fmla="*/ 342900 w 6210300"/>
                <a:gd name="connsiteY81" fmla="*/ 111919 h 1226344"/>
                <a:gd name="connsiteX82" fmla="*/ 209550 w 6210300"/>
                <a:gd name="connsiteY82" fmla="*/ 111919 h 1226344"/>
                <a:gd name="connsiteX83" fmla="*/ 209550 w 6210300"/>
                <a:gd name="connsiteY83" fmla="*/ 26194 h 1226344"/>
                <a:gd name="connsiteX84" fmla="*/ 109537 w 6210300"/>
                <a:gd name="connsiteY84" fmla="*/ 26194 h 1226344"/>
                <a:gd name="connsiteX85" fmla="*/ 109538 w 6210300"/>
                <a:gd name="connsiteY85" fmla="*/ 0 h 1226344"/>
                <a:gd name="connsiteX86" fmla="*/ 0 w 6210300"/>
                <a:gd name="connsiteY86" fmla="*/ 0 h 1226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6210300" h="1226344">
                  <a:moveTo>
                    <a:pt x="6210300" y="1226344"/>
                  </a:moveTo>
                  <a:lnTo>
                    <a:pt x="4610100" y="1226344"/>
                  </a:lnTo>
                  <a:lnTo>
                    <a:pt x="4610100" y="1183482"/>
                  </a:lnTo>
                  <a:lnTo>
                    <a:pt x="4286250" y="1183482"/>
                  </a:lnTo>
                  <a:lnTo>
                    <a:pt x="4286250" y="1150144"/>
                  </a:lnTo>
                  <a:lnTo>
                    <a:pt x="4152900" y="1150144"/>
                  </a:lnTo>
                  <a:lnTo>
                    <a:pt x="4152900" y="1112044"/>
                  </a:lnTo>
                  <a:lnTo>
                    <a:pt x="3929062" y="1112044"/>
                  </a:lnTo>
                  <a:lnTo>
                    <a:pt x="3929062" y="1083469"/>
                  </a:lnTo>
                  <a:lnTo>
                    <a:pt x="3795712" y="1083469"/>
                  </a:lnTo>
                  <a:lnTo>
                    <a:pt x="3795712" y="1054894"/>
                  </a:lnTo>
                  <a:lnTo>
                    <a:pt x="3762375" y="1054894"/>
                  </a:lnTo>
                  <a:lnTo>
                    <a:pt x="3762375" y="1031082"/>
                  </a:lnTo>
                  <a:lnTo>
                    <a:pt x="3624262" y="1031082"/>
                  </a:lnTo>
                  <a:lnTo>
                    <a:pt x="3624262" y="997744"/>
                  </a:lnTo>
                  <a:lnTo>
                    <a:pt x="3505200" y="997744"/>
                  </a:lnTo>
                  <a:lnTo>
                    <a:pt x="3505200" y="969169"/>
                  </a:lnTo>
                  <a:lnTo>
                    <a:pt x="3224212" y="969169"/>
                  </a:lnTo>
                  <a:lnTo>
                    <a:pt x="3224212" y="950119"/>
                  </a:lnTo>
                  <a:lnTo>
                    <a:pt x="3162300" y="950119"/>
                  </a:lnTo>
                  <a:lnTo>
                    <a:pt x="3162300" y="935832"/>
                  </a:lnTo>
                  <a:lnTo>
                    <a:pt x="3067050" y="935832"/>
                  </a:lnTo>
                  <a:lnTo>
                    <a:pt x="3067050" y="902494"/>
                  </a:lnTo>
                  <a:lnTo>
                    <a:pt x="2976562" y="902494"/>
                  </a:lnTo>
                  <a:lnTo>
                    <a:pt x="2976562" y="883444"/>
                  </a:lnTo>
                  <a:lnTo>
                    <a:pt x="2733675" y="883444"/>
                  </a:lnTo>
                  <a:lnTo>
                    <a:pt x="2733675" y="850107"/>
                  </a:lnTo>
                  <a:lnTo>
                    <a:pt x="2509837" y="850107"/>
                  </a:lnTo>
                  <a:lnTo>
                    <a:pt x="2509837" y="788194"/>
                  </a:lnTo>
                  <a:lnTo>
                    <a:pt x="2466975" y="788194"/>
                  </a:lnTo>
                  <a:lnTo>
                    <a:pt x="2466975" y="759619"/>
                  </a:lnTo>
                  <a:lnTo>
                    <a:pt x="2381250" y="759619"/>
                  </a:lnTo>
                  <a:lnTo>
                    <a:pt x="2381250" y="750094"/>
                  </a:lnTo>
                  <a:lnTo>
                    <a:pt x="2266950" y="750094"/>
                  </a:lnTo>
                  <a:lnTo>
                    <a:pt x="2266950" y="735807"/>
                  </a:lnTo>
                  <a:lnTo>
                    <a:pt x="2152650" y="735807"/>
                  </a:lnTo>
                  <a:lnTo>
                    <a:pt x="2152650" y="707232"/>
                  </a:lnTo>
                  <a:lnTo>
                    <a:pt x="2071687" y="707232"/>
                  </a:lnTo>
                  <a:lnTo>
                    <a:pt x="2071687" y="683419"/>
                  </a:lnTo>
                  <a:lnTo>
                    <a:pt x="2028825" y="683419"/>
                  </a:lnTo>
                  <a:lnTo>
                    <a:pt x="2028825" y="664369"/>
                  </a:lnTo>
                  <a:lnTo>
                    <a:pt x="1985962" y="664369"/>
                  </a:lnTo>
                  <a:lnTo>
                    <a:pt x="1985962" y="650082"/>
                  </a:lnTo>
                  <a:lnTo>
                    <a:pt x="1905000" y="650082"/>
                  </a:lnTo>
                  <a:lnTo>
                    <a:pt x="1905000" y="616744"/>
                  </a:lnTo>
                  <a:lnTo>
                    <a:pt x="1752600" y="616744"/>
                  </a:lnTo>
                  <a:lnTo>
                    <a:pt x="1752600" y="597694"/>
                  </a:lnTo>
                  <a:lnTo>
                    <a:pt x="1681162" y="597694"/>
                  </a:lnTo>
                  <a:lnTo>
                    <a:pt x="1681162" y="578644"/>
                  </a:lnTo>
                  <a:lnTo>
                    <a:pt x="1652587" y="578644"/>
                  </a:lnTo>
                  <a:lnTo>
                    <a:pt x="1652587" y="554832"/>
                  </a:lnTo>
                  <a:lnTo>
                    <a:pt x="1504950" y="554832"/>
                  </a:lnTo>
                  <a:lnTo>
                    <a:pt x="1504950" y="531019"/>
                  </a:lnTo>
                  <a:lnTo>
                    <a:pt x="1476375" y="531019"/>
                  </a:lnTo>
                  <a:lnTo>
                    <a:pt x="1476375" y="521494"/>
                  </a:lnTo>
                  <a:lnTo>
                    <a:pt x="1304925" y="521494"/>
                  </a:lnTo>
                  <a:lnTo>
                    <a:pt x="1304925" y="497682"/>
                  </a:lnTo>
                  <a:lnTo>
                    <a:pt x="1276350" y="497682"/>
                  </a:lnTo>
                  <a:lnTo>
                    <a:pt x="1276350" y="473869"/>
                  </a:lnTo>
                  <a:lnTo>
                    <a:pt x="1181100" y="473869"/>
                  </a:lnTo>
                  <a:lnTo>
                    <a:pt x="1181100" y="459582"/>
                  </a:lnTo>
                  <a:lnTo>
                    <a:pt x="1128712" y="459582"/>
                  </a:lnTo>
                  <a:lnTo>
                    <a:pt x="1128712" y="435769"/>
                  </a:lnTo>
                  <a:lnTo>
                    <a:pt x="1023937" y="435769"/>
                  </a:lnTo>
                  <a:lnTo>
                    <a:pt x="1009650" y="435769"/>
                  </a:lnTo>
                  <a:lnTo>
                    <a:pt x="1009650" y="359569"/>
                  </a:lnTo>
                  <a:lnTo>
                    <a:pt x="742950" y="359569"/>
                  </a:lnTo>
                  <a:cubicBezTo>
                    <a:pt x="742950" y="347663"/>
                    <a:pt x="742951" y="335756"/>
                    <a:pt x="742951" y="323850"/>
                  </a:cubicBezTo>
                  <a:lnTo>
                    <a:pt x="683418" y="326232"/>
                  </a:lnTo>
                  <a:lnTo>
                    <a:pt x="681037" y="288132"/>
                  </a:lnTo>
                  <a:lnTo>
                    <a:pt x="642937" y="288132"/>
                  </a:lnTo>
                  <a:lnTo>
                    <a:pt x="642937" y="254794"/>
                  </a:lnTo>
                  <a:lnTo>
                    <a:pt x="533400" y="254794"/>
                  </a:lnTo>
                  <a:lnTo>
                    <a:pt x="533400" y="254794"/>
                  </a:lnTo>
                  <a:lnTo>
                    <a:pt x="509588" y="230982"/>
                  </a:lnTo>
                  <a:lnTo>
                    <a:pt x="509588" y="202407"/>
                  </a:lnTo>
                  <a:lnTo>
                    <a:pt x="500062" y="202407"/>
                  </a:lnTo>
                  <a:lnTo>
                    <a:pt x="481012" y="183357"/>
                  </a:lnTo>
                  <a:lnTo>
                    <a:pt x="361950" y="183357"/>
                  </a:lnTo>
                  <a:lnTo>
                    <a:pt x="361950" y="135732"/>
                  </a:lnTo>
                  <a:lnTo>
                    <a:pt x="342900" y="135732"/>
                  </a:lnTo>
                  <a:lnTo>
                    <a:pt x="342900" y="111919"/>
                  </a:lnTo>
                  <a:lnTo>
                    <a:pt x="209550" y="111919"/>
                  </a:lnTo>
                  <a:lnTo>
                    <a:pt x="209550" y="26194"/>
                  </a:lnTo>
                  <a:lnTo>
                    <a:pt x="109537" y="26194"/>
                  </a:lnTo>
                  <a:cubicBezTo>
                    <a:pt x="109537" y="17463"/>
                    <a:pt x="109538" y="8731"/>
                    <a:pt x="109538" y="0"/>
                  </a:cubicBez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2ECCA3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21FCE99-FAA9-BC56-E8AD-145ECE84FE30}"/>
                </a:ext>
              </a:extLst>
            </p:cNvPr>
            <p:cNvCxnSpPr/>
            <p:nvPr/>
          </p:nvCxnSpPr>
          <p:spPr bwMode="auto">
            <a:xfrm>
              <a:off x="6463231" y="4304483"/>
              <a:ext cx="5355372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AA8FCA7-B2FD-4E6D-9179-0DBB43FDF1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63231" y="1594876"/>
              <a:ext cx="0" cy="2747707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BAE30C5-C017-4738-023F-5B6B0FB85F6E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6430251" y="1667753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815055A-0A62-4911-A377-4CE5CEE78FB0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6430251" y="2176192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B06E0D9-DCA3-E179-D0EF-7F80D9CE6CD1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6430251" y="2684631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18BBC34-1859-DF9E-ABC7-B624D1A38FFD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6430251" y="3193070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BD47EB5-99F2-DFC2-EECC-5C5E6FA07120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6430251" y="3701509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B229450-F8DF-DE4E-C468-CC0BBA5C2D3C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6430251" y="4209949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5170B8D-50E3-D89C-F28B-CBC97657D206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6462365" y="4297131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988DDD2-BC4B-0E8F-EE01-1E5EFAF5A4E5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6865102" y="4297131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3916F0B-808B-4EC7-5A94-F602466CECBD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7267839" y="4297131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95D35DC-72B3-3277-0BD1-5392E3162364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7670576" y="4297131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0EB3B03-F539-541C-0CCA-D10BB4A89A4B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8073313" y="4297131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E0B73C0-99A7-D047-11E8-D37A5587A5D1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8476050" y="4297131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E4A90BF-7C13-D6E9-3ED1-6E32E532C6A4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8878787" y="4297131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25F4D4A-2EA0-4CA1-EEAE-1E0728D64788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9281524" y="4297131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5576C51-C661-74A9-381C-470140442366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9684261" y="4297131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335FB54-BE13-6463-2FC3-4C3B8A1FA093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10086998" y="4297131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B420D82-81F2-9DE6-B130-A2CD2361D34D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10489735" y="4297131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4866918-ACF7-A5A5-F8CD-093115356E9A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10892472" y="4297131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677EA06F-1BA1-29CA-457E-17F6D3C60F58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11295209" y="4297131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FDB4A4C-315F-BC69-13B5-8ED661DCED6D}"/>
                </a:ext>
              </a:extLst>
            </p:cNvPr>
            <p:cNvCxnSpPr>
              <a:cxnSpLocks/>
            </p:cNvCxnSpPr>
            <p:nvPr/>
          </p:nvCxnSpPr>
          <p:spPr bwMode="auto">
            <a:xfrm rot="10800000">
              <a:off x="11697940" y="4297131"/>
              <a:ext cx="0" cy="720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C6877ED-2B58-2937-77F9-BCFB327B1227}"/>
                </a:ext>
              </a:extLst>
            </p:cNvPr>
            <p:cNvSpPr/>
            <p:nvPr/>
          </p:nvSpPr>
          <p:spPr bwMode="auto">
            <a:xfrm>
              <a:off x="6466251" y="1697733"/>
              <a:ext cx="5231687" cy="1885950"/>
            </a:xfrm>
            <a:custGeom>
              <a:avLst/>
              <a:gdLst>
                <a:gd name="connsiteX0" fmla="*/ 7000875 w 7000875"/>
                <a:gd name="connsiteY0" fmla="*/ 1885950 h 1885950"/>
                <a:gd name="connsiteX1" fmla="*/ 5091113 w 7000875"/>
                <a:gd name="connsiteY1" fmla="*/ 1885950 h 1885950"/>
                <a:gd name="connsiteX2" fmla="*/ 5091113 w 7000875"/>
                <a:gd name="connsiteY2" fmla="*/ 1800225 h 1885950"/>
                <a:gd name="connsiteX3" fmla="*/ 4886325 w 7000875"/>
                <a:gd name="connsiteY3" fmla="*/ 1800225 h 1885950"/>
                <a:gd name="connsiteX4" fmla="*/ 4886325 w 7000875"/>
                <a:gd name="connsiteY4" fmla="*/ 1733550 h 1885950"/>
                <a:gd name="connsiteX5" fmla="*/ 4491038 w 7000875"/>
                <a:gd name="connsiteY5" fmla="*/ 1733550 h 1885950"/>
                <a:gd name="connsiteX6" fmla="*/ 4491038 w 7000875"/>
                <a:gd name="connsiteY6" fmla="*/ 1690687 h 1885950"/>
                <a:gd name="connsiteX7" fmla="*/ 3614738 w 7000875"/>
                <a:gd name="connsiteY7" fmla="*/ 1690687 h 1885950"/>
                <a:gd name="connsiteX8" fmla="*/ 3614738 w 7000875"/>
                <a:gd name="connsiteY8" fmla="*/ 1657350 h 1885950"/>
                <a:gd name="connsiteX9" fmla="*/ 3524250 w 7000875"/>
                <a:gd name="connsiteY9" fmla="*/ 1657350 h 1885950"/>
                <a:gd name="connsiteX10" fmla="*/ 3524250 w 7000875"/>
                <a:gd name="connsiteY10" fmla="*/ 1619250 h 1885950"/>
                <a:gd name="connsiteX11" fmla="*/ 3438525 w 7000875"/>
                <a:gd name="connsiteY11" fmla="*/ 1619250 h 1885950"/>
                <a:gd name="connsiteX12" fmla="*/ 3438525 w 7000875"/>
                <a:gd name="connsiteY12" fmla="*/ 1581150 h 1885950"/>
                <a:gd name="connsiteX13" fmla="*/ 3386138 w 7000875"/>
                <a:gd name="connsiteY13" fmla="*/ 1581150 h 1885950"/>
                <a:gd name="connsiteX14" fmla="*/ 3386138 w 7000875"/>
                <a:gd name="connsiteY14" fmla="*/ 1547812 h 1885950"/>
                <a:gd name="connsiteX15" fmla="*/ 3305175 w 7000875"/>
                <a:gd name="connsiteY15" fmla="*/ 1547812 h 1885950"/>
                <a:gd name="connsiteX16" fmla="*/ 3305175 w 7000875"/>
                <a:gd name="connsiteY16" fmla="*/ 1509712 h 1885950"/>
                <a:gd name="connsiteX17" fmla="*/ 3248025 w 7000875"/>
                <a:gd name="connsiteY17" fmla="*/ 1509712 h 1885950"/>
                <a:gd name="connsiteX18" fmla="*/ 3248025 w 7000875"/>
                <a:gd name="connsiteY18" fmla="*/ 1447800 h 1885950"/>
                <a:gd name="connsiteX19" fmla="*/ 3124200 w 7000875"/>
                <a:gd name="connsiteY19" fmla="*/ 1447800 h 1885950"/>
                <a:gd name="connsiteX20" fmla="*/ 3124200 w 7000875"/>
                <a:gd name="connsiteY20" fmla="*/ 1423987 h 1885950"/>
                <a:gd name="connsiteX21" fmla="*/ 3048000 w 7000875"/>
                <a:gd name="connsiteY21" fmla="*/ 1423987 h 1885950"/>
                <a:gd name="connsiteX22" fmla="*/ 3048000 w 7000875"/>
                <a:gd name="connsiteY22" fmla="*/ 1390650 h 1885950"/>
                <a:gd name="connsiteX23" fmla="*/ 2628900 w 7000875"/>
                <a:gd name="connsiteY23" fmla="*/ 1390650 h 1885950"/>
                <a:gd name="connsiteX24" fmla="*/ 2628900 w 7000875"/>
                <a:gd name="connsiteY24" fmla="*/ 1347787 h 1885950"/>
                <a:gd name="connsiteX25" fmla="*/ 2443163 w 7000875"/>
                <a:gd name="connsiteY25" fmla="*/ 1347787 h 1885950"/>
                <a:gd name="connsiteX26" fmla="*/ 2443163 w 7000875"/>
                <a:gd name="connsiteY26" fmla="*/ 1304925 h 1885950"/>
                <a:gd name="connsiteX27" fmla="*/ 2266950 w 7000875"/>
                <a:gd name="connsiteY27" fmla="*/ 1304925 h 1885950"/>
                <a:gd name="connsiteX28" fmla="*/ 2266950 w 7000875"/>
                <a:gd name="connsiteY28" fmla="*/ 1271587 h 1885950"/>
                <a:gd name="connsiteX29" fmla="*/ 2219325 w 7000875"/>
                <a:gd name="connsiteY29" fmla="*/ 1271587 h 1885950"/>
                <a:gd name="connsiteX30" fmla="*/ 2219325 w 7000875"/>
                <a:gd name="connsiteY30" fmla="*/ 1247775 h 1885950"/>
                <a:gd name="connsiteX31" fmla="*/ 1838325 w 7000875"/>
                <a:gd name="connsiteY31" fmla="*/ 1247775 h 1885950"/>
                <a:gd name="connsiteX32" fmla="*/ 1838325 w 7000875"/>
                <a:gd name="connsiteY32" fmla="*/ 1219200 h 1885950"/>
                <a:gd name="connsiteX33" fmla="*/ 1809750 w 7000875"/>
                <a:gd name="connsiteY33" fmla="*/ 1219200 h 1885950"/>
                <a:gd name="connsiteX34" fmla="*/ 1809750 w 7000875"/>
                <a:gd name="connsiteY34" fmla="*/ 1200150 h 1885950"/>
                <a:gd name="connsiteX35" fmla="*/ 1800225 w 7000875"/>
                <a:gd name="connsiteY35" fmla="*/ 1200150 h 1885950"/>
                <a:gd name="connsiteX36" fmla="*/ 1800225 w 7000875"/>
                <a:gd name="connsiteY36" fmla="*/ 1181100 h 1885950"/>
                <a:gd name="connsiteX37" fmla="*/ 1733550 w 7000875"/>
                <a:gd name="connsiteY37" fmla="*/ 1181100 h 1885950"/>
                <a:gd name="connsiteX38" fmla="*/ 1733550 w 7000875"/>
                <a:gd name="connsiteY38" fmla="*/ 1157287 h 1885950"/>
                <a:gd name="connsiteX39" fmla="*/ 1652588 w 7000875"/>
                <a:gd name="connsiteY39" fmla="*/ 1157287 h 1885950"/>
                <a:gd name="connsiteX40" fmla="*/ 1652588 w 7000875"/>
                <a:gd name="connsiteY40" fmla="*/ 1071562 h 1885950"/>
                <a:gd name="connsiteX41" fmla="*/ 1609725 w 7000875"/>
                <a:gd name="connsiteY41" fmla="*/ 1071562 h 1885950"/>
                <a:gd name="connsiteX42" fmla="*/ 1609725 w 7000875"/>
                <a:gd name="connsiteY42" fmla="*/ 1042987 h 1885950"/>
                <a:gd name="connsiteX43" fmla="*/ 1600200 w 7000875"/>
                <a:gd name="connsiteY43" fmla="*/ 1042987 h 1885950"/>
                <a:gd name="connsiteX44" fmla="*/ 1600200 w 7000875"/>
                <a:gd name="connsiteY44" fmla="*/ 1004887 h 1885950"/>
                <a:gd name="connsiteX45" fmla="*/ 1462088 w 7000875"/>
                <a:gd name="connsiteY45" fmla="*/ 1004887 h 1885950"/>
                <a:gd name="connsiteX46" fmla="*/ 1462088 w 7000875"/>
                <a:gd name="connsiteY46" fmla="*/ 952500 h 1885950"/>
                <a:gd name="connsiteX47" fmla="*/ 1295400 w 7000875"/>
                <a:gd name="connsiteY47" fmla="*/ 952500 h 1885950"/>
                <a:gd name="connsiteX48" fmla="*/ 1295400 w 7000875"/>
                <a:gd name="connsiteY48" fmla="*/ 871537 h 1885950"/>
                <a:gd name="connsiteX49" fmla="*/ 1185863 w 7000875"/>
                <a:gd name="connsiteY49" fmla="*/ 871537 h 1885950"/>
                <a:gd name="connsiteX50" fmla="*/ 1185863 w 7000875"/>
                <a:gd name="connsiteY50" fmla="*/ 833437 h 1885950"/>
                <a:gd name="connsiteX51" fmla="*/ 1138238 w 7000875"/>
                <a:gd name="connsiteY51" fmla="*/ 833437 h 1885950"/>
                <a:gd name="connsiteX52" fmla="*/ 1138238 w 7000875"/>
                <a:gd name="connsiteY52" fmla="*/ 757237 h 1885950"/>
                <a:gd name="connsiteX53" fmla="*/ 1133475 w 7000875"/>
                <a:gd name="connsiteY53" fmla="*/ 757237 h 1885950"/>
                <a:gd name="connsiteX54" fmla="*/ 1133475 w 7000875"/>
                <a:gd name="connsiteY54" fmla="*/ 742950 h 1885950"/>
                <a:gd name="connsiteX55" fmla="*/ 1100138 w 7000875"/>
                <a:gd name="connsiteY55" fmla="*/ 742950 h 1885950"/>
                <a:gd name="connsiteX56" fmla="*/ 1109663 w 7000875"/>
                <a:gd name="connsiteY56" fmla="*/ 733425 h 1885950"/>
                <a:gd name="connsiteX57" fmla="*/ 1095375 w 7000875"/>
                <a:gd name="connsiteY57" fmla="*/ 733425 h 1885950"/>
                <a:gd name="connsiteX58" fmla="*/ 1095375 w 7000875"/>
                <a:gd name="connsiteY58" fmla="*/ 709612 h 1885950"/>
                <a:gd name="connsiteX59" fmla="*/ 995363 w 7000875"/>
                <a:gd name="connsiteY59" fmla="*/ 709612 h 1885950"/>
                <a:gd name="connsiteX60" fmla="*/ 995363 w 7000875"/>
                <a:gd name="connsiteY60" fmla="*/ 661987 h 1885950"/>
                <a:gd name="connsiteX61" fmla="*/ 971550 w 7000875"/>
                <a:gd name="connsiteY61" fmla="*/ 661987 h 1885950"/>
                <a:gd name="connsiteX62" fmla="*/ 971550 w 7000875"/>
                <a:gd name="connsiteY62" fmla="*/ 628650 h 1885950"/>
                <a:gd name="connsiteX63" fmla="*/ 862013 w 7000875"/>
                <a:gd name="connsiteY63" fmla="*/ 628650 h 1885950"/>
                <a:gd name="connsiteX64" fmla="*/ 862013 w 7000875"/>
                <a:gd name="connsiteY64" fmla="*/ 604837 h 1885950"/>
                <a:gd name="connsiteX65" fmla="*/ 838200 w 7000875"/>
                <a:gd name="connsiteY65" fmla="*/ 604837 h 1885950"/>
                <a:gd name="connsiteX66" fmla="*/ 838200 w 7000875"/>
                <a:gd name="connsiteY66" fmla="*/ 576262 h 1885950"/>
                <a:gd name="connsiteX67" fmla="*/ 823913 w 7000875"/>
                <a:gd name="connsiteY67" fmla="*/ 576262 h 1885950"/>
                <a:gd name="connsiteX68" fmla="*/ 823913 w 7000875"/>
                <a:gd name="connsiteY68" fmla="*/ 547687 h 1885950"/>
                <a:gd name="connsiteX69" fmla="*/ 804863 w 7000875"/>
                <a:gd name="connsiteY69" fmla="*/ 547687 h 1885950"/>
                <a:gd name="connsiteX70" fmla="*/ 804863 w 7000875"/>
                <a:gd name="connsiteY70" fmla="*/ 523875 h 1885950"/>
                <a:gd name="connsiteX71" fmla="*/ 771525 w 7000875"/>
                <a:gd name="connsiteY71" fmla="*/ 523875 h 1885950"/>
                <a:gd name="connsiteX72" fmla="*/ 771525 w 7000875"/>
                <a:gd name="connsiteY72" fmla="*/ 495300 h 1885950"/>
                <a:gd name="connsiteX73" fmla="*/ 681038 w 7000875"/>
                <a:gd name="connsiteY73" fmla="*/ 495300 h 1885950"/>
                <a:gd name="connsiteX74" fmla="*/ 681038 w 7000875"/>
                <a:gd name="connsiteY74" fmla="*/ 452437 h 1885950"/>
                <a:gd name="connsiteX75" fmla="*/ 557213 w 7000875"/>
                <a:gd name="connsiteY75" fmla="*/ 452437 h 1885950"/>
                <a:gd name="connsiteX76" fmla="*/ 557213 w 7000875"/>
                <a:gd name="connsiteY76" fmla="*/ 433387 h 1885950"/>
                <a:gd name="connsiteX77" fmla="*/ 509588 w 7000875"/>
                <a:gd name="connsiteY77" fmla="*/ 433387 h 1885950"/>
                <a:gd name="connsiteX78" fmla="*/ 509588 w 7000875"/>
                <a:gd name="connsiteY78" fmla="*/ 381000 h 1885950"/>
                <a:gd name="connsiteX79" fmla="*/ 500063 w 7000875"/>
                <a:gd name="connsiteY79" fmla="*/ 381000 h 1885950"/>
                <a:gd name="connsiteX80" fmla="*/ 500063 w 7000875"/>
                <a:gd name="connsiteY80" fmla="*/ 352425 h 1885950"/>
                <a:gd name="connsiteX81" fmla="*/ 485775 w 7000875"/>
                <a:gd name="connsiteY81" fmla="*/ 352425 h 1885950"/>
                <a:gd name="connsiteX82" fmla="*/ 485775 w 7000875"/>
                <a:gd name="connsiteY82" fmla="*/ 280987 h 1885950"/>
                <a:gd name="connsiteX83" fmla="*/ 333375 w 7000875"/>
                <a:gd name="connsiteY83" fmla="*/ 280987 h 1885950"/>
                <a:gd name="connsiteX84" fmla="*/ 333375 w 7000875"/>
                <a:gd name="connsiteY84" fmla="*/ 209550 h 1885950"/>
                <a:gd name="connsiteX85" fmla="*/ 261938 w 7000875"/>
                <a:gd name="connsiteY85" fmla="*/ 209550 h 1885950"/>
                <a:gd name="connsiteX86" fmla="*/ 261938 w 7000875"/>
                <a:gd name="connsiteY86" fmla="*/ 171450 h 1885950"/>
                <a:gd name="connsiteX87" fmla="*/ 190500 w 7000875"/>
                <a:gd name="connsiteY87" fmla="*/ 171450 h 1885950"/>
                <a:gd name="connsiteX88" fmla="*/ 190500 w 7000875"/>
                <a:gd name="connsiteY88" fmla="*/ 95250 h 1885950"/>
                <a:gd name="connsiteX89" fmla="*/ 152400 w 7000875"/>
                <a:gd name="connsiteY89" fmla="*/ 95250 h 1885950"/>
                <a:gd name="connsiteX90" fmla="*/ 152400 w 7000875"/>
                <a:gd name="connsiteY90" fmla="*/ 71437 h 1885950"/>
                <a:gd name="connsiteX91" fmla="*/ 76200 w 7000875"/>
                <a:gd name="connsiteY91" fmla="*/ 71437 h 1885950"/>
                <a:gd name="connsiteX92" fmla="*/ 76200 w 7000875"/>
                <a:gd name="connsiteY92" fmla="*/ 42862 h 1885950"/>
                <a:gd name="connsiteX93" fmla="*/ 0 w 7000875"/>
                <a:gd name="connsiteY93" fmla="*/ 42862 h 1885950"/>
                <a:gd name="connsiteX94" fmla="*/ 0 w 7000875"/>
                <a:gd name="connsiteY94" fmla="*/ 0 h 1885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7000875" h="1885950">
                  <a:moveTo>
                    <a:pt x="7000875" y="1885950"/>
                  </a:moveTo>
                  <a:lnTo>
                    <a:pt x="5091113" y="1885950"/>
                  </a:lnTo>
                  <a:lnTo>
                    <a:pt x="5091113" y="1800225"/>
                  </a:lnTo>
                  <a:lnTo>
                    <a:pt x="4886325" y="1800225"/>
                  </a:lnTo>
                  <a:lnTo>
                    <a:pt x="4886325" y="1733550"/>
                  </a:lnTo>
                  <a:lnTo>
                    <a:pt x="4491038" y="1733550"/>
                  </a:lnTo>
                  <a:lnTo>
                    <a:pt x="4491038" y="1690687"/>
                  </a:lnTo>
                  <a:lnTo>
                    <a:pt x="3614738" y="1690687"/>
                  </a:lnTo>
                  <a:lnTo>
                    <a:pt x="3614738" y="1657350"/>
                  </a:lnTo>
                  <a:lnTo>
                    <a:pt x="3524250" y="1657350"/>
                  </a:lnTo>
                  <a:lnTo>
                    <a:pt x="3524250" y="1619250"/>
                  </a:lnTo>
                  <a:lnTo>
                    <a:pt x="3438525" y="1619250"/>
                  </a:lnTo>
                  <a:lnTo>
                    <a:pt x="3438525" y="1581150"/>
                  </a:lnTo>
                  <a:lnTo>
                    <a:pt x="3386138" y="1581150"/>
                  </a:lnTo>
                  <a:lnTo>
                    <a:pt x="3386138" y="1547812"/>
                  </a:lnTo>
                  <a:lnTo>
                    <a:pt x="3305175" y="1547812"/>
                  </a:lnTo>
                  <a:lnTo>
                    <a:pt x="3305175" y="1509712"/>
                  </a:lnTo>
                  <a:lnTo>
                    <a:pt x="3248025" y="1509712"/>
                  </a:lnTo>
                  <a:lnTo>
                    <a:pt x="3248025" y="1447800"/>
                  </a:lnTo>
                  <a:lnTo>
                    <a:pt x="3124200" y="1447800"/>
                  </a:lnTo>
                  <a:lnTo>
                    <a:pt x="3124200" y="1423987"/>
                  </a:lnTo>
                  <a:lnTo>
                    <a:pt x="3048000" y="1423987"/>
                  </a:lnTo>
                  <a:lnTo>
                    <a:pt x="3048000" y="1390650"/>
                  </a:lnTo>
                  <a:lnTo>
                    <a:pt x="2628900" y="1390650"/>
                  </a:lnTo>
                  <a:lnTo>
                    <a:pt x="2628900" y="1347787"/>
                  </a:lnTo>
                  <a:lnTo>
                    <a:pt x="2443163" y="1347787"/>
                  </a:lnTo>
                  <a:lnTo>
                    <a:pt x="2443163" y="1304925"/>
                  </a:lnTo>
                  <a:lnTo>
                    <a:pt x="2266950" y="1304925"/>
                  </a:lnTo>
                  <a:lnTo>
                    <a:pt x="2266950" y="1271587"/>
                  </a:lnTo>
                  <a:lnTo>
                    <a:pt x="2219325" y="1271587"/>
                  </a:lnTo>
                  <a:lnTo>
                    <a:pt x="2219325" y="1247775"/>
                  </a:lnTo>
                  <a:lnTo>
                    <a:pt x="1838325" y="1247775"/>
                  </a:lnTo>
                  <a:lnTo>
                    <a:pt x="1838325" y="1219200"/>
                  </a:lnTo>
                  <a:lnTo>
                    <a:pt x="1809750" y="1219200"/>
                  </a:lnTo>
                  <a:lnTo>
                    <a:pt x="1809750" y="1200150"/>
                  </a:lnTo>
                  <a:lnTo>
                    <a:pt x="1800225" y="1200150"/>
                  </a:lnTo>
                  <a:lnTo>
                    <a:pt x="1800225" y="1181100"/>
                  </a:lnTo>
                  <a:lnTo>
                    <a:pt x="1733550" y="1181100"/>
                  </a:lnTo>
                  <a:lnTo>
                    <a:pt x="1733550" y="1157287"/>
                  </a:lnTo>
                  <a:lnTo>
                    <a:pt x="1652588" y="1157287"/>
                  </a:lnTo>
                  <a:lnTo>
                    <a:pt x="1652588" y="1071562"/>
                  </a:lnTo>
                  <a:lnTo>
                    <a:pt x="1609725" y="1071562"/>
                  </a:lnTo>
                  <a:lnTo>
                    <a:pt x="1609725" y="1042987"/>
                  </a:lnTo>
                  <a:lnTo>
                    <a:pt x="1600200" y="1042987"/>
                  </a:lnTo>
                  <a:lnTo>
                    <a:pt x="1600200" y="1004887"/>
                  </a:lnTo>
                  <a:lnTo>
                    <a:pt x="1462088" y="1004887"/>
                  </a:lnTo>
                  <a:lnTo>
                    <a:pt x="1462088" y="952500"/>
                  </a:lnTo>
                  <a:lnTo>
                    <a:pt x="1295400" y="952500"/>
                  </a:lnTo>
                  <a:lnTo>
                    <a:pt x="1295400" y="871537"/>
                  </a:lnTo>
                  <a:lnTo>
                    <a:pt x="1185863" y="871537"/>
                  </a:lnTo>
                  <a:lnTo>
                    <a:pt x="1185863" y="833437"/>
                  </a:lnTo>
                  <a:lnTo>
                    <a:pt x="1138238" y="833437"/>
                  </a:lnTo>
                  <a:lnTo>
                    <a:pt x="1138238" y="757237"/>
                  </a:lnTo>
                  <a:lnTo>
                    <a:pt x="1133475" y="757237"/>
                  </a:lnTo>
                  <a:lnTo>
                    <a:pt x="1133475" y="742950"/>
                  </a:lnTo>
                  <a:lnTo>
                    <a:pt x="1100138" y="742950"/>
                  </a:lnTo>
                  <a:lnTo>
                    <a:pt x="1109663" y="733425"/>
                  </a:lnTo>
                  <a:lnTo>
                    <a:pt x="1095375" y="733425"/>
                  </a:lnTo>
                  <a:lnTo>
                    <a:pt x="1095375" y="709612"/>
                  </a:lnTo>
                  <a:lnTo>
                    <a:pt x="995363" y="709612"/>
                  </a:lnTo>
                  <a:lnTo>
                    <a:pt x="995363" y="661987"/>
                  </a:lnTo>
                  <a:lnTo>
                    <a:pt x="971550" y="661987"/>
                  </a:lnTo>
                  <a:lnTo>
                    <a:pt x="971550" y="628650"/>
                  </a:lnTo>
                  <a:lnTo>
                    <a:pt x="862013" y="628650"/>
                  </a:lnTo>
                  <a:lnTo>
                    <a:pt x="862013" y="604837"/>
                  </a:lnTo>
                  <a:lnTo>
                    <a:pt x="838200" y="604837"/>
                  </a:lnTo>
                  <a:lnTo>
                    <a:pt x="838200" y="576262"/>
                  </a:lnTo>
                  <a:lnTo>
                    <a:pt x="823913" y="576262"/>
                  </a:lnTo>
                  <a:lnTo>
                    <a:pt x="823913" y="547687"/>
                  </a:lnTo>
                  <a:lnTo>
                    <a:pt x="804863" y="547687"/>
                  </a:lnTo>
                  <a:lnTo>
                    <a:pt x="804863" y="523875"/>
                  </a:lnTo>
                  <a:lnTo>
                    <a:pt x="771525" y="523875"/>
                  </a:lnTo>
                  <a:lnTo>
                    <a:pt x="771525" y="495300"/>
                  </a:lnTo>
                  <a:lnTo>
                    <a:pt x="681038" y="495300"/>
                  </a:lnTo>
                  <a:lnTo>
                    <a:pt x="681038" y="452437"/>
                  </a:lnTo>
                  <a:lnTo>
                    <a:pt x="557213" y="452437"/>
                  </a:lnTo>
                  <a:lnTo>
                    <a:pt x="557213" y="433387"/>
                  </a:lnTo>
                  <a:lnTo>
                    <a:pt x="509588" y="433387"/>
                  </a:lnTo>
                  <a:lnTo>
                    <a:pt x="509588" y="381000"/>
                  </a:lnTo>
                  <a:lnTo>
                    <a:pt x="500063" y="381000"/>
                  </a:lnTo>
                  <a:lnTo>
                    <a:pt x="500063" y="352425"/>
                  </a:lnTo>
                  <a:lnTo>
                    <a:pt x="485775" y="352425"/>
                  </a:lnTo>
                  <a:lnTo>
                    <a:pt x="485775" y="280987"/>
                  </a:lnTo>
                  <a:lnTo>
                    <a:pt x="333375" y="280987"/>
                  </a:lnTo>
                  <a:lnTo>
                    <a:pt x="333375" y="209550"/>
                  </a:lnTo>
                  <a:lnTo>
                    <a:pt x="261938" y="209550"/>
                  </a:lnTo>
                  <a:lnTo>
                    <a:pt x="261938" y="171450"/>
                  </a:lnTo>
                  <a:lnTo>
                    <a:pt x="190500" y="171450"/>
                  </a:lnTo>
                  <a:lnTo>
                    <a:pt x="190500" y="95250"/>
                  </a:lnTo>
                  <a:lnTo>
                    <a:pt x="152400" y="95250"/>
                  </a:lnTo>
                  <a:lnTo>
                    <a:pt x="152400" y="71437"/>
                  </a:lnTo>
                  <a:lnTo>
                    <a:pt x="76200" y="71437"/>
                  </a:lnTo>
                  <a:lnTo>
                    <a:pt x="76200" y="42862"/>
                  </a:lnTo>
                  <a:lnTo>
                    <a:pt x="0" y="42862"/>
                  </a:ln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D656D14-18B1-40B2-2286-17CB5E83D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582730"/>
              </p:ext>
            </p:extLst>
          </p:nvPr>
        </p:nvGraphicFramePr>
        <p:xfrm>
          <a:off x="8935355" y="1249419"/>
          <a:ext cx="3119625" cy="1706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5162">
                  <a:extLst>
                    <a:ext uri="{9D8B030D-6E8A-4147-A177-3AD203B41FA5}">
                      <a16:colId xmlns:a16="http://schemas.microsoft.com/office/drawing/2014/main" val="3644485902"/>
                    </a:ext>
                  </a:extLst>
                </a:gridCol>
                <a:gridCol w="974846">
                  <a:extLst>
                    <a:ext uri="{9D8B030D-6E8A-4147-A177-3AD203B41FA5}">
                      <a16:colId xmlns:a16="http://schemas.microsoft.com/office/drawing/2014/main" val="3761415349"/>
                    </a:ext>
                  </a:extLst>
                </a:gridCol>
                <a:gridCol w="989617">
                  <a:extLst>
                    <a:ext uri="{9D8B030D-6E8A-4147-A177-3AD203B41FA5}">
                      <a16:colId xmlns:a16="http://schemas.microsoft.com/office/drawing/2014/main" val="1107120902"/>
                    </a:ext>
                  </a:extLst>
                </a:gridCol>
              </a:tblGrid>
              <a:tr h="11768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UPDATE: median follow-up 35.8 months</a:t>
                      </a:r>
                      <a:r>
                        <a:rPr lang="en-US" sz="1400" b="1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7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rgbClr val="2ECCA3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7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91089"/>
                  </a:ext>
                </a:extLst>
              </a:tr>
              <a:tr h="117680">
                <a:tc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solidFill>
                            <a:srgbClr val="2ECCA3"/>
                          </a:solidFill>
                        </a:rPr>
                        <a:t>BPd</a:t>
                      </a:r>
                      <a:endParaRPr lang="en-US" sz="1400" b="1" dirty="0">
                        <a:solidFill>
                          <a:srgbClr val="2ECCA3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Pom-</a:t>
                      </a:r>
                      <a:r>
                        <a:rPr lang="en-US" sz="1400" b="1" dirty="0" err="1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Vd</a:t>
                      </a:r>
                      <a:endParaRPr lang="en-US" sz="14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3905338"/>
                  </a:ext>
                </a:extLst>
              </a:tr>
              <a:tr h="304119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Median PFS </a:t>
                      </a:r>
                    </a:p>
                    <a:p>
                      <a:pPr algn="l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(95% CI), months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2ECCA3"/>
                          </a:solidFill>
                        </a:rPr>
                        <a:t>32.6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rgbClr val="2ECCA3"/>
                          </a:solidFill>
                        </a:rPr>
                        <a:t>(21.1-NR)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7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12.5</a:t>
                      </a:r>
                    </a:p>
                    <a:p>
                      <a:pPr algn="ctr"/>
                      <a:r>
                        <a:rPr lang="en-US" sz="1400" b="1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(9.1-17.6)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354858"/>
                  </a:ext>
                </a:extLst>
              </a:tr>
              <a:tr h="202746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HR</a:t>
                      </a:r>
                      <a:r>
                        <a:rPr lang="en-US" sz="1400" b="1" baseline="300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(95% CI)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7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0.49 (0.36-0.67), P&lt;0.001</a:t>
                      </a:r>
                      <a:endParaRPr lang="en-US" sz="1400" b="1" dirty="0">
                        <a:solidFill>
                          <a:srgbClr val="2ECCA3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7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000" b="1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829225"/>
                  </a:ext>
                </a:extLst>
              </a:tr>
            </a:tbl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8A79C469-83CC-80C2-88F1-CD21F9224CA8}"/>
              </a:ext>
            </a:extLst>
          </p:cNvPr>
          <p:cNvGrpSpPr/>
          <p:nvPr/>
        </p:nvGrpSpPr>
        <p:grpSpPr>
          <a:xfrm>
            <a:off x="8018204" y="1596609"/>
            <a:ext cx="860583" cy="1192241"/>
            <a:chOff x="11331417" y="12694"/>
            <a:chExt cx="860583" cy="1192241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CF93DFD-4771-9BAF-C81A-C889877F9372}"/>
                </a:ext>
              </a:extLst>
            </p:cNvPr>
            <p:cNvSpPr/>
            <p:nvPr/>
          </p:nvSpPr>
          <p:spPr>
            <a:xfrm>
              <a:off x="11331417" y="12694"/>
              <a:ext cx="860583" cy="1192241"/>
            </a:xfrm>
            <a:prstGeom prst="round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409C9BF-BB93-D271-D988-C01BB3ED8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389982" y="101390"/>
              <a:ext cx="776784" cy="780978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F3A839-A27D-FB22-F16F-59C681879C02}"/>
                </a:ext>
              </a:extLst>
            </p:cNvPr>
            <p:cNvSpPr txBox="1"/>
            <p:nvPr/>
          </p:nvSpPr>
          <p:spPr>
            <a:xfrm>
              <a:off x="11458415" y="837806"/>
              <a:ext cx="6399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B62B30"/>
                  </a:solidFill>
                </a:rPr>
                <a:t>2025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CA48D8A-9090-1F91-7DB2-81A417835749}"/>
              </a:ext>
            </a:extLst>
          </p:cNvPr>
          <p:cNvGrpSpPr/>
          <p:nvPr/>
        </p:nvGrpSpPr>
        <p:grpSpPr>
          <a:xfrm>
            <a:off x="5862069" y="4659109"/>
            <a:ext cx="1518131" cy="514881"/>
            <a:chOff x="40921" y="5246808"/>
            <a:chExt cx="1518131" cy="514881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52167668-E4DC-5BC7-0CA3-6A1827DF4390}"/>
                </a:ext>
              </a:extLst>
            </p:cNvPr>
            <p:cNvSpPr/>
            <p:nvPr/>
          </p:nvSpPr>
          <p:spPr>
            <a:xfrm>
              <a:off x="40921" y="5246808"/>
              <a:ext cx="1518131" cy="514881"/>
            </a:xfrm>
            <a:prstGeom prst="round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F20A17A-510A-ECD7-FAD4-9285B89A9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8848" y="5287369"/>
              <a:ext cx="1407599" cy="414000"/>
            </a:xfrm>
            <a:prstGeom prst="rect">
              <a:avLst/>
            </a:prstGeom>
          </p:spPr>
        </p:pic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63811AEC-A521-2FF8-3774-2CF28A9E64AE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31</a:t>
            </a:r>
          </a:p>
        </p:txBody>
      </p:sp>
    </p:spTree>
    <p:extLst>
      <p:ext uri="{BB962C8B-B14F-4D97-AF65-F5344CB8AC3E}">
        <p14:creationId xmlns:p14="http://schemas.microsoft.com/office/powerpoint/2010/main" val="4490432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628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EF10C-841A-690F-24DE-131D67251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759"/>
            <a:ext cx="12192000" cy="738664"/>
          </a:xfrm>
        </p:spPr>
        <p:txBody>
          <a:bodyPr/>
          <a:lstStyle/>
          <a:p>
            <a:r>
              <a:rPr lang="en-US" sz="2400" dirty="0"/>
              <a:t>Belantamab mafodotin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for early-relapse RRMM 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GB" sz="2700" b="1" i="0" u="none" strike="noStrike" kern="0" cap="none" spc="-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DREAMM-8: </a:t>
            </a:r>
            <a:r>
              <a:rPr kumimoji="0" lang="en-US" sz="2700" b="1" i="0" u="none" strike="noStrike" kern="0" cap="none" spc="-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Belantamab mafodotin + Pom-</a:t>
            </a:r>
            <a:r>
              <a:rPr kumimoji="0" lang="en-US" sz="2700" b="1" i="0" u="none" strike="noStrike" kern="0" cap="none" spc="-10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dex</a:t>
            </a:r>
            <a:r>
              <a:rPr kumimoji="0" lang="en-US" sz="2700" b="1" i="0" u="none" strike="noStrike" kern="0" cap="none" spc="-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vs Pom-</a:t>
            </a:r>
            <a:r>
              <a:rPr kumimoji="0" lang="en-US" sz="2700" b="1" i="0" u="none" strike="noStrike" kern="0" cap="none" spc="-10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Vd</a:t>
            </a:r>
            <a:r>
              <a:rPr kumimoji="0" lang="en-US" sz="2700" b="1" i="0" u="none" strike="noStrike" kern="0" cap="none" spc="-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as </a:t>
            </a:r>
            <a:r>
              <a:rPr kumimoji="0" lang="en-US" sz="2700" b="1" i="0" u="none" strike="noStrike" kern="0" cap="none" spc="-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≥2</a:t>
            </a:r>
            <a:r>
              <a:rPr kumimoji="0" lang="en-US" sz="2700" b="1" i="0" u="none" strike="noStrike" kern="0" cap="none" spc="-100" normalizeH="0" baseline="3000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nd</a:t>
            </a:r>
            <a:r>
              <a:rPr kumimoji="0" lang="en-US" sz="2700" b="1" i="0" u="none" strike="noStrike" kern="0" cap="none" spc="-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-line therapy</a:t>
            </a:r>
            <a:endParaRPr lang="en-GB" sz="3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4DDB6E-47A2-64AD-E119-5C46601BD8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430" y="6492588"/>
            <a:ext cx="12170569" cy="340912"/>
          </a:xfrm>
        </p:spPr>
        <p:txBody>
          <a:bodyPr/>
          <a:lstStyle/>
          <a:p>
            <a:r>
              <a:rPr lang="en-GB" sz="1200" dirty="0"/>
              <a:t>1. Trudel S, et al. Blood 2025;146(Supplement 1):2264.  2. Dimopoulos MA, et al. N Engl J Med 2024;391(5):408–421.  </a:t>
            </a:r>
            <a:br>
              <a:rPr lang="en-GB" sz="1200" dirty="0"/>
            </a:br>
            <a:r>
              <a:rPr lang="en-GB" sz="1200" dirty="0"/>
              <a:t>3. Dimopoulos MA, et al. J Clin Oncol 2026;44(16_suppl):7565.</a:t>
            </a:r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5956D7BD-FDC1-0D42-F612-EC2AE7D7263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34092355"/>
              </p:ext>
            </p:extLst>
          </p:nvPr>
        </p:nvGraphicFramePr>
        <p:xfrm>
          <a:off x="95250" y="1600204"/>
          <a:ext cx="3777673" cy="4418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C45DBCD4-0756-C128-2CA2-A506A744AC45}"/>
              </a:ext>
            </a:extLst>
          </p:cNvPr>
          <p:cNvSpPr txBox="1"/>
          <p:nvPr/>
        </p:nvSpPr>
        <p:spPr>
          <a:xfrm>
            <a:off x="746818" y="1191068"/>
            <a:ext cx="120097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ORR 76%</a:t>
            </a:r>
            <a:r>
              <a:rPr lang="en-US" sz="1400" b="1" baseline="30000" dirty="0">
                <a:solidFill>
                  <a:schemeClr val="bg1"/>
                </a:solidFill>
              </a:rPr>
              <a:t>1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sz="1400" b="1" dirty="0">
                <a:solidFill>
                  <a:schemeClr val="bg1"/>
                </a:solidFill>
              </a:rPr>
              <a:t>VGPR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63%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sz="1400" b="1" dirty="0">
                <a:solidFill>
                  <a:schemeClr val="bg1"/>
                </a:solidFill>
              </a:rPr>
              <a:t>CR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43%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22A4C0-7712-761E-5010-6CCE3CC7A2D0}"/>
              </a:ext>
            </a:extLst>
          </p:cNvPr>
          <p:cNvSpPr txBox="1"/>
          <p:nvPr/>
        </p:nvSpPr>
        <p:spPr>
          <a:xfrm>
            <a:off x="1980399" y="1408000"/>
            <a:ext cx="120097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ORR 72%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latin typeface="Arial"/>
                <a:cs typeface="Arial"/>
              </a:rPr>
              <a:t>≥</a:t>
            </a:r>
            <a:r>
              <a:rPr lang="en-US" sz="1400" b="1" dirty="0">
                <a:solidFill>
                  <a:schemeClr val="bg1"/>
                </a:solidFill>
              </a:rPr>
              <a:t>VGPR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  <a:latin typeface="Arial"/>
                <a:cs typeface="Arial"/>
              </a:rPr>
              <a:t>39%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sz="1400" b="1" dirty="0">
                <a:solidFill>
                  <a:schemeClr val="bg1"/>
                </a:solidFill>
              </a:rPr>
              <a:t>CR 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 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</a:p>
        </p:txBody>
      </p:sp>
      <p:graphicFrame>
        <p:nvGraphicFramePr>
          <p:cNvPr id="25" name="Content Placeholder 13">
            <a:extLst>
              <a:ext uri="{FF2B5EF4-FFF2-40B4-BE49-F238E27FC236}">
                <a16:creationId xmlns:a16="http://schemas.microsoft.com/office/drawing/2014/main" id="{72F1CA1F-486F-C727-4617-71E4E7CE85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940825"/>
              </p:ext>
            </p:extLst>
          </p:nvPr>
        </p:nvGraphicFramePr>
        <p:xfrm>
          <a:off x="3712188" y="1600205"/>
          <a:ext cx="3465297" cy="4387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F529ADB3-A734-0FB2-ADEB-C735F6AD1A3B}"/>
              </a:ext>
            </a:extLst>
          </p:cNvPr>
          <p:cNvSpPr txBox="1"/>
          <p:nvPr/>
        </p:nvSpPr>
        <p:spPr>
          <a:xfrm>
            <a:off x="4497947" y="1697779"/>
            <a:ext cx="970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MRD-neg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35%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0ACFEBD-FDF7-0224-621C-1D52FF8E8639}"/>
              </a:ext>
            </a:extLst>
          </p:cNvPr>
          <p:cNvSpPr txBox="1"/>
          <p:nvPr/>
        </p:nvSpPr>
        <p:spPr>
          <a:xfrm>
            <a:off x="5858166" y="3958490"/>
            <a:ext cx="970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MRD-neg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7%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1CAED74-DDB3-3D48-7283-267542E95469}"/>
              </a:ext>
            </a:extLst>
          </p:cNvPr>
          <p:cNvSpPr/>
          <p:nvPr/>
        </p:nvSpPr>
        <p:spPr bwMode="auto">
          <a:xfrm>
            <a:off x="67817" y="5686773"/>
            <a:ext cx="3616938" cy="745683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24-month DOR </a:t>
            </a:r>
            <a:r>
              <a:rPr lang="en-GB" sz="1400" b="1" dirty="0">
                <a:solidFill>
                  <a:schemeClr val="tx1"/>
                </a:solidFill>
                <a:latin typeface="Arial" pitchFamily="34" charset="0"/>
              </a:rPr>
              <a:t>65</a:t>
            </a: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% vs 40%</a:t>
            </a:r>
            <a:r>
              <a:rPr kumimoji="0" lang="en-GB" sz="1400" b="1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400" b="1" dirty="0">
                <a:solidFill>
                  <a:schemeClr val="tx1"/>
                </a:solidFill>
                <a:latin typeface="Arial" pitchFamily="34" charset="0"/>
              </a:rPr>
              <a:t>Long-term responders (PFS </a:t>
            </a:r>
            <a:r>
              <a:rPr lang="en-GB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≥30 months):</a:t>
            </a:r>
            <a:br>
              <a:rPr lang="en-GB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38% vs 15%</a:t>
            </a:r>
            <a:r>
              <a:rPr lang="en-GB" sz="14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0" lang="en-GB" sz="1400" b="1" i="0" u="none" strike="noStrike" cap="none" normalizeH="0" baseline="3000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35" name="Table 2">
            <a:extLst>
              <a:ext uri="{FF2B5EF4-FFF2-40B4-BE49-F238E27FC236}">
                <a16:creationId xmlns:a16="http://schemas.microsoft.com/office/drawing/2014/main" id="{7210D2CA-7B85-86AC-046D-5A32EE52C39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46857617"/>
              </p:ext>
            </p:extLst>
          </p:nvPr>
        </p:nvGraphicFramePr>
        <p:xfrm>
          <a:off x="7177485" y="1425148"/>
          <a:ext cx="4940624" cy="489238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39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4459">
                  <a:extLst>
                    <a:ext uri="{9D8B030D-6E8A-4147-A177-3AD203B41FA5}">
                      <a16:colId xmlns:a16="http://schemas.microsoft.com/office/drawing/2014/main" val="3889570887"/>
                    </a:ext>
                  </a:extLst>
                </a:gridCol>
                <a:gridCol w="8265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3383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Safety</a:t>
                      </a:r>
                      <a:r>
                        <a:rPr lang="en-US" sz="1200" b="1" baseline="30000" dirty="0">
                          <a:latin typeface="+mn-lt"/>
                        </a:rPr>
                        <a:t>2</a:t>
                      </a:r>
                      <a:endParaRPr lang="en-US" sz="1200" b="1" baseline="30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latin typeface="+mn-lt"/>
                          <a:cs typeface="Arial" panose="020B0604020202020204" pitchFamily="34" charset="0"/>
                        </a:rPr>
                        <a:t>Belamaf</a:t>
                      </a: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-Pom-</a:t>
                      </a:r>
                      <a:r>
                        <a:rPr lang="en-US" sz="1200" b="1" dirty="0" err="1">
                          <a:latin typeface="+mn-lt"/>
                          <a:cs typeface="Arial" panose="020B0604020202020204" pitchFamily="34" charset="0"/>
                        </a:rPr>
                        <a:t>dex</a:t>
                      </a: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, N=155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</a:rPr>
                        <a:t>Pom-</a:t>
                      </a:r>
                      <a:r>
                        <a:rPr lang="en-US" sz="1200" b="1" dirty="0" err="1">
                          <a:latin typeface="+mn-lt"/>
                        </a:rPr>
                        <a:t>Vd</a:t>
                      </a:r>
                      <a:r>
                        <a:rPr lang="en-US" sz="1200" b="1" dirty="0">
                          <a:latin typeface="+mn-lt"/>
                        </a:rPr>
                        <a:t>, N=147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Grade </a:t>
                      </a: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≥3 AE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94%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</a:rPr>
                        <a:t>76%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pPr marL="108000"/>
                      <a:r>
                        <a:rPr lang="en-US" sz="1200" b="1" dirty="0">
                          <a:latin typeface="+mn-lt"/>
                        </a:rPr>
                        <a:t>Related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80%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</a:rPr>
                        <a:t>59%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61448444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Discontinuation due to AEs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15%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</a:rPr>
                        <a:t>12%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SAEs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63%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</a:rPr>
                        <a:t>45%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65356208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Death due to AEs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11%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</a:rPr>
                        <a:t>11%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10622769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Grade </a:t>
                      </a: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≥3 hematologic AEs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50452341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Thrombocytopenia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24%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</a:rPr>
                        <a:t>20%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67179171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Neutropenia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42%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28%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56290535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Anemia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10%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13%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61329899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Infections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82%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68%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86230109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Grade </a:t>
                      </a: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≥3 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49%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26%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52824860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Ocular AEs, ≥25% (</a:t>
                      </a:r>
                      <a:r>
                        <a:rPr lang="en-US" sz="1200" b="1" dirty="0">
                          <a:latin typeface="+mn-lt"/>
                        </a:rPr>
                        <a:t>Grade </a:t>
                      </a: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≥3 AEs, ≥10%)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11078152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Blurred vision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79% (17%)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15% (0)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29233064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Dry eye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61% (8%)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10% (0)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21716348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Foreign body sensation in eye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61% (6%)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6% (0)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37078379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Eye irritation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50% (4%)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9% (0)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89170508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Photophobia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44% (3%)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4% (0)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71355542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Eye pain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33% (2%)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5% (0)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58375344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Cataract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27% (6%)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10% (4%)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09899322"/>
                  </a:ext>
                </a:extLst>
              </a:tr>
              <a:tr h="222950">
                <a:tc>
                  <a:txBody>
                    <a:bodyPr/>
                    <a:lstStyle/>
                    <a:p>
                      <a:pPr marL="1080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Reduced visual acuity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23% (13%)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6% (1%)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23195060"/>
                  </a:ext>
                </a:extLst>
              </a:tr>
            </a:tbl>
          </a:graphicData>
        </a:graphic>
      </p:graphicFrame>
      <p:grpSp>
        <p:nvGrpSpPr>
          <p:cNvPr id="33" name="Group 32">
            <a:extLst>
              <a:ext uri="{FF2B5EF4-FFF2-40B4-BE49-F238E27FC236}">
                <a16:creationId xmlns:a16="http://schemas.microsoft.com/office/drawing/2014/main" id="{96B13B34-751A-672F-FD91-BFB7CCA09344}"/>
              </a:ext>
            </a:extLst>
          </p:cNvPr>
          <p:cNvGrpSpPr/>
          <p:nvPr/>
        </p:nvGrpSpPr>
        <p:grpSpPr>
          <a:xfrm>
            <a:off x="-44252" y="828105"/>
            <a:ext cx="860583" cy="1192241"/>
            <a:chOff x="11331417" y="12694"/>
            <a:chExt cx="860583" cy="1192241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FBA986D0-1F79-DE8F-9976-82ADB966C11F}"/>
                </a:ext>
              </a:extLst>
            </p:cNvPr>
            <p:cNvSpPr/>
            <p:nvPr/>
          </p:nvSpPr>
          <p:spPr>
            <a:xfrm>
              <a:off x="11331417" y="12694"/>
              <a:ext cx="860583" cy="1192241"/>
            </a:xfrm>
            <a:prstGeom prst="round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35A6F9A7-D278-5C20-109D-7B7991A8B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389982" y="101390"/>
              <a:ext cx="776784" cy="780978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12FED6F-0007-44AC-4929-87D5AFA39507}"/>
                </a:ext>
              </a:extLst>
            </p:cNvPr>
            <p:cNvSpPr txBox="1"/>
            <p:nvPr/>
          </p:nvSpPr>
          <p:spPr>
            <a:xfrm>
              <a:off x="11458415" y="837806"/>
              <a:ext cx="6399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B62B30"/>
                  </a:solidFill>
                </a:rPr>
                <a:t>2025</a:t>
              </a:r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5467A40E-BCFF-E899-40C1-75C650630B84}"/>
              </a:ext>
            </a:extLst>
          </p:cNvPr>
          <p:cNvSpPr/>
          <p:nvPr/>
        </p:nvSpPr>
        <p:spPr bwMode="auto">
          <a:xfrm>
            <a:off x="4164985" y="5794316"/>
            <a:ext cx="2720438" cy="52322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Sustained 12-month MRD-neg </a:t>
            </a: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≥CR 15% vs 3</a:t>
            </a: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%</a:t>
            </a:r>
            <a:r>
              <a:rPr kumimoji="0" lang="en-GB" sz="1400" b="1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1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1778DD6-06F2-923A-3434-3DA0F353BF6C}"/>
              </a:ext>
            </a:extLst>
          </p:cNvPr>
          <p:cNvGrpSpPr/>
          <p:nvPr/>
        </p:nvGrpSpPr>
        <p:grpSpPr>
          <a:xfrm>
            <a:off x="40921" y="5246808"/>
            <a:ext cx="1518131" cy="514881"/>
            <a:chOff x="40921" y="5246808"/>
            <a:chExt cx="1518131" cy="514881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52C85D8-1CEB-7D24-9C13-85BD99E10A51}"/>
                </a:ext>
              </a:extLst>
            </p:cNvPr>
            <p:cNvSpPr/>
            <p:nvPr/>
          </p:nvSpPr>
          <p:spPr>
            <a:xfrm>
              <a:off x="40921" y="5246808"/>
              <a:ext cx="1518131" cy="514881"/>
            </a:xfrm>
            <a:prstGeom prst="round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463BAD9-E09C-D2FD-D370-53360241F5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8848" y="5287369"/>
              <a:ext cx="1407599" cy="41400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F171C30-7629-5590-AF01-18E93430B6C5}"/>
              </a:ext>
            </a:extLst>
          </p:cNvPr>
          <p:cNvGrpSpPr/>
          <p:nvPr/>
        </p:nvGrpSpPr>
        <p:grpSpPr>
          <a:xfrm>
            <a:off x="2171712" y="2057707"/>
            <a:ext cx="6546247" cy="3323282"/>
            <a:chOff x="-35450" y="2031774"/>
            <a:chExt cx="6546247" cy="332328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5299FC9-BCE3-DFF3-7CC8-CD8021C4FF3F}"/>
                </a:ext>
              </a:extLst>
            </p:cNvPr>
            <p:cNvGrpSpPr/>
            <p:nvPr/>
          </p:nvGrpSpPr>
          <p:grpSpPr>
            <a:xfrm>
              <a:off x="-35450" y="2031774"/>
              <a:ext cx="6546247" cy="3323282"/>
              <a:chOff x="5620519" y="1227797"/>
              <a:chExt cx="6546247" cy="3323282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DE83BD9D-DE1D-3341-C35A-1FF34C448D10}"/>
                  </a:ext>
                </a:extLst>
              </p:cNvPr>
              <p:cNvGrpSpPr/>
              <p:nvPr/>
            </p:nvGrpSpPr>
            <p:grpSpPr>
              <a:xfrm>
                <a:off x="6266900" y="1481541"/>
                <a:ext cx="5899866" cy="3069538"/>
                <a:chOff x="2929039" y="2644278"/>
                <a:chExt cx="5899866" cy="3069538"/>
              </a:xfrm>
            </p:grpSpPr>
            <p:sp>
              <p:nvSpPr>
                <p:cNvPr id="9" name="Rectangle: Rounded Corners 8">
                  <a:extLst>
                    <a:ext uri="{FF2B5EF4-FFF2-40B4-BE49-F238E27FC236}">
                      <a16:creationId xmlns:a16="http://schemas.microsoft.com/office/drawing/2014/main" id="{92CFD8E6-88D2-FA76-BD43-7C2802DFE207}"/>
                    </a:ext>
                  </a:extLst>
                </p:cNvPr>
                <p:cNvSpPr/>
                <p:nvPr/>
              </p:nvSpPr>
              <p:spPr>
                <a:xfrm>
                  <a:off x="2929039" y="2644278"/>
                  <a:ext cx="5899866" cy="3069538"/>
                </a:xfrm>
                <a:prstGeom prst="roundRect">
                  <a:avLst>
                    <a:gd name="adj" fmla="val 11883"/>
                  </a:avLst>
                </a:prstGeom>
              </p:spPr>
              <p:style>
                <a:lnRef idx="3">
                  <a:schemeClr val="lt1"/>
                </a:lnRef>
                <a:fillRef idx="1">
                  <a:schemeClr val="accent4"/>
                </a:fillRef>
                <a:effectRef idx="1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endParaRPr lang="en-GB" b="1" baseline="30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B2A380BB-DCF3-7C57-8941-8BE3016C94C4}"/>
                    </a:ext>
                  </a:extLst>
                </p:cNvPr>
                <p:cNvSpPr/>
                <p:nvPr/>
              </p:nvSpPr>
              <p:spPr>
                <a:xfrm>
                  <a:off x="3118095" y="2785375"/>
                  <a:ext cx="5562694" cy="431409"/>
                </a:xfrm>
                <a:custGeom>
                  <a:avLst/>
                  <a:gdLst>
                    <a:gd name="connsiteX0" fmla="*/ 0 w 5562694"/>
                    <a:gd name="connsiteY0" fmla="*/ 0 h 403200"/>
                    <a:gd name="connsiteX1" fmla="*/ 5562694 w 5562694"/>
                    <a:gd name="connsiteY1" fmla="*/ 0 h 403200"/>
                    <a:gd name="connsiteX2" fmla="*/ 5562694 w 5562694"/>
                    <a:gd name="connsiteY2" fmla="*/ 403200 h 403200"/>
                    <a:gd name="connsiteX3" fmla="*/ 0 w 5562694"/>
                    <a:gd name="connsiteY3" fmla="*/ 403200 h 403200"/>
                    <a:gd name="connsiteX4" fmla="*/ 0 w 5562694"/>
                    <a:gd name="connsiteY4" fmla="*/ 0 h 403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2694" h="403200">
                      <a:moveTo>
                        <a:pt x="0" y="0"/>
                      </a:moveTo>
                      <a:lnTo>
                        <a:pt x="5562694" y="0"/>
                      </a:lnTo>
                      <a:lnTo>
                        <a:pt x="5562694" y="403200"/>
                      </a:lnTo>
                      <a:lnTo>
                        <a:pt x="0" y="4032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ln/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spcFirstLastPara="0" vert="horz" wrap="square" lIns="99568" tIns="56896" rIns="99568" bIns="56896" numCol="1" spcCol="1270" anchor="ctr" anchorCtr="0">
                  <a:noAutofit/>
                </a:bodyPr>
                <a:lstStyle/>
                <a:p>
                  <a:pPr marL="0" lvl="0" indent="0" algn="ctr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en-GB" sz="1400" b="1" kern="1200" dirty="0"/>
                    <a:t>Indirect comparison of Bela-Pom-dex vs Dara-Pom-dex</a:t>
                  </a:r>
                  <a:endParaRPr lang="en-GB" sz="1400" kern="1200" dirty="0"/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57D6CC79-DDAA-5693-0707-0893F3391A5E}"/>
                    </a:ext>
                  </a:extLst>
                </p:cNvPr>
                <p:cNvSpPr/>
                <p:nvPr/>
              </p:nvSpPr>
              <p:spPr>
                <a:xfrm>
                  <a:off x="3118095" y="3229988"/>
                  <a:ext cx="5562694" cy="2345147"/>
                </a:xfrm>
                <a:custGeom>
                  <a:avLst/>
                  <a:gdLst>
                    <a:gd name="connsiteX0" fmla="*/ 0 w 5562694"/>
                    <a:gd name="connsiteY0" fmla="*/ 0 h 2152079"/>
                    <a:gd name="connsiteX1" fmla="*/ 5562694 w 5562694"/>
                    <a:gd name="connsiteY1" fmla="*/ 0 h 2152079"/>
                    <a:gd name="connsiteX2" fmla="*/ 5562694 w 5562694"/>
                    <a:gd name="connsiteY2" fmla="*/ 2152079 h 2152079"/>
                    <a:gd name="connsiteX3" fmla="*/ 0 w 5562694"/>
                    <a:gd name="connsiteY3" fmla="*/ 2152079 h 2152079"/>
                    <a:gd name="connsiteX4" fmla="*/ 0 w 5562694"/>
                    <a:gd name="connsiteY4" fmla="*/ 0 h 21520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62694" h="2152079">
                      <a:moveTo>
                        <a:pt x="0" y="0"/>
                      </a:moveTo>
                      <a:lnTo>
                        <a:pt x="5562694" y="0"/>
                      </a:lnTo>
                      <a:lnTo>
                        <a:pt x="5562694" y="2152079"/>
                      </a:lnTo>
                      <a:lnTo>
                        <a:pt x="0" y="215207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spcFirstLastPara="0" vert="horz" wrap="square" lIns="74676" tIns="74676" rIns="99568" bIns="112014" numCol="1" spcCol="1270" anchor="t" anchorCtr="0">
                  <a:noAutofit/>
                </a:bodyPr>
                <a:lstStyle/>
                <a:p>
                  <a:pPr marL="114300" lvl="1" indent="-114300" algn="l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"/>
                  </a:pPr>
                  <a:r>
                    <a:rPr lang="en-GB" sz="1400" b="1" kern="1200" dirty="0"/>
                    <a:t>DREAMM-8 vs APOLLO, matching adjusted indirect comparisons of PFS and MRD-neg rate</a:t>
                  </a:r>
                </a:p>
                <a:p>
                  <a:pPr marL="114300" lvl="1" indent="-114300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"/>
                  </a:pPr>
                  <a:r>
                    <a:rPr lang="en-GB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After matching</a:t>
                  </a:r>
                </a:p>
                <a:p>
                  <a:pPr marL="571500" lvl="2" indent="-114300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"/>
                  </a:pPr>
                  <a:r>
                    <a:rPr lang="en-GB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17% aged ≥75 years, 36% ECOG PS 1</a:t>
                  </a:r>
                </a:p>
                <a:p>
                  <a:pPr marL="571500" lvl="2" indent="-114300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"/>
                  </a:pPr>
                  <a:r>
                    <a:rPr lang="en-GB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22% ISS stage III, 38% high-risk cytogenetics</a:t>
                  </a:r>
                </a:p>
                <a:p>
                  <a:pPr marL="571500" lvl="2" indent="-114300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"/>
                  </a:pPr>
                  <a:r>
                    <a:rPr lang="en-GB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75% 2–3 prior lines, 79% IMiD-refractory, 47% PI-refractory</a:t>
                  </a:r>
                </a:p>
                <a:p>
                  <a:pPr marL="114300" lvl="1" indent="-114300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"/>
                  </a:pPr>
                  <a:r>
                    <a:rPr lang="en-GB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Median PFS 18.1 vs 12.4 months, HR 0.74</a:t>
                  </a:r>
                </a:p>
                <a:p>
                  <a:pPr marL="114300" lvl="1" indent="-114300" defTabSz="6223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  <a:buChar char="•"/>
                  </a:pPr>
                  <a:r>
                    <a:rPr lang="en-GB" sz="14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MRD-neg 25.8% vs 8.6%, odds ratio 2.73</a:t>
                  </a:r>
                </a:p>
                <a:p>
                  <a:pPr marL="0" lvl="1" algn="l" defTabSz="622300">
                    <a:lnSpc>
                      <a:spcPct val="90000"/>
                    </a:lnSpc>
                    <a:spcBef>
                      <a:spcPts val="600"/>
                    </a:spcBef>
                    <a:spcAft>
                      <a:spcPct val="15000"/>
                    </a:spcAft>
                  </a:pPr>
                  <a:r>
                    <a:rPr lang="en-GB" sz="1400" b="1" kern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Richter J, et al. </a:t>
                  </a:r>
                  <a:r>
                    <a:rPr lang="en-GB" sz="1400" b="1" kern="1200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HemaSphere</a:t>
                  </a:r>
                  <a:r>
                    <a:rPr lang="en-GB" sz="1400" b="1" kern="12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2026;10(S1):PF832.</a:t>
                  </a:r>
                  <a:endParaRPr lang="en-GB" sz="1400" kern="1200" dirty="0"/>
                </a:p>
              </p:txBody>
            </p:sp>
          </p:grpSp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BA1FB356-E14D-1304-7436-53DBD6AF212C}"/>
                  </a:ext>
                </a:extLst>
              </p:cNvPr>
              <p:cNvSpPr/>
              <p:nvPr/>
            </p:nvSpPr>
            <p:spPr>
              <a:xfrm>
                <a:off x="5620519" y="1227797"/>
                <a:ext cx="1518131" cy="514881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b="1" baseline="30000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27" name="Picture 2">
              <a:extLst>
                <a:ext uri="{FF2B5EF4-FFF2-40B4-BE49-F238E27FC236}">
                  <a16:creationId xmlns:a16="http://schemas.microsoft.com/office/drawing/2014/main" id="{BFE1ECB9-0826-09FD-66E3-7951113366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779" y="2050972"/>
              <a:ext cx="1452789" cy="476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75297EF6-1FDC-AEAE-CC4A-72A2EA62DF59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31</a:t>
            </a:r>
          </a:p>
        </p:txBody>
      </p:sp>
    </p:spTree>
    <p:extLst>
      <p:ext uri="{BB962C8B-B14F-4D97-AF65-F5344CB8AC3E}">
        <p14:creationId xmlns:p14="http://schemas.microsoft.com/office/powerpoint/2010/main" val="30688318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P spid="22" grpId="0"/>
      <p:bldP spid="23" grpId="0"/>
      <p:bldGraphic spid="25" grpId="0">
        <p:bldAsOne/>
      </p:bldGraphic>
      <p:bldP spid="26" grpId="0"/>
      <p:bldP spid="28" grpId="0"/>
      <p:bldP spid="31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C3DA5-3D9F-06EA-B48A-775BC60FB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C5155-A58E-1F24-6D10-8ADAA842F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759"/>
            <a:ext cx="12192000" cy="738664"/>
          </a:xfrm>
        </p:spPr>
        <p:txBody>
          <a:bodyPr/>
          <a:lstStyle/>
          <a:p>
            <a:r>
              <a:rPr lang="en-US" sz="2400" dirty="0"/>
              <a:t>Belantamab mafodotin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for early-relapse RRMM 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sz="2800" b="1" i="0" u="none" strike="noStrike" kern="0" cap="none" spc="-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ALGONQUIN: supportive findings from a phase 1/2 study of Bela-Pom-dex</a:t>
            </a:r>
            <a:endParaRPr kumimoji="0" lang="en-US" sz="2700" b="1" i="0" u="none" strike="noStrike" kern="0" cap="none" spc="-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E65A33-4ADB-8C1D-D92F-38F15D5D0D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431" y="6419853"/>
            <a:ext cx="4497857" cy="414065"/>
          </a:xfrm>
        </p:spPr>
        <p:txBody>
          <a:bodyPr/>
          <a:lstStyle/>
          <a:p>
            <a:r>
              <a:rPr lang="en-US" sz="1200" dirty="0"/>
              <a:t>Trudel S, et al. Nat Med 2024;30(2):543–51. Figures reproduced under Creative Commons CC BY 4.0 license.</a:t>
            </a:r>
          </a:p>
        </p:txBody>
      </p:sp>
      <p:pic>
        <p:nvPicPr>
          <p:cNvPr id="33" name="Picture 4" descr="Fig. 2">
            <a:extLst>
              <a:ext uri="{FF2B5EF4-FFF2-40B4-BE49-F238E27FC236}">
                <a16:creationId xmlns:a16="http://schemas.microsoft.com/office/drawing/2014/main" id="{1A231285-FF87-58CA-259D-0DFE9EC5C91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12675" y="2314576"/>
            <a:ext cx="3757894" cy="4519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2B8008C-49D3-5BD8-43FA-E7457548A823}"/>
              </a:ext>
            </a:extLst>
          </p:cNvPr>
          <p:cNvSpPr txBox="1"/>
          <p:nvPr/>
        </p:nvSpPr>
        <p:spPr>
          <a:xfrm>
            <a:off x="10464705" y="2647044"/>
            <a:ext cx="1821784" cy="523220"/>
          </a:xfrm>
          <a:prstGeom prst="rect">
            <a:avLst/>
          </a:prstGeom>
          <a:noFill/>
        </p:spPr>
        <p:txBody>
          <a:bodyPr wrap="square" lIns="36000" rIns="36000">
            <a:spAutoFit/>
          </a:bodyPr>
          <a:lstStyle/>
          <a:p>
            <a:pPr algn="ctr"/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Median PFS (all) 21.8 months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DED99FE-78EE-6690-E6B6-EB5DC66D33F7}"/>
              </a:ext>
            </a:extLst>
          </p:cNvPr>
          <p:cNvSpPr txBox="1"/>
          <p:nvPr/>
        </p:nvSpPr>
        <p:spPr>
          <a:xfrm>
            <a:off x="10670985" y="4549171"/>
            <a:ext cx="1409224" cy="523220"/>
          </a:xfrm>
          <a:prstGeom prst="rect">
            <a:avLst/>
          </a:prstGeom>
          <a:noFill/>
        </p:spPr>
        <p:txBody>
          <a:bodyPr wrap="square" lIns="36000" rIns="36000">
            <a:spAutoFit/>
          </a:bodyPr>
          <a:lstStyle/>
          <a:p>
            <a:pPr algn="ctr"/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Median OS (all) 34.0 months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1D63F2-84C1-B727-8282-7E17BF5B3FC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99238" y="2314575"/>
            <a:ext cx="3814372" cy="45193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F5FA93-78AE-8E9A-CB34-2C2BD354EE93}"/>
              </a:ext>
            </a:extLst>
          </p:cNvPr>
          <p:cNvSpPr txBox="1"/>
          <p:nvPr/>
        </p:nvSpPr>
        <p:spPr>
          <a:xfrm>
            <a:off x="6591300" y="2651478"/>
            <a:ext cx="1741426" cy="523220"/>
          </a:xfrm>
          <a:prstGeom prst="rect">
            <a:avLst/>
          </a:prstGeom>
          <a:noFill/>
        </p:spPr>
        <p:txBody>
          <a:bodyPr wrap="square" lIns="36000" rIns="36000">
            <a:spAutoFit/>
          </a:bodyPr>
          <a:lstStyle/>
          <a:p>
            <a:pPr algn="ctr"/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Median PFS (RP2D) NR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002A36-0A78-5EDE-6145-9EF62EC12C01}"/>
              </a:ext>
            </a:extLst>
          </p:cNvPr>
          <p:cNvSpPr txBox="1"/>
          <p:nvPr/>
        </p:nvSpPr>
        <p:spPr>
          <a:xfrm>
            <a:off x="6580889" y="4549171"/>
            <a:ext cx="1741426" cy="523220"/>
          </a:xfrm>
          <a:prstGeom prst="rect">
            <a:avLst/>
          </a:prstGeom>
          <a:noFill/>
        </p:spPr>
        <p:txBody>
          <a:bodyPr wrap="square" lIns="36000" rIns="36000">
            <a:spAutoFit/>
          </a:bodyPr>
          <a:lstStyle/>
          <a:p>
            <a:pPr algn="ctr"/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Median OS (RP2D)</a:t>
            </a:r>
          </a:p>
          <a:p>
            <a:pPr algn="ctr"/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NR</a:t>
            </a:r>
            <a:endParaRPr lang="en-GB" dirty="0"/>
          </a:p>
        </p:txBody>
      </p:sp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9EDE6DE3-1C26-9D2C-1F14-807B71BD5334}"/>
              </a:ext>
            </a:extLst>
          </p:cNvPr>
          <p:cNvGraphicFramePr>
            <a:graphicFrameLocks/>
          </p:cNvGraphicFramePr>
          <p:nvPr/>
        </p:nvGraphicFramePr>
        <p:xfrm>
          <a:off x="73494" y="1981980"/>
          <a:ext cx="4445794" cy="273001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13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1839">
                  <a:extLst>
                    <a:ext uri="{9D8B030D-6E8A-4147-A177-3AD203B41FA5}">
                      <a16:colId xmlns:a16="http://schemas.microsoft.com/office/drawing/2014/main" val="3889570887"/>
                    </a:ext>
                  </a:extLst>
                </a:gridCol>
                <a:gridCol w="1110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1392">
                <a:tc>
                  <a:txBody>
                    <a:bodyPr/>
                    <a:lstStyle/>
                    <a:p>
                      <a:r>
                        <a:rPr lang="en-US" sz="1200" b="1" dirty="0"/>
                        <a:t>Patients </a:t>
                      </a:r>
                      <a:endParaRPr lang="en-US" sz="1200" b="1" baseline="30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RP2D, N=38</a:t>
                      </a: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All, N=87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057">
                <a:tc>
                  <a:txBody>
                    <a:bodyPr/>
                    <a:lstStyle/>
                    <a:p>
                      <a:r>
                        <a:rPr lang="en-US" sz="1200" b="1" dirty="0"/>
                        <a:t>Median age, years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71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67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057">
                <a:tc>
                  <a:txBody>
                    <a:bodyPr/>
                    <a:lstStyle/>
                    <a:p>
                      <a:r>
                        <a:rPr lang="en-US" sz="1200" b="1" dirty="0"/>
                        <a:t>High-risk cytogenetics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18.5%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18.4%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Median prior lines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3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3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65356208"/>
                  </a:ext>
                </a:extLst>
              </a:tr>
              <a:tr h="218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Prior PI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100%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100%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0452341"/>
                  </a:ext>
                </a:extLst>
              </a:tr>
              <a:tr h="218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Prior 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67179171"/>
                  </a:ext>
                </a:extLst>
              </a:tr>
              <a:tr h="218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Prior CD38 </a:t>
                      </a:r>
                      <a:r>
                        <a:rPr lang="en-US" sz="1200" b="1" dirty="0" err="1"/>
                        <a:t>mAb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78.9%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66.7%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99231641"/>
                  </a:ext>
                </a:extLst>
              </a:tr>
              <a:tr h="218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Prior ASCT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47.4%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69.0%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40012614"/>
                  </a:ext>
                </a:extLst>
              </a:tr>
              <a:tr h="218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PI-refractory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84.2%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86.2%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72011952"/>
                  </a:ext>
                </a:extLst>
              </a:tr>
              <a:tr h="218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R-refractory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94.7%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96.6%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79295346"/>
                  </a:ext>
                </a:extLst>
              </a:tr>
              <a:tr h="218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CD38-refractory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78.9%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66.7%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96567278"/>
                  </a:ext>
                </a:extLst>
              </a:tr>
              <a:tr h="218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Triple-class refractory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63.2%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55.2%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19560635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112F7953-4EC9-F089-BDA1-BB48433A4AB6}"/>
              </a:ext>
            </a:extLst>
          </p:cNvPr>
          <p:cNvSpPr/>
          <p:nvPr/>
        </p:nvSpPr>
        <p:spPr bwMode="auto">
          <a:xfrm>
            <a:off x="4609648" y="2314574"/>
            <a:ext cx="219527" cy="14287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72FF9B-9654-9E69-A897-9C9307EEC7A2}"/>
              </a:ext>
            </a:extLst>
          </p:cNvPr>
          <p:cNvSpPr/>
          <p:nvPr/>
        </p:nvSpPr>
        <p:spPr bwMode="auto">
          <a:xfrm>
            <a:off x="4627141" y="4659971"/>
            <a:ext cx="219527" cy="14287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12" name="Content Placeholder 22">
            <a:extLst>
              <a:ext uri="{FF2B5EF4-FFF2-40B4-BE49-F238E27FC236}">
                <a16:creationId xmlns:a16="http://schemas.microsoft.com/office/drawing/2014/main" id="{14F468D1-A521-290E-B89B-A86BB946DF8D}"/>
              </a:ext>
            </a:extLst>
          </p:cNvPr>
          <p:cNvGraphicFramePr>
            <a:graphicFrameLocks/>
          </p:cNvGraphicFramePr>
          <p:nvPr/>
        </p:nvGraphicFramePr>
        <p:xfrm>
          <a:off x="4599237" y="1200151"/>
          <a:ext cx="7571332" cy="1242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AE6CC7D1-B466-8B26-9E5B-A1ADA6469A74}"/>
              </a:ext>
            </a:extLst>
          </p:cNvPr>
          <p:cNvSpPr txBox="1"/>
          <p:nvPr/>
        </p:nvSpPr>
        <p:spPr>
          <a:xfrm>
            <a:off x="10985500" y="1375322"/>
            <a:ext cx="1185069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ORR 85.3%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74B5BA-2DE4-D0C4-8C9B-25EC0ECCD7F2}"/>
              </a:ext>
            </a:extLst>
          </p:cNvPr>
          <p:cNvSpPr txBox="1"/>
          <p:nvPr/>
        </p:nvSpPr>
        <p:spPr>
          <a:xfrm>
            <a:off x="10985500" y="1652326"/>
            <a:ext cx="1185069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ORR 87.7%</a:t>
            </a:r>
          </a:p>
        </p:txBody>
      </p:sp>
      <p:graphicFrame>
        <p:nvGraphicFramePr>
          <p:cNvPr id="15" name="Table 2">
            <a:extLst>
              <a:ext uri="{FF2B5EF4-FFF2-40B4-BE49-F238E27FC236}">
                <a16:creationId xmlns:a16="http://schemas.microsoft.com/office/drawing/2014/main" id="{84862D0E-2398-CDF0-90E9-045A2882EDA5}"/>
              </a:ext>
            </a:extLst>
          </p:cNvPr>
          <p:cNvGraphicFramePr>
            <a:graphicFrameLocks/>
          </p:cNvGraphicFramePr>
          <p:nvPr/>
        </p:nvGraphicFramePr>
        <p:xfrm>
          <a:off x="73494" y="4750673"/>
          <a:ext cx="4445794" cy="16397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13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1839">
                  <a:extLst>
                    <a:ext uri="{9D8B030D-6E8A-4147-A177-3AD203B41FA5}">
                      <a16:colId xmlns:a16="http://schemas.microsoft.com/office/drawing/2014/main" val="3889570887"/>
                    </a:ext>
                  </a:extLst>
                </a:gridCol>
                <a:gridCol w="1110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1392">
                <a:tc>
                  <a:txBody>
                    <a:bodyPr/>
                    <a:lstStyle/>
                    <a:p>
                      <a:r>
                        <a:rPr lang="en-US" sz="1200" b="1" dirty="0"/>
                        <a:t>AE (grade 3/4), %</a:t>
                      </a:r>
                      <a:endParaRPr lang="en-US" sz="1200" b="1" baseline="30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RP2D, N=38</a:t>
                      </a:r>
                    </a:p>
                  </a:txBody>
                  <a:tcPr marL="91448" marR="91448" marT="45689" marB="4568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All, N=87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48" marR="91448" marT="45689" marB="4568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057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Keratopathy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65.8 (52.6)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71.3 (55.2)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057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Decreased visual acuity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71.1 (39.5)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78.2 (43.7)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Fatigue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57.9 (5.3)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59.8 (11.5)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65356208"/>
                  </a:ext>
                </a:extLst>
              </a:tr>
              <a:tr h="218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Infection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47.4 (7.9)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50.6 (20.7)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0452341"/>
                  </a:ext>
                </a:extLst>
              </a:tr>
              <a:tr h="218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Neutropenia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39.5 (36.8)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49.4 (41.4)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67179171"/>
                  </a:ext>
                </a:extLst>
              </a:tr>
              <a:tr h="2180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  <a:cs typeface="Arial" panose="020B0604020202020204" pitchFamily="34" charset="0"/>
                        </a:rPr>
                        <a:t>Thrombocytopenia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39.5 (34.2)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43.7 (33.3)</a:t>
                      </a:r>
                      <a:endParaRPr lang="en-US" sz="12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99231641"/>
                  </a:ext>
                </a:extLst>
              </a:tr>
            </a:tbl>
          </a:graphicData>
        </a:graphic>
      </p:graphicFrame>
      <p:sp>
        <p:nvSpPr>
          <p:cNvPr id="18" name="Content Placeholder 20">
            <a:extLst>
              <a:ext uri="{FF2B5EF4-FFF2-40B4-BE49-F238E27FC236}">
                <a16:creationId xmlns:a16="http://schemas.microsoft.com/office/drawing/2014/main" id="{7E15F207-F72F-B5D0-C0E3-6F5CCC88EA7D}"/>
              </a:ext>
            </a:extLst>
          </p:cNvPr>
          <p:cNvSpPr txBox="1">
            <a:spLocks/>
          </p:cNvSpPr>
          <p:nvPr/>
        </p:nvSpPr>
        <p:spPr bwMode="auto">
          <a:xfrm>
            <a:off x="73494" y="1348847"/>
            <a:ext cx="4445794" cy="58922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110000"/>
              <a:buFont typeface="Arial" pitchFamily="34" charset="0"/>
              <a:buChar char="•"/>
              <a:defRPr sz="28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pitchFamily="34" charset="0"/>
              <a:buChar char="•"/>
              <a:defRPr sz="2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pitchFamily="34" charset="0"/>
              <a:buChar char="•"/>
              <a:defRPr sz="20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pitchFamily="34" charset="0"/>
              <a:buChar char="•"/>
              <a:defRPr sz="18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Font typeface="Arial" pitchFamily="34" charset="0"/>
              <a:buChar char="•"/>
              <a:defRPr sz="18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itchFamily="34" charset="0"/>
              <a:buNone/>
            </a:pPr>
            <a:r>
              <a:rPr lang="en-GB" sz="1200" kern="0">
                <a:latin typeface="Arial" panose="020B0604020202020204" pitchFamily="34" charset="0"/>
                <a:cs typeface="Arial" panose="020B0604020202020204" pitchFamily="34" charset="0"/>
              </a:rPr>
              <a:t>RP2D Bela 2.5 mg/kg Q8W + Pom-dex</a:t>
            </a:r>
          </a:p>
          <a:p>
            <a:pPr marL="0" lvl="1" indent="0" algn="ctr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itchFamily="34" charset="0"/>
              <a:buNone/>
            </a:pPr>
            <a:r>
              <a:rPr lang="en-GB" sz="1200" kern="0">
                <a:latin typeface="Arial" panose="020B0604020202020204" pitchFamily="34" charset="0"/>
                <a:cs typeface="Arial" panose="020B0604020202020204" pitchFamily="34" charset="0"/>
              </a:rPr>
              <a:t>Other Bela doses 1.9/2.5 mg/kg Q4W, 2.5 mg/kg Q12W, 2.5 mg/kg loading/split, 3.4 mg/kg split</a:t>
            </a:r>
            <a:endParaRPr lang="en-GB" sz="1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E610EA-3A74-0C6B-FDB1-0A16B664C0A8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33</a:t>
            </a:r>
          </a:p>
        </p:txBody>
      </p:sp>
    </p:spTree>
    <p:extLst>
      <p:ext uri="{BB962C8B-B14F-4D97-AF65-F5344CB8AC3E}">
        <p14:creationId xmlns:p14="http://schemas.microsoft.com/office/powerpoint/2010/main" val="3793128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4" grpId="0"/>
      <p:bldP spid="6" grpId="0"/>
      <p:bldP spid="8" grpId="0" animBg="1"/>
      <p:bldP spid="9" grpId="0" animBg="1"/>
      <p:bldGraphic spid="12" grpId="0">
        <p:bldAsOne/>
      </p:bldGraphic>
      <p:bldP spid="13" grpId="0"/>
      <p:bldP spid="14" grpId="0"/>
      <p:bldP spid="18" grpId="0" uiExpan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1E878-32C6-0C4E-FC09-2331CBDC3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err="1"/>
              <a:t>AMaRC</a:t>
            </a:r>
            <a:r>
              <a:rPr lang="en-GB" sz="3200" dirty="0"/>
              <a:t> 19-02 </a:t>
            </a:r>
            <a:r>
              <a:rPr lang="en-GB" sz="3200" dirty="0" err="1"/>
              <a:t>BelaCarD</a:t>
            </a:r>
            <a:r>
              <a:rPr lang="en-GB" sz="3200" dirty="0"/>
              <a:t> study:</a:t>
            </a:r>
            <a:br>
              <a:rPr lang="en-GB" sz="3200" dirty="0"/>
            </a:br>
            <a:r>
              <a:rPr lang="en-GB" sz="3200" dirty="0"/>
              <a:t>Belantamab</a:t>
            </a:r>
            <a:r>
              <a:rPr lang="en-US" sz="3200" dirty="0"/>
              <a:t> mafodotin + </a:t>
            </a:r>
            <a:r>
              <a:rPr lang="en-US" sz="3200" dirty="0" err="1"/>
              <a:t>Kd</a:t>
            </a:r>
            <a:r>
              <a:rPr lang="en-US" sz="3200" dirty="0"/>
              <a:t> in RRMM</a:t>
            </a:r>
            <a:endParaRPr lang="en-GB" sz="320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8155931-89AF-848F-E658-9F02FBC2C22C}"/>
              </a:ext>
            </a:extLst>
          </p:cNvPr>
          <p:cNvGrpSpPr/>
          <p:nvPr/>
        </p:nvGrpSpPr>
        <p:grpSpPr>
          <a:xfrm>
            <a:off x="609600" y="1852767"/>
            <a:ext cx="5384800" cy="2176504"/>
            <a:chOff x="609600" y="1852767"/>
            <a:chExt cx="5384800" cy="217650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ADD16BA-737C-9CB3-BF43-11599062F0E1}"/>
                </a:ext>
              </a:extLst>
            </p:cNvPr>
            <p:cNvSpPr/>
            <p:nvPr/>
          </p:nvSpPr>
          <p:spPr>
            <a:xfrm>
              <a:off x="609600" y="2103687"/>
              <a:ext cx="5384800" cy="1925584"/>
            </a:xfrm>
            <a:custGeom>
              <a:avLst/>
              <a:gdLst>
                <a:gd name="connsiteX0" fmla="*/ 0 w 5384800"/>
                <a:gd name="connsiteY0" fmla="*/ 0 h 2195550"/>
                <a:gd name="connsiteX1" fmla="*/ 5384800 w 5384800"/>
                <a:gd name="connsiteY1" fmla="*/ 0 h 2195550"/>
                <a:gd name="connsiteX2" fmla="*/ 5384800 w 5384800"/>
                <a:gd name="connsiteY2" fmla="*/ 2195550 h 2195550"/>
                <a:gd name="connsiteX3" fmla="*/ 0 w 5384800"/>
                <a:gd name="connsiteY3" fmla="*/ 2195550 h 2195550"/>
                <a:gd name="connsiteX4" fmla="*/ 0 w 5384800"/>
                <a:gd name="connsiteY4" fmla="*/ 0 h 2195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4800" h="2195550">
                  <a:moveTo>
                    <a:pt x="0" y="0"/>
                  </a:moveTo>
                  <a:lnTo>
                    <a:pt x="5384800" y="0"/>
                  </a:lnTo>
                  <a:lnTo>
                    <a:pt x="5384800" y="2195550"/>
                  </a:lnTo>
                  <a:lnTo>
                    <a:pt x="0" y="219555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7920" tIns="354076" rIns="417920" bIns="120904" numCol="1" spcCol="1270" anchor="t" anchorCtr="0">
              <a:noAutofit/>
            </a:bodyPr>
            <a:lstStyle/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600" b="1" kern="1200" dirty="0"/>
                <a:t>Belamaf + Kd in RRMM after 1-3 prior lines</a:t>
              </a:r>
              <a:endParaRPr lang="en-GB" sz="1600" kern="1200" dirty="0"/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600" b="1" kern="1200" dirty="0"/>
                <a:t>N=70, median age 69.8 years</a:t>
              </a:r>
              <a:endParaRPr lang="en-GB" sz="1600" kern="1200" dirty="0"/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600" b="1" kern="1200" dirty="0"/>
                <a:t>27% high-risk cytogenetics</a:t>
              </a:r>
              <a:endParaRPr lang="en-GB" sz="1600" kern="1200" dirty="0"/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600" b="1" kern="1200" dirty="0"/>
                <a:t>77% with 2 or 3 prior lines</a:t>
              </a:r>
              <a:endParaRPr lang="en-GB" sz="1600" kern="1200" dirty="0"/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600" b="1" kern="1200" dirty="0"/>
                <a:t>11% double-class refractory</a:t>
              </a:r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600" b="1" dirty="0"/>
                <a:t>9% triple-class refractory</a:t>
              </a:r>
              <a:endParaRPr lang="en-GB" sz="1600" kern="1200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56F3EB7-652F-F9DC-57B9-60BC698D8AF5}"/>
                </a:ext>
              </a:extLst>
            </p:cNvPr>
            <p:cNvSpPr/>
            <p:nvPr/>
          </p:nvSpPr>
          <p:spPr>
            <a:xfrm>
              <a:off x="878840" y="1852767"/>
              <a:ext cx="3769360" cy="501840"/>
            </a:xfrm>
            <a:custGeom>
              <a:avLst/>
              <a:gdLst>
                <a:gd name="connsiteX0" fmla="*/ 0 w 3769360"/>
                <a:gd name="connsiteY0" fmla="*/ 83642 h 501840"/>
                <a:gd name="connsiteX1" fmla="*/ 83642 w 3769360"/>
                <a:gd name="connsiteY1" fmla="*/ 0 h 501840"/>
                <a:gd name="connsiteX2" fmla="*/ 3685718 w 3769360"/>
                <a:gd name="connsiteY2" fmla="*/ 0 h 501840"/>
                <a:gd name="connsiteX3" fmla="*/ 3769360 w 3769360"/>
                <a:gd name="connsiteY3" fmla="*/ 83642 h 501840"/>
                <a:gd name="connsiteX4" fmla="*/ 3769360 w 3769360"/>
                <a:gd name="connsiteY4" fmla="*/ 418198 h 501840"/>
                <a:gd name="connsiteX5" fmla="*/ 3685718 w 3769360"/>
                <a:gd name="connsiteY5" fmla="*/ 501840 h 501840"/>
                <a:gd name="connsiteX6" fmla="*/ 83642 w 3769360"/>
                <a:gd name="connsiteY6" fmla="*/ 501840 h 501840"/>
                <a:gd name="connsiteX7" fmla="*/ 0 w 3769360"/>
                <a:gd name="connsiteY7" fmla="*/ 418198 h 501840"/>
                <a:gd name="connsiteX8" fmla="*/ 0 w 3769360"/>
                <a:gd name="connsiteY8" fmla="*/ 83642 h 50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69360" h="501840">
                  <a:moveTo>
                    <a:pt x="0" y="83642"/>
                  </a:moveTo>
                  <a:cubicBezTo>
                    <a:pt x="0" y="37448"/>
                    <a:pt x="37448" y="0"/>
                    <a:pt x="83642" y="0"/>
                  </a:cubicBezTo>
                  <a:lnTo>
                    <a:pt x="3685718" y="0"/>
                  </a:lnTo>
                  <a:cubicBezTo>
                    <a:pt x="3731912" y="0"/>
                    <a:pt x="3769360" y="37448"/>
                    <a:pt x="3769360" y="83642"/>
                  </a:cubicBezTo>
                  <a:lnTo>
                    <a:pt x="3769360" y="418198"/>
                  </a:lnTo>
                  <a:cubicBezTo>
                    <a:pt x="3769360" y="464392"/>
                    <a:pt x="3731912" y="501840"/>
                    <a:pt x="3685718" y="501840"/>
                  </a:cubicBezTo>
                  <a:lnTo>
                    <a:pt x="83642" y="501840"/>
                  </a:lnTo>
                  <a:cubicBezTo>
                    <a:pt x="37448" y="501840"/>
                    <a:pt x="0" y="464392"/>
                    <a:pt x="0" y="418198"/>
                  </a:cubicBezTo>
                  <a:lnTo>
                    <a:pt x="0" y="8364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6971" tIns="24498" rIns="166971" bIns="24498" numCol="1" spcCol="1270" anchor="ctr" anchorCtr="0">
              <a:noAutofit/>
            </a:bodyPr>
            <a:lstStyle/>
            <a:p>
              <a:pPr marL="0" lvl="0" indent="0" algn="l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600" b="1" kern="1200" dirty="0"/>
                <a:t>Phase 1/2 study</a:t>
              </a:r>
              <a:endParaRPr lang="en-GB" sz="1600" kern="1200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4640BE2-D34F-8574-6CEB-AAD512808BD6}"/>
              </a:ext>
            </a:extLst>
          </p:cNvPr>
          <p:cNvGrpSpPr/>
          <p:nvPr/>
        </p:nvGrpSpPr>
        <p:grpSpPr>
          <a:xfrm>
            <a:off x="609600" y="4124337"/>
            <a:ext cx="5384800" cy="1914510"/>
            <a:chOff x="609600" y="4391037"/>
            <a:chExt cx="5384800" cy="191451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629CBB5-75DD-35B7-3C8B-43FA057AC965}"/>
                </a:ext>
              </a:extLst>
            </p:cNvPr>
            <p:cNvSpPr/>
            <p:nvPr/>
          </p:nvSpPr>
          <p:spPr>
            <a:xfrm>
              <a:off x="609600" y="4641957"/>
              <a:ext cx="5384800" cy="1663590"/>
            </a:xfrm>
            <a:custGeom>
              <a:avLst/>
              <a:gdLst>
                <a:gd name="connsiteX0" fmla="*/ 0 w 5384800"/>
                <a:gd name="connsiteY0" fmla="*/ 0 h 1231650"/>
                <a:gd name="connsiteX1" fmla="*/ 5384800 w 5384800"/>
                <a:gd name="connsiteY1" fmla="*/ 0 h 1231650"/>
                <a:gd name="connsiteX2" fmla="*/ 5384800 w 5384800"/>
                <a:gd name="connsiteY2" fmla="*/ 1231650 h 1231650"/>
                <a:gd name="connsiteX3" fmla="*/ 0 w 5384800"/>
                <a:gd name="connsiteY3" fmla="*/ 1231650 h 1231650"/>
                <a:gd name="connsiteX4" fmla="*/ 0 w 5384800"/>
                <a:gd name="connsiteY4" fmla="*/ 0 h 123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4800" h="1231650">
                  <a:moveTo>
                    <a:pt x="0" y="0"/>
                  </a:moveTo>
                  <a:lnTo>
                    <a:pt x="5384800" y="0"/>
                  </a:lnTo>
                  <a:lnTo>
                    <a:pt x="5384800" y="1231650"/>
                  </a:lnTo>
                  <a:lnTo>
                    <a:pt x="0" y="123165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7920" tIns="354076" rIns="417920" bIns="120904" numCol="1" spcCol="1270" anchor="t" anchorCtr="0">
              <a:noAutofit/>
            </a:bodyPr>
            <a:lstStyle/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600" b="1" kern="1200" dirty="0"/>
                <a:t>By end of cycle 2, ORR 79%, ≥VGPR 34%</a:t>
              </a:r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600" b="1" dirty="0"/>
                <a:t>Best ORR 83%, CR 41%</a:t>
              </a:r>
              <a:endParaRPr lang="en-GB" sz="1600" kern="1200" dirty="0"/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600" b="1" kern="1200" dirty="0"/>
                <a:t>Median follow-up 27.4 months</a:t>
              </a:r>
              <a:endParaRPr lang="en-GB" sz="1600" kern="1200" dirty="0"/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600" b="1" kern="1200" dirty="0"/>
                <a:t>Median PFS 22.6 months</a:t>
              </a:r>
            </a:p>
            <a:p>
              <a:pPr marL="171450" lvl="1" indent="-171450" algn="l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600" b="1" kern="1200" dirty="0"/>
                <a:t>24-month OS 70.5%</a:t>
              </a:r>
              <a:endParaRPr lang="en-GB" sz="1600" kern="120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E22410D-7213-8DF9-6D22-B2887DF1C5B6}"/>
                </a:ext>
              </a:extLst>
            </p:cNvPr>
            <p:cNvSpPr/>
            <p:nvPr/>
          </p:nvSpPr>
          <p:spPr>
            <a:xfrm>
              <a:off x="878840" y="4391037"/>
              <a:ext cx="3769360" cy="501840"/>
            </a:xfrm>
            <a:custGeom>
              <a:avLst/>
              <a:gdLst>
                <a:gd name="connsiteX0" fmla="*/ 0 w 3769360"/>
                <a:gd name="connsiteY0" fmla="*/ 83642 h 501840"/>
                <a:gd name="connsiteX1" fmla="*/ 83642 w 3769360"/>
                <a:gd name="connsiteY1" fmla="*/ 0 h 501840"/>
                <a:gd name="connsiteX2" fmla="*/ 3685718 w 3769360"/>
                <a:gd name="connsiteY2" fmla="*/ 0 h 501840"/>
                <a:gd name="connsiteX3" fmla="*/ 3769360 w 3769360"/>
                <a:gd name="connsiteY3" fmla="*/ 83642 h 501840"/>
                <a:gd name="connsiteX4" fmla="*/ 3769360 w 3769360"/>
                <a:gd name="connsiteY4" fmla="*/ 418198 h 501840"/>
                <a:gd name="connsiteX5" fmla="*/ 3685718 w 3769360"/>
                <a:gd name="connsiteY5" fmla="*/ 501840 h 501840"/>
                <a:gd name="connsiteX6" fmla="*/ 83642 w 3769360"/>
                <a:gd name="connsiteY6" fmla="*/ 501840 h 501840"/>
                <a:gd name="connsiteX7" fmla="*/ 0 w 3769360"/>
                <a:gd name="connsiteY7" fmla="*/ 418198 h 501840"/>
                <a:gd name="connsiteX8" fmla="*/ 0 w 3769360"/>
                <a:gd name="connsiteY8" fmla="*/ 83642 h 501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69360" h="501840">
                  <a:moveTo>
                    <a:pt x="0" y="83642"/>
                  </a:moveTo>
                  <a:cubicBezTo>
                    <a:pt x="0" y="37448"/>
                    <a:pt x="37448" y="0"/>
                    <a:pt x="83642" y="0"/>
                  </a:cubicBezTo>
                  <a:lnTo>
                    <a:pt x="3685718" y="0"/>
                  </a:lnTo>
                  <a:cubicBezTo>
                    <a:pt x="3731912" y="0"/>
                    <a:pt x="3769360" y="37448"/>
                    <a:pt x="3769360" y="83642"/>
                  </a:cubicBezTo>
                  <a:lnTo>
                    <a:pt x="3769360" y="418198"/>
                  </a:lnTo>
                  <a:cubicBezTo>
                    <a:pt x="3769360" y="464392"/>
                    <a:pt x="3731912" y="501840"/>
                    <a:pt x="3685718" y="501840"/>
                  </a:cubicBezTo>
                  <a:lnTo>
                    <a:pt x="83642" y="501840"/>
                  </a:lnTo>
                  <a:cubicBezTo>
                    <a:pt x="37448" y="501840"/>
                    <a:pt x="0" y="464392"/>
                    <a:pt x="0" y="418198"/>
                  </a:cubicBezTo>
                  <a:lnTo>
                    <a:pt x="0" y="8364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6971" tIns="24498" rIns="166971" bIns="24498" numCol="1" spcCol="1270" anchor="ctr" anchorCtr="0">
              <a:noAutofit/>
            </a:bodyPr>
            <a:lstStyle/>
            <a:p>
              <a:pPr marL="0" lvl="0" indent="0" algn="l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700" b="1" kern="1200"/>
                <a:t>Efficacy</a:t>
              </a:r>
              <a:endParaRPr lang="en-GB" sz="1700" kern="120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9FE57E0-CA77-EEDA-273F-733F48B169F4}"/>
              </a:ext>
            </a:extLst>
          </p:cNvPr>
          <p:cNvGrpSpPr/>
          <p:nvPr/>
        </p:nvGrpSpPr>
        <p:grpSpPr>
          <a:xfrm>
            <a:off x="6197600" y="1687527"/>
            <a:ext cx="5384800" cy="903960"/>
            <a:chOff x="6197600" y="1687527"/>
            <a:chExt cx="5384800" cy="90396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3024B09-6212-69C8-75C8-59E900FB613D}"/>
                </a:ext>
              </a:extLst>
            </p:cNvPr>
            <p:cNvSpPr/>
            <p:nvPr/>
          </p:nvSpPr>
          <p:spPr>
            <a:xfrm>
              <a:off x="6197600" y="1923687"/>
              <a:ext cx="5384800" cy="667800"/>
            </a:xfrm>
            <a:custGeom>
              <a:avLst/>
              <a:gdLst>
                <a:gd name="connsiteX0" fmla="*/ 0 w 5384800"/>
                <a:gd name="connsiteY0" fmla="*/ 0 h 667800"/>
                <a:gd name="connsiteX1" fmla="*/ 5384800 w 5384800"/>
                <a:gd name="connsiteY1" fmla="*/ 0 h 667800"/>
                <a:gd name="connsiteX2" fmla="*/ 5384800 w 5384800"/>
                <a:gd name="connsiteY2" fmla="*/ 667800 h 667800"/>
                <a:gd name="connsiteX3" fmla="*/ 0 w 5384800"/>
                <a:gd name="connsiteY3" fmla="*/ 667800 h 667800"/>
                <a:gd name="connsiteX4" fmla="*/ 0 w 5384800"/>
                <a:gd name="connsiteY4" fmla="*/ 0 h 66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4800" h="667800">
                  <a:moveTo>
                    <a:pt x="0" y="0"/>
                  </a:moveTo>
                  <a:lnTo>
                    <a:pt x="5384800" y="0"/>
                  </a:lnTo>
                  <a:lnTo>
                    <a:pt x="5384800" y="667800"/>
                  </a:lnTo>
                  <a:lnTo>
                    <a:pt x="0" y="6678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7920" tIns="333248" rIns="417920" bIns="113792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600" b="1" kern="1200" dirty="0"/>
                <a:t>Median 11 cycles (range 1–38) received</a:t>
              </a:r>
              <a:endParaRPr lang="en-GB" sz="1600" kern="1200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D5A61BD-DC2C-D598-1C67-860A377220C1}"/>
                </a:ext>
              </a:extLst>
            </p:cNvPr>
            <p:cNvSpPr/>
            <p:nvPr/>
          </p:nvSpPr>
          <p:spPr>
            <a:xfrm>
              <a:off x="6466840" y="1687527"/>
              <a:ext cx="3769360" cy="472320"/>
            </a:xfrm>
            <a:custGeom>
              <a:avLst/>
              <a:gdLst>
                <a:gd name="connsiteX0" fmla="*/ 0 w 3769360"/>
                <a:gd name="connsiteY0" fmla="*/ 78722 h 472320"/>
                <a:gd name="connsiteX1" fmla="*/ 78722 w 3769360"/>
                <a:gd name="connsiteY1" fmla="*/ 0 h 472320"/>
                <a:gd name="connsiteX2" fmla="*/ 3690638 w 3769360"/>
                <a:gd name="connsiteY2" fmla="*/ 0 h 472320"/>
                <a:gd name="connsiteX3" fmla="*/ 3769360 w 3769360"/>
                <a:gd name="connsiteY3" fmla="*/ 78722 h 472320"/>
                <a:gd name="connsiteX4" fmla="*/ 3769360 w 3769360"/>
                <a:gd name="connsiteY4" fmla="*/ 393598 h 472320"/>
                <a:gd name="connsiteX5" fmla="*/ 3690638 w 3769360"/>
                <a:gd name="connsiteY5" fmla="*/ 472320 h 472320"/>
                <a:gd name="connsiteX6" fmla="*/ 78722 w 3769360"/>
                <a:gd name="connsiteY6" fmla="*/ 472320 h 472320"/>
                <a:gd name="connsiteX7" fmla="*/ 0 w 3769360"/>
                <a:gd name="connsiteY7" fmla="*/ 393598 h 472320"/>
                <a:gd name="connsiteX8" fmla="*/ 0 w 3769360"/>
                <a:gd name="connsiteY8" fmla="*/ 78722 h 472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69360" h="472320">
                  <a:moveTo>
                    <a:pt x="0" y="78722"/>
                  </a:moveTo>
                  <a:cubicBezTo>
                    <a:pt x="0" y="35245"/>
                    <a:pt x="35245" y="0"/>
                    <a:pt x="78722" y="0"/>
                  </a:cubicBezTo>
                  <a:lnTo>
                    <a:pt x="3690638" y="0"/>
                  </a:lnTo>
                  <a:cubicBezTo>
                    <a:pt x="3734115" y="0"/>
                    <a:pt x="3769360" y="35245"/>
                    <a:pt x="3769360" y="78722"/>
                  </a:cubicBezTo>
                  <a:lnTo>
                    <a:pt x="3769360" y="393598"/>
                  </a:lnTo>
                  <a:cubicBezTo>
                    <a:pt x="3769360" y="437075"/>
                    <a:pt x="3734115" y="472320"/>
                    <a:pt x="3690638" y="472320"/>
                  </a:cubicBezTo>
                  <a:lnTo>
                    <a:pt x="78722" y="472320"/>
                  </a:lnTo>
                  <a:cubicBezTo>
                    <a:pt x="35245" y="472320"/>
                    <a:pt x="0" y="437075"/>
                    <a:pt x="0" y="393598"/>
                  </a:cubicBezTo>
                  <a:lnTo>
                    <a:pt x="0" y="7872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530" tIns="23057" rIns="165530" bIns="23057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600" b="1" kern="1200" dirty="0"/>
                <a:t>Treatment exposure</a:t>
              </a:r>
              <a:endParaRPr lang="en-GB" sz="1600" kern="12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4F837C0-F438-37DB-669D-DD522C2BF5CF}"/>
              </a:ext>
            </a:extLst>
          </p:cNvPr>
          <p:cNvGrpSpPr/>
          <p:nvPr/>
        </p:nvGrpSpPr>
        <p:grpSpPr>
          <a:xfrm>
            <a:off x="6197600" y="2677887"/>
            <a:ext cx="5384800" cy="3360960"/>
            <a:chOff x="6197600" y="2677887"/>
            <a:chExt cx="5384800" cy="336096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25754FF-E5DC-CFBA-BB81-845AB7EA8459}"/>
                </a:ext>
              </a:extLst>
            </p:cNvPr>
            <p:cNvSpPr/>
            <p:nvPr/>
          </p:nvSpPr>
          <p:spPr>
            <a:xfrm>
              <a:off x="6197600" y="2914047"/>
              <a:ext cx="5384800" cy="3124800"/>
            </a:xfrm>
            <a:custGeom>
              <a:avLst/>
              <a:gdLst>
                <a:gd name="connsiteX0" fmla="*/ 0 w 5384800"/>
                <a:gd name="connsiteY0" fmla="*/ 0 h 3124800"/>
                <a:gd name="connsiteX1" fmla="*/ 5384800 w 5384800"/>
                <a:gd name="connsiteY1" fmla="*/ 0 h 3124800"/>
                <a:gd name="connsiteX2" fmla="*/ 5384800 w 5384800"/>
                <a:gd name="connsiteY2" fmla="*/ 3124800 h 3124800"/>
                <a:gd name="connsiteX3" fmla="*/ 0 w 5384800"/>
                <a:gd name="connsiteY3" fmla="*/ 3124800 h 3124800"/>
                <a:gd name="connsiteX4" fmla="*/ 0 w 5384800"/>
                <a:gd name="connsiteY4" fmla="*/ 0 h 312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4800" h="3124800">
                  <a:moveTo>
                    <a:pt x="0" y="0"/>
                  </a:moveTo>
                  <a:lnTo>
                    <a:pt x="5384800" y="0"/>
                  </a:lnTo>
                  <a:lnTo>
                    <a:pt x="5384800" y="3124800"/>
                  </a:lnTo>
                  <a:lnTo>
                    <a:pt x="0" y="31248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17920" tIns="333248" rIns="144000" bIns="113792" numCol="1" spcCol="1270" anchor="t" anchorCtr="0">
              <a:noAutofit/>
            </a:bodyPr>
            <a:lstStyle/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600" b="1" kern="1200" dirty="0"/>
                <a:t>Grade </a:t>
              </a:r>
              <a:r>
                <a:rPr lang="en-GB" sz="16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≥</a:t>
              </a:r>
              <a:r>
                <a:rPr lang="en-GB" sz="1600" b="1" kern="1200" dirty="0"/>
                <a:t>3 AEs</a:t>
              </a:r>
              <a:r>
                <a:rPr lang="en-GB" sz="1600" b="1" dirty="0"/>
                <a:t> 70% </a:t>
              </a:r>
              <a:endParaRPr lang="en-GB" sz="1600" kern="1200" dirty="0"/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600" b="1" dirty="0"/>
                <a:t>Grade </a:t>
              </a:r>
              <a:r>
                <a:rPr lang="en-GB" sz="1600" b="1" dirty="0">
                  <a:latin typeface="Arial" panose="020B0604020202020204" pitchFamily="34" charset="0"/>
                  <a:cs typeface="Arial" panose="020B0604020202020204" pitchFamily="34" charset="0"/>
                </a:rPr>
                <a:t>≥</a:t>
              </a:r>
              <a:r>
                <a:rPr lang="en-GB" sz="1600" b="1" dirty="0"/>
                <a:t>3 hematologic toxicity 41%, infections 39%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600" b="1" kern="1200" dirty="0"/>
                <a:t>SAEs 71%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b="1" kern="1200" dirty="0"/>
                <a:t>Ocular symptoms (blurred vision, photophobia, pain, dry eyes) 94% </a:t>
              </a:r>
              <a:br>
                <a:rPr lang="en-US" sz="1600" b="1" kern="1200" dirty="0"/>
              </a:br>
              <a:r>
                <a:rPr lang="en-US" sz="1600" b="1" kern="1200" dirty="0"/>
                <a:t>(Grade ≥3 12.8%)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b="1" kern="1200" dirty="0"/>
                <a:t>BCVA reduction 81% (Grade 3 37%; Grade 4 1%)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b="1" kern="1200" dirty="0"/>
                <a:t>Keratopathy 76% (Grade 3 51%; Grade 4 0%)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600" b="1" kern="1200" dirty="0"/>
                <a:t>BCVA decline to 20/50 or worse (both eyes) 8.5%</a:t>
              </a:r>
              <a:endParaRPr lang="en-GB" sz="1600" kern="1200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5D14F8B-CA92-5607-90F6-8AD35214BE67}"/>
                </a:ext>
              </a:extLst>
            </p:cNvPr>
            <p:cNvSpPr/>
            <p:nvPr/>
          </p:nvSpPr>
          <p:spPr>
            <a:xfrm>
              <a:off x="6466840" y="2677887"/>
              <a:ext cx="3769360" cy="472320"/>
            </a:xfrm>
            <a:custGeom>
              <a:avLst/>
              <a:gdLst>
                <a:gd name="connsiteX0" fmla="*/ 0 w 3769360"/>
                <a:gd name="connsiteY0" fmla="*/ 78722 h 472320"/>
                <a:gd name="connsiteX1" fmla="*/ 78722 w 3769360"/>
                <a:gd name="connsiteY1" fmla="*/ 0 h 472320"/>
                <a:gd name="connsiteX2" fmla="*/ 3690638 w 3769360"/>
                <a:gd name="connsiteY2" fmla="*/ 0 h 472320"/>
                <a:gd name="connsiteX3" fmla="*/ 3769360 w 3769360"/>
                <a:gd name="connsiteY3" fmla="*/ 78722 h 472320"/>
                <a:gd name="connsiteX4" fmla="*/ 3769360 w 3769360"/>
                <a:gd name="connsiteY4" fmla="*/ 393598 h 472320"/>
                <a:gd name="connsiteX5" fmla="*/ 3690638 w 3769360"/>
                <a:gd name="connsiteY5" fmla="*/ 472320 h 472320"/>
                <a:gd name="connsiteX6" fmla="*/ 78722 w 3769360"/>
                <a:gd name="connsiteY6" fmla="*/ 472320 h 472320"/>
                <a:gd name="connsiteX7" fmla="*/ 0 w 3769360"/>
                <a:gd name="connsiteY7" fmla="*/ 393598 h 472320"/>
                <a:gd name="connsiteX8" fmla="*/ 0 w 3769360"/>
                <a:gd name="connsiteY8" fmla="*/ 78722 h 472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69360" h="472320">
                  <a:moveTo>
                    <a:pt x="0" y="78722"/>
                  </a:moveTo>
                  <a:cubicBezTo>
                    <a:pt x="0" y="35245"/>
                    <a:pt x="35245" y="0"/>
                    <a:pt x="78722" y="0"/>
                  </a:cubicBezTo>
                  <a:lnTo>
                    <a:pt x="3690638" y="0"/>
                  </a:lnTo>
                  <a:cubicBezTo>
                    <a:pt x="3734115" y="0"/>
                    <a:pt x="3769360" y="35245"/>
                    <a:pt x="3769360" y="78722"/>
                  </a:cubicBezTo>
                  <a:lnTo>
                    <a:pt x="3769360" y="393598"/>
                  </a:lnTo>
                  <a:cubicBezTo>
                    <a:pt x="3769360" y="437075"/>
                    <a:pt x="3734115" y="472320"/>
                    <a:pt x="3690638" y="472320"/>
                  </a:cubicBezTo>
                  <a:lnTo>
                    <a:pt x="78722" y="472320"/>
                  </a:lnTo>
                  <a:cubicBezTo>
                    <a:pt x="35245" y="472320"/>
                    <a:pt x="0" y="437075"/>
                    <a:pt x="0" y="393598"/>
                  </a:cubicBezTo>
                  <a:lnTo>
                    <a:pt x="0" y="78722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5530" tIns="23057" rIns="165530" bIns="23057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600" b="1" kern="1200"/>
                <a:t>Safety</a:t>
              </a:r>
              <a:endParaRPr lang="en-GB" sz="1600" kern="1200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6887C6-DF56-5BF8-5D71-60D1A5E084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6419854"/>
            <a:ext cx="7334250" cy="371644"/>
          </a:xfrm>
        </p:spPr>
        <p:txBody>
          <a:bodyPr/>
          <a:lstStyle/>
          <a:p>
            <a:r>
              <a:rPr lang="en-GB" sz="1200" dirty="0"/>
              <a:t>Lasica M, et al. Clin Lymphoma Myeloma Leuk 2025;22(</a:t>
            </a:r>
            <a:r>
              <a:rPr lang="en-GB" sz="1200" dirty="0" err="1"/>
              <a:t>suppl</a:t>
            </a:r>
            <a:r>
              <a:rPr lang="en-GB" sz="1200" dirty="0"/>
              <a:t>):S29–30, abstract OAB-048.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3E1205C-E853-3FA7-37BF-FBDB1C5281FB}"/>
              </a:ext>
            </a:extLst>
          </p:cNvPr>
          <p:cNvGrpSpPr/>
          <p:nvPr/>
        </p:nvGrpSpPr>
        <p:grpSpPr>
          <a:xfrm>
            <a:off x="2548501" y="2287258"/>
            <a:ext cx="6548897" cy="3579092"/>
            <a:chOff x="5617869" y="1227797"/>
            <a:chExt cx="6548897" cy="3579092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0D348B3-30B9-A69A-FE1D-8A9DF8ECD7C6}"/>
                </a:ext>
              </a:extLst>
            </p:cNvPr>
            <p:cNvGrpSpPr/>
            <p:nvPr/>
          </p:nvGrpSpPr>
          <p:grpSpPr>
            <a:xfrm>
              <a:off x="6266900" y="1481541"/>
              <a:ext cx="5899866" cy="3325348"/>
              <a:chOff x="2929039" y="2644278"/>
              <a:chExt cx="5899866" cy="3325348"/>
            </a:xfrm>
          </p:grpSpPr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C83AF6C6-81E8-6A4B-C07A-5D554434D648}"/>
                  </a:ext>
                </a:extLst>
              </p:cNvPr>
              <p:cNvSpPr/>
              <p:nvPr/>
            </p:nvSpPr>
            <p:spPr>
              <a:xfrm>
                <a:off x="2929039" y="2644278"/>
                <a:ext cx="5899866" cy="3325348"/>
              </a:xfrm>
              <a:prstGeom prst="roundRect">
                <a:avLst>
                  <a:gd name="adj" fmla="val 11883"/>
                </a:avLst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b="1" baseline="30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C031334-0E7A-D5D9-2B4D-24CBDD9AC9BF}"/>
                  </a:ext>
                </a:extLst>
              </p:cNvPr>
              <p:cNvSpPr/>
              <p:nvPr/>
            </p:nvSpPr>
            <p:spPr>
              <a:xfrm>
                <a:off x="3118095" y="2785375"/>
                <a:ext cx="5562694" cy="431409"/>
              </a:xfrm>
              <a:custGeom>
                <a:avLst/>
                <a:gdLst>
                  <a:gd name="connsiteX0" fmla="*/ 0 w 5562694"/>
                  <a:gd name="connsiteY0" fmla="*/ 0 h 403200"/>
                  <a:gd name="connsiteX1" fmla="*/ 5562694 w 5562694"/>
                  <a:gd name="connsiteY1" fmla="*/ 0 h 403200"/>
                  <a:gd name="connsiteX2" fmla="*/ 5562694 w 5562694"/>
                  <a:gd name="connsiteY2" fmla="*/ 403200 h 403200"/>
                  <a:gd name="connsiteX3" fmla="*/ 0 w 5562694"/>
                  <a:gd name="connsiteY3" fmla="*/ 403200 h 403200"/>
                  <a:gd name="connsiteX4" fmla="*/ 0 w 5562694"/>
                  <a:gd name="connsiteY4" fmla="*/ 0 h 4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2694" h="403200">
                    <a:moveTo>
                      <a:pt x="0" y="0"/>
                    </a:moveTo>
                    <a:lnTo>
                      <a:pt x="5562694" y="0"/>
                    </a:lnTo>
                    <a:lnTo>
                      <a:pt x="5562694" y="403200"/>
                    </a:lnTo>
                    <a:lnTo>
                      <a:pt x="0" y="403200"/>
                    </a:lnTo>
                    <a:lnTo>
                      <a:pt x="0" y="0"/>
                    </a:lnTo>
                    <a:close/>
                  </a:path>
                </a:pathLst>
              </a:custGeom>
              <a:ln/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spcFirstLastPara="0" vert="horz" wrap="square" lIns="99568" tIns="56896" rIns="99568" bIns="56896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400" b="1" kern="1200" dirty="0"/>
                  <a:t>DREAMM-20: </a:t>
                </a:r>
                <a:r>
                  <a:rPr lang="en-US" sz="1400" b="1" kern="1200" dirty="0"/>
                  <a:t>Belantamab (naked BCMA </a:t>
                </a:r>
                <a:r>
                  <a:rPr lang="en-US" sz="1400" b="1" kern="1200" dirty="0" err="1"/>
                  <a:t>mAb</a:t>
                </a:r>
                <a:r>
                  <a:rPr lang="en-US" sz="1400" b="1" kern="1200" dirty="0"/>
                  <a:t>) in RRMM</a:t>
                </a:r>
                <a:endParaRPr lang="en-GB" sz="1400" kern="1200" dirty="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B63345A-32EC-28F6-742C-E79996A93CB3}"/>
                  </a:ext>
                </a:extLst>
              </p:cNvPr>
              <p:cNvSpPr/>
              <p:nvPr/>
            </p:nvSpPr>
            <p:spPr>
              <a:xfrm>
                <a:off x="3118095" y="3229988"/>
                <a:ext cx="5562694" cy="2553893"/>
              </a:xfrm>
              <a:custGeom>
                <a:avLst/>
                <a:gdLst>
                  <a:gd name="connsiteX0" fmla="*/ 0 w 5562694"/>
                  <a:gd name="connsiteY0" fmla="*/ 0 h 2152079"/>
                  <a:gd name="connsiteX1" fmla="*/ 5562694 w 5562694"/>
                  <a:gd name="connsiteY1" fmla="*/ 0 h 2152079"/>
                  <a:gd name="connsiteX2" fmla="*/ 5562694 w 5562694"/>
                  <a:gd name="connsiteY2" fmla="*/ 2152079 h 2152079"/>
                  <a:gd name="connsiteX3" fmla="*/ 0 w 5562694"/>
                  <a:gd name="connsiteY3" fmla="*/ 2152079 h 2152079"/>
                  <a:gd name="connsiteX4" fmla="*/ 0 w 5562694"/>
                  <a:gd name="connsiteY4" fmla="*/ 0 h 2152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2694" h="2152079">
                    <a:moveTo>
                      <a:pt x="0" y="0"/>
                    </a:moveTo>
                    <a:lnTo>
                      <a:pt x="5562694" y="0"/>
                    </a:lnTo>
                    <a:lnTo>
                      <a:pt x="5562694" y="2152079"/>
                    </a:lnTo>
                    <a:lnTo>
                      <a:pt x="0" y="2152079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spcFirstLastPara="0" vert="horz" wrap="square" lIns="74676" tIns="74676" rIns="99568" bIns="112014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GB" sz="1400" b="1" kern="1200" dirty="0"/>
                  <a:t>18 patients with RRMM after ≥3 prior lines</a:t>
                </a:r>
              </a:p>
              <a:p>
                <a:pPr marL="571500" lvl="2" indent="-11430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GB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Median age 76 years</a:t>
                </a:r>
              </a:p>
              <a:p>
                <a:pPr marL="571500" lvl="2" indent="-11430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GB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17/18 triple-class exposed, 2/18 prior BCMA-targeted therapy</a:t>
                </a:r>
              </a:p>
              <a:p>
                <a:pPr marL="114300" lvl="1" indent="-11430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GB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ORR 28% (2 VGPR, 3 PR)</a:t>
                </a:r>
              </a:p>
              <a:p>
                <a:pPr marL="114300" lvl="1" indent="-11430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GB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Treatment-related AEs 67%</a:t>
                </a:r>
              </a:p>
              <a:p>
                <a:pPr marL="571500" lvl="2" indent="-11430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GB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 infusion-related reactions, 4 neutrophil count decreased, 2 </a:t>
                </a:r>
                <a:r>
                  <a:rPr lang="en-GB" sz="14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anemia</a:t>
                </a:r>
                <a:r>
                  <a:rPr lang="en-GB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, 2 vision blurred, 2 platelet count decreased</a:t>
                </a:r>
              </a:p>
              <a:p>
                <a:pPr marL="114300" lvl="1" indent="-11430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US" sz="14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 belantamab-related grade ≥2 corneal events</a:t>
                </a:r>
                <a:endParaRPr lang="en-GB" sz="14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lvl="1" algn="l" defTabSz="622300">
                  <a:lnSpc>
                    <a:spcPct val="90000"/>
                  </a:lnSpc>
                  <a:spcBef>
                    <a:spcPts val="600"/>
                  </a:spcBef>
                  <a:spcAft>
                    <a:spcPct val="15000"/>
                  </a:spcAft>
                </a:pPr>
                <a:r>
                  <a:rPr lang="en-GB" sz="1400" b="1" kern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Quach H, et al. J Clin Oncol 2025;43(16_supplement):7550.</a:t>
                </a:r>
                <a:endParaRPr lang="en-GB" sz="1400" kern="1200" dirty="0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F9E29BA-9C1C-2344-58AD-CBB2D215A3B6}"/>
                </a:ext>
              </a:extLst>
            </p:cNvPr>
            <p:cNvGrpSpPr/>
            <p:nvPr/>
          </p:nvGrpSpPr>
          <p:grpSpPr>
            <a:xfrm>
              <a:off x="5617869" y="1227797"/>
              <a:ext cx="1518131" cy="514881"/>
              <a:chOff x="2266840" y="3390115"/>
              <a:chExt cx="1518131" cy="514881"/>
            </a:xfrm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1B2DFFAF-58F1-8160-6932-5EFF7BAC40C2}"/>
                  </a:ext>
                </a:extLst>
              </p:cNvPr>
              <p:cNvSpPr/>
              <p:nvPr/>
            </p:nvSpPr>
            <p:spPr>
              <a:xfrm>
                <a:off x="2266840" y="3390115"/>
                <a:ext cx="1518131" cy="514881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b="1" baseline="300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28" name="Picture 2" descr="Event: Imcheck Therapeutics">
                <a:extLst>
                  <a:ext uri="{FF2B5EF4-FFF2-40B4-BE49-F238E27FC236}">
                    <a16:creationId xmlns:a16="http://schemas.microsoft.com/office/drawing/2014/main" id="{8434001E-13A9-6068-4FCC-8E7A204FF2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2349676" y="3440907"/>
                <a:ext cx="1352458" cy="4132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C84BA48-0401-B124-4586-112727D63028}"/>
              </a:ext>
            </a:extLst>
          </p:cNvPr>
          <p:cNvSpPr/>
          <p:nvPr/>
        </p:nvSpPr>
        <p:spPr>
          <a:xfrm>
            <a:off x="10496548" y="-7927"/>
            <a:ext cx="1676400" cy="821774"/>
          </a:xfrm>
          <a:prstGeom prst="roundRect">
            <a:avLst/>
          </a:prstGeom>
          <a:solidFill>
            <a:schemeClr val="bg1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GB" b="1" baseline="300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6E7BA36-00F3-69C5-327D-205A8FD89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1221" y="0"/>
            <a:ext cx="1447054" cy="813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D095D62-EC23-7723-7513-1FE3E8812DC3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33</a:t>
            </a:r>
          </a:p>
        </p:txBody>
      </p:sp>
    </p:spTree>
    <p:extLst>
      <p:ext uri="{BB962C8B-B14F-4D97-AF65-F5344CB8AC3E}">
        <p14:creationId xmlns:p14="http://schemas.microsoft.com/office/powerpoint/2010/main" val="11421651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B3620-AEEF-A3A4-4CCB-38C68AAE3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758"/>
            <a:ext cx="12192000" cy="619117"/>
          </a:xfrm>
        </p:spPr>
        <p:txBody>
          <a:bodyPr/>
          <a:lstStyle/>
          <a:p>
            <a:r>
              <a:rPr lang="en-GB" sz="3200" dirty="0"/>
              <a:t>Real-world practical guidance for the clinical management of </a:t>
            </a:r>
            <a:br>
              <a:rPr lang="en-GB" sz="3200" dirty="0"/>
            </a:br>
            <a:r>
              <a:rPr lang="en-GB" sz="3200" dirty="0"/>
              <a:t>belantamab mafodotin-associated ocular events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1A4B0B-B6DF-59EF-891E-36AA0117E8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6419854"/>
            <a:ext cx="6096001" cy="371644"/>
          </a:xfrm>
        </p:spPr>
        <p:txBody>
          <a:bodyPr/>
          <a:lstStyle/>
          <a:p>
            <a:r>
              <a:rPr lang="en-GB" sz="1200" dirty="0"/>
              <a:t>Terpos E, Richardson PG, et al. Am J </a:t>
            </a:r>
            <a:r>
              <a:rPr lang="en-GB" sz="1200" dirty="0" err="1"/>
              <a:t>Hematol</a:t>
            </a:r>
            <a:r>
              <a:rPr lang="en-GB" sz="1200" dirty="0"/>
              <a:t> 2025;100(10):1839–50.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8D536F1-4EAC-3610-827C-A65EFCB984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124483"/>
            <a:ext cx="6096000" cy="220948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0DEBBCA-84FF-ACD3-0A03-237DFD5B6D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998" y="3333972"/>
            <a:ext cx="6096001" cy="3543078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DF5F5BB-89A8-4C9A-3E30-18C5790B2770}"/>
              </a:ext>
            </a:extLst>
          </p:cNvPr>
          <p:cNvSpPr/>
          <p:nvPr/>
        </p:nvSpPr>
        <p:spPr>
          <a:xfrm>
            <a:off x="38101" y="1339457"/>
            <a:ext cx="6019800" cy="2268000"/>
          </a:xfrm>
          <a:custGeom>
            <a:avLst/>
            <a:gdLst>
              <a:gd name="connsiteX0" fmla="*/ 0 w 6019800"/>
              <a:gd name="connsiteY0" fmla="*/ 0 h 2268000"/>
              <a:gd name="connsiteX1" fmla="*/ 6019800 w 6019800"/>
              <a:gd name="connsiteY1" fmla="*/ 0 h 2268000"/>
              <a:gd name="connsiteX2" fmla="*/ 6019800 w 6019800"/>
              <a:gd name="connsiteY2" fmla="*/ 2268000 h 2268000"/>
              <a:gd name="connsiteX3" fmla="*/ 0 w 6019800"/>
              <a:gd name="connsiteY3" fmla="*/ 2268000 h 2268000"/>
              <a:gd name="connsiteX4" fmla="*/ 0 w 6019800"/>
              <a:gd name="connsiteY4" fmla="*/ 0 h 22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9800" h="2268000">
                <a:moveTo>
                  <a:pt x="0" y="0"/>
                </a:moveTo>
                <a:lnTo>
                  <a:pt x="6019800" y="0"/>
                </a:lnTo>
                <a:lnTo>
                  <a:pt x="6019800" y="2268000"/>
                </a:lnTo>
                <a:lnTo>
                  <a:pt x="0" y="2268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67203" tIns="333248" rIns="467203" bIns="113792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1600" b="1" kern="1200" dirty="0"/>
              <a:t>Independent expert panel of </a:t>
            </a:r>
            <a:r>
              <a:rPr lang="en-GB" sz="1600" b="1" kern="1200" dirty="0" err="1"/>
              <a:t>hematologists</a:t>
            </a:r>
            <a:r>
              <a:rPr lang="en-GB" sz="1600" b="1" kern="1200" dirty="0"/>
              <a:t> and ophthalmologists</a:t>
            </a:r>
            <a:endParaRPr lang="en-GB" sz="1600" kern="1200" dirty="0"/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1600" b="1" kern="1200" dirty="0"/>
              <a:t>Recommendations provided on identifying, treating, and managing ocular events</a:t>
            </a:r>
            <a:endParaRPr lang="en-GB" sz="1600" kern="1200" dirty="0"/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1600" b="1" kern="1200" dirty="0"/>
              <a:t>Specialist follow-up recommended using KVA scale to inform need for dose modification</a:t>
            </a:r>
            <a:endParaRPr lang="en-GB" sz="1600" kern="1200" dirty="0"/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1600" b="1" kern="1200" dirty="0"/>
              <a:t>Recommended dose modifications per KVA scale grade provided</a:t>
            </a:r>
            <a:endParaRPr lang="en-GB" sz="1600" kern="120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B2F26F5-7B65-1026-3345-AF9AFFF33E99}"/>
              </a:ext>
            </a:extLst>
          </p:cNvPr>
          <p:cNvSpPr/>
          <p:nvPr/>
        </p:nvSpPr>
        <p:spPr>
          <a:xfrm>
            <a:off x="339091" y="1103297"/>
            <a:ext cx="4213860" cy="472320"/>
          </a:xfrm>
          <a:custGeom>
            <a:avLst/>
            <a:gdLst>
              <a:gd name="connsiteX0" fmla="*/ 0 w 4213860"/>
              <a:gd name="connsiteY0" fmla="*/ 78722 h 472320"/>
              <a:gd name="connsiteX1" fmla="*/ 78722 w 4213860"/>
              <a:gd name="connsiteY1" fmla="*/ 0 h 472320"/>
              <a:gd name="connsiteX2" fmla="*/ 4135138 w 4213860"/>
              <a:gd name="connsiteY2" fmla="*/ 0 h 472320"/>
              <a:gd name="connsiteX3" fmla="*/ 4213860 w 4213860"/>
              <a:gd name="connsiteY3" fmla="*/ 78722 h 472320"/>
              <a:gd name="connsiteX4" fmla="*/ 4213860 w 4213860"/>
              <a:gd name="connsiteY4" fmla="*/ 393598 h 472320"/>
              <a:gd name="connsiteX5" fmla="*/ 4135138 w 4213860"/>
              <a:gd name="connsiteY5" fmla="*/ 472320 h 472320"/>
              <a:gd name="connsiteX6" fmla="*/ 78722 w 4213860"/>
              <a:gd name="connsiteY6" fmla="*/ 472320 h 472320"/>
              <a:gd name="connsiteX7" fmla="*/ 0 w 4213860"/>
              <a:gd name="connsiteY7" fmla="*/ 393598 h 472320"/>
              <a:gd name="connsiteX8" fmla="*/ 0 w 4213860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3860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4135138" y="0"/>
                </a:lnTo>
                <a:cubicBezTo>
                  <a:pt x="4178615" y="0"/>
                  <a:pt x="4213860" y="35245"/>
                  <a:pt x="4213860" y="78722"/>
                </a:cubicBezTo>
                <a:lnTo>
                  <a:pt x="4213860" y="393598"/>
                </a:lnTo>
                <a:cubicBezTo>
                  <a:pt x="4213860" y="437075"/>
                  <a:pt x="4178615" y="472320"/>
                  <a:pt x="4135138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331" tIns="23057" rIns="182331" bIns="23057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600" b="1" kern="1200"/>
              <a:t>Expert Experience Program</a:t>
            </a:r>
            <a:endParaRPr lang="en-GB" sz="1600" kern="120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036FEAC-DBD2-A679-315C-D3A44E6EC455}"/>
              </a:ext>
            </a:extLst>
          </p:cNvPr>
          <p:cNvSpPr/>
          <p:nvPr/>
        </p:nvSpPr>
        <p:spPr>
          <a:xfrm>
            <a:off x="38101" y="3930017"/>
            <a:ext cx="6019800" cy="2520000"/>
          </a:xfrm>
          <a:custGeom>
            <a:avLst/>
            <a:gdLst>
              <a:gd name="connsiteX0" fmla="*/ 0 w 6019800"/>
              <a:gd name="connsiteY0" fmla="*/ 0 h 2520000"/>
              <a:gd name="connsiteX1" fmla="*/ 6019800 w 6019800"/>
              <a:gd name="connsiteY1" fmla="*/ 0 h 2520000"/>
              <a:gd name="connsiteX2" fmla="*/ 6019800 w 6019800"/>
              <a:gd name="connsiteY2" fmla="*/ 2520000 h 2520000"/>
              <a:gd name="connsiteX3" fmla="*/ 0 w 6019800"/>
              <a:gd name="connsiteY3" fmla="*/ 2520000 h 2520000"/>
              <a:gd name="connsiteX4" fmla="*/ 0 w 6019800"/>
              <a:gd name="connsiteY4" fmla="*/ 0 h 25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9800" h="2520000">
                <a:moveTo>
                  <a:pt x="0" y="0"/>
                </a:moveTo>
                <a:lnTo>
                  <a:pt x="6019800" y="0"/>
                </a:lnTo>
                <a:lnTo>
                  <a:pt x="6019800" y="2520000"/>
                </a:lnTo>
                <a:lnTo>
                  <a:pt x="0" y="25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67203" tIns="333248" rIns="467203" bIns="113792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1600" b="1" kern="1200" dirty="0"/>
              <a:t>Best practices for screening, identifying, monitoring, and follow-up</a:t>
            </a:r>
            <a:endParaRPr lang="en-GB" sz="1600" kern="1200" dirty="0"/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1600" b="1" kern="1200" dirty="0"/>
              <a:t>Key events of importance to the patient and clinically, and patient concerns</a:t>
            </a:r>
            <a:endParaRPr lang="en-GB" sz="1600" kern="1200" dirty="0"/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1600" b="1" kern="1200" dirty="0"/>
              <a:t>Risk factors for ocular events</a:t>
            </a:r>
            <a:endParaRPr lang="en-GB" sz="1600" kern="1200" dirty="0"/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1600" b="1" kern="1200" dirty="0"/>
              <a:t>Modifications of dose and/or treatment schedule</a:t>
            </a:r>
            <a:endParaRPr lang="en-GB" sz="1600" kern="1200" dirty="0"/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1600" b="1" kern="1200" dirty="0"/>
              <a:t>Best practices for referral to and collaboration with an eye specialist</a:t>
            </a:r>
            <a:endParaRPr lang="en-GB" sz="1600" kern="1200" dirty="0"/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GB" sz="1600" b="1" kern="1200" dirty="0"/>
              <a:t>Communication of benefits and risks</a:t>
            </a:r>
            <a:endParaRPr lang="en-GB" sz="1600" kern="120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8D07626-CC84-1B4B-D0AF-ACEB00F7F3DC}"/>
              </a:ext>
            </a:extLst>
          </p:cNvPr>
          <p:cNvSpPr/>
          <p:nvPr/>
        </p:nvSpPr>
        <p:spPr>
          <a:xfrm>
            <a:off x="339091" y="3693857"/>
            <a:ext cx="4213860" cy="472320"/>
          </a:xfrm>
          <a:custGeom>
            <a:avLst/>
            <a:gdLst>
              <a:gd name="connsiteX0" fmla="*/ 0 w 4213860"/>
              <a:gd name="connsiteY0" fmla="*/ 78722 h 472320"/>
              <a:gd name="connsiteX1" fmla="*/ 78722 w 4213860"/>
              <a:gd name="connsiteY1" fmla="*/ 0 h 472320"/>
              <a:gd name="connsiteX2" fmla="*/ 4135138 w 4213860"/>
              <a:gd name="connsiteY2" fmla="*/ 0 h 472320"/>
              <a:gd name="connsiteX3" fmla="*/ 4213860 w 4213860"/>
              <a:gd name="connsiteY3" fmla="*/ 78722 h 472320"/>
              <a:gd name="connsiteX4" fmla="*/ 4213860 w 4213860"/>
              <a:gd name="connsiteY4" fmla="*/ 393598 h 472320"/>
              <a:gd name="connsiteX5" fmla="*/ 4135138 w 4213860"/>
              <a:gd name="connsiteY5" fmla="*/ 472320 h 472320"/>
              <a:gd name="connsiteX6" fmla="*/ 78722 w 4213860"/>
              <a:gd name="connsiteY6" fmla="*/ 472320 h 472320"/>
              <a:gd name="connsiteX7" fmla="*/ 0 w 4213860"/>
              <a:gd name="connsiteY7" fmla="*/ 393598 h 472320"/>
              <a:gd name="connsiteX8" fmla="*/ 0 w 4213860"/>
              <a:gd name="connsiteY8" fmla="*/ 78722 h 47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3860" h="472320">
                <a:moveTo>
                  <a:pt x="0" y="78722"/>
                </a:moveTo>
                <a:cubicBezTo>
                  <a:pt x="0" y="35245"/>
                  <a:pt x="35245" y="0"/>
                  <a:pt x="78722" y="0"/>
                </a:cubicBezTo>
                <a:lnTo>
                  <a:pt x="4135138" y="0"/>
                </a:lnTo>
                <a:cubicBezTo>
                  <a:pt x="4178615" y="0"/>
                  <a:pt x="4213860" y="35245"/>
                  <a:pt x="4213860" y="78722"/>
                </a:cubicBezTo>
                <a:lnTo>
                  <a:pt x="4213860" y="393598"/>
                </a:lnTo>
                <a:cubicBezTo>
                  <a:pt x="4213860" y="437075"/>
                  <a:pt x="4178615" y="472320"/>
                  <a:pt x="4135138" y="472320"/>
                </a:cubicBezTo>
                <a:lnTo>
                  <a:pt x="78722" y="472320"/>
                </a:lnTo>
                <a:cubicBezTo>
                  <a:pt x="35245" y="472320"/>
                  <a:pt x="0" y="437075"/>
                  <a:pt x="0" y="393598"/>
                </a:cubicBezTo>
                <a:lnTo>
                  <a:pt x="0" y="7872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2331" tIns="23057" rIns="182331" bIns="23057" numCol="1" spcCol="1270" anchor="ctr" anchorCtr="0">
            <a:noAutofit/>
          </a:bodyPr>
          <a:lstStyle/>
          <a:p>
            <a:pPr marL="0" lvl="0" indent="0" algn="l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600" b="1" kern="1200"/>
              <a:t>Key questions addressed</a:t>
            </a:r>
            <a:endParaRPr lang="en-GB" sz="1600" kern="120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DCFD0FE-5AE3-1B24-EAE7-9C51A549165E}"/>
              </a:ext>
            </a:extLst>
          </p:cNvPr>
          <p:cNvGrpSpPr/>
          <p:nvPr/>
        </p:nvGrpSpPr>
        <p:grpSpPr>
          <a:xfrm>
            <a:off x="218280" y="1989195"/>
            <a:ext cx="11753850" cy="3340121"/>
            <a:chOff x="257176" y="904874"/>
            <a:chExt cx="11753850" cy="334012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376AA16E-8DC8-A25F-6E65-D2826B5528B2}"/>
                </a:ext>
              </a:extLst>
            </p:cNvPr>
            <p:cNvSpPr/>
            <p:nvPr/>
          </p:nvSpPr>
          <p:spPr bwMode="auto">
            <a:xfrm>
              <a:off x="257176" y="904874"/>
              <a:ext cx="11753850" cy="3340121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6" name="Picture 5" descr="A blurry image of a car driving on a road&#10;&#10;AI-generated content may be incorrect.">
              <a:extLst>
                <a:ext uri="{FF2B5EF4-FFF2-40B4-BE49-F238E27FC236}">
                  <a16:creationId xmlns:a16="http://schemas.microsoft.com/office/drawing/2014/main" id="{368CA1C8-704F-4A95-26D0-7C890AF55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16229" y="1401573"/>
              <a:ext cx="2512631" cy="2512631"/>
            </a:xfrm>
            <a:prstGeom prst="rect">
              <a:avLst/>
            </a:prstGeom>
          </p:spPr>
        </p:pic>
        <p:pic>
          <p:nvPicPr>
            <p:cNvPr id="7" name="Picture 6" descr="A car on the road&#10;&#10;AI-generated content may be incorrect.">
              <a:extLst>
                <a:ext uri="{FF2B5EF4-FFF2-40B4-BE49-F238E27FC236}">
                  <a16:creationId xmlns:a16="http://schemas.microsoft.com/office/drawing/2014/main" id="{C246FC6C-653B-04A8-18E3-61293C18E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51564" y="1401573"/>
              <a:ext cx="2512631" cy="2512631"/>
            </a:xfrm>
            <a:prstGeom prst="rect">
              <a:avLst/>
            </a:prstGeom>
          </p:spPr>
        </p:pic>
        <p:pic>
          <p:nvPicPr>
            <p:cNvPr id="8" name="Picture 7" descr="A car on the road&#10;&#10;AI-generated content may be incorrect.">
              <a:extLst>
                <a:ext uri="{FF2B5EF4-FFF2-40B4-BE49-F238E27FC236}">
                  <a16:creationId xmlns:a16="http://schemas.microsoft.com/office/drawing/2014/main" id="{C9BDFA7F-15E0-9755-4F3C-E55903796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8036" y="1401573"/>
              <a:ext cx="2512631" cy="2512631"/>
            </a:xfrm>
            <a:prstGeom prst="rect">
              <a:avLst/>
            </a:prstGeom>
          </p:spPr>
        </p:pic>
        <p:sp>
          <p:nvSpPr>
            <p:cNvPr id="9" name="Pentagon 43">
              <a:extLst>
                <a:ext uri="{FF2B5EF4-FFF2-40B4-BE49-F238E27FC236}">
                  <a16:creationId xmlns:a16="http://schemas.microsoft.com/office/drawing/2014/main" id="{9FA22159-0A1C-A54A-29BE-35CEA98F7A68}"/>
                </a:ext>
              </a:extLst>
            </p:cNvPr>
            <p:cNvSpPr/>
            <p:nvPr/>
          </p:nvSpPr>
          <p:spPr bwMode="auto">
            <a:xfrm>
              <a:off x="483110" y="2184404"/>
              <a:ext cx="1585595" cy="646937"/>
            </a:xfrm>
            <a:prstGeom prst="homePlate">
              <a:avLst/>
            </a:prstGeom>
            <a:solidFill>
              <a:schemeClr val="bg1"/>
            </a:solidFill>
            <a:ln>
              <a:solidFill>
                <a:srgbClr val="00B050"/>
              </a:solidFill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marR="0" lvl="0" indent="-285750" algn="l" defTabSz="914400" rtl="0" eaLnBrk="0" fontAlgn="auto" latinLnBrk="0" hangingPunc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FF5F51"/>
                </a:buClr>
                <a:buSzPct val="110000"/>
                <a:buFont typeface="Arial" panose="020B0604020202020204" pitchFamily="34" charset="0"/>
                <a:buChar char="•"/>
                <a:tabLst/>
                <a:defRPr/>
              </a:pPr>
              <a:endPara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" name="Pentagon 44">
              <a:extLst>
                <a:ext uri="{FF2B5EF4-FFF2-40B4-BE49-F238E27FC236}">
                  <a16:creationId xmlns:a16="http://schemas.microsoft.com/office/drawing/2014/main" id="{ABA9AC8D-9B61-30AF-9723-F0980B7058D2}"/>
                </a:ext>
              </a:extLst>
            </p:cNvPr>
            <p:cNvSpPr/>
            <p:nvPr/>
          </p:nvSpPr>
          <p:spPr bwMode="auto">
            <a:xfrm>
              <a:off x="4346586" y="2184404"/>
              <a:ext cx="1592508" cy="646937"/>
            </a:xfrm>
            <a:prstGeom prst="homePlate">
              <a:avLst/>
            </a:prstGeom>
            <a:solidFill>
              <a:schemeClr val="bg1"/>
            </a:solidFill>
            <a:ln>
              <a:solidFill>
                <a:srgbClr val="FFC000"/>
              </a:solidFill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marR="0" lvl="0" indent="-285750" algn="l" defTabSz="914400" rtl="0" eaLnBrk="0" fontAlgn="auto" latinLnBrk="0" hangingPunc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FF5F51"/>
                </a:buClr>
                <a:buSzPct val="110000"/>
                <a:buFont typeface="Arial" panose="020B0604020202020204" pitchFamily="34" charset="0"/>
                <a:buChar char="•"/>
                <a:tabLst/>
                <a:defRPr/>
              </a:pPr>
              <a:endPara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Pentagon 45">
              <a:extLst>
                <a:ext uri="{FF2B5EF4-FFF2-40B4-BE49-F238E27FC236}">
                  <a16:creationId xmlns:a16="http://schemas.microsoft.com/office/drawing/2014/main" id="{A80454E0-E4D4-1DCD-52A7-124BBACCB23D}"/>
                </a:ext>
              </a:extLst>
            </p:cNvPr>
            <p:cNvSpPr/>
            <p:nvPr/>
          </p:nvSpPr>
          <p:spPr bwMode="auto">
            <a:xfrm>
              <a:off x="8235418" y="2188870"/>
              <a:ext cx="1592508" cy="646937"/>
            </a:xfrm>
            <a:prstGeom prst="homePlate">
              <a:avLst/>
            </a:prstGeom>
            <a:solidFill>
              <a:schemeClr val="bg1"/>
            </a:solidFill>
            <a:ln>
              <a:solidFill>
                <a:srgbClr val="C00000"/>
              </a:solidFill>
              <a:headEnd/>
              <a:tailE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marR="0" lvl="0" indent="-285750" algn="l" defTabSz="914400" rtl="0" eaLnBrk="0" fontAlgn="auto" latinLnBrk="0" hangingPunc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FF5F51"/>
                </a:buClr>
                <a:buSzPct val="110000"/>
                <a:buFont typeface="Arial" panose="020B0604020202020204" pitchFamily="34" charset="0"/>
                <a:buChar char="•"/>
                <a:tabLst/>
                <a:defRPr/>
              </a:pPr>
              <a:endPara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3EB2511-C180-BEAE-2789-08117D0F2945}"/>
                </a:ext>
              </a:extLst>
            </p:cNvPr>
            <p:cNvSpPr txBox="1"/>
            <p:nvPr/>
          </p:nvSpPr>
          <p:spPr>
            <a:xfrm>
              <a:off x="610621" y="2396813"/>
              <a:ext cx="914400" cy="226423"/>
            </a:xfrm>
            <a:prstGeom prst="rect">
              <a:avLst/>
            </a:prstGeom>
            <a:noFill/>
          </p:spPr>
          <p:txBody>
            <a:bodyPr wrap="none" lIns="180000" tIns="180000" rIns="180000" bIns="18000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FF5F51"/>
                </a:buClr>
                <a:buSzPct val="110000"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288726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20/20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D6D8429-1581-E761-561C-DF2752E7373A}"/>
                </a:ext>
              </a:extLst>
            </p:cNvPr>
            <p:cNvSpPr txBox="1"/>
            <p:nvPr/>
          </p:nvSpPr>
          <p:spPr>
            <a:xfrm>
              <a:off x="4560326" y="2406645"/>
              <a:ext cx="914400" cy="226423"/>
            </a:xfrm>
            <a:prstGeom prst="rect">
              <a:avLst/>
            </a:prstGeom>
            <a:noFill/>
          </p:spPr>
          <p:txBody>
            <a:bodyPr wrap="none" lIns="180000" tIns="180000" rIns="180000" bIns="18000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FF5F51"/>
                </a:buClr>
                <a:buSzPct val="110000"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20/50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D68D733-A470-0F28-22DB-D0E08D6B5A75}"/>
                </a:ext>
              </a:extLst>
            </p:cNvPr>
            <p:cNvSpPr txBox="1"/>
            <p:nvPr/>
          </p:nvSpPr>
          <p:spPr>
            <a:xfrm>
              <a:off x="8401215" y="2396813"/>
              <a:ext cx="914400" cy="226423"/>
            </a:xfrm>
            <a:prstGeom prst="rect">
              <a:avLst/>
            </a:prstGeom>
            <a:noFill/>
          </p:spPr>
          <p:txBody>
            <a:bodyPr wrap="none" lIns="180000" tIns="180000" rIns="180000" bIns="18000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FF5F51"/>
                </a:buClr>
                <a:buSzPct val="110000"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DD3422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20/200</a:t>
              </a:r>
            </a:p>
          </p:txBody>
        </p:sp>
        <p:sp>
          <p:nvSpPr>
            <p:cNvPr id="15" name="Subtitle 12">
              <a:extLst>
                <a:ext uri="{FF2B5EF4-FFF2-40B4-BE49-F238E27FC236}">
                  <a16:creationId xmlns:a16="http://schemas.microsoft.com/office/drawing/2014/main" id="{0E0AAC96-C2A5-BFC4-F0BB-24356D58F2DA}"/>
                </a:ext>
              </a:extLst>
            </p:cNvPr>
            <p:cNvSpPr txBox="1">
              <a:spLocks/>
            </p:cNvSpPr>
            <p:nvPr/>
          </p:nvSpPr>
          <p:spPr>
            <a:xfrm>
              <a:off x="483110" y="1005249"/>
              <a:ext cx="11245749" cy="352800"/>
            </a:xfrm>
            <a:prstGeom prst="rect">
              <a:avLst/>
            </a:prstGeom>
          </p:spPr>
          <p:txBody>
            <a:bodyPr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SzPct val="110000"/>
                <a:buFont typeface="Arial" pitchFamily="34" charset="0"/>
                <a:buChar char="•"/>
                <a:defRPr sz="3000" b="1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Arial" pitchFamily="34" charset="0"/>
                <a:buChar char="•"/>
                <a:defRPr sz="2800" b="1">
                  <a:solidFill>
                    <a:schemeClr val="bg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Arial" pitchFamily="34" charset="0"/>
                <a:buChar char="•"/>
                <a:defRPr sz="2400" b="1">
                  <a:solidFill>
                    <a:schemeClr val="bg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Arial" pitchFamily="34" charset="0"/>
                <a:buChar char="•"/>
                <a:defRPr sz="2000" b="1">
                  <a:solidFill>
                    <a:schemeClr val="bg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1"/>
                </a:buClr>
                <a:buFont typeface="Arial" pitchFamily="34" charset="0"/>
                <a:buChar char="•"/>
                <a:defRPr sz="2000" b="1">
                  <a:solidFill>
                    <a:schemeClr val="bg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bg1"/>
                  </a:solidFill>
                  <a:latin typeface="+mn-lt"/>
                </a:defRPr>
              </a:lvl9pPr>
            </a:lstStyle>
            <a:p>
              <a:pPr algn="ctr"/>
              <a:r>
                <a:rPr lang="en-US" sz="1600" kern="0" dirty="0">
                  <a:solidFill>
                    <a:srgbClr val="333333"/>
                  </a:solidFill>
                  <a:cs typeface="Poppins" panose="00000500000000000000" pitchFamily="2" charset="0"/>
                </a:rPr>
                <a:t>Illustrative images of changes in visual acuity included in KVA scale</a:t>
              </a:r>
              <a:endParaRPr lang="en-GB" sz="1600" kern="0" dirty="0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29827C55-7A59-0F4F-819C-29BA5D5ABA50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38</a:t>
            </a:r>
          </a:p>
        </p:txBody>
      </p:sp>
    </p:spTree>
    <p:extLst>
      <p:ext uri="{BB962C8B-B14F-4D97-AF65-F5344CB8AC3E}">
        <p14:creationId xmlns:p14="http://schemas.microsoft.com/office/powerpoint/2010/main" val="9325126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7D020-0F55-298A-533D-908069D7E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34F2A-B136-4333-2C5D-AF92BECB9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Treatment sequencing of BCMA-targeted therapies</a:t>
            </a:r>
            <a:br>
              <a:rPr lang="en-US" sz="3000" dirty="0"/>
            </a:br>
            <a:r>
              <a:rPr lang="en-US" sz="3000" dirty="0"/>
              <a:t>Feasibility of sequential use based on differing MOAs</a:t>
            </a:r>
            <a:r>
              <a:rPr lang="en-US" sz="3000" baseline="30000" dirty="0"/>
              <a:t>1</a:t>
            </a:r>
            <a:endParaRPr lang="en-GB" sz="3000" baseline="30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11B087-47D6-83E1-E0EA-99D1C69272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8323" y="6181725"/>
            <a:ext cx="11927002" cy="609773"/>
          </a:xfrm>
        </p:spPr>
        <p:txBody>
          <a:bodyPr/>
          <a:lstStyle/>
          <a:p>
            <a:r>
              <a:rPr lang="da-DK" sz="1200" b="1" dirty="0"/>
              <a:t>1. Quach H, et al. Blood 2024;144:2356–67.  2. Offidani M, et al. Drug Des Devel Ther 2021;15:2401–15</a:t>
            </a:r>
            <a:r>
              <a:rPr lang="da-DK" sz="1200" dirty="0"/>
              <a:t>.</a:t>
            </a:r>
            <a:r>
              <a:rPr lang="da-DK" sz="1200" b="1" dirty="0"/>
              <a:t>  3. Shah N, et al. Leukemia 2020;34:985–1005. </a:t>
            </a:r>
            <a:br>
              <a:rPr lang="da-DK" sz="1200" b="1" dirty="0"/>
            </a:br>
            <a:r>
              <a:rPr lang="da-DK" sz="1200" b="1" dirty="0"/>
              <a:t>4. Rodriguez-Otero P, et al. N Engl J Med 2023;388:1002–14.  5. Berdeja JG, et al. Lancet 2021;398(10297):314–24.  6. Usmani SZ, et al. Lancet 2021;398(10301):665–74.  7. Lesokhin AM, et al. Nat Med 2023;29:2259–67.  8. Cho SF, et al. Front Immunol 2018;9:1821.  9. Hungria V, et al. N Engl J Med 2024;391:393–407.  10. Musa H, et al. Haematologica 2026;111(2):665–78.</a:t>
            </a:r>
          </a:p>
        </p:txBody>
      </p:sp>
      <p:grpSp>
        <p:nvGrpSpPr>
          <p:cNvPr id="806" name="Group 805">
            <a:extLst>
              <a:ext uri="{FF2B5EF4-FFF2-40B4-BE49-F238E27FC236}">
                <a16:creationId xmlns:a16="http://schemas.microsoft.com/office/drawing/2014/main" id="{E263121A-14B2-885E-8880-0039709C3244}"/>
              </a:ext>
            </a:extLst>
          </p:cNvPr>
          <p:cNvGrpSpPr/>
          <p:nvPr/>
        </p:nvGrpSpPr>
        <p:grpSpPr>
          <a:xfrm>
            <a:off x="198323" y="1276759"/>
            <a:ext cx="4866808" cy="1367820"/>
            <a:chOff x="198323" y="1276759"/>
            <a:chExt cx="4866808" cy="1367820"/>
          </a:xfrm>
        </p:grpSpPr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211A1DF4-2411-5FB6-ABB6-0CE0E61EC5A7}"/>
                </a:ext>
              </a:extLst>
            </p:cNvPr>
            <p:cNvSpPr/>
            <p:nvPr/>
          </p:nvSpPr>
          <p:spPr>
            <a:xfrm>
              <a:off x="198323" y="1453879"/>
              <a:ext cx="4866808" cy="1190700"/>
            </a:xfrm>
            <a:custGeom>
              <a:avLst/>
              <a:gdLst>
                <a:gd name="connsiteX0" fmla="*/ 0 w 4866808"/>
                <a:gd name="connsiteY0" fmla="*/ 0 h 1190700"/>
                <a:gd name="connsiteX1" fmla="*/ 4866808 w 4866808"/>
                <a:gd name="connsiteY1" fmla="*/ 0 h 1190700"/>
                <a:gd name="connsiteX2" fmla="*/ 4866808 w 4866808"/>
                <a:gd name="connsiteY2" fmla="*/ 1190700 h 1190700"/>
                <a:gd name="connsiteX3" fmla="*/ 0 w 4866808"/>
                <a:gd name="connsiteY3" fmla="*/ 1190700 h 1190700"/>
                <a:gd name="connsiteX4" fmla="*/ 0 w 4866808"/>
                <a:gd name="connsiteY4" fmla="*/ 0 h 119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66808" h="1190700">
                  <a:moveTo>
                    <a:pt x="0" y="0"/>
                  </a:moveTo>
                  <a:lnTo>
                    <a:pt x="4866808" y="0"/>
                  </a:lnTo>
                  <a:lnTo>
                    <a:pt x="4866808" y="1190700"/>
                  </a:lnTo>
                  <a:lnTo>
                    <a:pt x="0" y="11907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77718" tIns="249936" rIns="377718" bIns="85344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b="1" i="0" kern="1200" baseline="0" dirty="0"/>
                <a:t>e.g. belantamab mafodotin</a:t>
              </a:r>
              <a:endParaRPr lang="en-GB" sz="1200" b="1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b="1" i="0" kern="1200" baseline="0" dirty="0"/>
                <a:t>Eliminate myeloma cells via direct cell kill and through an anti-MM immune response</a:t>
              </a:r>
              <a:endParaRPr lang="en-GB" sz="1200" b="1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b="1" i="0" kern="1200" baseline="0" dirty="0"/>
                <a:t>Includes proposed mechanisms such as ADCC, ADCP, and ICD</a:t>
              </a:r>
              <a:r>
                <a:rPr lang="en-US" sz="1200" b="1" i="0" kern="1200" baseline="30000" dirty="0"/>
                <a:t>2,3</a:t>
              </a:r>
              <a:endParaRPr lang="en-GB" sz="1200" b="1" kern="1200" dirty="0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471523D9-7FEB-F173-23F2-1EC3B4734C0D}"/>
                </a:ext>
              </a:extLst>
            </p:cNvPr>
            <p:cNvSpPr/>
            <p:nvPr/>
          </p:nvSpPr>
          <p:spPr>
            <a:xfrm>
              <a:off x="441663" y="1276759"/>
              <a:ext cx="3406765" cy="354240"/>
            </a:xfrm>
            <a:custGeom>
              <a:avLst/>
              <a:gdLst>
                <a:gd name="connsiteX0" fmla="*/ 0 w 3406765"/>
                <a:gd name="connsiteY0" fmla="*/ 59041 h 354240"/>
                <a:gd name="connsiteX1" fmla="*/ 59041 w 3406765"/>
                <a:gd name="connsiteY1" fmla="*/ 0 h 354240"/>
                <a:gd name="connsiteX2" fmla="*/ 3347724 w 3406765"/>
                <a:gd name="connsiteY2" fmla="*/ 0 h 354240"/>
                <a:gd name="connsiteX3" fmla="*/ 3406765 w 3406765"/>
                <a:gd name="connsiteY3" fmla="*/ 59041 h 354240"/>
                <a:gd name="connsiteX4" fmla="*/ 3406765 w 3406765"/>
                <a:gd name="connsiteY4" fmla="*/ 295199 h 354240"/>
                <a:gd name="connsiteX5" fmla="*/ 3347724 w 3406765"/>
                <a:gd name="connsiteY5" fmla="*/ 354240 h 354240"/>
                <a:gd name="connsiteX6" fmla="*/ 59041 w 3406765"/>
                <a:gd name="connsiteY6" fmla="*/ 354240 h 354240"/>
                <a:gd name="connsiteX7" fmla="*/ 0 w 3406765"/>
                <a:gd name="connsiteY7" fmla="*/ 295199 h 354240"/>
                <a:gd name="connsiteX8" fmla="*/ 0 w 3406765"/>
                <a:gd name="connsiteY8" fmla="*/ 59041 h 35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06765" h="354240">
                  <a:moveTo>
                    <a:pt x="0" y="59041"/>
                  </a:moveTo>
                  <a:cubicBezTo>
                    <a:pt x="0" y="26434"/>
                    <a:pt x="26434" y="0"/>
                    <a:pt x="59041" y="0"/>
                  </a:cubicBezTo>
                  <a:lnTo>
                    <a:pt x="3347724" y="0"/>
                  </a:lnTo>
                  <a:cubicBezTo>
                    <a:pt x="3380331" y="0"/>
                    <a:pt x="3406765" y="26434"/>
                    <a:pt x="3406765" y="59041"/>
                  </a:cubicBezTo>
                  <a:lnTo>
                    <a:pt x="3406765" y="295199"/>
                  </a:lnTo>
                  <a:cubicBezTo>
                    <a:pt x="3406765" y="327806"/>
                    <a:pt x="3380331" y="354240"/>
                    <a:pt x="3347724" y="354240"/>
                  </a:cubicBezTo>
                  <a:lnTo>
                    <a:pt x="59041" y="354240"/>
                  </a:lnTo>
                  <a:cubicBezTo>
                    <a:pt x="26434" y="354240"/>
                    <a:pt x="0" y="327806"/>
                    <a:pt x="0" y="295199"/>
                  </a:cubicBezTo>
                  <a:lnTo>
                    <a:pt x="0" y="59041"/>
                  </a:lnTo>
                  <a:close/>
                </a:path>
              </a:pathLst>
            </a:cu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6061" tIns="17293" rIns="146061" bIns="17293" numCol="1" spcCol="1270" anchor="ctr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b="1" i="0" kern="1200" baseline="0" dirty="0"/>
                <a:t>BCMA-targeted ADCs</a:t>
              </a:r>
              <a:endParaRPr lang="en-GB" sz="1200" b="1" kern="1200" dirty="0"/>
            </a:p>
          </p:txBody>
        </p:sp>
      </p:grpSp>
      <p:grpSp>
        <p:nvGrpSpPr>
          <p:cNvPr id="807" name="Group 806">
            <a:extLst>
              <a:ext uri="{FF2B5EF4-FFF2-40B4-BE49-F238E27FC236}">
                <a16:creationId xmlns:a16="http://schemas.microsoft.com/office/drawing/2014/main" id="{402BD27E-80A4-1EEC-E25E-C3A789BCE988}"/>
              </a:ext>
            </a:extLst>
          </p:cNvPr>
          <p:cNvGrpSpPr/>
          <p:nvPr/>
        </p:nvGrpSpPr>
        <p:grpSpPr>
          <a:xfrm>
            <a:off x="198323" y="2709379"/>
            <a:ext cx="4866808" cy="2138940"/>
            <a:chOff x="198323" y="2709379"/>
            <a:chExt cx="4866808" cy="2138940"/>
          </a:xfrm>
        </p:grpSpPr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71FB0E26-D52F-01D9-E15B-37B63C9849F8}"/>
                </a:ext>
              </a:extLst>
            </p:cNvPr>
            <p:cNvSpPr/>
            <p:nvPr/>
          </p:nvSpPr>
          <p:spPr>
            <a:xfrm>
              <a:off x="198323" y="2886499"/>
              <a:ext cx="4866808" cy="869400"/>
            </a:xfrm>
            <a:custGeom>
              <a:avLst/>
              <a:gdLst>
                <a:gd name="connsiteX0" fmla="*/ 0 w 4866808"/>
                <a:gd name="connsiteY0" fmla="*/ 0 h 869400"/>
                <a:gd name="connsiteX1" fmla="*/ 4866808 w 4866808"/>
                <a:gd name="connsiteY1" fmla="*/ 0 h 869400"/>
                <a:gd name="connsiteX2" fmla="*/ 4866808 w 4866808"/>
                <a:gd name="connsiteY2" fmla="*/ 869400 h 869400"/>
                <a:gd name="connsiteX3" fmla="*/ 0 w 4866808"/>
                <a:gd name="connsiteY3" fmla="*/ 869400 h 869400"/>
                <a:gd name="connsiteX4" fmla="*/ 0 w 4866808"/>
                <a:gd name="connsiteY4" fmla="*/ 0 h 86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66808" h="869400">
                  <a:moveTo>
                    <a:pt x="0" y="0"/>
                  </a:moveTo>
                  <a:lnTo>
                    <a:pt x="4866808" y="0"/>
                  </a:lnTo>
                  <a:lnTo>
                    <a:pt x="4866808" y="869400"/>
                  </a:lnTo>
                  <a:lnTo>
                    <a:pt x="0" y="8694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77718" tIns="249936" rIns="377718" bIns="85344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b="1" kern="1200" dirty="0"/>
                <a:t>e.g. ide-cel and </a:t>
              </a:r>
              <a:r>
                <a:rPr lang="en-US" sz="1200" b="1" kern="1200" dirty="0" err="1"/>
                <a:t>cilta</a:t>
              </a:r>
              <a:r>
                <a:rPr lang="en-US" sz="1200" b="1" kern="1200" dirty="0"/>
                <a:t>-cel</a:t>
              </a:r>
              <a:endParaRPr lang="en-GB" sz="1200" b="1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b="1" kern="1200" dirty="0"/>
                <a:t>Genetically modified T cells</a:t>
              </a:r>
              <a:endParaRPr lang="en-GB" sz="1200" b="1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b="1" kern="1200" dirty="0"/>
                <a:t>Recognize and kill BCMA-expressing myeloma cells</a:t>
              </a:r>
              <a:r>
                <a:rPr lang="en-US" sz="1200" b="1" kern="1200" baseline="30000" dirty="0"/>
                <a:t>3–5</a:t>
              </a:r>
              <a:endParaRPr lang="en-GB" sz="1200" b="1" kern="1200" dirty="0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1710338B-F41C-8FAA-080C-DD01151F56DE}"/>
                </a:ext>
              </a:extLst>
            </p:cNvPr>
            <p:cNvSpPr/>
            <p:nvPr/>
          </p:nvSpPr>
          <p:spPr>
            <a:xfrm>
              <a:off x="441663" y="2709379"/>
              <a:ext cx="3406765" cy="354240"/>
            </a:xfrm>
            <a:custGeom>
              <a:avLst/>
              <a:gdLst>
                <a:gd name="connsiteX0" fmla="*/ 0 w 3406765"/>
                <a:gd name="connsiteY0" fmla="*/ 59041 h 354240"/>
                <a:gd name="connsiteX1" fmla="*/ 59041 w 3406765"/>
                <a:gd name="connsiteY1" fmla="*/ 0 h 354240"/>
                <a:gd name="connsiteX2" fmla="*/ 3347724 w 3406765"/>
                <a:gd name="connsiteY2" fmla="*/ 0 h 354240"/>
                <a:gd name="connsiteX3" fmla="*/ 3406765 w 3406765"/>
                <a:gd name="connsiteY3" fmla="*/ 59041 h 354240"/>
                <a:gd name="connsiteX4" fmla="*/ 3406765 w 3406765"/>
                <a:gd name="connsiteY4" fmla="*/ 295199 h 354240"/>
                <a:gd name="connsiteX5" fmla="*/ 3347724 w 3406765"/>
                <a:gd name="connsiteY5" fmla="*/ 354240 h 354240"/>
                <a:gd name="connsiteX6" fmla="*/ 59041 w 3406765"/>
                <a:gd name="connsiteY6" fmla="*/ 354240 h 354240"/>
                <a:gd name="connsiteX7" fmla="*/ 0 w 3406765"/>
                <a:gd name="connsiteY7" fmla="*/ 295199 h 354240"/>
                <a:gd name="connsiteX8" fmla="*/ 0 w 3406765"/>
                <a:gd name="connsiteY8" fmla="*/ 59041 h 35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06765" h="354240">
                  <a:moveTo>
                    <a:pt x="0" y="59041"/>
                  </a:moveTo>
                  <a:cubicBezTo>
                    <a:pt x="0" y="26434"/>
                    <a:pt x="26434" y="0"/>
                    <a:pt x="59041" y="0"/>
                  </a:cubicBezTo>
                  <a:lnTo>
                    <a:pt x="3347724" y="0"/>
                  </a:lnTo>
                  <a:cubicBezTo>
                    <a:pt x="3380331" y="0"/>
                    <a:pt x="3406765" y="26434"/>
                    <a:pt x="3406765" y="59041"/>
                  </a:cubicBezTo>
                  <a:lnTo>
                    <a:pt x="3406765" y="295199"/>
                  </a:lnTo>
                  <a:cubicBezTo>
                    <a:pt x="3406765" y="327806"/>
                    <a:pt x="3380331" y="354240"/>
                    <a:pt x="3347724" y="354240"/>
                  </a:cubicBezTo>
                  <a:lnTo>
                    <a:pt x="59041" y="354240"/>
                  </a:lnTo>
                  <a:cubicBezTo>
                    <a:pt x="26434" y="354240"/>
                    <a:pt x="0" y="327806"/>
                    <a:pt x="0" y="295199"/>
                  </a:cubicBezTo>
                  <a:lnTo>
                    <a:pt x="0" y="59041"/>
                  </a:lnTo>
                  <a:close/>
                </a:path>
              </a:pathLst>
            </a:cu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6061" tIns="17293" rIns="146061" bIns="17293" numCol="1" spcCol="1270" anchor="ctr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b="1" kern="1200" dirty="0"/>
                <a:t>CAR-T therapies</a:t>
              </a:r>
              <a:endParaRPr lang="en-GB" sz="1200" b="1" kern="1200" dirty="0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635BAA18-E0E7-13AC-53DD-16B003378EBD}"/>
                </a:ext>
              </a:extLst>
            </p:cNvPr>
            <p:cNvSpPr/>
            <p:nvPr/>
          </p:nvSpPr>
          <p:spPr>
            <a:xfrm>
              <a:off x="198323" y="3997819"/>
              <a:ext cx="4866808" cy="850500"/>
            </a:xfrm>
            <a:custGeom>
              <a:avLst/>
              <a:gdLst>
                <a:gd name="connsiteX0" fmla="*/ 0 w 4866808"/>
                <a:gd name="connsiteY0" fmla="*/ 0 h 850500"/>
                <a:gd name="connsiteX1" fmla="*/ 4866808 w 4866808"/>
                <a:gd name="connsiteY1" fmla="*/ 0 h 850500"/>
                <a:gd name="connsiteX2" fmla="*/ 4866808 w 4866808"/>
                <a:gd name="connsiteY2" fmla="*/ 850500 h 850500"/>
                <a:gd name="connsiteX3" fmla="*/ 0 w 4866808"/>
                <a:gd name="connsiteY3" fmla="*/ 850500 h 850500"/>
                <a:gd name="connsiteX4" fmla="*/ 0 w 4866808"/>
                <a:gd name="connsiteY4" fmla="*/ 0 h 85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66808" h="850500">
                  <a:moveTo>
                    <a:pt x="0" y="0"/>
                  </a:moveTo>
                  <a:lnTo>
                    <a:pt x="4866808" y="0"/>
                  </a:lnTo>
                  <a:lnTo>
                    <a:pt x="4866808" y="850500"/>
                  </a:lnTo>
                  <a:lnTo>
                    <a:pt x="0" y="8505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77718" tIns="249936" rIns="377718" bIns="85344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b="1" kern="1200" dirty="0"/>
                <a:t>e.g. teclistamab, elranatamab, and </a:t>
              </a:r>
              <a:r>
                <a:rPr lang="en-US" sz="1200" b="1" kern="1200" dirty="0" err="1"/>
                <a:t>linvoseltamab</a:t>
              </a:r>
              <a:endParaRPr lang="en-GB" sz="1200" b="1" kern="12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b="1" kern="1200" dirty="0"/>
                <a:t>Dual antigen specificity facilitating cell-to-cell interactions between T cells and myeloma cells</a:t>
              </a:r>
              <a:r>
                <a:rPr lang="en-US" sz="1200" b="1" kern="1200" baseline="30000" dirty="0"/>
                <a:t>3,6,7</a:t>
              </a:r>
              <a:endParaRPr lang="en-GB" sz="1200" b="1" kern="1200" dirty="0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BC50DE05-31D9-CB83-C90E-69674EC758F9}"/>
                </a:ext>
              </a:extLst>
            </p:cNvPr>
            <p:cNvSpPr/>
            <p:nvPr/>
          </p:nvSpPr>
          <p:spPr>
            <a:xfrm>
              <a:off x="441663" y="3820699"/>
              <a:ext cx="3406765" cy="354240"/>
            </a:xfrm>
            <a:custGeom>
              <a:avLst/>
              <a:gdLst>
                <a:gd name="connsiteX0" fmla="*/ 0 w 3406765"/>
                <a:gd name="connsiteY0" fmla="*/ 59041 h 354240"/>
                <a:gd name="connsiteX1" fmla="*/ 59041 w 3406765"/>
                <a:gd name="connsiteY1" fmla="*/ 0 h 354240"/>
                <a:gd name="connsiteX2" fmla="*/ 3347724 w 3406765"/>
                <a:gd name="connsiteY2" fmla="*/ 0 h 354240"/>
                <a:gd name="connsiteX3" fmla="*/ 3406765 w 3406765"/>
                <a:gd name="connsiteY3" fmla="*/ 59041 h 354240"/>
                <a:gd name="connsiteX4" fmla="*/ 3406765 w 3406765"/>
                <a:gd name="connsiteY4" fmla="*/ 295199 h 354240"/>
                <a:gd name="connsiteX5" fmla="*/ 3347724 w 3406765"/>
                <a:gd name="connsiteY5" fmla="*/ 354240 h 354240"/>
                <a:gd name="connsiteX6" fmla="*/ 59041 w 3406765"/>
                <a:gd name="connsiteY6" fmla="*/ 354240 h 354240"/>
                <a:gd name="connsiteX7" fmla="*/ 0 w 3406765"/>
                <a:gd name="connsiteY7" fmla="*/ 295199 h 354240"/>
                <a:gd name="connsiteX8" fmla="*/ 0 w 3406765"/>
                <a:gd name="connsiteY8" fmla="*/ 59041 h 35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06765" h="354240">
                  <a:moveTo>
                    <a:pt x="0" y="59041"/>
                  </a:moveTo>
                  <a:cubicBezTo>
                    <a:pt x="0" y="26434"/>
                    <a:pt x="26434" y="0"/>
                    <a:pt x="59041" y="0"/>
                  </a:cubicBezTo>
                  <a:lnTo>
                    <a:pt x="3347724" y="0"/>
                  </a:lnTo>
                  <a:cubicBezTo>
                    <a:pt x="3380331" y="0"/>
                    <a:pt x="3406765" y="26434"/>
                    <a:pt x="3406765" y="59041"/>
                  </a:cubicBezTo>
                  <a:lnTo>
                    <a:pt x="3406765" y="295199"/>
                  </a:lnTo>
                  <a:cubicBezTo>
                    <a:pt x="3406765" y="327806"/>
                    <a:pt x="3380331" y="354240"/>
                    <a:pt x="3347724" y="354240"/>
                  </a:cubicBezTo>
                  <a:lnTo>
                    <a:pt x="59041" y="354240"/>
                  </a:lnTo>
                  <a:cubicBezTo>
                    <a:pt x="26434" y="354240"/>
                    <a:pt x="0" y="327806"/>
                    <a:pt x="0" y="295199"/>
                  </a:cubicBezTo>
                  <a:lnTo>
                    <a:pt x="0" y="59041"/>
                  </a:lnTo>
                  <a:close/>
                </a:path>
              </a:pathLst>
            </a:cu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6061" tIns="17293" rIns="146061" bIns="17293" numCol="1" spcCol="1270" anchor="ctr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b="1" kern="1200" dirty="0"/>
                <a:t>Bispecific antibodies</a:t>
              </a:r>
              <a:endParaRPr lang="en-GB" sz="1200" b="1" kern="1200" dirty="0"/>
            </a:p>
          </p:txBody>
        </p:sp>
      </p:grpSp>
      <p:grpSp>
        <p:nvGrpSpPr>
          <p:cNvPr id="808" name="Group 807">
            <a:extLst>
              <a:ext uri="{FF2B5EF4-FFF2-40B4-BE49-F238E27FC236}">
                <a16:creationId xmlns:a16="http://schemas.microsoft.com/office/drawing/2014/main" id="{7AFAAB4C-FC7E-CCE7-DB1D-9F2A9E8B1BCA}"/>
              </a:ext>
            </a:extLst>
          </p:cNvPr>
          <p:cNvGrpSpPr/>
          <p:nvPr/>
        </p:nvGrpSpPr>
        <p:grpSpPr>
          <a:xfrm>
            <a:off x="198323" y="4913119"/>
            <a:ext cx="4866808" cy="1046520"/>
            <a:chOff x="198323" y="4913119"/>
            <a:chExt cx="4866808" cy="1046520"/>
          </a:xfrm>
        </p:grpSpPr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E8789025-3BE7-3969-1A71-E0FD7A4636DE}"/>
                </a:ext>
              </a:extLst>
            </p:cNvPr>
            <p:cNvSpPr/>
            <p:nvPr/>
          </p:nvSpPr>
          <p:spPr>
            <a:xfrm>
              <a:off x="198323" y="5090239"/>
              <a:ext cx="4866808" cy="869400"/>
            </a:xfrm>
            <a:custGeom>
              <a:avLst/>
              <a:gdLst>
                <a:gd name="connsiteX0" fmla="*/ 0 w 4866808"/>
                <a:gd name="connsiteY0" fmla="*/ 0 h 869400"/>
                <a:gd name="connsiteX1" fmla="*/ 4866808 w 4866808"/>
                <a:gd name="connsiteY1" fmla="*/ 0 h 869400"/>
                <a:gd name="connsiteX2" fmla="*/ 4866808 w 4866808"/>
                <a:gd name="connsiteY2" fmla="*/ 869400 h 869400"/>
                <a:gd name="connsiteX3" fmla="*/ 0 w 4866808"/>
                <a:gd name="connsiteY3" fmla="*/ 869400 h 869400"/>
                <a:gd name="connsiteX4" fmla="*/ 0 w 4866808"/>
                <a:gd name="connsiteY4" fmla="*/ 0 h 86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66808" h="869400">
                  <a:moveTo>
                    <a:pt x="0" y="0"/>
                  </a:moveTo>
                  <a:lnTo>
                    <a:pt x="4866808" y="0"/>
                  </a:lnTo>
                  <a:lnTo>
                    <a:pt x="4866808" y="869400"/>
                  </a:lnTo>
                  <a:lnTo>
                    <a:pt x="0" y="8694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77718" tIns="249936" rIns="377718" bIns="85344" numCol="1" spcCol="1270" anchor="t" anchorCtr="0">
              <a:noAutofit/>
            </a:bodyPr>
            <a:lstStyle/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kumimoji="0" lang="en-GB" sz="1200" b="1" i="0" u="none" strike="noStrike" kern="1200" cap="none" spc="0" normalizeH="0" baseline="0" noProof="0" dirty="0">
                  <a:ln/>
                  <a:effectLst/>
                  <a:uLnTx/>
                  <a:uFillTx/>
                  <a:latin typeface="Arial" panose="020B0604020202020204"/>
                  <a:ea typeface="+mn-ea"/>
                  <a:cs typeface="Noto Sans"/>
                </a:rPr>
                <a:t>Near-baseline (s)BCMA levels at PD</a:t>
              </a:r>
              <a:r>
                <a:rPr kumimoji="0" lang="en-GB" sz="1200" b="1" i="0" u="none" strike="noStrike" kern="1200" cap="none" spc="0" normalizeH="0" baseline="30000" noProof="0" dirty="0">
                  <a:ln/>
                  <a:effectLst/>
                  <a:uLnTx/>
                  <a:uFillTx/>
                  <a:latin typeface="Arial" panose="020B0604020202020204"/>
                  <a:ea typeface="+mn-ea"/>
                  <a:cs typeface="Noto Sans"/>
                </a:rPr>
                <a:t>9,10</a:t>
              </a:r>
              <a:endParaRPr lang="en-GB" sz="1200" b="1" kern="1200" baseline="300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kumimoji="0" lang="en-GB" sz="1200" b="1" i="0" u="none" strike="noStrike" kern="1200" cap="none" spc="0" normalizeH="0" baseline="0" noProof="0" dirty="0">
                  <a:ln/>
                  <a:effectLst/>
                  <a:uLnTx/>
                  <a:uFillTx/>
                  <a:latin typeface="Arial" panose="020B0604020202020204"/>
                  <a:ea typeface="+mn-ea"/>
                  <a:cs typeface="Noto Sans"/>
                </a:rPr>
                <a:t>No evidence of T-cell exhaustion</a:t>
              </a:r>
              <a:r>
                <a:rPr kumimoji="0" lang="en-GB" sz="1200" b="1" i="0" u="none" strike="noStrike" kern="1200" cap="none" spc="0" normalizeH="0" baseline="30000" noProof="0" dirty="0">
                  <a:ln/>
                  <a:effectLst/>
                  <a:uLnTx/>
                  <a:uFillTx/>
                  <a:latin typeface="Arial" panose="020B0604020202020204"/>
                  <a:ea typeface="+mn-ea"/>
                  <a:cs typeface="Noto Sans"/>
                </a:rPr>
                <a:t>10</a:t>
              </a:r>
              <a:endParaRPr lang="en-GB" sz="1200" b="1" kern="1200" baseline="30000" dirty="0"/>
            </a:p>
            <a:p>
              <a:pPr marL="114300" lvl="1" indent="-114300" algn="l" defTabSz="5334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kumimoji="0" lang="en-GB" sz="1200" b="1" i="0" u="none" strike="noStrike" kern="1200" cap="none" spc="0" normalizeH="0" baseline="0" noProof="0" dirty="0">
                  <a:ln/>
                  <a:effectLst/>
                  <a:uLnTx/>
                  <a:uFillTx/>
                  <a:latin typeface="Arial" panose="020B0604020202020204"/>
                  <a:ea typeface="+mn-ea"/>
                  <a:cs typeface="Noto Sans"/>
                </a:rPr>
                <a:t>No structural changes to BCMA binding site</a:t>
              </a:r>
              <a:r>
                <a:rPr kumimoji="0" lang="en-GB" sz="1200" b="1" i="0" u="none" strike="noStrike" kern="1200" cap="none" spc="0" normalizeH="0" baseline="30000" noProof="0" dirty="0">
                  <a:ln/>
                  <a:effectLst/>
                  <a:uLnTx/>
                  <a:uFillTx/>
                  <a:latin typeface="Arial" panose="020B0604020202020204"/>
                  <a:ea typeface="+mn-ea"/>
                  <a:cs typeface="Noto Sans"/>
                </a:rPr>
                <a:t>10</a:t>
              </a:r>
              <a:endParaRPr lang="en-GB" sz="1200" b="1" kern="1200" baseline="30000" dirty="0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C17F0F2D-1723-E115-474D-6C9C8103E327}"/>
                </a:ext>
              </a:extLst>
            </p:cNvPr>
            <p:cNvSpPr/>
            <p:nvPr/>
          </p:nvSpPr>
          <p:spPr>
            <a:xfrm>
              <a:off x="441663" y="4913119"/>
              <a:ext cx="3406765" cy="354240"/>
            </a:xfrm>
            <a:custGeom>
              <a:avLst/>
              <a:gdLst>
                <a:gd name="connsiteX0" fmla="*/ 0 w 3406765"/>
                <a:gd name="connsiteY0" fmla="*/ 59041 h 354240"/>
                <a:gd name="connsiteX1" fmla="*/ 59041 w 3406765"/>
                <a:gd name="connsiteY1" fmla="*/ 0 h 354240"/>
                <a:gd name="connsiteX2" fmla="*/ 3347724 w 3406765"/>
                <a:gd name="connsiteY2" fmla="*/ 0 h 354240"/>
                <a:gd name="connsiteX3" fmla="*/ 3406765 w 3406765"/>
                <a:gd name="connsiteY3" fmla="*/ 59041 h 354240"/>
                <a:gd name="connsiteX4" fmla="*/ 3406765 w 3406765"/>
                <a:gd name="connsiteY4" fmla="*/ 295199 h 354240"/>
                <a:gd name="connsiteX5" fmla="*/ 3347724 w 3406765"/>
                <a:gd name="connsiteY5" fmla="*/ 354240 h 354240"/>
                <a:gd name="connsiteX6" fmla="*/ 59041 w 3406765"/>
                <a:gd name="connsiteY6" fmla="*/ 354240 h 354240"/>
                <a:gd name="connsiteX7" fmla="*/ 0 w 3406765"/>
                <a:gd name="connsiteY7" fmla="*/ 295199 h 354240"/>
                <a:gd name="connsiteX8" fmla="*/ 0 w 3406765"/>
                <a:gd name="connsiteY8" fmla="*/ 59041 h 35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06765" h="354240">
                  <a:moveTo>
                    <a:pt x="0" y="59041"/>
                  </a:moveTo>
                  <a:cubicBezTo>
                    <a:pt x="0" y="26434"/>
                    <a:pt x="26434" y="0"/>
                    <a:pt x="59041" y="0"/>
                  </a:cubicBezTo>
                  <a:lnTo>
                    <a:pt x="3347724" y="0"/>
                  </a:lnTo>
                  <a:cubicBezTo>
                    <a:pt x="3380331" y="0"/>
                    <a:pt x="3406765" y="26434"/>
                    <a:pt x="3406765" y="59041"/>
                  </a:cubicBezTo>
                  <a:lnTo>
                    <a:pt x="3406765" y="295199"/>
                  </a:lnTo>
                  <a:cubicBezTo>
                    <a:pt x="3406765" y="327806"/>
                    <a:pt x="3380331" y="354240"/>
                    <a:pt x="3347724" y="354240"/>
                  </a:cubicBezTo>
                  <a:lnTo>
                    <a:pt x="59041" y="354240"/>
                  </a:lnTo>
                  <a:cubicBezTo>
                    <a:pt x="26434" y="354240"/>
                    <a:pt x="0" y="327806"/>
                    <a:pt x="0" y="295199"/>
                  </a:cubicBezTo>
                  <a:lnTo>
                    <a:pt x="0" y="59041"/>
                  </a:lnTo>
                  <a:close/>
                </a:path>
              </a:pathLst>
            </a:cu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6061" tIns="17293" rIns="146061" bIns="17293" numCol="1" spcCol="1270" anchor="ctr" anchorCtr="0">
              <a:noAutofit/>
            </a:bodyPr>
            <a:lstStyle/>
            <a:p>
              <a:pPr marL="0" lvl="0" indent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kumimoji="0" lang="en-GB" sz="1200" b="1" i="0" u="none" strike="noStrike" kern="1200" cap="none" spc="0" normalizeH="0" baseline="0" noProof="0" dirty="0">
                  <a:ln/>
                  <a:effectLst/>
                  <a:uLnTx/>
                  <a:uFillTx/>
                  <a:latin typeface="Arial" panose="020B0604020202020204"/>
                  <a:ea typeface="+mn-ea"/>
                  <a:cs typeface="Noto Sans"/>
                </a:rPr>
                <a:t>Following ADC therapy</a:t>
              </a:r>
              <a:endParaRPr lang="en-GB" sz="1200" b="1" kern="1200" baseline="30000" dirty="0"/>
            </a:p>
          </p:txBody>
        </p:sp>
      </p:grpSp>
      <p:grpSp>
        <p:nvGrpSpPr>
          <p:cNvPr id="796" name="Group 795">
            <a:extLst>
              <a:ext uri="{FF2B5EF4-FFF2-40B4-BE49-F238E27FC236}">
                <a16:creationId xmlns:a16="http://schemas.microsoft.com/office/drawing/2014/main" id="{30770FA8-F6E1-EB3F-957A-D4614D830DED}"/>
              </a:ext>
            </a:extLst>
          </p:cNvPr>
          <p:cNvGrpSpPr/>
          <p:nvPr/>
        </p:nvGrpSpPr>
        <p:grpSpPr>
          <a:xfrm>
            <a:off x="5282075" y="1316046"/>
            <a:ext cx="6843250" cy="4644006"/>
            <a:chOff x="5028053" y="1303338"/>
            <a:chExt cx="6843250" cy="464400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FA9E6EB-F36C-9CAB-B361-6380E9554589}"/>
                </a:ext>
              </a:extLst>
            </p:cNvPr>
            <p:cNvSpPr/>
            <p:nvPr/>
          </p:nvSpPr>
          <p:spPr bwMode="auto">
            <a:xfrm rot="5400000">
              <a:off x="6102989" y="228405"/>
              <a:ext cx="4644000" cy="6793872"/>
            </a:xfrm>
            <a:prstGeom prst="roundRect">
              <a:avLst>
                <a:gd name="adj" fmla="val 0"/>
              </a:avLst>
            </a:prstGeom>
            <a:solidFill>
              <a:sysClr val="window" lastClr="FFFFFF"/>
            </a:solidFill>
            <a:ln w="6350">
              <a:noFill/>
            </a:ln>
            <a:effectLst>
              <a:outerShdw blurRad="50800" algn="ctr" rotWithShape="0">
                <a:prstClr val="black">
                  <a:alpha val="15000"/>
                </a:prstClr>
              </a:outerShdw>
            </a:effectLst>
          </p:spPr>
          <p:txBody>
            <a:bodyPr lIns="60960" tIns="457200" rIns="0" bIns="24384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Rectangle: Top Corners Rounded 17">
              <a:extLst>
                <a:ext uri="{FF2B5EF4-FFF2-40B4-BE49-F238E27FC236}">
                  <a16:creationId xmlns:a16="http://schemas.microsoft.com/office/drawing/2014/main" id="{AA0CFF97-B9DA-A3B6-0661-347C4F8ACB8E}"/>
                </a:ext>
              </a:extLst>
            </p:cNvPr>
            <p:cNvSpPr/>
            <p:nvPr/>
          </p:nvSpPr>
          <p:spPr bwMode="auto">
            <a:xfrm rot="5400000">
              <a:off x="7560095" y="1685515"/>
              <a:ext cx="4644001" cy="3879658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rgbClr val="FFFFFF">
                <a:lumMod val="65000"/>
                <a:alpha val="20000"/>
              </a:srgbClr>
            </a:solidFill>
            <a:ln w="9525" cap="flat" cmpd="sng" algn="ctr">
              <a:noFill/>
              <a:prstDash val="solid"/>
              <a:headEnd/>
              <a:tailEnd/>
            </a:ln>
            <a:effectLst/>
          </p:spPr>
          <p:txBody>
            <a:bodyPr rot="0" spcFirstLastPara="0" vertOverflow="overflow" horzOverflow="overflow" vert="horz" wrap="square" lIns="180000" tIns="180000" rIns="180000" bIns="180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285750" marR="0" lvl="0" indent="-285750" defTabSz="914400" eaLnBrk="0" fontAlgn="auto" latinLnBrk="0" hangingPunc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F36633"/>
                </a:buClr>
                <a:buSzPct val="110000"/>
                <a:buFont typeface="Arial" panose="020B0604020202020204" pitchFamily="34" charset="0"/>
                <a:buChar char="•"/>
                <a:tabLst/>
                <a:defRPr/>
              </a:pPr>
              <a:endParaRPr kumimoji="0" lang="en-GB" sz="1600" b="1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Noto San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E3AE67D-47B3-BE41-02D3-365FDDACECE1}"/>
                </a:ext>
              </a:extLst>
            </p:cNvPr>
            <p:cNvSpPr txBox="1"/>
            <p:nvPr/>
          </p:nvSpPr>
          <p:spPr>
            <a:xfrm>
              <a:off x="8260545" y="5401106"/>
              <a:ext cx="1130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Myeloma cell </a:t>
              </a:r>
              <a:b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</a:b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lysis</a:t>
              </a:r>
            </a:p>
          </p:txBody>
        </p:sp>
        <p:sp>
          <p:nvSpPr>
            <p:cNvPr id="20" name="Rectangle: Top Corners Rounded 19">
              <a:extLst>
                <a:ext uri="{FF2B5EF4-FFF2-40B4-BE49-F238E27FC236}">
                  <a16:creationId xmlns:a16="http://schemas.microsoft.com/office/drawing/2014/main" id="{BECD76A9-A487-DF1C-1E86-7C954D8CA06D}"/>
                </a:ext>
              </a:extLst>
            </p:cNvPr>
            <p:cNvSpPr/>
            <p:nvPr/>
          </p:nvSpPr>
          <p:spPr bwMode="auto">
            <a:xfrm>
              <a:off x="5028053" y="1303338"/>
              <a:ext cx="6797235" cy="347571"/>
            </a:xfrm>
            <a:prstGeom prst="round2SameRect">
              <a:avLst>
                <a:gd name="adj1" fmla="val 0"/>
                <a:gd name="adj2" fmla="val 0"/>
              </a:avLst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0" tIns="0" rIns="0" bIns="9144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77">
                <a:defRPr/>
              </a:pPr>
              <a:r>
                <a:rPr lang="en-US" sz="1400" b="1" kern="0" dirty="0">
                  <a:solidFill>
                    <a:schemeClr val="tx1"/>
                  </a:solidFill>
                  <a:cs typeface="Noto Sans"/>
                </a:rPr>
                <a:t>BCMA-targeted strategies</a:t>
              </a:r>
              <a:r>
                <a:rPr lang="en-US" sz="1400" b="1" kern="0" baseline="30000" dirty="0">
                  <a:solidFill>
                    <a:schemeClr val="tx1"/>
                  </a:solidFill>
                  <a:cs typeface="Noto Sans"/>
                </a:rPr>
                <a:t>8</a:t>
              </a:r>
              <a:endParaRPr lang="en-US" sz="1400" b="1" kern="0" dirty="0">
                <a:solidFill>
                  <a:schemeClr val="tx1"/>
                </a:solidFill>
                <a:cs typeface="Noto Sans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7F260E1-4764-E0BA-2C27-D3503C7AF7C9}"/>
                </a:ext>
              </a:extLst>
            </p:cNvPr>
            <p:cNvGrpSpPr/>
            <p:nvPr/>
          </p:nvGrpSpPr>
          <p:grpSpPr>
            <a:xfrm>
              <a:off x="8110005" y="3640155"/>
              <a:ext cx="1255713" cy="872491"/>
              <a:chOff x="-2331224" y="2232136"/>
              <a:chExt cx="1310987" cy="1271398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6789AF70-DCF2-C79D-CFA0-B14E38D85F25}"/>
                  </a:ext>
                </a:extLst>
              </p:cNvPr>
              <p:cNvGrpSpPr/>
              <p:nvPr/>
            </p:nvGrpSpPr>
            <p:grpSpPr>
              <a:xfrm>
                <a:off x="-2331224" y="2259012"/>
                <a:ext cx="1310987" cy="1169988"/>
                <a:chOff x="2173196" y="2321526"/>
                <a:chExt cx="1310987" cy="1169988"/>
              </a:xfrm>
            </p:grpSpPr>
            <p:grpSp>
              <p:nvGrpSpPr>
                <p:cNvPr id="39" name="Group 120">
                  <a:extLst>
                    <a:ext uri="{FF2B5EF4-FFF2-40B4-BE49-F238E27FC236}">
                      <a16:creationId xmlns:a16="http://schemas.microsoft.com/office/drawing/2014/main" id="{5AF9B1A4-B8ED-30EE-4C63-A2B08C6F16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14921" y="2321526"/>
                  <a:ext cx="1184275" cy="1169988"/>
                  <a:chOff x="4250" y="2903"/>
                  <a:chExt cx="746" cy="737"/>
                </a:xfrm>
              </p:grpSpPr>
              <p:sp>
                <p:nvSpPr>
                  <p:cNvPr id="46" name="Freeform 121">
                    <a:extLst>
                      <a:ext uri="{FF2B5EF4-FFF2-40B4-BE49-F238E27FC236}">
                        <a16:creationId xmlns:a16="http://schemas.microsoft.com/office/drawing/2014/main" id="{06FD6D91-7759-F43F-E1D4-230F93B05D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50" y="2905"/>
                    <a:ext cx="746" cy="735"/>
                  </a:xfrm>
                  <a:custGeom>
                    <a:avLst/>
                    <a:gdLst>
                      <a:gd name="T0" fmla="*/ 594 w 432"/>
                      <a:gd name="T1" fmla="*/ 259 h 400"/>
                      <a:gd name="T2" fmla="*/ 93 w 432"/>
                      <a:gd name="T3" fmla="*/ 1459 h 400"/>
                      <a:gd name="T4" fmla="*/ 1219 w 432"/>
                      <a:gd name="T5" fmla="*/ 2444 h 400"/>
                      <a:gd name="T6" fmla="*/ 2003 w 432"/>
                      <a:gd name="T7" fmla="*/ 2029 h 400"/>
                      <a:gd name="T8" fmla="*/ 2210 w 432"/>
                      <a:gd name="T9" fmla="*/ 1080 h 400"/>
                      <a:gd name="T10" fmla="*/ 948 w 432"/>
                      <a:gd name="T11" fmla="*/ 132 h 400"/>
                      <a:gd name="T12" fmla="*/ 594 w 432"/>
                      <a:gd name="T13" fmla="*/ 259 h 40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432" h="400">
                        <a:moveTo>
                          <a:pt x="115" y="42"/>
                        </a:moveTo>
                        <a:cubicBezTo>
                          <a:pt x="45" y="72"/>
                          <a:pt x="0" y="168"/>
                          <a:pt x="18" y="235"/>
                        </a:cubicBezTo>
                        <a:cubicBezTo>
                          <a:pt x="41" y="322"/>
                          <a:pt x="153" y="386"/>
                          <a:pt x="237" y="394"/>
                        </a:cubicBezTo>
                        <a:cubicBezTo>
                          <a:pt x="302" y="400"/>
                          <a:pt x="351" y="383"/>
                          <a:pt x="389" y="327"/>
                        </a:cubicBezTo>
                        <a:cubicBezTo>
                          <a:pt x="419" y="282"/>
                          <a:pt x="432" y="228"/>
                          <a:pt x="429" y="174"/>
                        </a:cubicBezTo>
                        <a:cubicBezTo>
                          <a:pt x="421" y="55"/>
                          <a:pt x="289" y="0"/>
                          <a:pt x="184" y="21"/>
                        </a:cubicBezTo>
                        <a:cubicBezTo>
                          <a:pt x="158" y="26"/>
                          <a:pt x="139" y="32"/>
                          <a:pt x="115" y="42"/>
                        </a:cubicBezTo>
                      </a:path>
                    </a:pathLst>
                  </a:custGeom>
                  <a:solidFill>
                    <a:srgbClr val="244E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" name="Freeform 122">
                    <a:extLst>
                      <a:ext uri="{FF2B5EF4-FFF2-40B4-BE49-F238E27FC236}">
                        <a16:creationId xmlns:a16="http://schemas.microsoft.com/office/drawing/2014/main" id="{16D0CDAD-B2BF-32A3-3BD0-48A499E08F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22" y="2984"/>
                    <a:ext cx="625" cy="584"/>
                  </a:xfrm>
                  <a:custGeom>
                    <a:avLst/>
                    <a:gdLst>
                      <a:gd name="T0" fmla="*/ 299 w 362"/>
                      <a:gd name="T1" fmla="*/ 259 h 318"/>
                      <a:gd name="T2" fmla="*/ 57 w 362"/>
                      <a:gd name="T3" fmla="*/ 630 h 318"/>
                      <a:gd name="T4" fmla="*/ 29 w 362"/>
                      <a:gd name="T5" fmla="*/ 1080 h 318"/>
                      <a:gd name="T6" fmla="*/ 218 w 362"/>
                      <a:gd name="T7" fmla="*/ 1331 h 318"/>
                      <a:gd name="T8" fmla="*/ 439 w 362"/>
                      <a:gd name="T9" fmla="*/ 1488 h 318"/>
                      <a:gd name="T10" fmla="*/ 587 w 362"/>
                      <a:gd name="T11" fmla="*/ 1741 h 318"/>
                      <a:gd name="T12" fmla="*/ 1183 w 362"/>
                      <a:gd name="T13" fmla="*/ 1932 h 318"/>
                      <a:gd name="T14" fmla="*/ 1777 w 362"/>
                      <a:gd name="T15" fmla="*/ 979 h 318"/>
                      <a:gd name="T16" fmla="*/ 1801 w 362"/>
                      <a:gd name="T17" fmla="*/ 725 h 318"/>
                      <a:gd name="T18" fmla="*/ 1699 w 362"/>
                      <a:gd name="T19" fmla="*/ 472 h 318"/>
                      <a:gd name="T20" fmla="*/ 1366 w 362"/>
                      <a:gd name="T21" fmla="*/ 94 h 318"/>
                      <a:gd name="T22" fmla="*/ 886 w 362"/>
                      <a:gd name="T23" fmla="*/ 0 h 318"/>
                      <a:gd name="T24" fmla="*/ 689 w 362"/>
                      <a:gd name="T25" fmla="*/ 20 h 318"/>
                      <a:gd name="T26" fmla="*/ 509 w 362"/>
                      <a:gd name="T27" fmla="*/ 94 h 318"/>
                      <a:gd name="T28" fmla="*/ 299 w 362"/>
                      <a:gd name="T29" fmla="*/ 259 h 31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362" h="318">
                        <a:moveTo>
                          <a:pt x="58" y="42"/>
                        </a:moveTo>
                        <a:cubicBezTo>
                          <a:pt x="36" y="58"/>
                          <a:pt x="16" y="84"/>
                          <a:pt x="11" y="102"/>
                        </a:cubicBezTo>
                        <a:cubicBezTo>
                          <a:pt x="6" y="121"/>
                          <a:pt x="0" y="154"/>
                          <a:pt x="6" y="174"/>
                        </a:cubicBezTo>
                        <a:cubicBezTo>
                          <a:pt x="11" y="191"/>
                          <a:pt x="27" y="208"/>
                          <a:pt x="42" y="215"/>
                        </a:cubicBezTo>
                        <a:cubicBezTo>
                          <a:pt x="57" y="222"/>
                          <a:pt x="74" y="227"/>
                          <a:pt x="85" y="240"/>
                        </a:cubicBezTo>
                        <a:cubicBezTo>
                          <a:pt x="97" y="252"/>
                          <a:pt x="102" y="268"/>
                          <a:pt x="114" y="281"/>
                        </a:cubicBezTo>
                        <a:cubicBezTo>
                          <a:pt x="145" y="313"/>
                          <a:pt x="188" y="318"/>
                          <a:pt x="230" y="312"/>
                        </a:cubicBezTo>
                        <a:cubicBezTo>
                          <a:pt x="306" y="303"/>
                          <a:pt x="362" y="233"/>
                          <a:pt x="345" y="158"/>
                        </a:cubicBezTo>
                        <a:cubicBezTo>
                          <a:pt x="341" y="141"/>
                          <a:pt x="349" y="133"/>
                          <a:pt x="350" y="117"/>
                        </a:cubicBezTo>
                        <a:cubicBezTo>
                          <a:pt x="352" y="100"/>
                          <a:pt x="340" y="88"/>
                          <a:pt x="330" y="76"/>
                        </a:cubicBezTo>
                        <a:cubicBezTo>
                          <a:pt x="307" y="49"/>
                          <a:pt x="305" y="23"/>
                          <a:pt x="265" y="15"/>
                        </a:cubicBezTo>
                        <a:cubicBezTo>
                          <a:pt x="236" y="10"/>
                          <a:pt x="202" y="1"/>
                          <a:pt x="172" y="0"/>
                        </a:cubicBezTo>
                        <a:cubicBezTo>
                          <a:pt x="159" y="0"/>
                          <a:pt x="147" y="3"/>
                          <a:pt x="134" y="3"/>
                        </a:cubicBezTo>
                        <a:cubicBezTo>
                          <a:pt x="118" y="3"/>
                          <a:pt x="111" y="4"/>
                          <a:pt x="99" y="15"/>
                        </a:cubicBezTo>
                        <a:cubicBezTo>
                          <a:pt x="86" y="25"/>
                          <a:pt x="67" y="36"/>
                          <a:pt x="58" y="42"/>
                        </a:cubicBezTo>
                        <a:close/>
                      </a:path>
                    </a:pathLst>
                  </a:custGeom>
                  <a:solidFill>
                    <a:sysClr val="window" lastClr="FFFFFF">
                      <a:lumMod val="65000"/>
                    </a:sys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" name="Freeform 123">
                    <a:extLst>
                      <a:ext uri="{FF2B5EF4-FFF2-40B4-BE49-F238E27FC236}">
                        <a16:creationId xmlns:a16="http://schemas.microsoft.com/office/drawing/2014/main" id="{3C492597-D12B-1469-7568-2AE5AF76FB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70" y="2951"/>
                    <a:ext cx="513" cy="632"/>
                  </a:xfrm>
                  <a:custGeom>
                    <a:avLst/>
                    <a:gdLst>
                      <a:gd name="T0" fmla="*/ 169 w 297"/>
                      <a:gd name="T1" fmla="*/ 1319 h 344"/>
                      <a:gd name="T2" fmla="*/ 632 w 297"/>
                      <a:gd name="T3" fmla="*/ 209 h 344"/>
                      <a:gd name="T4" fmla="*/ 957 w 297"/>
                      <a:gd name="T5" fmla="*/ 88 h 344"/>
                      <a:gd name="T6" fmla="*/ 1530 w 297"/>
                      <a:gd name="T7" fmla="*/ 132 h 344"/>
                      <a:gd name="T8" fmla="*/ 881 w 297"/>
                      <a:gd name="T9" fmla="*/ 51 h 344"/>
                      <a:gd name="T10" fmla="*/ 553 w 297"/>
                      <a:gd name="T11" fmla="*/ 173 h 344"/>
                      <a:gd name="T12" fmla="*/ 86 w 297"/>
                      <a:gd name="T13" fmla="*/ 1282 h 344"/>
                      <a:gd name="T14" fmla="*/ 871 w 297"/>
                      <a:gd name="T15" fmla="*/ 2133 h 344"/>
                      <a:gd name="T16" fmla="*/ 169 w 297"/>
                      <a:gd name="T17" fmla="*/ 1319 h 34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97" h="344">
                        <a:moveTo>
                          <a:pt x="33" y="213"/>
                        </a:moveTo>
                        <a:cubicBezTo>
                          <a:pt x="16" y="150"/>
                          <a:pt x="57" y="62"/>
                          <a:pt x="123" y="34"/>
                        </a:cubicBezTo>
                        <a:cubicBezTo>
                          <a:pt x="144" y="24"/>
                          <a:pt x="162" y="19"/>
                          <a:pt x="186" y="14"/>
                        </a:cubicBezTo>
                        <a:cubicBezTo>
                          <a:pt x="222" y="7"/>
                          <a:pt x="261" y="9"/>
                          <a:pt x="297" y="21"/>
                        </a:cubicBezTo>
                        <a:cubicBezTo>
                          <a:pt x="257" y="4"/>
                          <a:pt x="212" y="0"/>
                          <a:pt x="171" y="8"/>
                        </a:cubicBezTo>
                        <a:cubicBezTo>
                          <a:pt x="146" y="13"/>
                          <a:pt x="129" y="19"/>
                          <a:pt x="107" y="28"/>
                        </a:cubicBezTo>
                        <a:cubicBezTo>
                          <a:pt x="41" y="56"/>
                          <a:pt x="0" y="145"/>
                          <a:pt x="17" y="207"/>
                        </a:cubicBezTo>
                        <a:cubicBezTo>
                          <a:pt x="34" y="271"/>
                          <a:pt x="102" y="322"/>
                          <a:pt x="169" y="344"/>
                        </a:cubicBezTo>
                        <a:cubicBezTo>
                          <a:pt x="108" y="319"/>
                          <a:pt x="48" y="272"/>
                          <a:pt x="33" y="213"/>
                        </a:cubicBezTo>
                      </a:path>
                    </a:pathLst>
                  </a:custGeom>
                  <a:solidFill>
                    <a:srgbClr val="EAF1F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9" name="Freeform 124">
                    <a:extLst>
                      <a:ext uri="{FF2B5EF4-FFF2-40B4-BE49-F238E27FC236}">
                        <a16:creationId xmlns:a16="http://schemas.microsoft.com/office/drawing/2014/main" id="{4D738834-FEE5-103B-457C-C5F7200292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36" y="3014"/>
                    <a:ext cx="541" cy="604"/>
                  </a:xfrm>
                  <a:custGeom>
                    <a:avLst/>
                    <a:gdLst>
                      <a:gd name="T0" fmla="*/ 1601 w 313"/>
                      <a:gd name="T1" fmla="*/ 731 h 329"/>
                      <a:gd name="T2" fmla="*/ 1206 w 313"/>
                      <a:gd name="T3" fmla="*/ 0 h 329"/>
                      <a:gd name="T4" fmla="*/ 1509 w 313"/>
                      <a:gd name="T5" fmla="*/ 657 h 329"/>
                      <a:gd name="T6" fmla="*/ 1317 w 313"/>
                      <a:gd name="T7" fmla="*/ 1540 h 329"/>
                      <a:gd name="T8" fmla="*/ 589 w 313"/>
                      <a:gd name="T9" fmla="*/ 1924 h 329"/>
                      <a:gd name="T10" fmla="*/ 0 w 313"/>
                      <a:gd name="T11" fmla="*/ 1678 h 329"/>
                      <a:gd name="T12" fmla="*/ 676 w 313"/>
                      <a:gd name="T13" fmla="*/ 1999 h 329"/>
                      <a:gd name="T14" fmla="*/ 1403 w 313"/>
                      <a:gd name="T15" fmla="*/ 1608 h 329"/>
                      <a:gd name="T16" fmla="*/ 1601 w 313"/>
                      <a:gd name="T17" fmla="*/ 731 h 3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13" h="329">
                        <a:moveTo>
                          <a:pt x="310" y="118"/>
                        </a:moveTo>
                        <a:cubicBezTo>
                          <a:pt x="306" y="64"/>
                          <a:pt x="275" y="24"/>
                          <a:pt x="234" y="0"/>
                        </a:cubicBezTo>
                        <a:cubicBezTo>
                          <a:pt x="266" y="25"/>
                          <a:pt x="289" y="60"/>
                          <a:pt x="292" y="106"/>
                        </a:cubicBezTo>
                        <a:cubicBezTo>
                          <a:pt x="295" y="157"/>
                          <a:pt x="283" y="207"/>
                          <a:pt x="255" y="249"/>
                        </a:cubicBezTo>
                        <a:cubicBezTo>
                          <a:pt x="220" y="301"/>
                          <a:pt x="174" y="317"/>
                          <a:pt x="114" y="311"/>
                        </a:cubicBezTo>
                        <a:cubicBezTo>
                          <a:pt x="78" y="308"/>
                          <a:pt x="36" y="294"/>
                          <a:pt x="0" y="271"/>
                        </a:cubicBezTo>
                        <a:cubicBezTo>
                          <a:pt x="40" y="300"/>
                          <a:pt x="89" y="319"/>
                          <a:pt x="131" y="323"/>
                        </a:cubicBezTo>
                        <a:cubicBezTo>
                          <a:pt x="192" y="329"/>
                          <a:pt x="237" y="312"/>
                          <a:pt x="272" y="260"/>
                        </a:cubicBezTo>
                        <a:cubicBezTo>
                          <a:pt x="300" y="218"/>
                          <a:pt x="313" y="168"/>
                          <a:pt x="310" y="118"/>
                        </a:cubicBezTo>
                      </a:path>
                    </a:pathLst>
                  </a:custGeom>
                  <a:solidFill>
                    <a:srgbClr val="244EA2">
                      <a:lumMod val="20000"/>
                      <a:lumOff val="8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" name="Freeform 125">
                    <a:extLst>
                      <a:ext uri="{FF2B5EF4-FFF2-40B4-BE49-F238E27FC236}">
                        <a16:creationId xmlns:a16="http://schemas.microsoft.com/office/drawing/2014/main" id="{BBECBEF3-2DEC-1307-4B41-F5E9105A2C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38" y="3072"/>
                    <a:ext cx="469" cy="476"/>
                  </a:xfrm>
                  <a:custGeom>
                    <a:avLst/>
                    <a:gdLst>
                      <a:gd name="T0" fmla="*/ 0 w 272"/>
                      <a:gd name="T1" fmla="*/ 987 h 259"/>
                      <a:gd name="T2" fmla="*/ 512 w 272"/>
                      <a:gd name="T3" fmla="*/ 1513 h 259"/>
                      <a:gd name="T4" fmla="*/ 1154 w 272"/>
                      <a:gd name="T5" fmla="*/ 1402 h 259"/>
                      <a:gd name="T6" fmla="*/ 1347 w 272"/>
                      <a:gd name="T7" fmla="*/ 632 h 259"/>
                      <a:gd name="T8" fmla="*/ 1338 w 272"/>
                      <a:gd name="T9" fmla="*/ 290 h 259"/>
                      <a:gd name="T10" fmla="*/ 1162 w 272"/>
                      <a:gd name="T11" fmla="*/ 0 h 259"/>
                      <a:gd name="T12" fmla="*/ 1210 w 272"/>
                      <a:gd name="T13" fmla="*/ 287 h 259"/>
                      <a:gd name="T14" fmla="*/ 1181 w 272"/>
                      <a:gd name="T15" fmla="*/ 682 h 259"/>
                      <a:gd name="T16" fmla="*/ 900 w 272"/>
                      <a:gd name="T17" fmla="*/ 1246 h 259"/>
                      <a:gd name="T18" fmla="*/ 666 w 272"/>
                      <a:gd name="T19" fmla="*/ 1334 h 259"/>
                      <a:gd name="T20" fmla="*/ 455 w 272"/>
                      <a:gd name="T21" fmla="*/ 1097 h 259"/>
                      <a:gd name="T22" fmla="*/ 9 w 272"/>
                      <a:gd name="T23" fmla="*/ 987 h 259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272" h="259">
                        <a:moveTo>
                          <a:pt x="0" y="159"/>
                        </a:moveTo>
                        <a:cubicBezTo>
                          <a:pt x="47" y="166"/>
                          <a:pt x="53" y="231"/>
                          <a:pt x="100" y="244"/>
                        </a:cubicBezTo>
                        <a:cubicBezTo>
                          <a:pt x="149" y="257"/>
                          <a:pt x="185" y="259"/>
                          <a:pt x="225" y="226"/>
                        </a:cubicBezTo>
                        <a:cubicBezTo>
                          <a:pt x="263" y="194"/>
                          <a:pt x="262" y="146"/>
                          <a:pt x="263" y="102"/>
                        </a:cubicBezTo>
                        <a:cubicBezTo>
                          <a:pt x="263" y="81"/>
                          <a:pt x="272" y="68"/>
                          <a:pt x="261" y="47"/>
                        </a:cubicBezTo>
                        <a:cubicBezTo>
                          <a:pt x="253" y="31"/>
                          <a:pt x="236" y="15"/>
                          <a:pt x="227" y="0"/>
                        </a:cubicBezTo>
                        <a:cubicBezTo>
                          <a:pt x="227" y="15"/>
                          <a:pt x="235" y="30"/>
                          <a:pt x="236" y="46"/>
                        </a:cubicBezTo>
                        <a:cubicBezTo>
                          <a:pt x="238" y="68"/>
                          <a:pt x="235" y="89"/>
                          <a:pt x="230" y="110"/>
                        </a:cubicBezTo>
                        <a:cubicBezTo>
                          <a:pt x="219" y="153"/>
                          <a:pt x="225" y="184"/>
                          <a:pt x="176" y="201"/>
                        </a:cubicBezTo>
                        <a:cubicBezTo>
                          <a:pt x="163" y="205"/>
                          <a:pt x="144" y="217"/>
                          <a:pt x="130" y="215"/>
                        </a:cubicBezTo>
                        <a:cubicBezTo>
                          <a:pt x="111" y="213"/>
                          <a:pt x="103" y="189"/>
                          <a:pt x="89" y="177"/>
                        </a:cubicBezTo>
                        <a:cubicBezTo>
                          <a:pt x="65" y="158"/>
                          <a:pt x="24" y="164"/>
                          <a:pt x="2" y="159"/>
                        </a:cubicBezTo>
                      </a:path>
                    </a:pathLst>
                  </a:custGeom>
                  <a:solidFill>
                    <a:srgbClr val="244EA2">
                      <a:lumMod val="60000"/>
                      <a:lumOff val="4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" name="Freeform 126">
                    <a:extLst>
                      <a:ext uri="{FF2B5EF4-FFF2-40B4-BE49-F238E27FC236}">
                        <a16:creationId xmlns:a16="http://schemas.microsoft.com/office/drawing/2014/main" id="{38639B6C-FE79-5614-1EFB-64DCB9C10D9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46" y="3004"/>
                    <a:ext cx="399" cy="271"/>
                  </a:xfrm>
                  <a:custGeom>
                    <a:avLst/>
                    <a:gdLst>
                      <a:gd name="T0" fmla="*/ 29 w 231"/>
                      <a:gd name="T1" fmla="*/ 922 h 147"/>
                      <a:gd name="T2" fmla="*/ 484 w 231"/>
                      <a:gd name="T3" fmla="*/ 105 h 147"/>
                      <a:gd name="T4" fmla="*/ 871 w 231"/>
                      <a:gd name="T5" fmla="*/ 37 h 147"/>
                      <a:gd name="T6" fmla="*/ 1190 w 231"/>
                      <a:gd name="T7" fmla="*/ 125 h 147"/>
                      <a:gd name="T8" fmla="*/ 411 w 231"/>
                      <a:gd name="T9" fmla="*/ 289 h 147"/>
                      <a:gd name="T10" fmla="*/ 50 w 231"/>
                      <a:gd name="T11" fmla="*/ 898 h 14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231" h="147">
                        <a:moveTo>
                          <a:pt x="6" y="147"/>
                        </a:moveTo>
                        <a:cubicBezTo>
                          <a:pt x="0" y="86"/>
                          <a:pt x="33" y="48"/>
                          <a:pt x="94" y="17"/>
                        </a:cubicBezTo>
                        <a:cubicBezTo>
                          <a:pt x="126" y="0"/>
                          <a:pt x="133" y="5"/>
                          <a:pt x="169" y="6"/>
                        </a:cubicBezTo>
                        <a:cubicBezTo>
                          <a:pt x="195" y="8"/>
                          <a:pt x="210" y="9"/>
                          <a:pt x="231" y="20"/>
                        </a:cubicBezTo>
                        <a:cubicBezTo>
                          <a:pt x="179" y="2"/>
                          <a:pt x="126" y="24"/>
                          <a:pt x="80" y="46"/>
                        </a:cubicBezTo>
                        <a:cubicBezTo>
                          <a:pt x="48" y="62"/>
                          <a:pt x="6" y="98"/>
                          <a:pt x="10" y="143"/>
                        </a:cubicBezTo>
                      </a:path>
                    </a:pathLst>
                  </a:custGeom>
                  <a:solidFill>
                    <a:srgbClr val="E3D5D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" name="Freeform 127">
                    <a:extLst>
                      <a:ext uri="{FF2B5EF4-FFF2-40B4-BE49-F238E27FC236}">
                        <a16:creationId xmlns:a16="http://schemas.microsoft.com/office/drawing/2014/main" id="{85E75255-5F46-3D5C-BDDB-3AD40685E87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31" y="3335"/>
                    <a:ext cx="361" cy="232"/>
                  </a:xfrm>
                  <a:custGeom>
                    <a:avLst/>
                    <a:gdLst>
                      <a:gd name="T0" fmla="*/ 582 w 209"/>
                      <a:gd name="T1" fmla="*/ 569 h 126"/>
                      <a:gd name="T2" fmla="*/ 1078 w 209"/>
                      <a:gd name="T3" fmla="*/ 0 h 126"/>
                      <a:gd name="T4" fmla="*/ 603 w 209"/>
                      <a:gd name="T5" fmla="*/ 654 h 126"/>
                      <a:gd name="T6" fmla="*/ 0 w 209"/>
                      <a:gd name="T7" fmla="*/ 350 h 126"/>
                      <a:gd name="T8" fmla="*/ 582 w 209"/>
                      <a:gd name="T9" fmla="*/ 569 h 1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09" h="126">
                        <a:moveTo>
                          <a:pt x="113" y="91"/>
                        </a:moveTo>
                        <a:cubicBezTo>
                          <a:pt x="181" y="68"/>
                          <a:pt x="204" y="26"/>
                          <a:pt x="209" y="0"/>
                        </a:cubicBezTo>
                        <a:cubicBezTo>
                          <a:pt x="204" y="57"/>
                          <a:pt x="187" y="85"/>
                          <a:pt x="117" y="105"/>
                        </a:cubicBezTo>
                        <a:cubicBezTo>
                          <a:pt x="46" y="126"/>
                          <a:pt x="19" y="91"/>
                          <a:pt x="0" y="56"/>
                        </a:cubicBezTo>
                        <a:cubicBezTo>
                          <a:pt x="24" y="78"/>
                          <a:pt x="61" y="107"/>
                          <a:pt x="113" y="91"/>
                        </a:cubicBezTo>
                      </a:path>
                    </a:pathLst>
                  </a:custGeom>
                  <a:solidFill>
                    <a:srgbClr val="244E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3" name="Freeform 128">
                    <a:extLst>
                      <a:ext uri="{FF2B5EF4-FFF2-40B4-BE49-F238E27FC236}">
                        <a16:creationId xmlns:a16="http://schemas.microsoft.com/office/drawing/2014/main" id="{B9C2B04D-3930-F2DB-F5FB-204C34CF1C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28" y="3282"/>
                    <a:ext cx="238" cy="323"/>
                  </a:xfrm>
                  <a:custGeom>
                    <a:avLst/>
                    <a:gdLst>
                      <a:gd name="T0" fmla="*/ 707 w 138"/>
                      <a:gd name="T1" fmla="*/ 0 h 176"/>
                      <a:gd name="T2" fmla="*/ 0 w 138"/>
                      <a:gd name="T3" fmla="*/ 1088 h 176"/>
                      <a:gd name="T4" fmla="*/ 707 w 138"/>
                      <a:gd name="T5" fmla="*/ 0 h 176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38" h="176">
                        <a:moveTo>
                          <a:pt x="138" y="0"/>
                        </a:moveTo>
                        <a:cubicBezTo>
                          <a:pt x="136" y="37"/>
                          <a:pt x="115" y="169"/>
                          <a:pt x="0" y="176"/>
                        </a:cubicBezTo>
                        <a:cubicBezTo>
                          <a:pt x="33" y="165"/>
                          <a:pt x="111" y="134"/>
                          <a:pt x="138" y="0"/>
                        </a:cubicBezTo>
                      </a:path>
                    </a:pathLst>
                  </a:custGeom>
                  <a:solidFill>
                    <a:srgbClr val="244EA2">
                      <a:lumMod val="75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4" name="Freeform 129">
                    <a:extLst>
                      <a:ext uri="{FF2B5EF4-FFF2-40B4-BE49-F238E27FC236}">
                        <a16:creationId xmlns:a16="http://schemas.microsoft.com/office/drawing/2014/main" id="{E8A058A0-CFED-2B6E-14F8-5CEB469C0A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50" y="2903"/>
                    <a:ext cx="746" cy="737"/>
                  </a:xfrm>
                  <a:custGeom>
                    <a:avLst/>
                    <a:gdLst>
                      <a:gd name="T0" fmla="*/ 594 w 432"/>
                      <a:gd name="T1" fmla="*/ 261 h 401"/>
                      <a:gd name="T2" fmla="*/ 93 w 432"/>
                      <a:gd name="T3" fmla="*/ 1467 h 401"/>
                      <a:gd name="T4" fmla="*/ 1219 w 432"/>
                      <a:gd name="T5" fmla="*/ 2452 h 401"/>
                      <a:gd name="T6" fmla="*/ 2003 w 432"/>
                      <a:gd name="T7" fmla="*/ 2031 h 401"/>
                      <a:gd name="T8" fmla="*/ 2210 w 432"/>
                      <a:gd name="T9" fmla="*/ 1088 h 401"/>
                      <a:gd name="T10" fmla="*/ 948 w 432"/>
                      <a:gd name="T11" fmla="*/ 132 h 401"/>
                      <a:gd name="T12" fmla="*/ 594 w 432"/>
                      <a:gd name="T13" fmla="*/ 261 h 401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432" h="401">
                        <a:moveTo>
                          <a:pt x="115" y="42"/>
                        </a:moveTo>
                        <a:cubicBezTo>
                          <a:pt x="44" y="73"/>
                          <a:pt x="0" y="168"/>
                          <a:pt x="18" y="236"/>
                        </a:cubicBezTo>
                        <a:cubicBezTo>
                          <a:pt x="41" y="323"/>
                          <a:pt x="153" y="387"/>
                          <a:pt x="237" y="395"/>
                        </a:cubicBezTo>
                        <a:cubicBezTo>
                          <a:pt x="302" y="401"/>
                          <a:pt x="351" y="383"/>
                          <a:pt x="389" y="327"/>
                        </a:cubicBezTo>
                        <a:cubicBezTo>
                          <a:pt x="419" y="283"/>
                          <a:pt x="432" y="229"/>
                          <a:pt x="429" y="175"/>
                        </a:cubicBezTo>
                        <a:cubicBezTo>
                          <a:pt x="421" y="55"/>
                          <a:pt x="289" y="0"/>
                          <a:pt x="184" y="21"/>
                        </a:cubicBezTo>
                        <a:cubicBezTo>
                          <a:pt x="158" y="27"/>
                          <a:pt x="139" y="32"/>
                          <a:pt x="115" y="42"/>
                        </a:cubicBezTo>
                      </a:path>
                    </a:pathLst>
                  </a:custGeom>
                  <a:noFill/>
                  <a:ln w="6350" cap="rnd">
                    <a:solidFill>
                      <a:srgbClr val="585759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5" name="Freeform 130">
                    <a:extLst>
                      <a:ext uri="{FF2B5EF4-FFF2-40B4-BE49-F238E27FC236}">
                        <a16:creationId xmlns:a16="http://schemas.microsoft.com/office/drawing/2014/main" id="{CB6EF06A-48FB-B5FF-C04C-C663CEC362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22" y="2984"/>
                    <a:ext cx="625" cy="584"/>
                  </a:xfrm>
                  <a:custGeom>
                    <a:avLst/>
                    <a:gdLst>
                      <a:gd name="T0" fmla="*/ 299 w 362"/>
                      <a:gd name="T1" fmla="*/ 259 h 318"/>
                      <a:gd name="T2" fmla="*/ 57 w 362"/>
                      <a:gd name="T3" fmla="*/ 630 h 318"/>
                      <a:gd name="T4" fmla="*/ 29 w 362"/>
                      <a:gd name="T5" fmla="*/ 1080 h 318"/>
                      <a:gd name="T6" fmla="*/ 218 w 362"/>
                      <a:gd name="T7" fmla="*/ 1331 h 318"/>
                      <a:gd name="T8" fmla="*/ 439 w 362"/>
                      <a:gd name="T9" fmla="*/ 1488 h 318"/>
                      <a:gd name="T10" fmla="*/ 587 w 362"/>
                      <a:gd name="T11" fmla="*/ 1741 h 318"/>
                      <a:gd name="T12" fmla="*/ 1183 w 362"/>
                      <a:gd name="T13" fmla="*/ 1932 h 318"/>
                      <a:gd name="T14" fmla="*/ 1777 w 362"/>
                      <a:gd name="T15" fmla="*/ 979 h 318"/>
                      <a:gd name="T16" fmla="*/ 1801 w 362"/>
                      <a:gd name="T17" fmla="*/ 725 h 318"/>
                      <a:gd name="T18" fmla="*/ 1699 w 362"/>
                      <a:gd name="T19" fmla="*/ 472 h 318"/>
                      <a:gd name="T20" fmla="*/ 1366 w 362"/>
                      <a:gd name="T21" fmla="*/ 94 h 318"/>
                      <a:gd name="T22" fmla="*/ 886 w 362"/>
                      <a:gd name="T23" fmla="*/ 0 h 318"/>
                      <a:gd name="T24" fmla="*/ 689 w 362"/>
                      <a:gd name="T25" fmla="*/ 20 h 318"/>
                      <a:gd name="T26" fmla="*/ 509 w 362"/>
                      <a:gd name="T27" fmla="*/ 94 h 318"/>
                      <a:gd name="T28" fmla="*/ 299 w 362"/>
                      <a:gd name="T29" fmla="*/ 259 h 31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362" h="318">
                        <a:moveTo>
                          <a:pt x="58" y="42"/>
                        </a:moveTo>
                        <a:cubicBezTo>
                          <a:pt x="36" y="58"/>
                          <a:pt x="16" y="84"/>
                          <a:pt x="11" y="102"/>
                        </a:cubicBezTo>
                        <a:cubicBezTo>
                          <a:pt x="6" y="121"/>
                          <a:pt x="0" y="154"/>
                          <a:pt x="6" y="174"/>
                        </a:cubicBezTo>
                        <a:cubicBezTo>
                          <a:pt x="11" y="191"/>
                          <a:pt x="27" y="208"/>
                          <a:pt x="42" y="215"/>
                        </a:cubicBezTo>
                        <a:cubicBezTo>
                          <a:pt x="57" y="222"/>
                          <a:pt x="74" y="227"/>
                          <a:pt x="85" y="240"/>
                        </a:cubicBezTo>
                        <a:cubicBezTo>
                          <a:pt x="97" y="252"/>
                          <a:pt x="102" y="268"/>
                          <a:pt x="114" y="281"/>
                        </a:cubicBezTo>
                        <a:cubicBezTo>
                          <a:pt x="145" y="313"/>
                          <a:pt x="188" y="318"/>
                          <a:pt x="230" y="312"/>
                        </a:cubicBezTo>
                        <a:cubicBezTo>
                          <a:pt x="306" y="303"/>
                          <a:pt x="362" y="233"/>
                          <a:pt x="345" y="158"/>
                        </a:cubicBezTo>
                        <a:cubicBezTo>
                          <a:pt x="341" y="141"/>
                          <a:pt x="349" y="133"/>
                          <a:pt x="350" y="117"/>
                        </a:cubicBezTo>
                        <a:cubicBezTo>
                          <a:pt x="352" y="100"/>
                          <a:pt x="340" y="88"/>
                          <a:pt x="330" y="76"/>
                        </a:cubicBezTo>
                        <a:cubicBezTo>
                          <a:pt x="307" y="49"/>
                          <a:pt x="305" y="23"/>
                          <a:pt x="265" y="15"/>
                        </a:cubicBezTo>
                        <a:cubicBezTo>
                          <a:pt x="236" y="10"/>
                          <a:pt x="202" y="1"/>
                          <a:pt x="172" y="0"/>
                        </a:cubicBezTo>
                        <a:cubicBezTo>
                          <a:pt x="159" y="0"/>
                          <a:pt x="147" y="3"/>
                          <a:pt x="134" y="3"/>
                        </a:cubicBezTo>
                        <a:cubicBezTo>
                          <a:pt x="118" y="3"/>
                          <a:pt x="111" y="4"/>
                          <a:pt x="99" y="15"/>
                        </a:cubicBezTo>
                        <a:cubicBezTo>
                          <a:pt x="86" y="25"/>
                          <a:pt x="67" y="36"/>
                          <a:pt x="58" y="42"/>
                        </a:cubicBezTo>
                        <a:close/>
                      </a:path>
                    </a:pathLst>
                  </a:custGeom>
                  <a:noFill/>
                  <a:ln w="6350" cap="rnd">
                    <a:solidFill>
                      <a:srgbClr val="585759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" name="Oval 131">
                    <a:extLst>
                      <a:ext uri="{FF2B5EF4-FFF2-40B4-BE49-F238E27FC236}">
                        <a16:creationId xmlns:a16="http://schemas.microsoft.com/office/drawing/2014/main" id="{FFDD438F-2FE1-C7D1-BB61-D2692E485E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34" y="3006"/>
                    <a:ext cx="57" cy="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altLang="fr-FR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Arial" panose="020B0604020202020204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7" name="Oval 132">
                    <a:extLst>
                      <a:ext uri="{FF2B5EF4-FFF2-40B4-BE49-F238E27FC236}">
                        <a16:creationId xmlns:a16="http://schemas.microsoft.com/office/drawing/2014/main" id="{ACBAB805-5AB6-9802-128A-160C8AE5FC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91" y="3003"/>
                    <a:ext cx="21" cy="22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altLang="fr-FR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Arial" panose="020B0604020202020204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8" name="Oval 133">
                    <a:extLst>
                      <a:ext uri="{FF2B5EF4-FFF2-40B4-BE49-F238E27FC236}">
                        <a16:creationId xmlns:a16="http://schemas.microsoft.com/office/drawing/2014/main" id="{F07DEB9A-9112-EB54-6393-33C6A75858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15" y="3049"/>
                    <a:ext cx="21" cy="22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altLang="fr-FR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Arial" panose="020B0604020202020204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0" name="Flowchart: Delay 39">
                  <a:extLst>
                    <a:ext uri="{FF2B5EF4-FFF2-40B4-BE49-F238E27FC236}">
                      <a16:creationId xmlns:a16="http://schemas.microsoft.com/office/drawing/2014/main" id="{D0BF8F86-F72D-F295-407E-0CBA3D7D3361}"/>
                    </a:ext>
                  </a:extLst>
                </p:cNvPr>
                <p:cNvSpPr/>
                <p:nvPr/>
              </p:nvSpPr>
              <p:spPr>
                <a:xfrm rot="18832715">
                  <a:off x="3223089" y="2422877"/>
                  <a:ext cx="91870" cy="122671"/>
                </a:xfrm>
                <a:prstGeom prst="flowChartDelay">
                  <a:avLst/>
                </a:prstGeom>
                <a:solidFill>
                  <a:srgbClr val="FFC70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Noto Sans"/>
                  </a:endParaRPr>
                </a:p>
              </p:txBody>
            </p:sp>
            <p:sp>
              <p:nvSpPr>
                <p:cNvPr id="41" name="Flowchart: Delay 40">
                  <a:extLst>
                    <a:ext uri="{FF2B5EF4-FFF2-40B4-BE49-F238E27FC236}">
                      <a16:creationId xmlns:a16="http://schemas.microsoft.com/office/drawing/2014/main" id="{8D0A1BD9-681F-5357-B196-CDD33E6F26ED}"/>
                    </a:ext>
                  </a:extLst>
                </p:cNvPr>
                <p:cNvSpPr/>
                <p:nvPr/>
              </p:nvSpPr>
              <p:spPr>
                <a:xfrm>
                  <a:off x="3392313" y="2852328"/>
                  <a:ext cx="91870" cy="122671"/>
                </a:xfrm>
                <a:prstGeom prst="flowChartDelay">
                  <a:avLst/>
                </a:prstGeom>
                <a:solidFill>
                  <a:srgbClr val="FFC70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Noto Sans"/>
                  </a:endParaRPr>
                </a:p>
              </p:txBody>
            </p:sp>
            <p:sp>
              <p:nvSpPr>
                <p:cNvPr id="42" name="Flowchart: Delay 41">
                  <a:extLst>
                    <a:ext uri="{FF2B5EF4-FFF2-40B4-BE49-F238E27FC236}">
                      <a16:creationId xmlns:a16="http://schemas.microsoft.com/office/drawing/2014/main" id="{A4934D50-1C70-E2F7-97FC-DA8C4D553212}"/>
                    </a:ext>
                  </a:extLst>
                </p:cNvPr>
                <p:cNvSpPr/>
                <p:nvPr/>
              </p:nvSpPr>
              <p:spPr>
                <a:xfrm rot="2632715">
                  <a:off x="3214504" y="3336792"/>
                  <a:ext cx="91870" cy="122671"/>
                </a:xfrm>
                <a:prstGeom prst="flowChartDelay">
                  <a:avLst/>
                </a:prstGeom>
                <a:solidFill>
                  <a:srgbClr val="FFC70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Noto Sans"/>
                  </a:endParaRPr>
                </a:p>
              </p:txBody>
            </p:sp>
            <p:sp>
              <p:nvSpPr>
                <p:cNvPr id="43" name="Flowchart: Delay 42">
                  <a:extLst>
                    <a:ext uri="{FF2B5EF4-FFF2-40B4-BE49-F238E27FC236}">
                      <a16:creationId xmlns:a16="http://schemas.microsoft.com/office/drawing/2014/main" id="{2A337C75-20F9-FF5B-6B92-981E235DB233}"/>
                    </a:ext>
                  </a:extLst>
                </p:cNvPr>
                <p:cNvSpPr/>
                <p:nvPr/>
              </p:nvSpPr>
              <p:spPr>
                <a:xfrm rot="18299961" flipH="1">
                  <a:off x="2426025" y="3300586"/>
                  <a:ext cx="91870" cy="122671"/>
                </a:xfrm>
                <a:prstGeom prst="flowChartDelay">
                  <a:avLst/>
                </a:prstGeom>
                <a:solidFill>
                  <a:srgbClr val="FFC70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Noto Sans"/>
                  </a:endParaRPr>
                </a:p>
              </p:txBody>
            </p:sp>
            <p:sp>
              <p:nvSpPr>
                <p:cNvPr id="44" name="Flowchart: Delay 43">
                  <a:extLst>
                    <a:ext uri="{FF2B5EF4-FFF2-40B4-BE49-F238E27FC236}">
                      <a16:creationId xmlns:a16="http://schemas.microsoft.com/office/drawing/2014/main" id="{EAEC9152-833B-5885-F71C-779A9407840E}"/>
                    </a:ext>
                  </a:extLst>
                </p:cNvPr>
                <p:cNvSpPr/>
                <p:nvPr/>
              </p:nvSpPr>
              <p:spPr>
                <a:xfrm rot="10978471">
                  <a:off x="2173196" y="2830680"/>
                  <a:ext cx="91870" cy="122671"/>
                </a:xfrm>
                <a:prstGeom prst="flowChartDelay">
                  <a:avLst/>
                </a:prstGeom>
                <a:solidFill>
                  <a:srgbClr val="FFC70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Noto Sans"/>
                  </a:endParaRPr>
                </a:p>
              </p:txBody>
            </p:sp>
            <p:sp>
              <p:nvSpPr>
                <p:cNvPr id="45" name="Flowchart: Delay 44">
                  <a:extLst>
                    <a:ext uri="{FF2B5EF4-FFF2-40B4-BE49-F238E27FC236}">
                      <a16:creationId xmlns:a16="http://schemas.microsoft.com/office/drawing/2014/main" id="{30B15B6F-AAF3-2DBC-8B27-F49647963ABC}"/>
                    </a:ext>
                  </a:extLst>
                </p:cNvPr>
                <p:cNvSpPr/>
                <p:nvPr/>
              </p:nvSpPr>
              <p:spPr>
                <a:xfrm rot="15068306">
                  <a:off x="2545433" y="2314416"/>
                  <a:ext cx="91870" cy="122671"/>
                </a:xfrm>
                <a:prstGeom prst="flowChartDelay">
                  <a:avLst/>
                </a:prstGeom>
                <a:solidFill>
                  <a:srgbClr val="FFC70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Noto Sans"/>
                  </a:endParaRPr>
                </a:p>
              </p:txBody>
            </p:sp>
          </p:grpSp>
          <p:sp>
            <p:nvSpPr>
              <p:cNvPr id="34" name="Flowchart: Delay 33">
                <a:extLst>
                  <a:ext uri="{FF2B5EF4-FFF2-40B4-BE49-F238E27FC236}">
                    <a16:creationId xmlns:a16="http://schemas.microsoft.com/office/drawing/2014/main" id="{B8E7A31B-7D8D-8AA6-A579-0C31C91595C7}"/>
                  </a:ext>
                </a:extLst>
              </p:cNvPr>
              <p:cNvSpPr/>
              <p:nvPr/>
            </p:nvSpPr>
            <p:spPr>
              <a:xfrm rot="17158410">
                <a:off x="-1548413" y="2216735"/>
                <a:ext cx="91870" cy="122671"/>
              </a:xfrm>
              <a:prstGeom prst="flowChartDelay">
                <a:avLst/>
              </a:prstGeom>
              <a:solidFill>
                <a:srgbClr val="FFC709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Noto Sans"/>
                </a:endParaRPr>
              </a:p>
            </p:txBody>
          </p:sp>
          <p:sp>
            <p:nvSpPr>
              <p:cNvPr id="35" name="Flowchart: Delay 34">
                <a:extLst>
                  <a:ext uri="{FF2B5EF4-FFF2-40B4-BE49-F238E27FC236}">
                    <a16:creationId xmlns:a16="http://schemas.microsoft.com/office/drawing/2014/main" id="{FC78AEB8-0652-4A3F-47AE-03C6FF3AFC9A}"/>
                  </a:ext>
                </a:extLst>
              </p:cNvPr>
              <p:cNvSpPr/>
              <p:nvPr/>
            </p:nvSpPr>
            <p:spPr>
              <a:xfrm rot="20405649">
                <a:off x="-1135996" y="2564187"/>
                <a:ext cx="91870" cy="122671"/>
              </a:xfrm>
              <a:prstGeom prst="flowChartDelay">
                <a:avLst/>
              </a:prstGeom>
              <a:solidFill>
                <a:srgbClr val="FFC709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Noto Sans"/>
                </a:endParaRPr>
              </a:p>
            </p:txBody>
          </p:sp>
          <p:sp>
            <p:nvSpPr>
              <p:cNvPr id="36" name="Flowchart: Delay 35">
                <a:extLst>
                  <a:ext uri="{FF2B5EF4-FFF2-40B4-BE49-F238E27FC236}">
                    <a16:creationId xmlns:a16="http://schemas.microsoft.com/office/drawing/2014/main" id="{9602A714-BCCB-9D19-AA8C-2A8898F7A581}"/>
                  </a:ext>
                </a:extLst>
              </p:cNvPr>
              <p:cNvSpPr/>
              <p:nvPr/>
            </p:nvSpPr>
            <p:spPr>
              <a:xfrm rot="5400000">
                <a:off x="-1660330" y="3396263"/>
                <a:ext cx="91870" cy="122671"/>
              </a:xfrm>
              <a:prstGeom prst="flowChartDelay">
                <a:avLst/>
              </a:prstGeom>
              <a:solidFill>
                <a:srgbClr val="FFC709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Noto Sans"/>
                </a:endParaRPr>
              </a:p>
            </p:txBody>
          </p:sp>
          <p:sp>
            <p:nvSpPr>
              <p:cNvPr id="37" name="Flowchart: Delay 36">
                <a:extLst>
                  <a:ext uri="{FF2B5EF4-FFF2-40B4-BE49-F238E27FC236}">
                    <a16:creationId xmlns:a16="http://schemas.microsoft.com/office/drawing/2014/main" id="{924F8581-DC36-A25A-9292-0441EFEB6DB0}"/>
                  </a:ext>
                </a:extLst>
              </p:cNvPr>
              <p:cNvSpPr/>
              <p:nvPr/>
            </p:nvSpPr>
            <p:spPr>
              <a:xfrm rot="12026507">
                <a:off x="-2298386" y="2597786"/>
                <a:ext cx="91870" cy="122671"/>
              </a:xfrm>
              <a:prstGeom prst="flowChartDelay">
                <a:avLst/>
              </a:prstGeom>
              <a:solidFill>
                <a:srgbClr val="FFC709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Noto Sans"/>
                </a:endParaRPr>
              </a:p>
            </p:txBody>
          </p:sp>
          <p:sp>
            <p:nvSpPr>
              <p:cNvPr id="38" name="Flowchart: Delay 37">
                <a:extLst>
                  <a:ext uri="{FF2B5EF4-FFF2-40B4-BE49-F238E27FC236}">
                    <a16:creationId xmlns:a16="http://schemas.microsoft.com/office/drawing/2014/main" id="{9406AFD3-42D9-830B-04CA-5C31A84A81F4}"/>
                  </a:ext>
                </a:extLst>
              </p:cNvPr>
              <p:cNvSpPr/>
              <p:nvPr/>
            </p:nvSpPr>
            <p:spPr>
              <a:xfrm rot="6857120">
                <a:off x="-1886096" y="3349436"/>
                <a:ext cx="91870" cy="122671"/>
              </a:xfrm>
              <a:prstGeom prst="flowChartDelay">
                <a:avLst/>
              </a:prstGeom>
              <a:solidFill>
                <a:srgbClr val="FFC709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Noto Sans"/>
                </a:endParaRPr>
              </a:p>
            </p:txBody>
          </p:sp>
        </p:grp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7FCA86A8-16EA-3E38-8190-E57D2BBF37AD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2" y="4326132"/>
              <a:ext cx="1471234" cy="735957"/>
            </a:xfrm>
            <a:prstGeom prst="straightConnector1">
              <a:avLst/>
            </a:prstGeom>
            <a:noFill/>
            <a:ln w="6350" cap="flat" cmpd="sng" algn="ctr">
              <a:solidFill>
                <a:srgbClr val="69B445"/>
              </a:solidFill>
              <a:prstDash val="lgDash"/>
              <a:tailEnd type="triangle" w="lg" len="med"/>
            </a:ln>
            <a:effectLst/>
          </p:spPr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8BF27D1F-3A7B-46C1-4C48-B4AA0879266D}"/>
                </a:ext>
              </a:extLst>
            </p:cNvPr>
            <p:cNvCxnSpPr>
              <a:cxnSpLocks/>
            </p:cNvCxnSpPr>
            <p:nvPr/>
          </p:nvCxnSpPr>
          <p:spPr>
            <a:xfrm>
              <a:off x="8825763" y="4608405"/>
              <a:ext cx="0" cy="280940"/>
            </a:xfrm>
            <a:prstGeom prst="straightConnector1">
              <a:avLst/>
            </a:prstGeom>
            <a:noFill/>
            <a:ln w="6350" cap="flat" cmpd="sng" algn="ctr">
              <a:solidFill>
                <a:srgbClr val="E21860"/>
              </a:solidFill>
              <a:prstDash val="lgDash"/>
              <a:tailEnd type="triangle" w="lg" len="med"/>
            </a:ln>
            <a:effectLst/>
          </p:spPr>
        </p:cxn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B16A4B3-875C-4E4A-34CC-2FB18C1ABC52}"/>
                </a:ext>
              </a:extLst>
            </p:cNvPr>
            <p:cNvSpPr txBox="1"/>
            <p:nvPr/>
          </p:nvSpPr>
          <p:spPr>
            <a:xfrm>
              <a:off x="6827227" y="5401106"/>
              <a:ext cx="11304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Myeloma cell </a:t>
              </a:r>
              <a:b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</a:br>
              <a:r>
                <a:rPr kumimoji="0" lang="en-US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apoptosis</a:t>
              </a: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D35DEDD-8296-2D82-2E09-73F4BAF449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86688" y="4608405"/>
              <a:ext cx="1039074" cy="401399"/>
            </a:xfrm>
            <a:prstGeom prst="straightConnector1">
              <a:avLst/>
            </a:prstGeom>
            <a:noFill/>
            <a:ln w="6350" cap="flat" cmpd="sng" algn="ctr">
              <a:solidFill>
                <a:srgbClr val="E21860"/>
              </a:solidFill>
              <a:prstDash val="lgDash"/>
              <a:tailEnd type="triangle" w="lg" len="med"/>
            </a:ln>
            <a:effectLst/>
          </p:spPr>
        </p:cxn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B7719C0A-3740-4211-2159-061B0C220180}"/>
                </a:ext>
              </a:extLst>
            </p:cNvPr>
            <p:cNvGrpSpPr/>
            <p:nvPr/>
          </p:nvGrpSpPr>
          <p:grpSpPr>
            <a:xfrm>
              <a:off x="10193481" y="3651311"/>
              <a:ext cx="1255713" cy="872491"/>
              <a:chOff x="-2331224" y="2232136"/>
              <a:chExt cx="1310987" cy="1271398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5ACD995D-A367-7D00-C5B0-E6C76B7842DA}"/>
                  </a:ext>
                </a:extLst>
              </p:cNvPr>
              <p:cNvGrpSpPr/>
              <p:nvPr/>
            </p:nvGrpSpPr>
            <p:grpSpPr>
              <a:xfrm>
                <a:off x="-2331224" y="2259012"/>
                <a:ext cx="1310987" cy="1169988"/>
                <a:chOff x="2173196" y="2321526"/>
                <a:chExt cx="1310987" cy="1169988"/>
              </a:xfrm>
            </p:grpSpPr>
            <p:grpSp>
              <p:nvGrpSpPr>
                <p:cNvPr id="70" name="Group 120">
                  <a:extLst>
                    <a:ext uri="{FF2B5EF4-FFF2-40B4-BE49-F238E27FC236}">
                      <a16:creationId xmlns:a16="http://schemas.microsoft.com/office/drawing/2014/main" id="{67ED15E4-F8FF-4C6C-5F9B-0EA1D16002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14921" y="2321526"/>
                  <a:ext cx="1184275" cy="1169988"/>
                  <a:chOff x="4250" y="2903"/>
                  <a:chExt cx="746" cy="737"/>
                </a:xfrm>
              </p:grpSpPr>
              <p:sp>
                <p:nvSpPr>
                  <p:cNvPr id="77" name="Freeform 121">
                    <a:extLst>
                      <a:ext uri="{FF2B5EF4-FFF2-40B4-BE49-F238E27FC236}">
                        <a16:creationId xmlns:a16="http://schemas.microsoft.com/office/drawing/2014/main" id="{D245C5DC-DB6B-81C4-1F3E-2F25F6884E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50" y="2905"/>
                    <a:ext cx="746" cy="735"/>
                  </a:xfrm>
                  <a:custGeom>
                    <a:avLst/>
                    <a:gdLst>
                      <a:gd name="T0" fmla="*/ 594 w 432"/>
                      <a:gd name="T1" fmla="*/ 259 h 400"/>
                      <a:gd name="T2" fmla="*/ 93 w 432"/>
                      <a:gd name="T3" fmla="*/ 1459 h 400"/>
                      <a:gd name="T4" fmla="*/ 1219 w 432"/>
                      <a:gd name="T5" fmla="*/ 2444 h 400"/>
                      <a:gd name="T6" fmla="*/ 2003 w 432"/>
                      <a:gd name="T7" fmla="*/ 2029 h 400"/>
                      <a:gd name="T8" fmla="*/ 2210 w 432"/>
                      <a:gd name="T9" fmla="*/ 1080 h 400"/>
                      <a:gd name="T10" fmla="*/ 948 w 432"/>
                      <a:gd name="T11" fmla="*/ 132 h 400"/>
                      <a:gd name="T12" fmla="*/ 594 w 432"/>
                      <a:gd name="T13" fmla="*/ 259 h 40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432" h="400">
                        <a:moveTo>
                          <a:pt x="115" y="42"/>
                        </a:moveTo>
                        <a:cubicBezTo>
                          <a:pt x="45" y="72"/>
                          <a:pt x="0" y="168"/>
                          <a:pt x="18" y="235"/>
                        </a:cubicBezTo>
                        <a:cubicBezTo>
                          <a:pt x="41" y="322"/>
                          <a:pt x="153" y="386"/>
                          <a:pt x="237" y="394"/>
                        </a:cubicBezTo>
                        <a:cubicBezTo>
                          <a:pt x="302" y="400"/>
                          <a:pt x="351" y="383"/>
                          <a:pt x="389" y="327"/>
                        </a:cubicBezTo>
                        <a:cubicBezTo>
                          <a:pt x="419" y="282"/>
                          <a:pt x="432" y="228"/>
                          <a:pt x="429" y="174"/>
                        </a:cubicBezTo>
                        <a:cubicBezTo>
                          <a:pt x="421" y="55"/>
                          <a:pt x="289" y="0"/>
                          <a:pt x="184" y="21"/>
                        </a:cubicBezTo>
                        <a:cubicBezTo>
                          <a:pt x="158" y="26"/>
                          <a:pt x="139" y="32"/>
                          <a:pt x="115" y="42"/>
                        </a:cubicBezTo>
                      </a:path>
                    </a:pathLst>
                  </a:custGeom>
                  <a:solidFill>
                    <a:srgbClr val="244E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78" name="Freeform 122">
                    <a:extLst>
                      <a:ext uri="{FF2B5EF4-FFF2-40B4-BE49-F238E27FC236}">
                        <a16:creationId xmlns:a16="http://schemas.microsoft.com/office/drawing/2014/main" id="{A9ADC393-0FAD-1FD0-32E6-C2E36BFD00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22" y="2984"/>
                    <a:ext cx="625" cy="584"/>
                  </a:xfrm>
                  <a:custGeom>
                    <a:avLst/>
                    <a:gdLst>
                      <a:gd name="T0" fmla="*/ 299 w 362"/>
                      <a:gd name="T1" fmla="*/ 259 h 318"/>
                      <a:gd name="T2" fmla="*/ 57 w 362"/>
                      <a:gd name="T3" fmla="*/ 630 h 318"/>
                      <a:gd name="T4" fmla="*/ 29 w 362"/>
                      <a:gd name="T5" fmla="*/ 1080 h 318"/>
                      <a:gd name="T6" fmla="*/ 218 w 362"/>
                      <a:gd name="T7" fmla="*/ 1331 h 318"/>
                      <a:gd name="T8" fmla="*/ 439 w 362"/>
                      <a:gd name="T9" fmla="*/ 1488 h 318"/>
                      <a:gd name="T10" fmla="*/ 587 w 362"/>
                      <a:gd name="T11" fmla="*/ 1741 h 318"/>
                      <a:gd name="T12" fmla="*/ 1183 w 362"/>
                      <a:gd name="T13" fmla="*/ 1932 h 318"/>
                      <a:gd name="T14" fmla="*/ 1777 w 362"/>
                      <a:gd name="T15" fmla="*/ 979 h 318"/>
                      <a:gd name="T16" fmla="*/ 1801 w 362"/>
                      <a:gd name="T17" fmla="*/ 725 h 318"/>
                      <a:gd name="T18" fmla="*/ 1699 w 362"/>
                      <a:gd name="T19" fmla="*/ 472 h 318"/>
                      <a:gd name="T20" fmla="*/ 1366 w 362"/>
                      <a:gd name="T21" fmla="*/ 94 h 318"/>
                      <a:gd name="T22" fmla="*/ 886 w 362"/>
                      <a:gd name="T23" fmla="*/ 0 h 318"/>
                      <a:gd name="T24" fmla="*/ 689 w 362"/>
                      <a:gd name="T25" fmla="*/ 20 h 318"/>
                      <a:gd name="T26" fmla="*/ 509 w 362"/>
                      <a:gd name="T27" fmla="*/ 94 h 318"/>
                      <a:gd name="T28" fmla="*/ 299 w 362"/>
                      <a:gd name="T29" fmla="*/ 259 h 31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362" h="318">
                        <a:moveTo>
                          <a:pt x="58" y="42"/>
                        </a:moveTo>
                        <a:cubicBezTo>
                          <a:pt x="36" y="58"/>
                          <a:pt x="16" y="84"/>
                          <a:pt x="11" y="102"/>
                        </a:cubicBezTo>
                        <a:cubicBezTo>
                          <a:pt x="6" y="121"/>
                          <a:pt x="0" y="154"/>
                          <a:pt x="6" y="174"/>
                        </a:cubicBezTo>
                        <a:cubicBezTo>
                          <a:pt x="11" y="191"/>
                          <a:pt x="27" y="208"/>
                          <a:pt x="42" y="215"/>
                        </a:cubicBezTo>
                        <a:cubicBezTo>
                          <a:pt x="57" y="222"/>
                          <a:pt x="74" y="227"/>
                          <a:pt x="85" y="240"/>
                        </a:cubicBezTo>
                        <a:cubicBezTo>
                          <a:pt x="97" y="252"/>
                          <a:pt x="102" y="268"/>
                          <a:pt x="114" y="281"/>
                        </a:cubicBezTo>
                        <a:cubicBezTo>
                          <a:pt x="145" y="313"/>
                          <a:pt x="188" y="318"/>
                          <a:pt x="230" y="312"/>
                        </a:cubicBezTo>
                        <a:cubicBezTo>
                          <a:pt x="306" y="303"/>
                          <a:pt x="362" y="233"/>
                          <a:pt x="345" y="158"/>
                        </a:cubicBezTo>
                        <a:cubicBezTo>
                          <a:pt x="341" y="141"/>
                          <a:pt x="349" y="133"/>
                          <a:pt x="350" y="117"/>
                        </a:cubicBezTo>
                        <a:cubicBezTo>
                          <a:pt x="352" y="100"/>
                          <a:pt x="340" y="88"/>
                          <a:pt x="330" y="76"/>
                        </a:cubicBezTo>
                        <a:cubicBezTo>
                          <a:pt x="307" y="49"/>
                          <a:pt x="305" y="23"/>
                          <a:pt x="265" y="15"/>
                        </a:cubicBezTo>
                        <a:cubicBezTo>
                          <a:pt x="236" y="10"/>
                          <a:pt x="202" y="1"/>
                          <a:pt x="172" y="0"/>
                        </a:cubicBezTo>
                        <a:cubicBezTo>
                          <a:pt x="159" y="0"/>
                          <a:pt x="147" y="3"/>
                          <a:pt x="134" y="3"/>
                        </a:cubicBezTo>
                        <a:cubicBezTo>
                          <a:pt x="118" y="3"/>
                          <a:pt x="111" y="4"/>
                          <a:pt x="99" y="15"/>
                        </a:cubicBezTo>
                        <a:cubicBezTo>
                          <a:pt x="86" y="25"/>
                          <a:pt x="67" y="36"/>
                          <a:pt x="58" y="42"/>
                        </a:cubicBezTo>
                        <a:close/>
                      </a:path>
                    </a:pathLst>
                  </a:custGeom>
                  <a:solidFill>
                    <a:sysClr val="window" lastClr="FFFFFF">
                      <a:lumMod val="65000"/>
                    </a:sys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79" name="Freeform 123">
                    <a:extLst>
                      <a:ext uri="{FF2B5EF4-FFF2-40B4-BE49-F238E27FC236}">
                        <a16:creationId xmlns:a16="http://schemas.microsoft.com/office/drawing/2014/main" id="{E0E95401-0B7E-7AF7-15D2-3F7DD277EEB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70" y="2951"/>
                    <a:ext cx="513" cy="632"/>
                  </a:xfrm>
                  <a:custGeom>
                    <a:avLst/>
                    <a:gdLst>
                      <a:gd name="T0" fmla="*/ 169 w 297"/>
                      <a:gd name="T1" fmla="*/ 1319 h 344"/>
                      <a:gd name="T2" fmla="*/ 632 w 297"/>
                      <a:gd name="T3" fmla="*/ 209 h 344"/>
                      <a:gd name="T4" fmla="*/ 957 w 297"/>
                      <a:gd name="T5" fmla="*/ 88 h 344"/>
                      <a:gd name="T6" fmla="*/ 1530 w 297"/>
                      <a:gd name="T7" fmla="*/ 132 h 344"/>
                      <a:gd name="T8" fmla="*/ 881 w 297"/>
                      <a:gd name="T9" fmla="*/ 51 h 344"/>
                      <a:gd name="T10" fmla="*/ 553 w 297"/>
                      <a:gd name="T11" fmla="*/ 173 h 344"/>
                      <a:gd name="T12" fmla="*/ 86 w 297"/>
                      <a:gd name="T13" fmla="*/ 1282 h 344"/>
                      <a:gd name="T14" fmla="*/ 871 w 297"/>
                      <a:gd name="T15" fmla="*/ 2133 h 344"/>
                      <a:gd name="T16" fmla="*/ 169 w 297"/>
                      <a:gd name="T17" fmla="*/ 1319 h 34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97" h="344">
                        <a:moveTo>
                          <a:pt x="33" y="213"/>
                        </a:moveTo>
                        <a:cubicBezTo>
                          <a:pt x="16" y="150"/>
                          <a:pt x="57" y="62"/>
                          <a:pt x="123" y="34"/>
                        </a:cubicBezTo>
                        <a:cubicBezTo>
                          <a:pt x="144" y="24"/>
                          <a:pt x="162" y="19"/>
                          <a:pt x="186" y="14"/>
                        </a:cubicBezTo>
                        <a:cubicBezTo>
                          <a:pt x="222" y="7"/>
                          <a:pt x="261" y="9"/>
                          <a:pt x="297" y="21"/>
                        </a:cubicBezTo>
                        <a:cubicBezTo>
                          <a:pt x="257" y="4"/>
                          <a:pt x="212" y="0"/>
                          <a:pt x="171" y="8"/>
                        </a:cubicBezTo>
                        <a:cubicBezTo>
                          <a:pt x="146" y="13"/>
                          <a:pt x="129" y="19"/>
                          <a:pt x="107" y="28"/>
                        </a:cubicBezTo>
                        <a:cubicBezTo>
                          <a:pt x="41" y="56"/>
                          <a:pt x="0" y="145"/>
                          <a:pt x="17" y="207"/>
                        </a:cubicBezTo>
                        <a:cubicBezTo>
                          <a:pt x="34" y="271"/>
                          <a:pt x="102" y="322"/>
                          <a:pt x="169" y="344"/>
                        </a:cubicBezTo>
                        <a:cubicBezTo>
                          <a:pt x="108" y="319"/>
                          <a:pt x="48" y="272"/>
                          <a:pt x="33" y="213"/>
                        </a:cubicBezTo>
                      </a:path>
                    </a:pathLst>
                  </a:custGeom>
                  <a:solidFill>
                    <a:srgbClr val="EAF1F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80" name="Freeform 124">
                    <a:extLst>
                      <a:ext uri="{FF2B5EF4-FFF2-40B4-BE49-F238E27FC236}">
                        <a16:creationId xmlns:a16="http://schemas.microsoft.com/office/drawing/2014/main" id="{488A2827-97F2-A34D-49D6-FBB0C05471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36" y="3014"/>
                    <a:ext cx="541" cy="604"/>
                  </a:xfrm>
                  <a:custGeom>
                    <a:avLst/>
                    <a:gdLst>
                      <a:gd name="T0" fmla="*/ 1601 w 313"/>
                      <a:gd name="T1" fmla="*/ 731 h 329"/>
                      <a:gd name="T2" fmla="*/ 1206 w 313"/>
                      <a:gd name="T3" fmla="*/ 0 h 329"/>
                      <a:gd name="T4" fmla="*/ 1509 w 313"/>
                      <a:gd name="T5" fmla="*/ 657 h 329"/>
                      <a:gd name="T6" fmla="*/ 1317 w 313"/>
                      <a:gd name="T7" fmla="*/ 1540 h 329"/>
                      <a:gd name="T8" fmla="*/ 589 w 313"/>
                      <a:gd name="T9" fmla="*/ 1924 h 329"/>
                      <a:gd name="T10" fmla="*/ 0 w 313"/>
                      <a:gd name="T11" fmla="*/ 1678 h 329"/>
                      <a:gd name="T12" fmla="*/ 676 w 313"/>
                      <a:gd name="T13" fmla="*/ 1999 h 329"/>
                      <a:gd name="T14" fmla="*/ 1403 w 313"/>
                      <a:gd name="T15" fmla="*/ 1608 h 329"/>
                      <a:gd name="T16" fmla="*/ 1601 w 313"/>
                      <a:gd name="T17" fmla="*/ 731 h 3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13" h="329">
                        <a:moveTo>
                          <a:pt x="310" y="118"/>
                        </a:moveTo>
                        <a:cubicBezTo>
                          <a:pt x="306" y="64"/>
                          <a:pt x="275" y="24"/>
                          <a:pt x="234" y="0"/>
                        </a:cubicBezTo>
                        <a:cubicBezTo>
                          <a:pt x="266" y="25"/>
                          <a:pt x="289" y="60"/>
                          <a:pt x="292" y="106"/>
                        </a:cubicBezTo>
                        <a:cubicBezTo>
                          <a:pt x="295" y="157"/>
                          <a:pt x="283" y="207"/>
                          <a:pt x="255" y="249"/>
                        </a:cubicBezTo>
                        <a:cubicBezTo>
                          <a:pt x="220" y="301"/>
                          <a:pt x="174" y="317"/>
                          <a:pt x="114" y="311"/>
                        </a:cubicBezTo>
                        <a:cubicBezTo>
                          <a:pt x="78" y="308"/>
                          <a:pt x="36" y="294"/>
                          <a:pt x="0" y="271"/>
                        </a:cubicBezTo>
                        <a:cubicBezTo>
                          <a:pt x="40" y="300"/>
                          <a:pt x="89" y="319"/>
                          <a:pt x="131" y="323"/>
                        </a:cubicBezTo>
                        <a:cubicBezTo>
                          <a:pt x="192" y="329"/>
                          <a:pt x="237" y="312"/>
                          <a:pt x="272" y="260"/>
                        </a:cubicBezTo>
                        <a:cubicBezTo>
                          <a:pt x="300" y="218"/>
                          <a:pt x="313" y="168"/>
                          <a:pt x="310" y="118"/>
                        </a:cubicBezTo>
                      </a:path>
                    </a:pathLst>
                  </a:custGeom>
                  <a:solidFill>
                    <a:srgbClr val="244EA2">
                      <a:lumMod val="20000"/>
                      <a:lumOff val="8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81" name="Freeform 125">
                    <a:extLst>
                      <a:ext uri="{FF2B5EF4-FFF2-40B4-BE49-F238E27FC236}">
                        <a16:creationId xmlns:a16="http://schemas.microsoft.com/office/drawing/2014/main" id="{8E04323C-80E5-5D1C-DD0A-1DD19E8CA9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38" y="3072"/>
                    <a:ext cx="469" cy="476"/>
                  </a:xfrm>
                  <a:custGeom>
                    <a:avLst/>
                    <a:gdLst>
                      <a:gd name="T0" fmla="*/ 0 w 272"/>
                      <a:gd name="T1" fmla="*/ 987 h 259"/>
                      <a:gd name="T2" fmla="*/ 512 w 272"/>
                      <a:gd name="T3" fmla="*/ 1513 h 259"/>
                      <a:gd name="T4" fmla="*/ 1154 w 272"/>
                      <a:gd name="T5" fmla="*/ 1402 h 259"/>
                      <a:gd name="T6" fmla="*/ 1347 w 272"/>
                      <a:gd name="T7" fmla="*/ 632 h 259"/>
                      <a:gd name="T8" fmla="*/ 1338 w 272"/>
                      <a:gd name="T9" fmla="*/ 290 h 259"/>
                      <a:gd name="T10" fmla="*/ 1162 w 272"/>
                      <a:gd name="T11" fmla="*/ 0 h 259"/>
                      <a:gd name="T12" fmla="*/ 1210 w 272"/>
                      <a:gd name="T13" fmla="*/ 287 h 259"/>
                      <a:gd name="T14" fmla="*/ 1181 w 272"/>
                      <a:gd name="T15" fmla="*/ 682 h 259"/>
                      <a:gd name="T16" fmla="*/ 900 w 272"/>
                      <a:gd name="T17" fmla="*/ 1246 h 259"/>
                      <a:gd name="T18" fmla="*/ 666 w 272"/>
                      <a:gd name="T19" fmla="*/ 1334 h 259"/>
                      <a:gd name="T20" fmla="*/ 455 w 272"/>
                      <a:gd name="T21" fmla="*/ 1097 h 259"/>
                      <a:gd name="T22" fmla="*/ 9 w 272"/>
                      <a:gd name="T23" fmla="*/ 987 h 259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272" h="259">
                        <a:moveTo>
                          <a:pt x="0" y="159"/>
                        </a:moveTo>
                        <a:cubicBezTo>
                          <a:pt x="47" y="166"/>
                          <a:pt x="53" y="231"/>
                          <a:pt x="100" y="244"/>
                        </a:cubicBezTo>
                        <a:cubicBezTo>
                          <a:pt x="149" y="257"/>
                          <a:pt x="185" y="259"/>
                          <a:pt x="225" y="226"/>
                        </a:cubicBezTo>
                        <a:cubicBezTo>
                          <a:pt x="263" y="194"/>
                          <a:pt x="262" y="146"/>
                          <a:pt x="263" y="102"/>
                        </a:cubicBezTo>
                        <a:cubicBezTo>
                          <a:pt x="263" y="81"/>
                          <a:pt x="272" y="68"/>
                          <a:pt x="261" y="47"/>
                        </a:cubicBezTo>
                        <a:cubicBezTo>
                          <a:pt x="253" y="31"/>
                          <a:pt x="236" y="15"/>
                          <a:pt x="227" y="0"/>
                        </a:cubicBezTo>
                        <a:cubicBezTo>
                          <a:pt x="227" y="15"/>
                          <a:pt x="235" y="30"/>
                          <a:pt x="236" y="46"/>
                        </a:cubicBezTo>
                        <a:cubicBezTo>
                          <a:pt x="238" y="68"/>
                          <a:pt x="235" y="89"/>
                          <a:pt x="230" y="110"/>
                        </a:cubicBezTo>
                        <a:cubicBezTo>
                          <a:pt x="219" y="153"/>
                          <a:pt x="225" y="184"/>
                          <a:pt x="176" y="201"/>
                        </a:cubicBezTo>
                        <a:cubicBezTo>
                          <a:pt x="163" y="205"/>
                          <a:pt x="144" y="217"/>
                          <a:pt x="130" y="215"/>
                        </a:cubicBezTo>
                        <a:cubicBezTo>
                          <a:pt x="111" y="213"/>
                          <a:pt x="103" y="189"/>
                          <a:pt x="89" y="177"/>
                        </a:cubicBezTo>
                        <a:cubicBezTo>
                          <a:pt x="65" y="158"/>
                          <a:pt x="24" y="164"/>
                          <a:pt x="2" y="159"/>
                        </a:cubicBezTo>
                      </a:path>
                    </a:pathLst>
                  </a:custGeom>
                  <a:solidFill>
                    <a:srgbClr val="244EA2">
                      <a:lumMod val="60000"/>
                      <a:lumOff val="4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82" name="Freeform 126">
                    <a:extLst>
                      <a:ext uri="{FF2B5EF4-FFF2-40B4-BE49-F238E27FC236}">
                        <a16:creationId xmlns:a16="http://schemas.microsoft.com/office/drawing/2014/main" id="{9E9A2252-10DF-9112-F212-72EA74AF13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46" y="3004"/>
                    <a:ext cx="399" cy="271"/>
                  </a:xfrm>
                  <a:custGeom>
                    <a:avLst/>
                    <a:gdLst>
                      <a:gd name="T0" fmla="*/ 29 w 231"/>
                      <a:gd name="T1" fmla="*/ 922 h 147"/>
                      <a:gd name="T2" fmla="*/ 484 w 231"/>
                      <a:gd name="T3" fmla="*/ 105 h 147"/>
                      <a:gd name="T4" fmla="*/ 871 w 231"/>
                      <a:gd name="T5" fmla="*/ 37 h 147"/>
                      <a:gd name="T6" fmla="*/ 1190 w 231"/>
                      <a:gd name="T7" fmla="*/ 125 h 147"/>
                      <a:gd name="T8" fmla="*/ 411 w 231"/>
                      <a:gd name="T9" fmla="*/ 289 h 147"/>
                      <a:gd name="T10" fmla="*/ 50 w 231"/>
                      <a:gd name="T11" fmla="*/ 898 h 14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231" h="147">
                        <a:moveTo>
                          <a:pt x="6" y="147"/>
                        </a:moveTo>
                        <a:cubicBezTo>
                          <a:pt x="0" y="86"/>
                          <a:pt x="33" y="48"/>
                          <a:pt x="94" y="17"/>
                        </a:cubicBezTo>
                        <a:cubicBezTo>
                          <a:pt x="126" y="0"/>
                          <a:pt x="133" y="5"/>
                          <a:pt x="169" y="6"/>
                        </a:cubicBezTo>
                        <a:cubicBezTo>
                          <a:pt x="195" y="8"/>
                          <a:pt x="210" y="9"/>
                          <a:pt x="231" y="20"/>
                        </a:cubicBezTo>
                        <a:cubicBezTo>
                          <a:pt x="179" y="2"/>
                          <a:pt x="126" y="24"/>
                          <a:pt x="80" y="46"/>
                        </a:cubicBezTo>
                        <a:cubicBezTo>
                          <a:pt x="48" y="62"/>
                          <a:pt x="6" y="98"/>
                          <a:pt x="10" y="143"/>
                        </a:cubicBezTo>
                      </a:path>
                    </a:pathLst>
                  </a:custGeom>
                  <a:solidFill>
                    <a:srgbClr val="E3D5D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83" name="Freeform 127">
                    <a:extLst>
                      <a:ext uri="{FF2B5EF4-FFF2-40B4-BE49-F238E27FC236}">
                        <a16:creationId xmlns:a16="http://schemas.microsoft.com/office/drawing/2014/main" id="{803B67B3-747E-D1F4-1B9B-23704D373D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31" y="3335"/>
                    <a:ext cx="361" cy="232"/>
                  </a:xfrm>
                  <a:custGeom>
                    <a:avLst/>
                    <a:gdLst>
                      <a:gd name="T0" fmla="*/ 582 w 209"/>
                      <a:gd name="T1" fmla="*/ 569 h 126"/>
                      <a:gd name="T2" fmla="*/ 1078 w 209"/>
                      <a:gd name="T3" fmla="*/ 0 h 126"/>
                      <a:gd name="T4" fmla="*/ 603 w 209"/>
                      <a:gd name="T5" fmla="*/ 654 h 126"/>
                      <a:gd name="T6" fmla="*/ 0 w 209"/>
                      <a:gd name="T7" fmla="*/ 350 h 126"/>
                      <a:gd name="T8" fmla="*/ 582 w 209"/>
                      <a:gd name="T9" fmla="*/ 569 h 1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09" h="126">
                        <a:moveTo>
                          <a:pt x="113" y="91"/>
                        </a:moveTo>
                        <a:cubicBezTo>
                          <a:pt x="181" y="68"/>
                          <a:pt x="204" y="26"/>
                          <a:pt x="209" y="0"/>
                        </a:cubicBezTo>
                        <a:cubicBezTo>
                          <a:pt x="204" y="57"/>
                          <a:pt x="187" y="85"/>
                          <a:pt x="117" y="105"/>
                        </a:cubicBezTo>
                        <a:cubicBezTo>
                          <a:pt x="46" y="126"/>
                          <a:pt x="19" y="91"/>
                          <a:pt x="0" y="56"/>
                        </a:cubicBezTo>
                        <a:cubicBezTo>
                          <a:pt x="24" y="78"/>
                          <a:pt x="61" y="107"/>
                          <a:pt x="113" y="91"/>
                        </a:cubicBezTo>
                      </a:path>
                    </a:pathLst>
                  </a:custGeom>
                  <a:solidFill>
                    <a:srgbClr val="244E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84" name="Freeform 128">
                    <a:extLst>
                      <a:ext uri="{FF2B5EF4-FFF2-40B4-BE49-F238E27FC236}">
                        <a16:creationId xmlns:a16="http://schemas.microsoft.com/office/drawing/2014/main" id="{34EAE260-1F40-D8F1-D368-5BC1CD42EF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28" y="3282"/>
                    <a:ext cx="238" cy="323"/>
                  </a:xfrm>
                  <a:custGeom>
                    <a:avLst/>
                    <a:gdLst>
                      <a:gd name="T0" fmla="*/ 707 w 138"/>
                      <a:gd name="T1" fmla="*/ 0 h 176"/>
                      <a:gd name="T2" fmla="*/ 0 w 138"/>
                      <a:gd name="T3" fmla="*/ 1088 h 176"/>
                      <a:gd name="T4" fmla="*/ 707 w 138"/>
                      <a:gd name="T5" fmla="*/ 0 h 176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38" h="176">
                        <a:moveTo>
                          <a:pt x="138" y="0"/>
                        </a:moveTo>
                        <a:cubicBezTo>
                          <a:pt x="136" y="37"/>
                          <a:pt x="115" y="169"/>
                          <a:pt x="0" y="176"/>
                        </a:cubicBezTo>
                        <a:cubicBezTo>
                          <a:pt x="33" y="165"/>
                          <a:pt x="111" y="134"/>
                          <a:pt x="138" y="0"/>
                        </a:cubicBezTo>
                      </a:path>
                    </a:pathLst>
                  </a:custGeom>
                  <a:solidFill>
                    <a:srgbClr val="244EA2">
                      <a:lumMod val="75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85" name="Freeform 129">
                    <a:extLst>
                      <a:ext uri="{FF2B5EF4-FFF2-40B4-BE49-F238E27FC236}">
                        <a16:creationId xmlns:a16="http://schemas.microsoft.com/office/drawing/2014/main" id="{48B29DA1-997E-0408-0FD4-6C986610839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50" y="2903"/>
                    <a:ext cx="746" cy="737"/>
                  </a:xfrm>
                  <a:custGeom>
                    <a:avLst/>
                    <a:gdLst>
                      <a:gd name="T0" fmla="*/ 594 w 432"/>
                      <a:gd name="T1" fmla="*/ 261 h 401"/>
                      <a:gd name="T2" fmla="*/ 93 w 432"/>
                      <a:gd name="T3" fmla="*/ 1467 h 401"/>
                      <a:gd name="T4" fmla="*/ 1219 w 432"/>
                      <a:gd name="T5" fmla="*/ 2452 h 401"/>
                      <a:gd name="T6" fmla="*/ 2003 w 432"/>
                      <a:gd name="T7" fmla="*/ 2031 h 401"/>
                      <a:gd name="T8" fmla="*/ 2210 w 432"/>
                      <a:gd name="T9" fmla="*/ 1088 h 401"/>
                      <a:gd name="T10" fmla="*/ 948 w 432"/>
                      <a:gd name="T11" fmla="*/ 132 h 401"/>
                      <a:gd name="T12" fmla="*/ 594 w 432"/>
                      <a:gd name="T13" fmla="*/ 261 h 401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432" h="401">
                        <a:moveTo>
                          <a:pt x="115" y="42"/>
                        </a:moveTo>
                        <a:cubicBezTo>
                          <a:pt x="44" y="73"/>
                          <a:pt x="0" y="168"/>
                          <a:pt x="18" y="236"/>
                        </a:cubicBezTo>
                        <a:cubicBezTo>
                          <a:pt x="41" y="323"/>
                          <a:pt x="153" y="387"/>
                          <a:pt x="237" y="395"/>
                        </a:cubicBezTo>
                        <a:cubicBezTo>
                          <a:pt x="302" y="401"/>
                          <a:pt x="351" y="383"/>
                          <a:pt x="389" y="327"/>
                        </a:cubicBezTo>
                        <a:cubicBezTo>
                          <a:pt x="419" y="283"/>
                          <a:pt x="432" y="229"/>
                          <a:pt x="429" y="175"/>
                        </a:cubicBezTo>
                        <a:cubicBezTo>
                          <a:pt x="421" y="55"/>
                          <a:pt x="289" y="0"/>
                          <a:pt x="184" y="21"/>
                        </a:cubicBezTo>
                        <a:cubicBezTo>
                          <a:pt x="158" y="27"/>
                          <a:pt x="139" y="32"/>
                          <a:pt x="115" y="42"/>
                        </a:cubicBezTo>
                      </a:path>
                    </a:pathLst>
                  </a:custGeom>
                  <a:noFill/>
                  <a:ln w="6350" cap="rnd">
                    <a:solidFill>
                      <a:srgbClr val="585759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86" name="Freeform 130">
                    <a:extLst>
                      <a:ext uri="{FF2B5EF4-FFF2-40B4-BE49-F238E27FC236}">
                        <a16:creationId xmlns:a16="http://schemas.microsoft.com/office/drawing/2014/main" id="{BC05C5E6-3C80-0127-4E80-C0F064E07D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22" y="2984"/>
                    <a:ext cx="625" cy="584"/>
                  </a:xfrm>
                  <a:custGeom>
                    <a:avLst/>
                    <a:gdLst>
                      <a:gd name="T0" fmla="*/ 299 w 362"/>
                      <a:gd name="T1" fmla="*/ 259 h 318"/>
                      <a:gd name="T2" fmla="*/ 57 w 362"/>
                      <a:gd name="T3" fmla="*/ 630 h 318"/>
                      <a:gd name="T4" fmla="*/ 29 w 362"/>
                      <a:gd name="T5" fmla="*/ 1080 h 318"/>
                      <a:gd name="T6" fmla="*/ 218 w 362"/>
                      <a:gd name="T7" fmla="*/ 1331 h 318"/>
                      <a:gd name="T8" fmla="*/ 439 w 362"/>
                      <a:gd name="T9" fmla="*/ 1488 h 318"/>
                      <a:gd name="T10" fmla="*/ 587 w 362"/>
                      <a:gd name="T11" fmla="*/ 1741 h 318"/>
                      <a:gd name="T12" fmla="*/ 1183 w 362"/>
                      <a:gd name="T13" fmla="*/ 1932 h 318"/>
                      <a:gd name="T14" fmla="*/ 1777 w 362"/>
                      <a:gd name="T15" fmla="*/ 979 h 318"/>
                      <a:gd name="T16" fmla="*/ 1801 w 362"/>
                      <a:gd name="T17" fmla="*/ 725 h 318"/>
                      <a:gd name="T18" fmla="*/ 1699 w 362"/>
                      <a:gd name="T19" fmla="*/ 472 h 318"/>
                      <a:gd name="T20" fmla="*/ 1366 w 362"/>
                      <a:gd name="T21" fmla="*/ 94 h 318"/>
                      <a:gd name="T22" fmla="*/ 886 w 362"/>
                      <a:gd name="T23" fmla="*/ 0 h 318"/>
                      <a:gd name="T24" fmla="*/ 689 w 362"/>
                      <a:gd name="T25" fmla="*/ 20 h 318"/>
                      <a:gd name="T26" fmla="*/ 509 w 362"/>
                      <a:gd name="T27" fmla="*/ 94 h 318"/>
                      <a:gd name="T28" fmla="*/ 299 w 362"/>
                      <a:gd name="T29" fmla="*/ 259 h 31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362" h="318">
                        <a:moveTo>
                          <a:pt x="58" y="42"/>
                        </a:moveTo>
                        <a:cubicBezTo>
                          <a:pt x="36" y="58"/>
                          <a:pt x="16" y="84"/>
                          <a:pt x="11" y="102"/>
                        </a:cubicBezTo>
                        <a:cubicBezTo>
                          <a:pt x="6" y="121"/>
                          <a:pt x="0" y="154"/>
                          <a:pt x="6" y="174"/>
                        </a:cubicBezTo>
                        <a:cubicBezTo>
                          <a:pt x="11" y="191"/>
                          <a:pt x="27" y="208"/>
                          <a:pt x="42" y="215"/>
                        </a:cubicBezTo>
                        <a:cubicBezTo>
                          <a:pt x="57" y="222"/>
                          <a:pt x="74" y="227"/>
                          <a:pt x="85" y="240"/>
                        </a:cubicBezTo>
                        <a:cubicBezTo>
                          <a:pt x="97" y="252"/>
                          <a:pt x="102" y="268"/>
                          <a:pt x="114" y="281"/>
                        </a:cubicBezTo>
                        <a:cubicBezTo>
                          <a:pt x="145" y="313"/>
                          <a:pt x="188" y="318"/>
                          <a:pt x="230" y="312"/>
                        </a:cubicBezTo>
                        <a:cubicBezTo>
                          <a:pt x="306" y="303"/>
                          <a:pt x="362" y="233"/>
                          <a:pt x="345" y="158"/>
                        </a:cubicBezTo>
                        <a:cubicBezTo>
                          <a:pt x="341" y="141"/>
                          <a:pt x="349" y="133"/>
                          <a:pt x="350" y="117"/>
                        </a:cubicBezTo>
                        <a:cubicBezTo>
                          <a:pt x="352" y="100"/>
                          <a:pt x="340" y="88"/>
                          <a:pt x="330" y="76"/>
                        </a:cubicBezTo>
                        <a:cubicBezTo>
                          <a:pt x="307" y="49"/>
                          <a:pt x="305" y="23"/>
                          <a:pt x="265" y="15"/>
                        </a:cubicBezTo>
                        <a:cubicBezTo>
                          <a:pt x="236" y="10"/>
                          <a:pt x="202" y="1"/>
                          <a:pt x="172" y="0"/>
                        </a:cubicBezTo>
                        <a:cubicBezTo>
                          <a:pt x="159" y="0"/>
                          <a:pt x="147" y="3"/>
                          <a:pt x="134" y="3"/>
                        </a:cubicBezTo>
                        <a:cubicBezTo>
                          <a:pt x="118" y="3"/>
                          <a:pt x="111" y="4"/>
                          <a:pt x="99" y="15"/>
                        </a:cubicBezTo>
                        <a:cubicBezTo>
                          <a:pt x="86" y="25"/>
                          <a:pt x="67" y="36"/>
                          <a:pt x="58" y="42"/>
                        </a:cubicBezTo>
                        <a:close/>
                      </a:path>
                    </a:pathLst>
                  </a:custGeom>
                  <a:noFill/>
                  <a:ln w="6350" cap="rnd">
                    <a:solidFill>
                      <a:srgbClr val="585759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87" name="Oval 131">
                    <a:extLst>
                      <a:ext uri="{FF2B5EF4-FFF2-40B4-BE49-F238E27FC236}">
                        <a16:creationId xmlns:a16="http://schemas.microsoft.com/office/drawing/2014/main" id="{B788EE24-ABB3-0618-CF39-24273A7181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34" y="3006"/>
                    <a:ext cx="57" cy="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altLang="fr-FR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Arial" panose="020B0604020202020204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8" name="Oval 132">
                    <a:extLst>
                      <a:ext uri="{FF2B5EF4-FFF2-40B4-BE49-F238E27FC236}">
                        <a16:creationId xmlns:a16="http://schemas.microsoft.com/office/drawing/2014/main" id="{CED5207F-9353-C161-0336-FE87A661D3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91" y="3003"/>
                    <a:ext cx="21" cy="22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altLang="fr-FR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Arial" panose="020B0604020202020204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9" name="Oval 133">
                    <a:extLst>
                      <a:ext uri="{FF2B5EF4-FFF2-40B4-BE49-F238E27FC236}">
                        <a16:creationId xmlns:a16="http://schemas.microsoft.com/office/drawing/2014/main" id="{8FEEA98A-D6DB-7B99-AFAA-886A767588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15" y="3049"/>
                    <a:ext cx="21" cy="22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altLang="fr-FR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Arial" panose="020B0604020202020204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71" name="Flowchart: Delay 70">
                  <a:extLst>
                    <a:ext uri="{FF2B5EF4-FFF2-40B4-BE49-F238E27FC236}">
                      <a16:creationId xmlns:a16="http://schemas.microsoft.com/office/drawing/2014/main" id="{867FB226-30D1-D4FC-0BCA-98A700559A6B}"/>
                    </a:ext>
                  </a:extLst>
                </p:cNvPr>
                <p:cNvSpPr/>
                <p:nvPr/>
              </p:nvSpPr>
              <p:spPr>
                <a:xfrm rot="18832715">
                  <a:off x="3223089" y="2422877"/>
                  <a:ext cx="91870" cy="122671"/>
                </a:xfrm>
                <a:prstGeom prst="flowChartDelay">
                  <a:avLst/>
                </a:prstGeom>
                <a:solidFill>
                  <a:srgbClr val="FFC70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Noto Sans"/>
                  </a:endParaRPr>
                </a:p>
              </p:txBody>
            </p:sp>
            <p:sp>
              <p:nvSpPr>
                <p:cNvPr id="72" name="Flowchart: Delay 71">
                  <a:extLst>
                    <a:ext uri="{FF2B5EF4-FFF2-40B4-BE49-F238E27FC236}">
                      <a16:creationId xmlns:a16="http://schemas.microsoft.com/office/drawing/2014/main" id="{DE7CC5D6-8267-679C-5EB9-35F397AFFBA5}"/>
                    </a:ext>
                  </a:extLst>
                </p:cNvPr>
                <p:cNvSpPr/>
                <p:nvPr/>
              </p:nvSpPr>
              <p:spPr>
                <a:xfrm>
                  <a:off x="3392313" y="2852328"/>
                  <a:ext cx="91870" cy="122671"/>
                </a:xfrm>
                <a:prstGeom prst="flowChartDelay">
                  <a:avLst/>
                </a:prstGeom>
                <a:solidFill>
                  <a:srgbClr val="FFC70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Noto Sans"/>
                  </a:endParaRPr>
                </a:p>
              </p:txBody>
            </p:sp>
            <p:sp>
              <p:nvSpPr>
                <p:cNvPr id="73" name="Flowchart: Delay 72">
                  <a:extLst>
                    <a:ext uri="{FF2B5EF4-FFF2-40B4-BE49-F238E27FC236}">
                      <a16:creationId xmlns:a16="http://schemas.microsoft.com/office/drawing/2014/main" id="{6A8743FA-544B-8298-86AA-39331C152BDD}"/>
                    </a:ext>
                  </a:extLst>
                </p:cNvPr>
                <p:cNvSpPr/>
                <p:nvPr/>
              </p:nvSpPr>
              <p:spPr>
                <a:xfrm rot="2632715">
                  <a:off x="3214504" y="3336792"/>
                  <a:ext cx="91870" cy="122671"/>
                </a:xfrm>
                <a:prstGeom prst="flowChartDelay">
                  <a:avLst/>
                </a:prstGeom>
                <a:solidFill>
                  <a:srgbClr val="FFC70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Noto Sans"/>
                  </a:endParaRPr>
                </a:p>
              </p:txBody>
            </p:sp>
            <p:sp>
              <p:nvSpPr>
                <p:cNvPr id="74" name="Flowchart: Delay 73">
                  <a:extLst>
                    <a:ext uri="{FF2B5EF4-FFF2-40B4-BE49-F238E27FC236}">
                      <a16:creationId xmlns:a16="http://schemas.microsoft.com/office/drawing/2014/main" id="{29A65BF6-9536-BFF1-BD3A-0BEBD57015A4}"/>
                    </a:ext>
                  </a:extLst>
                </p:cNvPr>
                <p:cNvSpPr/>
                <p:nvPr/>
              </p:nvSpPr>
              <p:spPr>
                <a:xfrm rot="18299961" flipH="1">
                  <a:off x="2426025" y="3300586"/>
                  <a:ext cx="91870" cy="122671"/>
                </a:xfrm>
                <a:prstGeom prst="flowChartDelay">
                  <a:avLst/>
                </a:prstGeom>
                <a:solidFill>
                  <a:srgbClr val="FFC70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Noto Sans"/>
                  </a:endParaRPr>
                </a:p>
              </p:txBody>
            </p:sp>
            <p:sp>
              <p:nvSpPr>
                <p:cNvPr id="75" name="Flowchart: Delay 74">
                  <a:extLst>
                    <a:ext uri="{FF2B5EF4-FFF2-40B4-BE49-F238E27FC236}">
                      <a16:creationId xmlns:a16="http://schemas.microsoft.com/office/drawing/2014/main" id="{BAD0D171-E905-D36C-8CEC-0B6D3AA4DD2D}"/>
                    </a:ext>
                  </a:extLst>
                </p:cNvPr>
                <p:cNvSpPr/>
                <p:nvPr/>
              </p:nvSpPr>
              <p:spPr>
                <a:xfrm rot="10978471">
                  <a:off x="2173196" y="2830680"/>
                  <a:ext cx="91870" cy="122671"/>
                </a:xfrm>
                <a:prstGeom prst="flowChartDelay">
                  <a:avLst/>
                </a:prstGeom>
                <a:solidFill>
                  <a:srgbClr val="FFC70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Noto Sans"/>
                  </a:endParaRPr>
                </a:p>
              </p:txBody>
            </p:sp>
            <p:sp>
              <p:nvSpPr>
                <p:cNvPr id="76" name="Flowchart: Delay 75">
                  <a:extLst>
                    <a:ext uri="{FF2B5EF4-FFF2-40B4-BE49-F238E27FC236}">
                      <a16:creationId xmlns:a16="http://schemas.microsoft.com/office/drawing/2014/main" id="{6F78DCB0-42D6-A01E-AD29-B1BFA25DF96F}"/>
                    </a:ext>
                  </a:extLst>
                </p:cNvPr>
                <p:cNvSpPr/>
                <p:nvPr/>
              </p:nvSpPr>
              <p:spPr>
                <a:xfrm rot="15068306">
                  <a:off x="2545433" y="2314416"/>
                  <a:ext cx="91870" cy="122671"/>
                </a:xfrm>
                <a:prstGeom prst="flowChartDelay">
                  <a:avLst/>
                </a:prstGeom>
                <a:solidFill>
                  <a:srgbClr val="FFC70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Noto Sans"/>
                  </a:endParaRPr>
                </a:p>
              </p:txBody>
            </p:sp>
          </p:grpSp>
          <p:sp>
            <p:nvSpPr>
              <p:cNvPr id="65" name="Flowchart: Delay 64">
                <a:extLst>
                  <a:ext uri="{FF2B5EF4-FFF2-40B4-BE49-F238E27FC236}">
                    <a16:creationId xmlns:a16="http://schemas.microsoft.com/office/drawing/2014/main" id="{DCE371A5-F110-E0BA-0273-7CEC5DCEFE38}"/>
                  </a:ext>
                </a:extLst>
              </p:cNvPr>
              <p:cNvSpPr/>
              <p:nvPr/>
            </p:nvSpPr>
            <p:spPr>
              <a:xfrm rot="17158410">
                <a:off x="-1548413" y="2216735"/>
                <a:ext cx="91870" cy="122671"/>
              </a:xfrm>
              <a:prstGeom prst="flowChartDelay">
                <a:avLst/>
              </a:prstGeom>
              <a:solidFill>
                <a:srgbClr val="FFC709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Noto Sans"/>
                </a:endParaRPr>
              </a:p>
            </p:txBody>
          </p:sp>
          <p:sp>
            <p:nvSpPr>
              <p:cNvPr id="66" name="Flowchart: Delay 65">
                <a:extLst>
                  <a:ext uri="{FF2B5EF4-FFF2-40B4-BE49-F238E27FC236}">
                    <a16:creationId xmlns:a16="http://schemas.microsoft.com/office/drawing/2014/main" id="{20482332-673D-C22B-55D6-7E4FBB3AA582}"/>
                  </a:ext>
                </a:extLst>
              </p:cNvPr>
              <p:cNvSpPr/>
              <p:nvPr/>
            </p:nvSpPr>
            <p:spPr>
              <a:xfrm rot="20405649">
                <a:off x="-1135996" y="2564187"/>
                <a:ext cx="91870" cy="122671"/>
              </a:xfrm>
              <a:prstGeom prst="flowChartDelay">
                <a:avLst/>
              </a:prstGeom>
              <a:solidFill>
                <a:srgbClr val="FFC709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Noto Sans"/>
                </a:endParaRPr>
              </a:p>
            </p:txBody>
          </p:sp>
          <p:sp>
            <p:nvSpPr>
              <p:cNvPr id="67" name="Flowchart: Delay 66">
                <a:extLst>
                  <a:ext uri="{FF2B5EF4-FFF2-40B4-BE49-F238E27FC236}">
                    <a16:creationId xmlns:a16="http://schemas.microsoft.com/office/drawing/2014/main" id="{1E9C0193-EC3B-339F-414B-BB592598D565}"/>
                  </a:ext>
                </a:extLst>
              </p:cNvPr>
              <p:cNvSpPr/>
              <p:nvPr/>
            </p:nvSpPr>
            <p:spPr>
              <a:xfrm rot="5400000">
                <a:off x="-1660330" y="3396263"/>
                <a:ext cx="91870" cy="122671"/>
              </a:xfrm>
              <a:prstGeom prst="flowChartDelay">
                <a:avLst/>
              </a:prstGeom>
              <a:solidFill>
                <a:srgbClr val="FFC709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Noto Sans"/>
                </a:endParaRPr>
              </a:p>
            </p:txBody>
          </p:sp>
          <p:sp>
            <p:nvSpPr>
              <p:cNvPr id="68" name="Flowchart: Delay 67">
                <a:extLst>
                  <a:ext uri="{FF2B5EF4-FFF2-40B4-BE49-F238E27FC236}">
                    <a16:creationId xmlns:a16="http://schemas.microsoft.com/office/drawing/2014/main" id="{9C6A403A-2C3A-F8FB-E08A-FAC281F95D0D}"/>
                  </a:ext>
                </a:extLst>
              </p:cNvPr>
              <p:cNvSpPr/>
              <p:nvPr/>
            </p:nvSpPr>
            <p:spPr>
              <a:xfrm rot="12026507">
                <a:off x="-2298386" y="2597786"/>
                <a:ext cx="91870" cy="122671"/>
              </a:xfrm>
              <a:prstGeom prst="flowChartDelay">
                <a:avLst/>
              </a:prstGeom>
              <a:solidFill>
                <a:srgbClr val="FFC709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Noto Sans"/>
                </a:endParaRPr>
              </a:p>
            </p:txBody>
          </p:sp>
          <p:sp>
            <p:nvSpPr>
              <p:cNvPr id="69" name="Flowchart: Delay 68">
                <a:extLst>
                  <a:ext uri="{FF2B5EF4-FFF2-40B4-BE49-F238E27FC236}">
                    <a16:creationId xmlns:a16="http://schemas.microsoft.com/office/drawing/2014/main" id="{45A72737-F18B-D9EA-BAE0-A27DB6D4E29D}"/>
                  </a:ext>
                </a:extLst>
              </p:cNvPr>
              <p:cNvSpPr/>
              <p:nvPr/>
            </p:nvSpPr>
            <p:spPr>
              <a:xfrm rot="6857120">
                <a:off x="-1886096" y="3349436"/>
                <a:ext cx="91870" cy="122671"/>
              </a:xfrm>
              <a:prstGeom prst="flowChartDelay">
                <a:avLst/>
              </a:prstGeom>
              <a:solidFill>
                <a:srgbClr val="FFC709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Noto Sans"/>
                </a:endParaRPr>
              </a:p>
            </p:txBody>
          </p:sp>
        </p:grpSp>
        <p:grpSp>
          <p:nvGrpSpPr>
            <p:cNvPr id="90" name="Group 125">
              <a:extLst>
                <a:ext uri="{FF2B5EF4-FFF2-40B4-BE49-F238E27FC236}">
                  <a16:creationId xmlns:a16="http://schemas.microsoft.com/office/drawing/2014/main" id="{6961EDBC-982F-DC34-3379-8383ECA32469}"/>
                </a:ext>
              </a:extLst>
            </p:cNvPr>
            <p:cNvGrpSpPr>
              <a:grpSpLocks/>
            </p:cNvGrpSpPr>
            <p:nvPr/>
          </p:nvGrpSpPr>
          <p:grpSpPr bwMode="auto">
            <a:xfrm rot="17696677">
              <a:off x="10954657" y="3055931"/>
              <a:ext cx="492855" cy="472346"/>
              <a:chOff x="2229" y="1373"/>
              <a:chExt cx="1207" cy="1184"/>
            </a:xfrm>
          </p:grpSpPr>
          <p:sp>
            <p:nvSpPr>
              <p:cNvPr id="91" name="Freeform 126">
                <a:extLst>
                  <a:ext uri="{FF2B5EF4-FFF2-40B4-BE49-F238E27FC236}">
                    <a16:creationId xmlns:a16="http://schemas.microsoft.com/office/drawing/2014/main" id="{6185E87B-C0E8-1AA1-8C53-5EA8584312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1" y="1373"/>
                <a:ext cx="1195" cy="1184"/>
              </a:xfrm>
              <a:custGeom>
                <a:avLst/>
                <a:gdLst>
                  <a:gd name="T0" fmla="*/ 1720 w 478"/>
                  <a:gd name="T1" fmla="*/ 627 h 444"/>
                  <a:gd name="T2" fmla="*/ 333 w 478"/>
                  <a:gd name="T3" fmla="*/ 2808 h 444"/>
                  <a:gd name="T4" fmla="*/ 520 w 478"/>
                  <a:gd name="T5" fmla="*/ 5917 h 444"/>
                  <a:gd name="T6" fmla="*/ 4958 w 478"/>
                  <a:gd name="T7" fmla="*/ 7453 h 444"/>
                  <a:gd name="T8" fmla="*/ 5895 w 478"/>
                  <a:gd name="T9" fmla="*/ 1365 h 444"/>
                  <a:gd name="T10" fmla="*/ 3958 w 478"/>
                  <a:gd name="T11" fmla="*/ 264 h 444"/>
                  <a:gd name="T12" fmla="*/ 1720 w 478"/>
                  <a:gd name="T13" fmla="*/ 627 h 4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78" h="444">
                    <a:moveTo>
                      <a:pt x="110" y="33"/>
                    </a:moveTo>
                    <a:cubicBezTo>
                      <a:pt x="53" y="66"/>
                      <a:pt x="45" y="92"/>
                      <a:pt x="21" y="148"/>
                    </a:cubicBezTo>
                    <a:cubicBezTo>
                      <a:pt x="0" y="199"/>
                      <a:pt x="7" y="264"/>
                      <a:pt x="33" y="312"/>
                    </a:cubicBezTo>
                    <a:cubicBezTo>
                      <a:pt x="82" y="404"/>
                      <a:pt x="227" y="444"/>
                      <a:pt x="317" y="393"/>
                    </a:cubicBezTo>
                    <a:cubicBezTo>
                      <a:pt x="424" y="333"/>
                      <a:pt x="478" y="167"/>
                      <a:pt x="377" y="72"/>
                    </a:cubicBezTo>
                    <a:cubicBezTo>
                      <a:pt x="342" y="39"/>
                      <a:pt x="298" y="23"/>
                      <a:pt x="253" y="14"/>
                    </a:cubicBezTo>
                    <a:cubicBezTo>
                      <a:pt x="183" y="0"/>
                      <a:pt x="150" y="12"/>
                      <a:pt x="110" y="33"/>
                    </a:cubicBezTo>
                    <a:close/>
                  </a:path>
                </a:pathLst>
              </a:custGeom>
              <a:solidFill>
                <a:srgbClr val="ABD4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" name="Freeform 127">
                <a:extLst>
                  <a:ext uri="{FF2B5EF4-FFF2-40B4-BE49-F238E27FC236}">
                    <a16:creationId xmlns:a16="http://schemas.microsoft.com/office/drawing/2014/main" id="{76F3FA04-B86F-0FDD-4836-EAF49FCA26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6" y="1459"/>
                <a:ext cx="890" cy="936"/>
              </a:xfrm>
              <a:custGeom>
                <a:avLst/>
                <a:gdLst>
                  <a:gd name="T0" fmla="*/ 1283 w 356"/>
                  <a:gd name="T1" fmla="*/ 605 h 351"/>
                  <a:gd name="T2" fmla="*/ 188 w 356"/>
                  <a:gd name="T3" fmla="*/ 2787 h 351"/>
                  <a:gd name="T4" fmla="*/ 1175 w 356"/>
                  <a:gd name="T5" fmla="*/ 5973 h 351"/>
                  <a:gd name="T6" fmla="*/ 3363 w 356"/>
                  <a:gd name="T7" fmla="*/ 6464 h 351"/>
                  <a:gd name="T8" fmla="*/ 4938 w 356"/>
                  <a:gd name="T9" fmla="*/ 4835 h 351"/>
                  <a:gd name="T10" fmla="*/ 5300 w 356"/>
                  <a:gd name="T11" fmla="*/ 2275 h 351"/>
                  <a:gd name="T12" fmla="*/ 3988 w 356"/>
                  <a:gd name="T13" fmla="*/ 456 h 351"/>
                  <a:gd name="T14" fmla="*/ 1283 w 356"/>
                  <a:gd name="T15" fmla="*/ 605 h 3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56" h="351">
                    <a:moveTo>
                      <a:pt x="82" y="32"/>
                    </a:moveTo>
                    <a:cubicBezTo>
                      <a:pt x="32" y="58"/>
                      <a:pt x="19" y="110"/>
                      <a:pt x="12" y="147"/>
                    </a:cubicBezTo>
                    <a:cubicBezTo>
                      <a:pt x="0" y="215"/>
                      <a:pt x="10" y="278"/>
                      <a:pt x="75" y="315"/>
                    </a:cubicBezTo>
                    <a:cubicBezTo>
                      <a:pt x="108" y="333"/>
                      <a:pt x="177" y="351"/>
                      <a:pt x="215" y="341"/>
                    </a:cubicBezTo>
                    <a:cubicBezTo>
                      <a:pt x="263" y="328"/>
                      <a:pt x="290" y="291"/>
                      <a:pt x="316" y="255"/>
                    </a:cubicBezTo>
                    <a:cubicBezTo>
                      <a:pt x="345" y="215"/>
                      <a:pt x="356" y="176"/>
                      <a:pt x="339" y="120"/>
                    </a:cubicBezTo>
                    <a:cubicBezTo>
                      <a:pt x="326" y="78"/>
                      <a:pt x="297" y="38"/>
                      <a:pt x="255" y="24"/>
                    </a:cubicBezTo>
                    <a:cubicBezTo>
                      <a:pt x="182" y="0"/>
                      <a:pt x="143" y="3"/>
                      <a:pt x="82" y="32"/>
                    </a:cubicBezTo>
                    <a:close/>
                  </a:path>
                </a:pathLst>
              </a:custGeom>
              <a:solidFill>
                <a:srgbClr val="CCA6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" name="Freeform 128">
                <a:extLst>
                  <a:ext uri="{FF2B5EF4-FFF2-40B4-BE49-F238E27FC236}">
                    <a16:creationId xmlns:a16="http://schemas.microsoft.com/office/drawing/2014/main" id="{658CC425-4E65-744D-C3E6-299207E487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9" y="1648"/>
                <a:ext cx="847" cy="717"/>
              </a:xfrm>
              <a:custGeom>
                <a:avLst/>
                <a:gdLst>
                  <a:gd name="T0" fmla="*/ 0 w 339"/>
                  <a:gd name="T1" fmla="*/ 3276 h 269"/>
                  <a:gd name="T2" fmla="*/ 1667 w 339"/>
                  <a:gd name="T3" fmla="*/ 4846 h 269"/>
                  <a:gd name="T4" fmla="*/ 3653 w 339"/>
                  <a:gd name="T5" fmla="*/ 4411 h 269"/>
                  <a:gd name="T6" fmla="*/ 4153 w 339"/>
                  <a:gd name="T7" fmla="*/ 0 h 269"/>
                  <a:gd name="T8" fmla="*/ 4245 w 339"/>
                  <a:gd name="T9" fmla="*/ 1954 h 269"/>
                  <a:gd name="T10" fmla="*/ 3728 w 339"/>
                  <a:gd name="T11" fmla="*/ 2729 h 269"/>
                  <a:gd name="T12" fmla="*/ 3216 w 339"/>
                  <a:gd name="T13" fmla="*/ 3537 h 269"/>
                  <a:gd name="T14" fmla="*/ 1761 w 339"/>
                  <a:gd name="T15" fmla="*/ 4163 h 269"/>
                  <a:gd name="T16" fmla="*/ 730 w 339"/>
                  <a:gd name="T17" fmla="*/ 3708 h 269"/>
                  <a:gd name="T18" fmla="*/ 125 w 339"/>
                  <a:gd name="T19" fmla="*/ 3353 h 2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39" h="269">
                    <a:moveTo>
                      <a:pt x="0" y="173"/>
                    </a:moveTo>
                    <a:cubicBezTo>
                      <a:pt x="10" y="229"/>
                      <a:pt x="64" y="243"/>
                      <a:pt x="107" y="256"/>
                    </a:cubicBezTo>
                    <a:cubicBezTo>
                      <a:pt x="154" y="269"/>
                      <a:pt x="196" y="265"/>
                      <a:pt x="234" y="233"/>
                    </a:cubicBezTo>
                    <a:cubicBezTo>
                      <a:pt x="295" y="179"/>
                      <a:pt x="339" y="58"/>
                      <a:pt x="266" y="0"/>
                    </a:cubicBezTo>
                    <a:cubicBezTo>
                      <a:pt x="273" y="33"/>
                      <a:pt x="287" y="70"/>
                      <a:pt x="272" y="103"/>
                    </a:cubicBezTo>
                    <a:cubicBezTo>
                      <a:pt x="265" y="118"/>
                      <a:pt x="251" y="132"/>
                      <a:pt x="239" y="144"/>
                    </a:cubicBezTo>
                    <a:cubicBezTo>
                      <a:pt x="225" y="158"/>
                      <a:pt x="218" y="173"/>
                      <a:pt x="206" y="187"/>
                    </a:cubicBezTo>
                    <a:cubicBezTo>
                      <a:pt x="187" y="211"/>
                      <a:pt x="144" y="222"/>
                      <a:pt x="113" y="220"/>
                    </a:cubicBezTo>
                    <a:cubicBezTo>
                      <a:pt x="85" y="219"/>
                      <a:pt x="68" y="208"/>
                      <a:pt x="47" y="196"/>
                    </a:cubicBezTo>
                    <a:cubicBezTo>
                      <a:pt x="35" y="188"/>
                      <a:pt x="14" y="192"/>
                      <a:pt x="8" y="177"/>
                    </a:cubicBezTo>
                  </a:path>
                </a:pathLst>
              </a:custGeom>
              <a:solidFill>
                <a:srgbClr val="BA94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" name="Freeform 129">
                <a:extLst>
                  <a:ext uri="{FF2B5EF4-FFF2-40B4-BE49-F238E27FC236}">
                    <a16:creationId xmlns:a16="http://schemas.microsoft.com/office/drawing/2014/main" id="{DE46DDB5-3A7F-CA53-30D0-63964FE395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6" y="1515"/>
                <a:ext cx="430" cy="426"/>
              </a:xfrm>
              <a:custGeom>
                <a:avLst/>
                <a:gdLst>
                  <a:gd name="T0" fmla="*/ 1783 w 172"/>
                  <a:gd name="T1" fmla="*/ 77 h 160"/>
                  <a:gd name="T2" fmla="*/ 675 w 172"/>
                  <a:gd name="T3" fmla="*/ 887 h 160"/>
                  <a:gd name="T4" fmla="*/ 83 w 172"/>
                  <a:gd name="T5" fmla="*/ 3019 h 160"/>
                  <a:gd name="T6" fmla="*/ 970 w 172"/>
                  <a:gd name="T7" fmla="*/ 964 h 160"/>
                  <a:gd name="T8" fmla="*/ 1375 w 172"/>
                  <a:gd name="T9" fmla="*/ 738 h 160"/>
                  <a:gd name="T10" fmla="*/ 1625 w 172"/>
                  <a:gd name="T11" fmla="*/ 362 h 160"/>
                  <a:gd name="T12" fmla="*/ 2688 w 172"/>
                  <a:gd name="T13" fmla="*/ 77 h 160"/>
                  <a:gd name="T14" fmla="*/ 1783 w 172"/>
                  <a:gd name="T15" fmla="*/ 114 h 16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72" h="160">
                    <a:moveTo>
                      <a:pt x="114" y="4"/>
                    </a:moveTo>
                    <a:cubicBezTo>
                      <a:pt x="86" y="17"/>
                      <a:pt x="64" y="24"/>
                      <a:pt x="43" y="47"/>
                    </a:cubicBezTo>
                    <a:cubicBezTo>
                      <a:pt x="17" y="76"/>
                      <a:pt x="0" y="120"/>
                      <a:pt x="5" y="160"/>
                    </a:cubicBezTo>
                    <a:cubicBezTo>
                      <a:pt x="13" y="120"/>
                      <a:pt x="27" y="74"/>
                      <a:pt x="62" y="51"/>
                    </a:cubicBezTo>
                    <a:cubicBezTo>
                      <a:pt x="70" y="46"/>
                      <a:pt x="81" y="44"/>
                      <a:pt x="88" y="39"/>
                    </a:cubicBezTo>
                    <a:cubicBezTo>
                      <a:pt x="96" y="32"/>
                      <a:pt x="96" y="25"/>
                      <a:pt x="104" y="19"/>
                    </a:cubicBezTo>
                    <a:cubicBezTo>
                      <a:pt x="116" y="8"/>
                      <a:pt x="158" y="9"/>
                      <a:pt x="172" y="4"/>
                    </a:cubicBezTo>
                    <a:cubicBezTo>
                      <a:pt x="163" y="0"/>
                      <a:pt x="123" y="2"/>
                      <a:pt x="114" y="6"/>
                    </a:cubicBezTo>
                  </a:path>
                </a:pathLst>
              </a:custGeom>
              <a:solidFill>
                <a:srgbClr val="E3D5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" name="Freeform 130">
                <a:extLst>
                  <a:ext uri="{FF2B5EF4-FFF2-40B4-BE49-F238E27FC236}">
                    <a16:creationId xmlns:a16="http://schemas.microsoft.com/office/drawing/2014/main" id="{5377B415-7576-BA89-0E39-E28CD44561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1" y="1701"/>
                <a:ext cx="777" cy="816"/>
              </a:xfrm>
              <a:custGeom>
                <a:avLst/>
                <a:gdLst>
                  <a:gd name="T0" fmla="*/ 0 w 311"/>
                  <a:gd name="T1" fmla="*/ 5085 h 306"/>
                  <a:gd name="T2" fmla="*/ 62 w 311"/>
                  <a:gd name="T3" fmla="*/ 5099 h 306"/>
                  <a:gd name="T4" fmla="*/ 3258 w 311"/>
                  <a:gd name="T5" fmla="*/ 4608 h 306"/>
                  <a:gd name="T6" fmla="*/ 4195 w 311"/>
                  <a:gd name="T7" fmla="*/ 0 h 306"/>
                  <a:gd name="T8" fmla="*/ 2853 w 311"/>
                  <a:gd name="T9" fmla="*/ 4608 h 306"/>
                  <a:gd name="T10" fmla="*/ 0 w 311"/>
                  <a:gd name="T11" fmla="*/ 5085 h 30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11" h="306">
                    <a:moveTo>
                      <a:pt x="0" y="268"/>
                    </a:moveTo>
                    <a:cubicBezTo>
                      <a:pt x="1" y="268"/>
                      <a:pt x="2" y="269"/>
                      <a:pt x="4" y="269"/>
                    </a:cubicBezTo>
                    <a:cubicBezTo>
                      <a:pt x="46" y="287"/>
                      <a:pt x="137" y="306"/>
                      <a:pt x="209" y="243"/>
                    </a:cubicBezTo>
                    <a:cubicBezTo>
                      <a:pt x="284" y="178"/>
                      <a:pt x="311" y="54"/>
                      <a:pt x="269" y="0"/>
                    </a:cubicBezTo>
                    <a:cubicBezTo>
                      <a:pt x="288" y="52"/>
                      <a:pt x="288" y="176"/>
                      <a:pt x="183" y="243"/>
                    </a:cubicBezTo>
                    <a:cubicBezTo>
                      <a:pt x="139" y="263"/>
                      <a:pt x="99" y="294"/>
                      <a:pt x="0" y="268"/>
                    </a:cubicBezTo>
                  </a:path>
                </a:pathLst>
              </a:custGeom>
              <a:solidFill>
                <a:srgbClr val="8ABD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" name="Freeform 131">
                <a:extLst>
                  <a:ext uri="{FF2B5EF4-FFF2-40B4-BE49-F238E27FC236}">
                    <a16:creationId xmlns:a16="http://schemas.microsoft.com/office/drawing/2014/main" id="{6E327375-789F-F602-C475-9A2554CD21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" y="1536"/>
                <a:ext cx="210" cy="771"/>
              </a:xfrm>
              <a:custGeom>
                <a:avLst/>
                <a:gdLst>
                  <a:gd name="T0" fmla="*/ 1313 w 84"/>
                  <a:gd name="T1" fmla="*/ 0 h 289"/>
                  <a:gd name="T2" fmla="*/ 563 w 84"/>
                  <a:gd name="T3" fmla="*/ 1574 h 289"/>
                  <a:gd name="T4" fmla="*/ 1220 w 84"/>
                  <a:gd name="T5" fmla="*/ 5488 h 289"/>
                  <a:gd name="T6" fmla="*/ 625 w 84"/>
                  <a:gd name="T7" fmla="*/ 2198 h 289"/>
                  <a:gd name="T8" fmla="*/ 1313 w 84"/>
                  <a:gd name="T9" fmla="*/ 0 h 2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289">
                    <a:moveTo>
                      <a:pt x="84" y="0"/>
                    </a:moveTo>
                    <a:cubicBezTo>
                      <a:pt x="55" y="24"/>
                      <a:pt x="45" y="59"/>
                      <a:pt x="36" y="83"/>
                    </a:cubicBezTo>
                    <a:cubicBezTo>
                      <a:pt x="19" y="123"/>
                      <a:pt x="0" y="215"/>
                      <a:pt x="78" y="289"/>
                    </a:cubicBezTo>
                    <a:cubicBezTo>
                      <a:pt x="59" y="268"/>
                      <a:pt x="19" y="180"/>
                      <a:pt x="40" y="116"/>
                    </a:cubicBezTo>
                    <a:cubicBezTo>
                      <a:pt x="62" y="52"/>
                      <a:pt x="57" y="26"/>
                      <a:pt x="84" y="0"/>
                    </a:cubicBezTo>
                  </a:path>
                </a:pathLst>
              </a:custGeom>
              <a:solidFill>
                <a:srgbClr val="EAF1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" name="Freeform 132">
                <a:extLst>
                  <a:ext uri="{FF2B5EF4-FFF2-40B4-BE49-F238E27FC236}">
                    <a16:creationId xmlns:a16="http://schemas.microsoft.com/office/drawing/2014/main" id="{9440D1AF-6B39-12FC-991E-0B63B460A0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6" y="2059"/>
                <a:ext cx="417" cy="405"/>
              </a:xfrm>
              <a:custGeom>
                <a:avLst/>
                <a:gdLst>
                  <a:gd name="T0" fmla="*/ 2599 w 167"/>
                  <a:gd name="T1" fmla="*/ 0 h 152"/>
                  <a:gd name="T2" fmla="*/ 0 w 167"/>
                  <a:gd name="T3" fmla="*/ 2875 h 152"/>
                  <a:gd name="T4" fmla="*/ 2599 w 167"/>
                  <a:gd name="T5" fmla="*/ 0 h 15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7" h="152">
                    <a:moveTo>
                      <a:pt x="167" y="0"/>
                    </a:moveTo>
                    <a:cubicBezTo>
                      <a:pt x="159" y="26"/>
                      <a:pt x="119" y="140"/>
                      <a:pt x="0" y="152"/>
                    </a:cubicBezTo>
                    <a:cubicBezTo>
                      <a:pt x="27" y="148"/>
                      <a:pt x="127" y="107"/>
                      <a:pt x="167" y="0"/>
                    </a:cubicBezTo>
                  </a:path>
                </a:pathLst>
              </a:custGeom>
              <a:solidFill>
                <a:srgbClr val="65AD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" name="Freeform 133">
                <a:extLst>
                  <a:ext uri="{FF2B5EF4-FFF2-40B4-BE49-F238E27FC236}">
                    <a16:creationId xmlns:a16="http://schemas.microsoft.com/office/drawing/2014/main" id="{78D34AAD-EF85-8069-8E8D-D233C72CB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9" y="1856"/>
                <a:ext cx="527" cy="499"/>
              </a:xfrm>
              <a:custGeom>
                <a:avLst/>
                <a:gdLst>
                  <a:gd name="T0" fmla="*/ 0 w 211"/>
                  <a:gd name="T1" fmla="*/ 3290 h 187"/>
                  <a:gd name="T2" fmla="*/ 1778 w 211"/>
                  <a:gd name="T3" fmla="*/ 3175 h 187"/>
                  <a:gd name="T4" fmla="*/ 2882 w 211"/>
                  <a:gd name="T5" fmla="*/ 1686 h 187"/>
                  <a:gd name="T6" fmla="*/ 3194 w 211"/>
                  <a:gd name="T7" fmla="*/ 0 h 187"/>
                  <a:gd name="T8" fmla="*/ 2433 w 211"/>
                  <a:gd name="T9" fmla="*/ 2164 h 187"/>
                  <a:gd name="T10" fmla="*/ 967 w 211"/>
                  <a:gd name="T11" fmla="*/ 3325 h 187"/>
                  <a:gd name="T12" fmla="*/ 0 w 211"/>
                  <a:gd name="T13" fmla="*/ 3290 h 1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1" h="187">
                    <a:moveTo>
                      <a:pt x="0" y="173"/>
                    </a:moveTo>
                    <a:cubicBezTo>
                      <a:pt x="42" y="187"/>
                      <a:pt x="77" y="187"/>
                      <a:pt x="114" y="167"/>
                    </a:cubicBezTo>
                    <a:cubicBezTo>
                      <a:pt x="150" y="146"/>
                      <a:pt x="170" y="118"/>
                      <a:pt x="185" y="89"/>
                    </a:cubicBezTo>
                    <a:cubicBezTo>
                      <a:pt x="199" y="60"/>
                      <a:pt x="211" y="26"/>
                      <a:pt x="205" y="0"/>
                    </a:cubicBezTo>
                    <a:cubicBezTo>
                      <a:pt x="205" y="16"/>
                      <a:pt x="177" y="88"/>
                      <a:pt x="156" y="114"/>
                    </a:cubicBezTo>
                    <a:cubicBezTo>
                      <a:pt x="135" y="140"/>
                      <a:pt x="81" y="173"/>
                      <a:pt x="62" y="175"/>
                    </a:cubicBezTo>
                    <a:cubicBezTo>
                      <a:pt x="44" y="176"/>
                      <a:pt x="10" y="178"/>
                      <a:pt x="0" y="173"/>
                    </a:cubicBezTo>
                  </a:path>
                </a:pathLst>
              </a:custGeom>
              <a:solidFill>
                <a:srgbClr val="AC7D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" name="Freeform 134">
                <a:extLst>
                  <a:ext uri="{FF2B5EF4-FFF2-40B4-BE49-F238E27FC236}">
                    <a16:creationId xmlns:a16="http://schemas.microsoft.com/office/drawing/2014/main" id="{0A013FA4-B672-EC49-B575-B4B53C340D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6" y="1459"/>
                <a:ext cx="890" cy="936"/>
              </a:xfrm>
              <a:custGeom>
                <a:avLst/>
                <a:gdLst>
                  <a:gd name="T0" fmla="*/ 1283 w 356"/>
                  <a:gd name="T1" fmla="*/ 605 h 351"/>
                  <a:gd name="T2" fmla="*/ 188 w 356"/>
                  <a:gd name="T3" fmla="*/ 2787 h 351"/>
                  <a:gd name="T4" fmla="*/ 1175 w 356"/>
                  <a:gd name="T5" fmla="*/ 5973 h 351"/>
                  <a:gd name="T6" fmla="*/ 3363 w 356"/>
                  <a:gd name="T7" fmla="*/ 6464 h 351"/>
                  <a:gd name="T8" fmla="*/ 4938 w 356"/>
                  <a:gd name="T9" fmla="*/ 4835 h 351"/>
                  <a:gd name="T10" fmla="*/ 5300 w 356"/>
                  <a:gd name="T11" fmla="*/ 2275 h 351"/>
                  <a:gd name="T12" fmla="*/ 3988 w 356"/>
                  <a:gd name="T13" fmla="*/ 456 h 351"/>
                  <a:gd name="T14" fmla="*/ 1283 w 356"/>
                  <a:gd name="T15" fmla="*/ 605 h 3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56" h="351">
                    <a:moveTo>
                      <a:pt x="82" y="32"/>
                    </a:moveTo>
                    <a:cubicBezTo>
                      <a:pt x="32" y="58"/>
                      <a:pt x="19" y="110"/>
                      <a:pt x="12" y="147"/>
                    </a:cubicBezTo>
                    <a:cubicBezTo>
                      <a:pt x="0" y="215"/>
                      <a:pt x="10" y="278"/>
                      <a:pt x="75" y="315"/>
                    </a:cubicBezTo>
                    <a:cubicBezTo>
                      <a:pt x="108" y="333"/>
                      <a:pt x="177" y="351"/>
                      <a:pt x="215" y="341"/>
                    </a:cubicBezTo>
                    <a:cubicBezTo>
                      <a:pt x="263" y="328"/>
                      <a:pt x="290" y="291"/>
                      <a:pt x="316" y="255"/>
                    </a:cubicBezTo>
                    <a:cubicBezTo>
                      <a:pt x="345" y="215"/>
                      <a:pt x="356" y="176"/>
                      <a:pt x="339" y="120"/>
                    </a:cubicBezTo>
                    <a:cubicBezTo>
                      <a:pt x="326" y="78"/>
                      <a:pt x="297" y="38"/>
                      <a:pt x="255" y="24"/>
                    </a:cubicBezTo>
                    <a:cubicBezTo>
                      <a:pt x="182" y="0"/>
                      <a:pt x="143" y="3"/>
                      <a:pt x="82" y="32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58575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" name="Freeform 135">
                <a:extLst>
                  <a:ext uri="{FF2B5EF4-FFF2-40B4-BE49-F238E27FC236}">
                    <a16:creationId xmlns:a16="http://schemas.microsoft.com/office/drawing/2014/main" id="{E8695AD3-282F-D2F1-5B87-88E9DD7D98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9" y="1373"/>
                <a:ext cx="1197" cy="1182"/>
              </a:xfrm>
              <a:custGeom>
                <a:avLst/>
                <a:gdLst>
                  <a:gd name="T0" fmla="*/ 1729 w 479"/>
                  <a:gd name="T1" fmla="*/ 627 h 443"/>
                  <a:gd name="T2" fmla="*/ 342 w 479"/>
                  <a:gd name="T3" fmla="*/ 2791 h 443"/>
                  <a:gd name="T4" fmla="*/ 530 w 479"/>
                  <a:gd name="T5" fmla="*/ 5923 h 443"/>
                  <a:gd name="T6" fmla="*/ 4965 w 479"/>
                  <a:gd name="T7" fmla="*/ 7468 h 443"/>
                  <a:gd name="T8" fmla="*/ 5903 w 479"/>
                  <a:gd name="T9" fmla="*/ 1345 h 443"/>
                  <a:gd name="T10" fmla="*/ 3966 w 479"/>
                  <a:gd name="T11" fmla="*/ 264 h 443"/>
                  <a:gd name="T12" fmla="*/ 1729 w 479"/>
                  <a:gd name="T13" fmla="*/ 627 h 44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79" h="443">
                    <a:moveTo>
                      <a:pt x="111" y="33"/>
                    </a:moveTo>
                    <a:cubicBezTo>
                      <a:pt x="54" y="65"/>
                      <a:pt x="46" y="92"/>
                      <a:pt x="22" y="147"/>
                    </a:cubicBezTo>
                    <a:cubicBezTo>
                      <a:pt x="0" y="198"/>
                      <a:pt x="8" y="264"/>
                      <a:pt x="34" y="312"/>
                    </a:cubicBezTo>
                    <a:cubicBezTo>
                      <a:pt x="83" y="403"/>
                      <a:pt x="228" y="443"/>
                      <a:pt x="318" y="393"/>
                    </a:cubicBezTo>
                    <a:cubicBezTo>
                      <a:pt x="425" y="333"/>
                      <a:pt x="479" y="167"/>
                      <a:pt x="378" y="71"/>
                    </a:cubicBezTo>
                    <a:cubicBezTo>
                      <a:pt x="343" y="38"/>
                      <a:pt x="299" y="23"/>
                      <a:pt x="254" y="14"/>
                    </a:cubicBezTo>
                    <a:cubicBezTo>
                      <a:pt x="184" y="0"/>
                      <a:pt x="150" y="11"/>
                      <a:pt x="111" y="33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58575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" name="Oval 136">
                <a:extLst>
                  <a:ext uri="{FF2B5EF4-FFF2-40B4-BE49-F238E27FC236}">
                    <a16:creationId xmlns:a16="http://schemas.microsoft.com/office/drawing/2014/main" id="{35EAC74F-7342-7BD2-EE02-287D2583DF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1512"/>
                <a:ext cx="85" cy="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 panose="020B0604020202020204"/>
                  <a:cs typeface="Arial" panose="020B0604020202020204" pitchFamily="34" charset="0"/>
                </a:endParaRPr>
              </a:p>
            </p:txBody>
          </p:sp>
          <p:sp>
            <p:nvSpPr>
              <p:cNvPr id="102" name="Oval 137">
                <a:extLst>
                  <a:ext uri="{FF2B5EF4-FFF2-40B4-BE49-F238E27FC236}">
                    <a16:creationId xmlns:a16="http://schemas.microsoft.com/office/drawing/2014/main" id="{3F65023D-E092-4756-5B36-45AB2E6186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6" y="1507"/>
                <a:ext cx="33" cy="3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 panose="020B0604020202020204"/>
                  <a:cs typeface="Arial" panose="020B0604020202020204" pitchFamily="34" charset="0"/>
                </a:endParaRPr>
              </a:p>
            </p:txBody>
          </p:sp>
          <p:sp>
            <p:nvSpPr>
              <p:cNvPr id="103" name="Oval 138">
                <a:extLst>
                  <a:ext uri="{FF2B5EF4-FFF2-40B4-BE49-F238E27FC236}">
                    <a16:creationId xmlns:a16="http://schemas.microsoft.com/office/drawing/2014/main" id="{B295F808-5B18-C360-5341-8F9C2A7C9E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9" y="1573"/>
                <a:ext cx="30" cy="3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 panose="020B0604020202020204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F90AD4F-B1B5-6574-B6F4-444CC494B7BE}"/>
                </a:ext>
              </a:extLst>
            </p:cNvPr>
            <p:cNvSpPr txBox="1"/>
            <p:nvPr/>
          </p:nvSpPr>
          <p:spPr>
            <a:xfrm>
              <a:off x="5565149" y="2308193"/>
              <a:ext cx="18400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288726"/>
                  </a:solidFill>
                  <a:effectLst/>
                  <a:uLnTx/>
                  <a:uFillTx/>
                </a:rPr>
                <a:t>Payload-dependent  </a:t>
              </a:r>
            </a:p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288726"/>
                  </a:solidFill>
                  <a:effectLst/>
                  <a:uLnTx/>
                  <a:uFillTx/>
                </a:rPr>
                <a:t>Non-T-cell-dependent 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7941B76-D457-2A1E-DA45-8BD17F302FC9}"/>
                </a:ext>
              </a:extLst>
            </p:cNvPr>
            <p:cNvSpPr txBox="1"/>
            <p:nvPr/>
          </p:nvSpPr>
          <p:spPr>
            <a:xfrm>
              <a:off x="9262429" y="2370169"/>
              <a:ext cx="14093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rPr>
                <a:t>T-cell dependent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F910568-0B3E-8EF0-4111-37FA69A9FC71}"/>
                </a:ext>
              </a:extLst>
            </p:cNvPr>
            <p:cNvSpPr txBox="1"/>
            <p:nvPr/>
          </p:nvSpPr>
          <p:spPr>
            <a:xfrm>
              <a:off x="8927363" y="3035112"/>
              <a:ext cx="832279" cy="2169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CAR-T cells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18C1154-0846-D288-2822-ADAF9BA234C0}"/>
                </a:ext>
              </a:extLst>
            </p:cNvPr>
            <p:cNvSpPr txBox="1"/>
            <p:nvPr/>
          </p:nvSpPr>
          <p:spPr>
            <a:xfrm>
              <a:off x="10491401" y="3035112"/>
              <a:ext cx="543739" cy="2169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T cells</a:t>
              </a:r>
            </a:p>
          </p:txBody>
        </p: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BCA6759F-95C0-DAF5-2D93-0AF243873FA3}"/>
                </a:ext>
              </a:extLst>
            </p:cNvPr>
            <p:cNvCxnSpPr>
              <a:cxnSpLocks/>
            </p:cNvCxnSpPr>
            <p:nvPr/>
          </p:nvCxnSpPr>
          <p:spPr>
            <a:xfrm>
              <a:off x="6999822" y="4327466"/>
              <a:ext cx="354708" cy="561879"/>
            </a:xfrm>
            <a:prstGeom prst="straightConnector1">
              <a:avLst/>
            </a:prstGeom>
            <a:noFill/>
            <a:ln w="6350" cap="flat" cmpd="sng" algn="ctr">
              <a:solidFill>
                <a:srgbClr val="69B445"/>
              </a:solidFill>
              <a:prstDash val="lgDash"/>
              <a:tailEnd type="triangle" w="lg" len="med"/>
            </a:ln>
            <a:effectLst/>
          </p:spPr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E4A33A0E-A61C-7A76-441E-80784337BE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80470" y="4542241"/>
              <a:ext cx="1310931" cy="556357"/>
            </a:xfrm>
            <a:prstGeom prst="straightConnector1">
              <a:avLst/>
            </a:prstGeom>
            <a:noFill/>
            <a:ln w="6350" cap="flat" cmpd="sng" algn="ctr">
              <a:solidFill>
                <a:srgbClr val="33CCCC"/>
              </a:solidFill>
              <a:prstDash val="lgDash"/>
              <a:tailEnd type="triangle" w="lg" len="med"/>
            </a:ln>
            <a:effectLst/>
          </p:spPr>
        </p:cxn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6C6CE4DA-502F-B024-4415-DADE0E4D4CAD}"/>
                </a:ext>
              </a:extLst>
            </p:cNvPr>
            <p:cNvSpPr txBox="1"/>
            <p:nvPr/>
          </p:nvSpPr>
          <p:spPr>
            <a:xfrm>
              <a:off x="8374418" y="3848941"/>
              <a:ext cx="7104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Myeloma </a:t>
              </a:r>
              <a:b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</a:b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cell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F0115E86-F538-6E2D-293B-11E9765DBF51}"/>
                </a:ext>
              </a:extLst>
            </p:cNvPr>
            <p:cNvSpPr txBox="1"/>
            <p:nvPr/>
          </p:nvSpPr>
          <p:spPr>
            <a:xfrm>
              <a:off x="9257620" y="3816803"/>
              <a:ext cx="5309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BCMA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5542F611-685F-484C-FCEB-CF42D74CBD12}"/>
                </a:ext>
              </a:extLst>
            </p:cNvPr>
            <p:cNvSpPr txBox="1"/>
            <p:nvPr/>
          </p:nvSpPr>
          <p:spPr>
            <a:xfrm>
              <a:off x="11340387" y="3816803"/>
              <a:ext cx="5309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BCMA</a:t>
              </a:r>
            </a:p>
          </p:txBody>
        </p: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1A9FD413-EFFA-4EB1-9B47-F0E75CB296A2}"/>
                </a:ext>
              </a:extLst>
            </p:cNvPr>
            <p:cNvGrpSpPr/>
            <p:nvPr/>
          </p:nvGrpSpPr>
          <p:grpSpPr>
            <a:xfrm rot="10800000">
              <a:off x="10990632" y="3475454"/>
              <a:ext cx="114679" cy="202414"/>
              <a:chOff x="10986980" y="3548978"/>
              <a:chExt cx="114679" cy="202414"/>
            </a:xfrm>
          </p:grpSpPr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80D4EC04-9D4B-0A6D-BDDE-E5F7998DB300}"/>
                  </a:ext>
                </a:extLst>
              </p:cNvPr>
              <p:cNvSpPr/>
              <p:nvPr/>
            </p:nvSpPr>
            <p:spPr>
              <a:xfrm rot="1581711">
                <a:off x="11019596" y="3625802"/>
                <a:ext cx="7918" cy="35492"/>
              </a:xfrm>
              <a:custGeom>
                <a:avLst/>
                <a:gdLst>
                  <a:gd name="connsiteX0" fmla="*/ 0 w 13087"/>
                  <a:gd name="connsiteY0" fmla="*/ 0 h 58660"/>
                  <a:gd name="connsiteX1" fmla="*/ 13088 w 13087"/>
                  <a:gd name="connsiteY1" fmla="*/ 0 h 58660"/>
                  <a:gd name="connsiteX2" fmla="*/ 13088 w 13087"/>
                  <a:gd name="connsiteY2" fmla="*/ 58661 h 58660"/>
                  <a:gd name="connsiteX3" fmla="*/ 0 w 13087"/>
                  <a:gd name="connsiteY3" fmla="*/ 58661 h 58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87" h="58660">
                    <a:moveTo>
                      <a:pt x="0" y="0"/>
                    </a:moveTo>
                    <a:lnTo>
                      <a:pt x="13088" y="0"/>
                    </a:lnTo>
                    <a:lnTo>
                      <a:pt x="13088" y="58661"/>
                    </a:lnTo>
                    <a:lnTo>
                      <a:pt x="0" y="58661"/>
                    </a:lnTo>
                    <a:close/>
                  </a:path>
                </a:pathLst>
              </a:custGeom>
              <a:solidFill>
                <a:srgbClr val="898989"/>
              </a:solidFill>
              <a:ln w="1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E9C1D8F5-B9D5-4D4D-5C6D-DA8F8E6372CB}"/>
                  </a:ext>
                </a:extLst>
              </p:cNvPr>
              <p:cNvSpPr/>
              <p:nvPr/>
            </p:nvSpPr>
            <p:spPr>
              <a:xfrm rot="17852511">
                <a:off x="11042674" y="3598644"/>
                <a:ext cx="89369" cy="28601"/>
              </a:xfrm>
              <a:custGeom>
                <a:avLst/>
                <a:gdLst>
                  <a:gd name="connsiteX0" fmla="*/ 147704 w 147704"/>
                  <a:gd name="connsiteY0" fmla="*/ 23636 h 47271"/>
                  <a:gd name="connsiteX1" fmla="*/ 73852 w 147704"/>
                  <a:gd name="connsiteY1" fmla="*/ 47272 h 47271"/>
                  <a:gd name="connsiteX2" fmla="*/ 0 w 147704"/>
                  <a:gd name="connsiteY2" fmla="*/ 23636 h 47271"/>
                  <a:gd name="connsiteX3" fmla="*/ 73852 w 147704"/>
                  <a:gd name="connsiteY3" fmla="*/ 0 h 47271"/>
                  <a:gd name="connsiteX4" fmla="*/ 147704 w 147704"/>
                  <a:gd name="connsiteY4" fmla="*/ 23636 h 47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704" h="47271">
                    <a:moveTo>
                      <a:pt x="147704" y="23636"/>
                    </a:moveTo>
                    <a:cubicBezTo>
                      <a:pt x="147704" y="36690"/>
                      <a:pt x="114639" y="47272"/>
                      <a:pt x="73852" y="47272"/>
                    </a:cubicBezTo>
                    <a:cubicBezTo>
                      <a:pt x="33065" y="47272"/>
                      <a:pt x="0" y="36690"/>
                      <a:pt x="0" y="23636"/>
                    </a:cubicBezTo>
                    <a:cubicBezTo>
                      <a:pt x="0" y="10582"/>
                      <a:pt x="33065" y="0"/>
                      <a:pt x="73852" y="0"/>
                    </a:cubicBezTo>
                    <a:cubicBezTo>
                      <a:pt x="114639" y="0"/>
                      <a:pt x="147704" y="10582"/>
                      <a:pt x="147704" y="23636"/>
                    </a:cubicBezTo>
                    <a:close/>
                  </a:path>
                </a:pathLst>
              </a:custGeom>
              <a:solidFill>
                <a:srgbClr val="8BDFE8"/>
              </a:solidFill>
              <a:ln w="6350" cap="flat">
                <a:solidFill>
                  <a:srgbClr val="58575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C8EF3658-BD89-BF9C-657F-047196BDBD5B}"/>
                  </a:ext>
                </a:extLst>
              </p:cNvPr>
              <p:cNvSpPr/>
              <p:nvPr/>
            </p:nvSpPr>
            <p:spPr>
              <a:xfrm rot="1581711">
                <a:off x="11077465" y="3574381"/>
                <a:ext cx="12385" cy="74412"/>
              </a:xfrm>
              <a:custGeom>
                <a:avLst/>
                <a:gdLst>
                  <a:gd name="connsiteX0" fmla="*/ 8790 w 20470"/>
                  <a:gd name="connsiteY0" fmla="*/ 61380 h 122985"/>
                  <a:gd name="connsiteX1" fmla="*/ 20471 w 20470"/>
                  <a:gd name="connsiteY1" fmla="*/ 2816 h 122985"/>
                  <a:gd name="connsiteX2" fmla="*/ 16151 w 20470"/>
                  <a:gd name="connsiteY2" fmla="*/ 1 h 122985"/>
                  <a:gd name="connsiteX3" fmla="*/ 54 w 20470"/>
                  <a:gd name="connsiteY3" fmla="*/ 61185 h 122985"/>
                  <a:gd name="connsiteX4" fmla="*/ 13611 w 20470"/>
                  <a:gd name="connsiteY4" fmla="*/ 122985 h 122985"/>
                  <a:gd name="connsiteX5" fmla="*/ 18044 w 20470"/>
                  <a:gd name="connsiteY5" fmla="*/ 120364 h 122985"/>
                  <a:gd name="connsiteX6" fmla="*/ 8807 w 20470"/>
                  <a:gd name="connsiteY6" fmla="*/ 61363 h 12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470" h="122985">
                    <a:moveTo>
                      <a:pt x="8790" y="61380"/>
                    </a:moveTo>
                    <a:cubicBezTo>
                      <a:pt x="9357" y="33715"/>
                      <a:pt x="14242" y="10419"/>
                      <a:pt x="20471" y="2816"/>
                    </a:cubicBezTo>
                    <a:cubicBezTo>
                      <a:pt x="19128" y="1020"/>
                      <a:pt x="17672" y="33"/>
                      <a:pt x="16151" y="1"/>
                    </a:cubicBezTo>
                    <a:cubicBezTo>
                      <a:pt x="7965" y="-161"/>
                      <a:pt x="750" y="27228"/>
                      <a:pt x="54" y="61185"/>
                    </a:cubicBezTo>
                    <a:cubicBezTo>
                      <a:pt x="-641" y="95143"/>
                      <a:pt x="5425" y="122823"/>
                      <a:pt x="13611" y="122985"/>
                    </a:cubicBezTo>
                    <a:cubicBezTo>
                      <a:pt x="15132" y="123017"/>
                      <a:pt x="16620" y="122095"/>
                      <a:pt x="18044" y="120364"/>
                    </a:cubicBezTo>
                    <a:cubicBezTo>
                      <a:pt x="12139" y="112502"/>
                      <a:pt x="8224" y="89028"/>
                      <a:pt x="8807" y="61363"/>
                    </a:cubicBezTo>
                    <a:close/>
                  </a:path>
                </a:pathLst>
              </a:custGeom>
              <a:solidFill>
                <a:srgbClr val="95C9DB"/>
              </a:solidFill>
              <a:ln w="1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0704F1C9-AAEB-1556-FB34-20E73DBDFBDB}"/>
                  </a:ext>
                </a:extLst>
              </p:cNvPr>
              <p:cNvSpPr/>
              <p:nvPr/>
            </p:nvSpPr>
            <p:spPr>
              <a:xfrm rot="1581711">
                <a:off x="11091882" y="3597082"/>
                <a:ext cx="4110" cy="46456"/>
              </a:xfrm>
              <a:custGeom>
                <a:avLst/>
                <a:gdLst>
                  <a:gd name="connsiteX0" fmla="*/ 16 w 6793"/>
                  <a:gd name="connsiteY0" fmla="*/ 76764 h 76780"/>
                  <a:gd name="connsiteX1" fmla="*/ 6390 w 6793"/>
                  <a:gd name="connsiteY1" fmla="*/ 38617 h 76780"/>
                  <a:gd name="connsiteX2" fmla="*/ 6487 w 6793"/>
                  <a:gd name="connsiteY2" fmla="*/ 18766 h 76780"/>
                  <a:gd name="connsiteX3" fmla="*/ 3284 w 6793"/>
                  <a:gd name="connsiteY3" fmla="*/ 0 h 76780"/>
                  <a:gd name="connsiteX4" fmla="*/ 2394 w 6793"/>
                  <a:gd name="connsiteY4" fmla="*/ 18977 h 76780"/>
                  <a:gd name="connsiteX5" fmla="*/ 1602 w 6793"/>
                  <a:gd name="connsiteY5" fmla="*/ 38115 h 76780"/>
                  <a:gd name="connsiteX6" fmla="*/ 0 w 6793"/>
                  <a:gd name="connsiteY6" fmla="*/ 76780 h 76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793" h="76780">
                    <a:moveTo>
                      <a:pt x="16" y="76764"/>
                    </a:moveTo>
                    <a:cubicBezTo>
                      <a:pt x="2896" y="64469"/>
                      <a:pt x="5420" y="51818"/>
                      <a:pt x="6390" y="38617"/>
                    </a:cubicBezTo>
                    <a:cubicBezTo>
                      <a:pt x="6876" y="32048"/>
                      <a:pt x="6940" y="25367"/>
                      <a:pt x="6487" y="18766"/>
                    </a:cubicBezTo>
                    <a:cubicBezTo>
                      <a:pt x="6131" y="13638"/>
                      <a:pt x="5549" y="3624"/>
                      <a:pt x="3284" y="0"/>
                    </a:cubicBezTo>
                    <a:cubicBezTo>
                      <a:pt x="2394" y="5808"/>
                      <a:pt x="2653" y="12926"/>
                      <a:pt x="2394" y="18977"/>
                    </a:cubicBezTo>
                    <a:cubicBezTo>
                      <a:pt x="2135" y="25351"/>
                      <a:pt x="1860" y="31741"/>
                      <a:pt x="1602" y="38115"/>
                    </a:cubicBezTo>
                    <a:cubicBezTo>
                      <a:pt x="1068" y="51009"/>
                      <a:pt x="534" y="63886"/>
                      <a:pt x="0" y="76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02C1D9FB-C838-B9A7-3258-8845C90A21AB}"/>
                  </a:ext>
                </a:extLst>
              </p:cNvPr>
              <p:cNvSpPr/>
              <p:nvPr/>
            </p:nvSpPr>
            <p:spPr>
              <a:xfrm rot="17852511">
                <a:off x="11003764" y="3579362"/>
                <a:ext cx="89369" cy="28601"/>
              </a:xfrm>
              <a:custGeom>
                <a:avLst/>
                <a:gdLst>
                  <a:gd name="connsiteX0" fmla="*/ 147704 w 147704"/>
                  <a:gd name="connsiteY0" fmla="*/ 23636 h 47271"/>
                  <a:gd name="connsiteX1" fmla="*/ 73852 w 147704"/>
                  <a:gd name="connsiteY1" fmla="*/ 47272 h 47271"/>
                  <a:gd name="connsiteX2" fmla="*/ 0 w 147704"/>
                  <a:gd name="connsiteY2" fmla="*/ 23636 h 47271"/>
                  <a:gd name="connsiteX3" fmla="*/ 73852 w 147704"/>
                  <a:gd name="connsiteY3" fmla="*/ 0 h 47271"/>
                  <a:gd name="connsiteX4" fmla="*/ 147704 w 147704"/>
                  <a:gd name="connsiteY4" fmla="*/ 23636 h 47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704" h="47271">
                    <a:moveTo>
                      <a:pt x="147704" y="23636"/>
                    </a:moveTo>
                    <a:cubicBezTo>
                      <a:pt x="147704" y="36690"/>
                      <a:pt x="114639" y="47272"/>
                      <a:pt x="73852" y="47272"/>
                    </a:cubicBezTo>
                    <a:cubicBezTo>
                      <a:pt x="33065" y="47272"/>
                      <a:pt x="0" y="36690"/>
                      <a:pt x="0" y="23636"/>
                    </a:cubicBezTo>
                    <a:cubicBezTo>
                      <a:pt x="0" y="10582"/>
                      <a:pt x="33065" y="0"/>
                      <a:pt x="73852" y="0"/>
                    </a:cubicBezTo>
                    <a:cubicBezTo>
                      <a:pt x="114639" y="0"/>
                      <a:pt x="147704" y="10582"/>
                      <a:pt x="147704" y="23636"/>
                    </a:cubicBezTo>
                    <a:close/>
                  </a:path>
                </a:pathLst>
              </a:custGeom>
              <a:solidFill>
                <a:srgbClr val="8BDFE8"/>
              </a:solidFill>
              <a:ln w="6350" cap="flat">
                <a:solidFill>
                  <a:srgbClr val="58575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1A549020-C7FE-1652-C9AF-0BDD3CABE8D2}"/>
                  </a:ext>
                </a:extLst>
              </p:cNvPr>
              <p:cNvSpPr/>
              <p:nvPr/>
            </p:nvSpPr>
            <p:spPr>
              <a:xfrm rot="1581711">
                <a:off x="11038550" y="3555096"/>
                <a:ext cx="12385" cy="74412"/>
              </a:xfrm>
              <a:custGeom>
                <a:avLst/>
                <a:gdLst>
                  <a:gd name="connsiteX0" fmla="*/ 8790 w 20470"/>
                  <a:gd name="connsiteY0" fmla="*/ 61380 h 122985"/>
                  <a:gd name="connsiteX1" fmla="*/ 20471 w 20470"/>
                  <a:gd name="connsiteY1" fmla="*/ 2816 h 122985"/>
                  <a:gd name="connsiteX2" fmla="*/ 16151 w 20470"/>
                  <a:gd name="connsiteY2" fmla="*/ 1 h 122985"/>
                  <a:gd name="connsiteX3" fmla="*/ 54 w 20470"/>
                  <a:gd name="connsiteY3" fmla="*/ 61185 h 122985"/>
                  <a:gd name="connsiteX4" fmla="*/ 13611 w 20470"/>
                  <a:gd name="connsiteY4" fmla="*/ 122985 h 122985"/>
                  <a:gd name="connsiteX5" fmla="*/ 18044 w 20470"/>
                  <a:gd name="connsiteY5" fmla="*/ 120364 h 122985"/>
                  <a:gd name="connsiteX6" fmla="*/ 8807 w 20470"/>
                  <a:gd name="connsiteY6" fmla="*/ 61363 h 12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470" h="122985">
                    <a:moveTo>
                      <a:pt x="8790" y="61380"/>
                    </a:moveTo>
                    <a:cubicBezTo>
                      <a:pt x="9357" y="33715"/>
                      <a:pt x="14242" y="10419"/>
                      <a:pt x="20471" y="2816"/>
                    </a:cubicBezTo>
                    <a:cubicBezTo>
                      <a:pt x="19128" y="1020"/>
                      <a:pt x="17672" y="33"/>
                      <a:pt x="16151" y="1"/>
                    </a:cubicBezTo>
                    <a:cubicBezTo>
                      <a:pt x="7965" y="-161"/>
                      <a:pt x="750" y="27228"/>
                      <a:pt x="54" y="61185"/>
                    </a:cubicBezTo>
                    <a:cubicBezTo>
                      <a:pt x="-641" y="95143"/>
                      <a:pt x="5425" y="122823"/>
                      <a:pt x="13611" y="122985"/>
                    </a:cubicBezTo>
                    <a:cubicBezTo>
                      <a:pt x="15132" y="123017"/>
                      <a:pt x="16620" y="122095"/>
                      <a:pt x="18044" y="120364"/>
                    </a:cubicBezTo>
                    <a:cubicBezTo>
                      <a:pt x="12139" y="112502"/>
                      <a:pt x="8224" y="89028"/>
                      <a:pt x="8807" y="61363"/>
                    </a:cubicBezTo>
                    <a:close/>
                  </a:path>
                </a:pathLst>
              </a:custGeom>
              <a:solidFill>
                <a:srgbClr val="95C9DB"/>
              </a:solidFill>
              <a:ln w="1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7C187F7B-A9B9-1ABC-A759-52AEA96AD8E5}"/>
                  </a:ext>
                </a:extLst>
              </p:cNvPr>
              <p:cNvSpPr/>
              <p:nvPr/>
            </p:nvSpPr>
            <p:spPr>
              <a:xfrm rot="1581711">
                <a:off x="11052968" y="3577796"/>
                <a:ext cx="4110" cy="46456"/>
              </a:xfrm>
              <a:custGeom>
                <a:avLst/>
                <a:gdLst>
                  <a:gd name="connsiteX0" fmla="*/ 16 w 6793"/>
                  <a:gd name="connsiteY0" fmla="*/ 76764 h 76780"/>
                  <a:gd name="connsiteX1" fmla="*/ 6390 w 6793"/>
                  <a:gd name="connsiteY1" fmla="*/ 38617 h 76780"/>
                  <a:gd name="connsiteX2" fmla="*/ 6487 w 6793"/>
                  <a:gd name="connsiteY2" fmla="*/ 18766 h 76780"/>
                  <a:gd name="connsiteX3" fmla="*/ 3284 w 6793"/>
                  <a:gd name="connsiteY3" fmla="*/ 0 h 76780"/>
                  <a:gd name="connsiteX4" fmla="*/ 2394 w 6793"/>
                  <a:gd name="connsiteY4" fmla="*/ 18977 h 76780"/>
                  <a:gd name="connsiteX5" fmla="*/ 1602 w 6793"/>
                  <a:gd name="connsiteY5" fmla="*/ 38115 h 76780"/>
                  <a:gd name="connsiteX6" fmla="*/ 0 w 6793"/>
                  <a:gd name="connsiteY6" fmla="*/ 76780 h 76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793" h="76780">
                    <a:moveTo>
                      <a:pt x="16" y="76764"/>
                    </a:moveTo>
                    <a:cubicBezTo>
                      <a:pt x="2896" y="64469"/>
                      <a:pt x="5420" y="51818"/>
                      <a:pt x="6390" y="38617"/>
                    </a:cubicBezTo>
                    <a:cubicBezTo>
                      <a:pt x="6876" y="32048"/>
                      <a:pt x="6940" y="25367"/>
                      <a:pt x="6487" y="18766"/>
                    </a:cubicBezTo>
                    <a:cubicBezTo>
                      <a:pt x="6131" y="13638"/>
                      <a:pt x="5549" y="3624"/>
                      <a:pt x="3284" y="0"/>
                    </a:cubicBezTo>
                    <a:cubicBezTo>
                      <a:pt x="2394" y="5808"/>
                      <a:pt x="2653" y="12926"/>
                      <a:pt x="2394" y="18977"/>
                    </a:cubicBezTo>
                    <a:cubicBezTo>
                      <a:pt x="2135" y="25351"/>
                      <a:pt x="1860" y="31741"/>
                      <a:pt x="1602" y="38115"/>
                    </a:cubicBezTo>
                    <a:cubicBezTo>
                      <a:pt x="1068" y="51009"/>
                      <a:pt x="534" y="63886"/>
                      <a:pt x="0" y="76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B9BC4B0F-A962-0032-CE70-27785A396687}"/>
                  </a:ext>
                </a:extLst>
              </p:cNvPr>
              <p:cNvSpPr/>
              <p:nvPr/>
            </p:nvSpPr>
            <p:spPr>
              <a:xfrm rot="1581711">
                <a:off x="10986980" y="3644108"/>
                <a:ext cx="28601" cy="89368"/>
              </a:xfrm>
              <a:custGeom>
                <a:avLst/>
                <a:gdLst>
                  <a:gd name="connsiteX0" fmla="*/ 47272 w 47271"/>
                  <a:gd name="connsiteY0" fmla="*/ 73852 h 147703"/>
                  <a:gd name="connsiteX1" fmla="*/ 23636 w 47271"/>
                  <a:gd name="connsiteY1" fmla="*/ 147704 h 147703"/>
                  <a:gd name="connsiteX2" fmla="*/ 0 w 47271"/>
                  <a:gd name="connsiteY2" fmla="*/ 73852 h 147703"/>
                  <a:gd name="connsiteX3" fmla="*/ 23636 w 47271"/>
                  <a:gd name="connsiteY3" fmla="*/ 0 h 147703"/>
                  <a:gd name="connsiteX4" fmla="*/ 47272 w 47271"/>
                  <a:gd name="connsiteY4" fmla="*/ 73852 h 147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271" h="147703">
                    <a:moveTo>
                      <a:pt x="47272" y="73852"/>
                    </a:moveTo>
                    <a:cubicBezTo>
                      <a:pt x="47272" y="114639"/>
                      <a:pt x="36690" y="147704"/>
                      <a:pt x="23636" y="147704"/>
                    </a:cubicBezTo>
                    <a:cubicBezTo>
                      <a:pt x="10582" y="147704"/>
                      <a:pt x="0" y="114639"/>
                      <a:pt x="0" y="73852"/>
                    </a:cubicBezTo>
                    <a:cubicBezTo>
                      <a:pt x="0" y="33065"/>
                      <a:pt x="10582" y="0"/>
                      <a:pt x="23636" y="0"/>
                    </a:cubicBezTo>
                    <a:cubicBezTo>
                      <a:pt x="36690" y="0"/>
                      <a:pt x="47272" y="33065"/>
                      <a:pt x="47272" y="73852"/>
                    </a:cubicBezTo>
                    <a:close/>
                  </a:path>
                </a:pathLst>
              </a:custGeom>
              <a:solidFill>
                <a:srgbClr val="86C567"/>
              </a:solidFill>
              <a:ln w="6350" cap="flat">
                <a:solidFill>
                  <a:srgbClr val="58575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0A36354B-75B2-92D4-C681-E7C44ED08690}"/>
                  </a:ext>
                </a:extLst>
              </p:cNvPr>
              <p:cNvSpPr/>
              <p:nvPr/>
            </p:nvSpPr>
            <p:spPr>
              <a:xfrm rot="1581711">
                <a:off x="10992012" y="3648934"/>
                <a:ext cx="11619" cy="74431"/>
              </a:xfrm>
              <a:custGeom>
                <a:avLst/>
                <a:gdLst>
                  <a:gd name="connsiteX0" fmla="*/ 8736 w 19203"/>
                  <a:gd name="connsiteY0" fmla="*/ 61508 h 123016"/>
                  <a:gd name="connsiteX1" fmla="*/ 19203 w 19203"/>
                  <a:gd name="connsiteY1" fmla="*/ 2718 h 123016"/>
                  <a:gd name="connsiteX2" fmla="*/ 14835 w 19203"/>
                  <a:gd name="connsiteY2" fmla="*/ 0 h 123016"/>
                  <a:gd name="connsiteX3" fmla="*/ 0 w 19203"/>
                  <a:gd name="connsiteY3" fmla="*/ 61508 h 123016"/>
                  <a:gd name="connsiteX4" fmla="*/ 14835 w 19203"/>
                  <a:gd name="connsiteY4" fmla="*/ 123017 h 123016"/>
                  <a:gd name="connsiteX5" fmla="*/ 19203 w 19203"/>
                  <a:gd name="connsiteY5" fmla="*/ 120299 h 123016"/>
                  <a:gd name="connsiteX6" fmla="*/ 8736 w 19203"/>
                  <a:gd name="connsiteY6" fmla="*/ 61508 h 12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03" h="123016">
                    <a:moveTo>
                      <a:pt x="8736" y="61508"/>
                    </a:moveTo>
                    <a:cubicBezTo>
                      <a:pt x="8736" y="33844"/>
                      <a:pt x="13136" y="10451"/>
                      <a:pt x="19203" y="2718"/>
                    </a:cubicBezTo>
                    <a:cubicBezTo>
                      <a:pt x="17828" y="955"/>
                      <a:pt x="16356" y="0"/>
                      <a:pt x="14835" y="0"/>
                    </a:cubicBezTo>
                    <a:cubicBezTo>
                      <a:pt x="6649" y="0"/>
                      <a:pt x="0" y="27535"/>
                      <a:pt x="0" y="61508"/>
                    </a:cubicBezTo>
                    <a:cubicBezTo>
                      <a:pt x="0" y="95482"/>
                      <a:pt x="6633" y="123017"/>
                      <a:pt x="14835" y="123017"/>
                    </a:cubicBezTo>
                    <a:cubicBezTo>
                      <a:pt x="16356" y="123017"/>
                      <a:pt x="17828" y="122062"/>
                      <a:pt x="19203" y="120299"/>
                    </a:cubicBezTo>
                    <a:cubicBezTo>
                      <a:pt x="13153" y="112566"/>
                      <a:pt x="8736" y="89172"/>
                      <a:pt x="8736" y="61508"/>
                    </a:cubicBezTo>
                    <a:close/>
                  </a:path>
                </a:pathLst>
              </a:custGeom>
              <a:solidFill>
                <a:srgbClr val="94DD94"/>
              </a:solidFill>
              <a:ln w="1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38B33F74-D215-86E0-1712-839DE5F12338}"/>
                  </a:ext>
                </a:extLst>
              </p:cNvPr>
              <p:cNvSpPr/>
              <p:nvPr/>
            </p:nvSpPr>
            <p:spPr>
              <a:xfrm rot="1581711">
                <a:off x="11006866" y="3671944"/>
                <a:ext cx="3501" cy="46495"/>
              </a:xfrm>
              <a:custGeom>
                <a:avLst/>
                <a:gdLst>
                  <a:gd name="connsiteX0" fmla="*/ 0 w 5787"/>
                  <a:gd name="connsiteY0" fmla="*/ 76829 h 76844"/>
                  <a:gd name="connsiteX1" fmla="*/ 5581 w 5787"/>
                  <a:gd name="connsiteY1" fmla="*/ 38552 h 76844"/>
                  <a:gd name="connsiteX2" fmla="*/ 5274 w 5787"/>
                  <a:gd name="connsiteY2" fmla="*/ 18702 h 76844"/>
                  <a:gd name="connsiteX3" fmla="*/ 1682 w 5787"/>
                  <a:gd name="connsiteY3" fmla="*/ 0 h 76844"/>
                  <a:gd name="connsiteX4" fmla="*/ 1197 w 5787"/>
                  <a:gd name="connsiteY4" fmla="*/ 18993 h 76844"/>
                  <a:gd name="connsiteX5" fmla="*/ 809 w 5787"/>
                  <a:gd name="connsiteY5" fmla="*/ 38147 h 76844"/>
                  <a:gd name="connsiteX6" fmla="*/ 16 w 5787"/>
                  <a:gd name="connsiteY6" fmla="*/ 76845 h 76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87" h="76844">
                    <a:moveTo>
                      <a:pt x="0" y="76829"/>
                    </a:moveTo>
                    <a:cubicBezTo>
                      <a:pt x="2621" y="64485"/>
                      <a:pt x="4886" y="51769"/>
                      <a:pt x="5581" y="38552"/>
                    </a:cubicBezTo>
                    <a:cubicBezTo>
                      <a:pt x="5921" y="31984"/>
                      <a:pt x="5856" y="25286"/>
                      <a:pt x="5274" y="18702"/>
                    </a:cubicBezTo>
                    <a:cubicBezTo>
                      <a:pt x="4821" y="13573"/>
                      <a:pt x="4028" y="3591"/>
                      <a:pt x="1682" y="0"/>
                    </a:cubicBezTo>
                    <a:cubicBezTo>
                      <a:pt x="906" y="5824"/>
                      <a:pt x="1310" y="12926"/>
                      <a:pt x="1197" y="18993"/>
                    </a:cubicBezTo>
                    <a:cubicBezTo>
                      <a:pt x="1068" y="25383"/>
                      <a:pt x="938" y="31757"/>
                      <a:pt x="809" y="38147"/>
                    </a:cubicBezTo>
                    <a:cubicBezTo>
                      <a:pt x="550" y="51041"/>
                      <a:pt x="275" y="63935"/>
                      <a:pt x="16" y="768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E34F35DD-22A4-7529-E322-5CE790AD7C11}"/>
                  </a:ext>
                </a:extLst>
              </p:cNvPr>
              <p:cNvSpPr/>
              <p:nvPr/>
            </p:nvSpPr>
            <p:spPr>
              <a:xfrm rot="1581711">
                <a:off x="11023132" y="3662024"/>
                <a:ext cx="28601" cy="89368"/>
              </a:xfrm>
              <a:custGeom>
                <a:avLst/>
                <a:gdLst>
                  <a:gd name="connsiteX0" fmla="*/ 47272 w 47271"/>
                  <a:gd name="connsiteY0" fmla="*/ 73852 h 147703"/>
                  <a:gd name="connsiteX1" fmla="*/ 23636 w 47271"/>
                  <a:gd name="connsiteY1" fmla="*/ 147704 h 147703"/>
                  <a:gd name="connsiteX2" fmla="*/ 0 w 47271"/>
                  <a:gd name="connsiteY2" fmla="*/ 73852 h 147703"/>
                  <a:gd name="connsiteX3" fmla="*/ 23636 w 47271"/>
                  <a:gd name="connsiteY3" fmla="*/ 0 h 147703"/>
                  <a:gd name="connsiteX4" fmla="*/ 47272 w 47271"/>
                  <a:gd name="connsiteY4" fmla="*/ 73852 h 147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271" h="147703">
                    <a:moveTo>
                      <a:pt x="47272" y="73852"/>
                    </a:moveTo>
                    <a:cubicBezTo>
                      <a:pt x="47272" y="114639"/>
                      <a:pt x="36690" y="147704"/>
                      <a:pt x="23636" y="147704"/>
                    </a:cubicBezTo>
                    <a:cubicBezTo>
                      <a:pt x="10582" y="147704"/>
                      <a:pt x="0" y="114639"/>
                      <a:pt x="0" y="73852"/>
                    </a:cubicBezTo>
                    <a:cubicBezTo>
                      <a:pt x="0" y="33065"/>
                      <a:pt x="10582" y="0"/>
                      <a:pt x="23636" y="0"/>
                    </a:cubicBezTo>
                    <a:cubicBezTo>
                      <a:pt x="36690" y="0"/>
                      <a:pt x="47272" y="33065"/>
                      <a:pt x="47272" y="73852"/>
                    </a:cubicBezTo>
                    <a:close/>
                  </a:path>
                </a:pathLst>
              </a:custGeom>
              <a:solidFill>
                <a:srgbClr val="86C567"/>
              </a:solidFill>
              <a:ln w="6350" cap="flat">
                <a:solidFill>
                  <a:srgbClr val="58575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4303B899-82C7-FF95-30F6-BCBB18C73298}"/>
                  </a:ext>
                </a:extLst>
              </p:cNvPr>
              <p:cNvSpPr/>
              <p:nvPr/>
            </p:nvSpPr>
            <p:spPr>
              <a:xfrm rot="1581711">
                <a:off x="11028155" y="3666846"/>
                <a:ext cx="11619" cy="74431"/>
              </a:xfrm>
              <a:custGeom>
                <a:avLst/>
                <a:gdLst>
                  <a:gd name="connsiteX0" fmla="*/ 8736 w 19203"/>
                  <a:gd name="connsiteY0" fmla="*/ 61508 h 123016"/>
                  <a:gd name="connsiteX1" fmla="*/ 19203 w 19203"/>
                  <a:gd name="connsiteY1" fmla="*/ 2718 h 123016"/>
                  <a:gd name="connsiteX2" fmla="*/ 14835 w 19203"/>
                  <a:gd name="connsiteY2" fmla="*/ 0 h 123016"/>
                  <a:gd name="connsiteX3" fmla="*/ 0 w 19203"/>
                  <a:gd name="connsiteY3" fmla="*/ 61508 h 123016"/>
                  <a:gd name="connsiteX4" fmla="*/ 14835 w 19203"/>
                  <a:gd name="connsiteY4" fmla="*/ 123017 h 123016"/>
                  <a:gd name="connsiteX5" fmla="*/ 19203 w 19203"/>
                  <a:gd name="connsiteY5" fmla="*/ 120299 h 123016"/>
                  <a:gd name="connsiteX6" fmla="*/ 8736 w 19203"/>
                  <a:gd name="connsiteY6" fmla="*/ 61508 h 12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03" h="123016">
                    <a:moveTo>
                      <a:pt x="8736" y="61508"/>
                    </a:moveTo>
                    <a:cubicBezTo>
                      <a:pt x="8736" y="33844"/>
                      <a:pt x="13136" y="10451"/>
                      <a:pt x="19203" y="2718"/>
                    </a:cubicBezTo>
                    <a:cubicBezTo>
                      <a:pt x="17828" y="955"/>
                      <a:pt x="16356" y="0"/>
                      <a:pt x="14835" y="0"/>
                    </a:cubicBezTo>
                    <a:cubicBezTo>
                      <a:pt x="6649" y="0"/>
                      <a:pt x="0" y="27535"/>
                      <a:pt x="0" y="61508"/>
                    </a:cubicBezTo>
                    <a:cubicBezTo>
                      <a:pt x="0" y="95482"/>
                      <a:pt x="6633" y="123017"/>
                      <a:pt x="14835" y="123017"/>
                    </a:cubicBezTo>
                    <a:cubicBezTo>
                      <a:pt x="16356" y="123017"/>
                      <a:pt x="17828" y="122062"/>
                      <a:pt x="19203" y="120299"/>
                    </a:cubicBezTo>
                    <a:cubicBezTo>
                      <a:pt x="13153" y="112566"/>
                      <a:pt x="8736" y="89172"/>
                      <a:pt x="8736" y="61508"/>
                    </a:cubicBezTo>
                    <a:close/>
                  </a:path>
                </a:pathLst>
              </a:custGeom>
              <a:solidFill>
                <a:srgbClr val="94DD94"/>
              </a:solidFill>
              <a:ln w="1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0DE391B7-159C-45DA-9F74-BC64B1CC52F8}"/>
                  </a:ext>
                </a:extLst>
              </p:cNvPr>
              <p:cNvSpPr/>
              <p:nvPr/>
            </p:nvSpPr>
            <p:spPr>
              <a:xfrm rot="1581711">
                <a:off x="11043010" y="3689856"/>
                <a:ext cx="3501" cy="46495"/>
              </a:xfrm>
              <a:custGeom>
                <a:avLst/>
                <a:gdLst>
                  <a:gd name="connsiteX0" fmla="*/ 0 w 5787"/>
                  <a:gd name="connsiteY0" fmla="*/ 76829 h 76844"/>
                  <a:gd name="connsiteX1" fmla="*/ 5581 w 5787"/>
                  <a:gd name="connsiteY1" fmla="*/ 38552 h 76844"/>
                  <a:gd name="connsiteX2" fmla="*/ 5274 w 5787"/>
                  <a:gd name="connsiteY2" fmla="*/ 18702 h 76844"/>
                  <a:gd name="connsiteX3" fmla="*/ 1683 w 5787"/>
                  <a:gd name="connsiteY3" fmla="*/ 0 h 76844"/>
                  <a:gd name="connsiteX4" fmla="*/ 1197 w 5787"/>
                  <a:gd name="connsiteY4" fmla="*/ 18993 h 76844"/>
                  <a:gd name="connsiteX5" fmla="*/ 809 w 5787"/>
                  <a:gd name="connsiteY5" fmla="*/ 38147 h 76844"/>
                  <a:gd name="connsiteX6" fmla="*/ 16 w 5787"/>
                  <a:gd name="connsiteY6" fmla="*/ 76845 h 76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87" h="76844">
                    <a:moveTo>
                      <a:pt x="0" y="76829"/>
                    </a:moveTo>
                    <a:cubicBezTo>
                      <a:pt x="2621" y="64485"/>
                      <a:pt x="4886" y="51769"/>
                      <a:pt x="5581" y="38552"/>
                    </a:cubicBezTo>
                    <a:cubicBezTo>
                      <a:pt x="5921" y="31984"/>
                      <a:pt x="5856" y="25286"/>
                      <a:pt x="5274" y="18702"/>
                    </a:cubicBezTo>
                    <a:cubicBezTo>
                      <a:pt x="4821" y="13573"/>
                      <a:pt x="4028" y="3591"/>
                      <a:pt x="1683" y="0"/>
                    </a:cubicBezTo>
                    <a:cubicBezTo>
                      <a:pt x="906" y="5824"/>
                      <a:pt x="1310" y="12926"/>
                      <a:pt x="1197" y="18993"/>
                    </a:cubicBezTo>
                    <a:cubicBezTo>
                      <a:pt x="1068" y="25383"/>
                      <a:pt x="938" y="31757"/>
                      <a:pt x="809" y="38147"/>
                    </a:cubicBezTo>
                    <a:cubicBezTo>
                      <a:pt x="550" y="51041"/>
                      <a:pt x="275" y="63935"/>
                      <a:pt x="16" y="768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1612A517-4057-0659-35B3-C3BEB6394FC1}"/>
                </a:ext>
              </a:extLst>
            </p:cNvPr>
            <p:cNvSpPr txBox="1"/>
            <p:nvPr/>
          </p:nvSpPr>
          <p:spPr>
            <a:xfrm>
              <a:off x="6888806" y="3816803"/>
              <a:ext cx="53091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313131"/>
                  </a:solidFill>
                  <a:effectLst/>
                  <a:uLnTx/>
                  <a:uFillTx/>
                </a:rPr>
                <a:t>BCMA</a:t>
              </a:r>
            </a:p>
          </p:txBody>
        </p: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7C5CE7A3-3133-4BC1-0698-4639B500C02E}"/>
                </a:ext>
              </a:extLst>
            </p:cNvPr>
            <p:cNvGrpSpPr/>
            <p:nvPr/>
          </p:nvGrpSpPr>
          <p:grpSpPr>
            <a:xfrm>
              <a:off x="5744138" y="3643040"/>
              <a:ext cx="1255713" cy="872491"/>
              <a:chOff x="-2331224" y="2232136"/>
              <a:chExt cx="1310987" cy="1271398"/>
            </a:xfrm>
          </p:grpSpPr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19517A24-C12E-45FE-C1D6-ED1AD4808B93}"/>
                  </a:ext>
                </a:extLst>
              </p:cNvPr>
              <p:cNvGrpSpPr/>
              <p:nvPr/>
            </p:nvGrpSpPr>
            <p:grpSpPr>
              <a:xfrm>
                <a:off x="-2331224" y="2259012"/>
                <a:ext cx="1310987" cy="1169988"/>
                <a:chOff x="2173196" y="2321526"/>
                <a:chExt cx="1310987" cy="1169988"/>
              </a:xfrm>
            </p:grpSpPr>
            <p:grpSp>
              <p:nvGrpSpPr>
                <p:cNvPr id="135" name="Group 120">
                  <a:extLst>
                    <a:ext uri="{FF2B5EF4-FFF2-40B4-BE49-F238E27FC236}">
                      <a16:creationId xmlns:a16="http://schemas.microsoft.com/office/drawing/2014/main" id="{C8DF3C27-9CB5-3156-62C8-FEEFA5EF08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214921" y="2321526"/>
                  <a:ext cx="1184275" cy="1169988"/>
                  <a:chOff x="4250" y="2903"/>
                  <a:chExt cx="746" cy="737"/>
                </a:xfrm>
              </p:grpSpPr>
              <p:sp>
                <p:nvSpPr>
                  <p:cNvPr id="141" name="Freeform 121">
                    <a:extLst>
                      <a:ext uri="{FF2B5EF4-FFF2-40B4-BE49-F238E27FC236}">
                        <a16:creationId xmlns:a16="http://schemas.microsoft.com/office/drawing/2014/main" id="{6A9D2A8E-D8F0-5E06-6EB4-F9E7054790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50" y="2905"/>
                    <a:ext cx="746" cy="735"/>
                  </a:xfrm>
                  <a:custGeom>
                    <a:avLst/>
                    <a:gdLst>
                      <a:gd name="T0" fmla="*/ 594 w 432"/>
                      <a:gd name="T1" fmla="*/ 259 h 400"/>
                      <a:gd name="T2" fmla="*/ 93 w 432"/>
                      <a:gd name="T3" fmla="*/ 1459 h 400"/>
                      <a:gd name="T4" fmla="*/ 1219 w 432"/>
                      <a:gd name="T5" fmla="*/ 2444 h 400"/>
                      <a:gd name="T6" fmla="*/ 2003 w 432"/>
                      <a:gd name="T7" fmla="*/ 2029 h 400"/>
                      <a:gd name="T8" fmla="*/ 2210 w 432"/>
                      <a:gd name="T9" fmla="*/ 1080 h 400"/>
                      <a:gd name="T10" fmla="*/ 948 w 432"/>
                      <a:gd name="T11" fmla="*/ 132 h 400"/>
                      <a:gd name="T12" fmla="*/ 594 w 432"/>
                      <a:gd name="T13" fmla="*/ 259 h 40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432" h="400">
                        <a:moveTo>
                          <a:pt x="115" y="42"/>
                        </a:moveTo>
                        <a:cubicBezTo>
                          <a:pt x="45" y="72"/>
                          <a:pt x="0" y="168"/>
                          <a:pt x="18" y="235"/>
                        </a:cubicBezTo>
                        <a:cubicBezTo>
                          <a:pt x="41" y="322"/>
                          <a:pt x="153" y="386"/>
                          <a:pt x="237" y="394"/>
                        </a:cubicBezTo>
                        <a:cubicBezTo>
                          <a:pt x="302" y="400"/>
                          <a:pt x="351" y="383"/>
                          <a:pt x="389" y="327"/>
                        </a:cubicBezTo>
                        <a:cubicBezTo>
                          <a:pt x="419" y="282"/>
                          <a:pt x="432" y="228"/>
                          <a:pt x="429" y="174"/>
                        </a:cubicBezTo>
                        <a:cubicBezTo>
                          <a:pt x="421" y="55"/>
                          <a:pt x="289" y="0"/>
                          <a:pt x="184" y="21"/>
                        </a:cubicBezTo>
                        <a:cubicBezTo>
                          <a:pt x="158" y="26"/>
                          <a:pt x="139" y="32"/>
                          <a:pt x="115" y="42"/>
                        </a:cubicBezTo>
                      </a:path>
                    </a:pathLst>
                  </a:custGeom>
                  <a:solidFill>
                    <a:srgbClr val="244E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2" name="Freeform 122">
                    <a:extLst>
                      <a:ext uri="{FF2B5EF4-FFF2-40B4-BE49-F238E27FC236}">
                        <a16:creationId xmlns:a16="http://schemas.microsoft.com/office/drawing/2014/main" id="{74276209-B5B8-3D2A-006C-D397EA7A7A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22" y="2984"/>
                    <a:ext cx="625" cy="584"/>
                  </a:xfrm>
                  <a:custGeom>
                    <a:avLst/>
                    <a:gdLst>
                      <a:gd name="T0" fmla="*/ 299 w 362"/>
                      <a:gd name="T1" fmla="*/ 259 h 318"/>
                      <a:gd name="T2" fmla="*/ 57 w 362"/>
                      <a:gd name="T3" fmla="*/ 630 h 318"/>
                      <a:gd name="T4" fmla="*/ 29 w 362"/>
                      <a:gd name="T5" fmla="*/ 1080 h 318"/>
                      <a:gd name="T6" fmla="*/ 218 w 362"/>
                      <a:gd name="T7" fmla="*/ 1331 h 318"/>
                      <a:gd name="T8" fmla="*/ 439 w 362"/>
                      <a:gd name="T9" fmla="*/ 1488 h 318"/>
                      <a:gd name="T10" fmla="*/ 587 w 362"/>
                      <a:gd name="T11" fmla="*/ 1741 h 318"/>
                      <a:gd name="T12" fmla="*/ 1183 w 362"/>
                      <a:gd name="T13" fmla="*/ 1932 h 318"/>
                      <a:gd name="T14" fmla="*/ 1777 w 362"/>
                      <a:gd name="T15" fmla="*/ 979 h 318"/>
                      <a:gd name="T16" fmla="*/ 1801 w 362"/>
                      <a:gd name="T17" fmla="*/ 725 h 318"/>
                      <a:gd name="T18" fmla="*/ 1699 w 362"/>
                      <a:gd name="T19" fmla="*/ 472 h 318"/>
                      <a:gd name="T20" fmla="*/ 1366 w 362"/>
                      <a:gd name="T21" fmla="*/ 94 h 318"/>
                      <a:gd name="T22" fmla="*/ 886 w 362"/>
                      <a:gd name="T23" fmla="*/ 0 h 318"/>
                      <a:gd name="T24" fmla="*/ 689 w 362"/>
                      <a:gd name="T25" fmla="*/ 20 h 318"/>
                      <a:gd name="T26" fmla="*/ 509 w 362"/>
                      <a:gd name="T27" fmla="*/ 94 h 318"/>
                      <a:gd name="T28" fmla="*/ 299 w 362"/>
                      <a:gd name="T29" fmla="*/ 259 h 31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362" h="318">
                        <a:moveTo>
                          <a:pt x="58" y="42"/>
                        </a:moveTo>
                        <a:cubicBezTo>
                          <a:pt x="36" y="58"/>
                          <a:pt x="16" y="84"/>
                          <a:pt x="11" y="102"/>
                        </a:cubicBezTo>
                        <a:cubicBezTo>
                          <a:pt x="6" y="121"/>
                          <a:pt x="0" y="154"/>
                          <a:pt x="6" y="174"/>
                        </a:cubicBezTo>
                        <a:cubicBezTo>
                          <a:pt x="11" y="191"/>
                          <a:pt x="27" y="208"/>
                          <a:pt x="42" y="215"/>
                        </a:cubicBezTo>
                        <a:cubicBezTo>
                          <a:pt x="57" y="222"/>
                          <a:pt x="74" y="227"/>
                          <a:pt x="85" y="240"/>
                        </a:cubicBezTo>
                        <a:cubicBezTo>
                          <a:pt x="97" y="252"/>
                          <a:pt x="102" y="268"/>
                          <a:pt x="114" y="281"/>
                        </a:cubicBezTo>
                        <a:cubicBezTo>
                          <a:pt x="145" y="313"/>
                          <a:pt x="188" y="318"/>
                          <a:pt x="230" y="312"/>
                        </a:cubicBezTo>
                        <a:cubicBezTo>
                          <a:pt x="306" y="303"/>
                          <a:pt x="362" y="233"/>
                          <a:pt x="345" y="158"/>
                        </a:cubicBezTo>
                        <a:cubicBezTo>
                          <a:pt x="341" y="141"/>
                          <a:pt x="349" y="133"/>
                          <a:pt x="350" y="117"/>
                        </a:cubicBezTo>
                        <a:cubicBezTo>
                          <a:pt x="352" y="100"/>
                          <a:pt x="340" y="88"/>
                          <a:pt x="330" y="76"/>
                        </a:cubicBezTo>
                        <a:cubicBezTo>
                          <a:pt x="307" y="49"/>
                          <a:pt x="305" y="23"/>
                          <a:pt x="265" y="15"/>
                        </a:cubicBezTo>
                        <a:cubicBezTo>
                          <a:pt x="236" y="10"/>
                          <a:pt x="202" y="1"/>
                          <a:pt x="172" y="0"/>
                        </a:cubicBezTo>
                        <a:cubicBezTo>
                          <a:pt x="159" y="0"/>
                          <a:pt x="147" y="3"/>
                          <a:pt x="134" y="3"/>
                        </a:cubicBezTo>
                        <a:cubicBezTo>
                          <a:pt x="118" y="3"/>
                          <a:pt x="111" y="4"/>
                          <a:pt x="99" y="15"/>
                        </a:cubicBezTo>
                        <a:cubicBezTo>
                          <a:pt x="86" y="25"/>
                          <a:pt x="67" y="36"/>
                          <a:pt x="58" y="42"/>
                        </a:cubicBezTo>
                        <a:close/>
                      </a:path>
                    </a:pathLst>
                  </a:custGeom>
                  <a:solidFill>
                    <a:sysClr val="window" lastClr="FFFFFF">
                      <a:lumMod val="65000"/>
                    </a:sys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3" name="Freeform 123">
                    <a:extLst>
                      <a:ext uri="{FF2B5EF4-FFF2-40B4-BE49-F238E27FC236}">
                        <a16:creationId xmlns:a16="http://schemas.microsoft.com/office/drawing/2014/main" id="{1377D0E1-CB88-339E-F5CD-BC0BC769B6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70" y="2951"/>
                    <a:ext cx="513" cy="632"/>
                  </a:xfrm>
                  <a:custGeom>
                    <a:avLst/>
                    <a:gdLst>
                      <a:gd name="T0" fmla="*/ 169 w 297"/>
                      <a:gd name="T1" fmla="*/ 1319 h 344"/>
                      <a:gd name="T2" fmla="*/ 632 w 297"/>
                      <a:gd name="T3" fmla="*/ 209 h 344"/>
                      <a:gd name="T4" fmla="*/ 957 w 297"/>
                      <a:gd name="T5" fmla="*/ 88 h 344"/>
                      <a:gd name="T6" fmla="*/ 1530 w 297"/>
                      <a:gd name="T7" fmla="*/ 132 h 344"/>
                      <a:gd name="T8" fmla="*/ 881 w 297"/>
                      <a:gd name="T9" fmla="*/ 51 h 344"/>
                      <a:gd name="T10" fmla="*/ 553 w 297"/>
                      <a:gd name="T11" fmla="*/ 173 h 344"/>
                      <a:gd name="T12" fmla="*/ 86 w 297"/>
                      <a:gd name="T13" fmla="*/ 1282 h 344"/>
                      <a:gd name="T14" fmla="*/ 871 w 297"/>
                      <a:gd name="T15" fmla="*/ 2133 h 344"/>
                      <a:gd name="T16" fmla="*/ 169 w 297"/>
                      <a:gd name="T17" fmla="*/ 1319 h 34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97" h="344">
                        <a:moveTo>
                          <a:pt x="33" y="213"/>
                        </a:moveTo>
                        <a:cubicBezTo>
                          <a:pt x="16" y="150"/>
                          <a:pt x="57" y="62"/>
                          <a:pt x="123" y="34"/>
                        </a:cubicBezTo>
                        <a:cubicBezTo>
                          <a:pt x="144" y="24"/>
                          <a:pt x="162" y="19"/>
                          <a:pt x="186" y="14"/>
                        </a:cubicBezTo>
                        <a:cubicBezTo>
                          <a:pt x="222" y="7"/>
                          <a:pt x="261" y="9"/>
                          <a:pt x="297" y="21"/>
                        </a:cubicBezTo>
                        <a:cubicBezTo>
                          <a:pt x="257" y="4"/>
                          <a:pt x="212" y="0"/>
                          <a:pt x="171" y="8"/>
                        </a:cubicBezTo>
                        <a:cubicBezTo>
                          <a:pt x="146" y="13"/>
                          <a:pt x="129" y="19"/>
                          <a:pt x="107" y="28"/>
                        </a:cubicBezTo>
                        <a:cubicBezTo>
                          <a:pt x="41" y="56"/>
                          <a:pt x="0" y="145"/>
                          <a:pt x="17" y="207"/>
                        </a:cubicBezTo>
                        <a:cubicBezTo>
                          <a:pt x="34" y="271"/>
                          <a:pt x="102" y="322"/>
                          <a:pt x="169" y="344"/>
                        </a:cubicBezTo>
                        <a:cubicBezTo>
                          <a:pt x="108" y="319"/>
                          <a:pt x="48" y="272"/>
                          <a:pt x="33" y="213"/>
                        </a:cubicBezTo>
                      </a:path>
                    </a:pathLst>
                  </a:custGeom>
                  <a:solidFill>
                    <a:srgbClr val="EAF1F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4" name="Freeform 124">
                    <a:extLst>
                      <a:ext uri="{FF2B5EF4-FFF2-40B4-BE49-F238E27FC236}">
                        <a16:creationId xmlns:a16="http://schemas.microsoft.com/office/drawing/2014/main" id="{42B5F2D1-E9FC-EE45-AF5F-B55D6D4ADC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36" y="3014"/>
                    <a:ext cx="541" cy="604"/>
                  </a:xfrm>
                  <a:custGeom>
                    <a:avLst/>
                    <a:gdLst>
                      <a:gd name="T0" fmla="*/ 1601 w 313"/>
                      <a:gd name="T1" fmla="*/ 731 h 329"/>
                      <a:gd name="T2" fmla="*/ 1206 w 313"/>
                      <a:gd name="T3" fmla="*/ 0 h 329"/>
                      <a:gd name="T4" fmla="*/ 1509 w 313"/>
                      <a:gd name="T5" fmla="*/ 657 h 329"/>
                      <a:gd name="T6" fmla="*/ 1317 w 313"/>
                      <a:gd name="T7" fmla="*/ 1540 h 329"/>
                      <a:gd name="T8" fmla="*/ 589 w 313"/>
                      <a:gd name="T9" fmla="*/ 1924 h 329"/>
                      <a:gd name="T10" fmla="*/ 0 w 313"/>
                      <a:gd name="T11" fmla="*/ 1678 h 329"/>
                      <a:gd name="T12" fmla="*/ 676 w 313"/>
                      <a:gd name="T13" fmla="*/ 1999 h 329"/>
                      <a:gd name="T14" fmla="*/ 1403 w 313"/>
                      <a:gd name="T15" fmla="*/ 1608 h 329"/>
                      <a:gd name="T16" fmla="*/ 1601 w 313"/>
                      <a:gd name="T17" fmla="*/ 731 h 3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13" h="329">
                        <a:moveTo>
                          <a:pt x="310" y="118"/>
                        </a:moveTo>
                        <a:cubicBezTo>
                          <a:pt x="306" y="64"/>
                          <a:pt x="275" y="24"/>
                          <a:pt x="234" y="0"/>
                        </a:cubicBezTo>
                        <a:cubicBezTo>
                          <a:pt x="266" y="25"/>
                          <a:pt x="289" y="60"/>
                          <a:pt x="292" y="106"/>
                        </a:cubicBezTo>
                        <a:cubicBezTo>
                          <a:pt x="295" y="157"/>
                          <a:pt x="283" y="207"/>
                          <a:pt x="255" y="249"/>
                        </a:cubicBezTo>
                        <a:cubicBezTo>
                          <a:pt x="220" y="301"/>
                          <a:pt x="174" y="317"/>
                          <a:pt x="114" y="311"/>
                        </a:cubicBezTo>
                        <a:cubicBezTo>
                          <a:pt x="78" y="308"/>
                          <a:pt x="36" y="294"/>
                          <a:pt x="0" y="271"/>
                        </a:cubicBezTo>
                        <a:cubicBezTo>
                          <a:pt x="40" y="300"/>
                          <a:pt x="89" y="319"/>
                          <a:pt x="131" y="323"/>
                        </a:cubicBezTo>
                        <a:cubicBezTo>
                          <a:pt x="192" y="329"/>
                          <a:pt x="237" y="312"/>
                          <a:pt x="272" y="260"/>
                        </a:cubicBezTo>
                        <a:cubicBezTo>
                          <a:pt x="300" y="218"/>
                          <a:pt x="313" y="168"/>
                          <a:pt x="310" y="118"/>
                        </a:cubicBezTo>
                      </a:path>
                    </a:pathLst>
                  </a:custGeom>
                  <a:solidFill>
                    <a:srgbClr val="244EA2">
                      <a:lumMod val="20000"/>
                      <a:lumOff val="8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5" name="Freeform 125">
                    <a:extLst>
                      <a:ext uri="{FF2B5EF4-FFF2-40B4-BE49-F238E27FC236}">
                        <a16:creationId xmlns:a16="http://schemas.microsoft.com/office/drawing/2014/main" id="{A6486DDE-2A8B-7D14-683D-6B4B1A7273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38" y="3072"/>
                    <a:ext cx="469" cy="476"/>
                  </a:xfrm>
                  <a:custGeom>
                    <a:avLst/>
                    <a:gdLst>
                      <a:gd name="T0" fmla="*/ 0 w 272"/>
                      <a:gd name="T1" fmla="*/ 987 h 259"/>
                      <a:gd name="T2" fmla="*/ 512 w 272"/>
                      <a:gd name="T3" fmla="*/ 1513 h 259"/>
                      <a:gd name="T4" fmla="*/ 1154 w 272"/>
                      <a:gd name="T5" fmla="*/ 1402 h 259"/>
                      <a:gd name="T6" fmla="*/ 1347 w 272"/>
                      <a:gd name="T7" fmla="*/ 632 h 259"/>
                      <a:gd name="T8" fmla="*/ 1338 w 272"/>
                      <a:gd name="T9" fmla="*/ 290 h 259"/>
                      <a:gd name="T10" fmla="*/ 1162 w 272"/>
                      <a:gd name="T11" fmla="*/ 0 h 259"/>
                      <a:gd name="T12" fmla="*/ 1210 w 272"/>
                      <a:gd name="T13" fmla="*/ 287 h 259"/>
                      <a:gd name="T14" fmla="*/ 1181 w 272"/>
                      <a:gd name="T15" fmla="*/ 682 h 259"/>
                      <a:gd name="T16" fmla="*/ 900 w 272"/>
                      <a:gd name="T17" fmla="*/ 1246 h 259"/>
                      <a:gd name="T18" fmla="*/ 666 w 272"/>
                      <a:gd name="T19" fmla="*/ 1334 h 259"/>
                      <a:gd name="T20" fmla="*/ 455 w 272"/>
                      <a:gd name="T21" fmla="*/ 1097 h 259"/>
                      <a:gd name="T22" fmla="*/ 9 w 272"/>
                      <a:gd name="T23" fmla="*/ 987 h 259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272" h="259">
                        <a:moveTo>
                          <a:pt x="0" y="159"/>
                        </a:moveTo>
                        <a:cubicBezTo>
                          <a:pt x="47" y="166"/>
                          <a:pt x="53" y="231"/>
                          <a:pt x="100" y="244"/>
                        </a:cubicBezTo>
                        <a:cubicBezTo>
                          <a:pt x="149" y="257"/>
                          <a:pt x="185" y="259"/>
                          <a:pt x="225" y="226"/>
                        </a:cubicBezTo>
                        <a:cubicBezTo>
                          <a:pt x="263" y="194"/>
                          <a:pt x="262" y="146"/>
                          <a:pt x="263" y="102"/>
                        </a:cubicBezTo>
                        <a:cubicBezTo>
                          <a:pt x="263" y="81"/>
                          <a:pt x="272" y="68"/>
                          <a:pt x="261" y="47"/>
                        </a:cubicBezTo>
                        <a:cubicBezTo>
                          <a:pt x="253" y="31"/>
                          <a:pt x="236" y="15"/>
                          <a:pt x="227" y="0"/>
                        </a:cubicBezTo>
                        <a:cubicBezTo>
                          <a:pt x="227" y="15"/>
                          <a:pt x="235" y="30"/>
                          <a:pt x="236" y="46"/>
                        </a:cubicBezTo>
                        <a:cubicBezTo>
                          <a:pt x="238" y="68"/>
                          <a:pt x="235" y="89"/>
                          <a:pt x="230" y="110"/>
                        </a:cubicBezTo>
                        <a:cubicBezTo>
                          <a:pt x="219" y="153"/>
                          <a:pt x="225" y="184"/>
                          <a:pt x="176" y="201"/>
                        </a:cubicBezTo>
                        <a:cubicBezTo>
                          <a:pt x="163" y="205"/>
                          <a:pt x="144" y="217"/>
                          <a:pt x="130" y="215"/>
                        </a:cubicBezTo>
                        <a:cubicBezTo>
                          <a:pt x="111" y="213"/>
                          <a:pt x="103" y="189"/>
                          <a:pt x="89" y="177"/>
                        </a:cubicBezTo>
                        <a:cubicBezTo>
                          <a:pt x="65" y="158"/>
                          <a:pt x="24" y="164"/>
                          <a:pt x="2" y="159"/>
                        </a:cubicBezTo>
                      </a:path>
                    </a:pathLst>
                  </a:custGeom>
                  <a:solidFill>
                    <a:srgbClr val="244EA2">
                      <a:lumMod val="60000"/>
                      <a:lumOff val="4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6" name="Freeform 126">
                    <a:extLst>
                      <a:ext uri="{FF2B5EF4-FFF2-40B4-BE49-F238E27FC236}">
                        <a16:creationId xmlns:a16="http://schemas.microsoft.com/office/drawing/2014/main" id="{CBE3F12A-F59E-3482-9CB0-072BB5A1D1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46" y="3004"/>
                    <a:ext cx="399" cy="271"/>
                  </a:xfrm>
                  <a:custGeom>
                    <a:avLst/>
                    <a:gdLst>
                      <a:gd name="T0" fmla="*/ 29 w 231"/>
                      <a:gd name="T1" fmla="*/ 922 h 147"/>
                      <a:gd name="T2" fmla="*/ 484 w 231"/>
                      <a:gd name="T3" fmla="*/ 105 h 147"/>
                      <a:gd name="T4" fmla="*/ 871 w 231"/>
                      <a:gd name="T5" fmla="*/ 37 h 147"/>
                      <a:gd name="T6" fmla="*/ 1190 w 231"/>
                      <a:gd name="T7" fmla="*/ 125 h 147"/>
                      <a:gd name="T8" fmla="*/ 411 w 231"/>
                      <a:gd name="T9" fmla="*/ 289 h 147"/>
                      <a:gd name="T10" fmla="*/ 50 w 231"/>
                      <a:gd name="T11" fmla="*/ 898 h 14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231" h="147">
                        <a:moveTo>
                          <a:pt x="6" y="147"/>
                        </a:moveTo>
                        <a:cubicBezTo>
                          <a:pt x="0" y="86"/>
                          <a:pt x="33" y="48"/>
                          <a:pt x="94" y="17"/>
                        </a:cubicBezTo>
                        <a:cubicBezTo>
                          <a:pt x="126" y="0"/>
                          <a:pt x="133" y="5"/>
                          <a:pt x="169" y="6"/>
                        </a:cubicBezTo>
                        <a:cubicBezTo>
                          <a:pt x="195" y="8"/>
                          <a:pt x="210" y="9"/>
                          <a:pt x="231" y="20"/>
                        </a:cubicBezTo>
                        <a:cubicBezTo>
                          <a:pt x="179" y="2"/>
                          <a:pt x="126" y="24"/>
                          <a:pt x="80" y="46"/>
                        </a:cubicBezTo>
                        <a:cubicBezTo>
                          <a:pt x="48" y="62"/>
                          <a:pt x="6" y="98"/>
                          <a:pt x="10" y="143"/>
                        </a:cubicBezTo>
                      </a:path>
                    </a:pathLst>
                  </a:custGeom>
                  <a:solidFill>
                    <a:srgbClr val="E3D5D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7" name="Freeform 127">
                    <a:extLst>
                      <a:ext uri="{FF2B5EF4-FFF2-40B4-BE49-F238E27FC236}">
                        <a16:creationId xmlns:a16="http://schemas.microsoft.com/office/drawing/2014/main" id="{3EB40A6E-A64D-AEDB-8869-E443C4ECE29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31" y="3335"/>
                    <a:ext cx="361" cy="232"/>
                  </a:xfrm>
                  <a:custGeom>
                    <a:avLst/>
                    <a:gdLst>
                      <a:gd name="T0" fmla="*/ 582 w 209"/>
                      <a:gd name="T1" fmla="*/ 569 h 126"/>
                      <a:gd name="T2" fmla="*/ 1078 w 209"/>
                      <a:gd name="T3" fmla="*/ 0 h 126"/>
                      <a:gd name="T4" fmla="*/ 603 w 209"/>
                      <a:gd name="T5" fmla="*/ 654 h 126"/>
                      <a:gd name="T6" fmla="*/ 0 w 209"/>
                      <a:gd name="T7" fmla="*/ 350 h 126"/>
                      <a:gd name="T8" fmla="*/ 582 w 209"/>
                      <a:gd name="T9" fmla="*/ 569 h 1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09" h="126">
                        <a:moveTo>
                          <a:pt x="113" y="91"/>
                        </a:moveTo>
                        <a:cubicBezTo>
                          <a:pt x="181" y="68"/>
                          <a:pt x="204" y="26"/>
                          <a:pt x="209" y="0"/>
                        </a:cubicBezTo>
                        <a:cubicBezTo>
                          <a:pt x="204" y="57"/>
                          <a:pt x="187" y="85"/>
                          <a:pt x="117" y="105"/>
                        </a:cubicBezTo>
                        <a:cubicBezTo>
                          <a:pt x="46" y="126"/>
                          <a:pt x="19" y="91"/>
                          <a:pt x="0" y="56"/>
                        </a:cubicBezTo>
                        <a:cubicBezTo>
                          <a:pt x="24" y="78"/>
                          <a:pt x="61" y="107"/>
                          <a:pt x="113" y="91"/>
                        </a:cubicBezTo>
                      </a:path>
                    </a:pathLst>
                  </a:custGeom>
                  <a:solidFill>
                    <a:srgbClr val="244E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8" name="Freeform 128">
                    <a:extLst>
                      <a:ext uri="{FF2B5EF4-FFF2-40B4-BE49-F238E27FC236}">
                        <a16:creationId xmlns:a16="http://schemas.microsoft.com/office/drawing/2014/main" id="{B4052D7F-43DF-9261-0564-8DEAB478ED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28" y="3282"/>
                    <a:ext cx="238" cy="323"/>
                  </a:xfrm>
                  <a:custGeom>
                    <a:avLst/>
                    <a:gdLst>
                      <a:gd name="T0" fmla="*/ 707 w 138"/>
                      <a:gd name="T1" fmla="*/ 0 h 176"/>
                      <a:gd name="T2" fmla="*/ 0 w 138"/>
                      <a:gd name="T3" fmla="*/ 1088 h 176"/>
                      <a:gd name="T4" fmla="*/ 707 w 138"/>
                      <a:gd name="T5" fmla="*/ 0 h 176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38" h="176">
                        <a:moveTo>
                          <a:pt x="138" y="0"/>
                        </a:moveTo>
                        <a:cubicBezTo>
                          <a:pt x="136" y="37"/>
                          <a:pt x="115" y="169"/>
                          <a:pt x="0" y="176"/>
                        </a:cubicBezTo>
                        <a:cubicBezTo>
                          <a:pt x="33" y="165"/>
                          <a:pt x="111" y="134"/>
                          <a:pt x="138" y="0"/>
                        </a:cubicBezTo>
                      </a:path>
                    </a:pathLst>
                  </a:custGeom>
                  <a:solidFill>
                    <a:srgbClr val="244EA2">
                      <a:lumMod val="75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49" name="Freeform 129">
                    <a:extLst>
                      <a:ext uri="{FF2B5EF4-FFF2-40B4-BE49-F238E27FC236}">
                        <a16:creationId xmlns:a16="http://schemas.microsoft.com/office/drawing/2014/main" id="{B5C65A18-A110-77CA-E82E-DB8038D006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50" y="2903"/>
                    <a:ext cx="746" cy="737"/>
                  </a:xfrm>
                  <a:custGeom>
                    <a:avLst/>
                    <a:gdLst>
                      <a:gd name="T0" fmla="*/ 594 w 432"/>
                      <a:gd name="T1" fmla="*/ 261 h 401"/>
                      <a:gd name="T2" fmla="*/ 93 w 432"/>
                      <a:gd name="T3" fmla="*/ 1467 h 401"/>
                      <a:gd name="T4" fmla="*/ 1219 w 432"/>
                      <a:gd name="T5" fmla="*/ 2452 h 401"/>
                      <a:gd name="T6" fmla="*/ 2003 w 432"/>
                      <a:gd name="T7" fmla="*/ 2031 h 401"/>
                      <a:gd name="T8" fmla="*/ 2210 w 432"/>
                      <a:gd name="T9" fmla="*/ 1088 h 401"/>
                      <a:gd name="T10" fmla="*/ 948 w 432"/>
                      <a:gd name="T11" fmla="*/ 132 h 401"/>
                      <a:gd name="T12" fmla="*/ 594 w 432"/>
                      <a:gd name="T13" fmla="*/ 261 h 401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432" h="401">
                        <a:moveTo>
                          <a:pt x="115" y="42"/>
                        </a:moveTo>
                        <a:cubicBezTo>
                          <a:pt x="44" y="73"/>
                          <a:pt x="0" y="168"/>
                          <a:pt x="18" y="236"/>
                        </a:cubicBezTo>
                        <a:cubicBezTo>
                          <a:pt x="41" y="323"/>
                          <a:pt x="153" y="387"/>
                          <a:pt x="237" y="395"/>
                        </a:cubicBezTo>
                        <a:cubicBezTo>
                          <a:pt x="302" y="401"/>
                          <a:pt x="351" y="383"/>
                          <a:pt x="389" y="327"/>
                        </a:cubicBezTo>
                        <a:cubicBezTo>
                          <a:pt x="419" y="283"/>
                          <a:pt x="432" y="229"/>
                          <a:pt x="429" y="175"/>
                        </a:cubicBezTo>
                        <a:cubicBezTo>
                          <a:pt x="421" y="55"/>
                          <a:pt x="289" y="0"/>
                          <a:pt x="184" y="21"/>
                        </a:cubicBezTo>
                        <a:cubicBezTo>
                          <a:pt x="158" y="27"/>
                          <a:pt x="139" y="32"/>
                          <a:pt x="115" y="42"/>
                        </a:cubicBezTo>
                      </a:path>
                    </a:pathLst>
                  </a:custGeom>
                  <a:noFill/>
                  <a:ln w="6350" cap="rnd">
                    <a:solidFill>
                      <a:srgbClr val="585759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0" name="Freeform 130">
                    <a:extLst>
                      <a:ext uri="{FF2B5EF4-FFF2-40B4-BE49-F238E27FC236}">
                        <a16:creationId xmlns:a16="http://schemas.microsoft.com/office/drawing/2014/main" id="{06AA8BC7-62FF-C390-BAB3-14C1EAF920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22" y="2984"/>
                    <a:ext cx="625" cy="584"/>
                  </a:xfrm>
                  <a:custGeom>
                    <a:avLst/>
                    <a:gdLst>
                      <a:gd name="T0" fmla="*/ 299 w 362"/>
                      <a:gd name="T1" fmla="*/ 259 h 318"/>
                      <a:gd name="T2" fmla="*/ 57 w 362"/>
                      <a:gd name="T3" fmla="*/ 630 h 318"/>
                      <a:gd name="T4" fmla="*/ 29 w 362"/>
                      <a:gd name="T5" fmla="*/ 1080 h 318"/>
                      <a:gd name="T6" fmla="*/ 218 w 362"/>
                      <a:gd name="T7" fmla="*/ 1331 h 318"/>
                      <a:gd name="T8" fmla="*/ 439 w 362"/>
                      <a:gd name="T9" fmla="*/ 1488 h 318"/>
                      <a:gd name="T10" fmla="*/ 587 w 362"/>
                      <a:gd name="T11" fmla="*/ 1741 h 318"/>
                      <a:gd name="T12" fmla="*/ 1183 w 362"/>
                      <a:gd name="T13" fmla="*/ 1932 h 318"/>
                      <a:gd name="T14" fmla="*/ 1777 w 362"/>
                      <a:gd name="T15" fmla="*/ 979 h 318"/>
                      <a:gd name="T16" fmla="*/ 1801 w 362"/>
                      <a:gd name="T17" fmla="*/ 725 h 318"/>
                      <a:gd name="T18" fmla="*/ 1699 w 362"/>
                      <a:gd name="T19" fmla="*/ 472 h 318"/>
                      <a:gd name="T20" fmla="*/ 1366 w 362"/>
                      <a:gd name="T21" fmla="*/ 94 h 318"/>
                      <a:gd name="T22" fmla="*/ 886 w 362"/>
                      <a:gd name="T23" fmla="*/ 0 h 318"/>
                      <a:gd name="T24" fmla="*/ 689 w 362"/>
                      <a:gd name="T25" fmla="*/ 20 h 318"/>
                      <a:gd name="T26" fmla="*/ 509 w 362"/>
                      <a:gd name="T27" fmla="*/ 94 h 318"/>
                      <a:gd name="T28" fmla="*/ 299 w 362"/>
                      <a:gd name="T29" fmla="*/ 259 h 31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362" h="318">
                        <a:moveTo>
                          <a:pt x="58" y="42"/>
                        </a:moveTo>
                        <a:cubicBezTo>
                          <a:pt x="36" y="58"/>
                          <a:pt x="16" y="84"/>
                          <a:pt x="11" y="102"/>
                        </a:cubicBezTo>
                        <a:cubicBezTo>
                          <a:pt x="6" y="121"/>
                          <a:pt x="0" y="154"/>
                          <a:pt x="6" y="174"/>
                        </a:cubicBezTo>
                        <a:cubicBezTo>
                          <a:pt x="11" y="191"/>
                          <a:pt x="27" y="208"/>
                          <a:pt x="42" y="215"/>
                        </a:cubicBezTo>
                        <a:cubicBezTo>
                          <a:pt x="57" y="222"/>
                          <a:pt x="74" y="227"/>
                          <a:pt x="85" y="240"/>
                        </a:cubicBezTo>
                        <a:cubicBezTo>
                          <a:pt x="97" y="252"/>
                          <a:pt x="102" y="268"/>
                          <a:pt x="114" y="281"/>
                        </a:cubicBezTo>
                        <a:cubicBezTo>
                          <a:pt x="145" y="313"/>
                          <a:pt x="188" y="318"/>
                          <a:pt x="230" y="312"/>
                        </a:cubicBezTo>
                        <a:cubicBezTo>
                          <a:pt x="306" y="303"/>
                          <a:pt x="362" y="233"/>
                          <a:pt x="345" y="158"/>
                        </a:cubicBezTo>
                        <a:cubicBezTo>
                          <a:pt x="341" y="141"/>
                          <a:pt x="349" y="133"/>
                          <a:pt x="350" y="117"/>
                        </a:cubicBezTo>
                        <a:cubicBezTo>
                          <a:pt x="352" y="100"/>
                          <a:pt x="340" y="88"/>
                          <a:pt x="330" y="76"/>
                        </a:cubicBezTo>
                        <a:cubicBezTo>
                          <a:pt x="307" y="49"/>
                          <a:pt x="305" y="23"/>
                          <a:pt x="265" y="15"/>
                        </a:cubicBezTo>
                        <a:cubicBezTo>
                          <a:pt x="236" y="10"/>
                          <a:pt x="202" y="1"/>
                          <a:pt x="172" y="0"/>
                        </a:cubicBezTo>
                        <a:cubicBezTo>
                          <a:pt x="159" y="0"/>
                          <a:pt x="147" y="3"/>
                          <a:pt x="134" y="3"/>
                        </a:cubicBezTo>
                        <a:cubicBezTo>
                          <a:pt x="118" y="3"/>
                          <a:pt x="111" y="4"/>
                          <a:pt x="99" y="15"/>
                        </a:cubicBezTo>
                        <a:cubicBezTo>
                          <a:pt x="86" y="25"/>
                          <a:pt x="67" y="36"/>
                          <a:pt x="58" y="42"/>
                        </a:cubicBezTo>
                        <a:close/>
                      </a:path>
                    </a:pathLst>
                  </a:custGeom>
                  <a:noFill/>
                  <a:ln w="6350" cap="rnd">
                    <a:solidFill>
                      <a:srgbClr val="585759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51" name="Oval 131">
                    <a:extLst>
                      <a:ext uri="{FF2B5EF4-FFF2-40B4-BE49-F238E27FC236}">
                        <a16:creationId xmlns:a16="http://schemas.microsoft.com/office/drawing/2014/main" id="{0D4AC382-E8F9-E717-1AD3-5931D55537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34" y="3006"/>
                    <a:ext cx="57" cy="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altLang="fr-FR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Arial" panose="020B0604020202020204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2" name="Oval 132">
                    <a:extLst>
                      <a:ext uri="{FF2B5EF4-FFF2-40B4-BE49-F238E27FC236}">
                        <a16:creationId xmlns:a16="http://schemas.microsoft.com/office/drawing/2014/main" id="{DBB68DC4-E6A3-13A5-B725-710410FA04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91" y="3003"/>
                    <a:ext cx="21" cy="22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altLang="fr-FR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Arial" panose="020B0604020202020204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3" name="Oval 133">
                    <a:extLst>
                      <a:ext uri="{FF2B5EF4-FFF2-40B4-BE49-F238E27FC236}">
                        <a16:creationId xmlns:a16="http://schemas.microsoft.com/office/drawing/2014/main" id="{8D2526ED-C3E3-8F8B-C91B-97E7FAB028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15" y="3049"/>
                    <a:ext cx="21" cy="22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altLang="fr-FR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Arial" panose="020B0604020202020204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36" name="Flowchart: Delay 135">
                  <a:extLst>
                    <a:ext uri="{FF2B5EF4-FFF2-40B4-BE49-F238E27FC236}">
                      <a16:creationId xmlns:a16="http://schemas.microsoft.com/office/drawing/2014/main" id="{56DBB3F9-B64A-150D-DE6E-5C1750707C9D}"/>
                    </a:ext>
                  </a:extLst>
                </p:cNvPr>
                <p:cNvSpPr/>
                <p:nvPr/>
              </p:nvSpPr>
              <p:spPr>
                <a:xfrm>
                  <a:off x="3392313" y="2852328"/>
                  <a:ext cx="91870" cy="122671"/>
                </a:xfrm>
                <a:prstGeom prst="flowChartDelay">
                  <a:avLst/>
                </a:prstGeom>
                <a:solidFill>
                  <a:srgbClr val="FFC70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Noto Sans"/>
                  </a:endParaRPr>
                </a:p>
              </p:txBody>
            </p:sp>
            <p:sp>
              <p:nvSpPr>
                <p:cNvPr id="137" name="Flowchart: Delay 136">
                  <a:extLst>
                    <a:ext uri="{FF2B5EF4-FFF2-40B4-BE49-F238E27FC236}">
                      <a16:creationId xmlns:a16="http://schemas.microsoft.com/office/drawing/2014/main" id="{05597522-7218-731B-F5C6-0AB058DFF649}"/>
                    </a:ext>
                  </a:extLst>
                </p:cNvPr>
                <p:cNvSpPr/>
                <p:nvPr/>
              </p:nvSpPr>
              <p:spPr>
                <a:xfrm rot="2632715">
                  <a:off x="3214504" y="3336792"/>
                  <a:ext cx="91870" cy="122671"/>
                </a:xfrm>
                <a:prstGeom prst="flowChartDelay">
                  <a:avLst/>
                </a:prstGeom>
                <a:solidFill>
                  <a:srgbClr val="FFC70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Noto Sans"/>
                  </a:endParaRPr>
                </a:p>
              </p:txBody>
            </p:sp>
            <p:sp>
              <p:nvSpPr>
                <p:cNvPr id="138" name="Flowchart: Delay 137">
                  <a:extLst>
                    <a:ext uri="{FF2B5EF4-FFF2-40B4-BE49-F238E27FC236}">
                      <a16:creationId xmlns:a16="http://schemas.microsoft.com/office/drawing/2014/main" id="{F491597B-C42D-6FB5-522F-700A2273CE86}"/>
                    </a:ext>
                  </a:extLst>
                </p:cNvPr>
                <p:cNvSpPr/>
                <p:nvPr/>
              </p:nvSpPr>
              <p:spPr>
                <a:xfrm rot="18299961" flipH="1">
                  <a:off x="2426025" y="3300586"/>
                  <a:ext cx="91870" cy="122671"/>
                </a:xfrm>
                <a:prstGeom prst="flowChartDelay">
                  <a:avLst/>
                </a:prstGeom>
                <a:solidFill>
                  <a:srgbClr val="FFC70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Noto Sans"/>
                  </a:endParaRPr>
                </a:p>
              </p:txBody>
            </p:sp>
            <p:sp>
              <p:nvSpPr>
                <p:cNvPr id="139" name="Flowchart: Delay 138">
                  <a:extLst>
                    <a:ext uri="{FF2B5EF4-FFF2-40B4-BE49-F238E27FC236}">
                      <a16:creationId xmlns:a16="http://schemas.microsoft.com/office/drawing/2014/main" id="{52BC0392-D4D9-0AAF-754B-15822CA3CE4A}"/>
                    </a:ext>
                  </a:extLst>
                </p:cNvPr>
                <p:cNvSpPr/>
                <p:nvPr/>
              </p:nvSpPr>
              <p:spPr>
                <a:xfrm rot="10978471">
                  <a:off x="2173196" y="2830680"/>
                  <a:ext cx="91870" cy="122671"/>
                </a:xfrm>
                <a:prstGeom prst="flowChartDelay">
                  <a:avLst/>
                </a:prstGeom>
                <a:solidFill>
                  <a:srgbClr val="FFC70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Noto Sans"/>
                  </a:endParaRPr>
                </a:p>
              </p:txBody>
            </p:sp>
            <p:sp>
              <p:nvSpPr>
                <p:cNvPr id="140" name="Flowchart: Delay 139">
                  <a:extLst>
                    <a:ext uri="{FF2B5EF4-FFF2-40B4-BE49-F238E27FC236}">
                      <a16:creationId xmlns:a16="http://schemas.microsoft.com/office/drawing/2014/main" id="{4BC66B42-A153-6CDD-AAA4-C31F8A796AD0}"/>
                    </a:ext>
                  </a:extLst>
                </p:cNvPr>
                <p:cNvSpPr/>
                <p:nvPr/>
              </p:nvSpPr>
              <p:spPr>
                <a:xfrm rot="15068306">
                  <a:off x="2545433" y="2314416"/>
                  <a:ext cx="91870" cy="122671"/>
                </a:xfrm>
                <a:prstGeom prst="flowChartDelay">
                  <a:avLst/>
                </a:prstGeom>
                <a:solidFill>
                  <a:srgbClr val="FFC70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cs typeface="Noto Sans"/>
                  </a:endParaRPr>
                </a:p>
              </p:txBody>
            </p:sp>
          </p:grpSp>
          <p:sp>
            <p:nvSpPr>
              <p:cNvPr id="130" name="Flowchart: Delay 129">
                <a:extLst>
                  <a:ext uri="{FF2B5EF4-FFF2-40B4-BE49-F238E27FC236}">
                    <a16:creationId xmlns:a16="http://schemas.microsoft.com/office/drawing/2014/main" id="{C0A40A64-F5AE-5751-B0FB-E59A7A1D3B2F}"/>
                  </a:ext>
                </a:extLst>
              </p:cNvPr>
              <p:cNvSpPr/>
              <p:nvPr/>
            </p:nvSpPr>
            <p:spPr>
              <a:xfrm rot="17158410">
                <a:off x="-1548413" y="2216735"/>
                <a:ext cx="91870" cy="122671"/>
              </a:xfrm>
              <a:prstGeom prst="flowChartDelay">
                <a:avLst/>
              </a:prstGeom>
              <a:solidFill>
                <a:srgbClr val="FFC709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Noto Sans"/>
                </a:endParaRPr>
              </a:p>
            </p:txBody>
          </p:sp>
          <p:sp>
            <p:nvSpPr>
              <p:cNvPr id="131" name="Flowchart: Delay 130">
                <a:extLst>
                  <a:ext uri="{FF2B5EF4-FFF2-40B4-BE49-F238E27FC236}">
                    <a16:creationId xmlns:a16="http://schemas.microsoft.com/office/drawing/2014/main" id="{6A1EE8DF-AC9A-1211-5AAA-4DE0AB65B4CD}"/>
                  </a:ext>
                </a:extLst>
              </p:cNvPr>
              <p:cNvSpPr/>
              <p:nvPr/>
            </p:nvSpPr>
            <p:spPr>
              <a:xfrm rot="20405649">
                <a:off x="-1135996" y="2564187"/>
                <a:ext cx="91870" cy="122671"/>
              </a:xfrm>
              <a:prstGeom prst="flowChartDelay">
                <a:avLst/>
              </a:prstGeom>
              <a:solidFill>
                <a:srgbClr val="FFC709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Noto Sans"/>
                </a:endParaRPr>
              </a:p>
            </p:txBody>
          </p:sp>
          <p:sp>
            <p:nvSpPr>
              <p:cNvPr id="132" name="Flowchart: Delay 131">
                <a:extLst>
                  <a:ext uri="{FF2B5EF4-FFF2-40B4-BE49-F238E27FC236}">
                    <a16:creationId xmlns:a16="http://schemas.microsoft.com/office/drawing/2014/main" id="{3F84E5E9-65AF-2697-9267-6B13A3C5926E}"/>
                  </a:ext>
                </a:extLst>
              </p:cNvPr>
              <p:cNvSpPr/>
              <p:nvPr/>
            </p:nvSpPr>
            <p:spPr>
              <a:xfrm rot="5400000">
                <a:off x="-1660330" y="3396263"/>
                <a:ext cx="91870" cy="122671"/>
              </a:xfrm>
              <a:prstGeom prst="flowChartDelay">
                <a:avLst/>
              </a:prstGeom>
              <a:solidFill>
                <a:srgbClr val="FFC709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Noto Sans"/>
                </a:endParaRPr>
              </a:p>
            </p:txBody>
          </p:sp>
          <p:sp>
            <p:nvSpPr>
              <p:cNvPr id="133" name="Flowchart: Delay 132">
                <a:extLst>
                  <a:ext uri="{FF2B5EF4-FFF2-40B4-BE49-F238E27FC236}">
                    <a16:creationId xmlns:a16="http://schemas.microsoft.com/office/drawing/2014/main" id="{3FE549E3-D1DF-60C5-CED5-86BDCD333FEC}"/>
                  </a:ext>
                </a:extLst>
              </p:cNvPr>
              <p:cNvSpPr/>
              <p:nvPr/>
            </p:nvSpPr>
            <p:spPr>
              <a:xfrm rot="12026507">
                <a:off x="-2298386" y="2597786"/>
                <a:ext cx="91870" cy="122671"/>
              </a:xfrm>
              <a:prstGeom prst="flowChartDelay">
                <a:avLst/>
              </a:prstGeom>
              <a:solidFill>
                <a:srgbClr val="FFC709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Noto Sans"/>
                </a:endParaRPr>
              </a:p>
            </p:txBody>
          </p:sp>
          <p:sp>
            <p:nvSpPr>
              <p:cNvPr id="134" name="Flowchart: Delay 133">
                <a:extLst>
                  <a:ext uri="{FF2B5EF4-FFF2-40B4-BE49-F238E27FC236}">
                    <a16:creationId xmlns:a16="http://schemas.microsoft.com/office/drawing/2014/main" id="{090851A9-93BF-4CF5-B440-B44171FFF66D}"/>
                  </a:ext>
                </a:extLst>
              </p:cNvPr>
              <p:cNvSpPr/>
              <p:nvPr/>
            </p:nvSpPr>
            <p:spPr>
              <a:xfrm rot="6857120">
                <a:off x="-1886096" y="3349436"/>
                <a:ext cx="91870" cy="122671"/>
              </a:xfrm>
              <a:prstGeom prst="flowChartDelay">
                <a:avLst/>
              </a:prstGeom>
              <a:solidFill>
                <a:srgbClr val="FFC709">
                  <a:lumMod val="50000"/>
                </a:srgbClr>
              </a:solidFill>
              <a:ln w="25400" cap="flat" cmpd="sng" algn="ctr">
                <a:noFill/>
                <a:prstDash val="solid"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Noto Sans"/>
                </a:endParaRPr>
              </a:p>
            </p:txBody>
          </p:sp>
        </p:grpSp>
        <p:sp>
          <p:nvSpPr>
            <p:cNvPr id="154" name="Oval 208">
              <a:extLst>
                <a:ext uri="{FF2B5EF4-FFF2-40B4-BE49-F238E27FC236}">
                  <a16:creationId xmlns:a16="http://schemas.microsoft.com/office/drawing/2014/main" id="{A9D49E15-61BA-B918-8446-6530E5E70CBC}"/>
                </a:ext>
              </a:extLst>
            </p:cNvPr>
            <p:cNvSpPr/>
            <p:nvPr/>
          </p:nvSpPr>
          <p:spPr>
            <a:xfrm rot="1461220" flipH="1">
              <a:off x="5655550" y="3853782"/>
              <a:ext cx="473016" cy="104922"/>
            </a:xfrm>
            <a:custGeom>
              <a:avLst/>
              <a:gdLst>
                <a:gd name="connsiteX0" fmla="*/ 0 w 849270"/>
                <a:gd name="connsiteY0" fmla="*/ 424635 h 849270"/>
                <a:gd name="connsiteX1" fmla="*/ 424635 w 849270"/>
                <a:gd name="connsiteY1" fmla="*/ 0 h 849270"/>
                <a:gd name="connsiteX2" fmla="*/ 849270 w 849270"/>
                <a:gd name="connsiteY2" fmla="*/ 424635 h 849270"/>
                <a:gd name="connsiteX3" fmla="*/ 424635 w 849270"/>
                <a:gd name="connsiteY3" fmla="*/ 849270 h 849270"/>
                <a:gd name="connsiteX4" fmla="*/ 0 w 849270"/>
                <a:gd name="connsiteY4" fmla="*/ 424635 h 849270"/>
                <a:gd name="connsiteX0" fmla="*/ 424635 w 849270"/>
                <a:gd name="connsiteY0" fmla="*/ 849270 h 940710"/>
                <a:gd name="connsiteX1" fmla="*/ 0 w 849270"/>
                <a:gd name="connsiteY1" fmla="*/ 424635 h 940710"/>
                <a:gd name="connsiteX2" fmla="*/ 424635 w 849270"/>
                <a:gd name="connsiteY2" fmla="*/ 0 h 940710"/>
                <a:gd name="connsiteX3" fmla="*/ 849270 w 849270"/>
                <a:gd name="connsiteY3" fmla="*/ 424635 h 940710"/>
                <a:gd name="connsiteX4" fmla="*/ 516075 w 849270"/>
                <a:gd name="connsiteY4" fmla="*/ 940710 h 940710"/>
                <a:gd name="connsiteX0" fmla="*/ 424635 w 849270"/>
                <a:gd name="connsiteY0" fmla="*/ 849270 h 849270"/>
                <a:gd name="connsiteX1" fmla="*/ 0 w 849270"/>
                <a:gd name="connsiteY1" fmla="*/ 424635 h 849270"/>
                <a:gd name="connsiteX2" fmla="*/ 424635 w 849270"/>
                <a:gd name="connsiteY2" fmla="*/ 0 h 849270"/>
                <a:gd name="connsiteX3" fmla="*/ 849270 w 849270"/>
                <a:gd name="connsiteY3" fmla="*/ 424635 h 849270"/>
                <a:gd name="connsiteX0" fmla="*/ 0 w 849270"/>
                <a:gd name="connsiteY0" fmla="*/ 424635 h 424635"/>
                <a:gd name="connsiteX1" fmla="*/ 424635 w 849270"/>
                <a:gd name="connsiteY1" fmla="*/ 0 h 424635"/>
                <a:gd name="connsiteX2" fmla="*/ 849270 w 849270"/>
                <a:gd name="connsiteY2" fmla="*/ 424635 h 424635"/>
                <a:gd name="connsiteX0" fmla="*/ 0 w 424635"/>
                <a:gd name="connsiteY0" fmla="*/ 0 h 424635"/>
                <a:gd name="connsiteX1" fmla="*/ 424635 w 424635"/>
                <a:gd name="connsiteY1" fmla="*/ 424635 h 424635"/>
                <a:gd name="connsiteX0" fmla="*/ 0 w 550393"/>
                <a:gd name="connsiteY0" fmla="*/ 0 h 360296"/>
                <a:gd name="connsiteX1" fmla="*/ 550393 w 550393"/>
                <a:gd name="connsiteY1" fmla="*/ 360296 h 360296"/>
                <a:gd name="connsiteX0" fmla="*/ 0 w 550393"/>
                <a:gd name="connsiteY0" fmla="*/ 35283 h 395579"/>
                <a:gd name="connsiteX1" fmla="*/ 550393 w 550393"/>
                <a:gd name="connsiteY1" fmla="*/ 395579 h 395579"/>
                <a:gd name="connsiteX0" fmla="*/ 0 w 551008"/>
                <a:gd name="connsiteY0" fmla="*/ 36143 h 396439"/>
                <a:gd name="connsiteX1" fmla="*/ 550393 w 551008"/>
                <a:gd name="connsiteY1" fmla="*/ 396439 h 396439"/>
                <a:gd name="connsiteX0" fmla="*/ 0 w 587791"/>
                <a:gd name="connsiteY0" fmla="*/ 32425 h 435575"/>
                <a:gd name="connsiteX1" fmla="*/ 587278 w 587791"/>
                <a:gd name="connsiteY1" fmla="*/ 435575 h 435575"/>
                <a:gd name="connsiteX0" fmla="*/ 0 w 587898"/>
                <a:gd name="connsiteY0" fmla="*/ 14889 h 418039"/>
                <a:gd name="connsiteX1" fmla="*/ 587278 w 587898"/>
                <a:gd name="connsiteY1" fmla="*/ 418039 h 418039"/>
                <a:gd name="connsiteX0" fmla="*/ 0 w 555295"/>
                <a:gd name="connsiteY0" fmla="*/ 39998 h 227528"/>
                <a:gd name="connsiteX1" fmla="*/ 554545 w 555295"/>
                <a:gd name="connsiteY1" fmla="*/ 227529 h 227528"/>
                <a:gd name="connsiteX0" fmla="*/ 0 w 555022"/>
                <a:gd name="connsiteY0" fmla="*/ 105469 h 293000"/>
                <a:gd name="connsiteX1" fmla="*/ 554545 w 555022"/>
                <a:gd name="connsiteY1" fmla="*/ 293000 h 293000"/>
                <a:gd name="connsiteX0" fmla="*/ 0 w 538033"/>
                <a:gd name="connsiteY0" fmla="*/ 114811 h 268150"/>
                <a:gd name="connsiteX1" fmla="*/ 537519 w 538033"/>
                <a:gd name="connsiteY1" fmla="*/ 268150 h 268150"/>
                <a:gd name="connsiteX0" fmla="*/ 0 w 473736"/>
                <a:gd name="connsiteY0" fmla="*/ 123016 h 249762"/>
                <a:gd name="connsiteX1" fmla="*/ 473017 w 473736"/>
                <a:gd name="connsiteY1" fmla="*/ 249762 h 249762"/>
                <a:gd name="connsiteX0" fmla="*/ 0 w 473614"/>
                <a:gd name="connsiteY0" fmla="*/ 149380 h 276126"/>
                <a:gd name="connsiteX1" fmla="*/ 473017 w 473614"/>
                <a:gd name="connsiteY1" fmla="*/ 276126 h 27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3614" h="276126">
                  <a:moveTo>
                    <a:pt x="0" y="149380"/>
                  </a:moveTo>
                  <a:cubicBezTo>
                    <a:pt x="307287" y="-135159"/>
                    <a:pt x="485313" y="31743"/>
                    <a:pt x="473017" y="276126"/>
                  </a:cubicBezTo>
                </a:path>
              </a:pathLst>
            </a:custGeom>
            <a:noFill/>
            <a:ln w="19050" cap="flat" cmpd="sng" algn="ctr">
              <a:solidFill>
                <a:srgbClr val="C95B5B"/>
              </a:solidFill>
              <a:prstDash val="sysDot"/>
              <a:headEnd type="triangle" w="lg" len="lg"/>
              <a:tailEnd w="lg" len="lg"/>
            </a:ln>
            <a:effectLst/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grpSp>
          <p:nvGrpSpPr>
            <p:cNvPr id="155" name="Group 81">
              <a:extLst>
                <a:ext uri="{FF2B5EF4-FFF2-40B4-BE49-F238E27FC236}">
                  <a16:creationId xmlns:a16="http://schemas.microsoft.com/office/drawing/2014/main" id="{B26A1427-94AA-479C-3392-199036CFB2F6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5874567" y="2883333"/>
              <a:ext cx="369330" cy="744969"/>
              <a:chOff x="1966" y="1774"/>
              <a:chExt cx="709" cy="1140"/>
            </a:xfrm>
          </p:grpSpPr>
          <p:sp>
            <p:nvSpPr>
              <p:cNvPr id="156" name="Freeform 82">
                <a:extLst>
                  <a:ext uri="{FF2B5EF4-FFF2-40B4-BE49-F238E27FC236}">
                    <a16:creationId xmlns:a16="http://schemas.microsoft.com/office/drawing/2014/main" id="{C6D39341-7E70-C897-93E6-B0785B86CD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6" y="1774"/>
                <a:ext cx="709" cy="1138"/>
              </a:xfrm>
              <a:custGeom>
                <a:avLst/>
                <a:gdLst>
                  <a:gd name="T0" fmla="*/ 1720 w 392"/>
                  <a:gd name="T1" fmla="*/ 2749 h 590"/>
                  <a:gd name="T2" fmla="*/ 1747 w 392"/>
                  <a:gd name="T3" fmla="*/ 3200 h 590"/>
                  <a:gd name="T4" fmla="*/ 1836 w 392"/>
                  <a:gd name="T5" fmla="*/ 3107 h 590"/>
                  <a:gd name="T6" fmla="*/ 1901 w 392"/>
                  <a:gd name="T7" fmla="*/ 2575 h 590"/>
                  <a:gd name="T8" fmla="*/ 2035 w 392"/>
                  <a:gd name="T9" fmla="*/ 2139 h 590"/>
                  <a:gd name="T10" fmla="*/ 2196 w 392"/>
                  <a:gd name="T11" fmla="*/ 1651 h 590"/>
                  <a:gd name="T12" fmla="*/ 2188 w 392"/>
                  <a:gd name="T13" fmla="*/ 804 h 590"/>
                  <a:gd name="T14" fmla="*/ 1747 w 392"/>
                  <a:gd name="T15" fmla="*/ 316 h 590"/>
                  <a:gd name="T16" fmla="*/ 1105 w 392"/>
                  <a:gd name="T17" fmla="*/ 201 h 590"/>
                  <a:gd name="T18" fmla="*/ 1040 w 392"/>
                  <a:gd name="T19" fmla="*/ 100 h 590"/>
                  <a:gd name="T20" fmla="*/ 1000 w 392"/>
                  <a:gd name="T21" fmla="*/ 15 h 590"/>
                  <a:gd name="T22" fmla="*/ 995 w 392"/>
                  <a:gd name="T23" fmla="*/ 85 h 590"/>
                  <a:gd name="T24" fmla="*/ 966 w 392"/>
                  <a:gd name="T25" fmla="*/ 272 h 590"/>
                  <a:gd name="T26" fmla="*/ 821 w 392"/>
                  <a:gd name="T27" fmla="*/ 372 h 590"/>
                  <a:gd name="T28" fmla="*/ 760 w 392"/>
                  <a:gd name="T29" fmla="*/ 293 h 590"/>
                  <a:gd name="T30" fmla="*/ 704 w 392"/>
                  <a:gd name="T31" fmla="*/ 272 h 590"/>
                  <a:gd name="T32" fmla="*/ 716 w 392"/>
                  <a:gd name="T33" fmla="*/ 401 h 590"/>
                  <a:gd name="T34" fmla="*/ 664 w 392"/>
                  <a:gd name="T35" fmla="*/ 496 h 590"/>
                  <a:gd name="T36" fmla="*/ 432 w 392"/>
                  <a:gd name="T37" fmla="*/ 756 h 590"/>
                  <a:gd name="T38" fmla="*/ 344 w 392"/>
                  <a:gd name="T39" fmla="*/ 982 h 590"/>
                  <a:gd name="T40" fmla="*/ 130 w 392"/>
                  <a:gd name="T41" fmla="*/ 918 h 590"/>
                  <a:gd name="T42" fmla="*/ 232 w 392"/>
                  <a:gd name="T43" fmla="*/ 982 h 590"/>
                  <a:gd name="T44" fmla="*/ 291 w 392"/>
                  <a:gd name="T45" fmla="*/ 1134 h 590"/>
                  <a:gd name="T46" fmla="*/ 206 w 392"/>
                  <a:gd name="T47" fmla="*/ 1450 h 590"/>
                  <a:gd name="T48" fmla="*/ 72 w 392"/>
                  <a:gd name="T49" fmla="*/ 1422 h 590"/>
                  <a:gd name="T50" fmla="*/ 7 w 392"/>
                  <a:gd name="T51" fmla="*/ 1369 h 590"/>
                  <a:gd name="T52" fmla="*/ 110 w 392"/>
                  <a:gd name="T53" fmla="*/ 1543 h 590"/>
                  <a:gd name="T54" fmla="*/ 324 w 392"/>
                  <a:gd name="T55" fmla="*/ 1730 h 590"/>
                  <a:gd name="T56" fmla="*/ 300 w 392"/>
                  <a:gd name="T57" fmla="*/ 2054 h 590"/>
                  <a:gd name="T58" fmla="*/ 402 w 392"/>
                  <a:gd name="T59" fmla="*/ 2596 h 590"/>
                  <a:gd name="T60" fmla="*/ 608 w 392"/>
                  <a:gd name="T61" fmla="*/ 3152 h 590"/>
                  <a:gd name="T62" fmla="*/ 693 w 392"/>
                  <a:gd name="T63" fmla="*/ 3669 h 590"/>
                  <a:gd name="T64" fmla="*/ 599 w 392"/>
                  <a:gd name="T65" fmla="*/ 4078 h 590"/>
                  <a:gd name="T66" fmla="*/ 709 w 392"/>
                  <a:gd name="T67" fmla="*/ 4054 h 590"/>
                  <a:gd name="T68" fmla="*/ 857 w 392"/>
                  <a:gd name="T69" fmla="*/ 3593 h 590"/>
                  <a:gd name="T70" fmla="*/ 935 w 392"/>
                  <a:gd name="T71" fmla="*/ 3057 h 590"/>
                  <a:gd name="T72" fmla="*/ 1177 w 392"/>
                  <a:gd name="T73" fmla="*/ 3136 h 590"/>
                  <a:gd name="T74" fmla="*/ 1237 w 392"/>
                  <a:gd name="T75" fmla="*/ 3593 h 590"/>
                  <a:gd name="T76" fmla="*/ 1302 w 392"/>
                  <a:gd name="T77" fmla="*/ 3136 h 590"/>
                  <a:gd name="T78" fmla="*/ 1230 w 392"/>
                  <a:gd name="T79" fmla="*/ 2812 h 590"/>
                  <a:gd name="T80" fmla="*/ 1537 w 392"/>
                  <a:gd name="T81" fmla="*/ 2527 h 590"/>
                  <a:gd name="T82" fmla="*/ 1720 w 392"/>
                  <a:gd name="T83" fmla="*/ 2749 h 59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92" h="590">
                    <a:moveTo>
                      <a:pt x="291" y="383"/>
                    </a:moveTo>
                    <a:cubicBezTo>
                      <a:pt x="286" y="402"/>
                      <a:pt x="287" y="439"/>
                      <a:pt x="295" y="446"/>
                    </a:cubicBezTo>
                    <a:cubicBezTo>
                      <a:pt x="304" y="453"/>
                      <a:pt x="311" y="456"/>
                      <a:pt x="310" y="433"/>
                    </a:cubicBezTo>
                    <a:cubicBezTo>
                      <a:pt x="308" y="410"/>
                      <a:pt x="305" y="375"/>
                      <a:pt x="321" y="359"/>
                    </a:cubicBezTo>
                    <a:cubicBezTo>
                      <a:pt x="337" y="343"/>
                      <a:pt x="337" y="309"/>
                      <a:pt x="344" y="298"/>
                    </a:cubicBezTo>
                    <a:cubicBezTo>
                      <a:pt x="351" y="287"/>
                      <a:pt x="362" y="265"/>
                      <a:pt x="371" y="230"/>
                    </a:cubicBezTo>
                    <a:cubicBezTo>
                      <a:pt x="376" y="195"/>
                      <a:pt x="392" y="155"/>
                      <a:pt x="370" y="112"/>
                    </a:cubicBezTo>
                    <a:cubicBezTo>
                      <a:pt x="350" y="82"/>
                      <a:pt x="337" y="62"/>
                      <a:pt x="295" y="44"/>
                    </a:cubicBezTo>
                    <a:cubicBezTo>
                      <a:pt x="252" y="25"/>
                      <a:pt x="202" y="24"/>
                      <a:pt x="187" y="28"/>
                    </a:cubicBezTo>
                    <a:cubicBezTo>
                      <a:pt x="171" y="32"/>
                      <a:pt x="174" y="22"/>
                      <a:pt x="176" y="14"/>
                    </a:cubicBezTo>
                    <a:cubicBezTo>
                      <a:pt x="179" y="7"/>
                      <a:pt x="172" y="0"/>
                      <a:pt x="169" y="2"/>
                    </a:cubicBezTo>
                    <a:cubicBezTo>
                      <a:pt x="166" y="3"/>
                      <a:pt x="170" y="7"/>
                      <a:pt x="168" y="12"/>
                    </a:cubicBezTo>
                    <a:cubicBezTo>
                      <a:pt x="166" y="17"/>
                      <a:pt x="169" y="31"/>
                      <a:pt x="163" y="38"/>
                    </a:cubicBezTo>
                    <a:cubicBezTo>
                      <a:pt x="157" y="45"/>
                      <a:pt x="148" y="49"/>
                      <a:pt x="139" y="52"/>
                    </a:cubicBezTo>
                    <a:cubicBezTo>
                      <a:pt x="129" y="56"/>
                      <a:pt x="129" y="47"/>
                      <a:pt x="128" y="41"/>
                    </a:cubicBezTo>
                    <a:cubicBezTo>
                      <a:pt x="127" y="36"/>
                      <a:pt x="121" y="36"/>
                      <a:pt x="119" y="38"/>
                    </a:cubicBezTo>
                    <a:cubicBezTo>
                      <a:pt x="117" y="41"/>
                      <a:pt x="122" y="51"/>
                      <a:pt x="121" y="56"/>
                    </a:cubicBezTo>
                    <a:cubicBezTo>
                      <a:pt x="120" y="62"/>
                      <a:pt x="123" y="62"/>
                      <a:pt x="112" y="69"/>
                    </a:cubicBezTo>
                    <a:cubicBezTo>
                      <a:pt x="102" y="76"/>
                      <a:pt x="83" y="86"/>
                      <a:pt x="73" y="105"/>
                    </a:cubicBezTo>
                    <a:cubicBezTo>
                      <a:pt x="63" y="124"/>
                      <a:pt x="65" y="138"/>
                      <a:pt x="58" y="137"/>
                    </a:cubicBezTo>
                    <a:cubicBezTo>
                      <a:pt x="52" y="137"/>
                      <a:pt x="25" y="120"/>
                      <a:pt x="22" y="128"/>
                    </a:cubicBezTo>
                    <a:cubicBezTo>
                      <a:pt x="18" y="135"/>
                      <a:pt x="31" y="132"/>
                      <a:pt x="39" y="137"/>
                    </a:cubicBezTo>
                    <a:cubicBezTo>
                      <a:pt x="46" y="141"/>
                      <a:pt x="54" y="142"/>
                      <a:pt x="49" y="158"/>
                    </a:cubicBezTo>
                    <a:cubicBezTo>
                      <a:pt x="43" y="173"/>
                      <a:pt x="35" y="194"/>
                      <a:pt x="35" y="202"/>
                    </a:cubicBezTo>
                    <a:cubicBezTo>
                      <a:pt x="35" y="209"/>
                      <a:pt x="18" y="205"/>
                      <a:pt x="12" y="198"/>
                    </a:cubicBezTo>
                    <a:cubicBezTo>
                      <a:pt x="7" y="190"/>
                      <a:pt x="3" y="188"/>
                      <a:pt x="1" y="191"/>
                    </a:cubicBezTo>
                    <a:cubicBezTo>
                      <a:pt x="0" y="199"/>
                      <a:pt x="9" y="208"/>
                      <a:pt x="19" y="215"/>
                    </a:cubicBezTo>
                    <a:cubicBezTo>
                      <a:pt x="30" y="222"/>
                      <a:pt x="51" y="230"/>
                      <a:pt x="55" y="241"/>
                    </a:cubicBezTo>
                    <a:cubicBezTo>
                      <a:pt x="59" y="253"/>
                      <a:pt x="55" y="270"/>
                      <a:pt x="51" y="286"/>
                    </a:cubicBezTo>
                    <a:cubicBezTo>
                      <a:pt x="47" y="307"/>
                      <a:pt x="57" y="321"/>
                      <a:pt x="68" y="362"/>
                    </a:cubicBezTo>
                    <a:cubicBezTo>
                      <a:pt x="80" y="403"/>
                      <a:pt x="95" y="400"/>
                      <a:pt x="103" y="439"/>
                    </a:cubicBezTo>
                    <a:cubicBezTo>
                      <a:pt x="110" y="477"/>
                      <a:pt x="112" y="487"/>
                      <a:pt x="117" y="511"/>
                    </a:cubicBezTo>
                    <a:cubicBezTo>
                      <a:pt x="121" y="535"/>
                      <a:pt x="101" y="545"/>
                      <a:pt x="101" y="568"/>
                    </a:cubicBezTo>
                    <a:cubicBezTo>
                      <a:pt x="101" y="590"/>
                      <a:pt x="114" y="573"/>
                      <a:pt x="120" y="565"/>
                    </a:cubicBezTo>
                    <a:cubicBezTo>
                      <a:pt x="125" y="556"/>
                      <a:pt x="149" y="531"/>
                      <a:pt x="145" y="501"/>
                    </a:cubicBezTo>
                    <a:cubicBezTo>
                      <a:pt x="141" y="471"/>
                      <a:pt x="147" y="434"/>
                      <a:pt x="158" y="426"/>
                    </a:cubicBezTo>
                    <a:cubicBezTo>
                      <a:pt x="169" y="417"/>
                      <a:pt x="198" y="422"/>
                      <a:pt x="199" y="437"/>
                    </a:cubicBezTo>
                    <a:cubicBezTo>
                      <a:pt x="200" y="453"/>
                      <a:pt x="199" y="504"/>
                      <a:pt x="209" y="501"/>
                    </a:cubicBezTo>
                    <a:cubicBezTo>
                      <a:pt x="219" y="498"/>
                      <a:pt x="226" y="458"/>
                      <a:pt x="220" y="437"/>
                    </a:cubicBezTo>
                    <a:cubicBezTo>
                      <a:pt x="215" y="416"/>
                      <a:pt x="209" y="414"/>
                      <a:pt x="208" y="392"/>
                    </a:cubicBezTo>
                    <a:cubicBezTo>
                      <a:pt x="208" y="370"/>
                      <a:pt x="239" y="348"/>
                      <a:pt x="260" y="352"/>
                    </a:cubicBezTo>
                    <a:cubicBezTo>
                      <a:pt x="281" y="356"/>
                      <a:pt x="297" y="362"/>
                      <a:pt x="291" y="383"/>
                    </a:cubicBezTo>
                    <a:close/>
                  </a:path>
                </a:pathLst>
              </a:custGeom>
              <a:solidFill>
                <a:srgbClr val="BBE0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7B879D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7" name="Freeform 83">
                <a:extLst>
                  <a:ext uri="{FF2B5EF4-FFF2-40B4-BE49-F238E27FC236}">
                    <a16:creationId xmlns:a16="http://schemas.microsoft.com/office/drawing/2014/main" id="{71D80405-CC6F-BF88-C55B-6D6EDF9366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1" y="1932"/>
                <a:ext cx="492" cy="348"/>
              </a:xfrm>
              <a:custGeom>
                <a:avLst/>
                <a:gdLst>
                  <a:gd name="T0" fmla="*/ 112 w 272"/>
                  <a:gd name="T1" fmla="*/ 744 h 180"/>
                  <a:gd name="T2" fmla="*/ 505 w 272"/>
                  <a:gd name="T3" fmla="*/ 905 h 180"/>
                  <a:gd name="T4" fmla="*/ 675 w 272"/>
                  <a:gd name="T5" fmla="*/ 621 h 180"/>
                  <a:gd name="T6" fmla="*/ 792 w 272"/>
                  <a:gd name="T7" fmla="*/ 702 h 180"/>
                  <a:gd name="T8" fmla="*/ 1011 w 272"/>
                  <a:gd name="T9" fmla="*/ 1177 h 180"/>
                  <a:gd name="T10" fmla="*/ 1550 w 272"/>
                  <a:gd name="T11" fmla="*/ 953 h 180"/>
                  <a:gd name="T12" fmla="*/ 1391 w 272"/>
                  <a:gd name="T13" fmla="*/ 317 h 180"/>
                  <a:gd name="T14" fmla="*/ 1067 w 272"/>
                  <a:gd name="T15" fmla="*/ 85 h 180"/>
                  <a:gd name="T16" fmla="*/ 680 w 272"/>
                  <a:gd name="T17" fmla="*/ 23 h 180"/>
                  <a:gd name="T18" fmla="*/ 367 w 272"/>
                  <a:gd name="T19" fmla="*/ 85 h 180"/>
                  <a:gd name="T20" fmla="*/ 112 w 272"/>
                  <a:gd name="T21" fmla="*/ 744 h 18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72" h="180">
                    <a:moveTo>
                      <a:pt x="19" y="103"/>
                    </a:moveTo>
                    <a:cubicBezTo>
                      <a:pt x="28" y="119"/>
                      <a:pt x="58" y="143"/>
                      <a:pt x="85" y="125"/>
                    </a:cubicBezTo>
                    <a:cubicBezTo>
                      <a:pt x="111" y="108"/>
                      <a:pt x="106" y="94"/>
                      <a:pt x="114" y="86"/>
                    </a:cubicBezTo>
                    <a:cubicBezTo>
                      <a:pt x="122" y="79"/>
                      <a:pt x="142" y="79"/>
                      <a:pt x="134" y="97"/>
                    </a:cubicBezTo>
                    <a:cubicBezTo>
                      <a:pt x="127" y="115"/>
                      <a:pt x="128" y="146"/>
                      <a:pt x="171" y="163"/>
                    </a:cubicBezTo>
                    <a:cubicBezTo>
                      <a:pt x="214" y="180"/>
                      <a:pt x="252" y="155"/>
                      <a:pt x="262" y="132"/>
                    </a:cubicBezTo>
                    <a:cubicBezTo>
                      <a:pt x="272" y="109"/>
                      <a:pt x="257" y="61"/>
                      <a:pt x="235" y="44"/>
                    </a:cubicBezTo>
                    <a:cubicBezTo>
                      <a:pt x="212" y="28"/>
                      <a:pt x="208" y="19"/>
                      <a:pt x="180" y="12"/>
                    </a:cubicBezTo>
                    <a:cubicBezTo>
                      <a:pt x="152" y="4"/>
                      <a:pt x="141" y="2"/>
                      <a:pt x="115" y="3"/>
                    </a:cubicBezTo>
                    <a:cubicBezTo>
                      <a:pt x="90" y="4"/>
                      <a:pt x="80" y="0"/>
                      <a:pt x="62" y="12"/>
                    </a:cubicBezTo>
                    <a:cubicBezTo>
                      <a:pt x="43" y="23"/>
                      <a:pt x="0" y="68"/>
                      <a:pt x="19" y="103"/>
                    </a:cubicBezTo>
                    <a:close/>
                  </a:path>
                </a:pathLst>
              </a:custGeom>
              <a:solidFill>
                <a:srgbClr val="C3B1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7B879D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8" name="Freeform 84">
                <a:extLst>
                  <a:ext uri="{FF2B5EF4-FFF2-40B4-BE49-F238E27FC236}">
                    <a16:creationId xmlns:a16="http://schemas.microsoft.com/office/drawing/2014/main" id="{8CAB2F16-6DF0-86D9-74B5-6C93B523F6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9" y="2141"/>
                <a:ext cx="459" cy="596"/>
              </a:xfrm>
              <a:custGeom>
                <a:avLst/>
                <a:gdLst>
                  <a:gd name="T0" fmla="*/ 473 w 254"/>
                  <a:gd name="T1" fmla="*/ 1537 h 309"/>
                  <a:gd name="T2" fmla="*/ 1104 w 254"/>
                  <a:gd name="T3" fmla="*/ 1391 h 309"/>
                  <a:gd name="T4" fmla="*/ 1149 w 254"/>
                  <a:gd name="T5" fmla="*/ 1234 h 309"/>
                  <a:gd name="T6" fmla="*/ 1214 w 254"/>
                  <a:gd name="T7" fmla="*/ 1097 h 309"/>
                  <a:gd name="T8" fmla="*/ 1299 w 254"/>
                  <a:gd name="T9" fmla="*/ 758 h 309"/>
                  <a:gd name="T10" fmla="*/ 1411 w 254"/>
                  <a:gd name="T11" fmla="*/ 409 h 309"/>
                  <a:gd name="T12" fmla="*/ 1453 w 254"/>
                  <a:gd name="T13" fmla="*/ 0 h 309"/>
                  <a:gd name="T14" fmla="*/ 1323 w 254"/>
                  <a:gd name="T15" fmla="*/ 432 h 309"/>
                  <a:gd name="T16" fmla="*/ 1003 w 254"/>
                  <a:gd name="T17" fmla="*/ 926 h 309"/>
                  <a:gd name="T18" fmla="*/ 855 w 254"/>
                  <a:gd name="T19" fmla="*/ 926 h 309"/>
                  <a:gd name="T20" fmla="*/ 643 w 254"/>
                  <a:gd name="T21" fmla="*/ 989 h 309"/>
                  <a:gd name="T22" fmla="*/ 417 w 254"/>
                  <a:gd name="T23" fmla="*/ 1213 h 309"/>
                  <a:gd name="T24" fmla="*/ 336 w 254"/>
                  <a:gd name="T25" fmla="*/ 1443 h 309"/>
                  <a:gd name="T26" fmla="*/ 161 w 254"/>
                  <a:gd name="T27" fmla="*/ 1578 h 309"/>
                  <a:gd name="T28" fmla="*/ 110 w 254"/>
                  <a:gd name="T29" fmla="*/ 2218 h 309"/>
                  <a:gd name="T30" fmla="*/ 360 w 254"/>
                  <a:gd name="T31" fmla="*/ 1599 h 309"/>
                  <a:gd name="T32" fmla="*/ 533 w 254"/>
                  <a:gd name="T33" fmla="*/ 1651 h 309"/>
                  <a:gd name="T34" fmla="*/ 513 w 254"/>
                  <a:gd name="T35" fmla="*/ 1543 h 309"/>
                  <a:gd name="T36" fmla="*/ 506 w 254"/>
                  <a:gd name="T37" fmla="*/ 1391 h 30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54" h="309">
                    <a:moveTo>
                      <a:pt x="80" y="214"/>
                    </a:moveTo>
                    <a:cubicBezTo>
                      <a:pt x="73" y="153"/>
                      <a:pt x="185" y="126"/>
                      <a:pt x="187" y="194"/>
                    </a:cubicBezTo>
                    <a:cubicBezTo>
                      <a:pt x="195" y="190"/>
                      <a:pt x="193" y="180"/>
                      <a:pt x="195" y="172"/>
                    </a:cubicBezTo>
                    <a:cubicBezTo>
                      <a:pt x="198" y="165"/>
                      <a:pt x="202" y="160"/>
                      <a:pt x="206" y="153"/>
                    </a:cubicBezTo>
                    <a:cubicBezTo>
                      <a:pt x="213" y="138"/>
                      <a:pt x="213" y="121"/>
                      <a:pt x="220" y="106"/>
                    </a:cubicBezTo>
                    <a:cubicBezTo>
                      <a:pt x="228" y="89"/>
                      <a:pt x="236" y="77"/>
                      <a:pt x="239" y="57"/>
                    </a:cubicBezTo>
                    <a:cubicBezTo>
                      <a:pt x="241" y="45"/>
                      <a:pt x="254" y="8"/>
                      <a:pt x="246" y="0"/>
                    </a:cubicBezTo>
                    <a:cubicBezTo>
                      <a:pt x="240" y="20"/>
                      <a:pt x="234" y="40"/>
                      <a:pt x="224" y="60"/>
                    </a:cubicBezTo>
                    <a:cubicBezTo>
                      <a:pt x="212" y="81"/>
                      <a:pt x="197" y="122"/>
                      <a:pt x="170" y="129"/>
                    </a:cubicBezTo>
                    <a:cubicBezTo>
                      <a:pt x="162" y="131"/>
                      <a:pt x="153" y="129"/>
                      <a:pt x="145" y="129"/>
                    </a:cubicBezTo>
                    <a:cubicBezTo>
                      <a:pt x="133" y="130"/>
                      <a:pt x="120" y="133"/>
                      <a:pt x="109" y="138"/>
                    </a:cubicBezTo>
                    <a:cubicBezTo>
                      <a:pt x="96" y="144"/>
                      <a:pt x="78" y="156"/>
                      <a:pt x="71" y="169"/>
                    </a:cubicBezTo>
                    <a:cubicBezTo>
                      <a:pt x="65" y="179"/>
                      <a:pt x="65" y="192"/>
                      <a:pt x="57" y="201"/>
                    </a:cubicBezTo>
                    <a:cubicBezTo>
                      <a:pt x="49" y="212"/>
                      <a:pt x="37" y="212"/>
                      <a:pt x="27" y="220"/>
                    </a:cubicBezTo>
                    <a:cubicBezTo>
                      <a:pt x="0" y="240"/>
                      <a:pt x="16" y="282"/>
                      <a:pt x="19" y="309"/>
                    </a:cubicBezTo>
                    <a:cubicBezTo>
                      <a:pt x="21" y="282"/>
                      <a:pt x="17" y="222"/>
                      <a:pt x="61" y="223"/>
                    </a:cubicBezTo>
                    <a:cubicBezTo>
                      <a:pt x="72" y="223"/>
                      <a:pt x="83" y="240"/>
                      <a:pt x="90" y="230"/>
                    </a:cubicBezTo>
                    <a:cubicBezTo>
                      <a:pt x="97" y="222"/>
                      <a:pt x="88" y="220"/>
                      <a:pt x="87" y="215"/>
                    </a:cubicBezTo>
                    <a:cubicBezTo>
                      <a:pt x="84" y="207"/>
                      <a:pt x="83" y="205"/>
                      <a:pt x="86" y="194"/>
                    </a:cubicBezTo>
                  </a:path>
                </a:pathLst>
              </a:custGeom>
              <a:solidFill>
                <a:srgbClr val="96D0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7B879D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9" name="Freeform 85">
                <a:extLst>
                  <a:ext uri="{FF2B5EF4-FFF2-40B4-BE49-F238E27FC236}">
                    <a16:creationId xmlns:a16="http://schemas.microsoft.com/office/drawing/2014/main" id="{33C88A3A-A022-4ECC-2747-09C4597DD7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3" y="1873"/>
                <a:ext cx="226" cy="399"/>
              </a:xfrm>
              <a:custGeom>
                <a:avLst/>
                <a:gdLst>
                  <a:gd name="T0" fmla="*/ 739 w 125"/>
                  <a:gd name="T1" fmla="*/ 0 h 207"/>
                  <a:gd name="T2" fmla="*/ 360 w 125"/>
                  <a:gd name="T3" fmla="*/ 285 h 207"/>
                  <a:gd name="T4" fmla="*/ 110 w 125"/>
                  <a:gd name="T5" fmla="*/ 694 h 207"/>
                  <a:gd name="T6" fmla="*/ 24 w 125"/>
                  <a:gd name="T7" fmla="*/ 1074 h 207"/>
                  <a:gd name="T8" fmla="*/ 125 w 125"/>
                  <a:gd name="T9" fmla="*/ 1482 h 207"/>
                  <a:gd name="T10" fmla="*/ 141 w 125"/>
                  <a:gd name="T11" fmla="*/ 1126 h 207"/>
                  <a:gd name="T12" fmla="*/ 206 w 125"/>
                  <a:gd name="T13" fmla="*/ 688 h 207"/>
                  <a:gd name="T14" fmla="*/ 385 w 125"/>
                  <a:gd name="T15" fmla="*/ 349 h 207"/>
                  <a:gd name="T16" fmla="*/ 519 w 125"/>
                  <a:gd name="T17" fmla="*/ 200 h 207"/>
                  <a:gd name="T18" fmla="*/ 644 w 125"/>
                  <a:gd name="T19" fmla="*/ 44 h 2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5" h="207">
                    <a:moveTo>
                      <a:pt x="125" y="0"/>
                    </a:moveTo>
                    <a:cubicBezTo>
                      <a:pt x="104" y="7"/>
                      <a:pt x="77" y="26"/>
                      <a:pt x="61" y="40"/>
                    </a:cubicBezTo>
                    <a:cubicBezTo>
                      <a:pt x="40" y="57"/>
                      <a:pt x="30" y="73"/>
                      <a:pt x="19" y="97"/>
                    </a:cubicBezTo>
                    <a:cubicBezTo>
                      <a:pt x="11" y="114"/>
                      <a:pt x="0" y="131"/>
                      <a:pt x="4" y="150"/>
                    </a:cubicBezTo>
                    <a:cubicBezTo>
                      <a:pt x="9" y="174"/>
                      <a:pt x="27" y="181"/>
                      <a:pt x="21" y="207"/>
                    </a:cubicBezTo>
                    <a:cubicBezTo>
                      <a:pt x="42" y="198"/>
                      <a:pt x="29" y="172"/>
                      <a:pt x="24" y="157"/>
                    </a:cubicBezTo>
                    <a:cubicBezTo>
                      <a:pt x="17" y="134"/>
                      <a:pt x="26" y="117"/>
                      <a:pt x="35" y="96"/>
                    </a:cubicBezTo>
                    <a:cubicBezTo>
                      <a:pt x="43" y="75"/>
                      <a:pt x="50" y="65"/>
                      <a:pt x="65" y="49"/>
                    </a:cubicBezTo>
                    <a:cubicBezTo>
                      <a:pt x="73" y="42"/>
                      <a:pt x="81" y="35"/>
                      <a:pt x="88" y="28"/>
                    </a:cubicBezTo>
                    <a:cubicBezTo>
                      <a:pt x="95" y="21"/>
                      <a:pt x="100" y="9"/>
                      <a:pt x="109" y="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7B879D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0" name="Freeform 86">
                <a:extLst>
                  <a:ext uri="{FF2B5EF4-FFF2-40B4-BE49-F238E27FC236}">
                    <a16:creationId xmlns:a16="http://schemas.microsoft.com/office/drawing/2014/main" id="{F93FF984-AD53-6936-BDF6-44EEB7F3A4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9" y="1934"/>
                <a:ext cx="492" cy="346"/>
              </a:xfrm>
              <a:custGeom>
                <a:avLst/>
                <a:gdLst>
                  <a:gd name="T0" fmla="*/ 118 w 272"/>
                  <a:gd name="T1" fmla="*/ 744 h 179"/>
                  <a:gd name="T2" fmla="*/ 505 w 272"/>
                  <a:gd name="T3" fmla="*/ 905 h 179"/>
                  <a:gd name="T4" fmla="*/ 680 w 272"/>
                  <a:gd name="T5" fmla="*/ 620 h 179"/>
                  <a:gd name="T6" fmla="*/ 798 w 272"/>
                  <a:gd name="T7" fmla="*/ 696 h 179"/>
                  <a:gd name="T8" fmla="*/ 1011 w 272"/>
                  <a:gd name="T9" fmla="*/ 1169 h 179"/>
                  <a:gd name="T10" fmla="*/ 1550 w 272"/>
                  <a:gd name="T11" fmla="*/ 953 h 179"/>
                  <a:gd name="T12" fmla="*/ 1391 w 272"/>
                  <a:gd name="T13" fmla="*/ 317 h 179"/>
                  <a:gd name="T14" fmla="*/ 1069 w 272"/>
                  <a:gd name="T15" fmla="*/ 79 h 179"/>
                  <a:gd name="T16" fmla="*/ 687 w 272"/>
                  <a:gd name="T17" fmla="*/ 15 h 179"/>
                  <a:gd name="T18" fmla="*/ 367 w 272"/>
                  <a:gd name="T19" fmla="*/ 79 h 179"/>
                  <a:gd name="T20" fmla="*/ 118 w 272"/>
                  <a:gd name="T21" fmla="*/ 744 h 17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72" h="179">
                    <a:moveTo>
                      <a:pt x="20" y="103"/>
                    </a:moveTo>
                    <a:cubicBezTo>
                      <a:pt x="29" y="118"/>
                      <a:pt x="59" y="142"/>
                      <a:pt x="85" y="125"/>
                    </a:cubicBezTo>
                    <a:cubicBezTo>
                      <a:pt x="112" y="107"/>
                      <a:pt x="107" y="93"/>
                      <a:pt x="115" y="86"/>
                    </a:cubicBezTo>
                    <a:cubicBezTo>
                      <a:pt x="123" y="79"/>
                      <a:pt x="142" y="78"/>
                      <a:pt x="135" y="96"/>
                    </a:cubicBezTo>
                    <a:cubicBezTo>
                      <a:pt x="127" y="114"/>
                      <a:pt x="128" y="145"/>
                      <a:pt x="171" y="162"/>
                    </a:cubicBezTo>
                    <a:cubicBezTo>
                      <a:pt x="214" y="179"/>
                      <a:pt x="252" y="155"/>
                      <a:pt x="262" y="132"/>
                    </a:cubicBezTo>
                    <a:cubicBezTo>
                      <a:pt x="272" y="109"/>
                      <a:pt x="257" y="60"/>
                      <a:pt x="235" y="44"/>
                    </a:cubicBezTo>
                    <a:cubicBezTo>
                      <a:pt x="213" y="27"/>
                      <a:pt x="209" y="18"/>
                      <a:pt x="181" y="11"/>
                    </a:cubicBezTo>
                    <a:cubicBezTo>
                      <a:pt x="153" y="4"/>
                      <a:pt x="141" y="1"/>
                      <a:pt x="116" y="2"/>
                    </a:cubicBezTo>
                    <a:cubicBezTo>
                      <a:pt x="90" y="3"/>
                      <a:pt x="81" y="0"/>
                      <a:pt x="62" y="11"/>
                    </a:cubicBezTo>
                    <a:cubicBezTo>
                      <a:pt x="44" y="22"/>
                      <a:pt x="0" y="68"/>
                      <a:pt x="20" y="103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7B879D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1" name="Freeform 87">
                <a:extLst>
                  <a:ext uri="{FF2B5EF4-FFF2-40B4-BE49-F238E27FC236}">
                    <a16:creationId xmlns:a16="http://schemas.microsoft.com/office/drawing/2014/main" id="{EBDF02EA-0BCC-211D-8D54-BB6650418C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4" y="2033"/>
                <a:ext cx="268" cy="223"/>
              </a:xfrm>
              <a:custGeom>
                <a:avLst/>
                <a:gdLst>
                  <a:gd name="T0" fmla="*/ 141 w 148"/>
                  <a:gd name="T1" fmla="*/ 348 h 116"/>
                  <a:gd name="T2" fmla="*/ 643 w 148"/>
                  <a:gd name="T3" fmla="*/ 738 h 116"/>
                  <a:gd name="T4" fmla="*/ 643 w 148"/>
                  <a:gd name="T5" fmla="*/ 0 h 116"/>
                  <a:gd name="T6" fmla="*/ 614 w 148"/>
                  <a:gd name="T7" fmla="*/ 632 h 116"/>
                  <a:gd name="T8" fmla="*/ 331 w 148"/>
                  <a:gd name="T9" fmla="*/ 602 h 116"/>
                  <a:gd name="T10" fmla="*/ 138 w 148"/>
                  <a:gd name="T11" fmla="*/ 377 h 1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48" h="116">
                    <a:moveTo>
                      <a:pt x="24" y="49"/>
                    </a:moveTo>
                    <a:cubicBezTo>
                      <a:pt x="0" y="93"/>
                      <a:pt x="79" y="116"/>
                      <a:pt x="108" y="104"/>
                    </a:cubicBezTo>
                    <a:cubicBezTo>
                      <a:pt x="148" y="87"/>
                      <a:pt x="146" y="18"/>
                      <a:pt x="108" y="0"/>
                    </a:cubicBezTo>
                    <a:cubicBezTo>
                      <a:pt x="131" y="26"/>
                      <a:pt x="136" y="67"/>
                      <a:pt x="103" y="89"/>
                    </a:cubicBezTo>
                    <a:cubicBezTo>
                      <a:pt x="87" y="100"/>
                      <a:pt x="72" y="93"/>
                      <a:pt x="56" y="85"/>
                    </a:cubicBezTo>
                    <a:cubicBezTo>
                      <a:pt x="36" y="77"/>
                      <a:pt x="29" y="75"/>
                      <a:pt x="23" y="53"/>
                    </a:cubicBezTo>
                  </a:path>
                </a:pathLst>
              </a:custGeom>
              <a:solidFill>
                <a:srgbClr val="AD94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7B879D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2" name="Freeform 88">
                <a:extLst>
                  <a:ext uri="{FF2B5EF4-FFF2-40B4-BE49-F238E27FC236}">
                    <a16:creationId xmlns:a16="http://schemas.microsoft.com/office/drawing/2014/main" id="{51DFB1F5-0460-B74F-9F46-352CC4417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1" y="1952"/>
                <a:ext cx="144" cy="193"/>
              </a:xfrm>
              <a:custGeom>
                <a:avLst/>
                <a:gdLst>
                  <a:gd name="T0" fmla="*/ 466 w 80"/>
                  <a:gd name="T1" fmla="*/ 0 h 100"/>
                  <a:gd name="T2" fmla="*/ 110 w 80"/>
                  <a:gd name="T3" fmla="*/ 309 h 100"/>
                  <a:gd name="T4" fmla="*/ 139 w 80"/>
                  <a:gd name="T5" fmla="*/ 718 h 100"/>
                  <a:gd name="T6" fmla="*/ 187 w 80"/>
                  <a:gd name="T7" fmla="*/ 301 h 100"/>
                  <a:gd name="T8" fmla="*/ 279 w 80"/>
                  <a:gd name="T9" fmla="*/ 131 h 100"/>
                  <a:gd name="T10" fmla="*/ 421 w 80"/>
                  <a:gd name="T11" fmla="*/ 29 h 1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0" h="100">
                    <a:moveTo>
                      <a:pt x="80" y="0"/>
                    </a:moveTo>
                    <a:cubicBezTo>
                      <a:pt x="55" y="8"/>
                      <a:pt x="33" y="20"/>
                      <a:pt x="19" y="43"/>
                    </a:cubicBezTo>
                    <a:cubicBezTo>
                      <a:pt x="9" y="60"/>
                      <a:pt x="0" y="89"/>
                      <a:pt x="24" y="100"/>
                    </a:cubicBezTo>
                    <a:cubicBezTo>
                      <a:pt x="9" y="84"/>
                      <a:pt x="22" y="57"/>
                      <a:pt x="32" y="42"/>
                    </a:cubicBezTo>
                    <a:cubicBezTo>
                      <a:pt x="36" y="35"/>
                      <a:pt x="42" y="24"/>
                      <a:pt x="48" y="18"/>
                    </a:cubicBezTo>
                    <a:cubicBezTo>
                      <a:pt x="55" y="12"/>
                      <a:pt x="65" y="10"/>
                      <a:pt x="72" y="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7B879D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3" name="Oval 89">
                <a:extLst>
                  <a:ext uri="{FF2B5EF4-FFF2-40B4-BE49-F238E27FC236}">
                    <a16:creationId xmlns:a16="http://schemas.microsoft.com/office/drawing/2014/main" id="{1C2D64DD-EC3C-AE66-416F-64BA1D085C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0" y="1901"/>
                <a:ext cx="74" cy="7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7B879D"/>
                  </a:solidFill>
                  <a:effectLst/>
                  <a:uLnTx/>
                  <a:uFillTx/>
                  <a:latin typeface="Arial" panose="020B0604020202020204"/>
                  <a:cs typeface="Arial" panose="020B0604020202020204" pitchFamily="34" charset="0"/>
                </a:endParaRPr>
              </a:p>
            </p:txBody>
          </p:sp>
          <p:sp>
            <p:nvSpPr>
              <p:cNvPr id="164" name="Oval 90">
                <a:extLst>
                  <a:ext uri="{FF2B5EF4-FFF2-40B4-BE49-F238E27FC236}">
                    <a16:creationId xmlns:a16="http://schemas.microsoft.com/office/drawing/2014/main" id="{852BAE43-B006-9887-F8D5-B41502F845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77" y="1928"/>
                <a:ext cx="27" cy="2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7B879D"/>
                  </a:solidFill>
                  <a:effectLst/>
                  <a:uLnTx/>
                  <a:uFillTx/>
                  <a:latin typeface="Arial" panose="020B0604020202020204"/>
                  <a:cs typeface="Arial" panose="020B0604020202020204" pitchFamily="34" charset="0"/>
                </a:endParaRPr>
              </a:p>
            </p:txBody>
          </p:sp>
          <p:sp>
            <p:nvSpPr>
              <p:cNvPr id="165" name="Oval 91">
                <a:extLst>
                  <a:ext uri="{FF2B5EF4-FFF2-40B4-BE49-F238E27FC236}">
                    <a16:creationId xmlns:a16="http://schemas.microsoft.com/office/drawing/2014/main" id="{E69167D8-80C1-E425-48F1-152D40AB1E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7" y="1932"/>
                <a:ext cx="25" cy="2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7B879D"/>
                  </a:solidFill>
                  <a:effectLst/>
                  <a:uLnTx/>
                  <a:uFillTx/>
                  <a:latin typeface="Arial" panose="020B0604020202020204"/>
                  <a:cs typeface="Arial" panose="020B0604020202020204" pitchFamily="34" charset="0"/>
                </a:endParaRPr>
              </a:p>
            </p:txBody>
          </p:sp>
          <p:sp>
            <p:nvSpPr>
              <p:cNvPr id="166" name="Freeform 92">
                <a:extLst>
                  <a:ext uri="{FF2B5EF4-FFF2-40B4-BE49-F238E27FC236}">
                    <a16:creationId xmlns:a16="http://schemas.microsoft.com/office/drawing/2014/main" id="{976FD0E2-9895-5408-2695-AB864196BE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6" y="1776"/>
                <a:ext cx="709" cy="1138"/>
              </a:xfrm>
              <a:custGeom>
                <a:avLst/>
                <a:gdLst>
                  <a:gd name="T0" fmla="*/ 1720 w 392"/>
                  <a:gd name="T1" fmla="*/ 2749 h 590"/>
                  <a:gd name="T2" fmla="*/ 1747 w 392"/>
                  <a:gd name="T3" fmla="*/ 3200 h 590"/>
                  <a:gd name="T4" fmla="*/ 1829 w 392"/>
                  <a:gd name="T5" fmla="*/ 3107 h 590"/>
                  <a:gd name="T6" fmla="*/ 1901 w 392"/>
                  <a:gd name="T7" fmla="*/ 2575 h 590"/>
                  <a:gd name="T8" fmla="*/ 2028 w 392"/>
                  <a:gd name="T9" fmla="*/ 2139 h 590"/>
                  <a:gd name="T10" fmla="*/ 2188 w 392"/>
                  <a:gd name="T11" fmla="*/ 1651 h 590"/>
                  <a:gd name="T12" fmla="*/ 2188 w 392"/>
                  <a:gd name="T13" fmla="*/ 804 h 590"/>
                  <a:gd name="T14" fmla="*/ 1747 w 392"/>
                  <a:gd name="T15" fmla="*/ 316 h 590"/>
                  <a:gd name="T16" fmla="*/ 1100 w 392"/>
                  <a:gd name="T17" fmla="*/ 201 h 590"/>
                  <a:gd name="T18" fmla="*/ 1040 w 392"/>
                  <a:gd name="T19" fmla="*/ 100 h 590"/>
                  <a:gd name="T20" fmla="*/ 1000 w 392"/>
                  <a:gd name="T21" fmla="*/ 8 h 590"/>
                  <a:gd name="T22" fmla="*/ 988 w 392"/>
                  <a:gd name="T23" fmla="*/ 85 h 590"/>
                  <a:gd name="T24" fmla="*/ 966 w 392"/>
                  <a:gd name="T25" fmla="*/ 272 h 590"/>
                  <a:gd name="T26" fmla="*/ 818 w 392"/>
                  <a:gd name="T27" fmla="*/ 372 h 590"/>
                  <a:gd name="T28" fmla="*/ 760 w 392"/>
                  <a:gd name="T29" fmla="*/ 293 h 590"/>
                  <a:gd name="T30" fmla="*/ 704 w 392"/>
                  <a:gd name="T31" fmla="*/ 272 h 590"/>
                  <a:gd name="T32" fmla="*/ 716 w 392"/>
                  <a:gd name="T33" fmla="*/ 401 h 590"/>
                  <a:gd name="T34" fmla="*/ 664 w 392"/>
                  <a:gd name="T35" fmla="*/ 496 h 590"/>
                  <a:gd name="T36" fmla="*/ 432 w 392"/>
                  <a:gd name="T37" fmla="*/ 756 h 590"/>
                  <a:gd name="T38" fmla="*/ 344 w 392"/>
                  <a:gd name="T39" fmla="*/ 982 h 590"/>
                  <a:gd name="T40" fmla="*/ 125 w 392"/>
                  <a:gd name="T41" fmla="*/ 918 h 590"/>
                  <a:gd name="T42" fmla="*/ 226 w 392"/>
                  <a:gd name="T43" fmla="*/ 982 h 590"/>
                  <a:gd name="T44" fmla="*/ 284 w 392"/>
                  <a:gd name="T45" fmla="*/ 1134 h 590"/>
                  <a:gd name="T46" fmla="*/ 206 w 392"/>
                  <a:gd name="T47" fmla="*/ 1450 h 590"/>
                  <a:gd name="T48" fmla="*/ 72 w 392"/>
                  <a:gd name="T49" fmla="*/ 1422 h 590"/>
                  <a:gd name="T50" fmla="*/ 7 w 392"/>
                  <a:gd name="T51" fmla="*/ 1369 h 590"/>
                  <a:gd name="T52" fmla="*/ 110 w 392"/>
                  <a:gd name="T53" fmla="*/ 1543 h 590"/>
                  <a:gd name="T54" fmla="*/ 324 w 392"/>
                  <a:gd name="T55" fmla="*/ 1730 h 590"/>
                  <a:gd name="T56" fmla="*/ 295 w 392"/>
                  <a:gd name="T57" fmla="*/ 2054 h 590"/>
                  <a:gd name="T58" fmla="*/ 402 w 392"/>
                  <a:gd name="T59" fmla="*/ 2596 h 590"/>
                  <a:gd name="T60" fmla="*/ 602 w 392"/>
                  <a:gd name="T61" fmla="*/ 3144 h 590"/>
                  <a:gd name="T62" fmla="*/ 687 w 392"/>
                  <a:gd name="T63" fmla="*/ 3669 h 590"/>
                  <a:gd name="T64" fmla="*/ 599 w 392"/>
                  <a:gd name="T65" fmla="*/ 4078 h 590"/>
                  <a:gd name="T66" fmla="*/ 704 w 392"/>
                  <a:gd name="T67" fmla="*/ 4054 h 590"/>
                  <a:gd name="T68" fmla="*/ 857 w 392"/>
                  <a:gd name="T69" fmla="*/ 3593 h 590"/>
                  <a:gd name="T70" fmla="*/ 935 w 392"/>
                  <a:gd name="T71" fmla="*/ 3057 h 590"/>
                  <a:gd name="T72" fmla="*/ 1177 w 392"/>
                  <a:gd name="T73" fmla="*/ 3136 h 590"/>
                  <a:gd name="T74" fmla="*/ 1237 w 392"/>
                  <a:gd name="T75" fmla="*/ 3593 h 590"/>
                  <a:gd name="T76" fmla="*/ 1302 w 392"/>
                  <a:gd name="T77" fmla="*/ 3136 h 590"/>
                  <a:gd name="T78" fmla="*/ 1223 w 392"/>
                  <a:gd name="T79" fmla="*/ 2812 h 590"/>
                  <a:gd name="T80" fmla="*/ 1537 w 392"/>
                  <a:gd name="T81" fmla="*/ 2527 h 590"/>
                  <a:gd name="T82" fmla="*/ 1720 w 392"/>
                  <a:gd name="T83" fmla="*/ 2749 h 59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392" h="590">
                    <a:moveTo>
                      <a:pt x="291" y="383"/>
                    </a:moveTo>
                    <a:cubicBezTo>
                      <a:pt x="285" y="402"/>
                      <a:pt x="287" y="438"/>
                      <a:pt x="295" y="446"/>
                    </a:cubicBezTo>
                    <a:cubicBezTo>
                      <a:pt x="304" y="453"/>
                      <a:pt x="311" y="455"/>
                      <a:pt x="309" y="433"/>
                    </a:cubicBezTo>
                    <a:cubicBezTo>
                      <a:pt x="308" y="410"/>
                      <a:pt x="305" y="375"/>
                      <a:pt x="321" y="359"/>
                    </a:cubicBezTo>
                    <a:cubicBezTo>
                      <a:pt x="336" y="343"/>
                      <a:pt x="336" y="309"/>
                      <a:pt x="343" y="298"/>
                    </a:cubicBezTo>
                    <a:cubicBezTo>
                      <a:pt x="350" y="287"/>
                      <a:pt x="362" y="265"/>
                      <a:pt x="370" y="230"/>
                    </a:cubicBezTo>
                    <a:cubicBezTo>
                      <a:pt x="376" y="194"/>
                      <a:pt x="392" y="155"/>
                      <a:pt x="370" y="112"/>
                    </a:cubicBezTo>
                    <a:cubicBezTo>
                      <a:pt x="349" y="82"/>
                      <a:pt x="337" y="62"/>
                      <a:pt x="295" y="44"/>
                    </a:cubicBezTo>
                    <a:cubicBezTo>
                      <a:pt x="252" y="25"/>
                      <a:pt x="202" y="23"/>
                      <a:pt x="186" y="28"/>
                    </a:cubicBezTo>
                    <a:cubicBezTo>
                      <a:pt x="171" y="32"/>
                      <a:pt x="173" y="22"/>
                      <a:pt x="176" y="14"/>
                    </a:cubicBezTo>
                    <a:cubicBezTo>
                      <a:pt x="179" y="7"/>
                      <a:pt x="172" y="0"/>
                      <a:pt x="169" y="1"/>
                    </a:cubicBezTo>
                    <a:cubicBezTo>
                      <a:pt x="166" y="3"/>
                      <a:pt x="169" y="7"/>
                      <a:pt x="167" y="12"/>
                    </a:cubicBezTo>
                    <a:cubicBezTo>
                      <a:pt x="166" y="17"/>
                      <a:pt x="169" y="31"/>
                      <a:pt x="163" y="38"/>
                    </a:cubicBezTo>
                    <a:cubicBezTo>
                      <a:pt x="157" y="44"/>
                      <a:pt x="148" y="49"/>
                      <a:pt x="138" y="52"/>
                    </a:cubicBezTo>
                    <a:cubicBezTo>
                      <a:pt x="129" y="56"/>
                      <a:pt x="129" y="47"/>
                      <a:pt x="128" y="41"/>
                    </a:cubicBezTo>
                    <a:cubicBezTo>
                      <a:pt x="127" y="36"/>
                      <a:pt x="120" y="36"/>
                      <a:pt x="119" y="38"/>
                    </a:cubicBezTo>
                    <a:cubicBezTo>
                      <a:pt x="117" y="41"/>
                      <a:pt x="122" y="51"/>
                      <a:pt x="121" y="56"/>
                    </a:cubicBezTo>
                    <a:cubicBezTo>
                      <a:pt x="119" y="61"/>
                      <a:pt x="122" y="62"/>
                      <a:pt x="112" y="69"/>
                    </a:cubicBezTo>
                    <a:cubicBezTo>
                      <a:pt x="102" y="75"/>
                      <a:pt x="83" y="86"/>
                      <a:pt x="73" y="105"/>
                    </a:cubicBezTo>
                    <a:cubicBezTo>
                      <a:pt x="63" y="124"/>
                      <a:pt x="65" y="138"/>
                      <a:pt x="58" y="137"/>
                    </a:cubicBezTo>
                    <a:cubicBezTo>
                      <a:pt x="51" y="136"/>
                      <a:pt x="24" y="120"/>
                      <a:pt x="21" y="128"/>
                    </a:cubicBezTo>
                    <a:cubicBezTo>
                      <a:pt x="18" y="135"/>
                      <a:pt x="30" y="132"/>
                      <a:pt x="38" y="137"/>
                    </a:cubicBezTo>
                    <a:cubicBezTo>
                      <a:pt x="46" y="141"/>
                      <a:pt x="54" y="142"/>
                      <a:pt x="48" y="158"/>
                    </a:cubicBezTo>
                    <a:cubicBezTo>
                      <a:pt x="43" y="173"/>
                      <a:pt x="35" y="194"/>
                      <a:pt x="35" y="202"/>
                    </a:cubicBezTo>
                    <a:cubicBezTo>
                      <a:pt x="35" y="209"/>
                      <a:pt x="18" y="205"/>
                      <a:pt x="12" y="198"/>
                    </a:cubicBezTo>
                    <a:cubicBezTo>
                      <a:pt x="6" y="190"/>
                      <a:pt x="2" y="188"/>
                      <a:pt x="1" y="191"/>
                    </a:cubicBezTo>
                    <a:cubicBezTo>
                      <a:pt x="0" y="199"/>
                      <a:pt x="8" y="208"/>
                      <a:pt x="19" y="215"/>
                    </a:cubicBezTo>
                    <a:cubicBezTo>
                      <a:pt x="30" y="221"/>
                      <a:pt x="51" y="230"/>
                      <a:pt x="55" y="241"/>
                    </a:cubicBezTo>
                    <a:cubicBezTo>
                      <a:pt x="59" y="253"/>
                      <a:pt x="54" y="270"/>
                      <a:pt x="50" y="286"/>
                    </a:cubicBezTo>
                    <a:cubicBezTo>
                      <a:pt x="47" y="306"/>
                      <a:pt x="57" y="321"/>
                      <a:pt x="68" y="362"/>
                    </a:cubicBezTo>
                    <a:cubicBezTo>
                      <a:pt x="80" y="403"/>
                      <a:pt x="95" y="400"/>
                      <a:pt x="102" y="438"/>
                    </a:cubicBezTo>
                    <a:cubicBezTo>
                      <a:pt x="109" y="477"/>
                      <a:pt x="112" y="487"/>
                      <a:pt x="116" y="511"/>
                    </a:cubicBezTo>
                    <a:cubicBezTo>
                      <a:pt x="121" y="535"/>
                      <a:pt x="101" y="545"/>
                      <a:pt x="101" y="568"/>
                    </a:cubicBezTo>
                    <a:cubicBezTo>
                      <a:pt x="101" y="590"/>
                      <a:pt x="114" y="573"/>
                      <a:pt x="119" y="565"/>
                    </a:cubicBezTo>
                    <a:cubicBezTo>
                      <a:pt x="125" y="556"/>
                      <a:pt x="149" y="531"/>
                      <a:pt x="145" y="501"/>
                    </a:cubicBezTo>
                    <a:cubicBezTo>
                      <a:pt x="141" y="471"/>
                      <a:pt x="146" y="434"/>
                      <a:pt x="158" y="426"/>
                    </a:cubicBezTo>
                    <a:cubicBezTo>
                      <a:pt x="169" y="417"/>
                      <a:pt x="197" y="421"/>
                      <a:pt x="199" y="437"/>
                    </a:cubicBezTo>
                    <a:cubicBezTo>
                      <a:pt x="200" y="453"/>
                      <a:pt x="199" y="504"/>
                      <a:pt x="209" y="501"/>
                    </a:cubicBezTo>
                    <a:cubicBezTo>
                      <a:pt x="219" y="498"/>
                      <a:pt x="226" y="458"/>
                      <a:pt x="220" y="437"/>
                    </a:cubicBezTo>
                    <a:cubicBezTo>
                      <a:pt x="214" y="416"/>
                      <a:pt x="209" y="414"/>
                      <a:pt x="207" y="392"/>
                    </a:cubicBezTo>
                    <a:cubicBezTo>
                      <a:pt x="207" y="370"/>
                      <a:pt x="238" y="348"/>
                      <a:pt x="260" y="352"/>
                    </a:cubicBezTo>
                    <a:cubicBezTo>
                      <a:pt x="281" y="356"/>
                      <a:pt x="297" y="362"/>
                      <a:pt x="291" y="383"/>
                    </a:cubicBezTo>
                    <a:close/>
                  </a:path>
                </a:pathLst>
              </a:custGeom>
              <a:noFill/>
              <a:ln w="4763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7B879D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95E8C4B9-FF11-55F2-B6FE-D4D556BA1DF8}"/>
                </a:ext>
              </a:extLst>
            </p:cNvPr>
            <p:cNvSpPr txBox="1"/>
            <p:nvPr/>
          </p:nvSpPr>
          <p:spPr>
            <a:xfrm>
              <a:off x="6931514" y="3035112"/>
              <a:ext cx="928459" cy="466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NK cells, </a:t>
              </a:r>
              <a:b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</a:b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Monocytes, </a:t>
              </a:r>
              <a:b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</a:b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Macrophages</a:t>
              </a:r>
            </a:p>
          </p:txBody>
        </p:sp>
        <p:grpSp>
          <p:nvGrpSpPr>
            <p:cNvPr id="168" name="Group 35">
              <a:extLst>
                <a:ext uri="{FF2B5EF4-FFF2-40B4-BE49-F238E27FC236}">
                  <a16:creationId xmlns:a16="http://schemas.microsoft.com/office/drawing/2014/main" id="{3B66FB9A-E4DE-C07F-1EDC-30C61CC0D0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46285" y="3060000"/>
              <a:ext cx="448877" cy="464208"/>
              <a:chOff x="1488" y="768"/>
              <a:chExt cx="757" cy="885"/>
            </a:xfrm>
          </p:grpSpPr>
          <p:sp>
            <p:nvSpPr>
              <p:cNvPr id="169" name="Freeform 36">
                <a:extLst>
                  <a:ext uri="{FF2B5EF4-FFF2-40B4-BE49-F238E27FC236}">
                    <a16:creationId xmlns:a16="http://schemas.microsoft.com/office/drawing/2014/main" id="{25EB8842-7B2B-E598-02D3-AAD0903BB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768"/>
                <a:ext cx="757" cy="883"/>
              </a:xfrm>
              <a:custGeom>
                <a:avLst/>
                <a:gdLst>
                  <a:gd name="T0" fmla="*/ 2374 w 418"/>
                  <a:gd name="T1" fmla="*/ 1501 h 457"/>
                  <a:gd name="T2" fmla="*/ 2217 w 418"/>
                  <a:gd name="T3" fmla="*/ 1470 h 457"/>
                  <a:gd name="T4" fmla="*/ 2211 w 418"/>
                  <a:gd name="T5" fmla="*/ 1449 h 457"/>
                  <a:gd name="T6" fmla="*/ 2057 w 418"/>
                  <a:gd name="T7" fmla="*/ 665 h 457"/>
                  <a:gd name="T8" fmla="*/ 2204 w 418"/>
                  <a:gd name="T9" fmla="*/ 441 h 457"/>
                  <a:gd name="T10" fmla="*/ 2074 w 418"/>
                  <a:gd name="T11" fmla="*/ 497 h 457"/>
                  <a:gd name="T12" fmla="*/ 1918 w 418"/>
                  <a:gd name="T13" fmla="*/ 533 h 457"/>
                  <a:gd name="T14" fmla="*/ 1912 w 418"/>
                  <a:gd name="T15" fmla="*/ 526 h 457"/>
                  <a:gd name="T16" fmla="*/ 1355 w 418"/>
                  <a:gd name="T17" fmla="*/ 280 h 457"/>
                  <a:gd name="T18" fmla="*/ 1367 w 418"/>
                  <a:gd name="T19" fmla="*/ 124 h 457"/>
                  <a:gd name="T20" fmla="*/ 1355 w 418"/>
                  <a:gd name="T21" fmla="*/ 15 h 457"/>
                  <a:gd name="T22" fmla="*/ 1295 w 418"/>
                  <a:gd name="T23" fmla="*/ 137 h 457"/>
                  <a:gd name="T24" fmla="*/ 1172 w 418"/>
                  <a:gd name="T25" fmla="*/ 253 h 457"/>
                  <a:gd name="T26" fmla="*/ 1016 w 418"/>
                  <a:gd name="T27" fmla="*/ 253 h 457"/>
                  <a:gd name="T28" fmla="*/ 938 w 418"/>
                  <a:gd name="T29" fmla="*/ 131 h 457"/>
                  <a:gd name="T30" fmla="*/ 873 w 418"/>
                  <a:gd name="T31" fmla="*/ 64 h 457"/>
                  <a:gd name="T32" fmla="*/ 873 w 418"/>
                  <a:gd name="T33" fmla="*/ 193 h 457"/>
                  <a:gd name="T34" fmla="*/ 797 w 418"/>
                  <a:gd name="T35" fmla="*/ 280 h 457"/>
                  <a:gd name="T36" fmla="*/ 344 w 418"/>
                  <a:gd name="T37" fmla="*/ 564 h 457"/>
                  <a:gd name="T38" fmla="*/ 16 w 418"/>
                  <a:gd name="T39" fmla="*/ 1687 h 457"/>
                  <a:gd name="T40" fmla="*/ 368 w 418"/>
                  <a:gd name="T41" fmla="*/ 2663 h 457"/>
                  <a:gd name="T42" fmla="*/ 505 w 418"/>
                  <a:gd name="T43" fmla="*/ 2848 h 457"/>
                  <a:gd name="T44" fmla="*/ 482 w 418"/>
                  <a:gd name="T45" fmla="*/ 3072 h 457"/>
                  <a:gd name="T46" fmla="*/ 534 w 418"/>
                  <a:gd name="T47" fmla="*/ 3144 h 457"/>
                  <a:gd name="T48" fmla="*/ 578 w 418"/>
                  <a:gd name="T49" fmla="*/ 2987 h 457"/>
                  <a:gd name="T50" fmla="*/ 688 w 418"/>
                  <a:gd name="T51" fmla="*/ 2927 h 457"/>
                  <a:gd name="T52" fmla="*/ 695 w 418"/>
                  <a:gd name="T53" fmla="*/ 2927 h 457"/>
                  <a:gd name="T54" fmla="*/ 915 w 418"/>
                  <a:gd name="T55" fmla="*/ 3016 h 457"/>
                  <a:gd name="T56" fmla="*/ 929 w 418"/>
                  <a:gd name="T57" fmla="*/ 3124 h 457"/>
                  <a:gd name="T58" fmla="*/ 958 w 418"/>
                  <a:gd name="T59" fmla="*/ 3289 h 457"/>
                  <a:gd name="T60" fmla="*/ 998 w 418"/>
                  <a:gd name="T61" fmla="*/ 3165 h 457"/>
                  <a:gd name="T62" fmla="*/ 1016 w 418"/>
                  <a:gd name="T63" fmla="*/ 3035 h 457"/>
                  <a:gd name="T64" fmla="*/ 1253 w 418"/>
                  <a:gd name="T65" fmla="*/ 3035 h 457"/>
                  <a:gd name="T66" fmla="*/ 1896 w 418"/>
                  <a:gd name="T67" fmla="*/ 2431 h 457"/>
                  <a:gd name="T68" fmla="*/ 2059 w 418"/>
                  <a:gd name="T69" fmla="*/ 2027 h 457"/>
                  <a:gd name="T70" fmla="*/ 2151 w 418"/>
                  <a:gd name="T71" fmla="*/ 2011 h 457"/>
                  <a:gd name="T72" fmla="*/ 2211 w 418"/>
                  <a:gd name="T73" fmla="*/ 1982 h 457"/>
                  <a:gd name="T74" fmla="*/ 2139 w 418"/>
                  <a:gd name="T75" fmla="*/ 1903 h 457"/>
                  <a:gd name="T76" fmla="*/ 2108 w 418"/>
                  <a:gd name="T77" fmla="*/ 1859 h 457"/>
                  <a:gd name="T78" fmla="*/ 2144 w 418"/>
                  <a:gd name="T79" fmla="*/ 1774 h 457"/>
                  <a:gd name="T80" fmla="*/ 2144 w 418"/>
                  <a:gd name="T81" fmla="*/ 1774 h 457"/>
                  <a:gd name="T82" fmla="*/ 2309 w 418"/>
                  <a:gd name="T83" fmla="*/ 1646 h 457"/>
                  <a:gd name="T84" fmla="*/ 2467 w 418"/>
                  <a:gd name="T85" fmla="*/ 1530 h 457"/>
                  <a:gd name="T86" fmla="*/ 2374 w 418"/>
                  <a:gd name="T87" fmla="*/ 1501 h 45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418" h="457">
                    <a:moveTo>
                      <a:pt x="400" y="208"/>
                    </a:moveTo>
                    <a:cubicBezTo>
                      <a:pt x="388" y="212"/>
                      <a:pt x="373" y="212"/>
                      <a:pt x="373" y="204"/>
                    </a:cubicBezTo>
                    <a:cubicBezTo>
                      <a:pt x="373" y="203"/>
                      <a:pt x="373" y="202"/>
                      <a:pt x="372" y="201"/>
                    </a:cubicBezTo>
                    <a:cubicBezTo>
                      <a:pt x="374" y="168"/>
                      <a:pt x="365" y="106"/>
                      <a:pt x="346" y="92"/>
                    </a:cubicBezTo>
                    <a:cubicBezTo>
                      <a:pt x="327" y="78"/>
                      <a:pt x="378" y="70"/>
                      <a:pt x="371" y="61"/>
                    </a:cubicBezTo>
                    <a:cubicBezTo>
                      <a:pt x="364" y="53"/>
                      <a:pt x="359" y="60"/>
                      <a:pt x="349" y="69"/>
                    </a:cubicBezTo>
                    <a:cubicBezTo>
                      <a:pt x="340" y="79"/>
                      <a:pt x="335" y="78"/>
                      <a:pt x="323" y="74"/>
                    </a:cubicBezTo>
                    <a:cubicBezTo>
                      <a:pt x="322" y="73"/>
                      <a:pt x="322" y="73"/>
                      <a:pt x="322" y="73"/>
                    </a:cubicBezTo>
                    <a:cubicBezTo>
                      <a:pt x="298" y="61"/>
                      <a:pt x="265" y="46"/>
                      <a:pt x="228" y="39"/>
                    </a:cubicBezTo>
                    <a:cubicBezTo>
                      <a:pt x="218" y="37"/>
                      <a:pt x="228" y="24"/>
                      <a:pt x="230" y="17"/>
                    </a:cubicBezTo>
                    <a:cubicBezTo>
                      <a:pt x="233" y="8"/>
                      <a:pt x="234" y="5"/>
                      <a:pt x="228" y="2"/>
                    </a:cubicBezTo>
                    <a:cubicBezTo>
                      <a:pt x="222" y="0"/>
                      <a:pt x="223" y="6"/>
                      <a:pt x="218" y="19"/>
                    </a:cubicBezTo>
                    <a:cubicBezTo>
                      <a:pt x="213" y="32"/>
                      <a:pt x="208" y="36"/>
                      <a:pt x="197" y="35"/>
                    </a:cubicBezTo>
                    <a:cubicBezTo>
                      <a:pt x="171" y="35"/>
                      <a:pt x="171" y="35"/>
                      <a:pt x="171" y="35"/>
                    </a:cubicBezTo>
                    <a:cubicBezTo>
                      <a:pt x="156" y="35"/>
                      <a:pt x="158" y="23"/>
                      <a:pt x="158" y="18"/>
                    </a:cubicBezTo>
                    <a:cubicBezTo>
                      <a:pt x="158" y="13"/>
                      <a:pt x="152" y="6"/>
                      <a:pt x="147" y="9"/>
                    </a:cubicBezTo>
                    <a:cubicBezTo>
                      <a:pt x="143" y="13"/>
                      <a:pt x="150" y="20"/>
                      <a:pt x="147" y="27"/>
                    </a:cubicBezTo>
                    <a:cubicBezTo>
                      <a:pt x="145" y="35"/>
                      <a:pt x="140" y="37"/>
                      <a:pt x="134" y="39"/>
                    </a:cubicBezTo>
                    <a:cubicBezTo>
                      <a:pt x="134" y="39"/>
                      <a:pt x="87" y="55"/>
                      <a:pt x="58" y="78"/>
                    </a:cubicBezTo>
                    <a:cubicBezTo>
                      <a:pt x="13" y="118"/>
                      <a:pt x="0" y="197"/>
                      <a:pt x="3" y="234"/>
                    </a:cubicBezTo>
                    <a:cubicBezTo>
                      <a:pt x="6" y="271"/>
                      <a:pt x="45" y="352"/>
                      <a:pt x="62" y="369"/>
                    </a:cubicBezTo>
                    <a:cubicBezTo>
                      <a:pt x="68" y="375"/>
                      <a:pt x="85" y="382"/>
                      <a:pt x="85" y="395"/>
                    </a:cubicBezTo>
                    <a:cubicBezTo>
                      <a:pt x="85" y="405"/>
                      <a:pt x="86" y="413"/>
                      <a:pt x="81" y="426"/>
                    </a:cubicBezTo>
                    <a:cubicBezTo>
                      <a:pt x="77" y="439"/>
                      <a:pt x="89" y="443"/>
                      <a:pt x="90" y="436"/>
                    </a:cubicBezTo>
                    <a:cubicBezTo>
                      <a:pt x="91" y="429"/>
                      <a:pt x="95" y="425"/>
                      <a:pt x="97" y="414"/>
                    </a:cubicBezTo>
                    <a:cubicBezTo>
                      <a:pt x="99" y="403"/>
                      <a:pt x="103" y="405"/>
                      <a:pt x="116" y="406"/>
                    </a:cubicBezTo>
                    <a:cubicBezTo>
                      <a:pt x="116" y="406"/>
                      <a:pt x="116" y="406"/>
                      <a:pt x="117" y="406"/>
                    </a:cubicBezTo>
                    <a:cubicBezTo>
                      <a:pt x="128" y="411"/>
                      <a:pt x="140" y="415"/>
                      <a:pt x="154" y="418"/>
                    </a:cubicBezTo>
                    <a:cubicBezTo>
                      <a:pt x="155" y="424"/>
                      <a:pt x="157" y="424"/>
                      <a:pt x="156" y="433"/>
                    </a:cubicBezTo>
                    <a:cubicBezTo>
                      <a:pt x="155" y="443"/>
                      <a:pt x="153" y="455"/>
                      <a:pt x="161" y="456"/>
                    </a:cubicBezTo>
                    <a:cubicBezTo>
                      <a:pt x="168" y="457"/>
                      <a:pt x="168" y="449"/>
                      <a:pt x="168" y="439"/>
                    </a:cubicBezTo>
                    <a:cubicBezTo>
                      <a:pt x="168" y="432"/>
                      <a:pt x="170" y="425"/>
                      <a:pt x="171" y="421"/>
                    </a:cubicBezTo>
                    <a:cubicBezTo>
                      <a:pt x="184" y="423"/>
                      <a:pt x="197" y="423"/>
                      <a:pt x="211" y="421"/>
                    </a:cubicBezTo>
                    <a:cubicBezTo>
                      <a:pt x="284" y="409"/>
                      <a:pt x="301" y="384"/>
                      <a:pt x="319" y="337"/>
                    </a:cubicBezTo>
                    <a:cubicBezTo>
                      <a:pt x="328" y="314"/>
                      <a:pt x="338" y="299"/>
                      <a:pt x="347" y="281"/>
                    </a:cubicBezTo>
                    <a:cubicBezTo>
                      <a:pt x="350" y="275"/>
                      <a:pt x="356" y="275"/>
                      <a:pt x="362" y="279"/>
                    </a:cubicBezTo>
                    <a:cubicBezTo>
                      <a:pt x="370" y="283"/>
                      <a:pt x="372" y="283"/>
                      <a:pt x="372" y="275"/>
                    </a:cubicBezTo>
                    <a:cubicBezTo>
                      <a:pt x="372" y="268"/>
                      <a:pt x="364" y="267"/>
                      <a:pt x="360" y="264"/>
                    </a:cubicBezTo>
                    <a:cubicBezTo>
                      <a:pt x="357" y="263"/>
                      <a:pt x="355" y="262"/>
                      <a:pt x="355" y="258"/>
                    </a:cubicBezTo>
                    <a:cubicBezTo>
                      <a:pt x="357" y="254"/>
                      <a:pt x="359" y="250"/>
                      <a:pt x="361" y="246"/>
                    </a:cubicBezTo>
                    <a:cubicBezTo>
                      <a:pt x="361" y="246"/>
                      <a:pt x="361" y="246"/>
                      <a:pt x="361" y="246"/>
                    </a:cubicBezTo>
                    <a:cubicBezTo>
                      <a:pt x="368" y="234"/>
                      <a:pt x="374" y="230"/>
                      <a:pt x="389" y="228"/>
                    </a:cubicBezTo>
                    <a:cubicBezTo>
                      <a:pt x="403" y="226"/>
                      <a:pt x="412" y="234"/>
                      <a:pt x="415" y="212"/>
                    </a:cubicBezTo>
                    <a:cubicBezTo>
                      <a:pt x="418" y="196"/>
                      <a:pt x="412" y="203"/>
                      <a:pt x="400" y="208"/>
                    </a:cubicBezTo>
                    <a:close/>
                  </a:path>
                </a:pathLst>
              </a:custGeom>
              <a:solidFill>
                <a:srgbClr val="CCE1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0" name="Freeform 37">
                <a:extLst>
                  <a:ext uri="{FF2B5EF4-FFF2-40B4-BE49-F238E27FC236}">
                    <a16:creationId xmlns:a16="http://schemas.microsoft.com/office/drawing/2014/main" id="{49B5F0C6-933B-C14E-5A08-CB7F0E3810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8" y="1089"/>
                <a:ext cx="513" cy="498"/>
              </a:xfrm>
              <a:custGeom>
                <a:avLst/>
                <a:gdLst>
                  <a:gd name="T0" fmla="*/ 7 w 283"/>
                  <a:gd name="T1" fmla="*/ 1490 h 258"/>
                  <a:gd name="T2" fmla="*/ 65 w 283"/>
                  <a:gd name="T3" fmla="*/ 1575 h 258"/>
                  <a:gd name="T4" fmla="*/ 65 w 283"/>
                  <a:gd name="T5" fmla="*/ 1699 h 258"/>
                  <a:gd name="T6" fmla="*/ 161 w 283"/>
                  <a:gd name="T7" fmla="*/ 1639 h 258"/>
                  <a:gd name="T8" fmla="*/ 292 w 283"/>
                  <a:gd name="T9" fmla="*/ 1683 h 258"/>
                  <a:gd name="T10" fmla="*/ 464 w 283"/>
                  <a:gd name="T11" fmla="*/ 1855 h 258"/>
                  <a:gd name="T12" fmla="*/ 845 w 283"/>
                  <a:gd name="T13" fmla="*/ 1718 h 258"/>
                  <a:gd name="T14" fmla="*/ 1202 w 283"/>
                  <a:gd name="T15" fmla="*/ 1546 h 258"/>
                  <a:gd name="T16" fmla="*/ 1394 w 283"/>
                  <a:gd name="T17" fmla="*/ 1106 h 258"/>
                  <a:gd name="T18" fmla="*/ 1577 w 283"/>
                  <a:gd name="T19" fmla="*/ 741 h 258"/>
                  <a:gd name="T20" fmla="*/ 1673 w 283"/>
                  <a:gd name="T21" fmla="*/ 409 h 258"/>
                  <a:gd name="T22" fmla="*/ 1679 w 283"/>
                  <a:gd name="T23" fmla="*/ 239 h 258"/>
                  <a:gd name="T24" fmla="*/ 1650 w 283"/>
                  <a:gd name="T25" fmla="*/ 0 h 258"/>
                  <a:gd name="T26" fmla="*/ 1604 w 283"/>
                  <a:gd name="T27" fmla="*/ 353 h 258"/>
                  <a:gd name="T28" fmla="*/ 1436 w 283"/>
                  <a:gd name="T29" fmla="*/ 664 h 258"/>
                  <a:gd name="T30" fmla="*/ 1238 w 283"/>
                  <a:gd name="T31" fmla="*/ 882 h 258"/>
                  <a:gd name="T32" fmla="*/ 1108 w 283"/>
                  <a:gd name="T33" fmla="*/ 1266 h 258"/>
                  <a:gd name="T34" fmla="*/ 506 w 283"/>
                  <a:gd name="T35" fmla="*/ 1631 h 258"/>
                  <a:gd name="T36" fmla="*/ 185 w 283"/>
                  <a:gd name="T37" fmla="*/ 1598 h 258"/>
                  <a:gd name="T38" fmla="*/ 0 w 283"/>
                  <a:gd name="T39" fmla="*/ 1490 h 25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83" h="258">
                    <a:moveTo>
                      <a:pt x="1" y="207"/>
                    </a:moveTo>
                    <a:cubicBezTo>
                      <a:pt x="4" y="211"/>
                      <a:pt x="9" y="213"/>
                      <a:pt x="11" y="219"/>
                    </a:cubicBezTo>
                    <a:cubicBezTo>
                      <a:pt x="12" y="225"/>
                      <a:pt x="6" y="232"/>
                      <a:pt x="11" y="236"/>
                    </a:cubicBezTo>
                    <a:cubicBezTo>
                      <a:pt x="17" y="234"/>
                      <a:pt x="21" y="229"/>
                      <a:pt x="27" y="228"/>
                    </a:cubicBezTo>
                    <a:cubicBezTo>
                      <a:pt x="33" y="228"/>
                      <a:pt x="44" y="233"/>
                      <a:pt x="49" y="234"/>
                    </a:cubicBezTo>
                    <a:cubicBezTo>
                      <a:pt x="64" y="238"/>
                      <a:pt x="74" y="241"/>
                      <a:pt x="78" y="258"/>
                    </a:cubicBezTo>
                    <a:cubicBezTo>
                      <a:pt x="83" y="241"/>
                      <a:pt x="127" y="244"/>
                      <a:pt x="142" y="239"/>
                    </a:cubicBezTo>
                    <a:cubicBezTo>
                      <a:pt x="162" y="234"/>
                      <a:pt x="188" y="233"/>
                      <a:pt x="202" y="215"/>
                    </a:cubicBezTo>
                    <a:cubicBezTo>
                      <a:pt x="215" y="198"/>
                      <a:pt x="227" y="174"/>
                      <a:pt x="234" y="154"/>
                    </a:cubicBezTo>
                    <a:cubicBezTo>
                      <a:pt x="241" y="133"/>
                      <a:pt x="247" y="116"/>
                      <a:pt x="265" y="103"/>
                    </a:cubicBezTo>
                    <a:cubicBezTo>
                      <a:pt x="244" y="93"/>
                      <a:pt x="279" y="70"/>
                      <a:pt x="281" y="57"/>
                    </a:cubicBezTo>
                    <a:cubicBezTo>
                      <a:pt x="283" y="50"/>
                      <a:pt x="281" y="41"/>
                      <a:pt x="282" y="33"/>
                    </a:cubicBezTo>
                    <a:cubicBezTo>
                      <a:pt x="283" y="22"/>
                      <a:pt x="281" y="11"/>
                      <a:pt x="277" y="0"/>
                    </a:cubicBezTo>
                    <a:cubicBezTo>
                      <a:pt x="274" y="16"/>
                      <a:pt x="273" y="33"/>
                      <a:pt x="269" y="49"/>
                    </a:cubicBezTo>
                    <a:cubicBezTo>
                      <a:pt x="263" y="69"/>
                      <a:pt x="256" y="79"/>
                      <a:pt x="241" y="92"/>
                    </a:cubicBezTo>
                    <a:cubicBezTo>
                      <a:pt x="231" y="101"/>
                      <a:pt x="214" y="111"/>
                      <a:pt x="208" y="123"/>
                    </a:cubicBezTo>
                    <a:cubicBezTo>
                      <a:pt x="199" y="140"/>
                      <a:pt x="196" y="159"/>
                      <a:pt x="186" y="176"/>
                    </a:cubicBezTo>
                    <a:cubicBezTo>
                      <a:pt x="165" y="213"/>
                      <a:pt x="128" y="231"/>
                      <a:pt x="85" y="227"/>
                    </a:cubicBezTo>
                    <a:cubicBezTo>
                      <a:pt x="68" y="226"/>
                      <a:pt x="47" y="228"/>
                      <a:pt x="31" y="222"/>
                    </a:cubicBezTo>
                    <a:cubicBezTo>
                      <a:pt x="23" y="219"/>
                      <a:pt x="6" y="212"/>
                      <a:pt x="0" y="207"/>
                    </a:cubicBezTo>
                  </a:path>
                </a:pathLst>
              </a:custGeom>
              <a:solidFill>
                <a:srgbClr val="B0D4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1" name="Freeform 38">
                <a:extLst>
                  <a:ext uri="{FF2B5EF4-FFF2-40B4-BE49-F238E27FC236}">
                    <a16:creationId xmlns:a16="http://schemas.microsoft.com/office/drawing/2014/main" id="{88F4A526-1795-0A2A-25DA-DA8247329C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3" y="874"/>
                <a:ext cx="516" cy="671"/>
              </a:xfrm>
              <a:custGeom>
                <a:avLst/>
                <a:gdLst>
                  <a:gd name="T0" fmla="*/ 328 w 285"/>
                  <a:gd name="T1" fmla="*/ 541 h 347"/>
                  <a:gd name="T2" fmla="*/ 36 w 285"/>
                  <a:gd name="T3" fmla="*/ 1713 h 347"/>
                  <a:gd name="T4" fmla="*/ 331 w 285"/>
                  <a:gd name="T5" fmla="*/ 2330 h 347"/>
                  <a:gd name="T6" fmla="*/ 922 w 285"/>
                  <a:gd name="T7" fmla="*/ 2363 h 347"/>
                  <a:gd name="T8" fmla="*/ 1217 w 285"/>
                  <a:gd name="T9" fmla="*/ 2023 h 347"/>
                  <a:gd name="T10" fmla="*/ 1209 w 285"/>
                  <a:gd name="T11" fmla="*/ 1686 h 347"/>
                  <a:gd name="T12" fmla="*/ 1581 w 285"/>
                  <a:gd name="T13" fmla="*/ 1129 h 347"/>
                  <a:gd name="T14" fmla="*/ 328 w 285"/>
                  <a:gd name="T15" fmla="*/ 541 h 34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85" h="347">
                    <a:moveTo>
                      <a:pt x="55" y="75"/>
                    </a:moveTo>
                    <a:cubicBezTo>
                      <a:pt x="0" y="113"/>
                      <a:pt x="11" y="176"/>
                      <a:pt x="6" y="237"/>
                    </a:cubicBezTo>
                    <a:cubicBezTo>
                      <a:pt x="1" y="298"/>
                      <a:pt x="24" y="299"/>
                      <a:pt x="56" y="322"/>
                    </a:cubicBezTo>
                    <a:cubicBezTo>
                      <a:pt x="89" y="347"/>
                      <a:pt x="118" y="345"/>
                      <a:pt x="155" y="327"/>
                    </a:cubicBezTo>
                    <a:cubicBezTo>
                      <a:pt x="192" y="310"/>
                      <a:pt x="195" y="302"/>
                      <a:pt x="205" y="280"/>
                    </a:cubicBezTo>
                    <a:cubicBezTo>
                      <a:pt x="214" y="258"/>
                      <a:pt x="197" y="244"/>
                      <a:pt x="204" y="233"/>
                    </a:cubicBezTo>
                    <a:cubicBezTo>
                      <a:pt x="210" y="222"/>
                      <a:pt x="246" y="226"/>
                      <a:pt x="266" y="156"/>
                    </a:cubicBezTo>
                    <a:cubicBezTo>
                      <a:pt x="285" y="85"/>
                      <a:pt x="157" y="0"/>
                      <a:pt x="55" y="75"/>
                    </a:cubicBezTo>
                    <a:close/>
                  </a:path>
                </a:pathLst>
              </a:custGeom>
              <a:solidFill>
                <a:srgbClr val="E0D0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2" name="Freeform 39">
                <a:extLst>
                  <a:ext uri="{FF2B5EF4-FFF2-40B4-BE49-F238E27FC236}">
                    <a16:creationId xmlns:a16="http://schemas.microsoft.com/office/drawing/2014/main" id="{09007338-6DD9-50CB-EA0B-A7F267F2A0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9" y="929"/>
                <a:ext cx="154" cy="328"/>
              </a:xfrm>
              <a:custGeom>
                <a:avLst/>
                <a:gdLst>
                  <a:gd name="T0" fmla="*/ 505 w 85"/>
                  <a:gd name="T1" fmla="*/ 0 h 170"/>
                  <a:gd name="T2" fmla="*/ 101 w 85"/>
                  <a:gd name="T3" fmla="*/ 432 h 170"/>
                  <a:gd name="T4" fmla="*/ 118 w 85"/>
                  <a:gd name="T5" fmla="*/ 1221 h 170"/>
                  <a:gd name="T6" fmla="*/ 109 w 85"/>
                  <a:gd name="T7" fmla="*/ 718 h 170"/>
                  <a:gd name="T8" fmla="*/ 203 w 85"/>
                  <a:gd name="T9" fmla="*/ 424 h 170"/>
                  <a:gd name="T10" fmla="*/ 328 w 85"/>
                  <a:gd name="T11" fmla="*/ 201 h 170"/>
                  <a:gd name="T12" fmla="*/ 489 w 85"/>
                  <a:gd name="T13" fmla="*/ 0 h 17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5" h="170">
                    <a:moveTo>
                      <a:pt x="85" y="0"/>
                    </a:moveTo>
                    <a:cubicBezTo>
                      <a:pt x="55" y="15"/>
                      <a:pt x="31" y="27"/>
                      <a:pt x="17" y="60"/>
                    </a:cubicBezTo>
                    <a:cubicBezTo>
                      <a:pt x="0" y="100"/>
                      <a:pt x="9" y="129"/>
                      <a:pt x="20" y="170"/>
                    </a:cubicBezTo>
                    <a:cubicBezTo>
                      <a:pt x="26" y="148"/>
                      <a:pt x="13" y="123"/>
                      <a:pt x="18" y="100"/>
                    </a:cubicBezTo>
                    <a:cubicBezTo>
                      <a:pt x="21" y="86"/>
                      <a:pt x="29" y="72"/>
                      <a:pt x="34" y="59"/>
                    </a:cubicBezTo>
                    <a:cubicBezTo>
                      <a:pt x="40" y="45"/>
                      <a:pt x="41" y="37"/>
                      <a:pt x="55" y="28"/>
                    </a:cubicBezTo>
                    <a:cubicBezTo>
                      <a:pt x="67" y="20"/>
                      <a:pt x="71" y="9"/>
                      <a:pt x="82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3" name="Freeform 40">
                <a:extLst>
                  <a:ext uri="{FF2B5EF4-FFF2-40B4-BE49-F238E27FC236}">
                    <a16:creationId xmlns:a16="http://schemas.microsoft.com/office/drawing/2014/main" id="{A5F7172A-7F4A-A84C-504D-FEB2946A08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3" y="872"/>
                <a:ext cx="516" cy="673"/>
              </a:xfrm>
              <a:custGeom>
                <a:avLst/>
                <a:gdLst>
                  <a:gd name="T0" fmla="*/ 328 w 285"/>
                  <a:gd name="T1" fmla="*/ 549 h 348"/>
                  <a:gd name="T2" fmla="*/ 36 w 285"/>
                  <a:gd name="T3" fmla="*/ 1713 h 348"/>
                  <a:gd name="T4" fmla="*/ 331 w 285"/>
                  <a:gd name="T5" fmla="*/ 2338 h 348"/>
                  <a:gd name="T6" fmla="*/ 922 w 285"/>
                  <a:gd name="T7" fmla="*/ 2371 h 348"/>
                  <a:gd name="T8" fmla="*/ 1217 w 285"/>
                  <a:gd name="T9" fmla="*/ 2031 h 348"/>
                  <a:gd name="T10" fmla="*/ 1209 w 285"/>
                  <a:gd name="T11" fmla="*/ 1686 h 348"/>
                  <a:gd name="T12" fmla="*/ 1581 w 285"/>
                  <a:gd name="T13" fmla="*/ 1129 h 348"/>
                  <a:gd name="T14" fmla="*/ 328 w 285"/>
                  <a:gd name="T15" fmla="*/ 549 h 34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85" h="348">
                    <a:moveTo>
                      <a:pt x="55" y="76"/>
                    </a:moveTo>
                    <a:cubicBezTo>
                      <a:pt x="0" y="114"/>
                      <a:pt x="11" y="176"/>
                      <a:pt x="6" y="237"/>
                    </a:cubicBezTo>
                    <a:cubicBezTo>
                      <a:pt x="1" y="298"/>
                      <a:pt x="24" y="299"/>
                      <a:pt x="56" y="323"/>
                    </a:cubicBezTo>
                    <a:cubicBezTo>
                      <a:pt x="89" y="348"/>
                      <a:pt x="118" y="345"/>
                      <a:pt x="155" y="328"/>
                    </a:cubicBezTo>
                    <a:cubicBezTo>
                      <a:pt x="192" y="310"/>
                      <a:pt x="195" y="303"/>
                      <a:pt x="205" y="281"/>
                    </a:cubicBezTo>
                    <a:cubicBezTo>
                      <a:pt x="214" y="258"/>
                      <a:pt x="198" y="245"/>
                      <a:pt x="204" y="233"/>
                    </a:cubicBezTo>
                    <a:cubicBezTo>
                      <a:pt x="210" y="222"/>
                      <a:pt x="246" y="227"/>
                      <a:pt x="266" y="156"/>
                    </a:cubicBezTo>
                    <a:cubicBezTo>
                      <a:pt x="285" y="86"/>
                      <a:pt x="158" y="0"/>
                      <a:pt x="55" y="76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4" name="Freeform 41">
                <a:extLst>
                  <a:ext uri="{FF2B5EF4-FFF2-40B4-BE49-F238E27FC236}">
                    <a16:creationId xmlns:a16="http://schemas.microsoft.com/office/drawing/2014/main" id="{2D37E172-8EC8-A982-E784-0DA3F83130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8" y="1104"/>
                <a:ext cx="286" cy="425"/>
              </a:xfrm>
              <a:custGeom>
                <a:avLst/>
                <a:gdLst>
                  <a:gd name="T0" fmla="*/ 865 w 158"/>
                  <a:gd name="T1" fmla="*/ 44 h 220"/>
                  <a:gd name="T2" fmla="*/ 748 w 158"/>
                  <a:gd name="T3" fmla="*/ 549 h 220"/>
                  <a:gd name="T4" fmla="*/ 498 w 158"/>
                  <a:gd name="T5" fmla="*/ 914 h 220"/>
                  <a:gd name="T6" fmla="*/ 380 w 158"/>
                  <a:gd name="T7" fmla="*/ 1362 h 220"/>
                  <a:gd name="T8" fmla="*/ 0 w 158"/>
                  <a:gd name="T9" fmla="*/ 1557 h 220"/>
                  <a:gd name="T10" fmla="*/ 380 w 158"/>
                  <a:gd name="T11" fmla="*/ 1233 h 220"/>
                  <a:gd name="T12" fmla="*/ 425 w 158"/>
                  <a:gd name="T13" fmla="*/ 929 h 220"/>
                  <a:gd name="T14" fmla="*/ 456 w 158"/>
                  <a:gd name="T15" fmla="*/ 728 h 220"/>
                  <a:gd name="T16" fmla="*/ 767 w 158"/>
                  <a:gd name="T17" fmla="*/ 417 h 220"/>
                  <a:gd name="T18" fmla="*/ 836 w 158"/>
                  <a:gd name="T19" fmla="*/ 0 h 22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58" h="220">
                    <a:moveTo>
                      <a:pt x="146" y="6"/>
                    </a:moveTo>
                    <a:cubicBezTo>
                      <a:pt x="158" y="29"/>
                      <a:pt x="140" y="59"/>
                      <a:pt x="126" y="76"/>
                    </a:cubicBezTo>
                    <a:cubicBezTo>
                      <a:pt x="110" y="94"/>
                      <a:pt x="82" y="99"/>
                      <a:pt x="84" y="127"/>
                    </a:cubicBezTo>
                    <a:cubicBezTo>
                      <a:pt x="87" y="153"/>
                      <a:pt x="86" y="172"/>
                      <a:pt x="64" y="189"/>
                    </a:cubicBezTo>
                    <a:cubicBezTo>
                      <a:pt x="49" y="202"/>
                      <a:pt x="20" y="220"/>
                      <a:pt x="0" y="216"/>
                    </a:cubicBezTo>
                    <a:cubicBezTo>
                      <a:pt x="23" y="202"/>
                      <a:pt x="53" y="200"/>
                      <a:pt x="64" y="171"/>
                    </a:cubicBezTo>
                    <a:cubicBezTo>
                      <a:pt x="70" y="158"/>
                      <a:pt x="72" y="143"/>
                      <a:pt x="72" y="129"/>
                    </a:cubicBezTo>
                    <a:cubicBezTo>
                      <a:pt x="71" y="116"/>
                      <a:pt x="66" y="110"/>
                      <a:pt x="77" y="101"/>
                    </a:cubicBezTo>
                    <a:cubicBezTo>
                      <a:pt x="97" y="86"/>
                      <a:pt x="115" y="79"/>
                      <a:pt x="129" y="58"/>
                    </a:cubicBezTo>
                    <a:cubicBezTo>
                      <a:pt x="136" y="48"/>
                      <a:pt x="153" y="10"/>
                      <a:pt x="141" y="0"/>
                    </a:cubicBezTo>
                  </a:path>
                </a:pathLst>
              </a:custGeom>
              <a:solidFill>
                <a:srgbClr val="D2AF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5" name="Freeform 42">
                <a:extLst>
                  <a:ext uri="{FF2B5EF4-FFF2-40B4-BE49-F238E27FC236}">
                    <a16:creationId xmlns:a16="http://schemas.microsoft.com/office/drawing/2014/main" id="{FCCBDEC8-32EA-F4DB-D87C-E89A222DE5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3" y="1029"/>
                <a:ext cx="94" cy="288"/>
              </a:xfrm>
              <a:custGeom>
                <a:avLst/>
                <a:gdLst>
                  <a:gd name="T0" fmla="*/ 307 w 52"/>
                  <a:gd name="T1" fmla="*/ 0 h 149"/>
                  <a:gd name="T2" fmla="*/ 141 w 52"/>
                  <a:gd name="T3" fmla="*/ 145 h 149"/>
                  <a:gd name="T4" fmla="*/ 43 w 52"/>
                  <a:gd name="T5" fmla="*/ 456 h 149"/>
                  <a:gd name="T6" fmla="*/ 13 w 52"/>
                  <a:gd name="T7" fmla="*/ 1077 h 149"/>
                  <a:gd name="T8" fmla="*/ 60 w 52"/>
                  <a:gd name="T9" fmla="*/ 665 h 149"/>
                  <a:gd name="T10" fmla="*/ 94 w 52"/>
                  <a:gd name="T11" fmla="*/ 381 h 149"/>
                  <a:gd name="T12" fmla="*/ 190 w 52"/>
                  <a:gd name="T13" fmla="*/ 195 h 149"/>
                  <a:gd name="T14" fmla="*/ 264 w 52"/>
                  <a:gd name="T15" fmla="*/ 52 h 14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2" h="149">
                    <a:moveTo>
                      <a:pt x="52" y="0"/>
                    </a:moveTo>
                    <a:cubicBezTo>
                      <a:pt x="42" y="7"/>
                      <a:pt x="32" y="10"/>
                      <a:pt x="24" y="20"/>
                    </a:cubicBezTo>
                    <a:cubicBezTo>
                      <a:pt x="14" y="32"/>
                      <a:pt x="9" y="48"/>
                      <a:pt x="7" y="63"/>
                    </a:cubicBezTo>
                    <a:cubicBezTo>
                      <a:pt x="3" y="91"/>
                      <a:pt x="0" y="121"/>
                      <a:pt x="2" y="149"/>
                    </a:cubicBezTo>
                    <a:cubicBezTo>
                      <a:pt x="9" y="134"/>
                      <a:pt x="8" y="109"/>
                      <a:pt x="10" y="92"/>
                    </a:cubicBezTo>
                    <a:cubicBezTo>
                      <a:pt x="12" y="79"/>
                      <a:pt x="12" y="66"/>
                      <a:pt x="16" y="53"/>
                    </a:cubicBezTo>
                    <a:cubicBezTo>
                      <a:pt x="19" y="42"/>
                      <a:pt x="26" y="37"/>
                      <a:pt x="32" y="27"/>
                    </a:cubicBezTo>
                    <a:cubicBezTo>
                      <a:pt x="36" y="20"/>
                      <a:pt x="36" y="11"/>
                      <a:pt x="45" y="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" name="Oval 43">
                <a:extLst>
                  <a:ext uri="{FF2B5EF4-FFF2-40B4-BE49-F238E27FC236}">
                    <a16:creationId xmlns:a16="http://schemas.microsoft.com/office/drawing/2014/main" id="{ABCEA731-D077-E2D7-9C7B-D77E149667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1" y="950"/>
                <a:ext cx="73" cy="7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 pitchFamily="34" charset="0"/>
                </a:endParaRPr>
              </a:p>
            </p:txBody>
          </p:sp>
          <p:sp>
            <p:nvSpPr>
              <p:cNvPr id="177" name="Oval 44">
                <a:extLst>
                  <a:ext uri="{FF2B5EF4-FFF2-40B4-BE49-F238E27FC236}">
                    <a16:creationId xmlns:a16="http://schemas.microsoft.com/office/drawing/2014/main" id="{FD6FDD07-B589-9493-6382-F8ABF01A34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56" y="956"/>
                <a:ext cx="27" cy="2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cs typeface="Arial" panose="020B0604020202020204" pitchFamily="34" charset="0"/>
                </a:endParaRPr>
              </a:p>
            </p:txBody>
          </p:sp>
          <p:sp>
            <p:nvSpPr>
              <p:cNvPr id="178" name="Freeform 45">
                <a:extLst>
                  <a:ext uri="{FF2B5EF4-FFF2-40B4-BE49-F238E27FC236}">
                    <a16:creationId xmlns:a16="http://schemas.microsoft.com/office/drawing/2014/main" id="{1AA48D86-0119-D1AA-E6A2-40CACE5D3F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8" y="768"/>
                <a:ext cx="755" cy="885"/>
              </a:xfrm>
              <a:custGeom>
                <a:avLst/>
                <a:gdLst>
                  <a:gd name="T0" fmla="*/ 2366 w 417"/>
                  <a:gd name="T1" fmla="*/ 1501 h 458"/>
                  <a:gd name="T2" fmla="*/ 2212 w 417"/>
                  <a:gd name="T3" fmla="*/ 1470 h 458"/>
                  <a:gd name="T4" fmla="*/ 2209 w 417"/>
                  <a:gd name="T5" fmla="*/ 1449 h 458"/>
                  <a:gd name="T6" fmla="*/ 2051 w 417"/>
                  <a:gd name="T7" fmla="*/ 672 h 458"/>
                  <a:gd name="T8" fmla="*/ 2203 w 417"/>
                  <a:gd name="T9" fmla="*/ 448 h 458"/>
                  <a:gd name="T10" fmla="*/ 2071 w 417"/>
                  <a:gd name="T11" fmla="*/ 504 h 458"/>
                  <a:gd name="T12" fmla="*/ 1917 w 417"/>
                  <a:gd name="T13" fmla="*/ 533 h 458"/>
                  <a:gd name="T14" fmla="*/ 1905 w 417"/>
                  <a:gd name="T15" fmla="*/ 526 h 458"/>
                  <a:gd name="T16" fmla="*/ 1354 w 417"/>
                  <a:gd name="T17" fmla="*/ 280 h 458"/>
                  <a:gd name="T18" fmla="*/ 1363 w 417"/>
                  <a:gd name="T19" fmla="*/ 124 h 458"/>
                  <a:gd name="T20" fmla="*/ 1354 w 417"/>
                  <a:gd name="T21" fmla="*/ 23 h 458"/>
                  <a:gd name="T22" fmla="*/ 1295 w 417"/>
                  <a:gd name="T23" fmla="*/ 137 h 458"/>
                  <a:gd name="T24" fmla="*/ 1170 w 417"/>
                  <a:gd name="T25" fmla="*/ 261 h 458"/>
                  <a:gd name="T26" fmla="*/ 1016 w 417"/>
                  <a:gd name="T27" fmla="*/ 253 h 458"/>
                  <a:gd name="T28" fmla="*/ 938 w 417"/>
                  <a:gd name="T29" fmla="*/ 131 h 458"/>
                  <a:gd name="T30" fmla="*/ 873 w 417"/>
                  <a:gd name="T31" fmla="*/ 71 h 458"/>
                  <a:gd name="T32" fmla="*/ 873 w 417"/>
                  <a:gd name="T33" fmla="*/ 201 h 458"/>
                  <a:gd name="T34" fmla="*/ 797 w 417"/>
                  <a:gd name="T35" fmla="*/ 288 h 458"/>
                  <a:gd name="T36" fmla="*/ 337 w 417"/>
                  <a:gd name="T37" fmla="*/ 564 h 458"/>
                  <a:gd name="T38" fmla="*/ 16 w 417"/>
                  <a:gd name="T39" fmla="*/ 1687 h 458"/>
                  <a:gd name="T40" fmla="*/ 368 w 417"/>
                  <a:gd name="T41" fmla="*/ 2670 h 458"/>
                  <a:gd name="T42" fmla="*/ 505 w 417"/>
                  <a:gd name="T43" fmla="*/ 2848 h 458"/>
                  <a:gd name="T44" fmla="*/ 482 w 417"/>
                  <a:gd name="T45" fmla="*/ 3080 h 458"/>
                  <a:gd name="T46" fmla="*/ 527 w 417"/>
                  <a:gd name="T47" fmla="*/ 3144 h 458"/>
                  <a:gd name="T48" fmla="*/ 578 w 417"/>
                  <a:gd name="T49" fmla="*/ 2995 h 458"/>
                  <a:gd name="T50" fmla="*/ 688 w 417"/>
                  <a:gd name="T51" fmla="*/ 2931 h 458"/>
                  <a:gd name="T52" fmla="*/ 688 w 417"/>
                  <a:gd name="T53" fmla="*/ 2931 h 458"/>
                  <a:gd name="T54" fmla="*/ 909 w 417"/>
                  <a:gd name="T55" fmla="*/ 3024 h 458"/>
                  <a:gd name="T56" fmla="*/ 922 w 417"/>
                  <a:gd name="T57" fmla="*/ 3132 h 458"/>
                  <a:gd name="T58" fmla="*/ 951 w 417"/>
                  <a:gd name="T59" fmla="*/ 3297 h 458"/>
                  <a:gd name="T60" fmla="*/ 990 w 417"/>
                  <a:gd name="T61" fmla="*/ 3173 h 458"/>
                  <a:gd name="T62" fmla="*/ 1010 w 417"/>
                  <a:gd name="T63" fmla="*/ 3043 h 458"/>
                  <a:gd name="T64" fmla="*/ 1253 w 417"/>
                  <a:gd name="T65" fmla="*/ 3040 h 458"/>
                  <a:gd name="T66" fmla="*/ 1888 w 417"/>
                  <a:gd name="T67" fmla="*/ 2439 h 458"/>
                  <a:gd name="T68" fmla="*/ 2051 w 417"/>
                  <a:gd name="T69" fmla="*/ 2035 h 458"/>
                  <a:gd name="T70" fmla="*/ 2147 w 417"/>
                  <a:gd name="T71" fmla="*/ 2013 h 458"/>
                  <a:gd name="T72" fmla="*/ 2203 w 417"/>
                  <a:gd name="T73" fmla="*/ 1990 h 458"/>
                  <a:gd name="T74" fmla="*/ 2136 w 417"/>
                  <a:gd name="T75" fmla="*/ 1911 h 458"/>
                  <a:gd name="T76" fmla="*/ 2107 w 417"/>
                  <a:gd name="T77" fmla="*/ 1863 h 458"/>
                  <a:gd name="T78" fmla="*/ 2144 w 417"/>
                  <a:gd name="T79" fmla="*/ 1782 h 458"/>
                  <a:gd name="T80" fmla="*/ 2144 w 417"/>
                  <a:gd name="T81" fmla="*/ 1774 h 458"/>
                  <a:gd name="T82" fmla="*/ 2308 w 417"/>
                  <a:gd name="T83" fmla="*/ 1646 h 458"/>
                  <a:gd name="T84" fmla="*/ 2462 w 417"/>
                  <a:gd name="T85" fmla="*/ 1538 h 458"/>
                  <a:gd name="T86" fmla="*/ 2366 w 417"/>
                  <a:gd name="T87" fmla="*/ 1501 h 45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417" h="458">
                    <a:moveTo>
                      <a:pt x="399" y="208"/>
                    </a:moveTo>
                    <a:cubicBezTo>
                      <a:pt x="387" y="213"/>
                      <a:pt x="373" y="213"/>
                      <a:pt x="373" y="204"/>
                    </a:cubicBezTo>
                    <a:cubicBezTo>
                      <a:pt x="373" y="203"/>
                      <a:pt x="373" y="202"/>
                      <a:pt x="372" y="201"/>
                    </a:cubicBezTo>
                    <a:cubicBezTo>
                      <a:pt x="374" y="168"/>
                      <a:pt x="365" y="107"/>
                      <a:pt x="346" y="93"/>
                    </a:cubicBezTo>
                    <a:cubicBezTo>
                      <a:pt x="327" y="79"/>
                      <a:pt x="378" y="70"/>
                      <a:pt x="371" y="62"/>
                    </a:cubicBezTo>
                    <a:cubicBezTo>
                      <a:pt x="364" y="53"/>
                      <a:pt x="358" y="60"/>
                      <a:pt x="349" y="70"/>
                    </a:cubicBezTo>
                    <a:cubicBezTo>
                      <a:pt x="339" y="79"/>
                      <a:pt x="335" y="79"/>
                      <a:pt x="323" y="74"/>
                    </a:cubicBezTo>
                    <a:cubicBezTo>
                      <a:pt x="321" y="73"/>
                      <a:pt x="321" y="73"/>
                      <a:pt x="321" y="73"/>
                    </a:cubicBezTo>
                    <a:cubicBezTo>
                      <a:pt x="298" y="61"/>
                      <a:pt x="265" y="47"/>
                      <a:pt x="228" y="39"/>
                    </a:cubicBezTo>
                    <a:cubicBezTo>
                      <a:pt x="217" y="37"/>
                      <a:pt x="228" y="25"/>
                      <a:pt x="230" y="17"/>
                    </a:cubicBezTo>
                    <a:cubicBezTo>
                      <a:pt x="232" y="9"/>
                      <a:pt x="234" y="5"/>
                      <a:pt x="228" y="3"/>
                    </a:cubicBezTo>
                    <a:cubicBezTo>
                      <a:pt x="222" y="0"/>
                      <a:pt x="223" y="6"/>
                      <a:pt x="218" y="19"/>
                    </a:cubicBezTo>
                    <a:cubicBezTo>
                      <a:pt x="213" y="33"/>
                      <a:pt x="208" y="36"/>
                      <a:pt x="197" y="36"/>
                    </a:cubicBezTo>
                    <a:cubicBezTo>
                      <a:pt x="171" y="35"/>
                      <a:pt x="171" y="35"/>
                      <a:pt x="171" y="35"/>
                    </a:cubicBezTo>
                    <a:cubicBezTo>
                      <a:pt x="155" y="35"/>
                      <a:pt x="158" y="23"/>
                      <a:pt x="158" y="18"/>
                    </a:cubicBezTo>
                    <a:cubicBezTo>
                      <a:pt x="158" y="13"/>
                      <a:pt x="152" y="6"/>
                      <a:pt x="147" y="10"/>
                    </a:cubicBezTo>
                    <a:cubicBezTo>
                      <a:pt x="142" y="13"/>
                      <a:pt x="149" y="21"/>
                      <a:pt x="147" y="28"/>
                    </a:cubicBezTo>
                    <a:cubicBezTo>
                      <a:pt x="145" y="35"/>
                      <a:pt x="140" y="37"/>
                      <a:pt x="134" y="40"/>
                    </a:cubicBezTo>
                    <a:cubicBezTo>
                      <a:pt x="134" y="40"/>
                      <a:pt x="87" y="56"/>
                      <a:pt x="57" y="78"/>
                    </a:cubicBezTo>
                    <a:cubicBezTo>
                      <a:pt x="12" y="118"/>
                      <a:pt x="0" y="198"/>
                      <a:pt x="3" y="234"/>
                    </a:cubicBezTo>
                    <a:cubicBezTo>
                      <a:pt x="6" y="271"/>
                      <a:pt x="45" y="352"/>
                      <a:pt x="62" y="370"/>
                    </a:cubicBezTo>
                    <a:cubicBezTo>
                      <a:pt x="68" y="376"/>
                      <a:pt x="85" y="382"/>
                      <a:pt x="85" y="395"/>
                    </a:cubicBezTo>
                    <a:cubicBezTo>
                      <a:pt x="85" y="405"/>
                      <a:pt x="86" y="413"/>
                      <a:pt x="81" y="427"/>
                    </a:cubicBezTo>
                    <a:cubicBezTo>
                      <a:pt x="76" y="440"/>
                      <a:pt x="88" y="443"/>
                      <a:pt x="89" y="436"/>
                    </a:cubicBezTo>
                    <a:cubicBezTo>
                      <a:pt x="91" y="429"/>
                      <a:pt x="94" y="425"/>
                      <a:pt x="97" y="415"/>
                    </a:cubicBezTo>
                    <a:cubicBezTo>
                      <a:pt x="99" y="404"/>
                      <a:pt x="103" y="405"/>
                      <a:pt x="116" y="406"/>
                    </a:cubicBezTo>
                    <a:cubicBezTo>
                      <a:pt x="116" y="406"/>
                      <a:pt x="116" y="406"/>
                      <a:pt x="116" y="406"/>
                    </a:cubicBezTo>
                    <a:cubicBezTo>
                      <a:pt x="127" y="411"/>
                      <a:pt x="140" y="416"/>
                      <a:pt x="153" y="419"/>
                    </a:cubicBezTo>
                    <a:cubicBezTo>
                      <a:pt x="154" y="424"/>
                      <a:pt x="157" y="425"/>
                      <a:pt x="155" y="434"/>
                    </a:cubicBezTo>
                    <a:cubicBezTo>
                      <a:pt x="154" y="443"/>
                      <a:pt x="153" y="456"/>
                      <a:pt x="160" y="457"/>
                    </a:cubicBezTo>
                    <a:cubicBezTo>
                      <a:pt x="167" y="458"/>
                      <a:pt x="167" y="449"/>
                      <a:pt x="167" y="440"/>
                    </a:cubicBezTo>
                    <a:cubicBezTo>
                      <a:pt x="167" y="433"/>
                      <a:pt x="169" y="425"/>
                      <a:pt x="170" y="422"/>
                    </a:cubicBezTo>
                    <a:cubicBezTo>
                      <a:pt x="183" y="423"/>
                      <a:pt x="197" y="423"/>
                      <a:pt x="211" y="421"/>
                    </a:cubicBezTo>
                    <a:cubicBezTo>
                      <a:pt x="283" y="410"/>
                      <a:pt x="301" y="384"/>
                      <a:pt x="318" y="338"/>
                    </a:cubicBezTo>
                    <a:cubicBezTo>
                      <a:pt x="327" y="314"/>
                      <a:pt x="338" y="299"/>
                      <a:pt x="346" y="282"/>
                    </a:cubicBezTo>
                    <a:cubicBezTo>
                      <a:pt x="350" y="276"/>
                      <a:pt x="356" y="276"/>
                      <a:pt x="362" y="279"/>
                    </a:cubicBezTo>
                    <a:cubicBezTo>
                      <a:pt x="370" y="283"/>
                      <a:pt x="371" y="283"/>
                      <a:pt x="371" y="276"/>
                    </a:cubicBezTo>
                    <a:cubicBezTo>
                      <a:pt x="371" y="268"/>
                      <a:pt x="364" y="267"/>
                      <a:pt x="360" y="265"/>
                    </a:cubicBezTo>
                    <a:cubicBezTo>
                      <a:pt x="356" y="263"/>
                      <a:pt x="354" y="262"/>
                      <a:pt x="355" y="258"/>
                    </a:cubicBezTo>
                    <a:cubicBezTo>
                      <a:pt x="357" y="254"/>
                      <a:pt x="359" y="250"/>
                      <a:pt x="361" y="247"/>
                    </a:cubicBezTo>
                    <a:cubicBezTo>
                      <a:pt x="361" y="247"/>
                      <a:pt x="361" y="247"/>
                      <a:pt x="361" y="246"/>
                    </a:cubicBezTo>
                    <a:cubicBezTo>
                      <a:pt x="368" y="234"/>
                      <a:pt x="374" y="231"/>
                      <a:pt x="389" y="228"/>
                    </a:cubicBezTo>
                    <a:cubicBezTo>
                      <a:pt x="403" y="226"/>
                      <a:pt x="411" y="234"/>
                      <a:pt x="415" y="213"/>
                    </a:cubicBezTo>
                    <a:cubicBezTo>
                      <a:pt x="417" y="196"/>
                      <a:pt x="411" y="203"/>
                      <a:pt x="399" y="208"/>
                    </a:cubicBezTo>
                    <a:close/>
                  </a:path>
                </a:pathLst>
              </a:custGeom>
              <a:noFill/>
              <a:ln w="6350" cap="rnd">
                <a:solidFill>
                  <a:srgbClr val="58585A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D3918712-B635-6588-18CD-794EA1C2D056}"/>
                </a:ext>
              </a:extLst>
            </p:cNvPr>
            <p:cNvSpPr txBox="1"/>
            <p:nvPr/>
          </p:nvSpPr>
          <p:spPr>
            <a:xfrm>
              <a:off x="6092893" y="3848941"/>
              <a:ext cx="687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Myeloma </a:t>
              </a:r>
              <a:b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</a:b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cell</a:t>
              </a:r>
            </a:p>
          </p:txBody>
        </p: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324B3896-AC37-B8BF-7AF8-C17E1BDAEDE1}"/>
                </a:ext>
              </a:extLst>
            </p:cNvPr>
            <p:cNvGrpSpPr/>
            <p:nvPr/>
          </p:nvGrpSpPr>
          <p:grpSpPr>
            <a:xfrm>
              <a:off x="6042384" y="3992672"/>
              <a:ext cx="199035" cy="140410"/>
              <a:chOff x="11847417" y="2247925"/>
              <a:chExt cx="199035" cy="140410"/>
            </a:xfrm>
          </p:grpSpPr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057DC2FD-472B-3D49-6C1B-268802CA732B}"/>
                  </a:ext>
                </a:extLst>
              </p:cNvPr>
              <p:cNvGrpSpPr/>
              <p:nvPr/>
            </p:nvGrpSpPr>
            <p:grpSpPr>
              <a:xfrm>
                <a:off x="11927428" y="2247925"/>
                <a:ext cx="119024" cy="106598"/>
                <a:chOff x="11927428" y="2247925"/>
                <a:chExt cx="119024" cy="106598"/>
              </a:xfrm>
            </p:grpSpPr>
            <p:grpSp>
              <p:nvGrpSpPr>
                <p:cNvPr id="193" name="Group 192">
                  <a:extLst>
                    <a:ext uri="{FF2B5EF4-FFF2-40B4-BE49-F238E27FC236}">
                      <a16:creationId xmlns:a16="http://schemas.microsoft.com/office/drawing/2014/main" id="{DDE0E481-A2E7-563F-CCA3-9A547A994986}"/>
                    </a:ext>
                  </a:extLst>
                </p:cNvPr>
                <p:cNvGrpSpPr/>
                <p:nvPr/>
              </p:nvGrpSpPr>
              <p:grpSpPr>
                <a:xfrm>
                  <a:off x="11927428" y="2247925"/>
                  <a:ext cx="99358" cy="55131"/>
                  <a:chOff x="11927428" y="2247925"/>
                  <a:chExt cx="99358" cy="55131"/>
                </a:xfrm>
              </p:grpSpPr>
              <p:sp>
                <p:nvSpPr>
                  <p:cNvPr id="199" name="Freeform: Shape 198">
                    <a:extLst>
                      <a:ext uri="{FF2B5EF4-FFF2-40B4-BE49-F238E27FC236}">
                        <a16:creationId xmlns:a16="http://schemas.microsoft.com/office/drawing/2014/main" id="{251862D6-4677-E9C8-E3F1-3B5F1C9E13C6}"/>
                      </a:ext>
                    </a:extLst>
                  </p:cNvPr>
                  <p:cNvSpPr/>
                  <p:nvPr/>
                </p:nvSpPr>
                <p:spPr>
                  <a:xfrm>
                    <a:off x="11981431" y="2270897"/>
                    <a:ext cx="45355" cy="5889"/>
                  </a:xfrm>
                  <a:custGeom>
                    <a:avLst/>
                    <a:gdLst>
                      <a:gd name="connsiteX0" fmla="*/ 0 w 45355"/>
                      <a:gd name="connsiteY0" fmla="*/ 0 h 5889"/>
                      <a:gd name="connsiteX1" fmla="*/ 45356 w 45355"/>
                      <a:gd name="connsiteY1" fmla="*/ 0 h 5889"/>
                      <a:gd name="connsiteX2" fmla="*/ 45356 w 45355"/>
                      <a:gd name="connsiteY2" fmla="*/ 5890 h 5889"/>
                      <a:gd name="connsiteX3" fmla="*/ 0 w 45355"/>
                      <a:gd name="connsiteY3" fmla="*/ 5890 h 58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355" h="5889">
                        <a:moveTo>
                          <a:pt x="0" y="0"/>
                        </a:moveTo>
                        <a:lnTo>
                          <a:pt x="45356" y="0"/>
                        </a:lnTo>
                        <a:lnTo>
                          <a:pt x="45356" y="5890"/>
                        </a:lnTo>
                        <a:lnTo>
                          <a:pt x="0" y="5890"/>
                        </a:lnTo>
                        <a:close/>
                      </a:path>
                    </a:pathLst>
                  </a:custGeom>
                  <a:solidFill>
                    <a:srgbClr val="B25656"/>
                  </a:solidFill>
                  <a:ln w="13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00" name="Freeform: Shape 199">
                    <a:extLst>
                      <a:ext uri="{FF2B5EF4-FFF2-40B4-BE49-F238E27FC236}">
                        <a16:creationId xmlns:a16="http://schemas.microsoft.com/office/drawing/2014/main" id="{28E8FCEC-5A54-A128-33CD-D7AEBA088254}"/>
                      </a:ext>
                    </a:extLst>
                  </p:cNvPr>
                  <p:cNvSpPr/>
                  <p:nvPr/>
                </p:nvSpPr>
                <p:spPr>
                  <a:xfrm>
                    <a:off x="11927428" y="2247925"/>
                    <a:ext cx="54936" cy="55131"/>
                  </a:xfrm>
                  <a:custGeom>
                    <a:avLst/>
                    <a:gdLst>
                      <a:gd name="connsiteX0" fmla="*/ 538 w 54936"/>
                      <a:gd name="connsiteY0" fmla="*/ 30230 h 55131"/>
                      <a:gd name="connsiteX1" fmla="*/ 50186 w 54936"/>
                      <a:gd name="connsiteY1" fmla="*/ 41914 h 55131"/>
                      <a:gd name="connsiteX2" fmla="*/ 37784 w 54936"/>
                      <a:gd name="connsiteY2" fmla="*/ 2163 h 55131"/>
                      <a:gd name="connsiteX3" fmla="*/ 484 w 54936"/>
                      <a:gd name="connsiteY3" fmla="*/ 30013 h 55131"/>
                      <a:gd name="connsiteX4" fmla="*/ 524 w 54936"/>
                      <a:gd name="connsiteY4" fmla="*/ 30230 h 55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936" h="55131">
                        <a:moveTo>
                          <a:pt x="538" y="30230"/>
                        </a:moveTo>
                        <a:cubicBezTo>
                          <a:pt x="6143" y="56929"/>
                          <a:pt x="33248" y="64226"/>
                          <a:pt x="50186" y="41914"/>
                        </a:cubicBezTo>
                        <a:cubicBezTo>
                          <a:pt x="60421" y="28063"/>
                          <a:pt x="53123" y="8526"/>
                          <a:pt x="37784" y="2163"/>
                        </a:cubicBezTo>
                        <a:cubicBezTo>
                          <a:pt x="19519" y="-5812"/>
                          <a:pt x="-3646" y="9339"/>
                          <a:pt x="484" y="30013"/>
                        </a:cubicBezTo>
                        <a:lnTo>
                          <a:pt x="524" y="30230"/>
                        </a:lnTo>
                        <a:close/>
                      </a:path>
                    </a:pathLst>
                  </a:custGeom>
                  <a:solidFill>
                    <a:srgbClr val="C95B5B"/>
                  </a:solidFill>
                  <a:ln w="13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01" name="Freeform: Shape 200">
                    <a:extLst>
                      <a:ext uri="{FF2B5EF4-FFF2-40B4-BE49-F238E27FC236}">
                        <a16:creationId xmlns:a16="http://schemas.microsoft.com/office/drawing/2014/main" id="{51E7C987-46B6-CB1B-F81B-AF4016075C5C}"/>
                      </a:ext>
                    </a:extLst>
                  </p:cNvPr>
                  <p:cNvSpPr/>
                  <p:nvPr/>
                </p:nvSpPr>
                <p:spPr>
                  <a:xfrm>
                    <a:off x="11932631" y="2276475"/>
                    <a:ext cx="44711" cy="22086"/>
                  </a:xfrm>
                  <a:custGeom>
                    <a:avLst/>
                    <a:gdLst>
                      <a:gd name="connsiteX0" fmla="*/ 8345 w 44711"/>
                      <a:gd name="connsiteY0" fmla="*/ 17317 h 22086"/>
                      <a:gd name="connsiteX1" fmla="*/ 31321 w 44711"/>
                      <a:gd name="connsiteY1" fmla="*/ 20268 h 22086"/>
                      <a:gd name="connsiteX2" fmla="*/ 44711 w 44711"/>
                      <a:gd name="connsiteY2" fmla="*/ 1354 h 22086"/>
                      <a:gd name="connsiteX3" fmla="*/ 21478 w 44711"/>
                      <a:gd name="connsiteY3" fmla="*/ 8543 h 22086"/>
                      <a:gd name="connsiteX4" fmla="*/ 316 w 44711"/>
                      <a:gd name="connsiteY4" fmla="*/ 0 h 22086"/>
                      <a:gd name="connsiteX5" fmla="*/ 8345 w 44711"/>
                      <a:gd name="connsiteY5" fmla="*/ 17317 h 22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711" h="22086">
                        <a:moveTo>
                          <a:pt x="8345" y="17317"/>
                        </a:moveTo>
                        <a:cubicBezTo>
                          <a:pt x="14709" y="22340"/>
                          <a:pt x="23902" y="23517"/>
                          <a:pt x="31321" y="20268"/>
                        </a:cubicBezTo>
                        <a:cubicBezTo>
                          <a:pt x="38740" y="17019"/>
                          <a:pt x="44102" y="9450"/>
                          <a:pt x="44711" y="1354"/>
                        </a:cubicBezTo>
                        <a:cubicBezTo>
                          <a:pt x="38294" y="6634"/>
                          <a:pt x="29764" y="9274"/>
                          <a:pt x="21478" y="8543"/>
                        </a:cubicBezTo>
                        <a:cubicBezTo>
                          <a:pt x="13490" y="7839"/>
                          <a:pt x="7249" y="487"/>
                          <a:pt x="316" y="0"/>
                        </a:cubicBezTo>
                        <a:cubicBezTo>
                          <a:pt x="-1335" y="5903"/>
                          <a:pt x="3796" y="13715"/>
                          <a:pt x="8345" y="17317"/>
                        </a:cubicBezTo>
                        <a:close/>
                      </a:path>
                    </a:pathLst>
                  </a:custGeom>
                  <a:solidFill>
                    <a:srgbClr val="BA5050"/>
                  </a:solidFill>
                  <a:ln w="13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02" name="Freeform: Shape 201">
                    <a:extLst>
                      <a:ext uri="{FF2B5EF4-FFF2-40B4-BE49-F238E27FC236}">
                        <a16:creationId xmlns:a16="http://schemas.microsoft.com/office/drawing/2014/main" id="{36A5FEF9-95BC-D39D-CA30-92BD8C99677D}"/>
                      </a:ext>
                    </a:extLst>
                  </p:cNvPr>
                  <p:cNvSpPr/>
                  <p:nvPr/>
                </p:nvSpPr>
                <p:spPr>
                  <a:xfrm>
                    <a:off x="11938870" y="2252689"/>
                    <a:ext cx="30565" cy="6872"/>
                  </a:xfrm>
                  <a:custGeom>
                    <a:avLst/>
                    <a:gdLst>
                      <a:gd name="connsiteX0" fmla="*/ 12938 w 30565"/>
                      <a:gd name="connsiteY0" fmla="*/ 147 h 6872"/>
                      <a:gd name="connsiteX1" fmla="*/ 30566 w 30565"/>
                      <a:gd name="connsiteY1" fmla="*/ 4804 h 6872"/>
                      <a:gd name="connsiteX2" fmla="*/ 29185 w 30565"/>
                      <a:gd name="connsiteY2" fmla="*/ 5143 h 6872"/>
                      <a:gd name="connsiteX3" fmla="*/ 24270 w 30565"/>
                      <a:gd name="connsiteY3" fmla="*/ 4926 h 6872"/>
                      <a:gd name="connsiteX4" fmla="*/ 5072 w 30565"/>
                      <a:gd name="connsiteY4" fmla="*/ 6361 h 6872"/>
                      <a:gd name="connsiteX5" fmla="*/ 387 w 30565"/>
                      <a:gd name="connsiteY5" fmla="*/ 6673 h 6872"/>
                      <a:gd name="connsiteX6" fmla="*/ 2526 w 30565"/>
                      <a:gd name="connsiteY6" fmla="*/ 3559 h 6872"/>
                      <a:gd name="connsiteX7" fmla="*/ 12708 w 30565"/>
                      <a:gd name="connsiteY7" fmla="*/ 174 h 6872"/>
                      <a:gd name="connsiteX8" fmla="*/ 12938 w 30565"/>
                      <a:gd name="connsiteY8" fmla="*/ 147 h 68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0565" h="6872">
                        <a:moveTo>
                          <a:pt x="12938" y="147"/>
                        </a:moveTo>
                        <a:cubicBezTo>
                          <a:pt x="18678" y="-584"/>
                          <a:pt x="27709" y="1487"/>
                          <a:pt x="30566" y="4804"/>
                        </a:cubicBezTo>
                        <a:cubicBezTo>
                          <a:pt x="30484" y="5143"/>
                          <a:pt x="29943" y="5129"/>
                          <a:pt x="29185" y="5143"/>
                        </a:cubicBezTo>
                        <a:cubicBezTo>
                          <a:pt x="27614" y="5102"/>
                          <a:pt x="25868" y="4953"/>
                          <a:pt x="24270" y="4926"/>
                        </a:cubicBezTo>
                        <a:cubicBezTo>
                          <a:pt x="17961" y="4709"/>
                          <a:pt x="11286" y="5102"/>
                          <a:pt x="5072" y="6361"/>
                        </a:cubicBezTo>
                        <a:cubicBezTo>
                          <a:pt x="3663" y="6605"/>
                          <a:pt x="1619" y="7174"/>
                          <a:pt x="387" y="6673"/>
                        </a:cubicBezTo>
                        <a:cubicBezTo>
                          <a:pt x="-764" y="5941"/>
                          <a:pt x="861" y="4601"/>
                          <a:pt x="2526" y="3559"/>
                        </a:cubicBezTo>
                        <a:cubicBezTo>
                          <a:pt x="5356" y="1826"/>
                          <a:pt x="9011" y="566"/>
                          <a:pt x="12708" y="174"/>
                        </a:cubicBezTo>
                        <a:lnTo>
                          <a:pt x="12938" y="147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3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94" name="Group 193">
                  <a:extLst>
                    <a:ext uri="{FF2B5EF4-FFF2-40B4-BE49-F238E27FC236}">
                      <a16:creationId xmlns:a16="http://schemas.microsoft.com/office/drawing/2014/main" id="{A86F632B-3B69-65BD-718A-B1B132337B49}"/>
                    </a:ext>
                  </a:extLst>
                </p:cNvPr>
                <p:cNvGrpSpPr/>
                <p:nvPr/>
              </p:nvGrpSpPr>
              <p:grpSpPr>
                <a:xfrm>
                  <a:off x="11947080" y="2299392"/>
                  <a:ext cx="99372" cy="55131"/>
                  <a:chOff x="12092628" y="2247925"/>
                  <a:chExt cx="99372" cy="55131"/>
                </a:xfrm>
              </p:grpSpPr>
              <p:sp>
                <p:nvSpPr>
                  <p:cNvPr id="195" name="Freeform: Shape 194">
                    <a:extLst>
                      <a:ext uri="{FF2B5EF4-FFF2-40B4-BE49-F238E27FC236}">
                        <a16:creationId xmlns:a16="http://schemas.microsoft.com/office/drawing/2014/main" id="{21C2F132-BB9E-7883-1B73-F3A4A889756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092628" y="2270911"/>
                    <a:ext cx="45355" cy="5889"/>
                  </a:xfrm>
                  <a:custGeom>
                    <a:avLst/>
                    <a:gdLst>
                      <a:gd name="connsiteX0" fmla="*/ 0 w 45355"/>
                      <a:gd name="connsiteY0" fmla="*/ 0 h 5889"/>
                      <a:gd name="connsiteX1" fmla="*/ 45356 w 45355"/>
                      <a:gd name="connsiteY1" fmla="*/ 0 h 5889"/>
                      <a:gd name="connsiteX2" fmla="*/ 45356 w 45355"/>
                      <a:gd name="connsiteY2" fmla="*/ 5890 h 5889"/>
                      <a:gd name="connsiteX3" fmla="*/ 0 w 45355"/>
                      <a:gd name="connsiteY3" fmla="*/ 5890 h 58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355" h="5889">
                        <a:moveTo>
                          <a:pt x="0" y="0"/>
                        </a:moveTo>
                        <a:lnTo>
                          <a:pt x="45356" y="0"/>
                        </a:lnTo>
                        <a:lnTo>
                          <a:pt x="45356" y="5890"/>
                        </a:lnTo>
                        <a:lnTo>
                          <a:pt x="0" y="5890"/>
                        </a:lnTo>
                        <a:close/>
                      </a:path>
                    </a:pathLst>
                  </a:custGeom>
                  <a:solidFill>
                    <a:srgbClr val="B25656"/>
                  </a:solidFill>
                  <a:ln w="13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96" name="Freeform: Shape 195">
                    <a:extLst>
                      <a:ext uri="{FF2B5EF4-FFF2-40B4-BE49-F238E27FC236}">
                        <a16:creationId xmlns:a16="http://schemas.microsoft.com/office/drawing/2014/main" id="{27359A7C-3C41-D033-B4D8-4C3280D5B5B8}"/>
                      </a:ext>
                    </a:extLst>
                  </p:cNvPr>
                  <p:cNvSpPr/>
                  <p:nvPr/>
                </p:nvSpPr>
                <p:spPr>
                  <a:xfrm>
                    <a:off x="12137064" y="2247925"/>
                    <a:ext cx="54936" cy="55131"/>
                  </a:xfrm>
                  <a:custGeom>
                    <a:avLst/>
                    <a:gdLst>
                      <a:gd name="connsiteX0" fmla="*/ 54399 w 54936"/>
                      <a:gd name="connsiteY0" fmla="*/ 30230 h 55131"/>
                      <a:gd name="connsiteX1" fmla="*/ 4751 w 54936"/>
                      <a:gd name="connsiteY1" fmla="*/ 41914 h 55131"/>
                      <a:gd name="connsiteX2" fmla="*/ 17153 w 54936"/>
                      <a:gd name="connsiteY2" fmla="*/ 2163 h 55131"/>
                      <a:gd name="connsiteX3" fmla="*/ 54453 w 54936"/>
                      <a:gd name="connsiteY3" fmla="*/ 30013 h 55131"/>
                      <a:gd name="connsiteX4" fmla="*/ 54412 w 54936"/>
                      <a:gd name="connsiteY4" fmla="*/ 30230 h 55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936" h="55131">
                        <a:moveTo>
                          <a:pt x="54399" y="30230"/>
                        </a:moveTo>
                        <a:cubicBezTo>
                          <a:pt x="48794" y="56929"/>
                          <a:pt x="21688" y="64226"/>
                          <a:pt x="4751" y="41914"/>
                        </a:cubicBezTo>
                        <a:cubicBezTo>
                          <a:pt x="-5485" y="28063"/>
                          <a:pt x="1813" y="8526"/>
                          <a:pt x="17153" y="2163"/>
                        </a:cubicBezTo>
                        <a:cubicBezTo>
                          <a:pt x="35417" y="-5812"/>
                          <a:pt x="58582" y="9339"/>
                          <a:pt x="54453" y="30013"/>
                        </a:cubicBezTo>
                        <a:lnTo>
                          <a:pt x="54412" y="30230"/>
                        </a:lnTo>
                        <a:close/>
                      </a:path>
                    </a:pathLst>
                  </a:custGeom>
                  <a:solidFill>
                    <a:srgbClr val="C95B5B"/>
                  </a:solidFill>
                  <a:ln w="13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97" name="Freeform: Shape 196">
                    <a:extLst>
                      <a:ext uri="{FF2B5EF4-FFF2-40B4-BE49-F238E27FC236}">
                        <a16:creationId xmlns:a16="http://schemas.microsoft.com/office/drawing/2014/main" id="{D20B8BF2-CA8C-24EB-07E9-5D3714AA76BB}"/>
                      </a:ext>
                    </a:extLst>
                  </p:cNvPr>
                  <p:cNvSpPr/>
                  <p:nvPr/>
                </p:nvSpPr>
                <p:spPr>
                  <a:xfrm>
                    <a:off x="12142086" y="2276475"/>
                    <a:ext cx="44711" cy="22086"/>
                  </a:xfrm>
                  <a:custGeom>
                    <a:avLst/>
                    <a:gdLst>
                      <a:gd name="connsiteX0" fmla="*/ 36366 w 44711"/>
                      <a:gd name="connsiteY0" fmla="*/ 17317 h 22086"/>
                      <a:gd name="connsiteX1" fmla="*/ 13390 w 44711"/>
                      <a:gd name="connsiteY1" fmla="*/ 20268 h 22086"/>
                      <a:gd name="connsiteX2" fmla="*/ 0 w 44711"/>
                      <a:gd name="connsiteY2" fmla="*/ 1354 h 22086"/>
                      <a:gd name="connsiteX3" fmla="*/ 23233 w 44711"/>
                      <a:gd name="connsiteY3" fmla="*/ 8543 h 22086"/>
                      <a:gd name="connsiteX4" fmla="*/ 44395 w 44711"/>
                      <a:gd name="connsiteY4" fmla="*/ 0 h 22086"/>
                      <a:gd name="connsiteX5" fmla="*/ 36366 w 44711"/>
                      <a:gd name="connsiteY5" fmla="*/ 17317 h 22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711" h="22086">
                        <a:moveTo>
                          <a:pt x="36366" y="17317"/>
                        </a:moveTo>
                        <a:cubicBezTo>
                          <a:pt x="30003" y="22340"/>
                          <a:pt x="20810" y="23517"/>
                          <a:pt x="13390" y="20268"/>
                        </a:cubicBezTo>
                        <a:cubicBezTo>
                          <a:pt x="5971" y="17019"/>
                          <a:pt x="609" y="9450"/>
                          <a:pt x="0" y="1354"/>
                        </a:cubicBezTo>
                        <a:cubicBezTo>
                          <a:pt x="6418" y="6634"/>
                          <a:pt x="14947" y="9274"/>
                          <a:pt x="23233" y="8543"/>
                        </a:cubicBezTo>
                        <a:cubicBezTo>
                          <a:pt x="31221" y="7839"/>
                          <a:pt x="37463" y="487"/>
                          <a:pt x="44395" y="0"/>
                        </a:cubicBezTo>
                        <a:cubicBezTo>
                          <a:pt x="46046" y="5903"/>
                          <a:pt x="40915" y="13715"/>
                          <a:pt x="36366" y="17317"/>
                        </a:cubicBezTo>
                        <a:close/>
                      </a:path>
                    </a:pathLst>
                  </a:custGeom>
                  <a:solidFill>
                    <a:srgbClr val="BA5050"/>
                  </a:solidFill>
                  <a:ln w="13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98" name="Freeform: Shape 197">
                    <a:extLst>
                      <a:ext uri="{FF2B5EF4-FFF2-40B4-BE49-F238E27FC236}">
                        <a16:creationId xmlns:a16="http://schemas.microsoft.com/office/drawing/2014/main" id="{D2D419CC-9638-CB14-49EC-9DC9E0196ABB}"/>
                      </a:ext>
                    </a:extLst>
                  </p:cNvPr>
                  <p:cNvSpPr/>
                  <p:nvPr/>
                </p:nvSpPr>
                <p:spPr>
                  <a:xfrm>
                    <a:off x="12149979" y="2252689"/>
                    <a:ext cx="30565" cy="6872"/>
                  </a:xfrm>
                  <a:custGeom>
                    <a:avLst/>
                    <a:gdLst>
                      <a:gd name="connsiteX0" fmla="*/ 17628 w 30565"/>
                      <a:gd name="connsiteY0" fmla="*/ 147 h 6872"/>
                      <a:gd name="connsiteX1" fmla="*/ 0 w 30565"/>
                      <a:gd name="connsiteY1" fmla="*/ 4804 h 6872"/>
                      <a:gd name="connsiteX2" fmla="*/ 1381 w 30565"/>
                      <a:gd name="connsiteY2" fmla="*/ 5143 h 6872"/>
                      <a:gd name="connsiteX3" fmla="*/ 6296 w 30565"/>
                      <a:gd name="connsiteY3" fmla="*/ 4926 h 6872"/>
                      <a:gd name="connsiteX4" fmla="*/ 25494 w 30565"/>
                      <a:gd name="connsiteY4" fmla="*/ 6361 h 6872"/>
                      <a:gd name="connsiteX5" fmla="*/ 30179 w 30565"/>
                      <a:gd name="connsiteY5" fmla="*/ 6673 h 6872"/>
                      <a:gd name="connsiteX6" fmla="*/ 28039 w 30565"/>
                      <a:gd name="connsiteY6" fmla="*/ 3559 h 6872"/>
                      <a:gd name="connsiteX7" fmla="*/ 17858 w 30565"/>
                      <a:gd name="connsiteY7" fmla="*/ 174 h 6872"/>
                      <a:gd name="connsiteX8" fmla="*/ 17628 w 30565"/>
                      <a:gd name="connsiteY8" fmla="*/ 147 h 68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0565" h="6872">
                        <a:moveTo>
                          <a:pt x="17628" y="147"/>
                        </a:moveTo>
                        <a:cubicBezTo>
                          <a:pt x="11887" y="-584"/>
                          <a:pt x="2857" y="1487"/>
                          <a:pt x="0" y="4804"/>
                        </a:cubicBezTo>
                        <a:cubicBezTo>
                          <a:pt x="81" y="5143"/>
                          <a:pt x="623" y="5129"/>
                          <a:pt x="1381" y="5143"/>
                        </a:cubicBezTo>
                        <a:cubicBezTo>
                          <a:pt x="2952" y="5102"/>
                          <a:pt x="4698" y="4953"/>
                          <a:pt x="6296" y="4926"/>
                        </a:cubicBezTo>
                        <a:cubicBezTo>
                          <a:pt x="12605" y="4709"/>
                          <a:pt x="19280" y="5102"/>
                          <a:pt x="25494" y="6361"/>
                        </a:cubicBezTo>
                        <a:cubicBezTo>
                          <a:pt x="26902" y="6605"/>
                          <a:pt x="28947" y="7174"/>
                          <a:pt x="30179" y="6673"/>
                        </a:cubicBezTo>
                        <a:cubicBezTo>
                          <a:pt x="31329" y="5941"/>
                          <a:pt x="29705" y="4601"/>
                          <a:pt x="28039" y="3559"/>
                        </a:cubicBezTo>
                        <a:cubicBezTo>
                          <a:pt x="25210" y="1826"/>
                          <a:pt x="21554" y="566"/>
                          <a:pt x="17858" y="174"/>
                        </a:cubicBezTo>
                        <a:lnTo>
                          <a:pt x="17628" y="147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3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4D3162EB-FCD1-944D-111B-9F04336086CF}"/>
                  </a:ext>
                </a:extLst>
              </p:cNvPr>
              <p:cNvGrpSpPr/>
              <p:nvPr/>
            </p:nvGrpSpPr>
            <p:grpSpPr>
              <a:xfrm>
                <a:off x="11847417" y="2281737"/>
                <a:ext cx="119024" cy="106598"/>
                <a:chOff x="11927428" y="2247925"/>
                <a:chExt cx="119024" cy="106598"/>
              </a:xfrm>
            </p:grpSpPr>
            <p:grpSp>
              <p:nvGrpSpPr>
                <p:cNvPr id="183" name="Group 182">
                  <a:extLst>
                    <a:ext uri="{FF2B5EF4-FFF2-40B4-BE49-F238E27FC236}">
                      <a16:creationId xmlns:a16="http://schemas.microsoft.com/office/drawing/2014/main" id="{C70129AC-3573-4F7A-4F4B-D9A76E40A890}"/>
                    </a:ext>
                  </a:extLst>
                </p:cNvPr>
                <p:cNvGrpSpPr/>
                <p:nvPr/>
              </p:nvGrpSpPr>
              <p:grpSpPr>
                <a:xfrm>
                  <a:off x="11927428" y="2247925"/>
                  <a:ext cx="99358" cy="55131"/>
                  <a:chOff x="11927428" y="2247925"/>
                  <a:chExt cx="99358" cy="55131"/>
                </a:xfrm>
              </p:grpSpPr>
              <p:sp>
                <p:nvSpPr>
                  <p:cNvPr id="189" name="Freeform: Shape 188">
                    <a:extLst>
                      <a:ext uri="{FF2B5EF4-FFF2-40B4-BE49-F238E27FC236}">
                        <a16:creationId xmlns:a16="http://schemas.microsoft.com/office/drawing/2014/main" id="{5CFA426B-DD30-602C-385D-EFE43805FAE4}"/>
                      </a:ext>
                    </a:extLst>
                  </p:cNvPr>
                  <p:cNvSpPr/>
                  <p:nvPr/>
                </p:nvSpPr>
                <p:spPr>
                  <a:xfrm>
                    <a:off x="11981431" y="2270897"/>
                    <a:ext cx="45355" cy="5889"/>
                  </a:xfrm>
                  <a:custGeom>
                    <a:avLst/>
                    <a:gdLst>
                      <a:gd name="connsiteX0" fmla="*/ 0 w 45355"/>
                      <a:gd name="connsiteY0" fmla="*/ 0 h 5889"/>
                      <a:gd name="connsiteX1" fmla="*/ 45356 w 45355"/>
                      <a:gd name="connsiteY1" fmla="*/ 0 h 5889"/>
                      <a:gd name="connsiteX2" fmla="*/ 45356 w 45355"/>
                      <a:gd name="connsiteY2" fmla="*/ 5890 h 5889"/>
                      <a:gd name="connsiteX3" fmla="*/ 0 w 45355"/>
                      <a:gd name="connsiteY3" fmla="*/ 5890 h 58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355" h="5889">
                        <a:moveTo>
                          <a:pt x="0" y="0"/>
                        </a:moveTo>
                        <a:lnTo>
                          <a:pt x="45356" y="0"/>
                        </a:lnTo>
                        <a:lnTo>
                          <a:pt x="45356" y="5890"/>
                        </a:lnTo>
                        <a:lnTo>
                          <a:pt x="0" y="5890"/>
                        </a:lnTo>
                        <a:close/>
                      </a:path>
                    </a:pathLst>
                  </a:custGeom>
                  <a:solidFill>
                    <a:srgbClr val="B25656"/>
                  </a:solidFill>
                  <a:ln w="13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90" name="Freeform: Shape 189">
                    <a:extLst>
                      <a:ext uri="{FF2B5EF4-FFF2-40B4-BE49-F238E27FC236}">
                        <a16:creationId xmlns:a16="http://schemas.microsoft.com/office/drawing/2014/main" id="{52CC35B4-E18F-55CB-4DA7-F313E293C08B}"/>
                      </a:ext>
                    </a:extLst>
                  </p:cNvPr>
                  <p:cNvSpPr/>
                  <p:nvPr/>
                </p:nvSpPr>
                <p:spPr>
                  <a:xfrm>
                    <a:off x="11927428" y="2247925"/>
                    <a:ext cx="54936" cy="55131"/>
                  </a:xfrm>
                  <a:custGeom>
                    <a:avLst/>
                    <a:gdLst>
                      <a:gd name="connsiteX0" fmla="*/ 538 w 54936"/>
                      <a:gd name="connsiteY0" fmla="*/ 30230 h 55131"/>
                      <a:gd name="connsiteX1" fmla="*/ 50186 w 54936"/>
                      <a:gd name="connsiteY1" fmla="*/ 41914 h 55131"/>
                      <a:gd name="connsiteX2" fmla="*/ 37784 w 54936"/>
                      <a:gd name="connsiteY2" fmla="*/ 2163 h 55131"/>
                      <a:gd name="connsiteX3" fmla="*/ 484 w 54936"/>
                      <a:gd name="connsiteY3" fmla="*/ 30013 h 55131"/>
                      <a:gd name="connsiteX4" fmla="*/ 524 w 54936"/>
                      <a:gd name="connsiteY4" fmla="*/ 30230 h 55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936" h="55131">
                        <a:moveTo>
                          <a:pt x="538" y="30230"/>
                        </a:moveTo>
                        <a:cubicBezTo>
                          <a:pt x="6143" y="56929"/>
                          <a:pt x="33248" y="64226"/>
                          <a:pt x="50186" y="41914"/>
                        </a:cubicBezTo>
                        <a:cubicBezTo>
                          <a:pt x="60421" y="28063"/>
                          <a:pt x="53123" y="8526"/>
                          <a:pt x="37784" y="2163"/>
                        </a:cubicBezTo>
                        <a:cubicBezTo>
                          <a:pt x="19519" y="-5812"/>
                          <a:pt x="-3646" y="9339"/>
                          <a:pt x="484" y="30013"/>
                        </a:cubicBezTo>
                        <a:lnTo>
                          <a:pt x="524" y="30230"/>
                        </a:lnTo>
                        <a:close/>
                      </a:path>
                    </a:pathLst>
                  </a:custGeom>
                  <a:solidFill>
                    <a:srgbClr val="C95B5B"/>
                  </a:solidFill>
                  <a:ln w="13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91" name="Freeform: Shape 190">
                    <a:extLst>
                      <a:ext uri="{FF2B5EF4-FFF2-40B4-BE49-F238E27FC236}">
                        <a16:creationId xmlns:a16="http://schemas.microsoft.com/office/drawing/2014/main" id="{FA6686AD-2F44-8435-CDE0-C439538D7CE9}"/>
                      </a:ext>
                    </a:extLst>
                  </p:cNvPr>
                  <p:cNvSpPr/>
                  <p:nvPr/>
                </p:nvSpPr>
                <p:spPr>
                  <a:xfrm>
                    <a:off x="11932631" y="2276475"/>
                    <a:ext cx="44711" cy="22086"/>
                  </a:xfrm>
                  <a:custGeom>
                    <a:avLst/>
                    <a:gdLst>
                      <a:gd name="connsiteX0" fmla="*/ 8345 w 44711"/>
                      <a:gd name="connsiteY0" fmla="*/ 17317 h 22086"/>
                      <a:gd name="connsiteX1" fmla="*/ 31321 w 44711"/>
                      <a:gd name="connsiteY1" fmla="*/ 20268 h 22086"/>
                      <a:gd name="connsiteX2" fmla="*/ 44711 w 44711"/>
                      <a:gd name="connsiteY2" fmla="*/ 1354 h 22086"/>
                      <a:gd name="connsiteX3" fmla="*/ 21478 w 44711"/>
                      <a:gd name="connsiteY3" fmla="*/ 8543 h 22086"/>
                      <a:gd name="connsiteX4" fmla="*/ 316 w 44711"/>
                      <a:gd name="connsiteY4" fmla="*/ 0 h 22086"/>
                      <a:gd name="connsiteX5" fmla="*/ 8345 w 44711"/>
                      <a:gd name="connsiteY5" fmla="*/ 17317 h 22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711" h="22086">
                        <a:moveTo>
                          <a:pt x="8345" y="17317"/>
                        </a:moveTo>
                        <a:cubicBezTo>
                          <a:pt x="14709" y="22340"/>
                          <a:pt x="23902" y="23517"/>
                          <a:pt x="31321" y="20268"/>
                        </a:cubicBezTo>
                        <a:cubicBezTo>
                          <a:pt x="38740" y="17019"/>
                          <a:pt x="44102" y="9450"/>
                          <a:pt x="44711" y="1354"/>
                        </a:cubicBezTo>
                        <a:cubicBezTo>
                          <a:pt x="38294" y="6634"/>
                          <a:pt x="29764" y="9274"/>
                          <a:pt x="21478" y="8543"/>
                        </a:cubicBezTo>
                        <a:cubicBezTo>
                          <a:pt x="13490" y="7839"/>
                          <a:pt x="7249" y="487"/>
                          <a:pt x="316" y="0"/>
                        </a:cubicBezTo>
                        <a:cubicBezTo>
                          <a:pt x="-1335" y="5903"/>
                          <a:pt x="3796" y="13715"/>
                          <a:pt x="8345" y="17317"/>
                        </a:cubicBezTo>
                        <a:close/>
                      </a:path>
                    </a:pathLst>
                  </a:custGeom>
                  <a:solidFill>
                    <a:srgbClr val="BA5050"/>
                  </a:solidFill>
                  <a:ln w="13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92" name="Freeform: Shape 191">
                    <a:extLst>
                      <a:ext uri="{FF2B5EF4-FFF2-40B4-BE49-F238E27FC236}">
                        <a16:creationId xmlns:a16="http://schemas.microsoft.com/office/drawing/2014/main" id="{7AD90364-976B-F65F-04ED-1A4A7122F2AE}"/>
                      </a:ext>
                    </a:extLst>
                  </p:cNvPr>
                  <p:cNvSpPr/>
                  <p:nvPr/>
                </p:nvSpPr>
                <p:spPr>
                  <a:xfrm>
                    <a:off x="11938870" y="2252689"/>
                    <a:ext cx="30565" cy="6872"/>
                  </a:xfrm>
                  <a:custGeom>
                    <a:avLst/>
                    <a:gdLst>
                      <a:gd name="connsiteX0" fmla="*/ 12938 w 30565"/>
                      <a:gd name="connsiteY0" fmla="*/ 147 h 6872"/>
                      <a:gd name="connsiteX1" fmla="*/ 30566 w 30565"/>
                      <a:gd name="connsiteY1" fmla="*/ 4804 h 6872"/>
                      <a:gd name="connsiteX2" fmla="*/ 29185 w 30565"/>
                      <a:gd name="connsiteY2" fmla="*/ 5143 h 6872"/>
                      <a:gd name="connsiteX3" fmla="*/ 24270 w 30565"/>
                      <a:gd name="connsiteY3" fmla="*/ 4926 h 6872"/>
                      <a:gd name="connsiteX4" fmla="*/ 5072 w 30565"/>
                      <a:gd name="connsiteY4" fmla="*/ 6361 h 6872"/>
                      <a:gd name="connsiteX5" fmla="*/ 387 w 30565"/>
                      <a:gd name="connsiteY5" fmla="*/ 6673 h 6872"/>
                      <a:gd name="connsiteX6" fmla="*/ 2526 w 30565"/>
                      <a:gd name="connsiteY6" fmla="*/ 3559 h 6872"/>
                      <a:gd name="connsiteX7" fmla="*/ 12708 w 30565"/>
                      <a:gd name="connsiteY7" fmla="*/ 174 h 6872"/>
                      <a:gd name="connsiteX8" fmla="*/ 12938 w 30565"/>
                      <a:gd name="connsiteY8" fmla="*/ 147 h 68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0565" h="6872">
                        <a:moveTo>
                          <a:pt x="12938" y="147"/>
                        </a:moveTo>
                        <a:cubicBezTo>
                          <a:pt x="18678" y="-584"/>
                          <a:pt x="27709" y="1487"/>
                          <a:pt x="30566" y="4804"/>
                        </a:cubicBezTo>
                        <a:cubicBezTo>
                          <a:pt x="30484" y="5143"/>
                          <a:pt x="29943" y="5129"/>
                          <a:pt x="29185" y="5143"/>
                        </a:cubicBezTo>
                        <a:cubicBezTo>
                          <a:pt x="27614" y="5102"/>
                          <a:pt x="25868" y="4953"/>
                          <a:pt x="24270" y="4926"/>
                        </a:cubicBezTo>
                        <a:cubicBezTo>
                          <a:pt x="17961" y="4709"/>
                          <a:pt x="11286" y="5102"/>
                          <a:pt x="5072" y="6361"/>
                        </a:cubicBezTo>
                        <a:cubicBezTo>
                          <a:pt x="3663" y="6605"/>
                          <a:pt x="1619" y="7174"/>
                          <a:pt x="387" y="6673"/>
                        </a:cubicBezTo>
                        <a:cubicBezTo>
                          <a:pt x="-764" y="5941"/>
                          <a:pt x="861" y="4601"/>
                          <a:pt x="2526" y="3559"/>
                        </a:cubicBezTo>
                        <a:cubicBezTo>
                          <a:pt x="5356" y="1826"/>
                          <a:pt x="9011" y="566"/>
                          <a:pt x="12708" y="174"/>
                        </a:cubicBezTo>
                        <a:lnTo>
                          <a:pt x="12938" y="147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3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184" name="Group 183">
                  <a:extLst>
                    <a:ext uri="{FF2B5EF4-FFF2-40B4-BE49-F238E27FC236}">
                      <a16:creationId xmlns:a16="http://schemas.microsoft.com/office/drawing/2014/main" id="{C08B0A5C-6B25-CFAD-D587-2FB762B479A6}"/>
                    </a:ext>
                  </a:extLst>
                </p:cNvPr>
                <p:cNvGrpSpPr/>
                <p:nvPr/>
              </p:nvGrpSpPr>
              <p:grpSpPr>
                <a:xfrm>
                  <a:off x="11947080" y="2299392"/>
                  <a:ext cx="99372" cy="55131"/>
                  <a:chOff x="12092628" y="2247925"/>
                  <a:chExt cx="99372" cy="55131"/>
                </a:xfrm>
              </p:grpSpPr>
              <p:sp>
                <p:nvSpPr>
                  <p:cNvPr id="185" name="Freeform: Shape 184">
                    <a:extLst>
                      <a:ext uri="{FF2B5EF4-FFF2-40B4-BE49-F238E27FC236}">
                        <a16:creationId xmlns:a16="http://schemas.microsoft.com/office/drawing/2014/main" id="{EE4A7D1B-DB56-284A-93AF-BCDEFBE58A31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092628" y="2270911"/>
                    <a:ext cx="45355" cy="5889"/>
                  </a:xfrm>
                  <a:custGeom>
                    <a:avLst/>
                    <a:gdLst>
                      <a:gd name="connsiteX0" fmla="*/ 0 w 45355"/>
                      <a:gd name="connsiteY0" fmla="*/ 0 h 5889"/>
                      <a:gd name="connsiteX1" fmla="*/ 45356 w 45355"/>
                      <a:gd name="connsiteY1" fmla="*/ 0 h 5889"/>
                      <a:gd name="connsiteX2" fmla="*/ 45356 w 45355"/>
                      <a:gd name="connsiteY2" fmla="*/ 5890 h 5889"/>
                      <a:gd name="connsiteX3" fmla="*/ 0 w 45355"/>
                      <a:gd name="connsiteY3" fmla="*/ 5890 h 58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355" h="5889">
                        <a:moveTo>
                          <a:pt x="0" y="0"/>
                        </a:moveTo>
                        <a:lnTo>
                          <a:pt x="45356" y="0"/>
                        </a:lnTo>
                        <a:lnTo>
                          <a:pt x="45356" y="5890"/>
                        </a:lnTo>
                        <a:lnTo>
                          <a:pt x="0" y="5890"/>
                        </a:lnTo>
                        <a:close/>
                      </a:path>
                    </a:pathLst>
                  </a:custGeom>
                  <a:solidFill>
                    <a:srgbClr val="B25656"/>
                  </a:solidFill>
                  <a:ln w="13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86" name="Freeform: Shape 185">
                    <a:extLst>
                      <a:ext uri="{FF2B5EF4-FFF2-40B4-BE49-F238E27FC236}">
                        <a16:creationId xmlns:a16="http://schemas.microsoft.com/office/drawing/2014/main" id="{D0D8774F-7241-39F6-3CEB-F2A06A8D43EA}"/>
                      </a:ext>
                    </a:extLst>
                  </p:cNvPr>
                  <p:cNvSpPr/>
                  <p:nvPr/>
                </p:nvSpPr>
                <p:spPr>
                  <a:xfrm>
                    <a:off x="12137064" y="2247925"/>
                    <a:ext cx="54936" cy="55131"/>
                  </a:xfrm>
                  <a:custGeom>
                    <a:avLst/>
                    <a:gdLst>
                      <a:gd name="connsiteX0" fmla="*/ 54399 w 54936"/>
                      <a:gd name="connsiteY0" fmla="*/ 30230 h 55131"/>
                      <a:gd name="connsiteX1" fmla="*/ 4751 w 54936"/>
                      <a:gd name="connsiteY1" fmla="*/ 41914 h 55131"/>
                      <a:gd name="connsiteX2" fmla="*/ 17153 w 54936"/>
                      <a:gd name="connsiteY2" fmla="*/ 2163 h 55131"/>
                      <a:gd name="connsiteX3" fmla="*/ 54453 w 54936"/>
                      <a:gd name="connsiteY3" fmla="*/ 30013 h 55131"/>
                      <a:gd name="connsiteX4" fmla="*/ 54412 w 54936"/>
                      <a:gd name="connsiteY4" fmla="*/ 30230 h 55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936" h="55131">
                        <a:moveTo>
                          <a:pt x="54399" y="30230"/>
                        </a:moveTo>
                        <a:cubicBezTo>
                          <a:pt x="48794" y="56929"/>
                          <a:pt x="21688" y="64226"/>
                          <a:pt x="4751" y="41914"/>
                        </a:cubicBezTo>
                        <a:cubicBezTo>
                          <a:pt x="-5485" y="28063"/>
                          <a:pt x="1813" y="8526"/>
                          <a:pt x="17153" y="2163"/>
                        </a:cubicBezTo>
                        <a:cubicBezTo>
                          <a:pt x="35417" y="-5812"/>
                          <a:pt x="58582" y="9339"/>
                          <a:pt x="54453" y="30013"/>
                        </a:cubicBezTo>
                        <a:lnTo>
                          <a:pt x="54412" y="30230"/>
                        </a:lnTo>
                        <a:close/>
                      </a:path>
                    </a:pathLst>
                  </a:custGeom>
                  <a:solidFill>
                    <a:srgbClr val="C95B5B"/>
                  </a:solidFill>
                  <a:ln w="13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87" name="Freeform: Shape 186">
                    <a:extLst>
                      <a:ext uri="{FF2B5EF4-FFF2-40B4-BE49-F238E27FC236}">
                        <a16:creationId xmlns:a16="http://schemas.microsoft.com/office/drawing/2014/main" id="{D9C123D9-BB8C-5DCE-5D2B-7CB50BD251E0}"/>
                      </a:ext>
                    </a:extLst>
                  </p:cNvPr>
                  <p:cNvSpPr/>
                  <p:nvPr/>
                </p:nvSpPr>
                <p:spPr>
                  <a:xfrm>
                    <a:off x="12142086" y="2276475"/>
                    <a:ext cx="44711" cy="22086"/>
                  </a:xfrm>
                  <a:custGeom>
                    <a:avLst/>
                    <a:gdLst>
                      <a:gd name="connsiteX0" fmla="*/ 36366 w 44711"/>
                      <a:gd name="connsiteY0" fmla="*/ 17317 h 22086"/>
                      <a:gd name="connsiteX1" fmla="*/ 13390 w 44711"/>
                      <a:gd name="connsiteY1" fmla="*/ 20268 h 22086"/>
                      <a:gd name="connsiteX2" fmla="*/ 0 w 44711"/>
                      <a:gd name="connsiteY2" fmla="*/ 1354 h 22086"/>
                      <a:gd name="connsiteX3" fmla="*/ 23233 w 44711"/>
                      <a:gd name="connsiteY3" fmla="*/ 8543 h 22086"/>
                      <a:gd name="connsiteX4" fmla="*/ 44395 w 44711"/>
                      <a:gd name="connsiteY4" fmla="*/ 0 h 22086"/>
                      <a:gd name="connsiteX5" fmla="*/ 36366 w 44711"/>
                      <a:gd name="connsiteY5" fmla="*/ 17317 h 22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4711" h="22086">
                        <a:moveTo>
                          <a:pt x="36366" y="17317"/>
                        </a:moveTo>
                        <a:cubicBezTo>
                          <a:pt x="30003" y="22340"/>
                          <a:pt x="20810" y="23517"/>
                          <a:pt x="13390" y="20268"/>
                        </a:cubicBezTo>
                        <a:cubicBezTo>
                          <a:pt x="5971" y="17019"/>
                          <a:pt x="609" y="9450"/>
                          <a:pt x="0" y="1354"/>
                        </a:cubicBezTo>
                        <a:cubicBezTo>
                          <a:pt x="6418" y="6634"/>
                          <a:pt x="14947" y="9274"/>
                          <a:pt x="23233" y="8543"/>
                        </a:cubicBezTo>
                        <a:cubicBezTo>
                          <a:pt x="31221" y="7839"/>
                          <a:pt x="37463" y="487"/>
                          <a:pt x="44395" y="0"/>
                        </a:cubicBezTo>
                        <a:cubicBezTo>
                          <a:pt x="46046" y="5903"/>
                          <a:pt x="40915" y="13715"/>
                          <a:pt x="36366" y="17317"/>
                        </a:cubicBezTo>
                        <a:close/>
                      </a:path>
                    </a:pathLst>
                  </a:custGeom>
                  <a:solidFill>
                    <a:srgbClr val="BA5050"/>
                  </a:solidFill>
                  <a:ln w="13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188" name="Freeform: Shape 187">
                    <a:extLst>
                      <a:ext uri="{FF2B5EF4-FFF2-40B4-BE49-F238E27FC236}">
                        <a16:creationId xmlns:a16="http://schemas.microsoft.com/office/drawing/2014/main" id="{D3CDBF01-8584-5F81-56CC-3D5F581317E0}"/>
                      </a:ext>
                    </a:extLst>
                  </p:cNvPr>
                  <p:cNvSpPr/>
                  <p:nvPr/>
                </p:nvSpPr>
                <p:spPr>
                  <a:xfrm>
                    <a:off x="12149979" y="2252689"/>
                    <a:ext cx="30565" cy="6872"/>
                  </a:xfrm>
                  <a:custGeom>
                    <a:avLst/>
                    <a:gdLst>
                      <a:gd name="connsiteX0" fmla="*/ 17628 w 30565"/>
                      <a:gd name="connsiteY0" fmla="*/ 147 h 6872"/>
                      <a:gd name="connsiteX1" fmla="*/ 0 w 30565"/>
                      <a:gd name="connsiteY1" fmla="*/ 4804 h 6872"/>
                      <a:gd name="connsiteX2" fmla="*/ 1381 w 30565"/>
                      <a:gd name="connsiteY2" fmla="*/ 5143 h 6872"/>
                      <a:gd name="connsiteX3" fmla="*/ 6296 w 30565"/>
                      <a:gd name="connsiteY3" fmla="*/ 4926 h 6872"/>
                      <a:gd name="connsiteX4" fmla="*/ 25494 w 30565"/>
                      <a:gd name="connsiteY4" fmla="*/ 6361 h 6872"/>
                      <a:gd name="connsiteX5" fmla="*/ 30179 w 30565"/>
                      <a:gd name="connsiteY5" fmla="*/ 6673 h 6872"/>
                      <a:gd name="connsiteX6" fmla="*/ 28039 w 30565"/>
                      <a:gd name="connsiteY6" fmla="*/ 3559 h 6872"/>
                      <a:gd name="connsiteX7" fmla="*/ 17858 w 30565"/>
                      <a:gd name="connsiteY7" fmla="*/ 174 h 6872"/>
                      <a:gd name="connsiteX8" fmla="*/ 17628 w 30565"/>
                      <a:gd name="connsiteY8" fmla="*/ 147 h 68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0565" h="6872">
                        <a:moveTo>
                          <a:pt x="17628" y="147"/>
                        </a:moveTo>
                        <a:cubicBezTo>
                          <a:pt x="11887" y="-584"/>
                          <a:pt x="2857" y="1487"/>
                          <a:pt x="0" y="4804"/>
                        </a:cubicBezTo>
                        <a:cubicBezTo>
                          <a:pt x="81" y="5143"/>
                          <a:pt x="623" y="5129"/>
                          <a:pt x="1381" y="5143"/>
                        </a:cubicBezTo>
                        <a:cubicBezTo>
                          <a:pt x="2952" y="5102"/>
                          <a:pt x="4698" y="4953"/>
                          <a:pt x="6296" y="4926"/>
                        </a:cubicBezTo>
                        <a:cubicBezTo>
                          <a:pt x="12605" y="4709"/>
                          <a:pt x="19280" y="5102"/>
                          <a:pt x="25494" y="6361"/>
                        </a:cubicBezTo>
                        <a:cubicBezTo>
                          <a:pt x="26902" y="6605"/>
                          <a:pt x="28947" y="7174"/>
                          <a:pt x="30179" y="6673"/>
                        </a:cubicBezTo>
                        <a:cubicBezTo>
                          <a:pt x="31329" y="5941"/>
                          <a:pt x="29705" y="4601"/>
                          <a:pt x="28039" y="3559"/>
                        </a:cubicBezTo>
                        <a:cubicBezTo>
                          <a:pt x="25210" y="1826"/>
                          <a:pt x="21554" y="566"/>
                          <a:pt x="17858" y="174"/>
                        </a:cubicBezTo>
                        <a:lnTo>
                          <a:pt x="17628" y="147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32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019EA41D-EAE5-8CDC-63AC-6FBE5BC62765}"/>
                </a:ext>
              </a:extLst>
            </p:cNvPr>
            <p:cNvSpPr txBox="1"/>
            <p:nvPr/>
          </p:nvSpPr>
          <p:spPr>
            <a:xfrm>
              <a:off x="10482584" y="3848941"/>
              <a:ext cx="7104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Myeloma </a:t>
              </a:r>
              <a:b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</a:b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cell</a:t>
              </a:r>
            </a:p>
          </p:txBody>
        </p:sp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5D141973-D1AE-2C1F-23C0-86CD6354F432}"/>
                </a:ext>
              </a:extLst>
            </p:cNvPr>
            <p:cNvGrpSpPr/>
            <p:nvPr/>
          </p:nvGrpSpPr>
          <p:grpSpPr>
            <a:xfrm rot="1748160">
              <a:off x="8267666" y="2939367"/>
              <a:ext cx="732877" cy="704819"/>
              <a:chOff x="8020352" y="3005735"/>
              <a:chExt cx="732877" cy="704819"/>
            </a:xfrm>
          </p:grpSpPr>
          <p:grpSp>
            <p:nvGrpSpPr>
              <p:cNvPr id="205" name="Group 204">
                <a:extLst>
                  <a:ext uri="{FF2B5EF4-FFF2-40B4-BE49-F238E27FC236}">
                    <a16:creationId xmlns:a16="http://schemas.microsoft.com/office/drawing/2014/main" id="{41DBA583-D491-CE39-3801-7C29A664D15F}"/>
                  </a:ext>
                </a:extLst>
              </p:cNvPr>
              <p:cNvGrpSpPr/>
              <p:nvPr/>
            </p:nvGrpSpPr>
            <p:grpSpPr>
              <a:xfrm>
                <a:off x="8388345" y="3528251"/>
                <a:ext cx="143931" cy="182303"/>
                <a:chOff x="8388345" y="3528251"/>
                <a:chExt cx="143931" cy="182303"/>
              </a:xfrm>
            </p:grpSpPr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DF8ED8A5-C709-795C-B7E0-37C5C3B13F89}"/>
                    </a:ext>
                  </a:extLst>
                </p:cNvPr>
                <p:cNvSpPr/>
                <p:nvPr/>
              </p:nvSpPr>
              <p:spPr>
                <a:xfrm rot="4283314">
                  <a:off x="8382404" y="3567442"/>
                  <a:ext cx="90000" cy="11617"/>
                </a:xfrm>
                <a:custGeom>
                  <a:avLst/>
                  <a:gdLst>
                    <a:gd name="connsiteX0" fmla="*/ 0 w 131968"/>
                    <a:gd name="connsiteY0" fmla="*/ 0 h 13359"/>
                    <a:gd name="connsiteX1" fmla="*/ 131969 w 131968"/>
                    <a:gd name="connsiteY1" fmla="*/ 0 h 13359"/>
                    <a:gd name="connsiteX2" fmla="*/ 131969 w 131968"/>
                    <a:gd name="connsiteY2" fmla="*/ 13360 h 13359"/>
                    <a:gd name="connsiteX3" fmla="*/ 0 w 131968"/>
                    <a:gd name="connsiteY3" fmla="*/ 13360 h 133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1968" h="13359">
                      <a:moveTo>
                        <a:pt x="0" y="0"/>
                      </a:moveTo>
                      <a:lnTo>
                        <a:pt x="131969" y="0"/>
                      </a:lnTo>
                      <a:lnTo>
                        <a:pt x="131969" y="13360"/>
                      </a:lnTo>
                      <a:lnTo>
                        <a:pt x="0" y="13360"/>
                      </a:lnTo>
                      <a:close/>
                    </a:path>
                  </a:pathLst>
                </a:custGeom>
                <a:solidFill>
                  <a:srgbClr val="B25656"/>
                </a:solidFill>
                <a:ln w="11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45" name="Group 244">
                  <a:extLst>
                    <a:ext uri="{FF2B5EF4-FFF2-40B4-BE49-F238E27FC236}">
                      <a16:creationId xmlns:a16="http://schemas.microsoft.com/office/drawing/2014/main" id="{A8C85D19-C9F3-DD72-9C6E-430F5A190016}"/>
                    </a:ext>
                  </a:extLst>
                </p:cNvPr>
                <p:cNvGrpSpPr/>
                <p:nvPr/>
              </p:nvGrpSpPr>
              <p:grpSpPr>
                <a:xfrm rot="18060812">
                  <a:off x="8421183" y="3599460"/>
                  <a:ext cx="78256" cy="143931"/>
                  <a:chOff x="12611765" y="2290975"/>
                  <a:chExt cx="78256" cy="143931"/>
                </a:xfrm>
              </p:grpSpPr>
              <p:sp>
                <p:nvSpPr>
                  <p:cNvPr id="246" name="Freeform: Shape 245">
                    <a:extLst>
                      <a:ext uri="{FF2B5EF4-FFF2-40B4-BE49-F238E27FC236}">
                        <a16:creationId xmlns:a16="http://schemas.microsoft.com/office/drawing/2014/main" id="{58203921-48DD-C9A7-B7D2-2B562D94C726}"/>
                      </a:ext>
                    </a:extLst>
                  </p:cNvPr>
                  <p:cNvSpPr/>
                  <p:nvPr/>
                </p:nvSpPr>
                <p:spPr>
                  <a:xfrm rot="18520199">
                    <a:off x="12580764" y="2339909"/>
                    <a:ext cx="143931" cy="46064"/>
                  </a:xfrm>
                  <a:custGeom>
                    <a:avLst/>
                    <a:gdLst>
                      <a:gd name="connsiteX0" fmla="*/ 143931 w 143931"/>
                      <a:gd name="connsiteY0" fmla="*/ 23032 h 46064"/>
                      <a:gd name="connsiteX1" fmla="*/ 71966 w 143931"/>
                      <a:gd name="connsiteY1" fmla="*/ 46064 h 46064"/>
                      <a:gd name="connsiteX2" fmla="*/ 0 w 143931"/>
                      <a:gd name="connsiteY2" fmla="*/ 23032 h 46064"/>
                      <a:gd name="connsiteX3" fmla="*/ 71966 w 143931"/>
                      <a:gd name="connsiteY3" fmla="*/ 0 h 46064"/>
                      <a:gd name="connsiteX4" fmla="*/ 143931 w 143931"/>
                      <a:gd name="connsiteY4" fmla="*/ 23032 h 46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931" h="46064">
                        <a:moveTo>
                          <a:pt x="143931" y="23032"/>
                        </a:moveTo>
                        <a:cubicBezTo>
                          <a:pt x="143931" y="35752"/>
                          <a:pt x="111711" y="46064"/>
                          <a:pt x="71966" y="46064"/>
                        </a:cubicBezTo>
                        <a:cubicBezTo>
                          <a:pt x="32220" y="46064"/>
                          <a:pt x="0" y="35752"/>
                          <a:pt x="0" y="23032"/>
                        </a:cubicBezTo>
                        <a:cubicBezTo>
                          <a:pt x="0" y="10312"/>
                          <a:pt x="32220" y="0"/>
                          <a:pt x="71966" y="0"/>
                        </a:cubicBezTo>
                        <a:cubicBezTo>
                          <a:pt x="111711" y="0"/>
                          <a:pt x="143931" y="10312"/>
                          <a:pt x="143931" y="23032"/>
                        </a:cubicBezTo>
                        <a:close/>
                      </a:path>
                    </a:pathLst>
                  </a:custGeom>
                  <a:solidFill>
                    <a:srgbClr val="8BDFE8"/>
                  </a:solidFill>
                  <a:ln w="5080" cap="flat">
                    <a:solidFill>
                      <a:srgbClr val="646769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47" name="Freeform: Shape 246">
                    <a:extLst>
                      <a:ext uri="{FF2B5EF4-FFF2-40B4-BE49-F238E27FC236}">
                        <a16:creationId xmlns:a16="http://schemas.microsoft.com/office/drawing/2014/main" id="{89B99D6F-4935-F61E-C871-A0065F1B398E}"/>
                      </a:ext>
                    </a:extLst>
                  </p:cNvPr>
                  <p:cNvSpPr/>
                  <p:nvPr/>
                </p:nvSpPr>
                <p:spPr>
                  <a:xfrm>
                    <a:off x="12611765" y="2314723"/>
                    <a:ext cx="78256" cy="95335"/>
                  </a:xfrm>
                  <a:custGeom>
                    <a:avLst/>
                    <a:gdLst>
                      <a:gd name="connsiteX0" fmla="*/ 34493 w 78256"/>
                      <a:gd name="connsiteY0" fmla="*/ 43956 h 95335"/>
                      <a:gd name="connsiteX1" fmla="*/ 78256 w 78256"/>
                      <a:gd name="connsiteY1" fmla="*/ 5600 h 95335"/>
                      <a:gd name="connsiteX2" fmla="*/ 76585 w 78256"/>
                      <a:gd name="connsiteY2" fmla="*/ 871 h 95335"/>
                      <a:gd name="connsiteX3" fmla="*/ 27841 w 78256"/>
                      <a:gd name="connsiteY3" fmla="*/ 38643 h 95335"/>
                      <a:gd name="connsiteX4" fmla="*/ 1671 w 78256"/>
                      <a:gd name="connsiteY4" fmla="*/ 94466 h 95335"/>
                      <a:gd name="connsiteX5" fmla="*/ 6653 w 78256"/>
                      <a:gd name="connsiteY5" fmla="*/ 95065 h 95335"/>
                      <a:gd name="connsiteX6" fmla="*/ 34493 w 78256"/>
                      <a:gd name="connsiteY6" fmla="*/ 43971 h 95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8256" h="95335">
                        <a:moveTo>
                          <a:pt x="34493" y="43956"/>
                        </a:moveTo>
                        <a:cubicBezTo>
                          <a:pt x="51330" y="22910"/>
                          <a:pt x="68923" y="7791"/>
                          <a:pt x="78256" y="5600"/>
                        </a:cubicBezTo>
                        <a:cubicBezTo>
                          <a:pt x="78272" y="3409"/>
                          <a:pt x="77736" y="1801"/>
                          <a:pt x="76585" y="871"/>
                        </a:cubicBezTo>
                        <a:cubicBezTo>
                          <a:pt x="70358" y="-4111"/>
                          <a:pt x="48540" y="12789"/>
                          <a:pt x="27841" y="38643"/>
                        </a:cubicBezTo>
                        <a:cubicBezTo>
                          <a:pt x="7157" y="64481"/>
                          <a:pt x="-4556" y="89484"/>
                          <a:pt x="1671" y="94466"/>
                        </a:cubicBezTo>
                        <a:cubicBezTo>
                          <a:pt x="2822" y="95396"/>
                          <a:pt x="4525" y="95553"/>
                          <a:pt x="6653" y="95065"/>
                        </a:cubicBezTo>
                        <a:cubicBezTo>
                          <a:pt x="6748" y="85495"/>
                          <a:pt x="17641" y="65017"/>
                          <a:pt x="34493" y="43971"/>
                        </a:cubicBezTo>
                        <a:close/>
                      </a:path>
                    </a:pathLst>
                  </a:custGeom>
                  <a:solidFill>
                    <a:srgbClr val="95C9DB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48" name="Freeform: Shape 247">
                    <a:extLst>
                      <a:ext uri="{FF2B5EF4-FFF2-40B4-BE49-F238E27FC236}">
                        <a16:creationId xmlns:a16="http://schemas.microsoft.com/office/drawing/2014/main" id="{92E6469F-4664-7377-4E54-849055811A6F}"/>
                      </a:ext>
                    </a:extLst>
                  </p:cNvPr>
                  <p:cNvSpPr/>
                  <p:nvPr/>
                </p:nvSpPr>
                <p:spPr>
                  <a:xfrm>
                    <a:off x="12635475" y="2346855"/>
                    <a:ext cx="48066" cy="57414"/>
                  </a:xfrm>
                  <a:custGeom>
                    <a:avLst/>
                    <a:gdLst>
                      <a:gd name="connsiteX0" fmla="*/ 0 w 48066"/>
                      <a:gd name="connsiteY0" fmla="*/ 57415 h 57414"/>
                      <a:gd name="connsiteX1" fmla="*/ 27557 w 48066"/>
                      <a:gd name="connsiteY1" fmla="*/ 31703 h 57414"/>
                      <a:gd name="connsiteX2" fmla="*/ 39412 w 48066"/>
                      <a:gd name="connsiteY2" fmla="*/ 16411 h 57414"/>
                      <a:gd name="connsiteX3" fmla="*/ 48066 w 48066"/>
                      <a:gd name="connsiteY3" fmla="*/ 0 h 57414"/>
                      <a:gd name="connsiteX4" fmla="*/ 36133 w 48066"/>
                      <a:gd name="connsiteY4" fmla="*/ 14141 h 57414"/>
                      <a:gd name="connsiteX5" fmla="*/ 24167 w 48066"/>
                      <a:gd name="connsiteY5" fmla="*/ 28471 h 57414"/>
                      <a:gd name="connsiteX6" fmla="*/ 0 w 48066"/>
                      <a:gd name="connsiteY6" fmla="*/ 57415 h 57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066" h="57414">
                        <a:moveTo>
                          <a:pt x="0" y="57415"/>
                        </a:moveTo>
                        <a:cubicBezTo>
                          <a:pt x="9506" y="49611"/>
                          <a:pt x="18981" y="41319"/>
                          <a:pt x="27557" y="31703"/>
                        </a:cubicBezTo>
                        <a:cubicBezTo>
                          <a:pt x="31829" y="26910"/>
                          <a:pt x="35849" y="21787"/>
                          <a:pt x="39412" y="16411"/>
                        </a:cubicBezTo>
                        <a:cubicBezTo>
                          <a:pt x="42186" y="12233"/>
                          <a:pt x="47672" y="4146"/>
                          <a:pt x="48066" y="0"/>
                        </a:cubicBezTo>
                        <a:cubicBezTo>
                          <a:pt x="43936" y="3957"/>
                          <a:pt x="39916" y="9616"/>
                          <a:pt x="36133" y="14141"/>
                        </a:cubicBezTo>
                        <a:cubicBezTo>
                          <a:pt x="32144" y="18918"/>
                          <a:pt x="28156" y="23694"/>
                          <a:pt x="24167" y="28471"/>
                        </a:cubicBezTo>
                        <a:cubicBezTo>
                          <a:pt x="16111" y="38119"/>
                          <a:pt x="8056" y="47767"/>
                          <a:pt x="0" y="5741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206" name="Group 205">
                <a:extLst>
                  <a:ext uri="{FF2B5EF4-FFF2-40B4-BE49-F238E27FC236}">
                    <a16:creationId xmlns:a16="http://schemas.microsoft.com/office/drawing/2014/main" id="{96CD6E2D-40D7-E230-6F1C-32A636C8F050}"/>
                  </a:ext>
                </a:extLst>
              </p:cNvPr>
              <p:cNvGrpSpPr/>
              <p:nvPr/>
            </p:nvGrpSpPr>
            <p:grpSpPr>
              <a:xfrm rot="4625664">
                <a:off x="8039538" y="3407635"/>
                <a:ext cx="143931" cy="182303"/>
                <a:chOff x="8388345" y="3528251"/>
                <a:chExt cx="143931" cy="182303"/>
              </a:xfrm>
            </p:grpSpPr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26F3D4D1-7EEF-5848-339A-072ECAF74649}"/>
                    </a:ext>
                  </a:extLst>
                </p:cNvPr>
                <p:cNvSpPr/>
                <p:nvPr/>
              </p:nvSpPr>
              <p:spPr>
                <a:xfrm rot="4283314">
                  <a:off x="8382404" y="3567442"/>
                  <a:ext cx="90000" cy="11617"/>
                </a:xfrm>
                <a:custGeom>
                  <a:avLst/>
                  <a:gdLst>
                    <a:gd name="connsiteX0" fmla="*/ 0 w 131968"/>
                    <a:gd name="connsiteY0" fmla="*/ 0 h 13359"/>
                    <a:gd name="connsiteX1" fmla="*/ 131969 w 131968"/>
                    <a:gd name="connsiteY1" fmla="*/ 0 h 13359"/>
                    <a:gd name="connsiteX2" fmla="*/ 131969 w 131968"/>
                    <a:gd name="connsiteY2" fmla="*/ 13360 h 13359"/>
                    <a:gd name="connsiteX3" fmla="*/ 0 w 131968"/>
                    <a:gd name="connsiteY3" fmla="*/ 13360 h 133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1968" h="13359">
                      <a:moveTo>
                        <a:pt x="0" y="0"/>
                      </a:moveTo>
                      <a:lnTo>
                        <a:pt x="131969" y="0"/>
                      </a:lnTo>
                      <a:lnTo>
                        <a:pt x="131969" y="13360"/>
                      </a:lnTo>
                      <a:lnTo>
                        <a:pt x="0" y="13360"/>
                      </a:lnTo>
                      <a:close/>
                    </a:path>
                  </a:pathLst>
                </a:custGeom>
                <a:solidFill>
                  <a:srgbClr val="B25656"/>
                </a:solidFill>
                <a:ln w="11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40" name="Group 239">
                  <a:extLst>
                    <a:ext uri="{FF2B5EF4-FFF2-40B4-BE49-F238E27FC236}">
                      <a16:creationId xmlns:a16="http://schemas.microsoft.com/office/drawing/2014/main" id="{5A974460-C683-3F53-0921-695D62969AEF}"/>
                    </a:ext>
                  </a:extLst>
                </p:cNvPr>
                <p:cNvGrpSpPr/>
                <p:nvPr/>
              </p:nvGrpSpPr>
              <p:grpSpPr>
                <a:xfrm rot="18060812">
                  <a:off x="8421183" y="3599460"/>
                  <a:ext cx="78256" cy="143931"/>
                  <a:chOff x="12611765" y="2290975"/>
                  <a:chExt cx="78256" cy="143931"/>
                </a:xfrm>
              </p:grpSpPr>
              <p:sp>
                <p:nvSpPr>
                  <p:cNvPr id="241" name="Freeform: Shape 240">
                    <a:extLst>
                      <a:ext uri="{FF2B5EF4-FFF2-40B4-BE49-F238E27FC236}">
                        <a16:creationId xmlns:a16="http://schemas.microsoft.com/office/drawing/2014/main" id="{60A6F7BB-78C7-286E-2674-4B729E12722F}"/>
                      </a:ext>
                    </a:extLst>
                  </p:cNvPr>
                  <p:cNvSpPr/>
                  <p:nvPr/>
                </p:nvSpPr>
                <p:spPr>
                  <a:xfrm rot="18520199">
                    <a:off x="12580764" y="2339909"/>
                    <a:ext cx="143931" cy="46064"/>
                  </a:xfrm>
                  <a:custGeom>
                    <a:avLst/>
                    <a:gdLst>
                      <a:gd name="connsiteX0" fmla="*/ 143931 w 143931"/>
                      <a:gd name="connsiteY0" fmla="*/ 23032 h 46064"/>
                      <a:gd name="connsiteX1" fmla="*/ 71966 w 143931"/>
                      <a:gd name="connsiteY1" fmla="*/ 46064 h 46064"/>
                      <a:gd name="connsiteX2" fmla="*/ 0 w 143931"/>
                      <a:gd name="connsiteY2" fmla="*/ 23032 h 46064"/>
                      <a:gd name="connsiteX3" fmla="*/ 71966 w 143931"/>
                      <a:gd name="connsiteY3" fmla="*/ 0 h 46064"/>
                      <a:gd name="connsiteX4" fmla="*/ 143931 w 143931"/>
                      <a:gd name="connsiteY4" fmla="*/ 23032 h 46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931" h="46064">
                        <a:moveTo>
                          <a:pt x="143931" y="23032"/>
                        </a:moveTo>
                        <a:cubicBezTo>
                          <a:pt x="143931" y="35752"/>
                          <a:pt x="111711" y="46064"/>
                          <a:pt x="71966" y="46064"/>
                        </a:cubicBezTo>
                        <a:cubicBezTo>
                          <a:pt x="32220" y="46064"/>
                          <a:pt x="0" y="35752"/>
                          <a:pt x="0" y="23032"/>
                        </a:cubicBezTo>
                        <a:cubicBezTo>
                          <a:pt x="0" y="10312"/>
                          <a:pt x="32220" y="0"/>
                          <a:pt x="71966" y="0"/>
                        </a:cubicBezTo>
                        <a:cubicBezTo>
                          <a:pt x="111711" y="0"/>
                          <a:pt x="143931" y="10312"/>
                          <a:pt x="143931" y="23032"/>
                        </a:cubicBezTo>
                        <a:close/>
                      </a:path>
                    </a:pathLst>
                  </a:custGeom>
                  <a:solidFill>
                    <a:srgbClr val="8BDFE8"/>
                  </a:solidFill>
                  <a:ln w="5080" cap="flat">
                    <a:solidFill>
                      <a:srgbClr val="646769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42" name="Freeform: Shape 241">
                    <a:extLst>
                      <a:ext uri="{FF2B5EF4-FFF2-40B4-BE49-F238E27FC236}">
                        <a16:creationId xmlns:a16="http://schemas.microsoft.com/office/drawing/2014/main" id="{1930F068-F405-DC62-3020-D7A5EE5F3B82}"/>
                      </a:ext>
                    </a:extLst>
                  </p:cNvPr>
                  <p:cNvSpPr/>
                  <p:nvPr/>
                </p:nvSpPr>
                <p:spPr>
                  <a:xfrm>
                    <a:off x="12611765" y="2314723"/>
                    <a:ext cx="78256" cy="95335"/>
                  </a:xfrm>
                  <a:custGeom>
                    <a:avLst/>
                    <a:gdLst>
                      <a:gd name="connsiteX0" fmla="*/ 34493 w 78256"/>
                      <a:gd name="connsiteY0" fmla="*/ 43956 h 95335"/>
                      <a:gd name="connsiteX1" fmla="*/ 78256 w 78256"/>
                      <a:gd name="connsiteY1" fmla="*/ 5600 h 95335"/>
                      <a:gd name="connsiteX2" fmla="*/ 76585 w 78256"/>
                      <a:gd name="connsiteY2" fmla="*/ 871 h 95335"/>
                      <a:gd name="connsiteX3" fmla="*/ 27841 w 78256"/>
                      <a:gd name="connsiteY3" fmla="*/ 38643 h 95335"/>
                      <a:gd name="connsiteX4" fmla="*/ 1671 w 78256"/>
                      <a:gd name="connsiteY4" fmla="*/ 94466 h 95335"/>
                      <a:gd name="connsiteX5" fmla="*/ 6653 w 78256"/>
                      <a:gd name="connsiteY5" fmla="*/ 95065 h 95335"/>
                      <a:gd name="connsiteX6" fmla="*/ 34493 w 78256"/>
                      <a:gd name="connsiteY6" fmla="*/ 43971 h 95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8256" h="95335">
                        <a:moveTo>
                          <a:pt x="34493" y="43956"/>
                        </a:moveTo>
                        <a:cubicBezTo>
                          <a:pt x="51330" y="22910"/>
                          <a:pt x="68923" y="7791"/>
                          <a:pt x="78256" y="5600"/>
                        </a:cubicBezTo>
                        <a:cubicBezTo>
                          <a:pt x="78272" y="3409"/>
                          <a:pt x="77736" y="1801"/>
                          <a:pt x="76585" y="871"/>
                        </a:cubicBezTo>
                        <a:cubicBezTo>
                          <a:pt x="70358" y="-4111"/>
                          <a:pt x="48540" y="12789"/>
                          <a:pt x="27841" y="38643"/>
                        </a:cubicBezTo>
                        <a:cubicBezTo>
                          <a:pt x="7157" y="64481"/>
                          <a:pt x="-4556" y="89484"/>
                          <a:pt x="1671" y="94466"/>
                        </a:cubicBezTo>
                        <a:cubicBezTo>
                          <a:pt x="2822" y="95396"/>
                          <a:pt x="4525" y="95553"/>
                          <a:pt x="6653" y="95065"/>
                        </a:cubicBezTo>
                        <a:cubicBezTo>
                          <a:pt x="6748" y="85495"/>
                          <a:pt x="17641" y="65017"/>
                          <a:pt x="34493" y="43971"/>
                        </a:cubicBezTo>
                        <a:close/>
                      </a:path>
                    </a:pathLst>
                  </a:custGeom>
                  <a:solidFill>
                    <a:srgbClr val="95C9DB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43" name="Freeform: Shape 242">
                    <a:extLst>
                      <a:ext uri="{FF2B5EF4-FFF2-40B4-BE49-F238E27FC236}">
                        <a16:creationId xmlns:a16="http://schemas.microsoft.com/office/drawing/2014/main" id="{DC0E7C51-C0D0-5259-B394-1089EF7A3BF6}"/>
                      </a:ext>
                    </a:extLst>
                  </p:cNvPr>
                  <p:cNvSpPr/>
                  <p:nvPr/>
                </p:nvSpPr>
                <p:spPr>
                  <a:xfrm>
                    <a:off x="12635475" y="2346855"/>
                    <a:ext cx="48066" cy="57414"/>
                  </a:xfrm>
                  <a:custGeom>
                    <a:avLst/>
                    <a:gdLst>
                      <a:gd name="connsiteX0" fmla="*/ 0 w 48066"/>
                      <a:gd name="connsiteY0" fmla="*/ 57415 h 57414"/>
                      <a:gd name="connsiteX1" fmla="*/ 27557 w 48066"/>
                      <a:gd name="connsiteY1" fmla="*/ 31703 h 57414"/>
                      <a:gd name="connsiteX2" fmla="*/ 39412 w 48066"/>
                      <a:gd name="connsiteY2" fmla="*/ 16411 h 57414"/>
                      <a:gd name="connsiteX3" fmla="*/ 48066 w 48066"/>
                      <a:gd name="connsiteY3" fmla="*/ 0 h 57414"/>
                      <a:gd name="connsiteX4" fmla="*/ 36133 w 48066"/>
                      <a:gd name="connsiteY4" fmla="*/ 14141 h 57414"/>
                      <a:gd name="connsiteX5" fmla="*/ 24167 w 48066"/>
                      <a:gd name="connsiteY5" fmla="*/ 28471 h 57414"/>
                      <a:gd name="connsiteX6" fmla="*/ 0 w 48066"/>
                      <a:gd name="connsiteY6" fmla="*/ 57415 h 57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066" h="57414">
                        <a:moveTo>
                          <a:pt x="0" y="57415"/>
                        </a:moveTo>
                        <a:cubicBezTo>
                          <a:pt x="9506" y="49611"/>
                          <a:pt x="18981" y="41319"/>
                          <a:pt x="27557" y="31703"/>
                        </a:cubicBezTo>
                        <a:cubicBezTo>
                          <a:pt x="31829" y="26910"/>
                          <a:pt x="35849" y="21787"/>
                          <a:pt x="39412" y="16411"/>
                        </a:cubicBezTo>
                        <a:cubicBezTo>
                          <a:pt x="42186" y="12233"/>
                          <a:pt x="47672" y="4146"/>
                          <a:pt x="48066" y="0"/>
                        </a:cubicBezTo>
                        <a:cubicBezTo>
                          <a:pt x="43936" y="3957"/>
                          <a:pt x="39916" y="9616"/>
                          <a:pt x="36133" y="14141"/>
                        </a:cubicBezTo>
                        <a:cubicBezTo>
                          <a:pt x="32144" y="18918"/>
                          <a:pt x="28156" y="23694"/>
                          <a:pt x="24167" y="28471"/>
                        </a:cubicBezTo>
                        <a:cubicBezTo>
                          <a:pt x="16111" y="38119"/>
                          <a:pt x="8056" y="47767"/>
                          <a:pt x="0" y="5741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207" name="Group 206">
                <a:extLst>
                  <a:ext uri="{FF2B5EF4-FFF2-40B4-BE49-F238E27FC236}">
                    <a16:creationId xmlns:a16="http://schemas.microsoft.com/office/drawing/2014/main" id="{B14576CC-4B80-FEAB-B13E-0FCF0A101DC0}"/>
                  </a:ext>
                </a:extLst>
              </p:cNvPr>
              <p:cNvGrpSpPr/>
              <p:nvPr/>
            </p:nvGrpSpPr>
            <p:grpSpPr>
              <a:xfrm rot="9059899">
                <a:off x="8072239" y="3046825"/>
                <a:ext cx="143931" cy="182303"/>
                <a:chOff x="8388345" y="3528251"/>
                <a:chExt cx="143931" cy="182303"/>
              </a:xfrm>
            </p:grpSpPr>
            <p:sp>
              <p:nvSpPr>
                <p:cNvPr id="234" name="Freeform: Shape 233">
                  <a:extLst>
                    <a:ext uri="{FF2B5EF4-FFF2-40B4-BE49-F238E27FC236}">
                      <a16:creationId xmlns:a16="http://schemas.microsoft.com/office/drawing/2014/main" id="{71715E71-62FF-C6EA-DF6E-696515278B3C}"/>
                    </a:ext>
                  </a:extLst>
                </p:cNvPr>
                <p:cNvSpPr/>
                <p:nvPr/>
              </p:nvSpPr>
              <p:spPr>
                <a:xfrm rot="4283314">
                  <a:off x="8382404" y="3567442"/>
                  <a:ext cx="90000" cy="11617"/>
                </a:xfrm>
                <a:custGeom>
                  <a:avLst/>
                  <a:gdLst>
                    <a:gd name="connsiteX0" fmla="*/ 0 w 131968"/>
                    <a:gd name="connsiteY0" fmla="*/ 0 h 13359"/>
                    <a:gd name="connsiteX1" fmla="*/ 131969 w 131968"/>
                    <a:gd name="connsiteY1" fmla="*/ 0 h 13359"/>
                    <a:gd name="connsiteX2" fmla="*/ 131969 w 131968"/>
                    <a:gd name="connsiteY2" fmla="*/ 13360 h 13359"/>
                    <a:gd name="connsiteX3" fmla="*/ 0 w 131968"/>
                    <a:gd name="connsiteY3" fmla="*/ 13360 h 133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1968" h="13359">
                      <a:moveTo>
                        <a:pt x="0" y="0"/>
                      </a:moveTo>
                      <a:lnTo>
                        <a:pt x="131969" y="0"/>
                      </a:lnTo>
                      <a:lnTo>
                        <a:pt x="131969" y="13360"/>
                      </a:lnTo>
                      <a:lnTo>
                        <a:pt x="0" y="13360"/>
                      </a:lnTo>
                      <a:close/>
                    </a:path>
                  </a:pathLst>
                </a:custGeom>
                <a:solidFill>
                  <a:srgbClr val="B25656"/>
                </a:solidFill>
                <a:ln w="11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35" name="Group 234">
                  <a:extLst>
                    <a:ext uri="{FF2B5EF4-FFF2-40B4-BE49-F238E27FC236}">
                      <a16:creationId xmlns:a16="http://schemas.microsoft.com/office/drawing/2014/main" id="{AC496DB8-4A82-2501-F93B-59D37F6C25B9}"/>
                    </a:ext>
                  </a:extLst>
                </p:cNvPr>
                <p:cNvGrpSpPr/>
                <p:nvPr/>
              </p:nvGrpSpPr>
              <p:grpSpPr>
                <a:xfrm rot="18060812">
                  <a:off x="8421183" y="3599460"/>
                  <a:ext cx="78256" cy="143931"/>
                  <a:chOff x="12611765" y="2290975"/>
                  <a:chExt cx="78256" cy="143931"/>
                </a:xfrm>
              </p:grpSpPr>
              <p:sp>
                <p:nvSpPr>
                  <p:cNvPr id="236" name="Freeform: Shape 235">
                    <a:extLst>
                      <a:ext uri="{FF2B5EF4-FFF2-40B4-BE49-F238E27FC236}">
                        <a16:creationId xmlns:a16="http://schemas.microsoft.com/office/drawing/2014/main" id="{06878C8E-83CD-1236-407A-7AEAC7A56B8A}"/>
                      </a:ext>
                    </a:extLst>
                  </p:cNvPr>
                  <p:cNvSpPr/>
                  <p:nvPr/>
                </p:nvSpPr>
                <p:spPr>
                  <a:xfrm rot="18520199">
                    <a:off x="12580764" y="2339909"/>
                    <a:ext cx="143931" cy="46064"/>
                  </a:xfrm>
                  <a:custGeom>
                    <a:avLst/>
                    <a:gdLst>
                      <a:gd name="connsiteX0" fmla="*/ 143931 w 143931"/>
                      <a:gd name="connsiteY0" fmla="*/ 23032 h 46064"/>
                      <a:gd name="connsiteX1" fmla="*/ 71966 w 143931"/>
                      <a:gd name="connsiteY1" fmla="*/ 46064 h 46064"/>
                      <a:gd name="connsiteX2" fmla="*/ 0 w 143931"/>
                      <a:gd name="connsiteY2" fmla="*/ 23032 h 46064"/>
                      <a:gd name="connsiteX3" fmla="*/ 71966 w 143931"/>
                      <a:gd name="connsiteY3" fmla="*/ 0 h 46064"/>
                      <a:gd name="connsiteX4" fmla="*/ 143931 w 143931"/>
                      <a:gd name="connsiteY4" fmla="*/ 23032 h 46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931" h="46064">
                        <a:moveTo>
                          <a:pt x="143931" y="23032"/>
                        </a:moveTo>
                        <a:cubicBezTo>
                          <a:pt x="143931" y="35752"/>
                          <a:pt x="111711" y="46064"/>
                          <a:pt x="71966" y="46064"/>
                        </a:cubicBezTo>
                        <a:cubicBezTo>
                          <a:pt x="32220" y="46064"/>
                          <a:pt x="0" y="35752"/>
                          <a:pt x="0" y="23032"/>
                        </a:cubicBezTo>
                        <a:cubicBezTo>
                          <a:pt x="0" y="10312"/>
                          <a:pt x="32220" y="0"/>
                          <a:pt x="71966" y="0"/>
                        </a:cubicBezTo>
                        <a:cubicBezTo>
                          <a:pt x="111711" y="0"/>
                          <a:pt x="143931" y="10312"/>
                          <a:pt x="143931" y="23032"/>
                        </a:cubicBezTo>
                        <a:close/>
                      </a:path>
                    </a:pathLst>
                  </a:custGeom>
                  <a:solidFill>
                    <a:srgbClr val="8BDFE8"/>
                  </a:solidFill>
                  <a:ln w="5080" cap="flat">
                    <a:solidFill>
                      <a:srgbClr val="646769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37" name="Freeform: Shape 236">
                    <a:extLst>
                      <a:ext uri="{FF2B5EF4-FFF2-40B4-BE49-F238E27FC236}">
                        <a16:creationId xmlns:a16="http://schemas.microsoft.com/office/drawing/2014/main" id="{79503257-613C-67A1-8BB2-8CC39A7FA1FF}"/>
                      </a:ext>
                    </a:extLst>
                  </p:cNvPr>
                  <p:cNvSpPr/>
                  <p:nvPr/>
                </p:nvSpPr>
                <p:spPr>
                  <a:xfrm>
                    <a:off x="12611765" y="2314723"/>
                    <a:ext cx="78256" cy="95335"/>
                  </a:xfrm>
                  <a:custGeom>
                    <a:avLst/>
                    <a:gdLst>
                      <a:gd name="connsiteX0" fmla="*/ 34493 w 78256"/>
                      <a:gd name="connsiteY0" fmla="*/ 43956 h 95335"/>
                      <a:gd name="connsiteX1" fmla="*/ 78256 w 78256"/>
                      <a:gd name="connsiteY1" fmla="*/ 5600 h 95335"/>
                      <a:gd name="connsiteX2" fmla="*/ 76585 w 78256"/>
                      <a:gd name="connsiteY2" fmla="*/ 871 h 95335"/>
                      <a:gd name="connsiteX3" fmla="*/ 27841 w 78256"/>
                      <a:gd name="connsiteY3" fmla="*/ 38643 h 95335"/>
                      <a:gd name="connsiteX4" fmla="*/ 1671 w 78256"/>
                      <a:gd name="connsiteY4" fmla="*/ 94466 h 95335"/>
                      <a:gd name="connsiteX5" fmla="*/ 6653 w 78256"/>
                      <a:gd name="connsiteY5" fmla="*/ 95065 h 95335"/>
                      <a:gd name="connsiteX6" fmla="*/ 34493 w 78256"/>
                      <a:gd name="connsiteY6" fmla="*/ 43971 h 95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8256" h="95335">
                        <a:moveTo>
                          <a:pt x="34493" y="43956"/>
                        </a:moveTo>
                        <a:cubicBezTo>
                          <a:pt x="51330" y="22910"/>
                          <a:pt x="68923" y="7791"/>
                          <a:pt x="78256" y="5600"/>
                        </a:cubicBezTo>
                        <a:cubicBezTo>
                          <a:pt x="78272" y="3409"/>
                          <a:pt x="77736" y="1801"/>
                          <a:pt x="76585" y="871"/>
                        </a:cubicBezTo>
                        <a:cubicBezTo>
                          <a:pt x="70358" y="-4111"/>
                          <a:pt x="48540" y="12789"/>
                          <a:pt x="27841" y="38643"/>
                        </a:cubicBezTo>
                        <a:cubicBezTo>
                          <a:pt x="7157" y="64481"/>
                          <a:pt x="-4556" y="89484"/>
                          <a:pt x="1671" y="94466"/>
                        </a:cubicBezTo>
                        <a:cubicBezTo>
                          <a:pt x="2822" y="95396"/>
                          <a:pt x="4525" y="95553"/>
                          <a:pt x="6653" y="95065"/>
                        </a:cubicBezTo>
                        <a:cubicBezTo>
                          <a:pt x="6748" y="85495"/>
                          <a:pt x="17641" y="65017"/>
                          <a:pt x="34493" y="43971"/>
                        </a:cubicBezTo>
                        <a:close/>
                      </a:path>
                    </a:pathLst>
                  </a:custGeom>
                  <a:solidFill>
                    <a:srgbClr val="95C9DB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38" name="Freeform: Shape 237">
                    <a:extLst>
                      <a:ext uri="{FF2B5EF4-FFF2-40B4-BE49-F238E27FC236}">
                        <a16:creationId xmlns:a16="http://schemas.microsoft.com/office/drawing/2014/main" id="{26D78C45-746E-F436-610C-AC8EF4282EE4}"/>
                      </a:ext>
                    </a:extLst>
                  </p:cNvPr>
                  <p:cNvSpPr/>
                  <p:nvPr/>
                </p:nvSpPr>
                <p:spPr>
                  <a:xfrm>
                    <a:off x="12635475" y="2346855"/>
                    <a:ext cx="48066" cy="57414"/>
                  </a:xfrm>
                  <a:custGeom>
                    <a:avLst/>
                    <a:gdLst>
                      <a:gd name="connsiteX0" fmla="*/ 0 w 48066"/>
                      <a:gd name="connsiteY0" fmla="*/ 57415 h 57414"/>
                      <a:gd name="connsiteX1" fmla="*/ 27557 w 48066"/>
                      <a:gd name="connsiteY1" fmla="*/ 31703 h 57414"/>
                      <a:gd name="connsiteX2" fmla="*/ 39412 w 48066"/>
                      <a:gd name="connsiteY2" fmla="*/ 16411 h 57414"/>
                      <a:gd name="connsiteX3" fmla="*/ 48066 w 48066"/>
                      <a:gd name="connsiteY3" fmla="*/ 0 h 57414"/>
                      <a:gd name="connsiteX4" fmla="*/ 36133 w 48066"/>
                      <a:gd name="connsiteY4" fmla="*/ 14141 h 57414"/>
                      <a:gd name="connsiteX5" fmla="*/ 24167 w 48066"/>
                      <a:gd name="connsiteY5" fmla="*/ 28471 h 57414"/>
                      <a:gd name="connsiteX6" fmla="*/ 0 w 48066"/>
                      <a:gd name="connsiteY6" fmla="*/ 57415 h 57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066" h="57414">
                        <a:moveTo>
                          <a:pt x="0" y="57415"/>
                        </a:moveTo>
                        <a:cubicBezTo>
                          <a:pt x="9506" y="49611"/>
                          <a:pt x="18981" y="41319"/>
                          <a:pt x="27557" y="31703"/>
                        </a:cubicBezTo>
                        <a:cubicBezTo>
                          <a:pt x="31829" y="26910"/>
                          <a:pt x="35849" y="21787"/>
                          <a:pt x="39412" y="16411"/>
                        </a:cubicBezTo>
                        <a:cubicBezTo>
                          <a:pt x="42186" y="12233"/>
                          <a:pt x="47672" y="4146"/>
                          <a:pt x="48066" y="0"/>
                        </a:cubicBezTo>
                        <a:cubicBezTo>
                          <a:pt x="43936" y="3957"/>
                          <a:pt x="39916" y="9616"/>
                          <a:pt x="36133" y="14141"/>
                        </a:cubicBezTo>
                        <a:cubicBezTo>
                          <a:pt x="32144" y="18918"/>
                          <a:pt x="28156" y="23694"/>
                          <a:pt x="24167" y="28471"/>
                        </a:cubicBezTo>
                        <a:cubicBezTo>
                          <a:pt x="16111" y="38119"/>
                          <a:pt x="8056" y="47767"/>
                          <a:pt x="0" y="5741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50C6A05F-4C82-E9AD-2C47-14529D3FF53D}"/>
                  </a:ext>
                </a:extLst>
              </p:cNvPr>
              <p:cNvGrpSpPr/>
              <p:nvPr/>
            </p:nvGrpSpPr>
            <p:grpSpPr>
              <a:xfrm rot="14301831">
                <a:off x="8423518" y="2986549"/>
                <a:ext cx="143931" cy="182303"/>
                <a:chOff x="8388345" y="3528251"/>
                <a:chExt cx="143931" cy="182303"/>
              </a:xfrm>
            </p:grpSpPr>
            <p:sp>
              <p:nvSpPr>
                <p:cNvPr id="229" name="Freeform: Shape 228">
                  <a:extLst>
                    <a:ext uri="{FF2B5EF4-FFF2-40B4-BE49-F238E27FC236}">
                      <a16:creationId xmlns:a16="http://schemas.microsoft.com/office/drawing/2014/main" id="{9A27D546-8711-85A0-51E7-ABF63A25BCA3}"/>
                    </a:ext>
                  </a:extLst>
                </p:cNvPr>
                <p:cNvSpPr/>
                <p:nvPr/>
              </p:nvSpPr>
              <p:spPr>
                <a:xfrm rot="4283314">
                  <a:off x="8382404" y="3567442"/>
                  <a:ext cx="90000" cy="11617"/>
                </a:xfrm>
                <a:custGeom>
                  <a:avLst/>
                  <a:gdLst>
                    <a:gd name="connsiteX0" fmla="*/ 0 w 131968"/>
                    <a:gd name="connsiteY0" fmla="*/ 0 h 13359"/>
                    <a:gd name="connsiteX1" fmla="*/ 131969 w 131968"/>
                    <a:gd name="connsiteY1" fmla="*/ 0 h 13359"/>
                    <a:gd name="connsiteX2" fmla="*/ 131969 w 131968"/>
                    <a:gd name="connsiteY2" fmla="*/ 13360 h 13359"/>
                    <a:gd name="connsiteX3" fmla="*/ 0 w 131968"/>
                    <a:gd name="connsiteY3" fmla="*/ 13360 h 133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1968" h="13359">
                      <a:moveTo>
                        <a:pt x="0" y="0"/>
                      </a:moveTo>
                      <a:lnTo>
                        <a:pt x="131969" y="0"/>
                      </a:lnTo>
                      <a:lnTo>
                        <a:pt x="131969" y="13360"/>
                      </a:lnTo>
                      <a:lnTo>
                        <a:pt x="0" y="13360"/>
                      </a:lnTo>
                      <a:close/>
                    </a:path>
                  </a:pathLst>
                </a:custGeom>
                <a:solidFill>
                  <a:srgbClr val="B25656"/>
                </a:solidFill>
                <a:ln w="11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30" name="Group 229">
                  <a:extLst>
                    <a:ext uri="{FF2B5EF4-FFF2-40B4-BE49-F238E27FC236}">
                      <a16:creationId xmlns:a16="http://schemas.microsoft.com/office/drawing/2014/main" id="{4DAC3FD9-1F8D-9351-8471-16F3C36C8838}"/>
                    </a:ext>
                  </a:extLst>
                </p:cNvPr>
                <p:cNvGrpSpPr/>
                <p:nvPr/>
              </p:nvGrpSpPr>
              <p:grpSpPr>
                <a:xfrm rot="18060812">
                  <a:off x="8421183" y="3599460"/>
                  <a:ext cx="78256" cy="143931"/>
                  <a:chOff x="12611765" y="2290975"/>
                  <a:chExt cx="78256" cy="143931"/>
                </a:xfrm>
              </p:grpSpPr>
              <p:sp>
                <p:nvSpPr>
                  <p:cNvPr id="231" name="Freeform: Shape 230">
                    <a:extLst>
                      <a:ext uri="{FF2B5EF4-FFF2-40B4-BE49-F238E27FC236}">
                        <a16:creationId xmlns:a16="http://schemas.microsoft.com/office/drawing/2014/main" id="{8D7AE9FA-5A44-0033-D053-80407CA5DB75}"/>
                      </a:ext>
                    </a:extLst>
                  </p:cNvPr>
                  <p:cNvSpPr/>
                  <p:nvPr/>
                </p:nvSpPr>
                <p:spPr>
                  <a:xfrm rot="18520199">
                    <a:off x="12580764" y="2339909"/>
                    <a:ext cx="143931" cy="46064"/>
                  </a:xfrm>
                  <a:custGeom>
                    <a:avLst/>
                    <a:gdLst>
                      <a:gd name="connsiteX0" fmla="*/ 143931 w 143931"/>
                      <a:gd name="connsiteY0" fmla="*/ 23032 h 46064"/>
                      <a:gd name="connsiteX1" fmla="*/ 71966 w 143931"/>
                      <a:gd name="connsiteY1" fmla="*/ 46064 h 46064"/>
                      <a:gd name="connsiteX2" fmla="*/ 0 w 143931"/>
                      <a:gd name="connsiteY2" fmla="*/ 23032 h 46064"/>
                      <a:gd name="connsiteX3" fmla="*/ 71966 w 143931"/>
                      <a:gd name="connsiteY3" fmla="*/ 0 h 46064"/>
                      <a:gd name="connsiteX4" fmla="*/ 143931 w 143931"/>
                      <a:gd name="connsiteY4" fmla="*/ 23032 h 46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931" h="46064">
                        <a:moveTo>
                          <a:pt x="143931" y="23032"/>
                        </a:moveTo>
                        <a:cubicBezTo>
                          <a:pt x="143931" y="35752"/>
                          <a:pt x="111711" y="46064"/>
                          <a:pt x="71966" y="46064"/>
                        </a:cubicBezTo>
                        <a:cubicBezTo>
                          <a:pt x="32220" y="46064"/>
                          <a:pt x="0" y="35752"/>
                          <a:pt x="0" y="23032"/>
                        </a:cubicBezTo>
                        <a:cubicBezTo>
                          <a:pt x="0" y="10312"/>
                          <a:pt x="32220" y="0"/>
                          <a:pt x="71966" y="0"/>
                        </a:cubicBezTo>
                        <a:cubicBezTo>
                          <a:pt x="111711" y="0"/>
                          <a:pt x="143931" y="10312"/>
                          <a:pt x="143931" y="23032"/>
                        </a:cubicBezTo>
                        <a:close/>
                      </a:path>
                    </a:pathLst>
                  </a:custGeom>
                  <a:solidFill>
                    <a:srgbClr val="8BDFE8"/>
                  </a:solidFill>
                  <a:ln w="5080" cap="flat">
                    <a:solidFill>
                      <a:srgbClr val="646769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32" name="Freeform: Shape 231">
                    <a:extLst>
                      <a:ext uri="{FF2B5EF4-FFF2-40B4-BE49-F238E27FC236}">
                        <a16:creationId xmlns:a16="http://schemas.microsoft.com/office/drawing/2014/main" id="{4A660D7A-A7FF-FEB1-1963-7F524FA12307}"/>
                      </a:ext>
                    </a:extLst>
                  </p:cNvPr>
                  <p:cNvSpPr/>
                  <p:nvPr/>
                </p:nvSpPr>
                <p:spPr>
                  <a:xfrm>
                    <a:off x="12611765" y="2314723"/>
                    <a:ext cx="78256" cy="95335"/>
                  </a:xfrm>
                  <a:custGeom>
                    <a:avLst/>
                    <a:gdLst>
                      <a:gd name="connsiteX0" fmla="*/ 34493 w 78256"/>
                      <a:gd name="connsiteY0" fmla="*/ 43956 h 95335"/>
                      <a:gd name="connsiteX1" fmla="*/ 78256 w 78256"/>
                      <a:gd name="connsiteY1" fmla="*/ 5600 h 95335"/>
                      <a:gd name="connsiteX2" fmla="*/ 76585 w 78256"/>
                      <a:gd name="connsiteY2" fmla="*/ 871 h 95335"/>
                      <a:gd name="connsiteX3" fmla="*/ 27841 w 78256"/>
                      <a:gd name="connsiteY3" fmla="*/ 38643 h 95335"/>
                      <a:gd name="connsiteX4" fmla="*/ 1671 w 78256"/>
                      <a:gd name="connsiteY4" fmla="*/ 94466 h 95335"/>
                      <a:gd name="connsiteX5" fmla="*/ 6653 w 78256"/>
                      <a:gd name="connsiteY5" fmla="*/ 95065 h 95335"/>
                      <a:gd name="connsiteX6" fmla="*/ 34493 w 78256"/>
                      <a:gd name="connsiteY6" fmla="*/ 43971 h 95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8256" h="95335">
                        <a:moveTo>
                          <a:pt x="34493" y="43956"/>
                        </a:moveTo>
                        <a:cubicBezTo>
                          <a:pt x="51330" y="22910"/>
                          <a:pt x="68923" y="7791"/>
                          <a:pt x="78256" y="5600"/>
                        </a:cubicBezTo>
                        <a:cubicBezTo>
                          <a:pt x="78272" y="3409"/>
                          <a:pt x="77736" y="1801"/>
                          <a:pt x="76585" y="871"/>
                        </a:cubicBezTo>
                        <a:cubicBezTo>
                          <a:pt x="70358" y="-4111"/>
                          <a:pt x="48540" y="12789"/>
                          <a:pt x="27841" y="38643"/>
                        </a:cubicBezTo>
                        <a:cubicBezTo>
                          <a:pt x="7157" y="64481"/>
                          <a:pt x="-4556" y="89484"/>
                          <a:pt x="1671" y="94466"/>
                        </a:cubicBezTo>
                        <a:cubicBezTo>
                          <a:pt x="2822" y="95396"/>
                          <a:pt x="4525" y="95553"/>
                          <a:pt x="6653" y="95065"/>
                        </a:cubicBezTo>
                        <a:cubicBezTo>
                          <a:pt x="6748" y="85495"/>
                          <a:pt x="17641" y="65017"/>
                          <a:pt x="34493" y="43971"/>
                        </a:cubicBezTo>
                        <a:close/>
                      </a:path>
                    </a:pathLst>
                  </a:custGeom>
                  <a:solidFill>
                    <a:srgbClr val="95C9DB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33" name="Freeform: Shape 232">
                    <a:extLst>
                      <a:ext uri="{FF2B5EF4-FFF2-40B4-BE49-F238E27FC236}">
                        <a16:creationId xmlns:a16="http://schemas.microsoft.com/office/drawing/2014/main" id="{CABC892B-F1A2-71BD-9DB0-857F24CD3515}"/>
                      </a:ext>
                    </a:extLst>
                  </p:cNvPr>
                  <p:cNvSpPr/>
                  <p:nvPr/>
                </p:nvSpPr>
                <p:spPr>
                  <a:xfrm>
                    <a:off x="12635475" y="2346855"/>
                    <a:ext cx="48066" cy="57414"/>
                  </a:xfrm>
                  <a:custGeom>
                    <a:avLst/>
                    <a:gdLst>
                      <a:gd name="connsiteX0" fmla="*/ 0 w 48066"/>
                      <a:gd name="connsiteY0" fmla="*/ 57415 h 57414"/>
                      <a:gd name="connsiteX1" fmla="*/ 27557 w 48066"/>
                      <a:gd name="connsiteY1" fmla="*/ 31703 h 57414"/>
                      <a:gd name="connsiteX2" fmla="*/ 39412 w 48066"/>
                      <a:gd name="connsiteY2" fmla="*/ 16411 h 57414"/>
                      <a:gd name="connsiteX3" fmla="*/ 48066 w 48066"/>
                      <a:gd name="connsiteY3" fmla="*/ 0 h 57414"/>
                      <a:gd name="connsiteX4" fmla="*/ 36133 w 48066"/>
                      <a:gd name="connsiteY4" fmla="*/ 14141 h 57414"/>
                      <a:gd name="connsiteX5" fmla="*/ 24167 w 48066"/>
                      <a:gd name="connsiteY5" fmla="*/ 28471 h 57414"/>
                      <a:gd name="connsiteX6" fmla="*/ 0 w 48066"/>
                      <a:gd name="connsiteY6" fmla="*/ 57415 h 57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066" h="57414">
                        <a:moveTo>
                          <a:pt x="0" y="57415"/>
                        </a:moveTo>
                        <a:cubicBezTo>
                          <a:pt x="9506" y="49611"/>
                          <a:pt x="18981" y="41319"/>
                          <a:pt x="27557" y="31703"/>
                        </a:cubicBezTo>
                        <a:cubicBezTo>
                          <a:pt x="31829" y="26910"/>
                          <a:pt x="35849" y="21787"/>
                          <a:pt x="39412" y="16411"/>
                        </a:cubicBezTo>
                        <a:cubicBezTo>
                          <a:pt x="42186" y="12233"/>
                          <a:pt x="47672" y="4146"/>
                          <a:pt x="48066" y="0"/>
                        </a:cubicBezTo>
                        <a:cubicBezTo>
                          <a:pt x="43936" y="3957"/>
                          <a:pt x="39916" y="9616"/>
                          <a:pt x="36133" y="14141"/>
                        </a:cubicBezTo>
                        <a:cubicBezTo>
                          <a:pt x="32144" y="18918"/>
                          <a:pt x="28156" y="23694"/>
                          <a:pt x="24167" y="28471"/>
                        </a:cubicBezTo>
                        <a:cubicBezTo>
                          <a:pt x="16111" y="38119"/>
                          <a:pt x="8056" y="47767"/>
                          <a:pt x="0" y="5741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209" name="Group 208">
                <a:extLst>
                  <a:ext uri="{FF2B5EF4-FFF2-40B4-BE49-F238E27FC236}">
                    <a16:creationId xmlns:a16="http://schemas.microsoft.com/office/drawing/2014/main" id="{AF0597F8-5B4B-BB6E-B358-FB5A8A9D920F}"/>
                  </a:ext>
                </a:extLst>
              </p:cNvPr>
              <p:cNvGrpSpPr/>
              <p:nvPr/>
            </p:nvGrpSpPr>
            <p:grpSpPr>
              <a:xfrm rot="18296753">
                <a:off x="8590112" y="3337848"/>
                <a:ext cx="143931" cy="182303"/>
                <a:chOff x="8388345" y="3528251"/>
                <a:chExt cx="143931" cy="182303"/>
              </a:xfrm>
            </p:grpSpPr>
            <p:sp>
              <p:nvSpPr>
                <p:cNvPr id="224" name="Freeform: Shape 223">
                  <a:extLst>
                    <a:ext uri="{FF2B5EF4-FFF2-40B4-BE49-F238E27FC236}">
                      <a16:creationId xmlns:a16="http://schemas.microsoft.com/office/drawing/2014/main" id="{DDFCE665-FD5A-EDCD-32F0-920F11A51BF7}"/>
                    </a:ext>
                  </a:extLst>
                </p:cNvPr>
                <p:cNvSpPr/>
                <p:nvPr/>
              </p:nvSpPr>
              <p:spPr>
                <a:xfrm rot="4283314">
                  <a:off x="8382404" y="3567442"/>
                  <a:ext cx="90000" cy="11617"/>
                </a:xfrm>
                <a:custGeom>
                  <a:avLst/>
                  <a:gdLst>
                    <a:gd name="connsiteX0" fmla="*/ 0 w 131968"/>
                    <a:gd name="connsiteY0" fmla="*/ 0 h 13359"/>
                    <a:gd name="connsiteX1" fmla="*/ 131969 w 131968"/>
                    <a:gd name="connsiteY1" fmla="*/ 0 h 13359"/>
                    <a:gd name="connsiteX2" fmla="*/ 131969 w 131968"/>
                    <a:gd name="connsiteY2" fmla="*/ 13360 h 13359"/>
                    <a:gd name="connsiteX3" fmla="*/ 0 w 131968"/>
                    <a:gd name="connsiteY3" fmla="*/ 13360 h 133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1968" h="13359">
                      <a:moveTo>
                        <a:pt x="0" y="0"/>
                      </a:moveTo>
                      <a:lnTo>
                        <a:pt x="131969" y="0"/>
                      </a:lnTo>
                      <a:lnTo>
                        <a:pt x="131969" y="13360"/>
                      </a:lnTo>
                      <a:lnTo>
                        <a:pt x="0" y="13360"/>
                      </a:lnTo>
                      <a:close/>
                    </a:path>
                  </a:pathLst>
                </a:custGeom>
                <a:solidFill>
                  <a:srgbClr val="B25656"/>
                </a:solidFill>
                <a:ln w="11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25" name="Group 224">
                  <a:extLst>
                    <a:ext uri="{FF2B5EF4-FFF2-40B4-BE49-F238E27FC236}">
                      <a16:creationId xmlns:a16="http://schemas.microsoft.com/office/drawing/2014/main" id="{AEB17956-6D25-604C-F94C-00B142B1BF26}"/>
                    </a:ext>
                  </a:extLst>
                </p:cNvPr>
                <p:cNvGrpSpPr/>
                <p:nvPr/>
              </p:nvGrpSpPr>
              <p:grpSpPr>
                <a:xfrm rot="18060812">
                  <a:off x="8421183" y="3599460"/>
                  <a:ext cx="78256" cy="143931"/>
                  <a:chOff x="12611765" y="2290975"/>
                  <a:chExt cx="78256" cy="143931"/>
                </a:xfrm>
              </p:grpSpPr>
              <p:sp>
                <p:nvSpPr>
                  <p:cNvPr id="226" name="Freeform: Shape 225">
                    <a:extLst>
                      <a:ext uri="{FF2B5EF4-FFF2-40B4-BE49-F238E27FC236}">
                        <a16:creationId xmlns:a16="http://schemas.microsoft.com/office/drawing/2014/main" id="{0A50B743-D5A8-D4BA-7C13-AB520F68F623}"/>
                      </a:ext>
                    </a:extLst>
                  </p:cNvPr>
                  <p:cNvSpPr/>
                  <p:nvPr/>
                </p:nvSpPr>
                <p:spPr>
                  <a:xfrm rot="18520199">
                    <a:off x="12580764" y="2339909"/>
                    <a:ext cx="143931" cy="46064"/>
                  </a:xfrm>
                  <a:custGeom>
                    <a:avLst/>
                    <a:gdLst>
                      <a:gd name="connsiteX0" fmla="*/ 143931 w 143931"/>
                      <a:gd name="connsiteY0" fmla="*/ 23032 h 46064"/>
                      <a:gd name="connsiteX1" fmla="*/ 71966 w 143931"/>
                      <a:gd name="connsiteY1" fmla="*/ 46064 h 46064"/>
                      <a:gd name="connsiteX2" fmla="*/ 0 w 143931"/>
                      <a:gd name="connsiteY2" fmla="*/ 23032 h 46064"/>
                      <a:gd name="connsiteX3" fmla="*/ 71966 w 143931"/>
                      <a:gd name="connsiteY3" fmla="*/ 0 h 46064"/>
                      <a:gd name="connsiteX4" fmla="*/ 143931 w 143931"/>
                      <a:gd name="connsiteY4" fmla="*/ 23032 h 46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931" h="46064">
                        <a:moveTo>
                          <a:pt x="143931" y="23032"/>
                        </a:moveTo>
                        <a:cubicBezTo>
                          <a:pt x="143931" y="35752"/>
                          <a:pt x="111711" y="46064"/>
                          <a:pt x="71966" y="46064"/>
                        </a:cubicBezTo>
                        <a:cubicBezTo>
                          <a:pt x="32220" y="46064"/>
                          <a:pt x="0" y="35752"/>
                          <a:pt x="0" y="23032"/>
                        </a:cubicBezTo>
                        <a:cubicBezTo>
                          <a:pt x="0" y="10312"/>
                          <a:pt x="32220" y="0"/>
                          <a:pt x="71966" y="0"/>
                        </a:cubicBezTo>
                        <a:cubicBezTo>
                          <a:pt x="111711" y="0"/>
                          <a:pt x="143931" y="10312"/>
                          <a:pt x="143931" y="23032"/>
                        </a:cubicBezTo>
                        <a:close/>
                      </a:path>
                    </a:pathLst>
                  </a:custGeom>
                  <a:solidFill>
                    <a:srgbClr val="8BDFE8"/>
                  </a:solidFill>
                  <a:ln w="5080" cap="flat">
                    <a:solidFill>
                      <a:srgbClr val="646769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27" name="Freeform: Shape 226">
                    <a:extLst>
                      <a:ext uri="{FF2B5EF4-FFF2-40B4-BE49-F238E27FC236}">
                        <a16:creationId xmlns:a16="http://schemas.microsoft.com/office/drawing/2014/main" id="{F0C6B661-3939-D3AA-6213-0B87B074DD5E}"/>
                      </a:ext>
                    </a:extLst>
                  </p:cNvPr>
                  <p:cNvSpPr/>
                  <p:nvPr/>
                </p:nvSpPr>
                <p:spPr>
                  <a:xfrm>
                    <a:off x="12611765" y="2314723"/>
                    <a:ext cx="78256" cy="95335"/>
                  </a:xfrm>
                  <a:custGeom>
                    <a:avLst/>
                    <a:gdLst>
                      <a:gd name="connsiteX0" fmla="*/ 34493 w 78256"/>
                      <a:gd name="connsiteY0" fmla="*/ 43956 h 95335"/>
                      <a:gd name="connsiteX1" fmla="*/ 78256 w 78256"/>
                      <a:gd name="connsiteY1" fmla="*/ 5600 h 95335"/>
                      <a:gd name="connsiteX2" fmla="*/ 76585 w 78256"/>
                      <a:gd name="connsiteY2" fmla="*/ 871 h 95335"/>
                      <a:gd name="connsiteX3" fmla="*/ 27841 w 78256"/>
                      <a:gd name="connsiteY3" fmla="*/ 38643 h 95335"/>
                      <a:gd name="connsiteX4" fmla="*/ 1671 w 78256"/>
                      <a:gd name="connsiteY4" fmla="*/ 94466 h 95335"/>
                      <a:gd name="connsiteX5" fmla="*/ 6653 w 78256"/>
                      <a:gd name="connsiteY5" fmla="*/ 95065 h 95335"/>
                      <a:gd name="connsiteX6" fmla="*/ 34493 w 78256"/>
                      <a:gd name="connsiteY6" fmla="*/ 43971 h 95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8256" h="95335">
                        <a:moveTo>
                          <a:pt x="34493" y="43956"/>
                        </a:moveTo>
                        <a:cubicBezTo>
                          <a:pt x="51330" y="22910"/>
                          <a:pt x="68923" y="7791"/>
                          <a:pt x="78256" y="5600"/>
                        </a:cubicBezTo>
                        <a:cubicBezTo>
                          <a:pt x="78272" y="3409"/>
                          <a:pt x="77736" y="1801"/>
                          <a:pt x="76585" y="871"/>
                        </a:cubicBezTo>
                        <a:cubicBezTo>
                          <a:pt x="70358" y="-4111"/>
                          <a:pt x="48540" y="12789"/>
                          <a:pt x="27841" y="38643"/>
                        </a:cubicBezTo>
                        <a:cubicBezTo>
                          <a:pt x="7157" y="64481"/>
                          <a:pt x="-4556" y="89484"/>
                          <a:pt x="1671" y="94466"/>
                        </a:cubicBezTo>
                        <a:cubicBezTo>
                          <a:pt x="2822" y="95396"/>
                          <a:pt x="4525" y="95553"/>
                          <a:pt x="6653" y="95065"/>
                        </a:cubicBezTo>
                        <a:cubicBezTo>
                          <a:pt x="6748" y="85495"/>
                          <a:pt x="17641" y="65017"/>
                          <a:pt x="34493" y="43971"/>
                        </a:cubicBezTo>
                        <a:close/>
                      </a:path>
                    </a:pathLst>
                  </a:custGeom>
                  <a:solidFill>
                    <a:srgbClr val="95C9DB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28" name="Freeform: Shape 227">
                    <a:extLst>
                      <a:ext uri="{FF2B5EF4-FFF2-40B4-BE49-F238E27FC236}">
                        <a16:creationId xmlns:a16="http://schemas.microsoft.com/office/drawing/2014/main" id="{DA2A6613-67DA-8962-1C3F-721E197F96B8}"/>
                      </a:ext>
                    </a:extLst>
                  </p:cNvPr>
                  <p:cNvSpPr/>
                  <p:nvPr/>
                </p:nvSpPr>
                <p:spPr>
                  <a:xfrm>
                    <a:off x="12635475" y="2346855"/>
                    <a:ext cx="48066" cy="57414"/>
                  </a:xfrm>
                  <a:custGeom>
                    <a:avLst/>
                    <a:gdLst>
                      <a:gd name="connsiteX0" fmla="*/ 0 w 48066"/>
                      <a:gd name="connsiteY0" fmla="*/ 57415 h 57414"/>
                      <a:gd name="connsiteX1" fmla="*/ 27557 w 48066"/>
                      <a:gd name="connsiteY1" fmla="*/ 31703 h 57414"/>
                      <a:gd name="connsiteX2" fmla="*/ 39412 w 48066"/>
                      <a:gd name="connsiteY2" fmla="*/ 16411 h 57414"/>
                      <a:gd name="connsiteX3" fmla="*/ 48066 w 48066"/>
                      <a:gd name="connsiteY3" fmla="*/ 0 h 57414"/>
                      <a:gd name="connsiteX4" fmla="*/ 36133 w 48066"/>
                      <a:gd name="connsiteY4" fmla="*/ 14141 h 57414"/>
                      <a:gd name="connsiteX5" fmla="*/ 24167 w 48066"/>
                      <a:gd name="connsiteY5" fmla="*/ 28471 h 57414"/>
                      <a:gd name="connsiteX6" fmla="*/ 0 w 48066"/>
                      <a:gd name="connsiteY6" fmla="*/ 57415 h 57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066" h="57414">
                        <a:moveTo>
                          <a:pt x="0" y="57415"/>
                        </a:moveTo>
                        <a:cubicBezTo>
                          <a:pt x="9506" y="49611"/>
                          <a:pt x="18981" y="41319"/>
                          <a:pt x="27557" y="31703"/>
                        </a:cubicBezTo>
                        <a:cubicBezTo>
                          <a:pt x="31829" y="26910"/>
                          <a:pt x="35849" y="21787"/>
                          <a:pt x="39412" y="16411"/>
                        </a:cubicBezTo>
                        <a:cubicBezTo>
                          <a:pt x="42186" y="12233"/>
                          <a:pt x="47672" y="4146"/>
                          <a:pt x="48066" y="0"/>
                        </a:cubicBezTo>
                        <a:cubicBezTo>
                          <a:pt x="43936" y="3957"/>
                          <a:pt x="39916" y="9616"/>
                          <a:pt x="36133" y="14141"/>
                        </a:cubicBezTo>
                        <a:cubicBezTo>
                          <a:pt x="32144" y="18918"/>
                          <a:pt x="28156" y="23694"/>
                          <a:pt x="24167" y="28471"/>
                        </a:cubicBezTo>
                        <a:cubicBezTo>
                          <a:pt x="16111" y="38119"/>
                          <a:pt x="8056" y="47767"/>
                          <a:pt x="0" y="5741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210" name="Group 125">
                <a:extLst>
                  <a:ext uri="{FF2B5EF4-FFF2-40B4-BE49-F238E27FC236}">
                    <a16:creationId xmlns:a16="http://schemas.microsoft.com/office/drawing/2014/main" id="{E3F2574F-243D-6DD2-66B0-82BA031A9A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8696677">
                <a:off x="8097284" y="3094260"/>
                <a:ext cx="487898" cy="494419"/>
                <a:chOff x="2229" y="1373"/>
                <a:chExt cx="1207" cy="1184"/>
              </a:xfrm>
            </p:grpSpPr>
            <p:sp>
              <p:nvSpPr>
                <p:cNvPr id="211" name="Freeform 126">
                  <a:extLst>
                    <a:ext uri="{FF2B5EF4-FFF2-40B4-BE49-F238E27FC236}">
                      <a16:creationId xmlns:a16="http://schemas.microsoft.com/office/drawing/2014/main" id="{41870F4C-78C4-2DDF-357C-A8DC296D27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41" y="1373"/>
                  <a:ext cx="1195" cy="1184"/>
                </a:xfrm>
                <a:custGeom>
                  <a:avLst/>
                  <a:gdLst>
                    <a:gd name="T0" fmla="*/ 1720 w 478"/>
                    <a:gd name="T1" fmla="*/ 627 h 444"/>
                    <a:gd name="T2" fmla="*/ 333 w 478"/>
                    <a:gd name="T3" fmla="*/ 2808 h 444"/>
                    <a:gd name="T4" fmla="*/ 520 w 478"/>
                    <a:gd name="T5" fmla="*/ 5917 h 444"/>
                    <a:gd name="T6" fmla="*/ 4958 w 478"/>
                    <a:gd name="T7" fmla="*/ 7453 h 444"/>
                    <a:gd name="T8" fmla="*/ 5895 w 478"/>
                    <a:gd name="T9" fmla="*/ 1365 h 444"/>
                    <a:gd name="T10" fmla="*/ 3958 w 478"/>
                    <a:gd name="T11" fmla="*/ 264 h 444"/>
                    <a:gd name="T12" fmla="*/ 1720 w 478"/>
                    <a:gd name="T13" fmla="*/ 627 h 4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478" h="444">
                      <a:moveTo>
                        <a:pt x="110" y="33"/>
                      </a:moveTo>
                      <a:cubicBezTo>
                        <a:pt x="53" y="66"/>
                        <a:pt x="45" y="92"/>
                        <a:pt x="21" y="148"/>
                      </a:cubicBezTo>
                      <a:cubicBezTo>
                        <a:pt x="0" y="199"/>
                        <a:pt x="7" y="264"/>
                        <a:pt x="33" y="312"/>
                      </a:cubicBezTo>
                      <a:cubicBezTo>
                        <a:pt x="82" y="404"/>
                        <a:pt x="227" y="444"/>
                        <a:pt x="317" y="393"/>
                      </a:cubicBezTo>
                      <a:cubicBezTo>
                        <a:pt x="424" y="333"/>
                        <a:pt x="478" y="167"/>
                        <a:pt x="377" y="72"/>
                      </a:cubicBezTo>
                      <a:cubicBezTo>
                        <a:pt x="342" y="39"/>
                        <a:pt x="298" y="23"/>
                        <a:pt x="253" y="14"/>
                      </a:cubicBezTo>
                      <a:cubicBezTo>
                        <a:pt x="183" y="0"/>
                        <a:pt x="150" y="12"/>
                        <a:pt x="110" y="33"/>
                      </a:cubicBezTo>
                      <a:close/>
                    </a:path>
                  </a:pathLst>
                </a:custGeom>
                <a:solidFill>
                  <a:srgbClr val="ABD4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2" name="Freeform 127">
                  <a:extLst>
                    <a:ext uri="{FF2B5EF4-FFF2-40B4-BE49-F238E27FC236}">
                      <a16:creationId xmlns:a16="http://schemas.microsoft.com/office/drawing/2014/main" id="{8941D133-7A6C-E139-65DB-D85006AB18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" y="1459"/>
                  <a:ext cx="890" cy="936"/>
                </a:xfrm>
                <a:custGeom>
                  <a:avLst/>
                  <a:gdLst>
                    <a:gd name="T0" fmla="*/ 1283 w 356"/>
                    <a:gd name="T1" fmla="*/ 605 h 351"/>
                    <a:gd name="T2" fmla="*/ 188 w 356"/>
                    <a:gd name="T3" fmla="*/ 2787 h 351"/>
                    <a:gd name="T4" fmla="*/ 1175 w 356"/>
                    <a:gd name="T5" fmla="*/ 5973 h 351"/>
                    <a:gd name="T6" fmla="*/ 3363 w 356"/>
                    <a:gd name="T7" fmla="*/ 6464 h 351"/>
                    <a:gd name="T8" fmla="*/ 4938 w 356"/>
                    <a:gd name="T9" fmla="*/ 4835 h 351"/>
                    <a:gd name="T10" fmla="*/ 5300 w 356"/>
                    <a:gd name="T11" fmla="*/ 2275 h 351"/>
                    <a:gd name="T12" fmla="*/ 3988 w 356"/>
                    <a:gd name="T13" fmla="*/ 456 h 351"/>
                    <a:gd name="T14" fmla="*/ 1283 w 356"/>
                    <a:gd name="T15" fmla="*/ 605 h 35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356" h="351">
                      <a:moveTo>
                        <a:pt x="82" y="32"/>
                      </a:moveTo>
                      <a:cubicBezTo>
                        <a:pt x="32" y="58"/>
                        <a:pt x="19" y="110"/>
                        <a:pt x="12" y="147"/>
                      </a:cubicBezTo>
                      <a:cubicBezTo>
                        <a:pt x="0" y="215"/>
                        <a:pt x="10" y="278"/>
                        <a:pt x="75" y="315"/>
                      </a:cubicBezTo>
                      <a:cubicBezTo>
                        <a:pt x="108" y="333"/>
                        <a:pt x="177" y="351"/>
                        <a:pt x="215" y="341"/>
                      </a:cubicBezTo>
                      <a:cubicBezTo>
                        <a:pt x="263" y="328"/>
                        <a:pt x="290" y="291"/>
                        <a:pt x="316" y="255"/>
                      </a:cubicBezTo>
                      <a:cubicBezTo>
                        <a:pt x="345" y="215"/>
                        <a:pt x="356" y="176"/>
                        <a:pt x="339" y="120"/>
                      </a:cubicBezTo>
                      <a:cubicBezTo>
                        <a:pt x="326" y="78"/>
                        <a:pt x="297" y="38"/>
                        <a:pt x="255" y="24"/>
                      </a:cubicBezTo>
                      <a:cubicBezTo>
                        <a:pt x="182" y="0"/>
                        <a:pt x="143" y="3"/>
                        <a:pt x="82" y="32"/>
                      </a:cubicBezTo>
                      <a:close/>
                    </a:path>
                  </a:pathLst>
                </a:custGeom>
                <a:solidFill>
                  <a:srgbClr val="CCA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3" name="Freeform 128">
                  <a:extLst>
                    <a:ext uri="{FF2B5EF4-FFF2-40B4-BE49-F238E27FC236}">
                      <a16:creationId xmlns:a16="http://schemas.microsoft.com/office/drawing/2014/main" id="{F8F59B13-DF82-DC53-357D-8818F0B581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9" y="1648"/>
                  <a:ext cx="847" cy="717"/>
                </a:xfrm>
                <a:custGeom>
                  <a:avLst/>
                  <a:gdLst>
                    <a:gd name="T0" fmla="*/ 0 w 339"/>
                    <a:gd name="T1" fmla="*/ 3276 h 269"/>
                    <a:gd name="T2" fmla="*/ 1667 w 339"/>
                    <a:gd name="T3" fmla="*/ 4846 h 269"/>
                    <a:gd name="T4" fmla="*/ 3653 w 339"/>
                    <a:gd name="T5" fmla="*/ 4411 h 269"/>
                    <a:gd name="T6" fmla="*/ 4153 w 339"/>
                    <a:gd name="T7" fmla="*/ 0 h 269"/>
                    <a:gd name="T8" fmla="*/ 4245 w 339"/>
                    <a:gd name="T9" fmla="*/ 1954 h 269"/>
                    <a:gd name="T10" fmla="*/ 3728 w 339"/>
                    <a:gd name="T11" fmla="*/ 2729 h 269"/>
                    <a:gd name="T12" fmla="*/ 3216 w 339"/>
                    <a:gd name="T13" fmla="*/ 3537 h 269"/>
                    <a:gd name="T14" fmla="*/ 1761 w 339"/>
                    <a:gd name="T15" fmla="*/ 4163 h 269"/>
                    <a:gd name="T16" fmla="*/ 730 w 339"/>
                    <a:gd name="T17" fmla="*/ 3708 h 269"/>
                    <a:gd name="T18" fmla="*/ 125 w 339"/>
                    <a:gd name="T19" fmla="*/ 3353 h 26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39" h="269">
                      <a:moveTo>
                        <a:pt x="0" y="173"/>
                      </a:moveTo>
                      <a:cubicBezTo>
                        <a:pt x="10" y="229"/>
                        <a:pt x="64" y="243"/>
                        <a:pt x="107" y="256"/>
                      </a:cubicBezTo>
                      <a:cubicBezTo>
                        <a:pt x="154" y="269"/>
                        <a:pt x="196" y="265"/>
                        <a:pt x="234" y="233"/>
                      </a:cubicBezTo>
                      <a:cubicBezTo>
                        <a:pt x="295" y="179"/>
                        <a:pt x="339" y="58"/>
                        <a:pt x="266" y="0"/>
                      </a:cubicBezTo>
                      <a:cubicBezTo>
                        <a:pt x="273" y="33"/>
                        <a:pt x="287" y="70"/>
                        <a:pt x="272" y="103"/>
                      </a:cubicBezTo>
                      <a:cubicBezTo>
                        <a:pt x="265" y="118"/>
                        <a:pt x="251" y="132"/>
                        <a:pt x="239" y="144"/>
                      </a:cubicBezTo>
                      <a:cubicBezTo>
                        <a:pt x="225" y="158"/>
                        <a:pt x="218" y="173"/>
                        <a:pt x="206" y="187"/>
                      </a:cubicBezTo>
                      <a:cubicBezTo>
                        <a:pt x="187" y="211"/>
                        <a:pt x="144" y="222"/>
                        <a:pt x="113" y="220"/>
                      </a:cubicBezTo>
                      <a:cubicBezTo>
                        <a:pt x="85" y="219"/>
                        <a:pt x="68" y="208"/>
                        <a:pt x="47" y="196"/>
                      </a:cubicBezTo>
                      <a:cubicBezTo>
                        <a:pt x="35" y="188"/>
                        <a:pt x="14" y="192"/>
                        <a:pt x="8" y="177"/>
                      </a:cubicBezTo>
                    </a:path>
                  </a:pathLst>
                </a:custGeom>
                <a:solidFill>
                  <a:srgbClr val="BA94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4" name="Freeform 129">
                  <a:extLst>
                    <a:ext uri="{FF2B5EF4-FFF2-40B4-BE49-F238E27FC236}">
                      <a16:creationId xmlns:a16="http://schemas.microsoft.com/office/drawing/2014/main" id="{DB721B0E-3A65-C80C-67FF-D0217E0DD2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6" y="1515"/>
                  <a:ext cx="430" cy="426"/>
                </a:xfrm>
                <a:custGeom>
                  <a:avLst/>
                  <a:gdLst>
                    <a:gd name="T0" fmla="*/ 1783 w 172"/>
                    <a:gd name="T1" fmla="*/ 77 h 160"/>
                    <a:gd name="T2" fmla="*/ 675 w 172"/>
                    <a:gd name="T3" fmla="*/ 887 h 160"/>
                    <a:gd name="T4" fmla="*/ 83 w 172"/>
                    <a:gd name="T5" fmla="*/ 3019 h 160"/>
                    <a:gd name="T6" fmla="*/ 970 w 172"/>
                    <a:gd name="T7" fmla="*/ 964 h 160"/>
                    <a:gd name="T8" fmla="*/ 1375 w 172"/>
                    <a:gd name="T9" fmla="*/ 738 h 160"/>
                    <a:gd name="T10" fmla="*/ 1625 w 172"/>
                    <a:gd name="T11" fmla="*/ 362 h 160"/>
                    <a:gd name="T12" fmla="*/ 2688 w 172"/>
                    <a:gd name="T13" fmla="*/ 77 h 160"/>
                    <a:gd name="T14" fmla="*/ 1783 w 172"/>
                    <a:gd name="T15" fmla="*/ 114 h 16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72" h="160">
                      <a:moveTo>
                        <a:pt x="114" y="4"/>
                      </a:moveTo>
                      <a:cubicBezTo>
                        <a:pt x="86" y="17"/>
                        <a:pt x="64" y="24"/>
                        <a:pt x="43" y="47"/>
                      </a:cubicBezTo>
                      <a:cubicBezTo>
                        <a:pt x="17" y="76"/>
                        <a:pt x="0" y="120"/>
                        <a:pt x="5" y="160"/>
                      </a:cubicBezTo>
                      <a:cubicBezTo>
                        <a:pt x="13" y="120"/>
                        <a:pt x="27" y="74"/>
                        <a:pt x="62" y="51"/>
                      </a:cubicBezTo>
                      <a:cubicBezTo>
                        <a:pt x="70" y="46"/>
                        <a:pt x="81" y="44"/>
                        <a:pt x="88" y="39"/>
                      </a:cubicBezTo>
                      <a:cubicBezTo>
                        <a:pt x="96" y="32"/>
                        <a:pt x="96" y="25"/>
                        <a:pt x="104" y="19"/>
                      </a:cubicBezTo>
                      <a:cubicBezTo>
                        <a:pt x="116" y="8"/>
                        <a:pt x="158" y="9"/>
                        <a:pt x="172" y="4"/>
                      </a:cubicBezTo>
                      <a:cubicBezTo>
                        <a:pt x="163" y="0"/>
                        <a:pt x="123" y="2"/>
                        <a:pt x="114" y="6"/>
                      </a:cubicBezTo>
                    </a:path>
                  </a:pathLst>
                </a:custGeom>
                <a:solidFill>
                  <a:srgbClr val="E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5" name="Freeform 130">
                  <a:extLst>
                    <a:ext uri="{FF2B5EF4-FFF2-40B4-BE49-F238E27FC236}">
                      <a16:creationId xmlns:a16="http://schemas.microsoft.com/office/drawing/2014/main" id="{45A8BCB0-A826-8C26-9186-375CB46C10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81" y="1701"/>
                  <a:ext cx="777" cy="816"/>
                </a:xfrm>
                <a:custGeom>
                  <a:avLst/>
                  <a:gdLst>
                    <a:gd name="T0" fmla="*/ 0 w 311"/>
                    <a:gd name="T1" fmla="*/ 5085 h 306"/>
                    <a:gd name="T2" fmla="*/ 62 w 311"/>
                    <a:gd name="T3" fmla="*/ 5099 h 306"/>
                    <a:gd name="T4" fmla="*/ 3258 w 311"/>
                    <a:gd name="T5" fmla="*/ 4608 h 306"/>
                    <a:gd name="T6" fmla="*/ 4195 w 311"/>
                    <a:gd name="T7" fmla="*/ 0 h 306"/>
                    <a:gd name="T8" fmla="*/ 2853 w 311"/>
                    <a:gd name="T9" fmla="*/ 4608 h 306"/>
                    <a:gd name="T10" fmla="*/ 0 w 311"/>
                    <a:gd name="T11" fmla="*/ 5085 h 30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11" h="306">
                      <a:moveTo>
                        <a:pt x="0" y="268"/>
                      </a:moveTo>
                      <a:cubicBezTo>
                        <a:pt x="1" y="268"/>
                        <a:pt x="2" y="269"/>
                        <a:pt x="4" y="269"/>
                      </a:cubicBezTo>
                      <a:cubicBezTo>
                        <a:pt x="46" y="287"/>
                        <a:pt x="137" y="306"/>
                        <a:pt x="209" y="243"/>
                      </a:cubicBezTo>
                      <a:cubicBezTo>
                        <a:pt x="284" y="178"/>
                        <a:pt x="311" y="54"/>
                        <a:pt x="269" y="0"/>
                      </a:cubicBezTo>
                      <a:cubicBezTo>
                        <a:pt x="288" y="52"/>
                        <a:pt x="288" y="176"/>
                        <a:pt x="183" y="243"/>
                      </a:cubicBezTo>
                      <a:cubicBezTo>
                        <a:pt x="139" y="263"/>
                        <a:pt x="99" y="294"/>
                        <a:pt x="0" y="268"/>
                      </a:cubicBezTo>
                    </a:path>
                  </a:pathLst>
                </a:custGeom>
                <a:solidFill>
                  <a:srgbClr val="8ABD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6" name="Freeform 131">
                  <a:extLst>
                    <a:ext uri="{FF2B5EF4-FFF2-40B4-BE49-F238E27FC236}">
                      <a16:creationId xmlns:a16="http://schemas.microsoft.com/office/drawing/2014/main" id="{40D2728B-CE0E-A82B-065E-B8622E6648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29" y="1536"/>
                  <a:ext cx="210" cy="771"/>
                </a:xfrm>
                <a:custGeom>
                  <a:avLst/>
                  <a:gdLst>
                    <a:gd name="T0" fmla="*/ 1313 w 84"/>
                    <a:gd name="T1" fmla="*/ 0 h 289"/>
                    <a:gd name="T2" fmla="*/ 563 w 84"/>
                    <a:gd name="T3" fmla="*/ 1574 h 289"/>
                    <a:gd name="T4" fmla="*/ 1220 w 84"/>
                    <a:gd name="T5" fmla="*/ 5488 h 289"/>
                    <a:gd name="T6" fmla="*/ 625 w 84"/>
                    <a:gd name="T7" fmla="*/ 2198 h 289"/>
                    <a:gd name="T8" fmla="*/ 1313 w 84"/>
                    <a:gd name="T9" fmla="*/ 0 h 2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4" h="289">
                      <a:moveTo>
                        <a:pt x="84" y="0"/>
                      </a:moveTo>
                      <a:cubicBezTo>
                        <a:pt x="55" y="24"/>
                        <a:pt x="45" y="59"/>
                        <a:pt x="36" y="83"/>
                      </a:cubicBezTo>
                      <a:cubicBezTo>
                        <a:pt x="19" y="123"/>
                        <a:pt x="0" y="215"/>
                        <a:pt x="78" y="289"/>
                      </a:cubicBezTo>
                      <a:cubicBezTo>
                        <a:pt x="59" y="268"/>
                        <a:pt x="19" y="180"/>
                        <a:pt x="40" y="116"/>
                      </a:cubicBezTo>
                      <a:cubicBezTo>
                        <a:pt x="62" y="52"/>
                        <a:pt x="57" y="26"/>
                        <a:pt x="84" y="0"/>
                      </a:cubicBezTo>
                    </a:path>
                  </a:pathLst>
                </a:custGeom>
                <a:solidFill>
                  <a:srgbClr val="EAF1F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7" name="Freeform 132">
                  <a:extLst>
                    <a:ext uri="{FF2B5EF4-FFF2-40B4-BE49-F238E27FC236}">
                      <a16:creationId xmlns:a16="http://schemas.microsoft.com/office/drawing/2014/main" id="{74246CAD-CE20-D62C-45B7-3A19E653F7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6" y="2059"/>
                  <a:ext cx="417" cy="405"/>
                </a:xfrm>
                <a:custGeom>
                  <a:avLst/>
                  <a:gdLst>
                    <a:gd name="T0" fmla="*/ 2599 w 167"/>
                    <a:gd name="T1" fmla="*/ 0 h 152"/>
                    <a:gd name="T2" fmla="*/ 0 w 167"/>
                    <a:gd name="T3" fmla="*/ 2875 h 152"/>
                    <a:gd name="T4" fmla="*/ 2599 w 167"/>
                    <a:gd name="T5" fmla="*/ 0 h 15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67" h="152">
                      <a:moveTo>
                        <a:pt x="167" y="0"/>
                      </a:moveTo>
                      <a:cubicBezTo>
                        <a:pt x="159" y="26"/>
                        <a:pt x="119" y="140"/>
                        <a:pt x="0" y="152"/>
                      </a:cubicBezTo>
                      <a:cubicBezTo>
                        <a:pt x="27" y="148"/>
                        <a:pt x="127" y="107"/>
                        <a:pt x="167" y="0"/>
                      </a:cubicBezTo>
                    </a:path>
                  </a:pathLst>
                </a:custGeom>
                <a:solidFill>
                  <a:srgbClr val="65AD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8" name="Freeform 133">
                  <a:extLst>
                    <a:ext uri="{FF2B5EF4-FFF2-40B4-BE49-F238E27FC236}">
                      <a16:creationId xmlns:a16="http://schemas.microsoft.com/office/drawing/2014/main" id="{E255DFB8-A0BC-F9FC-D35F-FFF7159133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89" y="1856"/>
                  <a:ext cx="527" cy="499"/>
                </a:xfrm>
                <a:custGeom>
                  <a:avLst/>
                  <a:gdLst>
                    <a:gd name="T0" fmla="*/ 0 w 211"/>
                    <a:gd name="T1" fmla="*/ 3290 h 187"/>
                    <a:gd name="T2" fmla="*/ 1778 w 211"/>
                    <a:gd name="T3" fmla="*/ 3175 h 187"/>
                    <a:gd name="T4" fmla="*/ 2882 w 211"/>
                    <a:gd name="T5" fmla="*/ 1686 h 187"/>
                    <a:gd name="T6" fmla="*/ 3194 w 211"/>
                    <a:gd name="T7" fmla="*/ 0 h 187"/>
                    <a:gd name="T8" fmla="*/ 2433 w 211"/>
                    <a:gd name="T9" fmla="*/ 2164 h 187"/>
                    <a:gd name="T10" fmla="*/ 967 w 211"/>
                    <a:gd name="T11" fmla="*/ 3325 h 187"/>
                    <a:gd name="T12" fmla="*/ 0 w 211"/>
                    <a:gd name="T13" fmla="*/ 3290 h 18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11" h="187">
                      <a:moveTo>
                        <a:pt x="0" y="173"/>
                      </a:moveTo>
                      <a:cubicBezTo>
                        <a:pt x="42" y="187"/>
                        <a:pt x="77" y="187"/>
                        <a:pt x="114" y="167"/>
                      </a:cubicBezTo>
                      <a:cubicBezTo>
                        <a:pt x="150" y="146"/>
                        <a:pt x="170" y="118"/>
                        <a:pt x="185" y="89"/>
                      </a:cubicBezTo>
                      <a:cubicBezTo>
                        <a:pt x="199" y="60"/>
                        <a:pt x="211" y="26"/>
                        <a:pt x="205" y="0"/>
                      </a:cubicBezTo>
                      <a:cubicBezTo>
                        <a:pt x="205" y="16"/>
                        <a:pt x="177" y="88"/>
                        <a:pt x="156" y="114"/>
                      </a:cubicBezTo>
                      <a:cubicBezTo>
                        <a:pt x="135" y="140"/>
                        <a:pt x="81" y="173"/>
                        <a:pt x="62" y="175"/>
                      </a:cubicBezTo>
                      <a:cubicBezTo>
                        <a:pt x="44" y="176"/>
                        <a:pt x="10" y="178"/>
                        <a:pt x="0" y="173"/>
                      </a:cubicBezTo>
                    </a:path>
                  </a:pathLst>
                </a:custGeom>
                <a:solidFill>
                  <a:srgbClr val="AC7D9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9" name="Freeform 134">
                  <a:extLst>
                    <a:ext uri="{FF2B5EF4-FFF2-40B4-BE49-F238E27FC236}">
                      <a16:creationId xmlns:a16="http://schemas.microsoft.com/office/drawing/2014/main" id="{003483E9-BD84-5A5F-76B9-FDBE377702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" y="1459"/>
                  <a:ext cx="890" cy="936"/>
                </a:xfrm>
                <a:custGeom>
                  <a:avLst/>
                  <a:gdLst>
                    <a:gd name="T0" fmla="*/ 1283 w 356"/>
                    <a:gd name="T1" fmla="*/ 605 h 351"/>
                    <a:gd name="T2" fmla="*/ 188 w 356"/>
                    <a:gd name="T3" fmla="*/ 2787 h 351"/>
                    <a:gd name="T4" fmla="*/ 1175 w 356"/>
                    <a:gd name="T5" fmla="*/ 5973 h 351"/>
                    <a:gd name="T6" fmla="*/ 3363 w 356"/>
                    <a:gd name="T7" fmla="*/ 6464 h 351"/>
                    <a:gd name="T8" fmla="*/ 4938 w 356"/>
                    <a:gd name="T9" fmla="*/ 4835 h 351"/>
                    <a:gd name="T10" fmla="*/ 5300 w 356"/>
                    <a:gd name="T11" fmla="*/ 2275 h 351"/>
                    <a:gd name="T12" fmla="*/ 3988 w 356"/>
                    <a:gd name="T13" fmla="*/ 456 h 351"/>
                    <a:gd name="T14" fmla="*/ 1283 w 356"/>
                    <a:gd name="T15" fmla="*/ 605 h 35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356" h="351">
                      <a:moveTo>
                        <a:pt x="82" y="32"/>
                      </a:moveTo>
                      <a:cubicBezTo>
                        <a:pt x="32" y="58"/>
                        <a:pt x="19" y="110"/>
                        <a:pt x="12" y="147"/>
                      </a:cubicBezTo>
                      <a:cubicBezTo>
                        <a:pt x="0" y="215"/>
                        <a:pt x="10" y="278"/>
                        <a:pt x="75" y="315"/>
                      </a:cubicBezTo>
                      <a:cubicBezTo>
                        <a:pt x="108" y="333"/>
                        <a:pt x="177" y="351"/>
                        <a:pt x="215" y="341"/>
                      </a:cubicBezTo>
                      <a:cubicBezTo>
                        <a:pt x="263" y="328"/>
                        <a:pt x="290" y="291"/>
                        <a:pt x="316" y="255"/>
                      </a:cubicBezTo>
                      <a:cubicBezTo>
                        <a:pt x="345" y="215"/>
                        <a:pt x="356" y="176"/>
                        <a:pt x="339" y="120"/>
                      </a:cubicBezTo>
                      <a:cubicBezTo>
                        <a:pt x="326" y="78"/>
                        <a:pt x="297" y="38"/>
                        <a:pt x="255" y="24"/>
                      </a:cubicBezTo>
                      <a:cubicBezTo>
                        <a:pt x="182" y="0"/>
                        <a:pt x="143" y="3"/>
                        <a:pt x="82" y="32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58575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0" name="Freeform 135">
                  <a:extLst>
                    <a:ext uri="{FF2B5EF4-FFF2-40B4-BE49-F238E27FC236}">
                      <a16:creationId xmlns:a16="http://schemas.microsoft.com/office/drawing/2014/main" id="{962E36DE-2409-26C1-7E5A-AACABB16AE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39" y="1373"/>
                  <a:ext cx="1197" cy="1182"/>
                </a:xfrm>
                <a:custGeom>
                  <a:avLst/>
                  <a:gdLst>
                    <a:gd name="T0" fmla="*/ 1729 w 479"/>
                    <a:gd name="T1" fmla="*/ 627 h 443"/>
                    <a:gd name="T2" fmla="*/ 342 w 479"/>
                    <a:gd name="T3" fmla="*/ 2791 h 443"/>
                    <a:gd name="T4" fmla="*/ 530 w 479"/>
                    <a:gd name="T5" fmla="*/ 5923 h 443"/>
                    <a:gd name="T6" fmla="*/ 4965 w 479"/>
                    <a:gd name="T7" fmla="*/ 7468 h 443"/>
                    <a:gd name="T8" fmla="*/ 5903 w 479"/>
                    <a:gd name="T9" fmla="*/ 1345 h 443"/>
                    <a:gd name="T10" fmla="*/ 3966 w 479"/>
                    <a:gd name="T11" fmla="*/ 264 h 443"/>
                    <a:gd name="T12" fmla="*/ 1729 w 479"/>
                    <a:gd name="T13" fmla="*/ 627 h 4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479" h="443">
                      <a:moveTo>
                        <a:pt x="111" y="33"/>
                      </a:moveTo>
                      <a:cubicBezTo>
                        <a:pt x="54" y="65"/>
                        <a:pt x="46" y="92"/>
                        <a:pt x="22" y="147"/>
                      </a:cubicBezTo>
                      <a:cubicBezTo>
                        <a:pt x="0" y="198"/>
                        <a:pt x="8" y="264"/>
                        <a:pt x="34" y="312"/>
                      </a:cubicBezTo>
                      <a:cubicBezTo>
                        <a:pt x="83" y="403"/>
                        <a:pt x="228" y="443"/>
                        <a:pt x="318" y="393"/>
                      </a:cubicBezTo>
                      <a:cubicBezTo>
                        <a:pt x="425" y="333"/>
                        <a:pt x="479" y="167"/>
                        <a:pt x="378" y="71"/>
                      </a:cubicBezTo>
                      <a:cubicBezTo>
                        <a:pt x="343" y="38"/>
                        <a:pt x="299" y="23"/>
                        <a:pt x="254" y="14"/>
                      </a:cubicBezTo>
                      <a:cubicBezTo>
                        <a:pt x="184" y="0"/>
                        <a:pt x="150" y="11"/>
                        <a:pt x="111" y="33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58575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1" name="Oval 136">
                  <a:extLst>
                    <a:ext uri="{FF2B5EF4-FFF2-40B4-BE49-F238E27FC236}">
                      <a16:creationId xmlns:a16="http://schemas.microsoft.com/office/drawing/2014/main" id="{A7422390-9AA8-325E-9319-0BDECEBDED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4" y="1512"/>
                  <a:ext cx="85" cy="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altLang="fr-FR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2" name="Oval 137">
                  <a:extLst>
                    <a:ext uri="{FF2B5EF4-FFF2-40B4-BE49-F238E27FC236}">
                      <a16:creationId xmlns:a16="http://schemas.microsoft.com/office/drawing/2014/main" id="{BF9617AE-0DCD-53AC-603C-EB2FB81DB6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06" y="1507"/>
                  <a:ext cx="33" cy="32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altLang="fr-FR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23" name="Oval 138">
                  <a:extLst>
                    <a:ext uri="{FF2B5EF4-FFF2-40B4-BE49-F238E27FC236}">
                      <a16:creationId xmlns:a16="http://schemas.microsoft.com/office/drawing/2014/main" id="{771E7CC3-DE37-8ACD-CEE5-2B66B278BD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99" y="1573"/>
                  <a:ext cx="30" cy="32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altLang="fr-FR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3D51EFC2-9FB4-BC99-3B82-52E5483C94B3}"/>
                </a:ext>
              </a:extLst>
            </p:cNvPr>
            <p:cNvSpPr txBox="1">
              <a:spLocks/>
            </p:cNvSpPr>
            <p:nvPr/>
          </p:nvSpPr>
          <p:spPr>
            <a:xfrm>
              <a:off x="8256158" y="1765300"/>
              <a:ext cx="1278750" cy="440974"/>
            </a:xfrm>
            <a:prstGeom prst="roundRect">
              <a:avLst/>
            </a:prstGeom>
            <a:solidFill>
              <a:srgbClr val="E5EFE5"/>
            </a:solidFill>
            <a:effectLst>
              <a:outerShdw blurRad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wrap="none" rtlCol="0" anchor="ctr">
              <a:no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rPr>
                <a:t>CAR-T</a:t>
              </a:r>
            </a:p>
          </p:txBody>
        </p:sp>
        <p:grpSp>
          <p:nvGrpSpPr>
            <p:cNvPr id="250" name="Group 249">
              <a:extLst>
                <a:ext uri="{FF2B5EF4-FFF2-40B4-BE49-F238E27FC236}">
                  <a16:creationId xmlns:a16="http://schemas.microsoft.com/office/drawing/2014/main" id="{902A7F6D-B3E3-9960-7AF1-B1C28A4E28EA}"/>
                </a:ext>
              </a:extLst>
            </p:cNvPr>
            <p:cNvGrpSpPr/>
            <p:nvPr/>
          </p:nvGrpSpPr>
          <p:grpSpPr>
            <a:xfrm>
              <a:off x="9082843" y="1843044"/>
              <a:ext cx="348003" cy="334681"/>
              <a:chOff x="8020352" y="3005735"/>
              <a:chExt cx="732877" cy="704819"/>
            </a:xfrm>
          </p:grpSpPr>
          <p:grpSp>
            <p:nvGrpSpPr>
              <p:cNvPr id="251" name="Group 250">
                <a:extLst>
                  <a:ext uri="{FF2B5EF4-FFF2-40B4-BE49-F238E27FC236}">
                    <a16:creationId xmlns:a16="http://schemas.microsoft.com/office/drawing/2014/main" id="{E8DF4FC8-3DA4-8451-54A4-AAEF46D3908B}"/>
                  </a:ext>
                </a:extLst>
              </p:cNvPr>
              <p:cNvGrpSpPr/>
              <p:nvPr/>
            </p:nvGrpSpPr>
            <p:grpSpPr>
              <a:xfrm>
                <a:off x="8388345" y="3528251"/>
                <a:ext cx="143931" cy="182303"/>
                <a:chOff x="8388345" y="3528251"/>
                <a:chExt cx="143931" cy="182303"/>
              </a:xfrm>
            </p:grpSpPr>
            <p:sp>
              <p:nvSpPr>
                <p:cNvPr id="290" name="Freeform: Shape 289">
                  <a:extLst>
                    <a:ext uri="{FF2B5EF4-FFF2-40B4-BE49-F238E27FC236}">
                      <a16:creationId xmlns:a16="http://schemas.microsoft.com/office/drawing/2014/main" id="{70819CE2-E77B-DA3D-1002-066B02BFEF81}"/>
                    </a:ext>
                  </a:extLst>
                </p:cNvPr>
                <p:cNvSpPr/>
                <p:nvPr/>
              </p:nvSpPr>
              <p:spPr>
                <a:xfrm rot="4283314">
                  <a:off x="8382404" y="3567442"/>
                  <a:ext cx="90000" cy="11617"/>
                </a:xfrm>
                <a:custGeom>
                  <a:avLst/>
                  <a:gdLst>
                    <a:gd name="connsiteX0" fmla="*/ 0 w 131968"/>
                    <a:gd name="connsiteY0" fmla="*/ 0 h 13359"/>
                    <a:gd name="connsiteX1" fmla="*/ 131969 w 131968"/>
                    <a:gd name="connsiteY1" fmla="*/ 0 h 13359"/>
                    <a:gd name="connsiteX2" fmla="*/ 131969 w 131968"/>
                    <a:gd name="connsiteY2" fmla="*/ 13360 h 13359"/>
                    <a:gd name="connsiteX3" fmla="*/ 0 w 131968"/>
                    <a:gd name="connsiteY3" fmla="*/ 13360 h 133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1968" h="13359">
                      <a:moveTo>
                        <a:pt x="0" y="0"/>
                      </a:moveTo>
                      <a:lnTo>
                        <a:pt x="131969" y="0"/>
                      </a:lnTo>
                      <a:lnTo>
                        <a:pt x="131969" y="13360"/>
                      </a:lnTo>
                      <a:lnTo>
                        <a:pt x="0" y="13360"/>
                      </a:lnTo>
                      <a:close/>
                    </a:path>
                  </a:pathLst>
                </a:custGeom>
                <a:solidFill>
                  <a:srgbClr val="B25656"/>
                </a:solidFill>
                <a:ln w="11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91" name="Group 290">
                  <a:extLst>
                    <a:ext uri="{FF2B5EF4-FFF2-40B4-BE49-F238E27FC236}">
                      <a16:creationId xmlns:a16="http://schemas.microsoft.com/office/drawing/2014/main" id="{28830203-B2DF-A9CA-0882-1B9E354FAA1C}"/>
                    </a:ext>
                  </a:extLst>
                </p:cNvPr>
                <p:cNvGrpSpPr/>
                <p:nvPr/>
              </p:nvGrpSpPr>
              <p:grpSpPr>
                <a:xfrm rot="18060812">
                  <a:off x="8421183" y="3599460"/>
                  <a:ext cx="78256" cy="143931"/>
                  <a:chOff x="12611765" y="2290975"/>
                  <a:chExt cx="78256" cy="143931"/>
                </a:xfrm>
              </p:grpSpPr>
              <p:sp>
                <p:nvSpPr>
                  <p:cNvPr id="292" name="Freeform: Shape 291">
                    <a:extLst>
                      <a:ext uri="{FF2B5EF4-FFF2-40B4-BE49-F238E27FC236}">
                        <a16:creationId xmlns:a16="http://schemas.microsoft.com/office/drawing/2014/main" id="{354FA583-59D1-D778-D7B6-523BE7C4B4DC}"/>
                      </a:ext>
                    </a:extLst>
                  </p:cNvPr>
                  <p:cNvSpPr/>
                  <p:nvPr/>
                </p:nvSpPr>
                <p:spPr>
                  <a:xfrm rot="18520199">
                    <a:off x="12580764" y="2339909"/>
                    <a:ext cx="143931" cy="46064"/>
                  </a:xfrm>
                  <a:custGeom>
                    <a:avLst/>
                    <a:gdLst>
                      <a:gd name="connsiteX0" fmla="*/ 143931 w 143931"/>
                      <a:gd name="connsiteY0" fmla="*/ 23032 h 46064"/>
                      <a:gd name="connsiteX1" fmla="*/ 71966 w 143931"/>
                      <a:gd name="connsiteY1" fmla="*/ 46064 h 46064"/>
                      <a:gd name="connsiteX2" fmla="*/ 0 w 143931"/>
                      <a:gd name="connsiteY2" fmla="*/ 23032 h 46064"/>
                      <a:gd name="connsiteX3" fmla="*/ 71966 w 143931"/>
                      <a:gd name="connsiteY3" fmla="*/ 0 h 46064"/>
                      <a:gd name="connsiteX4" fmla="*/ 143931 w 143931"/>
                      <a:gd name="connsiteY4" fmla="*/ 23032 h 46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931" h="46064">
                        <a:moveTo>
                          <a:pt x="143931" y="23032"/>
                        </a:moveTo>
                        <a:cubicBezTo>
                          <a:pt x="143931" y="35752"/>
                          <a:pt x="111711" y="46064"/>
                          <a:pt x="71966" y="46064"/>
                        </a:cubicBezTo>
                        <a:cubicBezTo>
                          <a:pt x="32220" y="46064"/>
                          <a:pt x="0" y="35752"/>
                          <a:pt x="0" y="23032"/>
                        </a:cubicBezTo>
                        <a:cubicBezTo>
                          <a:pt x="0" y="10312"/>
                          <a:pt x="32220" y="0"/>
                          <a:pt x="71966" y="0"/>
                        </a:cubicBezTo>
                        <a:cubicBezTo>
                          <a:pt x="111711" y="0"/>
                          <a:pt x="143931" y="10312"/>
                          <a:pt x="143931" y="23032"/>
                        </a:cubicBezTo>
                        <a:close/>
                      </a:path>
                    </a:pathLst>
                  </a:custGeom>
                  <a:solidFill>
                    <a:srgbClr val="8BDFE8"/>
                  </a:solidFill>
                  <a:ln w="5080" cap="flat">
                    <a:solidFill>
                      <a:srgbClr val="646769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93" name="Freeform: Shape 292">
                    <a:extLst>
                      <a:ext uri="{FF2B5EF4-FFF2-40B4-BE49-F238E27FC236}">
                        <a16:creationId xmlns:a16="http://schemas.microsoft.com/office/drawing/2014/main" id="{A43D917D-9443-9F1D-0D15-666AF27D4CB1}"/>
                      </a:ext>
                    </a:extLst>
                  </p:cNvPr>
                  <p:cNvSpPr/>
                  <p:nvPr/>
                </p:nvSpPr>
                <p:spPr>
                  <a:xfrm>
                    <a:off x="12611765" y="2314723"/>
                    <a:ext cx="78256" cy="95335"/>
                  </a:xfrm>
                  <a:custGeom>
                    <a:avLst/>
                    <a:gdLst>
                      <a:gd name="connsiteX0" fmla="*/ 34493 w 78256"/>
                      <a:gd name="connsiteY0" fmla="*/ 43956 h 95335"/>
                      <a:gd name="connsiteX1" fmla="*/ 78256 w 78256"/>
                      <a:gd name="connsiteY1" fmla="*/ 5600 h 95335"/>
                      <a:gd name="connsiteX2" fmla="*/ 76585 w 78256"/>
                      <a:gd name="connsiteY2" fmla="*/ 871 h 95335"/>
                      <a:gd name="connsiteX3" fmla="*/ 27841 w 78256"/>
                      <a:gd name="connsiteY3" fmla="*/ 38643 h 95335"/>
                      <a:gd name="connsiteX4" fmla="*/ 1671 w 78256"/>
                      <a:gd name="connsiteY4" fmla="*/ 94466 h 95335"/>
                      <a:gd name="connsiteX5" fmla="*/ 6653 w 78256"/>
                      <a:gd name="connsiteY5" fmla="*/ 95065 h 95335"/>
                      <a:gd name="connsiteX6" fmla="*/ 34493 w 78256"/>
                      <a:gd name="connsiteY6" fmla="*/ 43971 h 95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8256" h="95335">
                        <a:moveTo>
                          <a:pt x="34493" y="43956"/>
                        </a:moveTo>
                        <a:cubicBezTo>
                          <a:pt x="51330" y="22910"/>
                          <a:pt x="68923" y="7791"/>
                          <a:pt x="78256" y="5600"/>
                        </a:cubicBezTo>
                        <a:cubicBezTo>
                          <a:pt x="78272" y="3409"/>
                          <a:pt x="77736" y="1801"/>
                          <a:pt x="76585" y="871"/>
                        </a:cubicBezTo>
                        <a:cubicBezTo>
                          <a:pt x="70358" y="-4111"/>
                          <a:pt x="48540" y="12789"/>
                          <a:pt x="27841" y="38643"/>
                        </a:cubicBezTo>
                        <a:cubicBezTo>
                          <a:pt x="7157" y="64481"/>
                          <a:pt x="-4556" y="89484"/>
                          <a:pt x="1671" y="94466"/>
                        </a:cubicBezTo>
                        <a:cubicBezTo>
                          <a:pt x="2822" y="95396"/>
                          <a:pt x="4525" y="95553"/>
                          <a:pt x="6653" y="95065"/>
                        </a:cubicBezTo>
                        <a:cubicBezTo>
                          <a:pt x="6748" y="85495"/>
                          <a:pt x="17641" y="65017"/>
                          <a:pt x="34493" y="43971"/>
                        </a:cubicBezTo>
                        <a:close/>
                      </a:path>
                    </a:pathLst>
                  </a:custGeom>
                  <a:solidFill>
                    <a:srgbClr val="95C9DB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94" name="Freeform: Shape 293">
                    <a:extLst>
                      <a:ext uri="{FF2B5EF4-FFF2-40B4-BE49-F238E27FC236}">
                        <a16:creationId xmlns:a16="http://schemas.microsoft.com/office/drawing/2014/main" id="{9EEC5D42-D497-0D69-C5FC-00ADC211D925}"/>
                      </a:ext>
                    </a:extLst>
                  </p:cNvPr>
                  <p:cNvSpPr/>
                  <p:nvPr/>
                </p:nvSpPr>
                <p:spPr>
                  <a:xfrm>
                    <a:off x="12635475" y="2346855"/>
                    <a:ext cx="48066" cy="57414"/>
                  </a:xfrm>
                  <a:custGeom>
                    <a:avLst/>
                    <a:gdLst>
                      <a:gd name="connsiteX0" fmla="*/ 0 w 48066"/>
                      <a:gd name="connsiteY0" fmla="*/ 57415 h 57414"/>
                      <a:gd name="connsiteX1" fmla="*/ 27557 w 48066"/>
                      <a:gd name="connsiteY1" fmla="*/ 31703 h 57414"/>
                      <a:gd name="connsiteX2" fmla="*/ 39412 w 48066"/>
                      <a:gd name="connsiteY2" fmla="*/ 16411 h 57414"/>
                      <a:gd name="connsiteX3" fmla="*/ 48066 w 48066"/>
                      <a:gd name="connsiteY3" fmla="*/ 0 h 57414"/>
                      <a:gd name="connsiteX4" fmla="*/ 36133 w 48066"/>
                      <a:gd name="connsiteY4" fmla="*/ 14141 h 57414"/>
                      <a:gd name="connsiteX5" fmla="*/ 24167 w 48066"/>
                      <a:gd name="connsiteY5" fmla="*/ 28471 h 57414"/>
                      <a:gd name="connsiteX6" fmla="*/ 0 w 48066"/>
                      <a:gd name="connsiteY6" fmla="*/ 57415 h 57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066" h="57414">
                        <a:moveTo>
                          <a:pt x="0" y="57415"/>
                        </a:moveTo>
                        <a:cubicBezTo>
                          <a:pt x="9506" y="49611"/>
                          <a:pt x="18981" y="41319"/>
                          <a:pt x="27557" y="31703"/>
                        </a:cubicBezTo>
                        <a:cubicBezTo>
                          <a:pt x="31829" y="26910"/>
                          <a:pt x="35849" y="21787"/>
                          <a:pt x="39412" y="16411"/>
                        </a:cubicBezTo>
                        <a:cubicBezTo>
                          <a:pt x="42186" y="12233"/>
                          <a:pt x="47672" y="4146"/>
                          <a:pt x="48066" y="0"/>
                        </a:cubicBezTo>
                        <a:cubicBezTo>
                          <a:pt x="43936" y="3957"/>
                          <a:pt x="39916" y="9616"/>
                          <a:pt x="36133" y="14141"/>
                        </a:cubicBezTo>
                        <a:cubicBezTo>
                          <a:pt x="32144" y="18918"/>
                          <a:pt x="28156" y="23694"/>
                          <a:pt x="24167" y="28471"/>
                        </a:cubicBezTo>
                        <a:cubicBezTo>
                          <a:pt x="16111" y="38119"/>
                          <a:pt x="8056" y="47767"/>
                          <a:pt x="0" y="5741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D3702B60-2F8B-7D2E-A82B-F2283358EAA0}"/>
                  </a:ext>
                </a:extLst>
              </p:cNvPr>
              <p:cNvGrpSpPr/>
              <p:nvPr/>
            </p:nvGrpSpPr>
            <p:grpSpPr>
              <a:xfrm rot="4625664">
                <a:off x="8039538" y="3407635"/>
                <a:ext cx="143931" cy="182303"/>
                <a:chOff x="8388345" y="3528251"/>
                <a:chExt cx="143931" cy="182303"/>
              </a:xfrm>
            </p:grpSpPr>
            <p:sp>
              <p:nvSpPr>
                <p:cNvPr id="285" name="Freeform: Shape 284">
                  <a:extLst>
                    <a:ext uri="{FF2B5EF4-FFF2-40B4-BE49-F238E27FC236}">
                      <a16:creationId xmlns:a16="http://schemas.microsoft.com/office/drawing/2014/main" id="{D4A5F059-BEE0-8ACB-7738-7EB8352B7A3C}"/>
                    </a:ext>
                  </a:extLst>
                </p:cNvPr>
                <p:cNvSpPr/>
                <p:nvPr/>
              </p:nvSpPr>
              <p:spPr>
                <a:xfrm rot="4283314">
                  <a:off x="8382404" y="3567442"/>
                  <a:ext cx="90000" cy="11617"/>
                </a:xfrm>
                <a:custGeom>
                  <a:avLst/>
                  <a:gdLst>
                    <a:gd name="connsiteX0" fmla="*/ 0 w 131968"/>
                    <a:gd name="connsiteY0" fmla="*/ 0 h 13359"/>
                    <a:gd name="connsiteX1" fmla="*/ 131969 w 131968"/>
                    <a:gd name="connsiteY1" fmla="*/ 0 h 13359"/>
                    <a:gd name="connsiteX2" fmla="*/ 131969 w 131968"/>
                    <a:gd name="connsiteY2" fmla="*/ 13360 h 13359"/>
                    <a:gd name="connsiteX3" fmla="*/ 0 w 131968"/>
                    <a:gd name="connsiteY3" fmla="*/ 13360 h 133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1968" h="13359">
                      <a:moveTo>
                        <a:pt x="0" y="0"/>
                      </a:moveTo>
                      <a:lnTo>
                        <a:pt x="131969" y="0"/>
                      </a:lnTo>
                      <a:lnTo>
                        <a:pt x="131969" y="13360"/>
                      </a:lnTo>
                      <a:lnTo>
                        <a:pt x="0" y="13360"/>
                      </a:lnTo>
                      <a:close/>
                    </a:path>
                  </a:pathLst>
                </a:custGeom>
                <a:solidFill>
                  <a:srgbClr val="B25656"/>
                </a:solidFill>
                <a:ln w="11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86" name="Group 285">
                  <a:extLst>
                    <a:ext uri="{FF2B5EF4-FFF2-40B4-BE49-F238E27FC236}">
                      <a16:creationId xmlns:a16="http://schemas.microsoft.com/office/drawing/2014/main" id="{B57F57CA-8D4B-33C5-257F-AE1B8AF92BB4}"/>
                    </a:ext>
                  </a:extLst>
                </p:cNvPr>
                <p:cNvGrpSpPr/>
                <p:nvPr/>
              </p:nvGrpSpPr>
              <p:grpSpPr>
                <a:xfrm rot="18060812">
                  <a:off x="8421183" y="3599460"/>
                  <a:ext cx="78256" cy="143931"/>
                  <a:chOff x="12611765" y="2290975"/>
                  <a:chExt cx="78256" cy="143931"/>
                </a:xfrm>
              </p:grpSpPr>
              <p:sp>
                <p:nvSpPr>
                  <p:cNvPr id="287" name="Freeform: Shape 286">
                    <a:extLst>
                      <a:ext uri="{FF2B5EF4-FFF2-40B4-BE49-F238E27FC236}">
                        <a16:creationId xmlns:a16="http://schemas.microsoft.com/office/drawing/2014/main" id="{3E56154D-7448-8C30-270C-3A0F2C59BA16}"/>
                      </a:ext>
                    </a:extLst>
                  </p:cNvPr>
                  <p:cNvSpPr/>
                  <p:nvPr/>
                </p:nvSpPr>
                <p:spPr>
                  <a:xfrm rot="18520199">
                    <a:off x="12580764" y="2339909"/>
                    <a:ext cx="143931" cy="46064"/>
                  </a:xfrm>
                  <a:custGeom>
                    <a:avLst/>
                    <a:gdLst>
                      <a:gd name="connsiteX0" fmla="*/ 143931 w 143931"/>
                      <a:gd name="connsiteY0" fmla="*/ 23032 h 46064"/>
                      <a:gd name="connsiteX1" fmla="*/ 71966 w 143931"/>
                      <a:gd name="connsiteY1" fmla="*/ 46064 h 46064"/>
                      <a:gd name="connsiteX2" fmla="*/ 0 w 143931"/>
                      <a:gd name="connsiteY2" fmla="*/ 23032 h 46064"/>
                      <a:gd name="connsiteX3" fmla="*/ 71966 w 143931"/>
                      <a:gd name="connsiteY3" fmla="*/ 0 h 46064"/>
                      <a:gd name="connsiteX4" fmla="*/ 143931 w 143931"/>
                      <a:gd name="connsiteY4" fmla="*/ 23032 h 46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931" h="46064">
                        <a:moveTo>
                          <a:pt x="143931" y="23032"/>
                        </a:moveTo>
                        <a:cubicBezTo>
                          <a:pt x="143931" y="35752"/>
                          <a:pt x="111711" y="46064"/>
                          <a:pt x="71966" y="46064"/>
                        </a:cubicBezTo>
                        <a:cubicBezTo>
                          <a:pt x="32220" y="46064"/>
                          <a:pt x="0" y="35752"/>
                          <a:pt x="0" y="23032"/>
                        </a:cubicBezTo>
                        <a:cubicBezTo>
                          <a:pt x="0" y="10312"/>
                          <a:pt x="32220" y="0"/>
                          <a:pt x="71966" y="0"/>
                        </a:cubicBezTo>
                        <a:cubicBezTo>
                          <a:pt x="111711" y="0"/>
                          <a:pt x="143931" y="10312"/>
                          <a:pt x="143931" y="23032"/>
                        </a:cubicBezTo>
                        <a:close/>
                      </a:path>
                    </a:pathLst>
                  </a:custGeom>
                  <a:solidFill>
                    <a:srgbClr val="8BDFE8"/>
                  </a:solidFill>
                  <a:ln w="5080" cap="flat">
                    <a:solidFill>
                      <a:srgbClr val="646769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88" name="Freeform: Shape 287">
                    <a:extLst>
                      <a:ext uri="{FF2B5EF4-FFF2-40B4-BE49-F238E27FC236}">
                        <a16:creationId xmlns:a16="http://schemas.microsoft.com/office/drawing/2014/main" id="{EE29A78D-9BE7-ABE5-3412-9392AC121650}"/>
                      </a:ext>
                    </a:extLst>
                  </p:cNvPr>
                  <p:cNvSpPr/>
                  <p:nvPr/>
                </p:nvSpPr>
                <p:spPr>
                  <a:xfrm>
                    <a:off x="12611765" y="2314723"/>
                    <a:ext cx="78256" cy="95335"/>
                  </a:xfrm>
                  <a:custGeom>
                    <a:avLst/>
                    <a:gdLst>
                      <a:gd name="connsiteX0" fmla="*/ 34493 w 78256"/>
                      <a:gd name="connsiteY0" fmla="*/ 43956 h 95335"/>
                      <a:gd name="connsiteX1" fmla="*/ 78256 w 78256"/>
                      <a:gd name="connsiteY1" fmla="*/ 5600 h 95335"/>
                      <a:gd name="connsiteX2" fmla="*/ 76585 w 78256"/>
                      <a:gd name="connsiteY2" fmla="*/ 871 h 95335"/>
                      <a:gd name="connsiteX3" fmla="*/ 27841 w 78256"/>
                      <a:gd name="connsiteY3" fmla="*/ 38643 h 95335"/>
                      <a:gd name="connsiteX4" fmla="*/ 1671 w 78256"/>
                      <a:gd name="connsiteY4" fmla="*/ 94466 h 95335"/>
                      <a:gd name="connsiteX5" fmla="*/ 6653 w 78256"/>
                      <a:gd name="connsiteY5" fmla="*/ 95065 h 95335"/>
                      <a:gd name="connsiteX6" fmla="*/ 34493 w 78256"/>
                      <a:gd name="connsiteY6" fmla="*/ 43971 h 95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8256" h="95335">
                        <a:moveTo>
                          <a:pt x="34493" y="43956"/>
                        </a:moveTo>
                        <a:cubicBezTo>
                          <a:pt x="51330" y="22910"/>
                          <a:pt x="68923" y="7791"/>
                          <a:pt x="78256" y="5600"/>
                        </a:cubicBezTo>
                        <a:cubicBezTo>
                          <a:pt x="78272" y="3409"/>
                          <a:pt x="77736" y="1801"/>
                          <a:pt x="76585" y="871"/>
                        </a:cubicBezTo>
                        <a:cubicBezTo>
                          <a:pt x="70358" y="-4111"/>
                          <a:pt x="48540" y="12789"/>
                          <a:pt x="27841" y="38643"/>
                        </a:cubicBezTo>
                        <a:cubicBezTo>
                          <a:pt x="7157" y="64481"/>
                          <a:pt x="-4556" y="89484"/>
                          <a:pt x="1671" y="94466"/>
                        </a:cubicBezTo>
                        <a:cubicBezTo>
                          <a:pt x="2822" y="95396"/>
                          <a:pt x="4525" y="95553"/>
                          <a:pt x="6653" y="95065"/>
                        </a:cubicBezTo>
                        <a:cubicBezTo>
                          <a:pt x="6748" y="85495"/>
                          <a:pt x="17641" y="65017"/>
                          <a:pt x="34493" y="43971"/>
                        </a:cubicBezTo>
                        <a:close/>
                      </a:path>
                    </a:pathLst>
                  </a:custGeom>
                  <a:solidFill>
                    <a:srgbClr val="95C9DB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89" name="Freeform: Shape 288">
                    <a:extLst>
                      <a:ext uri="{FF2B5EF4-FFF2-40B4-BE49-F238E27FC236}">
                        <a16:creationId xmlns:a16="http://schemas.microsoft.com/office/drawing/2014/main" id="{B43F0E85-37A7-C00A-6549-C211703B44E2}"/>
                      </a:ext>
                    </a:extLst>
                  </p:cNvPr>
                  <p:cNvSpPr/>
                  <p:nvPr/>
                </p:nvSpPr>
                <p:spPr>
                  <a:xfrm>
                    <a:off x="12635475" y="2346855"/>
                    <a:ext cx="48066" cy="57414"/>
                  </a:xfrm>
                  <a:custGeom>
                    <a:avLst/>
                    <a:gdLst>
                      <a:gd name="connsiteX0" fmla="*/ 0 w 48066"/>
                      <a:gd name="connsiteY0" fmla="*/ 57415 h 57414"/>
                      <a:gd name="connsiteX1" fmla="*/ 27557 w 48066"/>
                      <a:gd name="connsiteY1" fmla="*/ 31703 h 57414"/>
                      <a:gd name="connsiteX2" fmla="*/ 39412 w 48066"/>
                      <a:gd name="connsiteY2" fmla="*/ 16411 h 57414"/>
                      <a:gd name="connsiteX3" fmla="*/ 48066 w 48066"/>
                      <a:gd name="connsiteY3" fmla="*/ 0 h 57414"/>
                      <a:gd name="connsiteX4" fmla="*/ 36133 w 48066"/>
                      <a:gd name="connsiteY4" fmla="*/ 14141 h 57414"/>
                      <a:gd name="connsiteX5" fmla="*/ 24167 w 48066"/>
                      <a:gd name="connsiteY5" fmla="*/ 28471 h 57414"/>
                      <a:gd name="connsiteX6" fmla="*/ 0 w 48066"/>
                      <a:gd name="connsiteY6" fmla="*/ 57415 h 57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066" h="57414">
                        <a:moveTo>
                          <a:pt x="0" y="57415"/>
                        </a:moveTo>
                        <a:cubicBezTo>
                          <a:pt x="9506" y="49611"/>
                          <a:pt x="18981" y="41319"/>
                          <a:pt x="27557" y="31703"/>
                        </a:cubicBezTo>
                        <a:cubicBezTo>
                          <a:pt x="31829" y="26910"/>
                          <a:pt x="35849" y="21787"/>
                          <a:pt x="39412" y="16411"/>
                        </a:cubicBezTo>
                        <a:cubicBezTo>
                          <a:pt x="42186" y="12233"/>
                          <a:pt x="47672" y="4146"/>
                          <a:pt x="48066" y="0"/>
                        </a:cubicBezTo>
                        <a:cubicBezTo>
                          <a:pt x="43936" y="3957"/>
                          <a:pt x="39916" y="9616"/>
                          <a:pt x="36133" y="14141"/>
                        </a:cubicBezTo>
                        <a:cubicBezTo>
                          <a:pt x="32144" y="18918"/>
                          <a:pt x="28156" y="23694"/>
                          <a:pt x="24167" y="28471"/>
                        </a:cubicBezTo>
                        <a:cubicBezTo>
                          <a:pt x="16111" y="38119"/>
                          <a:pt x="8056" y="47767"/>
                          <a:pt x="0" y="5741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253" name="Group 252">
                <a:extLst>
                  <a:ext uri="{FF2B5EF4-FFF2-40B4-BE49-F238E27FC236}">
                    <a16:creationId xmlns:a16="http://schemas.microsoft.com/office/drawing/2014/main" id="{F7438663-C3C3-4366-94B5-70A413B924DE}"/>
                  </a:ext>
                </a:extLst>
              </p:cNvPr>
              <p:cNvGrpSpPr/>
              <p:nvPr/>
            </p:nvGrpSpPr>
            <p:grpSpPr>
              <a:xfrm rot="9059899">
                <a:off x="8072239" y="3046825"/>
                <a:ext cx="143931" cy="182303"/>
                <a:chOff x="8388345" y="3528251"/>
                <a:chExt cx="143931" cy="182303"/>
              </a:xfrm>
            </p:grpSpPr>
            <p:sp>
              <p:nvSpPr>
                <p:cNvPr id="280" name="Freeform: Shape 279">
                  <a:extLst>
                    <a:ext uri="{FF2B5EF4-FFF2-40B4-BE49-F238E27FC236}">
                      <a16:creationId xmlns:a16="http://schemas.microsoft.com/office/drawing/2014/main" id="{9F5E1530-E06B-FE53-A2CA-A6794A28C527}"/>
                    </a:ext>
                  </a:extLst>
                </p:cNvPr>
                <p:cNvSpPr/>
                <p:nvPr/>
              </p:nvSpPr>
              <p:spPr>
                <a:xfrm rot="4283314">
                  <a:off x="8382404" y="3567442"/>
                  <a:ext cx="90000" cy="11617"/>
                </a:xfrm>
                <a:custGeom>
                  <a:avLst/>
                  <a:gdLst>
                    <a:gd name="connsiteX0" fmla="*/ 0 w 131968"/>
                    <a:gd name="connsiteY0" fmla="*/ 0 h 13359"/>
                    <a:gd name="connsiteX1" fmla="*/ 131969 w 131968"/>
                    <a:gd name="connsiteY1" fmla="*/ 0 h 13359"/>
                    <a:gd name="connsiteX2" fmla="*/ 131969 w 131968"/>
                    <a:gd name="connsiteY2" fmla="*/ 13360 h 13359"/>
                    <a:gd name="connsiteX3" fmla="*/ 0 w 131968"/>
                    <a:gd name="connsiteY3" fmla="*/ 13360 h 133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1968" h="13359">
                      <a:moveTo>
                        <a:pt x="0" y="0"/>
                      </a:moveTo>
                      <a:lnTo>
                        <a:pt x="131969" y="0"/>
                      </a:lnTo>
                      <a:lnTo>
                        <a:pt x="131969" y="13360"/>
                      </a:lnTo>
                      <a:lnTo>
                        <a:pt x="0" y="13360"/>
                      </a:lnTo>
                      <a:close/>
                    </a:path>
                  </a:pathLst>
                </a:custGeom>
                <a:solidFill>
                  <a:srgbClr val="B25656"/>
                </a:solidFill>
                <a:ln w="11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81" name="Group 280">
                  <a:extLst>
                    <a:ext uri="{FF2B5EF4-FFF2-40B4-BE49-F238E27FC236}">
                      <a16:creationId xmlns:a16="http://schemas.microsoft.com/office/drawing/2014/main" id="{5C13D025-EF7C-3AA4-81F3-EE8C5E01C347}"/>
                    </a:ext>
                  </a:extLst>
                </p:cNvPr>
                <p:cNvGrpSpPr/>
                <p:nvPr/>
              </p:nvGrpSpPr>
              <p:grpSpPr>
                <a:xfrm rot="18060812">
                  <a:off x="8421183" y="3599460"/>
                  <a:ext cx="78256" cy="143931"/>
                  <a:chOff x="12611765" y="2290975"/>
                  <a:chExt cx="78256" cy="143931"/>
                </a:xfrm>
              </p:grpSpPr>
              <p:sp>
                <p:nvSpPr>
                  <p:cNvPr id="282" name="Freeform: Shape 281">
                    <a:extLst>
                      <a:ext uri="{FF2B5EF4-FFF2-40B4-BE49-F238E27FC236}">
                        <a16:creationId xmlns:a16="http://schemas.microsoft.com/office/drawing/2014/main" id="{B7ECF006-734B-B7EF-D0B8-707BF7ACCF4A}"/>
                      </a:ext>
                    </a:extLst>
                  </p:cNvPr>
                  <p:cNvSpPr/>
                  <p:nvPr/>
                </p:nvSpPr>
                <p:spPr>
                  <a:xfrm rot="18520199">
                    <a:off x="12580764" y="2339909"/>
                    <a:ext cx="143931" cy="46064"/>
                  </a:xfrm>
                  <a:custGeom>
                    <a:avLst/>
                    <a:gdLst>
                      <a:gd name="connsiteX0" fmla="*/ 143931 w 143931"/>
                      <a:gd name="connsiteY0" fmla="*/ 23032 h 46064"/>
                      <a:gd name="connsiteX1" fmla="*/ 71966 w 143931"/>
                      <a:gd name="connsiteY1" fmla="*/ 46064 h 46064"/>
                      <a:gd name="connsiteX2" fmla="*/ 0 w 143931"/>
                      <a:gd name="connsiteY2" fmla="*/ 23032 h 46064"/>
                      <a:gd name="connsiteX3" fmla="*/ 71966 w 143931"/>
                      <a:gd name="connsiteY3" fmla="*/ 0 h 46064"/>
                      <a:gd name="connsiteX4" fmla="*/ 143931 w 143931"/>
                      <a:gd name="connsiteY4" fmla="*/ 23032 h 46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931" h="46064">
                        <a:moveTo>
                          <a:pt x="143931" y="23032"/>
                        </a:moveTo>
                        <a:cubicBezTo>
                          <a:pt x="143931" y="35752"/>
                          <a:pt x="111711" y="46064"/>
                          <a:pt x="71966" y="46064"/>
                        </a:cubicBezTo>
                        <a:cubicBezTo>
                          <a:pt x="32220" y="46064"/>
                          <a:pt x="0" y="35752"/>
                          <a:pt x="0" y="23032"/>
                        </a:cubicBezTo>
                        <a:cubicBezTo>
                          <a:pt x="0" y="10312"/>
                          <a:pt x="32220" y="0"/>
                          <a:pt x="71966" y="0"/>
                        </a:cubicBezTo>
                        <a:cubicBezTo>
                          <a:pt x="111711" y="0"/>
                          <a:pt x="143931" y="10312"/>
                          <a:pt x="143931" y="23032"/>
                        </a:cubicBezTo>
                        <a:close/>
                      </a:path>
                    </a:pathLst>
                  </a:custGeom>
                  <a:solidFill>
                    <a:srgbClr val="8BDFE8"/>
                  </a:solidFill>
                  <a:ln w="5080" cap="flat">
                    <a:solidFill>
                      <a:srgbClr val="646769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83" name="Freeform: Shape 282">
                    <a:extLst>
                      <a:ext uri="{FF2B5EF4-FFF2-40B4-BE49-F238E27FC236}">
                        <a16:creationId xmlns:a16="http://schemas.microsoft.com/office/drawing/2014/main" id="{A3336CA1-0BFD-C048-9FDE-3497B94E0825}"/>
                      </a:ext>
                    </a:extLst>
                  </p:cNvPr>
                  <p:cNvSpPr/>
                  <p:nvPr/>
                </p:nvSpPr>
                <p:spPr>
                  <a:xfrm>
                    <a:off x="12611765" y="2314723"/>
                    <a:ext cx="78256" cy="95335"/>
                  </a:xfrm>
                  <a:custGeom>
                    <a:avLst/>
                    <a:gdLst>
                      <a:gd name="connsiteX0" fmla="*/ 34493 w 78256"/>
                      <a:gd name="connsiteY0" fmla="*/ 43956 h 95335"/>
                      <a:gd name="connsiteX1" fmla="*/ 78256 w 78256"/>
                      <a:gd name="connsiteY1" fmla="*/ 5600 h 95335"/>
                      <a:gd name="connsiteX2" fmla="*/ 76585 w 78256"/>
                      <a:gd name="connsiteY2" fmla="*/ 871 h 95335"/>
                      <a:gd name="connsiteX3" fmla="*/ 27841 w 78256"/>
                      <a:gd name="connsiteY3" fmla="*/ 38643 h 95335"/>
                      <a:gd name="connsiteX4" fmla="*/ 1671 w 78256"/>
                      <a:gd name="connsiteY4" fmla="*/ 94466 h 95335"/>
                      <a:gd name="connsiteX5" fmla="*/ 6653 w 78256"/>
                      <a:gd name="connsiteY5" fmla="*/ 95065 h 95335"/>
                      <a:gd name="connsiteX6" fmla="*/ 34493 w 78256"/>
                      <a:gd name="connsiteY6" fmla="*/ 43971 h 95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8256" h="95335">
                        <a:moveTo>
                          <a:pt x="34493" y="43956"/>
                        </a:moveTo>
                        <a:cubicBezTo>
                          <a:pt x="51330" y="22910"/>
                          <a:pt x="68923" y="7791"/>
                          <a:pt x="78256" y="5600"/>
                        </a:cubicBezTo>
                        <a:cubicBezTo>
                          <a:pt x="78272" y="3409"/>
                          <a:pt x="77736" y="1801"/>
                          <a:pt x="76585" y="871"/>
                        </a:cubicBezTo>
                        <a:cubicBezTo>
                          <a:pt x="70358" y="-4111"/>
                          <a:pt x="48540" y="12789"/>
                          <a:pt x="27841" y="38643"/>
                        </a:cubicBezTo>
                        <a:cubicBezTo>
                          <a:pt x="7157" y="64481"/>
                          <a:pt x="-4556" y="89484"/>
                          <a:pt x="1671" y="94466"/>
                        </a:cubicBezTo>
                        <a:cubicBezTo>
                          <a:pt x="2822" y="95396"/>
                          <a:pt x="4525" y="95553"/>
                          <a:pt x="6653" y="95065"/>
                        </a:cubicBezTo>
                        <a:cubicBezTo>
                          <a:pt x="6748" y="85495"/>
                          <a:pt x="17641" y="65017"/>
                          <a:pt x="34493" y="43971"/>
                        </a:cubicBezTo>
                        <a:close/>
                      </a:path>
                    </a:pathLst>
                  </a:custGeom>
                  <a:solidFill>
                    <a:srgbClr val="95C9DB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84" name="Freeform: Shape 283">
                    <a:extLst>
                      <a:ext uri="{FF2B5EF4-FFF2-40B4-BE49-F238E27FC236}">
                        <a16:creationId xmlns:a16="http://schemas.microsoft.com/office/drawing/2014/main" id="{B47DEA35-D292-7952-CA0D-040570128C09}"/>
                      </a:ext>
                    </a:extLst>
                  </p:cNvPr>
                  <p:cNvSpPr/>
                  <p:nvPr/>
                </p:nvSpPr>
                <p:spPr>
                  <a:xfrm>
                    <a:off x="12635475" y="2346855"/>
                    <a:ext cx="48066" cy="57414"/>
                  </a:xfrm>
                  <a:custGeom>
                    <a:avLst/>
                    <a:gdLst>
                      <a:gd name="connsiteX0" fmla="*/ 0 w 48066"/>
                      <a:gd name="connsiteY0" fmla="*/ 57415 h 57414"/>
                      <a:gd name="connsiteX1" fmla="*/ 27557 w 48066"/>
                      <a:gd name="connsiteY1" fmla="*/ 31703 h 57414"/>
                      <a:gd name="connsiteX2" fmla="*/ 39412 w 48066"/>
                      <a:gd name="connsiteY2" fmla="*/ 16411 h 57414"/>
                      <a:gd name="connsiteX3" fmla="*/ 48066 w 48066"/>
                      <a:gd name="connsiteY3" fmla="*/ 0 h 57414"/>
                      <a:gd name="connsiteX4" fmla="*/ 36133 w 48066"/>
                      <a:gd name="connsiteY4" fmla="*/ 14141 h 57414"/>
                      <a:gd name="connsiteX5" fmla="*/ 24167 w 48066"/>
                      <a:gd name="connsiteY5" fmla="*/ 28471 h 57414"/>
                      <a:gd name="connsiteX6" fmla="*/ 0 w 48066"/>
                      <a:gd name="connsiteY6" fmla="*/ 57415 h 57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066" h="57414">
                        <a:moveTo>
                          <a:pt x="0" y="57415"/>
                        </a:moveTo>
                        <a:cubicBezTo>
                          <a:pt x="9506" y="49611"/>
                          <a:pt x="18981" y="41319"/>
                          <a:pt x="27557" y="31703"/>
                        </a:cubicBezTo>
                        <a:cubicBezTo>
                          <a:pt x="31829" y="26910"/>
                          <a:pt x="35849" y="21787"/>
                          <a:pt x="39412" y="16411"/>
                        </a:cubicBezTo>
                        <a:cubicBezTo>
                          <a:pt x="42186" y="12233"/>
                          <a:pt x="47672" y="4146"/>
                          <a:pt x="48066" y="0"/>
                        </a:cubicBezTo>
                        <a:cubicBezTo>
                          <a:pt x="43936" y="3957"/>
                          <a:pt x="39916" y="9616"/>
                          <a:pt x="36133" y="14141"/>
                        </a:cubicBezTo>
                        <a:cubicBezTo>
                          <a:pt x="32144" y="18918"/>
                          <a:pt x="28156" y="23694"/>
                          <a:pt x="24167" y="28471"/>
                        </a:cubicBezTo>
                        <a:cubicBezTo>
                          <a:pt x="16111" y="38119"/>
                          <a:pt x="8056" y="47767"/>
                          <a:pt x="0" y="5741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254" name="Group 253">
                <a:extLst>
                  <a:ext uri="{FF2B5EF4-FFF2-40B4-BE49-F238E27FC236}">
                    <a16:creationId xmlns:a16="http://schemas.microsoft.com/office/drawing/2014/main" id="{570C1E9E-1A48-576D-4B2F-A740100B8151}"/>
                  </a:ext>
                </a:extLst>
              </p:cNvPr>
              <p:cNvGrpSpPr/>
              <p:nvPr/>
            </p:nvGrpSpPr>
            <p:grpSpPr>
              <a:xfrm rot="14301831">
                <a:off x="8423518" y="2986549"/>
                <a:ext cx="143931" cy="182303"/>
                <a:chOff x="8388345" y="3528251"/>
                <a:chExt cx="143931" cy="182303"/>
              </a:xfrm>
            </p:grpSpPr>
            <p:sp>
              <p:nvSpPr>
                <p:cNvPr id="275" name="Freeform: Shape 274">
                  <a:extLst>
                    <a:ext uri="{FF2B5EF4-FFF2-40B4-BE49-F238E27FC236}">
                      <a16:creationId xmlns:a16="http://schemas.microsoft.com/office/drawing/2014/main" id="{CF150083-2204-1207-3E96-97E50FE0D30C}"/>
                    </a:ext>
                  </a:extLst>
                </p:cNvPr>
                <p:cNvSpPr/>
                <p:nvPr/>
              </p:nvSpPr>
              <p:spPr>
                <a:xfrm rot="4283314">
                  <a:off x="8382404" y="3567442"/>
                  <a:ext cx="90000" cy="11617"/>
                </a:xfrm>
                <a:custGeom>
                  <a:avLst/>
                  <a:gdLst>
                    <a:gd name="connsiteX0" fmla="*/ 0 w 131968"/>
                    <a:gd name="connsiteY0" fmla="*/ 0 h 13359"/>
                    <a:gd name="connsiteX1" fmla="*/ 131969 w 131968"/>
                    <a:gd name="connsiteY1" fmla="*/ 0 h 13359"/>
                    <a:gd name="connsiteX2" fmla="*/ 131969 w 131968"/>
                    <a:gd name="connsiteY2" fmla="*/ 13360 h 13359"/>
                    <a:gd name="connsiteX3" fmla="*/ 0 w 131968"/>
                    <a:gd name="connsiteY3" fmla="*/ 13360 h 133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1968" h="13359">
                      <a:moveTo>
                        <a:pt x="0" y="0"/>
                      </a:moveTo>
                      <a:lnTo>
                        <a:pt x="131969" y="0"/>
                      </a:lnTo>
                      <a:lnTo>
                        <a:pt x="131969" y="13360"/>
                      </a:lnTo>
                      <a:lnTo>
                        <a:pt x="0" y="13360"/>
                      </a:lnTo>
                      <a:close/>
                    </a:path>
                  </a:pathLst>
                </a:custGeom>
                <a:solidFill>
                  <a:srgbClr val="B25656"/>
                </a:solidFill>
                <a:ln w="11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76" name="Group 275">
                  <a:extLst>
                    <a:ext uri="{FF2B5EF4-FFF2-40B4-BE49-F238E27FC236}">
                      <a16:creationId xmlns:a16="http://schemas.microsoft.com/office/drawing/2014/main" id="{B36539C8-19AC-7193-1045-2920D1B5B823}"/>
                    </a:ext>
                  </a:extLst>
                </p:cNvPr>
                <p:cNvGrpSpPr/>
                <p:nvPr/>
              </p:nvGrpSpPr>
              <p:grpSpPr>
                <a:xfrm rot="18060812">
                  <a:off x="8421183" y="3599460"/>
                  <a:ext cx="78256" cy="143931"/>
                  <a:chOff x="12611765" y="2290975"/>
                  <a:chExt cx="78256" cy="143931"/>
                </a:xfrm>
              </p:grpSpPr>
              <p:sp>
                <p:nvSpPr>
                  <p:cNvPr id="277" name="Freeform: Shape 276">
                    <a:extLst>
                      <a:ext uri="{FF2B5EF4-FFF2-40B4-BE49-F238E27FC236}">
                        <a16:creationId xmlns:a16="http://schemas.microsoft.com/office/drawing/2014/main" id="{45777AF0-86B6-7894-3EB5-295DAC6B95E5}"/>
                      </a:ext>
                    </a:extLst>
                  </p:cNvPr>
                  <p:cNvSpPr/>
                  <p:nvPr/>
                </p:nvSpPr>
                <p:spPr>
                  <a:xfrm rot="18520199">
                    <a:off x="12580764" y="2339909"/>
                    <a:ext cx="143931" cy="46064"/>
                  </a:xfrm>
                  <a:custGeom>
                    <a:avLst/>
                    <a:gdLst>
                      <a:gd name="connsiteX0" fmla="*/ 143931 w 143931"/>
                      <a:gd name="connsiteY0" fmla="*/ 23032 h 46064"/>
                      <a:gd name="connsiteX1" fmla="*/ 71966 w 143931"/>
                      <a:gd name="connsiteY1" fmla="*/ 46064 h 46064"/>
                      <a:gd name="connsiteX2" fmla="*/ 0 w 143931"/>
                      <a:gd name="connsiteY2" fmla="*/ 23032 h 46064"/>
                      <a:gd name="connsiteX3" fmla="*/ 71966 w 143931"/>
                      <a:gd name="connsiteY3" fmla="*/ 0 h 46064"/>
                      <a:gd name="connsiteX4" fmla="*/ 143931 w 143931"/>
                      <a:gd name="connsiteY4" fmla="*/ 23032 h 46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931" h="46064">
                        <a:moveTo>
                          <a:pt x="143931" y="23032"/>
                        </a:moveTo>
                        <a:cubicBezTo>
                          <a:pt x="143931" y="35752"/>
                          <a:pt x="111711" y="46064"/>
                          <a:pt x="71966" y="46064"/>
                        </a:cubicBezTo>
                        <a:cubicBezTo>
                          <a:pt x="32220" y="46064"/>
                          <a:pt x="0" y="35752"/>
                          <a:pt x="0" y="23032"/>
                        </a:cubicBezTo>
                        <a:cubicBezTo>
                          <a:pt x="0" y="10312"/>
                          <a:pt x="32220" y="0"/>
                          <a:pt x="71966" y="0"/>
                        </a:cubicBezTo>
                        <a:cubicBezTo>
                          <a:pt x="111711" y="0"/>
                          <a:pt x="143931" y="10312"/>
                          <a:pt x="143931" y="23032"/>
                        </a:cubicBezTo>
                        <a:close/>
                      </a:path>
                    </a:pathLst>
                  </a:custGeom>
                  <a:solidFill>
                    <a:srgbClr val="8BDFE8"/>
                  </a:solidFill>
                  <a:ln w="5080" cap="flat">
                    <a:solidFill>
                      <a:srgbClr val="646769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78" name="Freeform: Shape 277">
                    <a:extLst>
                      <a:ext uri="{FF2B5EF4-FFF2-40B4-BE49-F238E27FC236}">
                        <a16:creationId xmlns:a16="http://schemas.microsoft.com/office/drawing/2014/main" id="{F38D9AE1-615F-F044-E247-0F375CF5E66A}"/>
                      </a:ext>
                    </a:extLst>
                  </p:cNvPr>
                  <p:cNvSpPr/>
                  <p:nvPr/>
                </p:nvSpPr>
                <p:spPr>
                  <a:xfrm>
                    <a:off x="12611765" y="2314723"/>
                    <a:ext cx="78256" cy="95335"/>
                  </a:xfrm>
                  <a:custGeom>
                    <a:avLst/>
                    <a:gdLst>
                      <a:gd name="connsiteX0" fmla="*/ 34493 w 78256"/>
                      <a:gd name="connsiteY0" fmla="*/ 43956 h 95335"/>
                      <a:gd name="connsiteX1" fmla="*/ 78256 w 78256"/>
                      <a:gd name="connsiteY1" fmla="*/ 5600 h 95335"/>
                      <a:gd name="connsiteX2" fmla="*/ 76585 w 78256"/>
                      <a:gd name="connsiteY2" fmla="*/ 871 h 95335"/>
                      <a:gd name="connsiteX3" fmla="*/ 27841 w 78256"/>
                      <a:gd name="connsiteY3" fmla="*/ 38643 h 95335"/>
                      <a:gd name="connsiteX4" fmla="*/ 1671 w 78256"/>
                      <a:gd name="connsiteY4" fmla="*/ 94466 h 95335"/>
                      <a:gd name="connsiteX5" fmla="*/ 6653 w 78256"/>
                      <a:gd name="connsiteY5" fmla="*/ 95065 h 95335"/>
                      <a:gd name="connsiteX6" fmla="*/ 34493 w 78256"/>
                      <a:gd name="connsiteY6" fmla="*/ 43971 h 95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8256" h="95335">
                        <a:moveTo>
                          <a:pt x="34493" y="43956"/>
                        </a:moveTo>
                        <a:cubicBezTo>
                          <a:pt x="51330" y="22910"/>
                          <a:pt x="68923" y="7791"/>
                          <a:pt x="78256" y="5600"/>
                        </a:cubicBezTo>
                        <a:cubicBezTo>
                          <a:pt x="78272" y="3409"/>
                          <a:pt x="77736" y="1801"/>
                          <a:pt x="76585" y="871"/>
                        </a:cubicBezTo>
                        <a:cubicBezTo>
                          <a:pt x="70358" y="-4111"/>
                          <a:pt x="48540" y="12789"/>
                          <a:pt x="27841" y="38643"/>
                        </a:cubicBezTo>
                        <a:cubicBezTo>
                          <a:pt x="7157" y="64481"/>
                          <a:pt x="-4556" y="89484"/>
                          <a:pt x="1671" y="94466"/>
                        </a:cubicBezTo>
                        <a:cubicBezTo>
                          <a:pt x="2822" y="95396"/>
                          <a:pt x="4525" y="95553"/>
                          <a:pt x="6653" y="95065"/>
                        </a:cubicBezTo>
                        <a:cubicBezTo>
                          <a:pt x="6748" y="85495"/>
                          <a:pt x="17641" y="65017"/>
                          <a:pt x="34493" y="43971"/>
                        </a:cubicBezTo>
                        <a:close/>
                      </a:path>
                    </a:pathLst>
                  </a:custGeom>
                  <a:solidFill>
                    <a:srgbClr val="95C9DB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79" name="Freeform: Shape 278">
                    <a:extLst>
                      <a:ext uri="{FF2B5EF4-FFF2-40B4-BE49-F238E27FC236}">
                        <a16:creationId xmlns:a16="http://schemas.microsoft.com/office/drawing/2014/main" id="{A116363E-4264-8DBB-197F-9ADA5CFEFF58}"/>
                      </a:ext>
                    </a:extLst>
                  </p:cNvPr>
                  <p:cNvSpPr/>
                  <p:nvPr/>
                </p:nvSpPr>
                <p:spPr>
                  <a:xfrm>
                    <a:off x="12635475" y="2346855"/>
                    <a:ext cx="48066" cy="57414"/>
                  </a:xfrm>
                  <a:custGeom>
                    <a:avLst/>
                    <a:gdLst>
                      <a:gd name="connsiteX0" fmla="*/ 0 w 48066"/>
                      <a:gd name="connsiteY0" fmla="*/ 57415 h 57414"/>
                      <a:gd name="connsiteX1" fmla="*/ 27557 w 48066"/>
                      <a:gd name="connsiteY1" fmla="*/ 31703 h 57414"/>
                      <a:gd name="connsiteX2" fmla="*/ 39412 w 48066"/>
                      <a:gd name="connsiteY2" fmla="*/ 16411 h 57414"/>
                      <a:gd name="connsiteX3" fmla="*/ 48066 w 48066"/>
                      <a:gd name="connsiteY3" fmla="*/ 0 h 57414"/>
                      <a:gd name="connsiteX4" fmla="*/ 36133 w 48066"/>
                      <a:gd name="connsiteY4" fmla="*/ 14141 h 57414"/>
                      <a:gd name="connsiteX5" fmla="*/ 24167 w 48066"/>
                      <a:gd name="connsiteY5" fmla="*/ 28471 h 57414"/>
                      <a:gd name="connsiteX6" fmla="*/ 0 w 48066"/>
                      <a:gd name="connsiteY6" fmla="*/ 57415 h 57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066" h="57414">
                        <a:moveTo>
                          <a:pt x="0" y="57415"/>
                        </a:moveTo>
                        <a:cubicBezTo>
                          <a:pt x="9506" y="49611"/>
                          <a:pt x="18981" y="41319"/>
                          <a:pt x="27557" y="31703"/>
                        </a:cubicBezTo>
                        <a:cubicBezTo>
                          <a:pt x="31829" y="26910"/>
                          <a:pt x="35849" y="21787"/>
                          <a:pt x="39412" y="16411"/>
                        </a:cubicBezTo>
                        <a:cubicBezTo>
                          <a:pt x="42186" y="12233"/>
                          <a:pt x="47672" y="4146"/>
                          <a:pt x="48066" y="0"/>
                        </a:cubicBezTo>
                        <a:cubicBezTo>
                          <a:pt x="43936" y="3957"/>
                          <a:pt x="39916" y="9616"/>
                          <a:pt x="36133" y="14141"/>
                        </a:cubicBezTo>
                        <a:cubicBezTo>
                          <a:pt x="32144" y="18918"/>
                          <a:pt x="28156" y="23694"/>
                          <a:pt x="24167" y="28471"/>
                        </a:cubicBezTo>
                        <a:cubicBezTo>
                          <a:pt x="16111" y="38119"/>
                          <a:pt x="8056" y="47767"/>
                          <a:pt x="0" y="5741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255" name="Group 254">
                <a:extLst>
                  <a:ext uri="{FF2B5EF4-FFF2-40B4-BE49-F238E27FC236}">
                    <a16:creationId xmlns:a16="http://schemas.microsoft.com/office/drawing/2014/main" id="{8F74A0B3-64D4-8B50-81E8-D96A87635BB8}"/>
                  </a:ext>
                </a:extLst>
              </p:cNvPr>
              <p:cNvGrpSpPr/>
              <p:nvPr/>
            </p:nvGrpSpPr>
            <p:grpSpPr>
              <a:xfrm rot="18296753">
                <a:off x="8590112" y="3337848"/>
                <a:ext cx="143931" cy="182303"/>
                <a:chOff x="8388345" y="3528251"/>
                <a:chExt cx="143931" cy="182303"/>
              </a:xfrm>
            </p:grpSpPr>
            <p:sp>
              <p:nvSpPr>
                <p:cNvPr id="270" name="Freeform: Shape 269">
                  <a:extLst>
                    <a:ext uri="{FF2B5EF4-FFF2-40B4-BE49-F238E27FC236}">
                      <a16:creationId xmlns:a16="http://schemas.microsoft.com/office/drawing/2014/main" id="{1442F11F-2F67-FE74-1113-40D1EF989037}"/>
                    </a:ext>
                  </a:extLst>
                </p:cNvPr>
                <p:cNvSpPr/>
                <p:nvPr/>
              </p:nvSpPr>
              <p:spPr>
                <a:xfrm rot="4283314">
                  <a:off x="8382404" y="3567442"/>
                  <a:ext cx="90000" cy="11617"/>
                </a:xfrm>
                <a:custGeom>
                  <a:avLst/>
                  <a:gdLst>
                    <a:gd name="connsiteX0" fmla="*/ 0 w 131968"/>
                    <a:gd name="connsiteY0" fmla="*/ 0 h 13359"/>
                    <a:gd name="connsiteX1" fmla="*/ 131969 w 131968"/>
                    <a:gd name="connsiteY1" fmla="*/ 0 h 13359"/>
                    <a:gd name="connsiteX2" fmla="*/ 131969 w 131968"/>
                    <a:gd name="connsiteY2" fmla="*/ 13360 h 13359"/>
                    <a:gd name="connsiteX3" fmla="*/ 0 w 131968"/>
                    <a:gd name="connsiteY3" fmla="*/ 13360 h 133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1968" h="13359">
                      <a:moveTo>
                        <a:pt x="0" y="0"/>
                      </a:moveTo>
                      <a:lnTo>
                        <a:pt x="131969" y="0"/>
                      </a:lnTo>
                      <a:lnTo>
                        <a:pt x="131969" y="13360"/>
                      </a:lnTo>
                      <a:lnTo>
                        <a:pt x="0" y="13360"/>
                      </a:lnTo>
                      <a:close/>
                    </a:path>
                  </a:pathLst>
                </a:custGeom>
                <a:solidFill>
                  <a:srgbClr val="B25656"/>
                </a:solidFill>
                <a:ln w="116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271" name="Group 270">
                  <a:extLst>
                    <a:ext uri="{FF2B5EF4-FFF2-40B4-BE49-F238E27FC236}">
                      <a16:creationId xmlns:a16="http://schemas.microsoft.com/office/drawing/2014/main" id="{32D49CF9-0CDB-0E08-61F5-CF891C48210D}"/>
                    </a:ext>
                  </a:extLst>
                </p:cNvPr>
                <p:cNvGrpSpPr/>
                <p:nvPr/>
              </p:nvGrpSpPr>
              <p:grpSpPr>
                <a:xfrm rot="18060812">
                  <a:off x="8421183" y="3599460"/>
                  <a:ext cx="78256" cy="143931"/>
                  <a:chOff x="12611765" y="2290975"/>
                  <a:chExt cx="78256" cy="143931"/>
                </a:xfrm>
              </p:grpSpPr>
              <p:sp>
                <p:nvSpPr>
                  <p:cNvPr id="272" name="Freeform: Shape 271">
                    <a:extLst>
                      <a:ext uri="{FF2B5EF4-FFF2-40B4-BE49-F238E27FC236}">
                        <a16:creationId xmlns:a16="http://schemas.microsoft.com/office/drawing/2014/main" id="{502A56F2-20A2-C4C1-F03F-D7EE446C54AE}"/>
                      </a:ext>
                    </a:extLst>
                  </p:cNvPr>
                  <p:cNvSpPr/>
                  <p:nvPr/>
                </p:nvSpPr>
                <p:spPr>
                  <a:xfrm rot="18520199">
                    <a:off x="12580764" y="2339909"/>
                    <a:ext cx="143931" cy="46064"/>
                  </a:xfrm>
                  <a:custGeom>
                    <a:avLst/>
                    <a:gdLst>
                      <a:gd name="connsiteX0" fmla="*/ 143931 w 143931"/>
                      <a:gd name="connsiteY0" fmla="*/ 23032 h 46064"/>
                      <a:gd name="connsiteX1" fmla="*/ 71966 w 143931"/>
                      <a:gd name="connsiteY1" fmla="*/ 46064 h 46064"/>
                      <a:gd name="connsiteX2" fmla="*/ 0 w 143931"/>
                      <a:gd name="connsiteY2" fmla="*/ 23032 h 46064"/>
                      <a:gd name="connsiteX3" fmla="*/ 71966 w 143931"/>
                      <a:gd name="connsiteY3" fmla="*/ 0 h 46064"/>
                      <a:gd name="connsiteX4" fmla="*/ 143931 w 143931"/>
                      <a:gd name="connsiteY4" fmla="*/ 23032 h 46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931" h="46064">
                        <a:moveTo>
                          <a:pt x="143931" y="23032"/>
                        </a:moveTo>
                        <a:cubicBezTo>
                          <a:pt x="143931" y="35752"/>
                          <a:pt x="111711" y="46064"/>
                          <a:pt x="71966" y="46064"/>
                        </a:cubicBezTo>
                        <a:cubicBezTo>
                          <a:pt x="32220" y="46064"/>
                          <a:pt x="0" y="35752"/>
                          <a:pt x="0" y="23032"/>
                        </a:cubicBezTo>
                        <a:cubicBezTo>
                          <a:pt x="0" y="10312"/>
                          <a:pt x="32220" y="0"/>
                          <a:pt x="71966" y="0"/>
                        </a:cubicBezTo>
                        <a:cubicBezTo>
                          <a:pt x="111711" y="0"/>
                          <a:pt x="143931" y="10312"/>
                          <a:pt x="143931" y="23032"/>
                        </a:cubicBezTo>
                        <a:close/>
                      </a:path>
                    </a:pathLst>
                  </a:custGeom>
                  <a:solidFill>
                    <a:srgbClr val="8BDFE8"/>
                  </a:solidFill>
                  <a:ln w="5080" cap="flat">
                    <a:solidFill>
                      <a:srgbClr val="646769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73" name="Freeform: Shape 272">
                    <a:extLst>
                      <a:ext uri="{FF2B5EF4-FFF2-40B4-BE49-F238E27FC236}">
                        <a16:creationId xmlns:a16="http://schemas.microsoft.com/office/drawing/2014/main" id="{2A9F371A-246D-3933-627A-91529FA37169}"/>
                      </a:ext>
                    </a:extLst>
                  </p:cNvPr>
                  <p:cNvSpPr/>
                  <p:nvPr/>
                </p:nvSpPr>
                <p:spPr>
                  <a:xfrm>
                    <a:off x="12611765" y="2314723"/>
                    <a:ext cx="78256" cy="95335"/>
                  </a:xfrm>
                  <a:custGeom>
                    <a:avLst/>
                    <a:gdLst>
                      <a:gd name="connsiteX0" fmla="*/ 34493 w 78256"/>
                      <a:gd name="connsiteY0" fmla="*/ 43956 h 95335"/>
                      <a:gd name="connsiteX1" fmla="*/ 78256 w 78256"/>
                      <a:gd name="connsiteY1" fmla="*/ 5600 h 95335"/>
                      <a:gd name="connsiteX2" fmla="*/ 76585 w 78256"/>
                      <a:gd name="connsiteY2" fmla="*/ 871 h 95335"/>
                      <a:gd name="connsiteX3" fmla="*/ 27841 w 78256"/>
                      <a:gd name="connsiteY3" fmla="*/ 38643 h 95335"/>
                      <a:gd name="connsiteX4" fmla="*/ 1671 w 78256"/>
                      <a:gd name="connsiteY4" fmla="*/ 94466 h 95335"/>
                      <a:gd name="connsiteX5" fmla="*/ 6653 w 78256"/>
                      <a:gd name="connsiteY5" fmla="*/ 95065 h 95335"/>
                      <a:gd name="connsiteX6" fmla="*/ 34493 w 78256"/>
                      <a:gd name="connsiteY6" fmla="*/ 43971 h 95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8256" h="95335">
                        <a:moveTo>
                          <a:pt x="34493" y="43956"/>
                        </a:moveTo>
                        <a:cubicBezTo>
                          <a:pt x="51330" y="22910"/>
                          <a:pt x="68923" y="7791"/>
                          <a:pt x="78256" y="5600"/>
                        </a:cubicBezTo>
                        <a:cubicBezTo>
                          <a:pt x="78272" y="3409"/>
                          <a:pt x="77736" y="1801"/>
                          <a:pt x="76585" y="871"/>
                        </a:cubicBezTo>
                        <a:cubicBezTo>
                          <a:pt x="70358" y="-4111"/>
                          <a:pt x="48540" y="12789"/>
                          <a:pt x="27841" y="38643"/>
                        </a:cubicBezTo>
                        <a:cubicBezTo>
                          <a:pt x="7157" y="64481"/>
                          <a:pt x="-4556" y="89484"/>
                          <a:pt x="1671" y="94466"/>
                        </a:cubicBezTo>
                        <a:cubicBezTo>
                          <a:pt x="2822" y="95396"/>
                          <a:pt x="4525" y="95553"/>
                          <a:pt x="6653" y="95065"/>
                        </a:cubicBezTo>
                        <a:cubicBezTo>
                          <a:pt x="6748" y="85495"/>
                          <a:pt x="17641" y="65017"/>
                          <a:pt x="34493" y="43971"/>
                        </a:cubicBezTo>
                        <a:close/>
                      </a:path>
                    </a:pathLst>
                  </a:custGeom>
                  <a:solidFill>
                    <a:srgbClr val="95C9DB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74" name="Freeform: Shape 273">
                    <a:extLst>
                      <a:ext uri="{FF2B5EF4-FFF2-40B4-BE49-F238E27FC236}">
                        <a16:creationId xmlns:a16="http://schemas.microsoft.com/office/drawing/2014/main" id="{80890801-FF25-15F1-BE01-40429180FAFF}"/>
                      </a:ext>
                    </a:extLst>
                  </p:cNvPr>
                  <p:cNvSpPr/>
                  <p:nvPr/>
                </p:nvSpPr>
                <p:spPr>
                  <a:xfrm>
                    <a:off x="12635475" y="2346855"/>
                    <a:ext cx="48066" cy="57414"/>
                  </a:xfrm>
                  <a:custGeom>
                    <a:avLst/>
                    <a:gdLst>
                      <a:gd name="connsiteX0" fmla="*/ 0 w 48066"/>
                      <a:gd name="connsiteY0" fmla="*/ 57415 h 57414"/>
                      <a:gd name="connsiteX1" fmla="*/ 27557 w 48066"/>
                      <a:gd name="connsiteY1" fmla="*/ 31703 h 57414"/>
                      <a:gd name="connsiteX2" fmla="*/ 39412 w 48066"/>
                      <a:gd name="connsiteY2" fmla="*/ 16411 h 57414"/>
                      <a:gd name="connsiteX3" fmla="*/ 48066 w 48066"/>
                      <a:gd name="connsiteY3" fmla="*/ 0 h 57414"/>
                      <a:gd name="connsiteX4" fmla="*/ 36133 w 48066"/>
                      <a:gd name="connsiteY4" fmla="*/ 14141 h 57414"/>
                      <a:gd name="connsiteX5" fmla="*/ 24167 w 48066"/>
                      <a:gd name="connsiteY5" fmla="*/ 28471 h 57414"/>
                      <a:gd name="connsiteX6" fmla="*/ 0 w 48066"/>
                      <a:gd name="connsiteY6" fmla="*/ 57415 h 57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8066" h="57414">
                        <a:moveTo>
                          <a:pt x="0" y="57415"/>
                        </a:moveTo>
                        <a:cubicBezTo>
                          <a:pt x="9506" y="49611"/>
                          <a:pt x="18981" y="41319"/>
                          <a:pt x="27557" y="31703"/>
                        </a:cubicBezTo>
                        <a:cubicBezTo>
                          <a:pt x="31829" y="26910"/>
                          <a:pt x="35849" y="21787"/>
                          <a:pt x="39412" y="16411"/>
                        </a:cubicBezTo>
                        <a:cubicBezTo>
                          <a:pt x="42186" y="12233"/>
                          <a:pt x="47672" y="4146"/>
                          <a:pt x="48066" y="0"/>
                        </a:cubicBezTo>
                        <a:cubicBezTo>
                          <a:pt x="43936" y="3957"/>
                          <a:pt x="39916" y="9616"/>
                          <a:pt x="36133" y="14141"/>
                        </a:cubicBezTo>
                        <a:cubicBezTo>
                          <a:pt x="32144" y="18918"/>
                          <a:pt x="28156" y="23694"/>
                          <a:pt x="24167" y="28471"/>
                        </a:cubicBezTo>
                        <a:cubicBezTo>
                          <a:pt x="16111" y="38119"/>
                          <a:pt x="8056" y="47767"/>
                          <a:pt x="0" y="5741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256" name="Group 125">
                <a:extLst>
                  <a:ext uri="{FF2B5EF4-FFF2-40B4-BE49-F238E27FC236}">
                    <a16:creationId xmlns:a16="http://schemas.microsoft.com/office/drawing/2014/main" id="{DD27B059-4AD0-EC59-FB6F-8D5BDD9E73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8696677">
                <a:off x="8097284" y="3094260"/>
                <a:ext cx="487898" cy="494419"/>
                <a:chOff x="2229" y="1373"/>
                <a:chExt cx="1207" cy="1184"/>
              </a:xfrm>
            </p:grpSpPr>
            <p:sp>
              <p:nvSpPr>
                <p:cNvPr id="257" name="Freeform 126">
                  <a:extLst>
                    <a:ext uri="{FF2B5EF4-FFF2-40B4-BE49-F238E27FC236}">
                      <a16:creationId xmlns:a16="http://schemas.microsoft.com/office/drawing/2014/main" id="{E754A38E-4234-C375-07EC-F52F39AF4A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41" y="1373"/>
                  <a:ext cx="1195" cy="1184"/>
                </a:xfrm>
                <a:custGeom>
                  <a:avLst/>
                  <a:gdLst>
                    <a:gd name="T0" fmla="*/ 1720 w 478"/>
                    <a:gd name="T1" fmla="*/ 627 h 444"/>
                    <a:gd name="T2" fmla="*/ 333 w 478"/>
                    <a:gd name="T3" fmla="*/ 2808 h 444"/>
                    <a:gd name="T4" fmla="*/ 520 w 478"/>
                    <a:gd name="T5" fmla="*/ 5917 h 444"/>
                    <a:gd name="T6" fmla="*/ 4958 w 478"/>
                    <a:gd name="T7" fmla="*/ 7453 h 444"/>
                    <a:gd name="T8" fmla="*/ 5895 w 478"/>
                    <a:gd name="T9" fmla="*/ 1365 h 444"/>
                    <a:gd name="T10" fmla="*/ 3958 w 478"/>
                    <a:gd name="T11" fmla="*/ 264 h 444"/>
                    <a:gd name="T12" fmla="*/ 1720 w 478"/>
                    <a:gd name="T13" fmla="*/ 627 h 44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478" h="444">
                      <a:moveTo>
                        <a:pt x="110" y="33"/>
                      </a:moveTo>
                      <a:cubicBezTo>
                        <a:pt x="53" y="66"/>
                        <a:pt x="45" y="92"/>
                        <a:pt x="21" y="148"/>
                      </a:cubicBezTo>
                      <a:cubicBezTo>
                        <a:pt x="0" y="199"/>
                        <a:pt x="7" y="264"/>
                        <a:pt x="33" y="312"/>
                      </a:cubicBezTo>
                      <a:cubicBezTo>
                        <a:pt x="82" y="404"/>
                        <a:pt x="227" y="444"/>
                        <a:pt x="317" y="393"/>
                      </a:cubicBezTo>
                      <a:cubicBezTo>
                        <a:pt x="424" y="333"/>
                        <a:pt x="478" y="167"/>
                        <a:pt x="377" y="72"/>
                      </a:cubicBezTo>
                      <a:cubicBezTo>
                        <a:pt x="342" y="39"/>
                        <a:pt x="298" y="23"/>
                        <a:pt x="253" y="14"/>
                      </a:cubicBezTo>
                      <a:cubicBezTo>
                        <a:pt x="183" y="0"/>
                        <a:pt x="150" y="12"/>
                        <a:pt x="110" y="33"/>
                      </a:cubicBezTo>
                      <a:close/>
                    </a:path>
                  </a:pathLst>
                </a:custGeom>
                <a:solidFill>
                  <a:srgbClr val="ABD4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58" name="Freeform 127">
                  <a:extLst>
                    <a:ext uri="{FF2B5EF4-FFF2-40B4-BE49-F238E27FC236}">
                      <a16:creationId xmlns:a16="http://schemas.microsoft.com/office/drawing/2014/main" id="{D6881A02-74A5-FDB0-1531-E6DC21606D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" y="1459"/>
                  <a:ext cx="890" cy="936"/>
                </a:xfrm>
                <a:custGeom>
                  <a:avLst/>
                  <a:gdLst>
                    <a:gd name="T0" fmla="*/ 1283 w 356"/>
                    <a:gd name="T1" fmla="*/ 605 h 351"/>
                    <a:gd name="T2" fmla="*/ 188 w 356"/>
                    <a:gd name="T3" fmla="*/ 2787 h 351"/>
                    <a:gd name="T4" fmla="*/ 1175 w 356"/>
                    <a:gd name="T5" fmla="*/ 5973 h 351"/>
                    <a:gd name="T6" fmla="*/ 3363 w 356"/>
                    <a:gd name="T7" fmla="*/ 6464 h 351"/>
                    <a:gd name="T8" fmla="*/ 4938 w 356"/>
                    <a:gd name="T9" fmla="*/ 4835 h 351"/>
                    <a:gd name="T10" fmla="*/ 5300 w 356"/>
                    <a:gd name="T11" fmla="*/ 2275 h 351"/>
                    <a:gd name="T12" fmla="*/ 3988 w 356"/>
                    <a:gd name="T13" fmla="*/ 456 h 351"/>
                    <a:gd name="T14" fmla="*/ 1283 w 356"/>
                    <a:gd name="T15" fmla="*/ 605 h 35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356" h="351">
                      <a:moveTo>
                        <a:pt x="82" y="32"/>
                      </a:moveTo>
                      <a:cubicBezTo>
                        <a:pt x="32" y="58"/>
                        <a:pt x="19" y="110"/>
                        <a:pt x="12" y="147"/>
                      </a:cubicBezTo>
                      <a:cubicBezTo>
                        <a:pt x="0" y="215"/>
                        <a:pt x="10" y="278"/>
                        <a:pt x="75" y="315"/>
                      </a:cubicBezTo>
                      <a:cubicBezTo>
                        <a:pt x="108" y="333"/>
                        <a:pt x="177" y="351"/>
                        <a:pt x="215" y="341"/>
                      </a:cubicBezTo>
                      <a:cubicBezTo>
                        <a:pt x="263" y="328"/>
                        <a:pt x="290" y="291"/>
                        <a:pt x="316" y="255"/>
                      </a:cubicBezTo>
                      <a:cubicBezTo>
                        <a:pt x="345" y="215"/>
                        <a:pt x="356" y="176"/>
                        <a:pt x="339" y="120"/>
                      </a:cubicBezTo>
                      <a:cubicBezTo>
                        <a:pt x="326" y="78"/>
                        <a:pt x="297" y="38"/>
                        <a:pt x="255" y="24"/>
                      </a:cubicBezTo>
                      <a:cubicBezTo>
                        <a:pt x="182" y="0"/>
                        <a:pt x="143" y="3"/>
                        <a:pt x="82" y="32"/>
                      </a:cubicBezTo>
                      <a:close/>
                    </a:path>
                  </a:pathLst>
                </a:custGeom>
                <a:solidFill>
                  <a:srgbClr val="CCA6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59" name="Freeform 128">
                  <a:extLst>
                    <a:ext uri="{FF2B5EF4-FFF2-40B4-BE49-F238E27FC236}">
                      <a16:creationId xmlns:a16="http://schemas.microsoft.com/office/drawing/2014/main" id="{8A3FD572-16F3-229B-09E0-695F2C78B0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39" y="1648"/>
                  <a:ext cx="847" cy="717"/>
                </a:xfrm>
                <a:custGeom>
                  <a:avLst/>
                  <a:gdLst>
                    <a:gd name="T0" fmla="*/ 0 w 339"/>
                    <a:gd name="T1" fmla="*/ 3276 h 269"/>
                    <a:gd name="T2" fmla="*/ 1667 w 339"/>
                    <a:gd name="T3" fmla="*/ 4846 h 269"/>
                    <a:gd name="T4" fmla="*/ 3653 w 339"/>
                    <a:gd name="T5" fmla="*/ 4411 h 269"/>
                    <a:gd name="T6" fmla="*/ 4153 w 339"/>
                    <a:gd name="T7" fmla="*/ 0 h 269"/>
                    <a:gd name="T8" fmla="*/ 4245 w 339"/>
                    <a:gd name="T9" fmla="*/ 1954 h 269"/>
                    <a:gd name="T10" fmla="*/ 3728 w 339"/>
                    <a:gd name="T11" fmla="*/ 2729 h 269"/>
                    <a:gd name="T12" fmla="*/ 3216 w 339"/>
                    <a:gd name="T13" fmla="*/ 3537 h 269"/>
                    <a:gd name="T14" fmla="*/ 1761 w 339"/>
                    <a:gd name="T15" fmla="*/ 4163 h 269"/>
                    <a:gd name="T16" fmla="*/ 730 w 339"/>
                    <a:gd name="T17" fmla="*/ 3708 h 269"/>
                    <a:gd name="T18" fmla="*/ 125 w 339"/>
                    <a:gd name="T19" fmla="*/ 3353 h 269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39" h="269">
                      <a:moveTo>
                        <a:pt x="0" y="173"/>
                      </a:moveTo>
                      <a:cubicBezTo>
                        <a:pt x="10" y="229"/>
                        <a:pt x="64" y="243"/>
                        <a:pt x="107" y="256"/>
                      </a:cubicBezTo>
                      <a:cubicBezTo>
                        <a:pt x="154" y="269"/>
                        <a:pt x="196" y="265"/>
                        <a:pt x="234" y="233"/>
                      </a:cubicBezTo>
                      <a:cubicBezTo>
                        <a:pt x="295" y="179"/>
                        <a:pt x="339" y="58"/>
                        <a:pt x="266" y="0"/>
                      </a:cubicBezTo>
                      <a:cubicBezTo>
                        <a:pt x="273" y="33"/>
                        <a:pt x="287" y="70"/>
                        <a:pt x="272" y="103"/>
                      </a:cubicBezTo>
                      <a:cubicBezTo>
                        <a:pt x="265" y="118"/>
                        <a:pt x="251" y="132"/>
                        <a:pt x="239" y="144"/>
                      </a:cubicBezTo>
                      <a:cubicBezTo>
                        <a:pt x="225" y="158"/>
                        <a:pt x="218" y="173"/>
                        <a:pt x="206" y="187"/>
                      </a:cubicBezTo>
                      <a:cubicBezTo>
                        <a:pt x="187" y="211"/>
                        <a:pt x="144" y="222"/>
                        <a:pt x="113" y="220"/>
                      </a:cubicBezTo>
                      <a:cubicBezTo>
                        <a:pt x="85" y="219"/>
                        <a:pt x="68" y="208"/>
                        <a:pt x="47" y="196"/>
                      </a:cubicBezTo>
                      <a:cubicBezTo>
                        <a:pt x="35" y="188"/>
                        <a:pt x="14" y="192"/>
                        <a:pt x="8" y="177"/>
                      </a:cubicBezTo>
                    </a:path>
                  </a:pathLst>
                </a:custGeom>
                <a:solidFill>
                  <a:srgbClr val="BA94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0" name="Freeform 129">
                  <a:extLst>
                    <a:ext uri="{FF2B5EF4-FFF2-40B4-BE49-F238E27FC236}">
                      <a16:creationId xmlns:a16="http://schemas.microsoft.com/office/drawing/2014/main" id="{08A36081-EE55-70D1-DFC1-40FAEC6FD7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6" y="1515"/>
                  <a:ext cx="430" cy="426"/>
                </a:xfrm>
                <a:custGeom>
                  <a:avLst/>
                  <a:gdLst>
                    <a:gd name="T0" fmla="*/ 1783 w 172"/>
                    <a:gd name="T1" fmla="*/ 77 h 160"/>
                    <a:gd name="T2" fmla="*/ 675 w 172"/>
                    <a:gd name="T3" fmla="*/ 887 h 160"/>
                    <a:gd name="T4" fmla="*/ 83 w 172"/>
                    <a:gd name="T5" fmla="*/ 3019 h 160"/>
                    <a:gd name="T6" fmla="*/ 970 w 172"/>
                    <a:gd name="T7" fmla="*/ 964 h 160"/>
                    <a:gd name="T8" fmla="*/ 1375 w 172"/>
                    <a:gd name="T9" fmla="*/ 738 h 160"/>
                    <a:gd name="T10" fmla="*/ 1625 w 172"/>
                    <a:gd name="T11" fmla="*/ 362 h 160"/>
                    <a:gd name="T12" fmla="*/ 2688 w 172"/>
                    <a:gd name="T13" fmla="*/ 77 h 160"/>
                    <a:gd name="T14" fmla="*/ 1783 w 172"/>
                    <a:gd name="T15" fmla="*/ 114 h 16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72" h="160">
                      <a:moveTo>
                        <a:pt x="114" y="4"/>
                      </a:moveTo>
                      <a:cubicBezTo>
                        <a:pt x="86" y="17"/>
                        <a:pt x="64" y="24"/>
                        <a:pt x="43" y="47"/>
                      </a:cubicBezTo>
                      <a:cubicBezTo>
                        <a:pt x="17" y="76"/>
                        <a:pt x="0" y="120"/>
                        <a:pt x="5" y="160"/>
                      </a:cubicBezTo>
                      <a:cubicBezTo>
                        <a:pt x="13" y="120"/>
                        <a:pt x="27" y="74"/>
                        <a:pt x="62" y="51"/>
                      </a:cubicBezTo>
                      <a:cubicBezTo>
                        <a:pt x="70" y="46"/>
                        <a:pt x="81" y="44"/>
                        <a:pt x="88" y="39"/>
                      </a:cubicBezTo>
                      <a:cubicBezTo>
                        <a:pt x="96" y="32"/>
                        <a:pt x="96" y="25"/>
                        <a:pt x="104" y="19"/>
                      </a:cubicBezTo>
                      <a:cubicBezTo>
                        <a:pt x="116" y="8"/>
                        <a:pt x="158" y="9"/>
                        <a:pt x="172" y="4"/>
                      </a:cubicBezTo>
                      <a:cubicBezTo>
                        <a:pt x="163" y="0"/>
                        <a:pt x="123" y="2"/>
                        <a:pt x="114" y="6"/>
                      </a:cubicBezTo>
                    </a:path>
                  </a:pathLst>
                </a:custGeom>
                <a:solidFill>
                  <a:srgbClr val="E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1" name="Freeform 130">
                  <a:extLst>
                    <a:ext uri="{FF2B5EF4-FFF2-40B4-BE49-F238E27FC236}">
                      <a16:creationId xmlns:a16="http://schemas.microsoft.com/office/drawing/2014/main" id="{D27D6BDC-4DF8-FA68-70CA-074CEF6278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81" y="1701"/>
                  <a:ext cx="777" cy="816"/>
                </a:xfrm>
                <a:custGeom>
                  <a:avLst/>
                  <a:gdLst>
                    <a:gd name="T0" fmla="*/ 0 w 311"/>
                    <a:gd name="T1" fmla="*/ 5085 h 306"/>
                    <a:gd name="T2" fmla="*/ 62 w 311"/>
                    <a:gd name="T3" fmla="*/ 5099 h 306"/>
                    <a:gd name="T4" fmla="*/ 3258 w 311"/>
                    <a:gd name="T5" fmla="*/ 4608 h 306"/>
                    <a:gd name="T6" fmla="*/ 4195 w 311"/>
                    <a:gd name="T7" fmla="*/ 0 h 306"/>
                    <a:gd name="T8" fmla="*/ 2853 w 311"/>
                    <a:gd name="T9" fmla="*/ 4608 h 306"/>
                    <a:gd name="T10" fmla="*/ 0 w 311"/>
                    <a:gd name="T11" fmla="*/ 5085 h 30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11" h="306">
                      <a:moveTo>
                        <a:pt x="0" y="268"/>
                      </a:moveTo>
                      <a:cubicBezTo>
                        <a:pt x="1" y="268"/>
                        <a:pt x="2" y="269"/>
                        <a:pt x="4" y="269"/>
                      </a:cubicBezTo>
                      <a:cubicBezTo>
                        <a:pt x="46" y="287"/>
                        <a:pt x="137" y="306"/>
                        <a:pt x="209" y="243"/>
                      </a:cubicBezTo>
                      <a:cubicBezTo>
                        <a:pt x="284" y="178"/>
                        <a:pt x="311" y="54"/>
                        <a:pt x="269" y="0"/>
                      </a:cubicBezTo>
                      <a:cubicBezTo>
                        <a:pt x="288" y="52"/>
                        <a:pt x="288" y="176"/>
                        <a:pt x="183" y="243"/>
                      </a:cubicBezTo>
                      <a:cubicBezTo>
                        <a:pt x="139" y="263"/>
                        <a:pt x="99" y="294"/>
                        <a:pt x="0" y="268"/>
                      </a:cubicBezTo>
                    </a:path>
                  </a:pathLst>
                </a:custGeom>
                <a:solidFill>
                  <a:srgbClr val="8ABD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2" name="Freeform 131">
                  <a:extLst>
                    <a:ext uri="{FF2B5EF4-FFF2-40B4-BE49-F238E27FC236}">
                      <a16:creationId xmlns:a16="http://schemas.microsoft.com/office/drawing/2014/main" id="{0D7F488D-34E5-7CD0-711D-AC9BD8C867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29" y="1536"/>
                  <a:ext cx="210" cy="771"/>
                </a:xfrm>
                <a:custGeom>
                  <a:avLst/>
                  <a:gdLst>
                    <a:gd name="T0" fmla="*/ 1313 w 84"/>
                    <a:gd name="T1" fmla="*/ 0 h 289"/>
                    <a:gd name="T2" fmla="*/ 563 w 84"/>
                    <a:gd name="T3" fmla="*/ 1574 h 289"/>
                    <a:gd name="T4" fmla="*/ 1220 w 84"/>
                    <a:gd name="T5" fmla="*/ 5488 h 289"/>
                    <a:gd name="T6" fmla="*/ 625 w 84"/>
                    <a:gd name="T7" fmla="*/ 2198 h 289"/>
                    <a:gd name="T8" fmla="*/ 1313 w 84"/>
                    <a:gd name="T9" fmla="*/ 0 h 28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84" h="289">
                      <a:moveTo>
                        <a:pt x="84" y="0"/>
                      </a:moveTo>
                      <a:cubicBezTo>
                        <a:pt x="55" y="24"/>
                        <a:pt x="45" y="59"/>
                        <a:pt x="36" y="83"/>
                      </a:cubicBezTo>
                      <a:cubicBezTo>
                        <a:pt x="19" y="123"/>
                        <a:pt x="0" y="215"/>
                        <a:pt x="78" y="289"/>
                      </a:cubicBezTo>
                      <a:cubicBezTo>
                        <a:pt x="59" y="268"/>
                        <a:pt x="19" y="180"/>
                        <a:pt x="40" y="116"/>
                      </a:cubicBezTo>
                      <a:cubicBezTo>
                        <a:pt x="62" y="52"/>
                        <a:pt x="57" y="26"/>
                        <a:pt x="84" y="0"/>
                      </a:cubicBezTo>
                    </a:path>
                  </a:pathLst>
                </a:custGeom>
                <a:solidFill>
                  <a:srgbClr val="EAF1F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3" name="Freeform 132">
                  <a:extLst>
                    <a:ext uri="{FF2B5EF4-FFF2-40B4-BE49-F238E27FC236}">
                      <a16:creationId xmlns:a16="http://schemas.microsoft.com/office/drawing/2014/main" id="{D7F4B1D5-BD56-1E55-D59B-8C2F310CA2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6" y="2059"/>
                  <a:ext cx="417" cy="405"/>
                </a:xfrm>
                <a:custGeom>
                  <a:avLst/>
                  <a:gdLst>
                    <a:gd name="T0" fmla="*/ 2599 w 167"/>
                    <a:gd name="T1" fmla="*/ 0 h 152"/>
                    <a:gd name="T2" fmla="*/ 0 w 167"/>
                    <a:gd name="T3" fmla="*/ 2875 h 152"/>
                    <a:gd name="T4" fmla="*/ 2599 w 167"/>
                    <a:gd name="T5" fmla="*/ 0 h 152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67" h="152">
                      <a:moveTo>
                        <a:pt x="167" y="0"/>
                      </a:moveTo>
                      <a:cubicBezTo>
                        <a:pt x="159" y="26"/>
                        <a:pt x="119" y="140"/>
                        <a:pt x="0" y="152"/>
                      </a:cubicBezTo>
                      <a:cubicBezTo>
                        <a:pt x="27" y="148"/>
                        <a:pt x="127" y="107"/>
                        <a:pt x="167" y="0"/>
                      </a:cubicBezTo>
                    </a:path>
                  </a:pathLst>
                </a:custGeom>
                <a:solidFill>
                  <a:srgbClr val="65AD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4" name="Freeform 133">
                  <a:extLst>
                    <a:ext uri="{FF2B5EF4-FFF2-40B4-BE49-F238E27FC236}">
                      <a16:creationId xmlns:a16="http://schemas.microsoft.com/office/drawing/2014/main" id="{E60A7535-28E6-7CC3-C8FD-96462FE72B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89" y="1856"/>
                  <a:ext cx="527" cy="499"/>
                </a:xfrm>
                <a:custGeom>
                  <a:avLst/>
                  <a:gdLst>
                    <a:gd name="T0" fmla="*/ 0 w 211"/>
                    <a:gd name="T1" fmla="*/ 3290 h 187"/>
                    <a:gd name="T2" fmla="*/ 1778 w 211"/>
                    <a:gd name="T3" fmla="*/ 3175 h 187"/>
                    <a:gd name="T4" fmla="*/ 2882 w 211"/>
                    <a:gd name="T5" fmla="*/ 1686 h 187"/>
                    <a:gd name="T6" fmla="*/ 3194 w 211"/>
                    <a:gd name="T7" fmla="*/ 0 h 187"/>
                    <a:gd name="T8" fmla="*/ 2433 w 211"/>
                    <a:gd name="T9" fmla="*/ 2164 h 187"/>
                    <a:gd name="T10" fmla="*/ 967 w 211"/>
                    <a:gd name="T11" fmla="*/ 3325 h 187"/>
                    <a:gd name="T12" fmla="*/ 0 w 211"/>
                    <a:gd name="T13" fmla="*/ 3290 h 18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11" h="187">
                      <a:moveTo>
                        <a:pt x="0" y="173"/>
                      </a:moveTo>
                      <a:cubicBezTo>
                        <a:pt x="42" y="187"/>
                        <a:pt x="77" y="187"/>
                        <a:pt x="114" y="167"/>
                      </a:cubicBezTo>
                      <a:cubicBezTo>
                        <a:pt x="150" y="146"/>
                        <a:pt x="170" y="118"/>
                        <a:pt x="185" y="89"/>
                      </a:cubicBezTo>
                      <a:cubicBezTo>
                        <a:pt x="199" y="60"/>
                        <a:pt x="211" y="26"/>
                        <a:pt x="205" y="0"/>
                      </a:cubicBezTo>
                      <a:cubicBezTo>
                        <a:pt x="205" y="16"/>
                        <a:pt x="177" y="88"/>
                        <a:pt x="156" y="114"/>
                      </a:cubicBezTo>
                      <a:cubicBezTo>
                        <a:pt x="135" y="140"/>
                        <a:pt x="81" y="173"/>
                        <a:pt x="62" y="175"/>
                      </a:cubicBezTo>
                      <a:cubicBezTo>
                        <a:pt x="44" y="176"/>
                        <a:pt x="10" y="178"/>
                        <a:pt x="0" y="173"/>
                      </a:cubicBezTo>
                    </a:path>
                  </a:pathLst>
                </a:custGeom>
                <a:solidFill>
                  <a:srgbClr val="AC7D9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5" name="Freeform 134">
                  <a:extLst>
                    <a:ext uri="{FF2B5EF4-FFF2-40B4-BE49-F238E27FC236}">
                      <a16:creationId xmlns:a16="http://schemas.microsoft.com/office/drawing/2014/main" id="{26256F45-C8CB-23F7-2F28-16D988608C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" y="1459"/>
                  <a:ext cx="890" cy="936"/>
                </a:xfrm>
                <a:custGeom>
                  <a:avLst/>
                  <a:gdLst>
                    <a:gd name="T0" fmla="*/ 1283 w 356"/>
                    <a:gd name="T1" fmla="*/ 605 h 351"/>
                    <a:gd name="T2" fmla="*/ 188 w 356"/>
                    <a:gd name="T3" fmla="*/ 2787 h 351"/>
                    <a:gd name="T4" fmla="*/ 1175 w 356"/>
                    <a:gd name="T5" fmla="*/ 5973 h 351"/>
                    <a:gd name="T6" fmla="*/ 3363 w 356"/>
                    <a:gd name="T7" fmla="*/ 6464 h 351"/>
                    <a:gd name="T8" fmla="*/ 4938 w 356"/>
                    <a:gd name="T9" fmla="*/ 4835 h 351"/>
                    <a:gd name="T10" fmla="*/ 5300 w 356"/>
                    <a:gd name="T11" fmla="*/ 2275 h 351"/>
                    <a:gd name="T12" fmla="*/ 3988 w 356"/>
                    <a:gd name="T13" fmla="*/ 456 h 351"/>
                    <a:gd name="T14" fmla="*/ 1283 w 356"/>
                    <a:gd name="T15" fmla="*/ 605 h 35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356" h="351">
                      <a:moveTo>
                        <a:pt x="82" y="32"/>
                      </a:moveTo>
                      <a:cubicBezTo>
                        <a:pt x="32" y="58"/>
                        <a:pt x="19" y="110"/>
                        <a:pt x="12" y="147"/>
                      </a:cubicBezTo>
                      <a:cubicBezTo>
                        <a:pt x="0" y="215"/>
                        <a:pt x="10" y="278"/>
                        <a:pt x="75" y="315"/>
                      </a:cubicBezTo>
                      <a:cubicBezTo>
                        <a:pt x="108" y="333"/>
                        <a:pt x="177" y="351"/>
                        <a:pt x="215" y="341"/>
                      </a:cubicBezTo>
                      <a:cubicBezTo>
                        <a:pt x="263" y="328"/>
                        <a:pt x="290" y="291"/>
                        <a:pt x="316" y="255"/>
                      </a:cubicBezTo>
                      <a:cubicBezTo>
                        <a:pt x="345" y="215"/>
                        <a:pt x="356" y="176"/>
                        <a:pt x="339" y="120"/>
                      </a:cubicBezTo>
                      <a:cubicBezTo>
                        <a:pt x="326" y="78"/>
                        <a:pt x="297" y="38"/>
                        <a:pt x="255" y="24"/>
                      </a:cubicBezTo>
                      <a:cubicBezTo>
                        <a:pt x="182" y="0"/>
                        <a:pt x="143" y="3"/>
                        <a:pt x="82" y="32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58575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6" name="Freeform 135">
                  <a:extLst>
                    <a:ext uri="{FF2B5EF4-FFF2-40B4-BE49-F238E27FC236}">
                      <a16:creationId xmlns:a16="http://schemas.microsoft.com/office/drawing/2014/main" id="{19C3B818-D0E3-70EB-8BA8-4EBE5DD1F4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39" y="1373"/>
                  <a:ext cx="1197" cy="1182"/>
                </a:xfrm>
                <a:custGeom>
                  <a:avLst/>
                  <a:gdLst>
                    <a:gd name="T0" fmla="*/ 1729 w 479"/>
                    <a:gd name="T1" fmla="*/ 627 h 443"/>
                    <a:gd name="T2" fmla="*/ 342 w 479"/>
                    <a:gd name="T3" fmla="*/ 2791 h 443"/>
                    <a:gd name="T4" fmla="*/ 530 w 479"/>
                    <a:gd name="T5" fmla="*/ 5923 h 443"/>
                    <a:gd name="T6" fmla="*/ 4965 w 479"/>
                    <a:gd name="T7" fmla="*/ 7468 h 443"/>
                    <a:gd name="T8" fmla="*/ 5903 w 479"/>
                    <a:gd name="T9" fmla="*/ 1345 h 443"/>
                    <a:gd name="T10" fmla="*/ 3966 w 479"/>
                    <a:gd name="T11" fmla="*/ 264 h 443"/>
                    <a:gd name="T12" fmla="*/ 1729 w 479"/>
                    <a:gd name="T13" fmla="*/ 627 h 44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479" h="443">
                      <a:moveTo>
                        <a:pt x="111" y="33"/>
                      </a:moveTo>
                      <a:cubicBezTo>
                        <a:pt x="54" y="65"/>
                        <a:pt x="46" y="92"/>
                        <a:pt x="22" y="147"/>
                      </a:cubicBezTo>
                      <a:cubicBezTo>
                        <a:pt x="0" y="198"/>
                        <a:pt x="8" y="264"/>
                        <a:pt x="34" y="312"/>
                      </a:cubicBezTo>
                      <a:cubicBezTo>
                        <a:pt x="83" y="403"/>
                        <a:pt x="228" y="443"/>
                        <a:pt x="318" y="393"/>
                      </a:cubicBezTo>
                      <a:cubicBezTo>
                        <a:pt x="425" y="333"/>
                        <a:pt x="479" y="167"/>
                        <a:pt x="378" y="71"/>
                      </a:cubicBezTo>
                      <a:cubicBezTo>
                        <a:pt x="343" y="38"/>
                        <a:pt x="299" y="23"/>
                        <a:pt x="254" y="14"/>
                      </a:cubicBezTo>
                      <a:cubicBezTo>
                        <a:pt x="184" y="0"/>
                        <a:pt x="150" y="11"/>
                        <a:pt x="111" y="33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58575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7" name="Oval 136">
                  <a:extLst>
                    <a:ext uri="{FF2B5EF4-FFF2-40B4-BE49-F238E27FC236}">
                      <a16:creationId xmlns:a16="http://schemas.microsoft.com/office/drawing/2014/main" id="{9A770348-A94F-FAF3-97BD-BD2DBA2CC2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4" y="1512"/>
                  <a:ext cx="85" cy="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altLang="fr-FR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8" name="Oval 137">
                  <a:extLst>
                    <a:ext uri="{FF2B5EF4-FFF2-40B4-BE49-F238E27FC236}">
                      <a16:creationId xmlns:a16="http://schemas.microsoft.com/office/drawing/2014/main" id="{194231A3-51FC-AA43-6255-2E2CAE7E76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06" y="1507"/>
                  <a:ext cx="33" cy="32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altLang="fr-FR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9" name="Oval 138">
                  <a:extLst>
                    <a:ext uri="{FF2B5EF4-FFF2-40B4-BE49-F238E27FC236}">
                      <a16:creationId xmlns:a16="http://schemas.microsoft.com/office/drawing/2014/main" id="{6D735E99-6BC4-39FD-3B25-EE03D09B31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99" y="1573"/>
                  <a:ext cx="30" cy="32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altLang="fr-FR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Arial" panose="020B0604020202020204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95" name="Group 294">
              <a:extLst>
                <a:ext uri="{FF2B5EF4-FFF2-40B4-BE49-F238E27FC236}">
                  <a16:creationId xmlns:a16="http://schemas.microsoft.com/office/drawing/2014/main" id="{ED28B049-549C-4870-2F7A-63F1AC859378}"/>
                </a:ext>
              </a:extLst>
            </p:cNvPr>
            <p:cNvGrpSpPr/>
            <p:nvPr/>
          </p:nvGrpSpPr>
          <p:grpSpPr>
            <a:xfrm>
              <a:off x="7109932" y="4876113"/>
              <a:ext cx="676693" cy="520321"/>
              <a:chOff x="7085944" y="5171144"/>
              <a:chExt cx="676693" cy="520321"/>
            </a:xfrm>
          </p:grpSpPr>
          <p:sp>
            <p:nvSpPr>
              <p:cNvPr id="296" name="Freeform 122">
                <a:extLst>
                  <a:ext uri="{FF2B5EF4-FFF2-40B4-BE49-F238E27FC236}">
                    <a16:creationId xmlns:a16="http://schemas.microsoft.com/office/drawing/2014/main" id="{08A4E1F0-A513-CD02-3246-0BF901F9E6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5459" y="5222435"/>
                <a:ext cx="649105" cy="434545"/>
              </a:xfrm>
              <a:custGeom>
                <a:avLst/>
                <a:gdLst>
                  <a:gd name="T0" fmla="*/ 299 w 362"/>
                  <a:gd name="T1" fmla="*/ 259 h 318"/>
                  <a:gd name="T2" fmla="*/ 57 w 362"/>
                  <a:gd name="T3" fmla="*/ 630 h 318"/>
                  <a:gd name="T4" fmla="*/ 29 w 362"/>
                  <a:gd name="T5" fmla="*/ 1080 h 318"/>
                  <a:gd name="T6" fmla="*/ 218 w 362"/>
                  <a:gd name="T7" fmla="*/ 1331 h 318"/>
                  <a:gd name="T8" fmla="*/ 439 w 362"/>
                  <a:gd name="T9" fmla="*/ 1488 h 318"/>
                  <a:gd name="T10" fmla="*/ 587 w 362"/>
                  <a:gd name="T11" fmla="*/ 1741 h 318"/>
                  <a:gd name="T12" fmla="*/ 1183 w 362"/>
                  <a:gd name="T13" fmla="*/ 1932 h 318"/>
                  <a:gd name="T14" fmla="*/ 1777 w 362"/>
                  <a:gd name="T15" fmla="*/ 979 h 318"/>
                  <a:gd name="T16" fmla="*/ 1801 w 362"/>
                  <a:gd name="T17" fmla="*/ 725 h 318"/>
                  <a:gd name="T18" fmla="*/ 1699 w 362"/>
                  <a:gd name="T19" fmla="*/ 472 h 318"/>
                  <a:gd name="T20" fmla="*/ 1366 w 362"/>
                  <a:gd name="T21" fmla="*/ 94 h 318"/>
                  <a:gd name="T22" fmla="*/ 886 w 362"/>
                  <a:gd name="T23" fmla="*/ 0 h 318"/>
                  <a:gd name="T24" fmla="*/ 689 w 362"/>
                  <a:gd name="T25" fmla="*/ 20 h 318"/>
                  <a:gd name="T26" fmla="*/ 509 w 362"/>
                  <a:gd name="T27" fmla="*/ 94 h 318"/>
                  <a:gd name="T28" fmla="*/ 299 w 362"/>
                  <a:gd name="T29" fmla="*/ 259 h 31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62" h="318">
                    <a:moveTo>
                      <a:pt x="58" y="42"/>
                    </a:moveTo>
                    <a:cubicBezTo>
                      <a:pt x="36" y="58"/>
                      <a:pt x="16" y="84"/>
                      <a:pt x="11" y="102"/>
                    </a:cubicBezTo>
                    <a:cubicBezTo>
                      <a:pt x="6" y="121"/>
                      <a:pt x="0" y="154"/>
                      <a:pt x="6" y="174"/>
                    </a:cubicBezTo>
                    <a:cubicBezTo>
                      <a:pt x="11" y="191"/>
                      <a:pt x="27" y="208"/>
                      <a:pt x="42" y="215"/>
                    </a:cubicBezTo>
                    <a:cubicBezTo>
                      <a:pt x="57" y="222"/>
                      <a:pt x="74" y="227"/>
                      <a:pt x="85" y="240"/>
                    </a:cubicBezTo>
                    <a:cubicBezTo>
                      <a:pt x="97" y="252"/>
                      <a:pt x="102" y="268"/>
                      <a:pt x="114" y="281"/>
                    </a:cubicBezTo>
                    <a:cubicBezTo>
                      <a:pt x="145" y="313"/>
                      <a:pt x="188" y="318"/>
                      <a:pt x="230" y="312"/>
                    </a:cubicBezTo>
                    <a:cubicBezTo>
                      <a:pt x="306" y="303"/>
                      <a:pt x="362" y="233"/>
                      <a:pt x="345" y="158"/>
                    </a:cubicBezTo>
                    <a:cubicBezTo>
                      <a:pt x="341" y="141"/>
                      <a:pt x="349" y="133"/>
                      <a:pt x="350" y="117"/>
                    </a:cubicBezTo>
                    <a:cubicBezTo>
                      <a:pt x="352" y="100"/>
                      <a:pt x="340" y="88"/>
                      <a:pt x="330" y="76"/>
                    </a:cubicBezTo>
                    <a:cubicBezTo>
                      <a:pt x="307" y="49"/>
                      <a:pt x="305" y="23"/>
                      <a:pt x="265" y="15"/>
                    </a:cubicBezTo>
                    <a:cubicBezTo>
                      <a:pt x="236" y="10"/>
                      <a:pt x="202" y="1"/>
                      <a:pt x="172" y="0"/>
                    </a:cubicBezTo>
                    <a:cubicBezTo>
                      <a:pt x="159" y="0"/>
                      <a:pt x="147" y="3"/>
                      <a:pt x="134" y="3"/>
                    </a:cubicBezTo>
                    <a:cubicBezTo>
                      <a:pt x="118" y="3"/>
                      <a:pt x="111" y="4"/>
                      <a:pt x="99" y="15"/>
                    </a:cubicBezTo>
                    <a:cubicBezTo>
                      <a:pt x="86" y="25"/>
                      <a:pt x="67" y="36"/>
                      <a:pt x="58" y="42"/>
                    </a:cubicBezTo>
                    <a:close/>
                  </a:path>
                </a:pathLst>
              </a:custGeom>
              <a:solidFill>
                <a:sysClr val="window" lastClr="FFFFFF">
                  <a:lumMod val="6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97" name="Group 296">
                <a:extLst>
                  <a:ext uri="{FF2B5EF4-FFF2-40B4-BE49-F238E27FC236}">
                    <a16:creationId xmlns:a16="http://schemas.microsoft.com/office/drawing/2014/main" id="{1D4CEC5C-4A9F-A4A4-DAFB-622F8152C7FC}"/>
                  </a:ext>
                </a:extLst>
              </p:cNvPr>
              <p:cNvGrpSpPr/>
              <p:nvPr/>
            </p:nvGrpSpPr>
            <p:grpSpPr>
              <a:xfrm rot="18098331">
                <a:off x="7136682" y="5240623"/>
                <a:ext cx="121770" cy="108647"/>
                <a:chOff x="12560688" y="2817001"/>
                <a:chExt cx="121770" cy="108647"/>
              </a:xfrm>
            </p:grpSpPr>
            <p:grpSp>
              <p:nvGrpSpPr>
                <p:cNvPr id="561" name="Group 560">
                  <a:extLst>
                    <a:ext uri="{FF2B5EF4-FFF2-40B4-BE49-F238E27FC236}">
                      <a16:creationId xmlns:a16="http://schemas.microsoft.com/office/drawing/2014/main" id="{CB1AEA39-9F69-2F68-F487-AFA728EC8C73}"/>
                    </a:ext>
                  </a:extLst>
                </p:cNvPr>
                <p:cNvGrpSpPr/>
                <p:nvPr/>
              </p:nvGrpSpPr>
              <p:grpSpPr>
                <a:xfrm>
                  <a:off x="12575630" y="281700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570" name="Freeform: Shape 569">
                    <a:extLst>
                      <a:ext uri="{FF2B5EF4-FFF2-40B4-BE49-F238E27FC236}">
                        <a16:creationId xmlns:a16="http://schemas.microsoft.com/office/drawing/2014/main" id="{F7BE2BAD-3750-0B52-5AEB-4EE8FFBF73E7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71" name="Freeform: Shape 570">
                    <a:extLst>
                      <a:ext uri="{FF2B5EF4-FFF2-40B4-BE49-F238E27FC236}">
                        <a16:creationId xmlns:a16="http://schemas.microsoft.com/office/drawing/2014/main" id="{5B311D8A-29D3-5093-1DE0-89BB1F713939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72" name="Freeform: Shape 571">
                    <a:extLst>
                      <a:ext uri="{FF2B5EF4-FFF2-40B4-BE49-F238E27FC236}">
                        <a16:creationId xmlns:a16="http://schemas.microsoft.com/office/drawing/2014/main" id="{91D3FB57-A311-E8F9-7014-5C9034FA3439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62" name="Group 561">
                  <a:extLst>
                    <a:ext uri="{FF2B5EF4-FFF2-40B4-BE49-F238E27FC236}">
                      <a16:creationId xmlns:a16="http://schemas.microsoft.com/office/drawing/2014/main" id="{C64B58DA-FADB-A11B-BCD4-510DE2CAEFFE}"/>
                    </a:ext>
                  </a:extLst>
                </p:cNvPr>
                <p:cNvGrpSpPr/>
                <p:nvPr/>
              </p:nvGrpSpPr>
              <p:grpSpPr>
                <a:xfrm>
                  <a:off x="12618492" y="284491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567" name="Freeform: Shape 566">
                    <a:extLst>
                      <a:ext uri="{FF2B5EF4-FFF2-40B4-BE49-F238E27FC236}">
                        <a16:creationId xmlns:a16="http://schemas.microsoft.com/office/drawing/2014/main" id="{B223313C-0D42-3B2F-AFA4-87CF76D0029B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8" name="Freeform: Shape 567">
                    <a:extLst>
                      <a:ext uri="{FF2B5EF4-FFF2-40B4-BE49-F238E27FC236}">
                        <a16:creationId xmlns:a16="http://schemas.microsoft.com/office/drawing/2014/main" id="{40A6F179-9349-A42E-B702-787EB40ADB99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9" name="Freeform: Shape 568">
                    <a:extLst>
                      <a:ext uri="{FF2B5EF4-FFF2-40B4-BE49-F238E27FC236}">
                        <a16:creationId xmlns:a16="http://schemas.microsoft.com/office/drawing/2014/main" id="{973432E5-DDC3-B74F-70FD-D2601831A26B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63" name="Group 562">
                  <a:extLst>
                    <a:ext uri="{FF2B5EF4-FFF2-40B4-BE49-F238E27FC236}">
                      <a16:creationId xmlns:a16="http://schemas.microsoft.com/office/drawing/2014/main" id="{896AB54D-C831-65A7-5FEA-F719715C33AC}"/>
                    </a:ext>
                  </a:extLst>
                </p:cNvPr>
                <p:cNvGrpSpPr/>
                <p:nvPr/>
              </p:nvGrpSpPr>
              <p:grpSpPr>
                <a:xfrm>
                  <a:off x="12560688" y="2861455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564" name="Freeform: Shape 563">
                    <a:extLst>
                      <a:ext uri="{FF2B5EF4-FFF2-40B4-BE49-F238E27FC236}">
                        <a16:creationId xmlns:a16="http://schemas.microsoft.com/office/drawing/2014/main" id="{FD903D43-1F6B-0466-D2BF-55E45D2661FE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5" name="Freeform: Shape 564">
                    <a:extLst>
                      <a:ext uri="{FF2B5EF4-FFF2-40B4-BE49-F238E27FC236}">
                        <a16:creationId xmlns:a16="http://schemas.microsoft.com/office/drawing/2014/main" id="{A5D345EF-1940-2B93-9DFE-FA795C86F750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AF1F9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66" name="Freeform: Shape 565">
                    <a:extLst>
                      <a:ext uri="{FF2B5EF4-FFF2-40B4-BE49-F238E27FC236}">
                        <a16:creationId xmlns:a16="http://schemas.microsoft.com/office/drawing/2014/main" id="{A510B0C5-F66E-960F-FB3D-CFC413AF9268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298" name="Group 297">
                <a:extLst>
                  <a:ext uri="{FF2B5EF4-FFF2-40B4-BE49-F238E27FC236}">
                    <a16:creationId xmlns:a16="http://schemas.microsoft.com/office/drawing/2014/main" id="{C7E40F5A-0013-BC31-3830-DE0C1691242C}"/>
                  </a:ext>
                </a:extLst>
              </p:cNvPr>
              <p:cNvGrpSpPr/>
              <p:nvPr/>
            </p:nvGrpSpPr>
            <p:grpSpPr>
              <a:xfrm>
                <a:off x="7096857" y="5370726"/>
                <a:ext cx="63966" cy="64193"/>
                <a:chOff x="12971363" y="762490"/>
                <a:chExt cx="63966" cy="64193"/>
              </a:xfrm>
            </p:grpSpPr>
            <p:sp>
              <p:nvSpPr>
                <p:cNvPr id="558" name="Freeform: Shape 557">
                  <a:extLst>
                    <a:ext uri="{FF2B5EF4-FFF2-40B4-BE49-F238E27FC236}">
                      <a16:creationId xmlns:a16="http://schemas.microsoft.com/office/drawing/2014/main" id="{63C9BDF8-9A42-55BF-F9AE-4F4894E01C7D}"/>
                    </a:ext>
                  </a:extLst>
                </p:cNvPr>
                <p:cNvSpPr/>
                <p:nvPr/>
              </p:nvSpPr>
              <p:spPr>
                <a:xfrm>
                  <a:off x="12971363" y="762490"/>
                  <a:ext cx="63966" cy="64193"/>
                </a:xfrm>
                <a:custGeom>
                  <a:avLst/>
                  <a:gdLst>
                    <a:gd name="connsiteX0" fmla="*/ 63341 w 63966"/>
                    <a:gd name="connsiteY0" fmla="*/ 35199 h 64193"/>
                    <a:gd name="connsiteX1" fmla="*/ 5532 w 63966"/>
                    <a:gd name="connsiteY1" fmla="*/ 48804 h 64193"/>
                    <a:gd name="connsiteX2" fmla="*/ 19972 w 63966"/>
                    <a:gd name="connsiteY2" fmla="*/ 2519 h 64193"/>
                    <a:gd name="connsiteX3" fmla="*/ 63404 w 63966"/>
                    <a:gd name="connsiteY3" fmla="*/ 34946 h 64193"/>
                    <a:gd name="connsiteX4" fmla="*/ 63357 w 63966"/>
                    <a:gd name="connsiteY4" fmla="*/ 35199 h 6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66" h="64193">
                      <a:moveTo>
                        <a:pt x="63341" y="35199"/>
                      </a:moveTo>
                      <a:cubicBezTo>
                        <a:pt x="56814" y="66287"/>
                        <a:pt x="25253" y="74784"/>
                        <a:pt x="5532" y="48804"/>
                      </a:cubicBezTo>
                      <a:cubicBezTo>
                        <a:pt x="-6386" y="32676"/>
                        <a:pt x="2111" y="9928"/>
                        <a:pt x="19972" y="2519"/>
                      </a:cubicBezTo>
                      <a:cubicBezTo>
                        <a:pt x="41239" y="-6767"/>
                        <a:pt x="68212" y="10874"/>
                        <a:pt x="63404" y="34946"/>
                      </a:cubicBezTo>
                      <a:lnTo>
                        <a:pt x="63357" y="35199"/>
                      </a:lnTo>
                      <a:close/>
                    </a:path>
                  </a:pathLst>
                </a:custGeom>
                <a:solidFill>
                  <a:srgbClr val="244EA2"/>
                </a:solidFill>
                <a:ln w="1550" cap="flat">
                  <a:solidFill>
                    <a:srgbClr val="9C7B0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59" name="Freeform: Shape 558">
                  <a:extLst>
                    <a:ext uri="{FF2B5EF4-FFF2-40B4-BE49-F238E27FC236}">
                      <a16:creationId xmlns:a16="http://schemas.microsoft.com/office/drawing/2014/main" id="{34F33322-69BB-96F2-35F3-FC88616992B3}"/>
                    </a:ext>
                  </a:extLst>
                </p:cNvPr>
                <p:cNvSpPr/>
                <p:nvPr/>
              </p:nvSpPr>
              <p:spPr>
                <a:xfrm>
                  <a:off x="12977210" y="795734"/>
                  <a:ext cx="52060" cy="25717"/>
                </a:xfrm>
                <a:custGeom>
                  <a:avLst/>
                  <a:gdLst>
                    <a:gd name="connsiteX0" fmla="*/ 42344 w 52060"/>
                    <a:gd name="connsiteY0" fmla="*/ 20163 h 25717"/>
                    <a:gd name="connsiteX1" fmla="*/ 15591 w 52060"/>
                    <a:gd name="connsiteY1" fmla="*/ 23600 h 25717"/>
                    <a:gd name="connsiteX2" fmla="*/ 0 w 52060"/>
                    <a:gd name="connsiteY2" fmla="*/ 1576 h 25717"/>
                    <a:gd name="connsiteX3" fmla="*/ 27052 w 52060"/>
                    <a:gd name="connsiteY3" fmla="*/ 9947 h 25717"/>
                    <a:gd name="connsiteX4" fmla="*/ 51692 w 52060"/>
                    <a:gd name="connsiteY4" fmla="*/ 0 h 25717"/>
                    <a:gd name="connsiteX5" fmla="*/ 42344 w 52060"/>
                    <a:gd name="connsiteY5" fmla="*/ 20163 h 2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2060" h="25717">
                      <a:moveTo>
                        <a:pt x="42344" y="20163"/>
                      </a:moveTo>
                      <a:cubicBezTo>
                        <a:pt x="34934" y="26012"/>
                        <a:pt x="24230" y="27383"/>
                        <a:pt x="15591" y="23600"/>
                      </a:cubicBezTo>
                      <a:cubicBezTo>
                        <a:pt x="6952" y="19816"/>
                        <a:pt x="709" y="11004"/>
                        <a:pt x="0" y="1576"/>
                      </a:cubicBezTo>
                      <a:cubicBezTo>
                        <a:pt x="7472" y="7725"/>
                        <a:pt x="17404" y="10799"/>
                        <a:pt x="27052" y="9947"/>
                      </a:cubicBezTo>
                      <a:cubicBezTo>
                        <a:pt x="36353" y="9128"/>
                        <a:pt x="43621" y="568"/>
                        <a:pt x="51692" y="0"/>
                      </a:cubicBezTo>
                      <a:cubicBezTo>
                        <a:pt x="53616" y="6873"/>
                        <a:pt x="47641" y="15970"/>
                        <a:pt x="42344" y="20163"/>
                      </a:cubicBezTo>
                      <a:close/>
                    </a:path>
                  </a:pathLst>
                </a:custGeom>
                <a:solidFill>
                  <a:srgbClr val="668EDD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60" name="Freeform: Shape 559">
                  <a:extLst>
                    <a:ext uri="{FF2B5EF4-FFF2-40B4-BE49-F238E27FC236}">
                      <a16:creationId xmlns:a16="http://schemas.microsoft.com/office/drawing/2014/main" id="{25D571D0-8021-04E9-33C0-1D0D8D75487C}"/>
                    </a:ext>
                  </a:extLst>
                </p:cNvPr>
                <p:cNvSpPr/>
                <p:nvPr/>
              </p:nvSpPr>
              <p:spPr>
                <a:xfrm>
                  <a:off x="12986401" y="768038"/>
                  <a:ext cx="35589" cy="8002"/>
                </a:xfrm>
                <a:custGeom>
                  <a:avLst/>
                  <a:gdLst>
                    <a:gd name="connsiteX0" fmla="*/ 20526 w 35589"/>
                    <a:gd name="connsiteY0" fmla="*/ 171 h 8002"/>
                    <a:gd name="connsiteX1" fmla="*/ 0 w 35589"/>
                    <a:gd name="connsiteY1" fmla="*/ 5594 h 8002"/>
                    <a:gd name="connsiteX2" fmla="*/ 1608 w 35589"/>
                    <a:gd name="connsiteY2" fmla="*/ 5988 h 8002"/>
                    <a:gd name="connsiteX3" fmla="*/ 7331 w 35589"/>
                    <a:gd name="connsiteY3" fmla="*/ 5736 h 8002"/>
                    <a:gd name="connsiteX4" fmla="*/ 29685 w 35589"/>
                    <a:gd name="connsiteY4" fmla="*/ 7407 h 8002"/>
                    <a:gd name="connsiteX5" fmla="*/ 35139 w 35589"/>
                    <a:gd name="connsiteY5" fmla="*/ 7769 h 8002"/>
                    <a:gd name="connsiteX6" fmla="*/ 32649 w 35589"/>
                    <a:gd name="connsiteY6" fmla="*/ 4144 h 8002"/>
                    <a:gd name="connsiteX7" fmla="*/ 20794 w 35589"/>
                    <a:gd name="connsiteY7" fmla="*/ 202 h 8002"/>
                    <a:gd name="connsiteX8" fmla="*/ 20526 w 35589"/>
                    <a:gd name="connsiteY8" fmla="*/ 171 h 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5589" h="8002">
                      <a:moveTo>
                        <a:pt x="20526" y="171"/>
                      </a:moveTo>
                      <a:cubicBezTo>
                        <a:pt x="13841" y="-680"/>
                        <a:pt x="3326" y="1732"/>
                        <a:pt x="0" y="5594"/>
                      </a:cubicBezTo>
                      <a:cubicBezTo>
                        <a:pt x="95" y="5988"/>
                        <a:pt x="725" y="5972"/>
                        <a:pt x="1608" y="5988"/>
                      </a:cubicBezTo>
                      <a:cubicBezTo>
                        <a:pt x="3437" y="5941"/>
                        <a:pt x="5470" y="5767"/>
                        <a:pt x="7331" y="5736"/>
                      </a:cubicBezTo>
                      <a:cubicBezTo>
                        <a:pt x="14677" y="5484"/>
                        <a:pt x="22449" y="5941"/>
                        <a:pt x="29685" y="7407"/>
                      </a:cubicBezTo>
                      <a:cubicBezTo>
                        <a:pt x="31324" y="7691"/>
                        <a:pt x="33705" y="8353"/>
                        <a:pt x="35139" y="7769"/>
                      </a:cubicBezTo>
                      <a:cubicBezTo>
                        <a:pt x="36479" y="6918"/>
                        <a:pt x="34588" y="5357"/>
                        <a:pt x="32649" y="4144"/>
                      </a:cubicBezTo>
                      <a:cubicBezTo>
                        <a:pt x="29354" y="2126"/>
                        <a:pt x="25097" y="660"/>
                        <a:pt x="20794" y="202"/>
                      </a:cubicBezTo>
                      <a:lnTo>
                        <a:pt x="20526" y="171"/>
                      </a:lnTo>
                      <a:close/>
                    </a:path>
                  </a:pathLst>
                </a:custGeom>
                <a:solidFill>
                  <a:srgbClr val="F7F5F5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99" name="Group 298">
                <a:extLst>
                  <a:ext uri="{FF2B5EF4-FFF2-40B4-BE49-F238E27FC236}">
                    <a16:creationId xmlns:a16="http://schemas.microsoft.com/office/drawing/2014/main" id="{0337A4D8-2491-10DA-88F6-6DE0293E00D6}"/>
                  </a:ext>
                </a:extLst>
              </p:cNvPr>
              <p:cNvGrpSpPr/>
              <p:nvPr/>
            </p:nvGrpSpPr>
            <p:grpSpPr>
              <a:xfrm rot="1555850">
                <a:off x="7139719" y="5398642"/>
                <a:ext cx="63966" cy="64193"/>
                <a:chOff x="12971363" y="762490"/>
                <a:chExt cx="63966" cy="64193"/>
              </a:xfrm>
            </p:grpSpPr>
            <p:sp>
              <p:nvSpPr>
                <p:cNvPr id="555" name="Freeform: Shape 554">
                  <a:extLst>
                    <a:ext uri="{FF2B5EF4-FFF2-40B4-BE49-F238E27FC236}">
                      <a16:creationId xmlns:a16="http://schemas.microsoft.com/office/drawing/2014/main" id="{9F7F8ED5-4510-F396-943A-8F73E14AF4B3}"/>
                    </a:ext>
                  </a:extLst>
                </p:cNvPr>
                <p:cNvSpPr/>
                <p:nvPr/>
              </p:nvSpPr>
              <p:spPr>
                <a:xfrm>
                  <a:off x="12971363" y="762490"/>
                  <a:ext cx="63966" cy="64193"/>
                </a:xfrm>
                <a:custGeom>
                  <a:avLst/>
                  <a:gdLst>
                    <a:gd name="connsiteX0" fmla="*/ 63341 w 63966"/>
                    <a:gd name="connsiteY0" fmla="*/ 35199 h 64193"/>
                    <a:gd name="connsiteX1" fmla="*/ 5532 w 63966"/>
                    <a:gd name="connsiteY1" fmla="*/ 48804 h 64193"/>
                    <a:gd name="connsiteX2" fmla="*/ 19972 w 63966"/>
                    <a:gd name="connsiteY2" fmla="*/ 2519 h 64193"/>
                    <a:gd name="connsiteX3" fmla="*/ 63404 w 63966"/>
                    <a:gd name="connsiteY3" fmla="*/ 34946 h 64193"/>
                    <a:gd name="connsiteX4" fmla="*/ 63357 w 63966"/>
                    <a:gd name="connsiteY4" fmla="*/ 35199 h 6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66" h="64193">
                      <a:moveTo>
                        <a:pt x="63341" y="35199"/>
                      </a:moveTo>
                      <a:cubicBezTo>
                        <a:pt x="56814" y="66287"/>
                        <a:pt x="25253" y="74784"/>
                        <a:pt x="5532" y="48804"/>
                      </a:cubicBezTo>
                      <a:cubicBezTo>
                        <a:pt x="-6386" y="32676"/>
                        <a:pt x="2111" y="9928"/>
                        <a:pt x="19972" y="2519"/>
                      </a:cubicBezTo>
                      <a:cubicBezTo>
                        <a:pt x="41239" y="-6767"/>
                        <a:pt x="68212" y="10874"/>
                        <a:pt x="63404" y="34946"/>
                      </a:cubicBezTo>
                      <a:lnTo>
                        <a:pt x="63357" y="35199"/>
                      </a:lnTo>
                      <a:close/>
                    </a:path>
                  </a:pathLst>
                </a:custGeom>
                <a:solidFill>
                  <a:srgbClr val="668EDD"/>
                </a:solidFill>
                <a:ln w="1550" cap="flat">
                  <a:solidFill>
                    <a:srgbClr val="2F250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56" name="Freeform: Shape 555">
                  <a:extLst>
                    <a:ext uri="{FF2B5EF4-FFF2-40B4-BE49-F238E27FC236}">
                      <a16:creationId xmlns:a16="http://schemas.microsoft.com/office/drawing/2014/main" id="{8D92B7F0-4D65-49A7-3FA7-B43DD0165A3A}"/>
                    </a:ext>
                  </a:extLst>
                </p:cNvPr>
                <p:cNvSpPr/>
                <p:nvPr/>
              </p:nvSpPr>
              <p:spPr>
                <a:xfrm>
                  <a:off x="12977210" y="795734"/>
                  <a:ext cx="52060" cy="25717"/>
                </a:xfrm>
                <a:custGeom>
                  <a:avLst/>
                  <a:gdLst>
                    <a:gd name="connsiteX0" fmla="*/ 42344 w 52060"/>
                    <a:gd name="connsiteY0" fmla="*/ 20163 h 25717"/>
                    <a:gd name="connsiteX1" fmla="*/ 15591 w 52060"/>
                    <a:gd name="connsiteY1" fmla="*/ 23600 h 25717"/>
                    <a:gd name="connsiteX2" fmla="*/ 0 w 52060"/>
                    <a:gd name="connsiteY2" fmla="*/ 1576 h 25717"/>
                    <a:gd name="connsiteX3" fmla="*/ 27052 w 52060"/>
                    <a:gd name="connsiteY3" fmla="*/ 9947 h 25717"/>
                    <a:gd name="connsiteX4" fmla="*/ 51692 w 52060"/>
                    <a:gd name="connsiteY4" fmla="*/ 0 h 25717"/>
                    <a:gd name="connsiteX5" fmla="*/ 42344 w 52060"/>
                    <a:gd name="connsiteY5" fmla="*/ 20163 h 2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2060" h="25717">
                      <a:moveTo>
                        <a:pt x="42344" y="20163"/>
                      </a:moveTo>
                      <a:cubicBezTo>
                        <a:pt x="34934" y="26012"/>
                        <a:pt x="24230" y="27383"/>
                        <a:pt x="15591" y="23600"/>
                      </a:cubicBezTo>
                      <a:cubicBezTo>
                        <a:pt x="6952" y="19816"/>
                        <a:pt x="709" y="11004"/>
                        <a:pt x="0" y="1576"/>
                      </a:cubicBezTo>
                      <a:cubicBezTo>
                        <a:pt x="7472" y="7725"/>
                        <a:pt x="17404" y="10799"/>
                        <a:pt x="27052" y="9947"/>
                      </a:cubicBezTo>
                      <a:cubicBezTo>
                        <a:pt x="36353" y="9128"/>
                        <a:pt x="43621" y="568"/>
                        <a:pt x="51692" y="0"/>
                      </a:cubicBezTo>
                      <a:cubicBezTo>
                        <a:pt x="53616" y="6873"/>
                        <a:pt x="47641" y="15970"/>
                        <a:pt x="42344" y="20163"/>
                      </a:cubicBezTo>
                      <a:close/>
                    </a:path>
                  </a:pathLst>
                </a:custGeom>
                <a:solidFill>
                  <a:srgbClr val="E3D5DE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57" name="Freeform: Shape 556">
                  <a:extLst>
                    <a:ext uri="{FF2B5EF4-FFF2-40B4-BE49-F238E27FC236}">
                      <a16:creationId xmlns:a16="http://schemas.microsoft.com/office/drawing/2014/main" id="{FB59D3DF-6FB1-5753-68E1-EC33E41010A1}"/>
                    </a:ext>
                  </a:extLst>
                </p:cNvPr>
                <p:cNvSpPr/>
                <p:nvPr/>
              </p:nvSpPr>
              <p:spPr>
                <a:xfrm>
                  <a:off x="12986401" y="768038"/>
                  <a:ext cx="35589" cy="8002"/>
                </a:xfrm>
                <a:custGeom>
                  <a:avLst/>
                  <a:gdLst>
                    <a:gd name="connsiteX0" fmla="*/ 20526 w 35589"/>
                    <a:gd name="connsiteY0" fmla="*/ 171 h 8002"/>
                    <a:gd name="connsiteX1" fmla="*/ 0 w 35589"/>
                    <a:gd name="connsiteY1" fmla="*/ 5594 h 8002"/>
                    <a:gd name="connsiteX2" fmla="*/ 1608 w 35589"/>
                    <a:gd name="connsiteY2" fmla="*/ 5988 h 8002"/>
                    <a:gd name="connsiteX3" fmla="*/ 7331 w 35589"/>
                    <a:gd name="connsiteY3" fmla="*/ 5736 h 8002"/>
                    <a:gd name="connsiteX4" fmla="*/ 29685 w 35589"/>
                    <a:gd name="connsiteY4" fmla="*/ 7407 h 8002"/>
                    <a:gd name="connsiteX5" fmla="*/ 35139 w 35589"/>
                    <a:gd name="connsiteY5" fmla="*/ 7769 h 8002"/>
                    <a:gd name="connsiteX6" fmla="*/ 32649 w 35589"/>
                    <a:gd name="connsiteY6" fmla="*/ 4144 h 8002"/>
                    <a:gd name="connsiteX7" fmla="*/ 20794 w 35589"/>
                    <a:gd name="connsiteY7" fmla="*/ 202 h 8002"/>
                    <a:gd name="connsiteX8" fmla="*/ 20526 w 35589"/>
                    <a:gd name="connsiteY8" fmla="*/ 171 h 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5589" h="8002">
                      <a:moveTo>
                        <a:pt x="20526" y="171"/>
                      </a:moveTo>
                      <a:cubicBezTo>
                        <a:pt x="13841" y="-680"/>
                        <a:pt x="3326" y="1732"/>
                        <a:pt x="0" y="5594"/>
                      </a:cubicBezTo>
                      <a:cubicBezTo>
                        <a:pt x="95" y="5988"/>
                        <a:pt x="725" y="5972"/>
                        <a:pt x="1608" y="5988"/>
                      </a:cubicBezTo>
                      <a:cubicBezTo>
                        <a:pt x="3437" y="5941"/>
                        <a:pt x="5470" y="5767"/>
                        <a:pt x="7331" y="5736"/>
                      </a:cubicBezTo>
                      <a:cubicBezTo>
                        <a:pt x="14677" y="5484"/>
                        <a:pt x="22449" y="5941"/>
                        <a:pt x="29685" y="7407"/>
                      </a:cubicBezTo>
                      <a:cubicBezTo>
                        <a:pt x="31324" y="7691"/>
                        <a:pt x="33705" y="8353"/>
                        <a:pt x="35139" y="7769"/>
                      </a:cubicBezTo>
                      <a:cubicBezTo>
                        <a:pt x="36479" y="6918"/>
                        <a:pt x="34588" y="5357"/>
                        <a:pt x="32649" y="4144"/>
                      </a:cubicBezTo>
                      <a:cubicBezTo>
                        <a:pt x="29354" y="2126"/>
                        <a:pt x="25097" y="660"/>
                        <a:pt x="20794" y="202"/>
                      </a:cubicBezTo>
                      <a:lnTo>
                        <a:pt x="20526" y="171"/>
                      </a:lnTo>
                      <a:close/>
                    </a:path>
                  </a:pathLst>
                </a:custGeom>
                <a:solidFill>
                  <a:srgbClr val="F7F5F5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300" name="Group 299">
                <a:extLst>
                  <a:ext uri="{FF2B5EF4-FFF2-40B4-BE49-F238E27FC236}">
                    <a16:creationId xmlns:a16="http://schemas.microsoft.com/office/drawing/2014/main" id="{9B8F7030-1397-20C6-FFB6-0F5E8FFBF5DA}"/>
                  </a:ext>
                </a:extLst>
              </p:cNvPr>
              <p:cNvGrpSpPr/>
              <p:nvPr/>
            </p:nvGrpSpPr>
            <p:grpSpPr>
              <a:xfrm>
                <a:off x="7112872" y="5438465"/>
                <a:ext cx="121770" cy="108647"/>
                <a:chOff x="12560688" y="2817001"/>
                <a:chExt cx="121770" cy="108647"/>
              </a:xfrm>
            </p:grpSpPr>
            <p:grpSp>
              <p:nvGrpSpPr>
                <p:cNvPr id="543" name="Group 542">
                  <a:extLst>
                    <a:ext uri="{FF2B5EF4-FFF2-40B4-BE49-F238E27FC236}">
                      <a16:creationId xmlns:a16="http://schemas.microsoft.com/office/drawing/2014/main" id="{9E3EBD97-785A-B5D4-F5E2-9A805ADBB92B}"/>
                    </a:ext>
                  </a:extLst>
                </p:cNvPr>
                <p:cNvGrpSpPr/>
                <p:nvPr/>
              </p:nvGrpSpPr>
              <p:grpSpPr>
                <a:xfrm>
                  <a:off x="12575630" y="281700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552" name="Freeform: Shape 551">
                    <a:extLst>
                      <a:ext uri="{FF2B5EF4-FFF2-40B4-BE49-F238E27FC236}">
                        <a16:creationId xmlns:a16="http://schemas.microsoft.com/office/drawing/2014/main" id="{13D5DA18-A302-B3FE-FF7B-E353FD45863E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53" name="Freeform: Shape 552">
                    <a:extLst>
                      <a:ext uri="{FF2B5EF4-FFF2-40B4-BE49-F238E27FC236}">
                        <a16:creationId xmlns:a16="http://schemas.microsoft.com/office/drawing/2014/main" id="{7C806987-46DC-C0D8-84F8-AD3D21838C13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54" name="Freeform: Shape 553">
                    <a:extLst>
                      <a:ext uri="{FF2B5EF4-FFF2-40B4-BE49-F238E27FC236}">
                        <a16:creationId xmlns:a16="http://schemas.microsoft.com/office/drawing/2014/main" id="{557994EA-2DB6-720F-7CC3-6943E5F156CE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44" name="Group 543">
                  <a:extLst>
                    <a:ext uri="{FF2B5EF4-FFF2-40B4-BE49-F238E27FC236}">
                      <a16:creationId xmlns:a16="http://schemas.microsoft.com/office/drawing/2014/main" id="{3AB59315-C385-5B29-09EE-9F1219BC5BE2}"/>
                    </a:ext>
                  </a:extLst>
                </p:cNvPr>
                <p:cNvGrpSpPr/>
                <p:nvPr/>
              </p:nvGrpSpPr>
              <p:grpSpPr>
                <a:xfrm>
                  <a:off x="12618492" y="284491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549" name="Freeform: Shape 548">
                    <a:extLst>
                      <a:ext uri="{FF2B5EF4-FFF2-40B4-BE49-F238E27FC236}">
                        <a16:creationId xmlns:a16="http://schemas.microsoft.com/office/drawing/2014/main" id="{BC32015A-B42C-38B2-FA26-F131EDA9EBCE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50" name="Freeform: Shape 549">
                    <a:extLst>
                      <a:ext uri="{FF2B5EF4-FFF2-40B4-BE49-F238E27FC236}">
                        <a16:creationId xmlns:a16="http://schemas.microsoft.com/office/drawing/2014/main" id="{9F8D758B-A9D5-272B-7FB4-E2BCA138D527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51" name="Freeform: Shape 550">
                    <a:extLst>
                      <a:ext uri="{FF2B5EF4-FFF2-40B4-BE49-F238E27FC236}">
                        <a16:creationId xmlns:a16="http://schemas.microsoft.com/office/drawing/2014/main" id="{89D8289E-7422-42D9-D6F6-51F77C3270FF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45" name="Group 544">
                  <a:extLst>
                    <a:ext uri="{FF2B5EF4-FFF2-40B4-BE49-F238E27FC236}">
                      <a16:creationId xmlns:a16="http://schemas.microsoft.com/office/drawing/2014/main" id="{F6381604-5E83-A241-D86A-2A40D2121EE6}"/>
                    </a:ext>
                  </a:extLst>
                </p:cNvPr>
                <p:cNvGrpSpPr/>
                <p:nvPr/>
              </p:nvGrpSpPr>
              <p:grpSpPr>
                <a:xfrm>
                  <a:off x="12560688" y="2861455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546" name="Freeform: Shape 545">
                    <a:extLst>
                      <a:ext uri="{FF2B5EF4-FFF2-40B4-BE49-F238E27FC236}">
                        <a16:creationId xmlns:a16="http://schemas.microsoft.com/office/drawing/2014/main" id="{E96575A9-2273-2ADD-E7CD-10A9E41179D2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47" name="Freeform: Shape 546">
                    <a:extLst>
                      <a:ext uri="{FF2B5EF4-FFF2-40B4-BE49-F238E27FC236}">
                        <a16:creationId xmlns:a16="http://schemas.microsoft.com/office/drawing/2014/main" id="{CFE1647F-7814-9CFC-9867-21028B0C11A2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AF1F9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48" name="Freeform: Shape 547">
                    <a:extLst>
                      <a:ext uri="{FF2B5EF4-FFF2-40B4-BE49-F238E27FC236}">
                        <a16:creationId xmlns:a16="http://schemas.microsoft.com/office/drawing/2014/main" id="{6889034D-E70E-489B-4E34-BBE23867DB68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01" name="Group 300">
                <a:extLst>
                  <a:ext uri="{FF2B5EF4-FFF2-40B4-BE49-F238E27FC236}">
                    <a16:creationId xmlns:a16="http://schemas.microsoft.com/office/drawing/2014/main" id="{DC827E4B-2FD2-E80E-77AA-76835938BE3E}"/>
                  </a:ext>
                </a:extLst>
              </p:cNvPr>
              <p:cNvGrpSpPr/>
              <p:nvPr/>
            </p:nvGrpSpPr>
            <p:grpSpPr>
              <a:xfrm>
                <a:off x="7203358" y="5506822"/>
                <a:ext cx="121770" cy="108647"/>
                <a:chOff x="12560688" y="2817001"/>
                <a:chExt cx="121770" cy="108647"/>
              </a:xfrm>
            </p:grpSpPr>
            <p:grpSp>
              <p:nvGrpSpPr>
                <p:cNvPr id="531" name="Group 530">
                  <a:extLst>
                    <a:ext uri="{FF2B5EF4-FFF2-40B4-BE49-F238E27FC236}">
                      <a16:creationId xmlns:a16="http://schemas.microsoft.com/office/drawing/2014/main" id="{4151017D-467F-218E-D596-F66C4F53321E}"/>
                    </a:ext>
                  </a:extLst>
                </p:cNvPr>
                <p:cNvGrpSpPr/>
                <p:nvPr/>
              </p:nvGrpSpPr>
              <p:grpSpPr>
                <a:xfrm>
                  <a:off x="12575630" y="281700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540" name="Freeform: Shape 539">
                    <a:extLst>
                      <a:ext uri="{FF2B5EF4-FFF2-40B4-BE49-F238E27FC236}">
                        <a16:creationId xmlns:a16="http://schemas.microsoft.com/office/drawing/2014/main" id="{F13D07F6-D89D-7A6D-B948-A9994068A409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41" name="Freeform: Shape 540">
                    <a:extLst>
                      <a:ext uri="{FF2B5EF4-FFF2-40B4-BE49-F238E27FC236}">
                        <a16:creationId xmlns:a16="http://schemas.microsoft.com/office/drawing/2014/main" id="{672DAFCF-2F51-337A-286B-821D0D1B8842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42" name="Freeform: Shape 541">
                    <a:extLst>
                      <a:ext uri="{FF2B5EF4-FFF2-40B4-BE49-F238E27FC236}">
                        <a16:creationId xmlns:a16="http://schemas.microsoft.com/office/drawing/2014/main" id="{5E638E79-C746-C73F-BC2F-2F33C73B57CD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32" name="Group 531">
                  <a:extLst>
                    <a:ext uri="{FF2B5EF4-FFF2-40B4-BE49-F238E27FC236}">
                      <a16:creationId xmlns:a16="http://schemas.microsoft.com/office/drawing/2014/main" id="{CE73ECBD-EE8D-3727-EBE4-A9B8C0F89E34}"/>
                    </a:ext>
                  </a:extLst>
                </p:cNvPr>
                <p:cNvGrpSpPr/>
                <p:nvPr/>
              </p:nvGrpSpPr>
              <p:grpSpPr>
                <a:xfrm>
                  <a:off x="12618492" y="284491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537" name="Freeform: Shape 536">
                    <a:extLst>
                      <a:ext uri="{FF2B5EF4-FFF2-40B4-BE49-F238E27FC236}">
                        <a16:creationId xmlns:a16="http://schemas.microsoft.com/office/drawing/2014/main" id="{4B350EB9-2927-83CB-1EA4-6F0F51FA4C9B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38" name="Freeform: Shape 537">
                    <a:extLst>
                      <a:ext uri="{FF2B5EF4-FFF2-40B4-BE49-F238E27FC236}">
                        <a16:creationId xmlns:a16="http://schemas.microsoft.com/office/drawing/2014/main" id="{7BFB964D-7036-297E-2DFC-CB369D5EAE27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39" name="Freeform: Shape 538">
                    <a:extLst>
                      <a:ext uri="{FF2B5EF4-FFF2-40B4-BE49-F238E27FC236}">
                        <a16:creationId xmlns:a16="http://schemas.microsoft.com/office/drawing/2014/main" id="{67DB04D4-A3EC-2DCA-9399-79DA41B304B3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33" name="Group 532">
                  <a:extLst>
                    <a:ext uri="{FF2B5EF4-FFF2-40B4-BE49-F238E27FC236}">
                      <a16:creationId xmlns:a16="http://schemas.microsoft.com/office/drawing/2014/main" id="{7FEAA2FF-FD73-4839-126E-4AFA4A0BF0CE}"/>
                    </a:ext>
                  </a:extLst>
                </p:cNvPr>
                <p:cNvGrpSpPr/>
                <p:nvPr/>
              </p:nvGrpSpPr>
              <p:grpSpPr>
                <a:xfrm>
                  <a:off x="12560688" y="2861455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534" name="Freeform: Shape 533">
                    <a:extLst>
                      <a:ext uri="{FF2B5EF4-FFF2-40B4-BE49-F238E27FC236}">
                        <a16:creationId xmlns:a16="http://schemas.microsoft.com/office/drawing/2014/main" id="{920C1AE8-8D61-CAAF-4CC2-64EA8F4C4735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35" name="Freeform: Shape 534">
                    <a:extLst>
                      <a:ext uri="{FF2B5EF4-FFF2-40B4-BE49-F238E27FC236}">
                        <a16:creationId xmlns:a16="http://schemas.microsoft.com/office/drawing/2014/main" id="{58866D6E-B848-FC75-16D3-8A937149614E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AF1F9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36" name="Freeform: Shape 535">
                    <a:extLst>
                      <a:ext uri="{FF2B5EF4-FFF2-40B4-BE49-F238E27FC236}">
                        <a16:creationId xmlns:a16="http://schemas.microsoft.com/office/drawing/2014/main" id="{6BC49A52-ED0B-9344-4C14-34156E07B579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sp>
            <p:nvSpPr>
              <p:cNvPr id="302" name="Freeform 125">
                <a:extLst>
                  <a:ext uri="{FF2B5EF4-FFF2-40B4-BE49-F238E27FC236}">
                    <a16:creationId xmlns:a16="http://schemas.microsoft.com/office/drawing/2014/main" id="{A1D68597-356E-D05F-C4CD-A5D70FDA62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91790" y="5378123"/>
                <a:ext cx="404892" cy="224298"/>
              </a:xfrm>
              <a:custGeom>
                <a:avLst/>
                <a:gdLst>
                  <a:gd name="T0" fmla="*/ 0 w 272"/>
                  <a:gd name="T1" fmla="*/ 987 h 259"/>
                  <a:gd name="T2" fmla="*/ 512 w 272"/>
                  <a:gd name="T3" fmla="*/ 1513 h 259"/>
                  <a:gd name="T4" fmla="*/ 1154 w 272"/>
                  <a:gd name="T5" fmla="*/ 1402 h 259"/>
                  <a:gd name="T6" fmla="*/ 1347 w 272"/>
                  <a:gd name="T7" fmla="*/ 632 h 259"/>
                  <a:gd name="T8" fmla="*/ 1338 w 272"/>
                  <a:gd name="T9" fmla="*/ 290 h 259"/>
                  <a:gd name="T10" fmla="*/ 1162 w 272"/>
                  <a:gd name="T11" fmla="*/ 0 h 259"/>
                  <a:gd name="T12" fmla="*/ 1210 w 272"/>
                  <a:gd name="T13" fmla="*/ 287 h 259"/>
                  <a:gd name="T14" fmla="*/ 1181 w 272"/>
                  <a:gd name="T15" fmla="*/ 682 h 259"/>
                  <a:gd name="T16" fmla="*/ 900 w 272"/>
                  <a:gd name="T17" fmla="*/ 1246 h 259"/>
                  <a:gd name="T18" fmla="*/ 666 w 272"/>
                  <a:gd name="T19" fmla="*/ 1334 h 259"/>
                  <a:gd name="T20" fmla="*/ 455 w 272"/>
                  <a:gd name="T21" fmla="*/ 1097 h 259"/>
                  <a:gd name="T22" fmla="*/ 9 w 272"/>
                  <a:gd name="T23" fmla="*/ 987 h 25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72" h="259">
                    <a:moveTo>
                      <a:pt x="0" y="159"/>
                    </a:moveTo>
                    <a:cubicBezTo>
                      <a:pt x="47" y="166"/>
                      <a:pt x="53" y="231"/>
                      <a:pt x="100" y="244"/>
                    </a:cubicBezTo>
                    <a:cubicBezTo>
                      <a:pt x="149" y="257"/>
                      <a:pt x="185" y="259"/>
                      <a:pt x="225" y="226"/>
                    </a:cubicBezTo>
                    <a:cubicBezTo>
                      <a:pt x="263" y="194"/>
                      <a:pt x="262" y="146"/>
                      <a:pt x="263" y="102"/>
                    </a:cubicBezTo>
                    <a:cubicBezTo>
                      <a:pt x="263" y="81"/>
                      <a:pt x="272" y="68"/>
                      <a:pt x="261" y="47"/>
                    </a:cubicBezTo>
                    <a:cubicBezTo>
                      <a:pt x="253" y="31"/>
                      <a:pt x="236" y="15"/>
                      <a:pt x="227" y="0"/>
                    </a:cubicBezTo>
                    <a:cubicBezTo>
                      <a:pt x="227" y="15"/>
                      <a:pt x="235" y="30"/>
                      <a:pt x="236" y="46"/>
                    </a:cubicBezTo>
                    <a:cubicBezTo>
                      <a:pt x="238" y="68"/>
                      <a:pt x="235" y="89"/>
                      <a:pt x="230" y="110"/>
                    </a:cubicBezTo>
                    <a:cubicBezTo>
                      <a:pt x="219" y="153"/>
                      <a:pt x="225" y="184"/>
                      <a:pt x="176" y="201"/>
                    </a:cubicBezTo>
                    <a:cubicBezTo>
                      <a:pt x="163" y="205"/>
                      <a:pt x="144" y="217"/>
                      <a:pt x="130" y="215"/>
                    </a:cubicBezTo>
                    <a:cubicBezTo>
                      <a:pt x="111" y="213"/>
                      <a:pt x="103" y="189"/>
                      <a:pt x="89" y="177"/>
                    </a:cubicBezTo>
                    <a:cubicBezTo>
                      <a:pt x="65" y="158"/>
                      <a:pt x="24" y="164"/>
                      <a:pt x="2" y="159"/>
                    </a:cubicBezTo>
                  </a:path>
                </a:pathLst>
              </a:custGeom>
              <a:solidFill>
                <a:srgbClr val="000000">
                  <a:lumMod val="50000"/>
                  <a:lumOff val="50000"/>
                </a:srgbClr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303" name="Group 302">
                <a:extLst>
                  <a:ext uri="{FF2B5EF4-FFF2-40B4-BE49-F238E27FC236}">
                    <a16:creationId xmlns:a16="http://schemas.microsoft.com/office/drawing/2014/main" id="{CFFE9A4D-7224-8C78-01BE-4F64E0928829}"/>
                  </a:ext>
                </a:extLst>
              </p:cNvPr>
              <p:cNvGrpSpPr/>
              <p:nvPr/>
            </p:nvGrpSpPr>
            <p:grpSpPr>
              <a:xfrm>
                <a:off x="7094759" y="5421171"/>
                <a:ext cx="63966" cy="64193"/>
                <a:chOff x="12971363" y="762490"/>
                <a:chExt cx="63966" cy="64193"/>
              </a:xfrm>
            </p:grpSpPr>
            <p:sp>
              <p:nvSpPr>
                <p:cNvPr id="528" name="Freeform: Shape 527">
                  <a:extLst>
                    <a:ext uri="{FF2B5EF4-FFF2-40B4-BE49-F238E27FC236}">
                      <a16:creationId xmlns:a16="http://schemas.microsoft.com/office/drawing/2014/main" id="{13EB11E2-196B-16BB-0B5F-F2D02B6A5209}"/>
                    </a:ext>
                  </a:extLst>
                </p:cNvPr>
                <p:cNvSpPr/>
                <p:nvPr/>
              </p:nvSpPr>
              <p:spPr>
                <a:xfrm>
                  <a:off x="12971363" y="762490"/>
                  <a:ext cx="63966" cy="64193"/>
                </a:xfrm>
                <a:custGeom>
                  <a:avLst/>
                  <a:gdLst>
                    <a:gd name="connsiteX0" fmla="*/ 63341 w 63966"/>
                    <a:gd name="connsiteY0" fmla="*/ 35199 h 64193"/>
                    <a:gd name="connsiteX1" fmla="*/ 5532 w 63966"/>
                    <a:gd name="connsiteY1" fmla="*/ 48804 h 64193"/>
                    <a:gd name="connsiteX2" fmla="*/ 19972 w 63966"/>
                    <a:gd name="connsiteY2" fmla="*/ 2519 h 64193"/>
                    <a:gd name="connsiteX3" fmla="*/ 63404 w 63966"/>
                    <a:gd name="connsiteY3" fmla="*/ 34946 h 64193"/>
                    <a:gd name="connsiteX4" fmla="*/ 63357 w 63966"/>
                    <a:gd name="connsiteY4" fmla="*/ 35199 h 6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66" h="64193">
                      <a:moveTo>
                        <a:pt x="63341" y="35199"/>
                      </a:moveTo>
                      <a:cubicBezTo>
                        <a:pt x="56814" y="66287"/>
                        <a:pt x="25253" y="74784"/>
                        <a:pt x="5532" y="48804"/>
                      </a:cubicBezTo>
                      <a:cubicBezTo>
                        <a:pt x="-6386" y="32676"/>
                        <a:pt x="2111" y="9928"/>
                        <a:pt x="19972" y="2519"/>
                      </a:cubicBezTo>
                      <a:cubicBezTo>
                        <a:pt x="41239" y="-6767"/>
                        <a:pt x="68212" y="10874"/>
                        <a:pt x="63404" y="34946"/>
                      </a:cubicBezTo>
                      <a:lnTo>
                        <a:pt x="63357" y="35199"/>
                      </a:lnTo>
                      <a:close/>
                    </a:path>
                  </a:pathLst>
                </a:custGeom>
                <a:solidFill>
                  <a:srgbClr val="A6A6A6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29" name="Freeform: Shape 528">
                  <a:extLst>
                    <a:ext uri="{FF2B5EF4-FFF2-40B4-BE49-F238E27FC236}">
                      <a16:creationId xmlns:a16="http://schemas.microsoft.com/office/drawing/2014/main" id="{ADED313F-02B7-371C-4E34-C3AC7BD81305}"/>
                    </a:ext>
                  </a:extLst>
                </p:cNvPr>
                <p:cNvSpPr/>
                <p:nvPr/>
              </p:nvSpPr>
              <p:spPr>
                <a:xfrm>
                  <a:off x="12977210" y="795734"/>
                  <a:ext cx="52060" cy="25717"/>
                </a:xfrm>
                <a:custGeom>
                  <a:avLst/>
                  <a:gdLst>
                    <a:gd name="connsiteX0" fmla="*/ 42344 w 52060"/>
                    <a:gd name="connsiteY0" fmla="*/ 20163 h 25717"/>
                    <a:gd name="connsiteX1" fmla="*/ 15591 w 52060"/>
                    <a:gd name="connsiteY1" fmla="*/ 23600 h 25717"/>
                    <a:gd name="connsiteX2" fmla="*/ 0 w 52060"/>
                    <a:gd name="connsiteY2" fmla="*/ 1576 h 25717"/>
                    <a:gd name="connsiteX3" fmla="*/ 27052 w 52060"/>
                    <a:gd name="connsiteY3" fmla="*/ 9947 h 25717"/>
                    <a:gd name="connsiteX4" fmla="*/ 51692 w 52060"/>
                    <a:gd name="connsiteY4" fmla="*/ 0 h 25717"/>
                    <a:gd name="connsiteX5" fmla="*/ 42344 w 52060"/>
                    <a:gd name="connsiteY5" fmla="*/ 20163 h 2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2060" h="25717">
                      <a:moveTo>
                        <a:pt x="42344" y="20163"/>
                      </a:moveTo>
                      <a:cubicBezTo>
                        <a:pt x="34934" y="26012"/>
                        <a:pt x="24230" y="27383"/>
                        <a:pt x="15591" y="23600"/>
                      </a:cubicBezTo>
                      <a:cubicBezTo>
                        <a:pt x="6952" y="19816"/>
                        <a:pt x="709" y="11004"/>
                        <a:pt x="0" y="1576"/>
                      </a:cubicBezTo>
                      <a:cubicBezTo>
                        <a:pt x="7472" y="7725"/>
                        <a:pt x="17404" y="10799"/>
                        <a:pt x="27052" y="9947"/>
                      </a:cubicBezTo>
                      <a:cubicBezTo>
                        <a:pt x="36353" y="9128"/>
                        <a:pt x="43621" y="568"/>
                        <a:pt x="51692" y="0"/>
                      </a:cubicBezTo>
                      <a:cubicBezTo>
                        <a:pt x="53616" y="6873"/>
                        <a:pt x="47641" y="15970"/>
                        <a:pt x="42344" y="20163"/>
                      </a:cubicBezTo>
                      <a:close/>
                    </a:path>
                  </a:pathLst>
                </a:custGeom>
                <a:solidFill>
                  <a:srgbClr val="7F7F7F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0" name="Freeform: Shape 529">
                  <a:extLst>
                    <a:ext uri="{FF2B5EF4-FFF2-40B4-BE49-F238E27FC236}">
                      <a16:creationId xmlns:a16="http://schemas.microsoft.com/office/drawing/2014/main" id="{88CD39E9-4A39-32B6-02BA-1B7153431FB1}"/>
                    </a:ext>
                  </a:extLst>
                </p:cNvPr>
                <p:cNvSpPr/>
                <p:nvPr/>
              </p:nvSpPr>
              <p:spPr>
                <a:xfrm>
                  <a:off x="12986401" y="768038"/>
                  <a:ext cx="35589" cy="8002"/>
                </a:xfrm>
                <a:custGeom>
                  <a:avLst/>
                  <a:gdLst>
                    <a:gd name="connsiteX0" fmla="*/ 20526 w 35589"/>
                    <a:gd name="connsiteY0" fmla="*/ 171 h 8002"/>
                    <a:gd name="connsiteX1" fmla="*/ 0 w 35589"/>
                    <a:gd name="connsiteY1" fmla="*/ 5594 h 8002"/>
                    <a:gd name="connsiteX2" fmla="*/ 1608 w 35589"/>
                    <a:gd name="connsiteY2" fmla="*/ 5988 h 8002"/>
                    <a:gd name="connsiteX3" fmla="*/ 7331 w 35589"/>
                    <a:gd name="connsiteY3" fmla="*/ 5736 h 8002"/>
                    <a:gd name="connsiteX4" fmla="*/ 29685 w 35589"/>
                    <a:gd name="connsiteY4" fmla="*/ 7407 h 8002"/>
                    <a:gd name="connsiteX5" fmla="*/ 35139 w 35589"/>
                    <a:gd name="connsiteY5" fmla="*/ 7769 h 8002"/>
                    <a:gd name="connsiteX6" fmla="*/ 32649 w 35589"/>
                    <a:gd name="connsiteY6" fmla="*/ 4144 h 8002"/>
                    <a:gd name="connsiteX7" fmla="*/ 20794 w 35589"/>
                    <a:gd name="connsiteY7" fmla="*/ 202 h 8002"/>
                    <a:gd name="connsiteX8" fmla="*/ 20526 w 35589"/>
                    <a:gd name="connsiteY8" fmla="*/ 171 h 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5589" h="8002">
                      <a:moveTo>
                        <a:pt x="20526" y="171"/>
                      </a:moveTo>
                      <a:cubicBezTo>
                        <a:pt x="13841" y="-680"/>
                        <a:pt x="3326" y="1732"/>
                        <a:pt x="0" y="5594"/>
                      </a:cubicBezTo>
                      <a:cubicBezTo>
                        <a:pt x="95" y="5988"/>
                        <a:pt x="725" y="5972"/>
                        <a:pt x="1608" y="5988"/>
                      </a:cubicBezTo>
                      <a:cubicBezTo>
                        <a:pt x="3437" y="5941"/>
                        <a:pt x="5470" y="5767"/>
                        <a:pt x="7331" y="5736"/>
                      </a:cubicBezTo>
                      <a:cubicBezTo>
                        <a:pt x="14677" y="5484"/>
                        <a:pt x="22449" y="5941"/>
                        <a:pt x="29685" y="7407"/>
                      </a:cubicBezTo>
                      <a:cubicBezTo>
                        <a:pt x="31324" y="7691"/>
                        <a:pt x="33705" y="8353"/>
                        <a:pt x="35139" y="7769"/>
                      </a:cubicBezTo>
                      <a:cubicBezTo>
                        <a:pt x="36479" y="6918"/>
                        <a:pt x="34588" y="5357"/>
                        <a:pt x="32649" y="4144"/>
                      </a:cubicBezTo>
                      <a:cubicBezTo>
                        <a:pt x="29354" y="2126"/>
                        <a:pt x="25097" y="660"/>
                        <a:pt x="20794" y="202"/>
                      </a:cubicBezTo>
                      <a:lnTo>
                        <a:pt x="20526" y="171"/>
                      </a:lnTo>
                      <a:close/>
                    </a:path>
                  </a:pathLst>
                </a:custGeom>
                <a:solidFill>
                  <a:srgbClr val="F7F5F5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304" name="Group 303">
                <a:extLst>
                  <a:ext uri="{FF2B5EF4-FFF2-40B4-BE49-F238E27FC236}">
                    <a16:creationId xmlns:a16="http://schemas.microsoft.com/office/drawing/2014/main" id="{D6999514-869F-B136-D696-B2ED74E78D84}"/>
                  </a:ext>
                </a:extLst>
              </p:cNvPr>
              <p:cNvGrpSpPr/>
              <p:nvPr/>
            </p:nvGrpSpPr>
            <p:grpSpPr>
              <a:xfrm>
                <a:off x="7178103" y="5507618"/>
                <a:ext cx="63966" cy="64193"/>
                <a:chOff x="12971363" y="762490"/>
                <a:chExt cx="63966" cy="64193"/>
              </a:xfrm>
            </p:grpSpPr>
            <p:sp>
              <p:nvSpPr>
                <p:cNvPr id="525" name="Freeform: Shape 524">
                  <a:extLst>
                    <a:ext uri="{FF2B5EF4-FFF2-40B4-BE49-F238E27FC236}">
                      <a16:creationId xmlns:a16="http://schemas.microsoft.com/office/drawing/2014/main" id="{DED9EF26-F36F-C01F-2904-0423DB75E016}"/>
                    </a:ext>
                  </a:extLst>
                </p:cNvPr>
                <p:cNvSpPr/>
                <p:nvPr/>
              </p:nvSpPr>
              <p:spPr>
                <a:xfrm>
                  <a:off x="12971363" y="762490"/>
                  <a:ext cx="63966" cy="64193"/>
                </a:xfrm>
                <a:custGeom>
                  <a:avLst/>
                  <a:gdLst>
                    <a:gd name="connsiteX0" fmla="*/ 63341 w 63966"/>
                    <a:gd name="connsiteY0" fmla="*/ 35199 h 64193"/>
                    <a:gd name="connsiteX1" fmla="*/ 5532 w 63966"/>
                    <a:gd name="connsiteY1" fmla="*/ 48804 h 64193"/>
                    <a:gd name="connsiteX2" fmla="*/ 19972 w 63966"/>
                    <a:gd name="connsiteY2" fmla="*/ 2519 h 64193"/>
                    <a:gd name="connsiteX3" fmla="*/ 63404 w 63966"/>
                    <a:gd name="connsiteY3" fmla="*/ 34946 h 64193"/>
                    <a:gd name="connsiteX4" fmla="*/ 63357 w 63966"/>
                    <a:gd name="connsiteY4" fmla="*/ 35199 h 6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66" h="64193">
                      <a:moveTo>
                        <a:pt x="63341" y="35199"/>
                      </a:moveTo>
                      <a:cubicBezTo>
                        <a:pt x="56814" y="66287"/>
                        <a:pt x="25253" y="74784"/>
                        <a:pt x="5532" y="48804"/>
                      </a:cubicBezTo>
                      <a:cubicBezTo>
                        <a:pt x="-6386" y="32676"/>
                        <a:pt x="2111" y="9928"/>
                        <a:pt x="19972" y="2519"/>
                      </a:cubicBezTo>
                      <a:cubicBezTo>
                        <a:pt x="41239" y="-6767"/>
                        <a:pt x="68212" y="10874"/>
                        <a:pt x="63404" y="34946"/>
                      </a:cubicBezTo>
                      <a:lnTo>
                        <a:pt x="63357" y="35199"/>
                      </a:lnTo>
                      <a:close/>
                    </a:path>
                  </a:pathLst>
                </a:custGeom>
                <a:solidFill>
                  <a:srgbClr val="A6A6A6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26" name="Freeform: Shape 525">
                  <a:extLst>
                    <a:ext uri="{FF2B5EF4-FFF2-40B4-BE49-F238E27FC236}">
                      <a16:creationId xmlns:a16="http://schemas.microsoft.com/office/drawing/2014/main" id="{7272F58A-7F89-C988-33AA-051DC1431506}"/>
                    </a:ext>
                  </a:extLst>
                </p:cNvPr>
                <p:cNvSpPr/>
                <p:nvPr/>
              </p:nvSpPr>
              <p:spPr>
                <a:xfrm>
                  <a:off x="12977210" y="795734"/>
                  <a:ext cx="52060" cy="25717"/>
                </a:xfrm>
                <a:custGeom>
                  <a:avLst/>
                  <a:gdLst>
                    <a:gd name="connsiteX0" fmla="*/ 42344 w 52060"/>
                    <a:gd name="connsiteY0" fmla="*/ 20163 h 25717"/>
                    <a:gd name="connsiteX1" fmla="*/ 15591 w 52060"/>
                    <a:gd name="connsiteY1" fmla="*/ 23600 h 25717"/>
                    <a:gd name="connsiteX2" fmla="*/ 0 w 52060"/>
                    <a:gd name="connsiteY2" fmla="*/ 1576 h 25717"/>
                    <a:gd name="connsiteX3" fmla="*/ 27052 w 52060"/>
                    <a:gd name="connsiteY3" fmla="*/ 9947 h 25717"/>
                    <a:gd name="connsiteX4" fmla="*/ 51692 w 52060"/>
                    <a:gd name="connsiteY4" fmla="*/ 0 h 25717"/>
                    <a:gd name="connsiteX5" fmla="*/ 42344 w 52060"/>
                    <a:gd name="connsiteY5" fmla="*/ 20163 h 2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2060" h="25717">
                      <a:moveTo>
                        <a:pt x="42344" y="20163"/>
                      </a:moveTo>
                      <a:cubicBezTo>
                        <a:pt x="34934" y="26012"/>
                        <a:pt x="24230" y="27383"/>
                        <a:pt x="15591" y="23600"/>
                      </a:cubicBezTo>
                      <a:cubicBezTo>
                        <a:pt x="6952" y="19816"/>
                        <a:pt x="709" y="11004"/>
                        <a:pt x="0" y="1576"/>
                      </a:cubicBezTo>
                      <a:cubicBezTo>
                        <a:pt x="7472" y="7725"/>
                        <a:pt x="17404" y="10799"/>
                        <a:pt x="27052" y="9947"/>
                      </a:cubicBezTo>
                      <a:cubicBezTo>
                        <a:pt x="36353" y="9128"/>
                        <a:pt x="43621" y="568"/>
                        <a:pt x="51692" y="0"/>
                      </a:cubicBezTo>
                      <a:cubicBezTo>
                        <a:pt x="53616" y="6873"/>
                        <a:pt x="47641" y="15970"/>
                        <a:pt x="42344" y="20163"/>
                      </a:cubicBezTo>
                      <a:close/>
                    </a:path>
                  </a:pathLst>
                </a:custGeom>
                <a:solidFill>
                  <a:srgbClr val="7F7F7F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27" name="Freeform: Shape 526">
                  <a:extLst>
                    <a:ext uri="{FF2B5EF4-FFF2-40B4-BE49-F238E27FC236}">
                      <a16:creationId xmlns:a16="http://schemas.microsoft.com/office/drawing/2014/main" id="{EE867E29-CC59-EF02-F994-DA936BA53CFA}"/>
                    </a:ext>
                  </a:extLst>
                </p:cNvPr>
                <p:cNvSpPr/>
                <p:nvPr/>
              </p:nvSpPr>
              <p:spPr>
                <a:xfrm>
                  <a:off x="12986401" y="768038"/>
                  <a:ext cx="35589" cy="8002"/>
                </a:xfrm>
                <a:custGeom>
                  <a:avLst/>
                  <a:gdLst>
                    <a:gd name="connsiteX0" fmla="*/ 20526 w 35589"/>
                    <a:gd name="connsiteY0" fmla="*/ 171 h 8002"/>
                    <a:gd name="connsiteX1" fmla="*/ 0 w 35589"/>
                    <a:gd name="connsiteY1" fmla="*/ 5594 h 8002"/>
                    <a:gd name="connsiteX2" fmla="*/ 1608 w 35589"/>
                    <a:gd name="connsiteY2" fmla="*/ 5988 h 8002"/>
                    <a:gd name="connsiteX3" fmla="*/ 7331 w 35589"/>
                    <a:gd name="connsiteY3" fmla="*/ 5736 h 8002"/>
                    <a:gd name="connsiteX4" fmla="*/ 29685 w 35589"/>
                    <a:gd name="connsiteY4" fmla="*/ 7407 h 8002"/>
                    <a:gd name="connsiteX5" fmla="*/ 35139 w 35589"/>
                    <a:gd name="connsiteY5" fmla="*/ 7769 h 8002"/>
                    <a:gd name="connsiteX6" fmla="*/ 32649 w 35589"/>
                    <a:gd name="connsiteY6" fmla="*/ 4144 h 8002"/>
                    <a:gd name="connsiteX7" fmla="*/ 20794 w 35589"/>
                    <a:gd name="connsiteY7" fmla="*/ 202 h 8002"/>
                    <a:gd name="connsiteX8" fmla="*/ 20526 w 35589"/>
                    <a:gd name="connsiteY8" fmla="*/ 171 h 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5589" h="8002">
                      <a:moveTo>
                        <a:pt x="20526" y="171"/>
                      </a:moveTo>
                      <a:cubicBezTo>
                        <a:pt x="13841" y="-680"/>
                        <a:pt x="3326" y="1732"/>
                        <a:pt x="0" y="5594"/>
                      </a:cubicBezTo>
                      <a:cubicBezTo>
                        <a:pt x="95" y="5988"/>
                        <a:pt x="725" y="5972"/>
                        <a:pt x="1608" y="5988"/>
                      </a:cubicBezTo>
                      <a:cubicBezTo>
                        <a:pt x="3437" y="5941"/>
                        <a:pt x="5470" y="5767"/>
                        <a:pt x="7331" y="5736"/>
                      </a:cubicBezTo>
                      <a:cubicBezTo>
                        <a:pt x="14677" y="5484"/>
                        <a:pt x="22449" y="5941"/>
                        <a:pt x="29685" y="7407"/>
                      </a:cubicBezTo>
                      <a:cubicBezTo>
                        <a:pt x="31324" y="7691"/>
                        <a:pt x="33705" y="8353"/>
                        <a:pt x="35139" y="7769"/>
                      </a:cubicBezTo>
                      <a:cubicBezTo>
                        <a:pt x="36479" y="6918"/>
                        <a:pt x="34588" y="5357"/>
                        <a:pt x="32649" y="4144"/>
                      </a:cubicBezTo>
                      <a:cubicBezTo>
                        <a:pt x="29354" y="2126"/>
                        <a:pt x="25097" y="660"/>
                        <a:pt x="20794" y="202"/>
                      </a:cubicBezTo>
                      <a:lnTo>
                        <a:pt x="20526" y="171"/>
                      </a:lnTo>
                      <a:close/>
                    </a:path>
                  </a:pathLst>
                </a:custGeom>
                <a:solidFill>
                  <a:srgbClr val="F7F5F5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305" name="Group 304">
                <a:extLst>
                  <a:ext uri="{FF2B5EF4-FFF2-40B4-BE49-F238E27FC236}">
                    <a16:creationId xmlns:a16="http://schemas.microsoft.com/office/drawing/2014/main" id="{49B1587A-406C-18C7-B558-4245652A2997}"/>
                  </a:ext>
                </a:extLst>
              </p:cNvPr>
              <p:cNvGrpSpPr/>
              <p:nvPr/>
            </p:nvGrpSpPr>
            <p:grpSpPr>
              <a:xfrm rot="19429933">
                <a:off x="7297872" y="5563048"/>
                <a:ext cx="112567" cy="102581"/>
                <a:chOff x="12531376" y="3214941"/>
                <a:chExt cx="112567" cy="102581"/>
              </a:xfrm>
            </p:grpSpPr>
            <p:grpSp>
              <p:nvGrpSpPr>
                <p:cNvPr id="513" name="Group 512">
                  <a:extLst>
                    <a:ext uri="{FF2B5EF4-FFF2-40B4-BE49-F238E27FC236}">
                      <a16:creationId xmlns:a16="http://schemas.microsoft.com/office/drawing/2014/main" id="{F9EC3D15-5226-BCA5-B41A-094E4B90B849}"/>
                    </a:ext>
                  </a:extLst>
                </p:cNvPr>
                <p:cNvGrpSpPr/>
                <p:nvPr/>
              </p:nvGrpSpPr>
              <p:grpSpPr>
                <a:xfrm>
                  <a:off x="12537115" y="321494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522" name="Freeform: Shape 521">
                    <a:extLst>
                      <a:ext uri="{FF2B5EF4-FFF2-40B4-BE49-F238E27FC236}">
                        <a16:creationId xmlns:a16="http://schemas.microsoft.com/office/drawing/2014/main" id="{5B87E1AB-68AE-6F0A-49F5-2BE772C3DD24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3" name="Freeform: Shape 522">
                    <a:extLst>
                      <a:ext uri="{FF2B5EF4-FFF2-40B4-BE49-F238E27FC236}">
                        <a16:creationId xmlns:a16="http://schemas.microsoft.com/office/drawing/2014/main" id="{C8825E3C-D001-9FA0-905C-FA75990F9B6A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4" name="Freeform: Shape 523">
                    <a:extLst>
                      <a:ext uri="{FF2B5EF4-FFF2-40B4-BE49-F238E27FC236}">
                        <a16:creationId xmlns:a16="http://schemas.microsoft.com/office/drawing/2014/main" id="{AB0AEB1E-CAA1-F8AD-95B5-40EE0E8BB29A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14" name="Group 513">
                  <a:extLst>
                    <a:ext uri="{FF2B5EF4-FFF2-40B4-BE49-F238E27FC236}">
                      <a16:creationId xmlns:a16="http://schemas.microsoft.com/office/drawing/2014/main" id="{1AD023D0-AA8B-AD72-E864-6BC4C511F21D}"/>
                    </a:ext>
                  </a:extLst>
                </p:cNvPr>
                <p:cNvGrpSpPr/>
                <p:nvPr/>
              </p:nvGrpSpPr>
              <p:grpSpPr>
                <a:xfrm>
                  <a:off x="12579977" y="324285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519" name="Freeform: Shape 518">
                    <a:extLst>
                      <a:ext uri="{FF2B5EF4-FFF2-40B4-BE49-F238E27FC236}">
                        <a16:creationId xmlns:a16="http://schemas.microsoft.com/office/drawing/2014/main" id="{67E8D2AF-380C-FA0F-8F30-23821E96C389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0" name="Freeform: Shape 519">
                    <a:extLst>
                      <a:ext uri="{FF2B5EF4-FFF2-40B4-BE49-F238E27FC236}">
                        <a16:creationId xmlns:a16="http://schemas.microsoft.com/office/drawing/2014/main" id="{536929D5-CBEC-9C08-5B8E-D99023CF51AF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21" name="Freeform: Shape 520">
                    <a:extLst>
                      <a:ext uri="{FF2B5EF4-FFF2-40B4-BE49-F238E27FC236}">
                        <a16:creationId xmlns:a16="http://schemas.microsoft.com/office/drawing/2014/main" id="{ED8444B4-D6D3-2B3B-B952-FAEB6C624ACC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15" name="Group 514">
                  <a:extLst>
                    <a:ext uri="{FF2B5EF4-FFF2-40B4-BE49-F238E27FC236}">
                      <a16:creationId xmlns:a16="http://schemas.microsoft.com/office/drawing/2014/main" id="{6A0C0B16-28CC-E2A7-5696-8639E90C28D0}"/>
                    </a:ext>
                  </a:extLst>
                </p:cNvPr>
                <p:cNvGrpSpPr/>
                <p:nvPr/>
              </p:nvGrpSpPr>
              <p:grpSpPr>
                <a:xfrm>
                  <a:off x="12531376" y="3253329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516" name="Freeform: Shape 515">
                    <a:extLst>
                      <a:ext uri="{FF2B5EF4-FFF2-40B4-BE49-F238E27FC236}">
                        <a16:creationId xmlns:a16="http://schemas.microsoft.com/office/drawing/2014/main" id="{EB698F9D-5BBB-FB5B-5D88-A66EB8DA5730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A6A6A6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7" name="Freeform: Shape 516">
                    <a:extLst>
                      <a:ext uri="{FF2B5EF4-FFF2-40B4-BE49-F238E27FC236}">
                        <a16:creationId xmlns:a16="http://schemas.microsoft.com/office/drawing/2014/main" id="{4143C3BC-7E30-C1B8-88D2-CF8D320D9734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8" name="Freeform: Shape 517">
                    <a:extLst>
                      <a:ext uri="{FF2B5EF4-FFF2-40B4-BE49-F238E27FC236}">
                        <a16:creationId xmlns:a16="http://schemas.microsoft.com/office/drawing/2014/main" id="{58CB5E4B-D717-7059-1EB0-3DAECE7A878F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06" name="Group 305">
                <a:extLst>
                  <a:ext uri="{FF2B5EF4-FFF2-40B4-BE49-F238E27FC236}">
                    <a16:creationId xmlns:a16="http://schemas.microsoft.com/office/drawing/2014/main" id="{6C7A9C1C-9C34-6D40-4EBA-30C13CA86DEA}"/>
                  </a:ext>
                </a:extLst>
              </p:cNvPr>
              <p:cNvGrpSpPr/>
              <p:nvPr/>
            </p:nvGrpSpPr>
            <p:grpSpPr>
              <a:xfrm rot="21237359">
                <a:off x="7226476" y="5196924"/>
                <a:ext cx="112567" cy="102581"/>
                <a:chOff x="12531376" y="3214941"/>
                <a:chExt cx="112567" cy="102581"/>
              </a:xfrm>
            </p:grpSpPr>
            <p:grpSp>
              <p:nvGrpSpPr>
                <p:cNvPr id="501" name="Group 500">
                  <a:extLst>
                    <a:ext uri="{FF2B5EF4-FFF2-40B4-BE49-F238E27FC236}">
                      <a16:creationId xmlns:a16="http://schemas.microsoft.com/office/drawing/2014/main" id="{95F8A068-735E-87FF-A2A7-E17E8BABA690}"/>
                    </a:ext>
                  </a:extLst>
                </p:cNvPr>
                <p:cNvGrpSpPr/>
                <p:nvPr/>
              </p:nvGrpSpPr>
              <p:grpSpPr>
                <a:xfrm>
                  <a:off x="12537115" y="321494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510" name="Freeform: Shape 509">
                    <a:extLst>
                      <a:ext uri="{FF2B5EF4-FFF2-40B4-BE49-F238E27FC236}">
                        <a16:creationId xmlns:a16="http://schemas.microsoft.com/office/drawing/2014/main" id="{AD7AE411-7C7B-0948-A76E-491185EEE4F9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1" name="Freeform: Shape 510">
                    <a:extLst>
                      <a:ext uri="{FF2B5EF4-FFF2-40B4-BE49-F238E27FC236}">
                        <a16:creationId xmlns:a16="http://schemas.microsoft.com/office/drawing/2014/main" id="{DA7A1206-21FD-51B7-BDAC-18806D5C7D1A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12" name="Freeform: Shape 511">
                    <a:extLst>
                      <a:ext uri="{FF2B5EF4-FFF2-40B4-BE49-F238E27FC236}">
                        <a16:creationId xmlns:a16="http://schemas.microsoft.com/office/drawing/2014/main" id="{0B90D39C-F2F4-A6DC-4100-203C5BC15893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02" name="Group 501">
                  <a:extLst>
                    <a:ext uri="{FF2B5EF4-FFF2-40B4-BE49-F238E27FC236}">
                      <a16:creationId xmlns:a16="http://schemas.microsoft.com/office/drawing/2014/main" id="{C87E8A1E-BDFF-4DED-6E1A-F6EF541A412D}"/>
                    </a:ext>
                  </a:extLst>
                </p:cNvPr>
                <p:cNvGrpSpPr/>
                <p:nvPr/>
              </p:nvGrpSpPr>
              <p:grpSpPr>
                <a:xfrm>
                  <a:off x="12579977" y="324285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507" name="Freeform: Shape 506">
                    <a:extLst>
                      <a:ext uri="{FF2B5EF4-FFF2-40B4-BE49-F238E27FC236}">
                        <a16:creationId xmlns:a16="http://schemas.microsoft.com/office/drawing/2014/main" id="{D66CB3FB-DF66-DAD2-0485-EED21FA43847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8" name="Freeform: Shape 507">
                    <a:extLst>
                      <a:ext uri="{FF2B5EF4-FFF2-40B4-BE49-F238E27FC236}">
                        <a16:creationId xmlns:a16="http://schemas.microsoft.com/office/drawing/2014/main" id="{75DBF657-D2AD-9FCF-6069-337BAF87EE6C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9" name="Freeform: Shape 508">
                    <a:extLst>
                      <a:ext uri="{FF2B5EF4-FFF2-40B4-BE49-F238E27FC236}">
                        <a16:creationId xmlns:a16="http://schemas.microsoft.com/office/drawing/2014/main" id="{435A0BCF-9536-B63B-F899-3D16AA6526A3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503" name="Group 502">
                  <a:extLst>
                    <a:ext uri="{FF2B5EF4-FFF2-40B4-BE49-F238E27FC236}">
                      <a16:creationId xmlns:a16="http://schemas.microsoft.com/office/drawing/2014/main" id="{F9ADE665-EF50-845A-8385-B06586434E57}"/>
                    </a:ext>
                  </a:extLst>
                </p:cNvPr>
                <p:cNvGrpSpPr/>
                <p:nvPr/>
              </p:nvGrpSpPr>
              <p:grpSpPr>
                <a:xfrm>
                  <a:off x="12531376" y="3253329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504" name="Freeform: Shape 503">
                    <a:extLst>
                      <a:ext uri="{FF2B5EF4-FFF2-40B4-BE49-F238E27FC236}">
                        <a16:creationId xmlns:a16="http://schemas.microsoft.com/office/drawing/2014/main" id="{4E3A6F49-75DF-BF64-297D-EC98B4F6D3B9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A6A6A6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5" name="Freeform: Shape 504">
                    <a:extLst>
                      <a:ext uri="{FF2B5EF4-FFF2-40B4-BE49-F238E27FC236}">
                        <a16:creationId xmlns:a16="http://schemas.microsoft.com/office/drawing/2014/main" id="{C78E0824-697B-5674-B3E5-738FA67970BF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6" name="Freeform: Shape 505">
                    <a:extLst>
                      <a:ext uri="{FF2B5EF4-FFF2-40B4-BE49-F238E27FC236}">
                        <a16:creationId xmlns:a16="http://schemas.microsoft.com/office/drawing/2014/main" id="{FC44C4F3-8630-CA85-FF4C-B747690D8CD4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07" name="Group 306">
                <a:extLst>
                  <a:ext uri="{FF2B5EF4-FFF2-40B4-BE49-F238E27FC236}">
                    <a16:creationId xmlns:a16="http://schemas.microsoft.com/office/drawing/2014/main" id="{3531748D-9CCC-5CDA-1634-B5CF34A103AD}"/>
                  </a:ext>
                </a:extLst>
              </p:cNvPr>
              <p:cNvGrpSpPr/>
              <p:nvPr/>
            </p:nvGrpSpPr>
            <p:grpSpPr>
              <a:xfrm rot="19429933">
                <a:off x="7307398" y="5177129"/>
                <a:ext cx="112567" cy="102581"/>
                <a:chOff x="12531376" y="3214941"/>
                <a:chExt cx="112567" cy="102581"/>
              </a:xfrm>
            </p:grpSpPr>
            <p:grpSp>
              <p:nvGrpSpPr>
                <p:cNvPr id="489" name="Group 488">
                  <a:extLst>
                    <a:ext uri="{FF2B5EF4-FFF2-40B4-BE49-F238E27FC236}">
                      <a16:creationId xmlns:a16="http://schemas.microsoft.com/office/drawing/2014/main" id="{A358D7D8-AFC6-9120-44F1-9932916B2C6A}"/>
                    </a:ext>
                  </a:extLst>
                </p:cNvPr>
                <p:cNvGrpSpPr/>
                <p:nvPr/>
              </p:nvGrpSpPr>
              <p:grpSpPr>
                <a:xfrm>
                  <a:off x="12537115" y="321494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98" name="Freeform: Shape 497">
                    <a:extLst>
                      <a:ext uri="{FF2B5EF4-FFF2-40B4-BE49-F238E27FC236}">
                        <a16:creationId xmlns:a16="http://schemas.microsoft.com/office/drawing/2014/main" id="{6A93AA37-FE2F-E2B6-8C61-964ACCD17408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99" name="Freeform: Shape 498">
                    <a:extLst>
                      <a:ext uri="{FF2B5EF4-FFF2-40B4-BE49-F238E27FC236}">
                        <a16:creationId xmlns:a16="http://schemas.microsoft.com/office/drawing/2014/main" id="{31155610-7DF8-54E0-16A9-39FFD1BE29EA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00" name="Freeform: Shape 499">
                    <a:extLst>
                      <a:ext uri="{FF2B5EF4-FFF2-40B4-BE49-F238E27FC236}">
                        <a16:creationId xmlns:a16="http://schemas.microsoft.com/office/drawing/2014/main" id="{18B16E44-303A-D3C4-503D-C68673648BEB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90" name="Group 489">
                  <a:extLst>
                    <a:ext uri="{FF2B5EF4-FFF2-40B4-BE49-F238E27FC236}">
                      <a16:creationId xmlns:a16="http://schemas.microsoft.com/office/drawing/2014/main" id="{EC2F66A6-F427-7C7A-E96C-3B31687CD701}"/>
                    </a:ext>
                  </a:extLst>
                </p:cNvPr>
                <p:cNvGrpSpPr/>
                <p:nvPr/>
              </p:nvGrpSpPr>
              <p:grpSpPr>
                <a:xfrm>
                  <a:off x="12579977" y="324285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95" name="Freeform: Shape 494">
                    <a:extLst>
                      <a:ext uri="{FF2B5EF4-FFF2-40B4-BE49-F238E27FC236}">
                        <a16:creationId xmlns:a16="http://schemas.microsoft.com/office/drawing/2014/main" id="{3FF044DA-BF2D-5CD8-7EF6-A9CF7F3178D5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96" name="Freeform: Shape 495">
                    <a:extLst>
                      <a:ext uri="{FF2B5EF4-FFF2-40B4-BE49-F238E27FC236}">
                        <a16:creationId xmlns:a16="http://schemas.microsoft.com/office/drawing/2014/main" id="{8B1E3A97-D4DD-B40D-E93B-919A8AC454F8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97" name="Freeform: Shape 496">
                    <a:extLst>
                      <a:ext uri="{FF2B5EF4-FFF2-40B4-BE49-F238E27FC236}">
                        <a16:creationId xmlns:a16="http://schemas.microsoft.com/office/drawing/2014/main" id="{BAC80F7F-FA79-7E1F-F7E2-A45D85133F2D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91" name="Group 490">
                  <a:extLst>
                    <a:ext uri="{FF2B5EF4-FFF2-40B4-BE49-F238E27FC236}">
                      <a16:creationId xmlns:a16="http://schemas.microsoft.com/office/drawing/2014/main" id="{BADBE7C8-AD38-1EAD-E2B9-245AA0198E37}"/>
                    </a:ext>
                  </a:extLst>
                </p:cNvPr>
                <p:cNvGrpSpPr/>
                <p:nvPr/>
              </p:nvGrpSpPr>
              <p:grpSpPr>
                <a:xfrm>
                  <a:off x="12531376" y="3253329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92" name="Freeform: Shape 491">
                    <a:extLst>
                      <a:ext uri="{FF2B5EF4-FFF2-40B4-BE49-F238E27FC236}">
                        <a16:creationId xmlns:a16="http://schemas.microsoft.com/office/drawing/2014/main" id="{E84BF481-059B-B5D4-0D1D-5059C12F53AD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A6A6A6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93" name="Freeform: Shape 492">
                    <a:extLst>
                      <a:ext uri="{FF2B5EF4-FFF2-40B4-BE49-F238E27FC236}">
                        <a16:creationId xmlns:a16="http://schemas.microsoft.com/office/drawing/2014/main" id="{ED711645-CBFA-0DE6-5720-29065D076F2D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94" name="Freeform: Shape 493">
                    <a:extLst>
                      <a:ext uri="{FF2B5EF4-FFF2-40B4-BE49-F238E27FC236}">
                        <a16:creationId xmlns:a16="http://schemas.microsoft.com/office/drawing/2014/main" id="{FA7D2522-C799-5E0F-E3CD-31F40C4BF55B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08" name="Group 307">
                <a:extLst>
                  <a:ext uri="{FF2B5EF4-FFF2-40B4-BE49-F238E27FC236}">
                    <a16:creationId xmlns:a16="http://schemas.microsoft.com/office/drawing/2014/main" id="{EF2A0B23-3829-F1C9-3B4D-19C9BF6D02EF}"/>
                  </a:ext>
                </a:extLst>
              </p:cNvPr>
              <p:cNvGrpSpPr/>
              <p:nvPr/>
            </p:nvGrpSpPr>
            <p:grpSpPr>
              <a:xfrm rot="19429933">
                <a:off x="7324068" y="5235022"/>
                <a:ext cx="112567" cy="102581"/>
                <a:chOff x="12531376" y="3214941"/>
                <a:chExt cx="112567" cy="102581"/>
              </a:xfrm>
            </p:grpSpPr>
            <p:grpSp>
              <p:nvGrpSpPr>
                <p:cNvPr id="477" name="Group 476">
                  <a:extLst>
                    <a:ext uri="{FF2B5EF4-FFF2-40B4-BE49-F238E27FC236}">
                      <a16:creationId xmlns:a16="http://schemas.microsoft.com/office/drawing/2014/main" id="{78AC4DE5-892F-8C10-EC13-9406BC4D5738}"/>
                    </a:ext>
                  </a:extLst>
                </p:cNvPr>
                <p:cNvGrpSpPr/>
                <p:nvPr/>
              </p:nvGrpSpPr>
              <p:grpSpPr>
                <a:xfrm>
                  <a:off x="12537115" y="321494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86" name="Freeform: Shape 485">
                    <a:extLst>
                      <a:ext uri="{FF2B5EF4-FFF2-40B4-BE49-F238E27FC236}">
                        <a16:creationId xmlns:a16="http://schemas.microsoft.com/office/drawing/2014/main" id="{F16D29D1-A9B5-1C66-9EA4-668FD32DDDD9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7" name="Freeform: Shape 486">
                    <a:extLst>
                      <a:ext uri="{FF2B5EF4-FFF2-40B4-BE49-F238E27FC236}">
                        <a16:creationId xmlns:a16="http://schemas.microsoft.com/office/drawing/2014/main" id="{1674CED1-8211-CED6-9F00-5B303AB5F452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8" name="Freeform: Shape 487">
                    <a:extLst>
                      <a:ext uri="{FF2B5EF4-FFF2-40B4-BE49-F238E27FC236}">
                        <a16:creationId xmlns:a16="http://schemas.microsoft.com/office/drawing/2014/main" id="{AF8BAA0C-02F8-6865-9A53-A2F2AB4C4CBC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78" name="Group 477">
                  <a:extLst>
                    <a:ext uri="{FF2B5EF4-FFF2-40B4-BE49-F238E27FC236}">
                      <a16:creationId xmlns:a16="http://schemas.microsoft.com/office/drawing/2014/main" id="{CC166AB8-524A-3F05-AE6B-1AEBAF806815}"/>
                    </a:ext>
                  </a:extLst>
                </p:cNvPr>
                <p:cNvGrpSpPr/>
                <p:nvPr/>
              </p:nvGrpSpPr>
              <p:grpSpPr>
                <a:xfrm>
                  <a:off x="12579977" y="324285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83" name="Freeform: Shape 482">
                    <a:extLst>
                      <a:ext uri="{FF2B5EF4-FFF2-40B4-BE49-F238E27FC236}">
                        <a16:creationId xmlns:a16="http://schemas.microsoft.com/office/drawing/2014/main" id="{306393B9-69DC-D4D8-2912-06B2638ABBF5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4" name="Freeform: Shape 483">
                    <a:extLst>
                      <a:ext uri="{FF2B5EF4-FFF2-40B4-BE49-F238E27FC236}">
                        <a16:creationId xmlns:a16="http://schemas.microsoft.com/office/drawing/2014/main" id="{1D1664A5-278D-6799-0C5D-24C6513E0965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5" name="Freeform: Shape 484">
                    <a:extLst>
                      <a:ext uri="{FF2B5EF4-FFF2-40B4-BE49-F238E27FC236}">
                        <a16:creationId xmlns:a16="http://schemas.microsoft.com/office/drawing/2014/main" id="{9AC83A2F-BF15-24B1-7969-A5E61A7D2C12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79" name="Group 478">
                  <a:extLst>
                    <a:ext uri="{FF2B5EF4-FFF2-40B4-BE49-F238E27FC236}">
                      <a16:creationId xmlns:a16="http://schemas.microsoft.com/office/drawing/2014/main" id="{9E504E26-5C83-D0D3-4646-4A165090E72B}"/>
                    </a:ext>
                  </a:extLst>
                </p:cNvPr>
                <p:cNvGrpSpPr/>
                <p:nvPr/>
              </p:nvGrpSpPr>
              <p:grpSpPr>
                <a:xfrm>
                  <a:off x="12531376" y="3253329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80" name="Freeform: Shape 479">
                    <a:extLst>
                      <a:ext uri="{FF2B5EF4-FFF2-40B4-BE49-F238E27FC236}">
                        <a16:creationId xmlns:a16="http://schemas.microsoft.com/office/drawing/2014/main" id="{F5D92E87-D9D7-9AAE-34EF-49F988DEE7D3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A6A6A6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1" name="Freeform: Shape 480">
                    <a:extLst>
                      <a:ext uri="{FF2B5EF4-FFF2-40B4-BE49-F238E27FC236}">
                        <a16:creationId xmlns:a16="http://schemas.microsoft.com/office/drawing/2014/main" id="{5E16E2AC-41E1-B3E7-D79E-F85EAE4B9C4A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82" name="Freeform: Shape 481">
                    <a:extLst>
                      <a:ext uri="{FF2B5EF4-FFF2-40B4-BE49-F238E27FC236}">
                        <a16:creationId xmlns:a16="http://schemas.microsoft.com/office/drawing/2014/main" id="{B73EB743-74CC-5715-F035-8479CBBB53E7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09" name="Group 308">
                <a:extLst>
                  <a:ext uri="{FF2B5EF4-FFF2-40B4-BE49-F238E27FC236}">
                    <a16:creationId xmlns:a16="http://schemas.microsoft.com/office/drawing/2014/main" id="{015D08F6-A74C-EDAD-B5A2-B3E45FD58F1B}"/>
                  </a:ext>
                </a:extLst>
              </p:cNvPr>
              <p:cNvGrpSpPr/>
              <p:nvPr/>
            </p:nvGrpSpPr>
            <p:grpSpPr>
              <a:xfrm rot="1958949">
                <a:off x="7416937" y="5171144"/>
                <a:ext cx="112567" cy="102581"/>
                <a:chOff x="12531376" y="3214941"/>
                <a:chExt cx="112567" cy="102581"/>
              </a:xfrm>
            </p:grpSpPr>
            <p:grpSp>
              <p:nvGrpSpPr>
                <p:cNvPr id="465" name="Group 464">
                  <a:extLst>
                    <a:ext uri="{FF2B5EF4-FFF2-40B4-BE49-F238E27FC236}">
                      <a16:creationId xmlns:a16="http://schemas.microsoft.com/office/drawing/2014/main" id="{DB05B93A-1CEE-1D2A-7E76-5C0F88C01F03}"/>
                    </a:ext>
                  </a:extLst>
                </p:cNvPr>
                <p:cNvGrpSpPr/>
                <p:nvPr/>
              </p:nvGrpSpPr>
              <p:grpSpPr>
                <a:xfrm>
                  <a:off x="12537115" y="321494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74" name="Freeform: Shape 473">
                    <a:extLst>
                      <a:ext uri="{FF2B5EF4-FFF2-40B4-BE49-F238E27FC236}">
                        <a16:creationId xmlns:a16="http://schemas.microsoft.com/office/drawing/2014/main" id="{17C7ED64-8013-1555-D660-1E57677E90FA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5" name="Freeform: Shape 474">
                    <a:extLst>
                      <a:ext uri="{FF2B5EF4-FFF2-40B4-BE49-F238E27FC236}">
                        <a16:creationId xmlns:a16="http://schemas.microsoft.com/office/drawing/2014/main" id="{DF0547B8-5E76-4838-EB4D-D0B05966A0F3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6" name="Freeform: Shape 475">
                    <a:extLst>
                      <a:ext uri="{FF2B5EF4-FFF2-40B4-BE49-F238E27FC236}">
                        <a16:creationId xmlns:a16="http://schemas.microsoft.com/office/drawing/2014/main" id="{A9010D81-C76F-BDD5-8921-23C3375B5F14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66" name="Group 465">
                  <a:extLst>
                    <a:ext uri="{FF2B5EF4-FFF2-40B4-BE49-F238E27FC236}">
                      <a16:creationId xmlns:a16="http://schemas.microsoft.com/office/drawing/2014/main" id="{2F2C407D-9A08-85E7-E064-A77C694F8659}"/>
                    </a:ext>
                  </a:extLst>
                </p:cNvPr>
                <p:cNvGrpSpPr/>
                <p:nvPr/>
              </p:nvGrpSpPr>
              <p:grpSpPr>
                <a:xfrm>
                  <a:off x="12579977" y="324285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71" name="Freeform: Shape 470">
                    <a:extLst>
                      <a:ext uri="{FF2B5EF4-FFF2-40B4-BE49-F238E27FC236}">
                        <a16:creationId xmlns:a16="http://schemas.microsoft.com/office/drawing/2014/main" id="{F5C7D272-486A-79CF-CE68-CC756D93FB9D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2" name="Freeform: Shape 471">
                    <a:extLst>
                      <a:ext uri="{FF2B5EF4-FFF2-40B4-BE49-F238E27FC236}">
                        <a16:creationId xmlns:a16="http://schemas.microsoft.com/office/drawing/2014/main" id="{EE7C0AB2-3752-716E-0400-B1E01F4C6663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3" name="Freeform: Shape 472">
                    <a:extLst>
                      <a:ext uri="{FF2B5EF4-FFF2-40B4-BE49-F238E27FC236}">
                        <a16:creationId xmlns:a16="http://schemas.microsoft.com/office/drawing/2014/main" id="{7AEFF456-C7FF-50E0-31D2-061FBAA8BD9C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67" name="Group 466">
                  <a:extLst>
                    <a:ext uri="{FF2B5EF4-FFF2-40B4-BE49-F238E27FC236}">
                      <a16:creationId xmlns:a16="http://schemas.microsoft.com/office/drawing/2014/main" id="{F3A27D1A-CA32-9607-CAAD-B7BB9A1A83F6}"/>
                    </a:ext>
                  </a:extLst>
                </p:cNvPr>
                <p:cNvGrpSpPr/>
                <p:nvPr/>
              </p:nvGrpSpPr>
              <p:grpSpPr>
                <a:xfrm>
                  <a:off x="12531376" y="3253329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68" name="Freeform: Shape 467">
                    <a:extLst>
                      <a:ext uri="{FF2B5EF4-FFF2-40B4-BE49-F238E27FC236}">
                        <a16:creationId xmlns:a16="http://schemas.microsoft.com/office/drawing/2014/main" id="{C12656C1-AEE4-0C87-F5DC-3E684EBA4FB4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A6A6A6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69" name="Freeform: Shape 468">
                    <a:extLst>
                      <a:ext uri="{FF2B5EF4-FFF2-40B4-BE49-F238E27FC236}">
                        <a16:creationId xmlns:a16="http://schemas.microsoft.com/office/drawing/2014/main" id="{E93E7FE3-1771-5D5C-0F3C-0B3A6EDFF9B0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70" name="Freeform: Shape 469">
                    <a:extLst>
                      <a:ext uri="{FF2B5EF4-FFF2-40B4-BE49-F238E27FC236}">
                        <a16:creationId xmlns:a16="http://schemas.microsoft.com/office/drawing/2014/main" id="{A598B688-B1FB-726F-43BD-F16B62B0203C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10" name="Group 309">
                <a:extLst>
                  <a:ext uri="{FF2B5EF4-FFF2-40B4-BE49-F238E27FC236}">
                    <a16:creationId xmlns:a16="http://schemas.microsoft.com/office/drawing/2014/main" id="{77256AFC-73BC-37D1-A63D-947B893E0481}"/>
                  </a:ext>
                </a:extLst>
              </p:cNvPr>
              <p:cNvGrpSpPr/>
              <p:nvPr/>
            </p:nvGrpSpPr>
            <p:grpSpPr>
              <a:xfrm rot="15079270">
                <a:off x="7474088" y="5218769"/>
                <a:ext cx="112567" cy="102581"/>
                <a:chOff x="12531376" y="3214941"/>
                <a:chExt cx="112567" cy="102581"/>
              </a:xfrm>
            </p:grpSpPr>
            <p:grpSp>
              <p:nvGrpSpPr>
                <p:cNvPr id="453" name="Group 452">
                  <a:extLst>
                    <a:ext uri="{FF2B5EF4-FFF2-40B4-BE49-F238E27FC236}">
                      <a16:creationId xmlns:a16="http://schemas.microsoft.com/office/drawing/2014/main" id="{D3F13851-6C78-5E35-EFFB-2B405E9D79E2}"/>
                    </a:ext>
                  </a:extLst>
                </p:cNvPr>
                <p:cNvGrpSpPr/>
                <p:nvPr/>
              </p:nvGrpSpPr>
              <p:grpSpPr>
                <a:xfrm>
                  <a:off x="12537115" y="321494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62" name="Freeform: Shape 461">
                    <a:extLst>
                      <a:ext uri="{FF2B5EF4-FFF2-40B4-BE49-F238E27FC236}">
                        <a16:creationId xmlns:a16="http://schemas.microsoft.com/office/drawing/2014/main" id="{B4B3D8CF-DBE2-0210-1888-BA60A8E9F6BD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63" name="Freeform: Shape 462">
                    <a:extLst>
                      <a:ext uri="{FF2B5EF4-FFF2-40B4-BE49-F238E27FC236}">
                        <a16:creationId xmlns:a16="http://schemas.microsoft.com/office/drawing/2014/main" id="{DDA9AF52-C93E-1993-96C3-690AD9794405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64" name="Freeform: Shape 463">
                    <a:extLst>
                      <a:ext uri="{FF2B5EF4-FFF2-40B4-BE49-F238E27FC236}">
                        <a16:creationId xmlns:a16="http://schemas.microsoft.com/office/drawing/2014/main" id="{77A6E932-1975-8EF9-5D86-1E03A187D377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54" name="Group 453">
                  <a:extLst>
                    <a:ext uri="{FF2B5EF4-FFF2-40B4-BE49-F238E27FC236}">
                      <a16:creationId xmlns:a16="http://schemas.microsoft.com/office/drawing/2014/main" id="{F7B4C632-6EB0-EEA3-DAC6-BB3A29BA5A18}"/>
                    </a:ext>
                  </a:extLst>
                </p:cNvPr>
                <p:cNvGrpSpPr/>
                <p:nvPr/>
              </p:nvGrpSpPr>
              <p:grpSpPr>
                <a:xfrm>
                  <a:off x="12579977" y="324285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59" name="Freeform: Shape 458">
                    <a:extLst>
                      <a:ext uri="{FF2B5EF4-FFF2-40B4-BE49-F238E27FC236}">
                        <a16:creationId xmlns:a16="http://schemas.microsoft.com/office/drawing/2014/main" id="{E24B4542-217D-CBD7-2C30-D2FC0C16E04C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60" name="Freeform: Shape 459">
                    <a:extLst>
                      <a:ext uri="{FF2B5EF4-FFF2-40B4-BE49-F238E27FC236}">
                        <a16:creationId xmlns:a16="http://schemas.microsoft.com/office/drawing/2014/main" id="{142FFEB1-78DD-777C-A380-A4A1A5A231A6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61" name="Freeform: Shape 460">
                    <a:extLst>
                      <a:ext uri="{FF2B5EF4-FFF2-40B4-BE49-F238E27FC236}">
                        <a16:creationId xmlns:a16="http://schemas.microsoft.com/office/drawing/2014/main" id="{1825F211-1182-7863-4947-4F5156BF8E75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55" name="Group 454">
                  <a:extLst>
                    <a:ext uri="{FF2B5EF4-FFF2-40B4-BE49-F238E27FC236}">
                      <a16:creationId xmlns:a16="http://schemas.microsoft.com/office/drawing/2014/main" id="{824A05B6-3620-095B-EC14-7136219E413D}"/>
                    </a:ext>
                  </a:extLst>
                </p:cNvPr>
                <p:cNvGrpSpPr/>
                <p:nvPr/>
              </p:nvGrpSpPr>
              <p:grpSpPr>
                <a:xfrm>
                  <a:off x="12531376" y="3253329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56" name="Freeform: Shape 455">
                    <a:extLst>
                      <a:ext uri="{FF2B5EF4-FFF2-40B4-BE49-F238E27FC236}">
                        <a16:creationId xmlns:a16="http://schemas.microsoft.com/office/drawing/2014/main" id="{529B9ECB-5899-6737-8388-3C97EA925E73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A6A6A6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57" name="Freeform: Shape 456">
                    <a:extLst>
                      <a:ext uri="{FF2B5EF4-FFF2-40B4-BE49-F238E27FC236}">
                        <a16:creationId xmlns:a16="http://schemas.microsoft.com/office/drawing/2014/main" id="{B2EA31DF-CD14-628A-4920-167EF8EC6CE0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58" name="Freeform: Shape 457">
                    <a:extLst>
                      <a:ext uri="{FF2B5EF4-FFF2-40B4-BE49-F238E27FC236}">
                        <a16:creationId xmlns:a16="http://schemas.microsoft.com/office/drawing/2014/main" id="{A042A9BB-BF64-6D7C-24D9-D9AB804E2265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11" name="Group 310">
                <a:extLst>
                  <a:ext uri="{FF2B5EF4-FFF2-40B4-BE49-F238E27FC236}">
                    <a16:creationId xmlns:a16="http://schemas.microsoft.com/office/drawing/2014/main" id="{303CA53F-45E4-D311-79D4-F0D75DD296FE}"/>
                  </a:ext>
                </a:extLst>
              </p:cNvPr>
              <p:cNvGrpSpPr/>
              <p:nvPr/>
            </p:nvGrpSpPr>
            <p:grpSpPr>
              <a:xfrm rot="13219075">
                <a:off x="7538381" y="5196178"/>
                <a:ext cx="112567" cy="102581"/>
                <a:chOff x="12531376" y="3214941"/>
                <a:chExt cx="112567" cy="102581"/>
              </a:xfrm>
            </p:grpSpPr>
            <p:grpSp>
              <p:nvGrpSpPr>
                <p:cNvPr id="441" name="Group 440">
                  <a:extLst>
                    <a:ext uri="{FF2B5EF4-FFF2-40B4-BE49-F238E27FC236}">
                      <a16:creationId xmlns:a16="http://schemas.microsoft.com/office/drawing/2014/main" id="{1BA69407-5E77-7776-2A43-2577B045C3CC}"/>
                    </a:ext>
                  </a:extLst>
                </p:cNvPr>
                <p:cNvGrpSpPr/>
                <p:nvPr/>
              </p:nvGrpSpPr>
              <p:grpSpPr>
                <a:xfrm>
                  <a:off x="12537115" y="321494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50" name="Freeform: Shape 449">
                    <a:extLst>
                      <a:ext uri="{FF2B5EF4-FFF2-40B4-BE49-F238E27FC236}">
                        <a16:creationId xmlns:a16="http://schemas.microsoft.com/office/drawing/2014/main" id="{3F96B038-0066-49E7-DBC8-669250C91506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51" name="Freeform: Shape 450">
                    <a:extLst>
                      <a:ext uri="{FF2B5EF4-FFF2-40B4-BE49-F238E27FC236}">
                        <a16:creationId xmlns:a16="http://schemas.microsoft.com/office/drawing/2014/main" id="{CCEC7091-D052-CADE-DB4E-FA93A81651F6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52" name="Freeform: Shape 451">
                    <a:extLst>
                      <a:ext uri="{FF2B5EF4-FFF2-40B4-BE49-F238E27FC236}">
                        <a16:creationId xmlns:a16="http://schemas.microsoft.com/office/drawing/2014/main" id="{BEE62C71-928E-B70B-16DE-B4DC89E808DF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42" name="Group 441">
                  <a:extLst>
                    <a:ext uri="{FF2B5EF4-FFF2-40B4-BE49-F238E27FC236}">
                      <a16:creationId xmlns:a16="http://schemas.microsoft.com/office/drawing/2014/main" id="{380FD007-7D57-FF46-CB63-8AB293F92086}"/>
                    </a:ext>
                  </a:extLst>
                </p:cNvPr>
                <p:cNvGrpSpPr/>
                <p:nvPr/>
              </p:nvGrpSpPr>
              <p:grpSpPr>
                <a:xfrm>
                  <a:off x="12579977" y="324285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47" name="Freeform: Shape 446">
                    <a:extLst>
                      <a:ext uri="{FF2B5EF4-FFF2-40B4-BE49-F238E27FC236}">
                        <a16:creationId xmlns:a16="http://schemas.microsoft.com/office/drawing/2014/main" id="{09281238-29E1-7DBA-A2F1-F51E8B97DD76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48" name="Freeform: Shape 447">
                    <a:extLst>
                      <a:ext uri="{FF2B5EF4-FFF2-40B4-BE49-F238E27FC236}">
                        <a16:creationId xmlns:a16="http://schemas.microsoft.com/office/drawing/2014/main" id="{1BBF80FD-8FD1-400E-BC64-7FC77CA99525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49" name="Freeform: Shape 448">
                    <a:extLst>
                      <a:ext uri="{FF2B5EF4-FFF2-40B4-BE49-F238E27FC236}">
                        <a16:creationId xmlns:a16="http://schemas.microsoft.com/office/drawing/2014/main" id="{CAE18E4F-FD32-F1DD-8723-834012DB40A7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43" name="Group 442">
                  <a:extLst>
                    <a:ext uri="{FF2B5EF4-FFF2-40B4-BE49-F238E27FC236}">
                      <a16:creationId xmlns:a16="http://schemas.microsoft.com/office/drawing/2014/main" id="{4DB3B4B8-AD77-A201-B09B-197D2353A99F}"/>
                    </a:ext>
                  </a:extLst>
                </p:cNvPr>
                <p:cNvGrpSpPr/>
                <p:nvPr/>
              </p:nvGrpSpPr>
              <p:grpSpPr>
                <a:xfrm>
                  <a:off x="12531376" y="3253329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44" name="Freeform: Shape 443">
                    <a:extLst>
                      <a:ext uri="{FF2B5EF4-FFF2-40B4-BE49-F238E27FC236}">
                        <a16:creationId xmlns:a16="http://schemas.microsoft.com/office/drawing/2014/main" id="{0B26D8D4-5713-95B7-4986-C933F073A420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A6A6A6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45" name="Freeform: Shape 444">
                    <a:extLst>
                      <a:ext uri="{FF2B5EF4-FFF2-40B4-BE49-F238E27FC236}">
                        <a16:creationId xmlns:a16="http://schemas.microsoft.com/office/drawing/2014/main" id="{B89324EE-AA37-52C7-DBCF-4E7BBCCFF33C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46" name="Freeform: Shape 445">
                    <a:extLst>
                      <a:ext uri="{FF2B5EF4-FFF2-40B4-BE49-F238E27FC236}">
                        <a16:creationId xmlns:a16="http://schemas.microsoft.com/office/drawing/2014/main" id="{12347675-7132-0248-084E-5CD38656FC04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12" name="Group 311">
                <a:extLst>
                  <a:ext uri="{FF2B5EF4-FFF2-40B4-BE49-F238E27FC236}">
                    <a16:creationId xmlns:a16="http://schemas.microsoft.com/office/drawing/2014/main" id="{E6834372-6EEE-7497-E1E6-351C4F9292D0}"/>
                  </a:ext>
                </a:extLst>
              </p:cNvPr>
              <p:cNvGrpSpPr/>
              <p:nvPr/>
            </p:nvGrpSpPr>
            <p:grpSpPr>
              <a:xfrm rot="19429933">
                <a:off x="7600294" y="5245767"/>
                <a:ext cx="112567" cy="102581"/>
                <a:chOff x="12531376" y="3214941"/>
                <a:chExt cx="112567" cy="102581"/>
              </a:xfrm>
            </p:grpSpPr>
            <p:grpSp>
              <p:nvGrpSpPr>
                <p:cNvPr id="429" name="Group 428">
                  <a:extLst>
                    <a:ext uri="{FF2B5EF4-FFF2-40B4-BE49-F238E27FC236}">
                      <a16:creationId xmlns:a16="http://schemas.microsoft.com/office/drawing/2014/main" id="{F001F476-DC69-C4F1-A00B-86C2F95792A4}"/>
                    </a:ext>
                  </a:extLst>
                </p:cNvPr>
                <p:cNvGrpSpPr/>
                <p:nvPr/>
              </p:nvGrpSpPr>
              <p:grpSpPr>
                <a:xfrm>
                  <a:off x="12537115" y="321494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38" name="Freeform: Shape 437">
                    <a:extLst>
                      <a:ext uri="{FF2B5EF4-FFF2-40B4-BE49-F238E27FC236}">
                        <a16:creationId xmlns:a16="http://schemas.microsoft.com/office/drawing/2014/main" id="{99357474-3BC3-266E-09D4-ECCFB6016D1B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39" name="Freeform: Shape 438">
                    <a:extLst>
                      <a:ext uri="{FF2B5EF4-FFF2-40B4-BE49-F238E27FC236}">
                        <a16:creationId xmlns:a16="http://schemas.microsoft.com/office/drawing/2014/main" id="{533B9928-359B-6C98-C5F7-7E76EB3AE1C2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40" name="Freeform: Shape 439">
                    <a:extLst>
                      <a:ext uri="{FF2B5EF4-FFF2-40B4-BE49-F238E27FC236}">
                        <a16:creationId xmlns:a16="http://schemas.microsoft.com/office/drawing/2014/main" id="{2B50CE13-EC01-5A46-4C04-2D2C2DBD7166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30" name="Group 429">
                  <a:extLst>
                    <a:ext uri="{FF2B5EF4-FFF2-40B4-BE49-F238E27FC236}">
                      <a16:creationId xmlns:a16="http://schemas.microsoft.com/office/drawing/2014/main" id="{D11B76FB-9C98-F994-F1A4-8BCC0D64892E}"/>
                    </a:ext>
                  </a:extLst>
                </p:cNvPr>
                <p:cNvGrpSpPr/>
                <p:nvPr/>
              </p:nvGrpSpPr>
              <p:grpSpPr>
                <a:xfrm>
                  <a:off x="12579977" y="324285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35" name="Freeform: Shape 434">
                    <a:extLst>
                      <a:ext uri="{FF2B5EF4-FFF2-40B4-BE49-F238E27FC236}">
                        <a16:creationId xmlns:a16="http://schemas.microsoft.com/office/drawing/2014/main" id="{2A440D21-581B-AADD-08D8-98D7BE9E7DEA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36" name="Freeform: Shape 435">
                    <a:extLst>
                      <a:ext uri="{FF2B5EF4-FFF2-40B4-BE49-F238E27FC236}">
                        <a16:creationId xmlns:a16="http://schemas.microsoft.com/office/drawing/2014/main" id="{5DFA282F-6E14-1C4E-48BE-868A0C8355AA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37" name="Freeform: Shape 436">
                    <a:extLst>
                      <a:ext uri="{FF2B5EF4-FFF2-40B4-BE49-F238E27FC236}">
                        <a16:creationId xmlns:a16="http://schemas.microsoft.com/office/drawing/2014/main" id="{1E8E0139-944A-F087-C973-62EB79CFB75A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31" name="Group 430">
                  <a:extLst>
                    <a:ext uri="{FF2B5EF4-FFF2-40B4-BE49-F238E27FC236}">
                      <a16:creationId xmlns:a16="http://schemas.microsoft.com/office/drawing/2014/main" id="{3912D607-A188-9912-3247-1E10E471C62B}"/>
                    </a:ext>
                  </a:extLst>
                </p:cNvPr>
                <p:cNvGrpSpPr/>
                <p:nvPr/>
              </p:nvGrpSpPr>
              <p:grpSpPr>
                <a:xfrm>
                  <a:off x="12531376" y="3253329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32" name="Freeform: Shape 431">
                    <a:extLst>
                      <a:ext uri="{FF2B5EF4-FFF2-40B4-BE49-F238E27FC236}">
                        <a16:creationId xmlns:a16="http://schemas.microsoft.com/office/drawing/2014/main" id="{1AB5929C-B8FA-7F8B-9CDF-0C8594CE898F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A6A6A6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33" name="Freeform: Shape 432">
                    <a:extLst>
                      <a:ext uri="{FF2B5EF4-FFF2-40B4-BE49-F238E27FC236}">
                        <a16:creationId xmlns:a16="http://schemas.microsoft.com/office/drawing/2014/main" id="{E338F466-2A04-DAAF-608D-1E0E78F8F2E2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34" name="Freeform: Shape 433">
                    <a:extLst>
                      <a:ext uri="{FF2B5EF4-FFF2-40B4-BE49-F238E27FC236}">
                        <a16:creationId xmlns:a16="http://schemas.microsoft.com/office/drawing/2014/main" id="{F36FE91A-E94C-5AC9-DE23-9CC4B03DB103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13" name="Group 312">
                <a:extLst>
                  <a:ext uri="{FF2B5EF4-FFF2-40B4-BE49-F238E27FC236}">
                    <a16:creationId xmlns:a16="http://schemas.microsoft.com/office/drawing/2014/main" id="{CE073AE6-AC6E-B4C6-0B35-3319BA39AF83}"/>
                  </a:ext>
                </a:extLst>
              </p:cNvPr>
              <p:cNvGrpSpPr/>
              <p:nvPr/>
            </p:nvGrpSpPr>
            <p:grpSpPr>
              <a:xfrm rot="4369688">
                <a:off x="7655063" y="5333060"/>
                <a:ext cx="112567" cy="102581"/>
                <a:chOff x="12531376" y="3214941"/>
                <a:chExt cx="112567" cy="102581"/>
              </a:xfrm>
            </p:grpSpPr>
            <p:grpSp>
              <p:nvGrpSpPr>
                <p:cNvPr id="417" name="Group 416">
                  <a:extLst>
                    <a:ext uri="{FF2B5EF4-FFF2-40B4-BE49-F238E27FC236}">
                      <a16:creationId xmlns:a16="http://schemas.microsoft.com/office/drawing/2014/main" id="{4B24C159-E039-899F-58D2-F313E1D008A1}"/>
                    </a:ext>
                  </a:extLst>
                </p:cNvPr>
                <p:cNvGrpSpPr/>
                <p:nvPr/>
              </p:nvGrpSpPr>
              <p:grpSpPr>
                <a:xfrm>
                  <a:off x="12537115" y="321494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26" name="Freeform: Shape 425">
                    <a:extLst>
                      <a:ext uri="{FF2B5EF4-FFF2-40B4-BE49-F238E27FC236}">
                        <a16:creationId xmlns:a16="http://schemas.microsoft.com/office/drawing/2014/main" id="{F32BA483-DB50-CC3E-6C21-CC7751FB2855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27" name="Freeform: Shape 426">
                    <a:extLst>
                      <a:ext uri="{FF2B5EF4-FFF2-40B4-BE49-F238E27FC236}">
                        <a16:creationId xmlns:a16="http://schemas.microsoft.com/office/drawing/2014/main" id="{BA9BBEF0-A4B1-E24F-27C2-483BCE5FF94F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28" name="Freeform: Shape 427">
                    <a:extLst>
                      <a:ext uri="{FF2B5EF4-FFF2-40B4-BE49-F238E27FC236}">
                        <a16:creationId xmlns:a16="http://schemas.microsoft.com/office/drawing/2014/main" id="{3473DFFF-4117-D3FE-0C28-506828378933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18" name="Group 417">
                  <a:extLst>
                    <a:ext uri="{FF2B5EF4-FFF2-40B4-BE49-F238E27FC236}">
                      <a16:creationId xmlns:a16="http://schemas.microsoft.com/office/drawing/2014/main" id="{ABB98D6F-0F4F-0BCB-1BDA-C6591D3039A7}"/>
                    </a:ext>
                  </a:extLst>
                </p:cNvPr>
                <p:cNvGrpSpPr/>
                <p:nvPr/>
              </p:nvGrpSpPr>
              <p:grpSpPr>
                <a:xfrm>
                  <a:off x="12579977" y="324285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23" name="Freeform: Shape 422">
                    <a:extLst>
                      <a:ext uri="{FF2B5EF4-FFF2-40B4-BE49-F238E27FC236}">
                        <a16:creationId xmlns:a16="http://schemas.microsoft.com/office/drawing/2014/main" id="{6EC9DC81-A945-4199-1C99-BC55AF8F57ED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24" name="Freeform: Shape 423">
                    <a:extLst>
                      <a:ext uri="{FF2B5EF4-FFF2-40B4-BE49-F238E27FC236}">
                        <a16:creationId xmlns:a16="http://schemas.microsoft.com/office/drawing/2014/main" id="{CADB08B2-5823-4F34-6098-6254142190E6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25" name="Freeform: Shape 424">
                    <a:extLst>
                      <a:ext uri="{FF2B5EF4-FFF2-40B4-BE49-F238E27FC236}">
                        <a16:creationId xmlns:a16="http://schemas.microsoft.com/office/drawing/2014/main" id="{13C6A346-3DCE-DF98-D64E-D507C62018C6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19" name="Group 418">
                  <a:extLst>
                    <a:ext uri="{FF2B5EF4-FFF2-40B4-BE49-F238E27FC236}">
                      <a16:creationId xmlns:a16="http://schemas.microsoft.com/office/drawing/2014/main" id="{A506A03F-99F2-A516-4818-2D6C8FB8486D}"/>
                    </a:ext>
                  </a:extLst>
                </p:cNvPr>
                <p:cNvGrpSpPr/>
                <p:nvPr/>
              </p:nvGrpSpPr>
              <p:grpSpPr>
                <a:xfrm>
                  <a:off x="12531376" y="3253329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20" name="Freeform: Shape 419">
                    <a:extLst>
                      <a:ext uri="{FF2B5EF4-FFF2-40B4-BE49-F238E27FC236}">
                        <a16:creationId xmlns:a16="http://schemas.microsoft.com/office/drawing/2014/main" id="{89BF04DA-9BBE-2BAD-6025-1AC487D5352C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A6A6A6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21" name="Freeform: Shape 420">
                    <a:extLst>
                      <a:ext uri="{FF2B5EF4-FFF2-40B4-BE49-F238E27FC236}">
                        <a16:creationId xmlns:a16="http://schemas.microsoft.com/office/drawing/2014/main" id="{E9522C4B-F71D-6511-40FE-B6C16C52E552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22" name="Freeform: Shape 421">
                    <a:extLst>
                      <a:ext uri="{FF2B5EF4-FFF2-40B4-BE49-F238E27FC236}">
                        <a16:creationId xmlns:a16="http://schemas.microsoft.com/office/drawing/2014/main" id="{FA914632-B023-BE31-9E58-31CD85FF8DD6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14" name="Group 313">
                <a:extLst>
                  <a:ext uri="{FF2B5EF4-FFF2-40B4-BE49-F238E27FC236}">
                    <a16:creationId xmlns:a16="http://schemas.microsoft.com/office/drawing/2014/main" id="{1F12B503-7448-65D6-DE09-39C2CCB262FE}"/>
                  </a:ext>
                </a:extLst>
              </p:cNvPr>
              <p:cNvGrpSpPr/>
              <p:nvPr/>
            </p:nvGrpSpPr>
            <p:grpSpPr>
              <a:xfrm rot="5400000">
                <a:off x="7626488" y="5407482"/>
                <a:ext cx="112567" cy="102581"/>
                <a:chOff x="12531376" y="3214941"/>
                <a:chExt cx="112567" cy="102581"/>
              </a:xfrm>
            </p:grpSpPr>
            <p:grpSp>
              <p:nvGrpSpPr>
                <p:cNvPr id="405" name="Group 404">
                  <a:extLst>
                    <a:ext uri="{FF2B5EF4-FFF2-40B4-BE49-F238E27FC236}">
                      <a16:creationId xmlns:a16="http://schemas.microsoft.com/office/drawing/2014/main" id="{C9488414-E638-817E-52FC-617E0E19458A}"/>
                    </a:ext>
                  </a:extLst>
                </p:cNvPr>
                <p:cNvGrpSpPr/>
                <p:nvPr/>
              </p:nvGrpSpPr>
              <p:grpSpPr>
                <a:xfrm>
                  <a:off x="12537115" y="321494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14" name="Freeform: Shape 413">
                    <a:extLst>
                      <a:ext uri="{FF2B5EF4-FFF2-40B4-BE49-F238E27FC236}">
                        <a16:creationId xmlns:a16="http://schemas.microsoft.com/office/drawing/2014/main" id="{E52CB39E-1CC1-A4D3-D57B-1A5706A8DC89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15" name="Freeform: Shape 414">
                    <a:extLst>
                      <a:ext uri="{FF2B5EF4-FFF2-40B4-BE49-F238E27FC236}">
                        <a16:creationId xmlns:a16="http://schemas.microsoft.com/office/drawing/2014/main" id="{D2A55007-643E-03BF-C92F-F5EF8A618811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16" name="Freeform: Shape 415">
                    <a:extLst>
                      <a:ext uri="{FF2B5EF4-FFF2-40B4-BE49-F238E27FC236}">
                        <a16:creationId xmlns:a16="http://schemas.microsoft.com/office/drawing/2014/main" id="{69634506-EFC2-358F-6417-0317504DC3C3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06" name="Group 405">
                  <a:extLst>
                    <a:ext uri="{FF2B5EF4-FFF2-40B4-BE49-F238E27FC236}">
                      <a16:creationId xmlns:a16="http://schemas.microsoft.com/office/drawing/2014/main" id="{6C5E7DF2-F57F-73CA-0947-F3C50A325930}"/>
                    </a:ext>
                  </a:extLst>
                </p:cNvPr>
                <p:cNvGrpSpPr/>
                <p:nvPr/>
              </p:nvGrpSpPr>
              <p:grpSpPr>
                <a:xfrm>
                  <a:off x="12579977" y="324285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11" name="Freeform: Shape 410">
                    <a:extLst>
                      <a:ext uri="{FF2B5EF4-FFF2-40B4-BE49-F238E27FC236}">
                        <a16:creationId xmlns:a16="http://schemas.microsoft.com/office/drawing/2014/main" id="{72B04A39-7AFC-22DD-293C-F6EFDF103CDE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12" name="Freeform: Shape 411">
                    <a:extLst>
                      <a:ext uri="{FF2B5EF4-FFF2-40B4-BE49-F238E27FC236}">
                        <a16:creationId xmlns:a16="http://schemas.microsoft.com/office/drawing/2014/main" id="{13A10102-47BB-2ABE-0085-DF312F410685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13" name="Freeform: Shape 412">
                    <a:extLst>
                      <a:ext uri="{FF2B5EF4-FFF2-40B4-BE49-F238E27FC236}">
                        <a16:creationId xmlns:a16="http://schemas.microsoft.com/office/drawing/2014/main" id="{31F629AF-AF13-38AB-0487-463F60C24DB0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407" name="Group 406">
                  <a:extLst>
                    <a:ext uri="{FF2B5EF4-FFF2-40B4-BE49-F238E27FC236}">
                      <a16:creationId xmlns:a16="http://schemas.microsoft.com/office/drawing/2014/main" id="{DF0EB0C9-F49E-08B7-B72C-BCD2E02B41A6}"/>
                    </a:ext>
                  </a:extLst>
                </p:cNvPr>
                <p:cNvGrpSpPr/>
                <p:nvPr/>
              </p:nvGrpSpPr>
              <p:grpSpPr>
                <a:xfrm>
                  <a:off x="12531376" y="3253329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08" name="Freeform: Shape 407">
                    <a:extLst>
                      <a:ext uri="{FF2B5EF4-FFF2-40B4-BE49-F238E27FC236}">
                        <a16:creationId xmlns:a16="http://schemas.microsoft.com/office/drawing/2014/main" id="{8FF7F1A4-5636-FD4C-5748-2BDDA3DD4639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A6A6A6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09" name="Freeform: Shape 408">
                    <a:extLst>
                      <a:ext uri="{FF2B5EF4-FFF2-40B4-BE49-F238E27FC236}">
                        <a16:creationId xmlns:a16="http://schemas.microsoft.com/office/drawing/2014/main" id="{B329E9A1-37B3-A348-1462-A023E7BDB169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10" name="Freeform: Shape 409">
                    <a:extLst>
                      <a:ext uri="{FF2B5EF4-FFF2-40B4-BE49-F238E27FC236}">
                        <a16:creationId xmlns:a16="http://schemas.microsoft.com/office/drawing/2014/main" id="{0EA139C4-0639-FAE1-F17B-E3CAC61445D0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15" name="Group 314">
                <a:extLst>
                  <a:ext uri="{FF2B5EF4-FFF2-40B4-BE49-F238E27FC236}">
                    <a16:creationId xmlns:a16="http://schemas.microsoft.com/office/drawing/2014/main" id="{0ADF5CDB-ECEB-C69A-D1EE-6C58CB1E8A72}"/>
                  </a:ext>
                </a:extLst>
              </p:cNvPr>
              <p:cNvGrpSpPr/>
              <p:nvPr/>
            </p:nvGrpSpPr>
            <p:grpSpPr>
              <a:xfrm rot="5400000">
                <a:off x="7624106" y="5508222"/>
                <a:ext cx="112567" cy="102581"/>
                <a:chOff x="12531376" y="3214941"/>
                <a:chExt cx="112567" cy="102581"/>
              </a:xfrm>
            </p:grpSpPr>
            <p:grpSp>
              <p:nvGrpSpPr>
                <p:cNvPr id="393" name="Group 392">
                  <a:extLst>
                    <a:ext uri="{FF2B5EF4-FFF2-40B4-BE49-F238E27FC236}">
                      <a16:creationId xmlns:a16="http://schemas.microsoft.com/office/drawing/2014/main" id="{B0B54BFB-595C-F1C6-87C6-0D2F8D603B1B}"/>
                    </a:ext>
                  </a:extLst>
                </p:cNvPr>
                <p:cNvGrpSpPr/>
                <p:nvPr/>
              </p:nvGrpSpPr>
              <p:grpSpPr>
                <a:xfrm>
                  <a:off x="12537115" y="321494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402" name="Freeform: Shape 401">
                    <a:extLst>
                      <a:ext uri="{FF2B5EF4-FFF2-40B4-BE49-F238E27FC236}">
                        <a16:creationId xmlns:a16="http://schemas.microsoft.com/office/drawing/2014/main" id="{A36A3D02-9627-A4C2-2A2B-05BB5EF6DE1D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03" name="Freeform: Shape 402">
                    <a:extLst>
                      <a:ext uri="{FF2B5EF4-FFF2-40B4-BE49-F238E27FC236}">
                        <a16:creationId xmlns:a16="http://schemas.microsoft.com/office/drawing/2014/main" id="{D6BE5696-07F9-28F5-E4EE-383EE39E7767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04" name="Freeform: Shape 403">
                    <a:extLst>
                      <a:ext uri="{FF2B5EF4-FFF2-40B4-BE49-F238E27FC236}">
                        <a16:creationId xmlns:a16="http://schemas.microsoft.com/office/drawing/2014/main" id="{329DA055-274C-2267-E438-18451276BD90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394" name="Group 393">
                  <a:extLst>
                    <a:ext uri="{FF2B5EF4-FFF2-40B4-BE49-F238E27FC236}">
                      <a16:creationId xmlns:a16="http://schemas.microsoft.com/office/drawing/2014/main" id="{40468793-4960-C999-6562-41DE495FF90F}"/>
                    </a:ext>
                  </a:extLst>
                </p:cNvPr>
                <p:cNvGrpSpPr/>
                <p:nvPr/>
              </p:nvGrpSpPr>
              <p:grpSpPr>
                <a:xfrm>
                  <a:off x="12579977" y="324285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399" name="Freeform: Shape 398">
                    <a:extLst>
                      <a:ext uri="{FF2B5EF4-FFF2-40B4-BE49-F238E27FC236}">
                        <a16:creationId xmlns:a16="http://schemas.microsoft.com/office/drawing/2014/main" id="{9F8E2313-9CA1-13C0-F99F-16DA76B5940E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00" name="Freeform: Shape 399">
                    <a:extLst>
                      <a:ext uri="{FF2B5EF4-FFF2-40B4-BE49-F238E27FC236}">
                        <a16:creationId xmlns:a16="http://schemas.microsoft.com/office/drawing/2014/main" id="{2567FD85-C527-5FFD-4962-514DFA517866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401" name="Freeform: Shape 400">
                    <a:extLst>
                      <a:ext uri="{FF2B5EF4-FFF2-40B4-BE49-F238E27FC236}">
                        <a16:creationId xmlns:a16="http://schemas.microsoft.com/office/drawing/2014/main" id="{ED9DAF29-D292-2C68-70ED-18614D9DCFCC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395" name="Group 394">
                  <a:extLst>
                    <a:ext uri="{FF2B5EF4-FFF2-40B4-BE49-F238E27FC236}">
                      <a16:creationId xmlns:a16="http://schemas.microsoft.com/office/drawing/2014/main" id="{4AC2F2DF-6702-EB97-C922-6555E3627A0E}"/>
                    </a:ext>
                  </a:extLst>
                </p:cNvPr>
                <p:cNvGrpSpPr/>
                <p:nvPr/>
              </p:nvGrpSpPr>
              <p:grpSpPr>
                <a:xfrm>
                  <a:off x="12531376" y="3253329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396" name="Freeform: Shape 395">
                    <a:extLst>
                      <a:ext uri="{FF2B5EF4-FFF2-40B4-BE49-F238E27FC236}">
                        <a16:creationId xmlns:a16="http://schemas.microsoft.com/office/drawing/2014/main" id="{DEFEEA25-A7B4-551C-AE3C-A5A84107971E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A6A6A6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97" name="Freeform: Shape 396">
                    <a:extLst>
                      <a:ext uri="{FF2B5EF4-FFF2-40B4-BE49-F238E27FC236}">
                        <a16:creationId xmlns:a16="http://schemas.microsoft.com/office/drawing/2014/main" id="{7FEB525F-4161-730E-9A5A-9BEF93F0F958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98" name="Freeform: Shape 397">
                    <a:extLst>
                      <a:ext uri="{FF2B5EF4-FFF2-40B4-BE49-F238E27FC236}">
                        <a16:creationId xmlns:a16="http://schemas.microsoft.com/office/drawing/2014/main" id="{4F178047-C74B-1FDC-61AD-49998E483C34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16" name="Group 315">
                <a:extLst>
                  <a:ext uri="{FF2B5EF4-FFF2-40B4-BE49-F238E27FC236}">
                    <a16:creationId xmlns:a16="http://schemas.microsoft.com/office/drawing/2014/main" id="{1B223191-0798-19A5-01C5-4359DBD8F514}"/>
                  </a:ext>
                </a:extLst>
              </p:cNvPr>
              <p:cNvGrpSpPr/>
              <p:nvPr/>
            </p:nvGrpSpPr>
            <p:grpSpPr>
              <a:xfrm rot="19543012">
                <a:off x="7538382" y="5562509"/>
                <a:ext cx="112567" cy="102581"/>
                <a:chOff x="12531376" y="3214941"/>
                <a:chExt cx="112567" cy="102581"/>
              </a:xfrm>
            </p:grpSpPr>
            <p:grpSp>
              <p:nvGrpSpPr>
                <p:cNvPr id="381" name="Group 380">
                  <a:extLst>
                    <a:ext uri="{FF2B5EF4-FFF2-40B4-BE49-F238E27FC236}">
                      <a16:creationId xmlns:a16="http://schemas.microsoft.com/office/drawing/2014/main" id="{95447B87-AF69-992B-19A7-F97D94233321}"/>
                    </a:ext>
                  </a:extLst>
                </p:cNvPr>
                <p:cNvGrpSpPr/>
                <p:nvPr/>
              </p:nvGrpSpPr>
              <p:grpSpPr>
                <a:xfrm>
                  <a:off x="12537115" y="321494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390" name="Freeform: Shape 389">
                    <a:extLst>
                      <a:ext uri="{FF2B5EF4-FFF2-40B4-BE49-F238E27FC236}">
                        <a16:creationId xmlns:a16="http://schemas.microsoft.com/office/drawing/2014/main" id="{2B52411E-31D4-568D-E319-E9C19942A01F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91" name="Freeform: Shape 390">
                    <a:extLst>
                      <a:ext uri="{FF2B5EF4-FFF2-40B4-BE49-F238E27FC236}">
                        <a16:creationId xmlns:a16="http://schemas.microsoft.com/office/drawing/2014/main" id="{1664E946-2612-9615-23F5-8961A385C1B1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92" name="Freeform: Shape 391">
                    <a:extLst>
                      <a:ext uri="{FF2B5EF4-FFF2-40B4-BE49-F238E27FC236}">
                        <a16:creationId xmlns:a16="http://schemas.microsoft.com/office/drawing/2014/main" id="{391BBD38-00E4-F26E-BAF5-E3E09D4DBC5B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382" name="Group 381">
                  <a:extLst>
                    <a:ext uri="{FF2B5EF4-FFF2-40B4-BE49-F238E27FC236}">
                      <a16:creationId xmlns:a16="http://schemas.microsoft.com/office/drawing/2014/main" id="{8EBEA080-E66E-11E3-160D-6F87185F639B}"/>
                    </a:ext>
                  </a:extLst>
                </p:cNvPr>
                <p:cNvGrpSpPr/>
                <p:nvPr/>
              </p:nvGrpSpPr>
              <p:grpSpPr>
                <a:xfrm>
                  <a:off x="12579977" y="324285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387" name="Freeform: Shape 386">
                    <a:extLst>
                      <a:ext uri="{FF2B5EF4-FFF2-40B4-BE49-F238E27FC236}">
                        <a16:creationId xmlns:a16="http://schemas.microsoft.com/office/drawing/2014/main" id="{D6E3EBBF-E265-6272-C900-869BD7426F04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88" name="Freeform: Shape 387">
                    <a:extLst>
                      <a:ext uri="{FF2B5EF4-FFF2-40B4-BE49-F238E27FC236}">
                        <a16:creationId xmlns:a16="http://schemas.microsoft.com/office/drawing/2014/main" id="{7DF84425-F6A2-F046-B864-86097770C978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89" name="Freeform: Shape 388">
                    <a:extLst>
                      <a:ext uri="{FF2B5EF4-FFF2-40B4-BE49-F238E27FC236}">
                        <a16:creationId xmlns:a16="http://schemas.microsoft.com/office/drawing/2014/main" id="{0B67EACC-CA2D-D031-13A0-FC1715A8E294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383" name="Group 382">
                  <a:extLst>
                    <a:ext uri="{FF2B5EF4-FFF2-40B4-BE49-F238E27FC236}">
                      <a16:creationId xmlns:a16="http://schemas.microsoft.com/office/drawing/2014/main" id="{F3CD1A66-974F-13C5-7DAA-9CD32AD955C3}"/>
                    </a:ext>
                  </a:extLst>
                </p:cNvPr>
                <p:cNvGrpSpPr/>
                <p:nvPr/>
              </p:nvGrpSpPr>
              <p:grpSpPr>
                <a:xfrm>
                  <a:off x="12531376" y="3253329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384" name="Freeform: Shape 383">
                    <a:extLst>
                      <a:ext uri="{FF2B5EF4-FFF2-40B4-BE49-F238E27FC236}">
                        <a16:creationId xmlns:a16="http://schemas.microsoft.com/office/drawing/2014/main" id="{144A2520-D488-377C-BAD6-4F6C8A00068D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A6A6A6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85" name="Freeform: Shape 384">
                    <a:extLst>
                      <a:ext uri="{FF2B5EF4-FFF2-40B4-BE49-F238E27FC236}">
                        <a16:creationId xmlns:a16="http://schemas.microsoft.com/office/drawing/2014/main" id="{BBA623E5-E550-8E2B-4EBF-B57462840C0C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86" name="Freeform: Shape 385">
                    <a:extLst>
                      <a:ext uri="{FF2B5EF4-FFF2-40B4-BE49-F238E27FC236}">
                        <a16:creationId xmlns:a16="http://schemas.microsoft.com/office/drawing/2014/main" id="{CC10895E-4ECE-150D-2630-863DD6107573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17" name="Group 316">
                <a:extLst>
                  <a:ext uri="{FF2B5EF4-FFF2-40B4-BE49-F238E27FC236}">
                    <a16:creationId xmlns:a16="http://schemas.microsoft.com/office/drawing/2014/main" id="{6D182A4D-93AE-FA31-7447-C006B03991CC}"/>
                  </a:ext>
                </a:extLst>
              </p:cNvPr>
              <p:cNvGrpSpPr/>
              <p:nvPr/>
            </p:nvGrpSpPr>
            <p:grpSpPr>
              <a:xfrm rot="19543012">
                <a:off x="7422694" y="5588884"/>
                <a:ext cx="112567" cy="102581"/>
                <a:chOff x="12531376" y="3214941"/>
                <a:chExt cx="112567" cy="102581"/>
              </a:xfrm>
            </p:grpSpPr>
            <p:grpSp>
              <p:nvGrpSpPr>
                <p:cNvPr id="369" name="Group 368">
                  <a:extLst>
                    <a:ext uri="{FF2B5EF4-FFF2-40B4-BE49-F238E27FC236}">
                      <a16:creationId xmlns:a16="http://schemas.microsoft.com/office/drawing/2014/main" id="{BD52ABB8-595F-B722-68F5-7EAEDBE5A9E4}"/>
                    </a:ext>
                  </a:extLst>
                </p:cNvPr>
                <p:cNvGrpSpPr/>
                <p:nvPr/>
              </p:nvGrpSpPr>
              <p:grpSpPr>
                <a:xfrm>
                  <a:off x="12537115" y="321494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378" name="Freeform: Shape 377">
                    <a:extLst>
                      <a:ext uri="{FF2B5EF4-FFF2-40B4-BE49-F238E27FC236}">
                        <a16:creationId xmlns:a16="http://schemas.microsoft.com/office/drawing/2014/main" id="{BBF56EF6-58E6-00F7-9DC2-49863ADD1F3C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79" name="Freeform: Shape 378">
                    <a:extLst>
                      <a:ext uri="{FF2B5EF4-FFF2-40B4-BE49-F238E27FC236}">
                        <a16:creationId xmlns:a16="http://schemas.microsoft.com/office/drawing/2014/main" id="{94547C56-8522-D335-4348-0B40355C8570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80" name="Freeform: Shape 379">
                    <a:extLst>
                      <a:ext uri="{FF2B5EF4-FFF2-40B4-BE49-F238E27FC236}">
                        <a16:creationId xmlns:a16="http://schemas.microsoft.com/office/drawing/2014/main" id="{2197EC92-D86E-96C7-C1DC-087CF6228866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370" name="Group 369">
                  <a:extLst>
                    <a:ext uri="{FF2B5EF4-FFF2-40B4-BE49-F238E27FC236}">
                      <a16:creationId xmlns:a16="http://schemas.microsoft.com/office/drawing/2014/main" id="{B8CAEF0B-611B-673D-6EF5-4D2C6EEE7931}"/>
                    </a:ext>
                  </a:extLst>
                </p:cNvPr>
                <p:cNvGrpSpPr/>
                <p:nvPr/>
              </p:nvGrpSpPr>
              <p:grpSpPr>
                <a:xfrm>
                  <a:off x="12579977" y="324285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375" name="Freeform: Shape 374">
                    <a:extLst>
                      <a:ext uri="{FF2B5EF4-FFF2-40B4-BE49-F238E27FC236}">
                        <a16:creationId xmlns:a16="http://schemas.microsoft.com/office/drawing/2014/main" id="{EA430599-D34E-5E03-C2F5-FBF9E1B07FFA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76" name="Freeform: Shape 375">
                    <a:extLst>
                      <a:ext uri="{FF2B5EF4-FFF2-40B4-BE49-F238E27FC236}">
                        <a16:creationId xmlns:a16="http://schemas.microsoft.com/office/drawing/2014/main" id="{363284FA-8BAF-1399-F46E-9E78369DD8E8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77" name="Freeform: Shape 376">
                    <a:extLst>
                      <a:ext uri="{FF2B5EF4-FFF2-40B4-BE49-F238E27FC236}">
                        <a16:creationId xmlns:a16="http://schemas.microsoft.com/office/drawing/2014/main" id="{BE1C76B6-A01F-0C44-C6CE-CBE06A2E4F0B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371" name="Group 370">
                  <a:extLst>
                    <a:ext uri="{FF2B5EF4-FFF2-40B4-BE49-F238E27FC236}">
                      <a16:creationId xmlns:a16="http://schemas.microsoft.com/office/drawing/2014/main" id="{193B9CFA-A28D-97BD-5206-BB7C5DAD3ED9}"/>
                    </a:ext>
                  </a:extLst>
                </p:cNvPr>
                <p:cNvGrpSpPr/>
                <p:nvPr/>
              </p:nvGrpSpPr>
              <p:grpSpPr>
                <a:xfrm>
                  <a:off x="12531376" y="3253329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372" name="Freeform: Shape 371">
                    <a:extLst>
                      <a:ext uri="{FF2B5EF4-FFF2-40B4-BE49-F238E27FC236}">
                        <a16:creationId xmlns:a16="http://schemas.microsoft.com/office/drawing/2014/main" id="{F0445ECB-C9EA-000D-DF4C-F5B1A0102B40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A6A6A6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73" name="Freeform: Shape 372">
                    <a:extLst>
                      <a:ext uri="{FF2B5EF4-FFF2-40B4-BE49-F238E27FC236}">
                        <a16:creationId xmlns:a16="http://schemas.microsoft.com/office/drawing/2014/main" id="{4AB75CB8-1088-37F6-2BA9-75D631FD9350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74" name="Freeform: Shape 373">
                    <a:extLst>
                      <a:ext uri="{FF2B5EF4-FFF2-40B4-BE49-F238E27FC236}">
                        <a16:creationId xmlns:a16="http://schemas.microsoft.com/office/drawing/2014/main" id="{D126EA97-2E0E-7CA5-0CF8-1F4924C676F6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18" name="Group 317">
                <a:extLst>
                  <a:ext uri="{FF2B5EF4-FFF2-40B4-BE49-F238E27FC236}">
                    <a16:creationId xmlns:a16="http://schemas.microsoft.com/office/drawing/2014/main" id="{498B1938-301E-2FAE-65DA-AF7E248FC3D6}"/>
                  </a:ext>
                </a:extLst>
              </p:cNvPr>
              <p:cNvGrpSpPr/>
              <p:nvPr/>
            </p:nvGrpSpPr>
            <p:grpSpPr>
              <a:xfrm rot="19543012">
                <a:off x="7390747" y="5516253"/>
                <a:ext cx="112567" cy="102581"/>
                <a:chOff x="12531376" y="3214941"/>
                <a:chExt cx="112567" cy="102581"/>
              </a:xfrm>
            </p:grpSpPr>
            <p:grpSp>
              <p:nvGrpSpPr>
                <p:cNvPr id="357" name="Group 356">
                  <a:extLst>
                    <a:ext uri="{FF2B5EF4-FFF2-40B4-BE49-F238E27FC236}">
                      <a16:creationId xmlns:a16="http://schemas.microsoft.com/office/drawing/2014/main" id="{A1BB4ADE-B7A3-1417-0AFF-0AB50A2B6D62}"/>
                    </a:ext>
                  </a:extLst>
                </p:cNvPr>
                <p:cNvGrpSpPr/>
                <p:nvPr/>
              </p:nvGrpSpPr>
              <p:grpSpPr>
                <a:xfrm>
                  <a:off x="12537115" y="321494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366" name="Freeform: Shape 365">
                    <a:extLst>
                      <a:ext uri="{FF2B5EF4-FFF2-40B4-BE49-F238E27FC236}">
                        <a16:creationId xmlns:a16="http://schemas.microsoft.com/office/drawing/2014/main" id="{773535FE-BC6F-C052-996C-189184BCD1BB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67" name="Freeform: Shape 366">
                    <a:extLst>
                      <a:ext uri="{FF2B5EF4-FFF2-40B4-BE49-F238E27FC236}">
                        <a16:creationId xmlns:a16="http://schemas.microsoft.com/office/drawing/2014/main" id="{1522CAD1-84D4-42B1-15CB-BC271D0BFD89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68" name="Freeform: Shape 367">
                    <a:extLst>
                      <a:ext uri="{FF2B5EF4-FFF2-40B4-BE49-F238E27FC236}">
                        <a16:creationId xmlns:a16="http://schemas.microsoft.com/office/drawing/2014/main" id="{EDC206C4-5783-2FC4-A83E-FE3F6C5BF20F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358" name="Group 357">
                  <a:extLst>
                    <a:ext uri="{FF2B5EF4-FFF2-40B4-BE49-F238E27FC236}">
                      <a16:creationId xmlns:a16="http://schemas.microsoft.com/office/drawing/2014/main" id="{2F3EFCA5-6E5A-37D9-D6B8-7DBA6DF8057C}"/>
                    </a:ext>
                  </a:extLst>
                </p:cNvPr>
                <p:cNvGrpSpPr/>
                <p:nvPr/>
              </p:nvGrpSpPr>
              <p:grpSpPr>
                <a:xfrm>
                  <a:off x="12579977" y="324285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363" name="Freeform: Shape 362">
                    <a:extLst>
                      <a:ext uri="{FF2B5EF4-FFF2-40B4-BE49-F238E27FC236}">
                        <a16:creationId xmlns:a16="http://schemas.microsoft.com/office/drawing/2014/main" id="{FEB7D482-85FA-D2AD-00F1-BDCBD8802EC5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64" name="Freeform: Shape 363">
                    <a:extLst>
                      <a:ext uri="{FF2B5EF4-FFF2-40B4-BE49-F238E27FC236}">
                        <a16:creationId xmlns:a16="http://schemas.microsoft.com/office/drawing/2014/main" id="{192DD129-A9AD-7E5C-1D61-96FC7416D384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65" name="Freeform: Shape 364">
                    <a:extLst>
                      <a:ext uri="{FF2B5EF4-FFF2-40B4-BE49-F238E27FC236}">
                        <a16:creationId xmlns:a16="http://schemas.microsoft.com/office/drawing/2014/main" id="{8FFAEF67-5A41-7AEC-D891-DDA49910C32C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359" name="Group 358">
                  <a:extLst>
                    <a:ext uri="{FF2B5EF4-FFF2-40B4-BE49-F238E27FC236}">
                      <a16:creationId xmlns:a16="http://schemas.microsoft.com/office/drawing/2014/main" id="{F5B325DE-496E-2E54-4839-F1F10DC19910}"/>
                    </a:ext>
                  </a:extLst>
                </p:cNvPr>
                <p:cNvGrpSpPr/>
                <p:nvPr/>
              </p:nvGrpSpPr>
              <p:grpSpPr>
                <a:xfrm>
                  <a:off x="12531376" y="3253329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360" name="Freeform: Shape 359">
                    <a:extLst>
                      <a:ext uri="{FF2B5EF4-FFF2-40B4-BE49-F238E27FC236}">
                        <a16:creationId xmlns:a16="http://schemas.microsoft.com/office/drawing/2014/main" id="{5BB25E45-719E-4270-D36F-6EE231FAC88B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A6A6A6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61" name="Freeform: Shape 360">
                    <a:extLst>
                      <a:ext uri="{FF2B5EF4-FFF2-40B4-BE49-F238E27FC236}">
                        <a16:creationId xmlns:a16="http://schemas.microsoft.com/office/drawing/2014/main" id="{132A06FE-46DC-28BB-593C-AEDB611CD9E4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62" name="Freeform: Shape 361">
                    <a:extLst>
                      <a:ext uri="{FF2B5EF4-FFF2-40B4-BE49-F238E27FC236}">
                        <a16:creationId xmlns:a16="http://schemas.microsoft.com/office/drawing/2014/main" id="{9187532D-3E18-CCDE-378B-212830D53BE3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19" name="Group 318">
                <a:extLst>
                  <a:ext uri="{FF2B5EF4-FFF2-40B4-BE49-F238E27FC236}">
                    <a16:creationId xmlns:a16="http://schemas.microsoft.com/office/drawing/2014/main" id="{E8B89C07-9972-8E25-29FD-50AAD1534294}"/>
                  </a:ext>
                </a:extLst>
              </p:cNvPr>
              <p:cNvGrpSpPr/>
              <p:nvPr/>
            </p:nvGrpSpPr>
            <p:grpSpPr>
              <a:xfrm>
                <a:off x="7610553" y="5322091"/>
                <a:ext cx="63966" cy="64193"/>
                <a:chOff x="12971363" y="762490"/>
                <a:chExt cx="63966" cy="64193"/>
              </a:xfrm>
            </p:grpSpPr>
            <p:sp>
              <p:nvSpPr>
                <p:cNvPr id="354" name="Freeform: Shape 353">
                  <a:extLst>
                    <a:ext uri="{FF2B5EF4-FFF2-40B4-BE49-F238E27FC236}">
                      <a16:creationId xmlns:a16="http://schemas.microsoft.com/office/drawing/2014/main" id="{073FF04F-ECB1-915E-9542-ABD532F24A52}"/>
                    </a:ext>
                  </a:extLst>
                </p:cNvPr>
                <p:cNvSpPr/>
                <p:nvPr/>
              </p:nvSpPr>
              <p:spPr>
                <a:xfrm>
                  <a:off x="12971363" y="762490"/>
                  <a:ext cx="63966" cy="64193"/>
                </a:xfrm>
                <a:custGeom>
                  <a:avLst/>
                  <a:gdLst>
                    <a:gd name="connsiteX0" fmla="*/ 63341 w 63966"/>
                    <a:gd name="connsiteY0" fmla="*/ 35199 h 64193"/>
                    <a:gd name="connsiteX1" fmla="*/ 5532 w 63966"/>
                    <a:gd name="connsiteY1" fmla="*/ 48804 h 64193"/>
                    <a:gd name="connsiteX2" fmla="*/ 19972 w 63966"/>
                    <a:gd name="connsiteY2" fmla="*/ 2519 h 64193"/>
                    <a:gd name="connsiteX3" fmla="*/ 63404 w 63966"/>
                    <a:gd name="connsiteY3" fmla="*/ 34946 h 64193"/>
                    <a:gd name="connsiteX4" fmla="*/ 63357 w 63966"/>
                    <a:gd name="connsiteY4" fmla="*/ 35199 h 6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66" h="64193">
                      <a:moveTo>
                        <a:pt x="63341" y="35199"/>
                      </a:moveTo>
                      <a:cubicBezTo>
                        <a:pt x="56814" y="66287"/>
                        <a:pt x="25253" y="74784"/>
                        <a:pt x="5532" y="48804"/>
                      </a:cubicBezTo>
                      <a:cubicBezTo>
                        <a:pt x="-6386" y="32676"/>
                        <a:pt x="2111" y="9928"/>
                        <a:pt x="19972" y="2519"/>
                      </a:cubicBezTo>
                      <a:cubicBezTo>
                        <a:pt x="41239" y="-6767"/>
                        <a:pt x="68212" y="10874"/>
                        <a:pt x="63404" y="34946"/>
                      </a:cubicBezTo>
                      <a:lnTo>
                        <a:pt x="63357" y="35199"/>
                      </a:lnTo>
                      <a:close/>
                    </a:path>
                  </a:pathLst>
                </a:custGeom>
                <a:solidFill>
                  <a:srgbClr val="E3D5DE"/>
                </a:solidFill>
                <a:ln w="1550" cap="flat">
                  <a:solidFill>
                    <a:srgbClr val="9C7B0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55" name="Freeform: Shape 354">
                  <a:extLst>
                    <a:ext uri="{FF2B5EF4-FFF2-40B4-BE49-F238E27FC236}">
                      <a16:creationId xmlns:a16="http://schemas.microsoft.com/office/drawing/2014/main" id="{47C54D6D-F4A7-3EC5-B0A4-31A8233B14A8}"/>
                    </a:ext>
                  </a:extLst>
                </p:cNvPr>
                <p:cNvSpPr/>
                <p:nvPr/>
              </p:nvSpPr>
              <p:spPr>
                <a:xfrm>
                  <a:off x="12977210" y="795734"/>
                  <a:ext cx="52060" cy="25717"/>
                </a:xfrm>
                <a:custGeom>
                  <a:avLst/>
                  <a:gdLst>
                    <a:gd name="connsiteX0" fmla="*/ 42344 w 52060"/>
                    <a:gd name="connsiteY0" fmla="*/ 20163 h 25717"/>
                    <a:gd name="connsiteX1" fmla="*/ 15591 w 52060"/>
                    <a:gd name="connsiteY1" fmla="*/ 23600 h 25717"/>
                    <a:gd name="connsiteX2" fmla="*/ 0 w 52060"/>
                    <a:gd name="connsiteY2" fmla="*/ 1576 h 25717"/>
                    <a:gd name="connsiteX3" fmla="*/ 27052 w 52060"/>
                    <a:gd name="connsiteY3" fmla="*/ 9947 h 25717"/>
                    <a:gd name="connsiteX4" fmla="*/ 51692 w 52060"/>
                    <a:gd name="connsiteY4" fmla="*/ 0 h 25717"/>
                    <a:gd name="connsiteX5" fmla="*/ 42344 w 52060"/>
                    <a:gd name="connsiteY5" fmla="*/ 20163 h 2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2060" h="25717">
                      <a:moveTo>
                        <a:pt x="42344" y="20163"/>
                      </a:moveTo>
                      <a:cubicBezTo>
                        <a:pt x="34934" y="26012"/>
                        <a:pt x="24230" y="27383"/>
                        <a:pt x="15591" y="23600"/>
                      </a:cubicBezTo>
                      <a:cubicBezTo>
                        <a:pt x="6952" y="19816"/>
                        <a:pt x="709" y="11004"/>
                        <a:pt x="0" y="1576"/>
                      </a:cubicBezTo>
                      <a:cubicBezTo>
                        <a:pt x="7472" y="7725"/>
                        <a:pt x="17404" y="10799"/>
                        <a:pt x="27052" y="9947"/>
                      </a:cubicBezTo>
                      <a:cubicBezTo>
                        <a:pt x="36353" y="9128"/>
                        <a:pt x="43621" y="568"/>
                        <a:pt x="51692" y="0"/>
                      </a:cubicBezTo>
                      <a:cubicBezTo>
                        <a:pt x="53616" y="6873"/>
                        <a:pt x="47641" y="15970"/>
                        <a:pt x="42344" y="20163"/>
                      </a:cubicBezTo>
                      <a:close/>
                    </a:path>
                  </a:pathLst>
                </a:custGeom>
                <a:solidFill>
                  <a:srgbClr val="EAF1F9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56" name="Freeform: Shape 355">
                  <a:extLst>
                    <a:ext uri="{FF2B5EF4-FFF2-40B4-BE49-F238E27FC236}">
                      <a16:creationId xmlns:a16="http://schemas.microsoft.com/office/drawing/2014/main" id="{C7FE839F-96D6-0D15-6ADA-B6861BB04579}"/>
                    </a:ext>
                  </a:extLst>
                </p:cNvPr>
                <p:cNvSpPr/>
                <p:nvPr/>
              </p:nvSpPr>
              <p:spPr>
                <a:xfrm>
                  <a:off x="12986401" y="768038"/>
                  <a:ext cx="35589" cy="8002"/>
                </a:xfrm>
                <a:custGeom>
                  <a:avLst/>
                  <a:gdLst>
                    <a:gd name="connsiteX0" fmla="*/ 20526 w 35589"/>
                    <a:gd name="connsiteY0" fmla="*/ 171 h 8002"/>
                    <a:gd name="connsiteX1" fmla="*/ 0 w 35589"/>
                    <a:gd name="connsiteY1" fmla="*/ 5594 h 8002"/>
                    <a:gd name="connsiteX2" fmla="*/ 1608 w 35589"/>
                    <a:gd name="connsiteY2" fmla="*/ 5988 h 8002"/>
                    <a:gd name="connsiteX3" fmla="*/ 7331 w 35589"/>
                    <a:gd name="connsiteY3" fmla="*/ 5736 h 8002"/>
                    <a:gd name="connsiteX4" fmla="*/ 29685 w 35589"/>
                    <a:gd name="connsiteY4" fmla="*/ 7407 h 8002"/>
                    <a:gd name="connsiteX5" fmla="*/ 35139 w 35589"/>
                    <a:gd name="connsiteY5" fmla="*/ 7769 h 8002"/>
                    <a:gd name="connsiteX6" fmla="*/ 32649 w 35589"/>
                    <a:gd name="connsiteY6" fmla="*/ 4144 h 8002"/>
                    <a:gd name="connsiteX7" fmla="*/ 20794 w 35589"/>
                    <a:gd name="connsiteY7" fmla="*/ 202 h 8002"/>
                    <a:gd name="connsiteX8" fmla="*/ 20526 w 35589"/>
                    <a:gd name="connsiteY8" fmla="*/ 171 h 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5589" h="8002">
                      <a:moveTo>
                        <a:pt x="20526" y="171"/>
                      </a:moveTo>
                      <a:cubicBezTo>
                        <a:pt x="13841" y="-680"/>
                        <a:pt x="3326" y="1732"/>
                        <a:pt x="0" y="5594"/>
                      </a:cubicBezTo>
                      <a:cubicBezTo>
                        <a:pt x="95" y="5988"/>
                        <a:pt x="725" y="5972"/>
                        <a:pt x="1608" y="5988"/>
                      </a:cubicBezTo>
                      <a:cubicBezTo>
                        <a:pt x="3437" y="5941"/>
                        <a:pt x="5470" y="5767"/>
                        <a:pt x="7331" y="5736"/>
                      </a:cubicBezTo>
                      <a:cubicBezTo>
                        <a:pt x="14677" y="5484"/>
                        <a:pt x="22449" y="5941"/>
                        <a:pt x="29685" y="7407"/>
                      </a:cubicBezTo>
                      <a:cubicBezTo>
                        <a:pt x="31324" y="7691"/>
                        <a:pt x="33705" y="8353"/>
                        <a:pt x="35139" y="7769"/>
                      </a:cubicBezTo>
                      <a:cubicBezTo>
                        <a:pt x="36479" y="6918"/>
                        <a:pt x="34588" y="5357"/>
                        <a:pt x="32649" y="4144"/>
                      </a:cubicBezTo>
                      <a:cubicBezTo>
                        <a:pt x="29354" y="2126"/>
                        <a:pt x="25097" y="660"/>
                        <a:pt x="20794" y="202"/>
                      </a:cubicBezTo>
                      <a:lnTo>
                        <a:pt x="20526" y="171"/>
                      </a:lnTo>
                      <a:close/>
                    </a:path>
                  </a:pathLst>
                </a:custGeom>
                <a:solidFill>
                  <a:srgbClr val="F7F5F5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320" name="Group 319">
                <a:extLst>
                  <a:ext uri="{FF2B5EF4-FFF2-40B4-BE49-F238E27FC236}">
                    <a16:creationId xmlns:a16="http://schemas.microsoft.com/office/drawing/2014/main" id="{22FB8460-CCA2-D87F-BD7C-C1FE837A2FC6}"/>
                  </a:ext>
                </a:extLst>
              </p:cNvPr>
              <p:cNvGrpSpPr/>
              <p:nvPr/>
            </p:nvGrpSpPr>
            <p:grpSpPr>
              <a:xfrm>
                <a:off x="7496253" y="5555720"/>
                <a:ext cx="63966" cy="64193"/>
                <a:chOff x="12971363" y="762490"/>
                <a:chExt cx="63966" cy="64193"/>
              </a:xfrm>
            </p:grpSpPr>
            <p:sp>
              <p:nvSpPr>
                <p:cNvPr id="351" name="Freeform: Shape 350">
                  <a:extLst>
                    <a:ext uri="{FF2B5EF4-FFF2-40B4-BE49-F238E27FC236}">
                      <a16:creationId xmlns:a16="http://schemas.microsoft.com/office/drawing/2014/main" id="{DF0F9208-411C-733C-800E-25E5A8A58AA9}"/>
                    </a:ext>
                  </a:extLst>
                </p:cNvPr>
                <p:cNvSpPr/>
                <p:nvPr/>
              </p:nvSpPr>
              <p:spPr>
                <a:xfrm>
                  <a:off x="12971363" y="762490"/>
                  <a:ext cx="63966" cy="64193"/>
                </a:xfrm>
                <a:custGeom>
                  <a:avLst/>
                  <a:gdLst>
                    <a:gd name="connsiteX0" fmla="*/ 63341 w 63966"/>
                    <a:gd name="connsiteY0" fmla="*/ 35199 h 64193"/>
                    <a:gd name="connsiteX1" fmla="*/ 5532 w 63966"/>
                    <a:gd name="connsiteY1" fmla="*/ 48804 h 64193"/>
                    <a:gd name="connsiteX2" fmla="*/ 19972 w 63966"/>
                    <a:gd name="connsiteY2" fmla="*/ 2519 h 64193"/>
                    <a:gd name="connsiteX3" fmla="*/ 63404 w 63966"/>
                    <a:gd name="connsiteY3" fmla="*/ 34946 h 64193"/>
                    <a:gd name="connsiteX4" fmla="*/ 63357 w 63966"/>
                    <a:gd name="connsiteY4" fmla="*/ 35199 h 6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66" h="64193">
                      <a:moveTo>
                        <a:pt x="63341" y="35199"/>
                      </a:moveTo>
                      <a:cubicBezTo>
                        <a:pt x="56814" y="66287"/>
                        <a:pt x="25253" y="74784"/>
                        <a:pt x="5532" y="48804"/>
                      </a:cubicBezTo>
                      <a:cubicBezTo>
                        <a:pt x="-6386" y="32676"/>
                        <a:pt x="2111" y="9928"/>
                        <a:pt x="19972" y="2519"/>
                      </a:cubicBezTo>
                      <a:cubicBezTo>
                        <a:pt x="41239" y="-6767"/>
                        <a:pt x="68212" y="10874"/>
                        <a:pt x="63404" y="34946"/>
                      </a:cubicBezTo>
                      <a:lnTo>
                        <a:pt x="63357" y="35199"/>
                      </a:lnTo>
                      <a:close/>
                    </a:path>
                  </a:pathLst>
                </a:custGeom>
                <a:solidFill>
                  <a:srgbClr val="E3D5DE"/>
                </a:solidFill>
                <a:ln w="1550" cap="flat">
                  <a:solidFill>
                    <a:srgbClr val="9C7B0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52" name="Freeform: Shape 351">
                  <a:extLst>
                    <a:ext uri="{FF2B5EF4-FFF2-40B4-BE49-F238E27FC236}">
                      <a16:creationId xmlns:a16="http://schemas.microsoft.com/office/drawing/2014/main" id="{115F51F3-F3A6-8D0E-3606-4630DA294708}"/>
                    </a:ext>
                  </a:extLst>
                </p:cNvPr>
                <p:cNvSpPr/>
                <p:nvPr/>
              </p:nvSpPr>
              <p:spPr>
                <a:xfrm>
                  <a:off x="12977210" y="795734"/>
                  <a:ext cx="52060" cy="25717"/>
                </a:xfrm>
                <a:custGeom>
                  <a:avLst/>
                  <a:gdLst>
                    <a:gd name="connsiteX0" fmla="*/ 42344 w 52060"/>
                    <a:gd name="connsiteY0" fmla="*/ 20163 h 25717"/>
                    <a:gd name="connsiteX1" fmla="*/ 15591 w 52060"/>
                    <a:gd name="connsiteY1" fmla="*/ 23600 h 25717"/>
                    <a:gd name="connsiteX2" fmla="*/ 0 w 52060"/>
                    <a:gd name="connsiteY2" fmla="*/ 1576 h 25717"/>
                    <a:gd name="connsiteX3" fmla="*/ 27052 w 52060"/>
                    <a:gd name="connsiteY3" fmla="*/ 9947 h 25717"/>
                    <a:gd name="connsiteX4" fmla="*/ 51692 w 52060"/>
                    <a:gd name="connsiteY4" fmla="*/ 0 h 25717"/>
                    <a:gd name="connsiteX5" fmla="*/ 42344 w 52060"/>
                    <a:gd name="connsiteY5" fmla="*/ 20163 h 2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2060" h="25717">
                      <a:moveTo>
                        <a:pt x="42344" y="20163"/>
                      </a:moveTo>
                      <a:cubicBezTo>
                        <a:pt x="34934" y="26012"/>
                        <a:pt x="24230" y="27383"/>
                        <a:pt x="15591" y="23600"/>
                      </a:cubicBezTo>
                      <a:cubicBezTo>
                        <a:pt x="6952" y="19816"/>
                        <a:pt x="709" y="11004"/>
                        <a:pt x="0" y="1576"/>
                      </a:cubicBezTo>
                      <a:cubicBezTo>
                        <a:pt x="7472" y="7725"/>
                        <a:pt x="17404" y="10799"/>
                        <a:pt x="27052" y="9947"/>
                      </a:cubicBezTo>
                      <a:cubicBezTo>
                        <a:pt x="36353" y="9128"/>
                        <a:pt x="43621" y="568"/>
                        <a:pt x="51692" y="0"/>
                      </a:cubicBezTo>
                      <a:cubicBezTo>
                        <a:pt x="53616" y="6873"/>
                        <a:pt x="47641" y="15970"/>
                        <a:pt x="42344" y="20163"/>
                      </a:cubicBezTo>
                      <a:close/>
                    </a:path>
                  </a:pathLst>
                </a:custGeom>
                <a:solidFill>
                  <a:srgbClr val="EAF1F9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53" name="Freeform: Shape 352">
                  <a:extLst>
                    <a:ext uri="{FF2B5EF4-FFF2-40B4-BE49-F238E27FC236}">
                      <a16:creationId xmlns:a16="http://schemas.microsoft.com/office/drawing/2014/main" id="{A92D2DCE-08FD-A80B-C2CE-F05DF2F117EA}"/>
                    </a:ext>
                  </a:extLst>
                </p:cNvPr>
                <p:cNvSpPr/>
                <p:nvPr/>
              </p:nvSpPr>
              <p:spPr>
                <a:xfrm>
                  <a:off x="12986401" y="768038"/>
                  <a:ext cx="35589" cy="8002"/>
                </a:xfrm>
                <a:custGeom>
                  <a:avLst/>
                  <a:gdLst>
                    <a:gd name="connsiteX0" fmla="*/ 20526 w 35589"/>
                    <a:gd name="connsiteY0" fmla="*/ 171 h 8002"/>
                    <a:gd name="connsiteX1" fmla="*/ 0 w 35589"/>
                    <a:gd name="connsiteY1" fmla="*/ 5594 h 8002"/>
                    <a:gd name="connsiteX2" fmla="*/ 1608 w 35589"/>
                    <a:gd name="connsiteY2" fmla="*/ 5988 h 8002"/>
                    <a:gd name="connsiteX3" fmla="*/ 7331 w 35589"/>
                    <a:gd name="connsiteY3" fmla="*/ 5736 h 8002"/>
                    <a:gd name="connsiteX4" fmla="*/ 29685 w 35589"/>
                    <a:gd name="connsiteY4" fmla="*/ 7407 h 8002"/>
                    <a:gd name="connsiteX5" fmla="*/ 35139 w 35589"/>
                    <a:gd name="connsiteY5" fmla="*/ 7769 h 8002"/>
                    <a:gd name="connsiteX6" fmla="*/ 32649 w 35589"/>
                    <a:gd name="connsiteY6" fmla="*/ 4144 h 8002"/>
                    <a:gd name="connsiteX7" fmla="*/ 20794 w 35589"/>
                    <a:gd name="connsiteY7" fmla="*/ 202 h 8002"/>
                    <a:gd name="connsiteX8" fmla="*/ 20526 w 35589"/>
                    <a:gd name="connsiteY8" fmla="*/ 171 h 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5589" h="8002">
                      <a:moveTo>
                        <a:pt x="20526" y="171"/>
                      </a:moveTo>
                      <a:cubicBezTo>
                        <a:pt x="13841" y="-680"/>
                        <a:pt x="3326" y="1732"/>
                        <a:pt x="0" y="5594"/>
                      </a:cubicBezTo>
                      <a:cubicBezTo>
                        <a:pt x="95" y="5988"/>
                        <a:pt x="725" y="5972"/>
                        <a:pt x="1608" y="5988"/>
                      </a:cubicBezTo>
                      <a:cubicBezTo>
                        <a:pt x="3437" y="5941"/>
                        <a:pt x="5470" y="5767"/>
                        <a:pt x="7331" y="5736"/>
                      </a:cubicBezTo>
                      <a:cubicBezTo>
                        <a:pt x="14677" y="5484"/>
                        <a:pt x="22449" y="5941"/>
                        <a:pt x="29685" y="7407"/>
                      </a:cubicBezTo>
                      <a:cubicBezTo>
                        <a:pt x="31324" y="7691"/>
                        <a:pt x="33705" y="8353"/>
                        <a:pt x="35139" y="7769"/>
                      </a:cubicBezTo>
                      <a:cubicBezTo>
                        <a:pt x="36479" y="6918"/>
                        <a:pt x="34588" y="5357"/>
                        <a:pt x="32649" y="4144"/>
                      </a:cubicBezTo>
                      <a:cubicBezTo>
                        <a:pt x="29354" y="2126"/>
                        <a:pt x="25097" y="660"/>
                        <a:pt x="20794" y="202"/>
                      </a:cubicBezTo>
                      <a:lnTo>
                        <a:pt x="20526" y="171"/>
                      </a:lnTo>
                      <a:close/>
                    </a:path>
                  </a:pathLst>
                </a:custGeom>
                <a:solidFill>
                  <a:srgbClr val="F7F5F5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321" name="Group 320">
                <a:extLst>
                  <a:ext uri="{FF2B5EF4-FFF2-40B4-BE49-F238E27FC236}">
                    <a16:creationId xmlns:a16="http://schemas.microsoft.com/office/drawing/2014/main" id="{263869F1-ED8A-6B0F-B161-1673F75101C4}"/>
                  </a:ext>
                </a:extLst>
              </p:cNvPr>
              <p:cNvGrpSpPr/>
              <p:nvPr/>
            </p:nvGrpSpPr>
            <p:grpSpPr>
              <a:xfrm>
                <a:off x="7293145" y="5539715"/>
                <a:ext cx="63966" cy="64193"/>
                <a:chOff x="12971363" y="762490"/>
                <a:chExt cx="63966" cy="64193"/>
              </a:xfrm>
            </p:grpSpPr>
            <p:sp>
              <p:nvSpPr>
                <p:cNvPr id="348" name="Freeform: Shape 347">
                  <a:extLst>
                    <a:ext uri="{FF2B5EF4-FFF2-40B4-BE49-F238E27FC236}">
                      <a16:creationId xmlns:a16="http://schemas.microsoft.com/office/drawing/2014/main" id="{553E6C20-8F34-AF72-C8CA-A0598504599C}"/>
                    </a:ext>
                  </a:extLst>
                </p:cNvPr>
                <p:cNvSpPr/>
                <p:nvPr/>
              </p:nvSpPr>
              <p:spPr>
                <a:xfrm>
                  <a:off x="12971363" y="762490"/>
                  <a:ext cx="63966" cy="64193"/>
                </a:xfrm>
                <a:custGeom>
                  <a:avLst/>
                  <a:gdLst>
                    <a:gd name="connsiteX0" fmla="*/ 63341 w 63966"/>
                    <a:gd name="connsiteY0" fmla="*/ 35199 h 64193"/>
                    <a:gd name="connsiteX1" fmla="*/ 5532 w 63966"/>
                    <a:gd name="connsiteY1" fmla="*/ 48804 h 64193"/>
                    <a:gd name="connsiteX2" fmla="*/ 19972 w 63966"/>
                    <a:gd name="connsiteY2" fmla="*/ 2519 h 64193"/>
                    <a:gd name="connsiteX3" fmla="*/ 63404 w 63966"/>
                    <a:gd name="connsiteY3" fmla="*/ 34946 h 64193"/>
                    <a:gd name="connsiteX4" fmla="*/ 63357 w 63966"/>
                    <a:gd name="connsiteY4" fmla="*/ 35199 h 6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66" h="64193">
                      <a:moveTo>
                        <a:pt x="63341" y="35199"/>
                      </a:moveTo>
                      <a:cubicBezTo>
                        <a:pt x="56814" y="66287"/>
                        <a:pt x="25253" y="74784"/>
                        <a:pt x="5532" y="48804"/>
                      </a:cubicBezTo>
                      <a:cubicBezTo>
                        <a:pt x="-6386" y="32676"/>
                        <a:pt x="2111" y="9928"/>
                        <a:pt x="19972" y="2519"/>
                      </a:cubicBezTo>
                      <a:cubicBezTo>
                        <a:pt x="41239" y="-6767"/>
                        <a:pt x="68212" y="10874"/>
                        <a:pt x="63404" y="34946"/>
                      </a:cubicBezTo>
                      <a:lnTo>
                        <a:pt x="63357" y="35199"/>
                      </a:lnTo>
                      <a:close/>
                    </a:path>
                  </a:pathLst>
                </a:custGeom>
                <a:solidFill>
                  <a:srgbClr val="E3D5DE"/>
                </a:solidFill>
                <a:ln w="1550" cap="flat">
                  <a:solidFill>
                    <a:srgbClr val="9C7B0E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49" name="Freeform: Shape 348">
                  <a:extLst>
                    <a:ext uri="{FF2B5EF4-FFF2-40B4-BE49-F238E27FC236}">
                      <a16:creationId xmlns:a16="http://schemas.microsoft.com/office/drawing/2014/main" id="{A7273749-275D-CE33-8AB6-8B99CB693EDB}"/>
                    </a:ext>
                  </a:extLst>
                </p:cNvPr>
                <p:cNvSpPr/>
                <p:nvPr/>
              </p:nvSpPr>
              <p:spPr>
                <a:xfrm>
                  <a:off x="12977210" y="795734"/>
                  <a:ext cx="52060" cy="25717"/>
                </a:xfrm>
                <a:custGeom>
                  <a:avLst/>
                  <a:gdLst>
                    <a:gd name="connsiteX0" fmla="*/ 42344 w 52060"/>
                    <a:gd name="connsiteY0" fmla="*/ 20163 h 25717"/>
                    <a:gd name="connsiteX1" fmla="*/ 15591 w 52060"/>
                    <a:gd name="connsiteY1" fmla="*/ 23600 h 25717"/>
                    <a:gd name="connsiteX2" fmla="*/ 0 w 52060"/>
                    <a:gd name="connsiteY2" fmla="*/ 1576 h 25717"/>
                    <a:gd name="connsiteX3" fmla="*/ 27052 w 52060"/>
                    <a:gd name="connsiteY3" fmla="*/ 9947 h 25717"/>
                    <a:gd name="connsiteX4" fmla="*/ 51692 w 52060"/>
                    <a:gd name="connsiteY4" fmla="*/ 0 h 25717"/>
                    <a:gd name="connsiteX5" fmla="*/ 42344 w 52060"/>
                    <a:gd name="connsiteY5" fmla="*/ 20163 h 2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2060" h="25717">
                      <a:moveTo>
                        <a:pt x="42344" y="20163"/>
                      </a:moveTo>
                      <a:cubicBezTo>
                        <a:pt x="34934" y="26012"/>
                        <a:pt x="24230" y="27383"/>
                        <a:pt x="15591" y="23600"/>
                      </a:cubicBezTo>
                      <a:cubicBezTo>
                        <a:pt x="6952" y="19816"/>
                        <a:pt x="709" y="11004"/>
                        <a:pt x="0" y="1576"/>
                      </a:cubicBezTo>
                      <a:cubicBezTo>
                        <a:pt x="7472" y="7725"/>
                        <a:pt x="17404" y="10799"/>
                        <a:pt x="27052" y="9947"/>
                      </a:cubicBezTo>
                      <a:cubicBezTo>
                        <a:pt x="36353" y="9128"/>
                        <a:pt x="43621" y="568"/>
                        <a:pt x="51692" y="0"/>
                      </a:cubicBezTo>
                      <a:cubicBezTo>
                        <a:pt x="53616" y="6873"/>
                        <a:pt x="47641" y="15970"/>
                        <a:pt x="42344" y="20163"/>
                      </a:cubicBezTo>
                      <a:close/>
                    </a:path>
                  </a:pathLst>
                </a:custGeom>
                <a:solidFill>
                  <a:srgbClr val="EAF1F9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50" name="Freeform: Shape 349">
                  <a:extLst>
                    <a:ext uri="{FF2B5EF4-FFF2-40B4-BE49-F238E27FC236}">
                      <a16:creationId xmlns:a16="http://schemas.microsoft.com/office/drawing/2014/main" id="{EB1891F4-0B61-F022-DEDB-4D51F25B6CE7}"/>
                    </a:ext>
                  </a:extLst>
                </p:cNvPr>
                <p:cNvSpPr/>
                <p:nvPr/>
              </p:nvSpPr>
              <p:spPr>
                <a:xfrm>
                  <a:off x="12986401" y="768038"/>
                  <a:ext cx="35589" cy="8002"/>
                </a:xfrm>
                <a:custGeom>
                  <a:avLst/>
                  <a:gdLst>
                    <a:gd name="connsiteX0" fmla="*/ 20526 w 35589"/>
                    <a:gd name="connsiteY0" fmla="*/ 171 h 8002"/>
                    <a:gd name="connsiteX1" fmla="*/ 0 w 35589"/>
                    <a:gd name="connsiteY1" fmla="*/ 5594 h 8002"/>
                    <a:gd name="connsiteX2" fmla="*/ 1608 w 35589"/>
                    <a:gd name="connsiteY2" fmla="*/ 5988 h 8002"/>
                    <a:gd name="connsiteX3" fmla="*/ 7331 w 35589"/>
                    <a:gd name="connsiteY3" fmla="*/ 5736 h 8002"/>
                    <a:gd name="connsiteX4" fmla="*/ 29685 w 35589"/>
                    <a:gd name="connsiteY4" fmla="*/ 7407 h 8002"/>
                    <a:gd name="connsiteX5" fmla="*/ 35139 w 35589"/>
                    <a:gd name="connsiteY5" fmla="*/ 7769 h 8002"/>
                    <a:gd name="connsiteX6" fmla="*/ 32649 w 35589"/>
                    <a:gd name="connsiteY6" fmla="*/ 4144 h 8002"/>
                    <a:gd name="connsiteX7" fmla="*/ 20794 w 35589"/>
                    <a:gd name="connsiteY7" fmla="*/ 202 h 8002"/>
                    <a:gd name="connsiteX8" fmla="*/ 20526 w 35589"/>
                    <a:gd name="connsiteY8" fmla="*/ 171 h 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5589" h="8002">
                      <a:moveTo>
                        <a:pt x="20526" y="171"/>
                      </a:moveTo>
                      <a:cubicBezTo>
                        <a:pt x="13841" y="-680"/>
                        <a:pt x="3326" y="1732"/>
                        <a:pt x="0" y="5594"/>
                      </a:cubicBezTo>
                      <a:cubicBezTo>
                        <a:pt x="95" y="5988"/>
                        <a:pt x="725" y="5972"/>
                        <a:pt x="1608" y="5988"/>
                      </a:cubicBezTo>
                      <a:cubicBezTo>
                        <a:pt x="3437" y="5941"/>
                        <a:pt x="5470" y="5767"/>
                        <a:pt x="7331" y="5736"/>
                      </a:cubicBezTo>
                      <a:cubicBezTo>
                        <a:pt x="14677" y="5484"/>
                        <a:pt x="22449" y="5941"/>
                        <a:pt x="29685" y="7407"/>
                      </a:cubicBezTo>
                      <a:cubicBezTo>
                        <a:pt x="31324" y="7691"/>
                        <a:pt x="33705" y="8353"/>
                        <a:pt x="35139" y="7769"/>
                      </a:cubicBezTo>
                      <a:cubicBezTo>
                        <a:pt x="36479" y="6918"/>
                        <a:pt x="34588" y="5357"/>
                        <a:pt x="32649" y="4144"/>
                      </a:cubicBezTo>
                      <a:cubicBezTo>
                        <a:pt x="29354" y="2126"/>
                        <a:pt x="25097" y="660"/>
                        <a:pt x="20794" y="202"/>
                      </a:cubicBezTo>
                      <a:lnTo>
                        <a:pt x="20526" y="171"/>
                      </a:lnTo>
                      <a:close/>
                    </a:path>
                  </a:pathLst>
                </a:custGeom>
                <a:solidFill>
                  <a:srgbClr val="F7F5F5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322" name="Group 321">
                <a:extLst>
                  <a:ext uri="{FF2B5EF4-FFF2-40B4-BE49-F238E27FC236}">
                    <a16:creationId xmlns:a16="http://schemas.microsoft.com/office/drawing/2014/main" id="{7B343E0C-33B0-086B-AFB8-DC1368DE4813}"/>
                  </a:ext>
                </a:extLst>
              </p:cNvPr>
              <p:cNvGrpSpPr/>
              <p:nvPr/>
            </p:nvGrpSpPr>
            <p:grpSpPr>
              <a:xfrm rot="1139572">
                <a:off x="7085944" y="5284382"/>
                <a:ext cx="112567" cy="102581"/>
                <a:chOff x="12531376" y="3214941"/>
                <a:chExt cx="112567" cy="102581"/>
              </a:xfrm>
            </p:grpSpPr>
            <p:grpSp>
              <p:nvGrpSpPr>
                <p:cNvPr id="336" name="Group 335">
                  <a:extLst>
                    <a:ext uri="{FF2B5EF4-FFF2-40B4-BE49-F238E27FC236}">
                      <a16:creationId xmlns:a16="http://schemas.microsoft.com/office/drawing/2014/main" id="{EF9EF553-7492-CA79-5373-742091E62815}"/>
                    </a:ext>
                  </a:extLst>
                </p:cNvPr>
                <p:cNvGrpSpPr/>
                <p:nvPr/>
              </p:nvGrpSpPr>
              <p:grpSpPr>
                <a:xfrm>
                  <a:off x="12537115" y="321494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345" name="Freeform: Shape 344">
                    <a:extLst>
                      <a:ext uri="{FF2B5EF4-FFF2-40B4-BE49-F238E27FC236}">
                        <a16:creationId xmlns:a16="http://schemas.microsoft.com/office/drawing/2014/main" id="{F2DA641F-C364-9AC9-A433-C4041146D7B8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46" name="Freeform: Shape 345">
                    <a:extLst>
                      <a:ext uri="{FF2B5EF4-FFF2-40B4-BE49-F238E27FC236}">
                        <a16:creationId xmlns:a16="http://schemas.microsoft.com/office/drawing/2014/main" id="{D17FA817-1107-C97C-DEFC-A03C1FD2C975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47" name="Freeform: Shape 346">
                    <a:extLst>
                      <a:ext uri="{FF2B5EF4-FFF2-40B4-BE49-F238E27FC236}">
                        <a16:creationId xmlns:a16="http://schemas.microsoft.com/office/drawing/2014/main" id="{01A2CF4A-2885-D397-C6CE-4D518B943B87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337" name="Group 336">
                  <a:extLst>
                    <a:ext uri="{FF2B5EF4-FFF2-40B4-BE49-F238E27FC236}">
                      <a16:creationId xmlns:a16="http://schemas.microsoft.com/office/drawing/2014/main" id="{474CC0A0-C900-336A-7235-4B951A4F31C7}"/>
                    </a:ext>
                  </a:extLst>
                </p:cNvPr>
                <p:cNvGrpSpPr/>
                <p:nvPr/>
              </p:nvGrpSpPr>
              <p:grpSpPr>
                <a:xfrm>
                  <a:off x="12579977" y="324285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342" name="Freeform: Shape 341">
                    <a:extLst>
                      <a:ext uri="{FF2B5EF4-FFF2-40B4-BE49-F238E27FC236}">
                        <a16:creationId xmlns:a16="http://schemas.microsoft.com/office/drawing/2014/main" id="{91DDA901-3229-EE4F-FA8A-3D39776F21FE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43" name="Freeform: Shape 342">
                    <a:extLst>
                      <a:ext uri="{FF2B5EF4-FFF2-40B4-BE49-F238E27FC236}">
                        <a16:creationId xmlns:a16="http://schemas.microsoft.com/office/drawing/2014/main" id="{BB1C6137-400C-706D-E177-CEF046F813FA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44" name="Freeform: Shape 343">
                    <a:extLst>
                      <a:ext uri="{FF2B5EF4-FFF2-40B4-BE49-F238E27FC236}">
                        <a16:creationId xmlns:a16="http://schemas.microsoft.com/office/drawing/2014/main" id="{2AFC1D39-E7A2-27D4-4964-91B2723871A2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338" name="Group 337">
                  <a:extLst>
                    <a:ext uri="{FF2B5EF4-FFF2-40B4-BE49-F238E27FC236}">
                      <a16:creationId xmlns:a16="http://schemas.microsoft.com/office/drawing/2014/main" id="{23EFF342-4A08-DBA7-6A70-36BC2ED29068}"/>
                    </a:ext>
                  </a:extLst>
                </p:cNvPr>
                <p:cNvGrpSpPr/>
                <p:nvPr/>
              </p:nvGrpSpPr>
              <p:grpSpPr>
                <a:xfrm>
                  <a:off x="12531376" y="3253329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339" name="Freeform: Shape 338">
                    <a:extLst>
                      <a:ext uri="{FF2B5EF4-FFF2-40B4-BE49-F238E27FC236}">
                        <a16:creationId xmlns:a16="http://schemas.microsoft.com/office/drawing/2014/main" id="{B7A23A4F-9491-56FA-7F00-0DB5A7D8876F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A6A6A6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40" name="Freeform: Shape 339">
                    <a:extLst>
                      <a:ext uri="{FF2B5EF4-FFF2-40B4-BE49-F238E27FC236}">
                        <a16:creationId xmlns:a16="http://schemas.microsoft.com/office/drawing/2014/main" id="{73FDE047-A018-F34A-CCDE-1333D498BE9D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41" name="Freeform: Shape 340">
                    <a:extLst>
                      <a:ext uri="{FF2B5EF4-FFF2-40B4-BE49-F238E27FC236}">
                        <a16:creationId xmlns:a16="http://schemas.microsoft.com/office/drawing/2014/main" id="{FC562E03-1813-322D-0561-93018F7C73E9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  <p:grpSp>
            <p:nvGrpSpPr>
              <p:cNvPr id="323" name="Group 322">
                <a:extLst>
                  <a:ext uri="{FF2B5EF4-FFF2-40B4-BE49-F238E27FC236}">
                    <a16:creationId xmlns:a16="http://schemas.microsoft.com/office/drawing/2014/main" id="{E6C11BDD-BE2A-080D-16CC-9C30F26EAF38}"/>
                  </a:ext>
                </a:extLst>
              </p:cNvPr>
              <p:cNvGrpSpPr/>
              <p:nvPr/>
            </p:nvGrpSpPr>
            <p:grpSpPr>
              <a:xfrm rot="15079270">
                <a:off x="7195482" y="5413122"/>
                <a:ext cx="112567" cy="102581"/>
                <a:chOff x="12531376" y="3214941"/>
                <a:chExt cx="112567" cy="102581"/>
              </a:xfrm>
            </p:grpSpPr>
            <p:grpSp>
              <p:nvGrpSpPr>
                <p:cNvPr id="324" name="Group 323">
                  <a:extLst>
                    <a:ext uri="{FF2B5EF4-FFF2-40B4-BE49-F238E27FC236}">
                      <a16:creationId xmlns:a16="http://schemas.microsoft.com/office/drawing/2014/main" id="{12F78675-D3C5-E1F1-6B57-B1CE15F821AF}"/>
                    </a:ext>
                  </a:extLst>
                </p:cNvPr>
                <p:cNvGrpSpPr/>
                <p:nvPr/>
              </p:nvGrpSpPr>
              <p:grpSpPr>
                <a:xfrm>
                  <a:off x="12537115" y="3214941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333" name="Freeform: Shape 332">
                    <a:extLst>
                      <a:ext uri="{FF2B5EF4-FFF2-40B4-BE49-F238E27FC236}">
                        <a16:creationId xmlns:a16="http://schemas.microsoft.com/office/drawing/2014/main" id="{299DF9EA-3E77-1850-EAB6-6E05F848F07A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244EA2"/>
                  </a:solidFill>
                  <a:ln w="1550" cap="flat">
                    <a:solidFill>
                      <a:srgbClr val="9C7B0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34" name="Freeform: Shape 333">
                    <a:extLst>
                      <a:ext uri="{FF2B5EF4-FFF2-40B4-BE49-F238E27FC236}">
                        <a16:creationId xmlns:a16="http://schemas.microsoft.com/office/drawing/2014/main" id="{08BA556C-9F15-E41B-16ED-386022780C34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35" name="Freeform: Shape 334">
                    <a:extLst>
                      <a:ext uri="{FF2B5EF4-FFF2-40B4-BE49-F238E27FC236}">
                        <a16:creationId xmlns:a16="http://schemas.microsoft.com/office/drawing/2014/main" id="{0D926063-DDFF-2EB6-0CBA-04BFA815B85E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325" name="Group 324">
                  <a:extLst>
                    <a:ext uri="{FF2B5EF4-FFF2-40B4-BE49-F238E27FC236}">
                      <a16:creationId xmlns:a16="http://schemas.microsoft.com/office/drawing/2014/main" id="{A101803A-0EE1-E7A7-4C03-8F07833EDF6C}"/>
                    </a:ext>
                  </a:extLst>
                </p:cNvPr>
                <p:cNvGrpSpPr/>
                <p:nvPr/>
              </p:nvGrpSpPr>
              <p:grpSpPr>
                <a:xfrm>
                  <a:off x="12579977" y="3242857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330" name="Freeform: Shape 329">
                    <a:extLst>
                      <a:ext uri="{FF2B5EF4-FFF2-40B4-BE49-F238E27FC236}">
                        <a16:creationId xmlns:a16="http://schemas.microsoft.com/office/drawing/2014/main" id="{32E6A54F-592F-785E-38C3-19AF4F6554AE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668EDD"/>
                  </a:solidFill>
                  <a:ln w="1550" cap="flat">
                    <a:solidFill>
                      <a:srgbClr val="2F250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31" name="Freeform: Shape 330">
                    <a:extLst>
                      <a:ext uri="{FF2B5EF4-FFF2-40B4-BE49-F238E27FC236}">
                        <a16:creationId xmlns:a16="http://schemas.microsoft.com/office/drawing/2014/main" id="{68AE410E-D850-3CDD-0C9C-043A7E03F2D0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E3D5DE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32" name="Freeform: Shape 331">
                    <a:extLst>
                      <a:ext uri="{FF2B5EF4-FFF2-40B4-BE49-F238E27FC236}">
                        <a16:creationId xmlns:a16="http://schemas.microsoft.com/office/drawing/2014/main" id="{A247A8A5-2931-B1CA-B104-C2B6C5ABFC8D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grpSp>
              <p:nvGrpSpPr>
                <p:cNvPr id="326" name="Group 325">
                  <a:extLst>
                    <a:ext uri="{FF2B5EF4-FFF2-40B4-BE49-F238E27FC236}">
                      <a16:creationId xmlns:a16="http://schemas.microsoft.com/office/drawing/2014/main" id="{832A9C15-F7C8-D609-3D4B-B26F6A02FC82}"/>
                    </a:ext>
                  </a:extLst>
                </p:cNvPr>
                <p:cNvGrpSpPr/>
                <p:nvPr/>
              </p:nvGrpSpPr>
              <p:grpSpPr>
                <a:xfrm>
                  <a:off x="12531376" y="3253329"/>
                  <a:ext cx="63966" cy="64193"/>
                  <a:chOff x="12971363" y="762490"/>
                  <a:chExt cx="63966" cy="64193"/>
                </a:xfrm>
              </p:grpSpPr>
              <p:sp>
                <p:nvSpPr>
                  <p:cNvPr id="327" name="Freeform: Shape 326">
                    <a:extLst>
                      <a:ext uri="{FF2B5EF4-FFF2-40B4-BE49-F238E27FC236}">
                        <a16:creationId xmlns:a16="http://schemas.microsoft.com/office/drawing/2014/main" id="{3BC73E1A-8B44-0D03-4100-B256E767B2C4}"/>
                      </a:ext>
                    </a:extLst>
                  </p:cNvPr>
                  <p:cNvSpPr/>
                  <p:nvPr/>
                </p:nvSpPr>
                <p:spPr>
                  <a:xfrm>
                    <a:off x="12971363" y="762490"/>
                    <a:ext cx="63966" cy="64193"/>
                  </a:xfrm>
                  <a:custGeom>
                    <a:avLst/>
                    <a:gdLst>
                      <a:gd name="connsiteX0" fmla="*/ 63341 w 63966"/>
                      <a:gd name="connsiteY0" fmla="*/ 35199 h 64193"/>
                      <a:gd name="connsiteX1" fmla="*/ 5532 w 63966"/>
                      <a:gd name="connsiteY1" fmla="*/ 48804 h 64193"/>
                      <a:gd name="connsiteX2" fmla="*/ 19972 w 63966"/>
                      <a:gd name="connsiteY2" fmla="*/ 2519 h 64193"/>
                      <a:gd name="connsiteX3" fmla="*/ 63404 w 63966"/>
                      <a:gd name="connsiteY3" fmla="*/ 34946 h 64193"/>
                      <a:gd name="connsiteX4" fmla="*/ 63357 w 63966"/>
                      <a:gd name="connsiteY4" fmla="*/ 35199 h 64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966" h="64193">
                        <a:moveTo>
                          <a:pt x="63341" y="35199"/>
                        </a:moveTo>
                        <a:cubicBezTo>
                          <a:pt x="56814" y="66287"/>
                          <a:pt x="25253" y="74784"/>
                          <a:pt x="5532" y="48804"/>
                        </a:cubicBezTo>
                        <a:cubicBezTo>
                          <a:pt x="-6386" y="32676"/>
                          <a:pt x="2111" y="9928"/>
                          <a:pt x="19972" y="2519"/>
                        </a:cubicBezTo>
                        <a:cubicBezTo>
                          <a:pt x="41239" y="-6767"/>
                          <a:pt x="68212" y="10874"/>
                          <a:pt x="63404" y="34946"/>
                        </a:cubicBezTo>
                        <a:lnTo>
                          <a:pt x="63357" y="35199"/>
                        </a:lnTo>
                        <a:close/>
                      </a:path>
                    </a:pathLst>
                  </a:custGeom>
                  <a:solidFill>
                    <a:srgbClr val="A6A6A6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28" name="Freeform: Shape 327">
                    <a:extLst>
                      <a:ext uri="{FF2B5EF4-FFF2-40B4-BE49-F238E27FC236}">
                        <a16:creationId xmlns:a16="http://schemas.microsoft.com/office/drawing/2014/main" id="{8D6EEC4A-4CD3-8E4D-016E-FE99D5ADBB23}"/>
                      </a:ext>
                    </a:extLst>
                  </p:cNvPr>
                  <p:cNvSpPr/>
                  <p:nvPr/>
                </p:nvSpPr>
                <p:spPr>
                  <a:xfrm>
                    <a:off x="12977210" y="795734"/>
                    <a:ext cx="52060" cy="25717"/>
                  </a:xfrm>
                  <a:custGeom>
                    <a:avLst/>
                    <a:gdLst>
                      <a:gd name="connsiteX0" fmla="*/ 42344 w 52060"/>
                      <a:gd name="connsiteY0" fmla="*/ 20163 h 25717"/>
                      <a:gd name="connsiteX1" fmla="*/ 15591 w 52060"/>
                      <a:gd name="connsiteY1" fmla="*/ 23600 h 25717"/>
                      <a:gd name="connsiteX2" fmla="*/ 0 w 52060"/>
                      <a:gd name="connsiteY2" fmla="*/ 1576 h 25717"/>
                      <a:gd name="connsiteX3" fmla="*/ 27052 w 52060"/>
                      <a:gd name="connsiteY3" fmla="*/ 9947 h 25717"/>
                      <a:gd name="connsiteX4" fmla="*/ 51692 w 52060"/>
                      <a:gd name="connsiteY4" fmla="*/ 0 h 25717"/>
                      <a:gd name="connsiteX5" fmla="*/ 42344 w 52060"/>
                      <a:gd name="connsiteY5" fmla="*/ 20163 h 25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060" h="25717">
                        <a:moveTo>
                          <a:pt x="42344" y="20163"/>
                        </a:moveTo>
                        <a:cubicBezTo>
                          <a:pt x="34934" y="26012"/>
                          <a:pt x="24230" y="27383"/>
                          <a:pt x="15591" y="23600"/>
                        </a:cubicBezTo>
                        <a:cubicBezTo>
                          <a:pt x="6952" y="19816"/>
                          <a:pt x="709" y="11004"/>
                          <a:pt x="0" y="1576"/>
                        </a:cubicBezTo>
                        <a:cubicBezTo>
                          <a:pt x="7472" y="7725"/>
                          <a:pt x="17404" y="10799"/>
                          <a:pt x="27052" y="9947"/>
                        </a:cubicBezTo>
                        <a:cubicBezTo>
                          <a:pt x="36353" y="9128"/>
                          <a:pt x="43621" y="568"/>
                          <a:pt x="51692" y="0"/>
                        </a:cubicBezTo>
                        <a:cubicBezTo>
                          <a:pt x="53616" y="6873"/>
                          <a:pt x="47641" y="15970"/>
                          <a:pt x="42344" y="20163"/>
                        </a:cubicBezTo>
                        <a:close/>
                      </a:path>
                    </a:pathLst>
                  </a:custGeom>
                  <a:solidFill>
                    <a:srgbClr val="7F7F7F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329" name="Freeform: Shape 328">
                    <a:extLst>
                      <a:ext uri="{FF2B5EF4-FFF2-40B4-BE49-F238E27FC236}">
                        <a16:creationId xmlns:a16="http://schemas.microsoft.com/office/drawing/2014/main" id="{1C2FCB01-DD3B-C58F-5411-59913E81A4C8}"/>
                      </a:ext>
                    </a:extLst>
                  </p:cNvPr>
                  <p:cNvSpPr/>
                  <p:nvPr/>
                </p:nvSpPr>
                <p:spPr>
                  <a:xfrm>
                    <a:off x="12986401" y="768038"/>
                    <a:ext cx="35589" cy="8002"/>
                  </a:xfrm>
                  <a:custGeom>
                    <a:avLst/>
                    <a:gdLst>
                      <a:gd name="connsiteX0" fmla="*/ 20526 w 35589"/>
                      <a:gd name="connsiteY0" fmla="*/ 171 h 8002"/>
                      <a:gd name="connsiteX1" fmla="*/ 0 w 35589"/>
                      <a:gd name="connsiteY1" fmla="*/ 5594 h 8002"/>
                      <a:gd name="connsiteX2" fmla="*/ 1608 w 35589"/>
                      <a:gd name="connsiteY2" fmla="*/ 5988 h 8002"/>
                      <a:gd name="connsiteX3" fmla="*/ 7331 w 35589"/>
                      <a:gd name="connsiteY3" fmla="*/ 5736 h 8002"/>
                      <a:gd name="connsiteX4" fmla="*/ 29685 w 35589"/>
                      <a:gd name="connsiteY4" fmla="*/ 7407 h 8002"/>
                      <a:gd name="connsiteX5" fmla="*/ 35139 w 35589"/>
                      <a:gd name="connsiteY5" fmla="*/ 7769 h 8002"/>
                      <a:gd name="connsiteX6" fmla="*/ 32649 w 35589"/>
                      <a:gd name="connsiteY6" fmla="*/ 4144 h 8002"/>
                      <a:gd name="connsiteX7" fmla="*/ 20794 w 35589"/>
                      <a:gd name="connsiteY7" fmla="*/ 202 h 8002"/>
                      <a:gd name="connsiteX8" fmla="*/ 20526 w 35589"/>
                      <a:gd name="connsiteY8" fmla="*/ 171 h 8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5589" h="8002">
                        <a:moveTo>
                          <a:pt x="20526" y="171"/>
                        </a:moveTo>
                        <a:cubicBezTo>
                          <a:pt x="13841" y="-680"/>
                          <a:pt x="3326" y="1732"/>
                          <a:pt x="0" y="5594"/>
                        </a:cubicBezTo>
                        <a:cubicBezTo>
                          <a:pt x="95" y="5988"/>
                          <a:pt x="725" y="5972"/>
                          <a:pt x="1608" y="5988"/>
                        </a:cubicBezTo>
                        <a:cubicBezTo>
                          <a:pt x="3437" y="5941"/>
                          <a:pt x="5470" y="5767"/>
                          <a:pt x="7331" y="5736"/>
                        </a:cubicBezTo>
                        <a:cubicBezTo>
                          <a:pt x="14677" y="5484"/>
                          <a:pt x="22449" y="5941"/>
                          <a:pt x="29685" y="7407"/>
                        </a:cubicBezTo>
                        <a:cubicBezTo>
                          <a:pt x="31324" y="7691"/>
                          <a:pt x="33705" y="8353"/>
                          <a:pt x="35139" y="7769"/>
                        </a:cubicBezTo>
                        <a:cubicBezTo>
                          <a:pt x="36479" y="6918"/>
                          <a:pt x="34588" y="5357"/>
                          <a:pt x="32649" y="4144"/>
                        </a:cubicBezTo>
                        <a:cubicBezTo>
                          <a:pt x="29354" y="2126"/>
                          <a:pt x="25097" y="660"/>
                          <a:pt x="20794" y="202"/>
                        </a:cubicBezTo>
                        <a:lnTo>
                          <a:pt x="20526" y="171"/>
                        </a:lnTo>
                        <a:close/>
                      </a:path>
                    </a:pathLst>
                  </a:custGeom>
                  <a:solidFill>
                    <a:srgbClr val="F7F5F5"/>
                  </a:solidFill>
                  <a:ln w="155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</p:grpSp>
        </p:grpSp>
        <p:grpSp>
          <p:nvGrpSpPr>
            <p:cNvPr id="573" name="Group 572">
              <a:extLst>
                <a:ext uri="{FF2B5EF4-FFF2-40B4-BE49-F238E27FC236}">
                  <a16:creationId xmlns:a16="http://schemas.microsoft.com/office/drawing/2014/main" id="{EBCAA252-4B02-0D5A-955A-45DDAD202A0D}"/>
                </a:ext>
              </a:extLst>
            </p:cNvPr>
            <p:cNvGrpSpPr/>
            <p:nvPr/>
          </p:nvGrpSpPr>
          <p:grpSpPr>
            <a:xfrm>
              <a:off x="8482191" y="4876113"/>
              <a:ext cx="691112" cy="406277"/>
              <a:chOff x="8482191" y="5244096"/>
              <a:chExt cx="691112" cy="406277"/>
            </a:xfrm>
          </p:grpSpPr>
          <p:grpSp>
            <p:nvGrpSpPr>
              <p:cNvPr id="574" name="Group 573">
                <a:extLst>
                  <a:ext uri="{FF2B5EF4-FFF2-40B4-BE49-F238E27FC236}">
                    <a16:creationId xmlns:a16="http://schemas.microsoft.com/office/drawing/2014/main" id="{0DD1EAA7-8AEF-C593-92EF-F718D5A45787}"/>
                  </a:ext>
                </a:extLst>
              </p:cNvPr>
              <p:cNvGrpSpPr/>
              <p:nvPr/>
            </p:nvGrpSpPr>
            <p:grpSpPr>
              <a:xfrm rot="21248115">
                <a:off x="8482191" y="5244096"/>
                <a:ext cx="671847" cy="406277"/>
                <a:chOff x="12428268" y="6049653"/>
                <a:chExt cx="688361" cy="573967"/>
              </a:xfrm>
            </p:grpSpPr>
            <p:sp>
              <p:nvSpPr>
                <p:cNvPr id="576" name="Freeform 122">
                  <a:extLst>
                    <a:ext uri="{FF2B5EF4-FFF2-40B4-BE49-F238E27FC236}">
                      <a16:creationId xmlns:a16="http://schemas.microsoft.com/office/drawing/2014/main" id="{36E3519E-F6B9-7CE3-09B8-FCA7A7D280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422780">
                  <a:off x="12745691" y="6155653"/>
                  <a:ext cx="370938" cy="467967"/>
                </a:xfrm>
                <a:custGeom>
                  <a:avLst/>
                  <a:gdLst>
                    <a:gd name="T0" fmla="*/ 299 w 362"/>
                    <a:gd name="T1" fmla="*/ 259 h 318"/>
                    <a:gd name="T2" fmla="*/ 57 w 362"/>
                    <a:gd name="T3" fmla="*/ 630 h 318"/>
                    <a:gd name="T4" fmla="*/ 29 w 362"/>
                    <a:gd name="T5" fmla="*/ 1080 h 318"/>
                    <a:gd name="T6" fmla="*/ 218 w 362"/>
                    <a:gd name="T7" fmla="*/ 1331 h 318"/>
                    <a:gd name="T8" fmla="*/ 439 w 362"/>
                    <a:gd name="T9" fmla="*/ 1488 h 318"/>
                    <a:gd name="T10" fmla="*/ 587 w 362"/>
                    <a:gd name="T11" fmla="*/ 1741 h 318"/>
                    <a:gd name="T12" fmla="*/ 1183 w 362"/>
                    <a:gd name="T13" fmla="*/ 1932 h 318"/>
                    <a:gd name="T14" fmla="*/ 1777 w 362"/>
                    <a:gd name="T15" fmla="*/ 979 h 318"/>
                    <a:gd name="T16" fmla="*/ 1801 w 362"/>
                    <a:gd name="T17" fmla="*/ 725 h 318"/>
                    <a:gd name="T18" fmla="*/ 1699 w 362"/>
                    <a:gd name="T19" fmla="*/ 472 h 318"/>
                    <a:gd name="T20" fmla="*/ 1366 w 362"/>
                    <a:gd name="T21" fmla="*/ 94 h 318"/>
                    <a:gd name="T22" fmla="*/ 886 w 362"/>
                    <a:gd name="T23" fmla="*/ 0 h 318"/>
                    <a:gd name="T24" fmla="*/ 689 w 362"/>
                    <a:gd name="T25" fmla="*/ 20 h 318"/>
                    <a:gd name="T26" fmla="*/ 509 w 362"/>
                    <a:gd name="T27" fmla="*/ 94 h 318"/>
                    <a:gd name="T28" fmla="*/ 299 w 362"/>
                    <a:gd name="T29" fmla="*/ 259 h 318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62" h="318">
                      <a:moveTo>
                        <a:pt x="58" y="42"/>
                      </a:moveTo>
                      <a:cubicBezTo>
                        <a:pt x="36" y="58"/>
                        <a:pt x="16" y="84"/>
                        <a:pt x="11" y="102"/>
                      </a:cubicBezTo>
                      <a:cubicBezTo>
                        <a:pt x="6" y="121"/>
                        <a:pt x="0" y="154"/>
                        <a:pt x="6" y="174"/>
                      </a:cubicBezTo>
                      <a:cubicBezTo>
                        <a:pt x="11" y="191"/>
                        <a:pt x="27" y="208"/>
                        <a:pt x="42" y="215"/>
                      </a:cubicBezTo>
                      <a:cubicBezTo>
                        <a:pt x="57" y="222"/>
                        <a:pt x="74" y="227"/>
                        <a:pt x="85" y="240"/>
                      </a:cubicBezTo>
                      <a:cubicBezTo>
                        <a:pt x="97" y="252"/>
                        <a:pt x="102" y="268"/>
                        <a:pt x="114" y="281"/>
                      </a:cubicBezTo>
                      <a:cubicBezTo>
                        <a:pt x="145" y="313"/>
                        <a:pt x="188" y="318"/>
                        <a:pt x="230" y="312"/>
                      </a:cubicBezTo>
                      <a:cubicBezTo>
                        <a:pt x="306" y="303"/>
                        <a:pt x="362" y="233"/>
                        <a:pt x="345" y="158"/>
                      </a:cubicBezTo>
                      <a:cubicBezTo>
                        <a:pt x="341" y="141"/>
                        <a:pt x="349" y="133"/>
                        <a:pt x="350" y="117"/>
                      </a:cubicBezTo>
                      <a:cubicBezTo>
                        <a:pt x="352" y="100"/>
                        <a:pt x="340" y="88"/>
                        <a:pt x="330" y="76"/>
                      </a:cubicBezTo>
                      <a:cubicBezTo>
                        <a:pt x="307" y="49"/>
                        <a:pt x="305" y="23"/>
                        <a:pt x="265" y="15"/>
                      </a:cubicBezTo>
                      <a:cubicBezTo>
                        <a:pt x="236" y="10"/>
                        <a:pt x="202" y="1"/>
                        <a:pt x="172" y="0"/>
                      </a:cubicBezTo>
                      <a:cubicBezTo>
                        <a:pt x="159" y="0"/>
                        <a:pt x="147" y="3"/>
                        <a:pt x="134" y="3"/>
                      </a:cubicBezTo>
                      <a:cubicBezTo>
                        <a:pt x="118" y="3"/>
                        <a:pt x="111" y="4"/>
                        <a:pt x="99" y="15"/>
                      </a:cubicBezTo>
                      <a:cubicBezTo>
                        <a:pt x="86" y="25"/>
                        <a:pt x="67" y="36"/>
                        <a:pt x="58" y="42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6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77" name="Freeform 122">
                  <a:extLst>
                    <a:ext uri="{FF2B5EF4-FFF2-40B4-BE49-F238E27FC236}">
                      <a16:creationId xmlns:a16="http://schemas.microsoft.com/office/drawing/2014/main" id="{A3AFA6B6-4823-5F5E-C7D0-F551CB701C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1923582">
                  <a:off x="12470550" y="6305636"/>
                  <a:ext cx="544944" cy="226405"/>
                </a:xfrm>
                <a:custGeom>
                  <a:avLst/>
                  <a:gdLst>
                    <a:gd name="T0" fmla="*/ 299 w 362"/>
                    <a:gd name="T1" fmla="*/ 259 h 318"/>
                    <a:gd name="T2" fmla="*/ 57 w 362"/>
                    <a:gd name="T3" fmla="*/ 630 h 318"/>
                    <a:gd name="T4" fmla="*/ 29 w 362"/>
                    <a:gd name="T5" fmla="*/ 1080 h 318"/>
                    <a:gd name="T6" fmla="*/ 218 w 362"/>
                    <a:gd name="T7" fmla="*/ 1331 h 318"/>
                    <a:gd name="T8" fmla="*/ 439 w 362"/>
                    <a:gd name="T9" fmla="*/ 1488 h 318"/>
                    <a:gd name="T10" fmla="*/ 587 w 362"/>
                    <a:gd name="T11" fmla="*/ 1741 h 318"/>
                    <a:gd name="T12" fmla="*/ 1183 w 362"/>
                    <a:gd name="T13" fmla="*/ 1932 h 318"/>
                    <a:gd name="T14" fmla="*/ 1777 w 362"/>
                    <a:gd name="T15" fmla="*/ 979 h 318"/>
                    <a:gd name="T16" fmla="*/ 1801 w 362"/>
                    <a:gd name="T17" fmla="*/ 725 h 318"/>
                    <a:gd name="T18" fmla="*/ 1699 w 362"/>
                    <a:gd name="T19" fmla="*/ 472 h 318"/>
                    <a:gd name="T20" fmla="*/ 1366 w 362"/>
                    <a:gd name="T21" fmla="*/ 94 h 318"/>
                    <a:gd name="T22" fmla="*/ 886 w 362"/>
                    <a:gd name="T23" fmla="*/ 0 h 318"/>
                    <a:gd name="T24" fmla="*/ 689 w 362"/>
                    <a:gd name="T25" fmla="*/ 20 h 318"/>
                    <a:gd name="T26" fmla="*/ 509 w 362"/>
                    <a:gd name="T27" fmla="*/ 94 h 318"/>
                    <a:gd name="T28" fmla="*/ 299 w 362"/>
                    <a:gd name="T29" fmla="*/ 259 h 318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62" h="318">
                      <a:moveTo>
                        <a:pt x="58" y="42"/>
                      </a:moveTo>
                      <a:cubicBezTo>
                        <a:pt x="36" y="58"/>
                        <a:pt x="16" y="84"/>
                        <a:pt x="11" y="102"/>
                      </a:cubicBezTo>
                      <a:cubicBezTo>
                        <a:pt x="6" y="121"/>
                        <a:pt x="0" y="154"/>
                        <a:pt x="6" y="174"/>
                      </a:cubicBezTo>
                      <a:cubicBezTo>
                        <a:pt x="11" y="191"/>
                        <a:pt x="27" y="208"/>
                        <a:pt x="42" y="215"/>
                      </a:cubicBezTo>
                      <a:cubicBezTo>
                        <a:pt x="57" y="222"/>
                        <a:pt x="74" y="227"/>
                        <a:pt x="85" y="240"/>
                      </a:cubicBezTo>
                      <a:cubicBezTo>
                        <a:pt x="97" y="252"/>
                        <a:pt x="102" y="268"/>
                        <a:pt x="114" y="281"/>
                      </a:cubicBezTo>
                      <a:cubicBezTo>
                        <a:pt x="145" y="313"/>
                        <a:pt x="188" y="318"/>
                        <a:pt x="230" y="312"/>
                      </a:cubicBezTo>
                      <a:cubicBezTo>
                        <a:pt x="306" y="303"/>
                        <a:pt x="362" y="233"/>
                        <a:pt x="345" y="158"/>
                      </a:cubicBezTo>
                      <a:cubicBezTo>
                        <a:pt x="341" y="141"/>
                        <a:pt x="349" y="133"/>
                        <a:pt x="350" y="117"/>
                      </a:cubicBezTo>
                      <a:cubicBezTo>
                        <a:pt x="352" y="100"/>
                        <a:pt x="340" y="88"/>
                        <a:pt x="330" y="76"/>
                      </a:cubicBezTo>
                      <a:cubicBezTo>
                        <a:pt x="307" y="49"/>
                        <a:pt x="305" y="23"/>
                        <a:pt x="265" y="15"/>
                      </a:cubicBezTo>
                      <a:cubicBezTo>
                        <a:pt x="236" y="10"/>
                        <a:pt x="202" y="1"/>
                        <a:pt x="172" y="0"/>
                      </a:cubicBezTo>
                      <a:cubicBezTo>
                        <a:pt x="159" y="0"/>
                        <a:pt x="147" y="3"/>
                        <a:pt x="134" y="3"/>
                      </a:cubicBezTo>
                      <a:cubicBezTo>
                        <a:pt x="118" y="3"/>
                        <a:pt x="111" y="4"/>
                        <a:pt x="99" y="15"/>
                      </a:cubicBezTo>
                      <a:cubicBezTo>
                        <a:pt x="86" y="25"/>
                        <a:pt x="67" y="36"/>
                        <a:pt x="58" y="42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6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78" name="Freeform 122">
                  <a:extLst>
                    <a:ext uri="{FF2B5EF4-FFF2-40B4-BE49-F238E27FC236}">
                      <a16:creationId xmlns:a16="http://schemas.microsoft.com/office/drawing/2014/main" id="{0E8C7133-FB8B-0ED0-6703-81D3F290FC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1190943" flipH="1">
                  <a:off x="12428268" y="6049653"/>
                  <a:ext cx="680785" cy="467967"/>
                </a:xfrm>
                <a:custGeom>
                  <a:avLst/>
                  <a:gdLst>
                    <a:gd name="T0" fmla="*/ 299 w 362"/>
                    <a:gd name="T1" fmla="*/ 259 h 318"/>
                    <a:gd name="T2" fmla="*/ 57 w 362"/>
                    <a:gd name="T3" fmla="*/ 630 h 318"/>
                    <a:gd name="T4" fmla="*/ 29 w 362"/>
                    <a:gd name="T5" fmla="*/ 1080 h 318"/>
                    <a:gd name="T6" fmla="*/ 218 w 362"/>
                    <a:gd name="T7" fmla="*/ 1331 h 318"/>
                    <a:gd name="T8" fmla="*/ 439 w 362"/>
                    <a:gd name="T9" fmla="*/ 1488 h 318"/>
                    <a:gd name="T10" fmla="*/ 587 w 362"/>
                    <a:gd name="T11" fmla="*/ 1741 h 318"/>
                    <a:gd name="T12" fmla="*/ 1183 w 362"/>
                    <a:gd name="T13" fmla="*/ 1932 h 318"/>
                    <a:gd name="T14" fmla="*/ 1777 w 362"/>
                    <a:gd name="T15" fmla="*/ 979 h 318"/>
                    <a:gd name="T16" fmla="*/ 1801 w 362"/>
                    <a:gd name="T17" fmla="*/ 725 h 318"/>
                    <a:gd name="T18" fmla="*/ 1699 w 362"/>
                    <a:gd name="T19" fmla="*/ 472 h 318"/>
                    <a:gd name="T20" fmla="*/ 1366 w 362"/>
                    <a:gd name="T21" fmla="*/ 94 h 318"/>
                    <a:gd name="T22" fmla="*/ 886 w 362"/>
                    <a:gd name="T23" fmla="*/ 0 h 318"/>
                    <a:gd name="T24" fmla="*/ 689 w 362"/>
                    <a:gd name="T25" fmla="*/ 20 h 318"/>
                    <a:gd name="T26" fmla="*/ 509 w 362"/>
                    <a:gd name="T27" fmla="*/ 94 h 318"/>
                    <a:gd name="T28" fmla="*/ 299 w 362"/>
                    <a:gd name="T29" fmla="*/ 259 h 318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62" h="318">
                      <a:moveTo>
                        <a:pt x="58" y="42"/>
                      </a:moveTo>
                      <a:cubicBezTo>
                        <a:pt x="36" y="58"/>
                        <a:pt x="16" y="84"/>
                        <a:pt x="11" y="102"/>
                      </a:cubicBezTo>
                      <a:cubicBezTo>
                        <a:pt x="6" y="121"/>
                        <a:pt x="0" y="154"/>
                        <a:pt x="6" y="174"/>
                      </a:cubicBezTo>
                      <a:cubicBezTo>
                        <a:pt x="11" y="191"/>
                        <a:pt x="27" y="208"/>
                        <a:pt x="42" y="215"/>
                      </a:cubicBezTo>
                      <a:cubicBezTo>
                        <a:pt x="57" y="222"/>
                        <a:pt x="74" y="227"/>
                        <a:pt x="85" y="240"/>
                      </a:cubicBezTo>
                      <a:cubicBezTo>
                        <a:pt x="97" y="252"/>
                        <a:pt x="102" y="268"/>
                        <a:pt x="114" y="281"/>
                      </a:cubicBezTo>
                      <a:cubicBezTo>
                        <a:pt x="145" y="313"/>
                        <a:pt x="188" y="318"/>
                        <a:pt x="230" y="312"/>
                      </a:cubicBezTo>
                      <a:cubicBezTo>
                        <a:pt x="306" y="303"/>
                        <a:pt x="362" y="233"/>
                        <a:pt x="345" y="158"/>
                      </a:cubicBezTo>
                      <a:cubicBezTo>
                        <a:pt x="341" y="141"/>
                        <a:pt x="349" y="133"/>
                        <a:pt x="350" y="117"/>
                      </a:cubicBezTo>
                      <a:cubicBezTo>
                        <a:pt x="352" y="100"/>
                        <a:pt x="340" y="88"/>
                        <a:pt x="330" y="76"/>
                      </a:cubicBezTo>
                      <a:cubicBezTo>
                        <a:pt x="307" y="49"/>
                        <a:pt x="305" y="23"/>
                        <a:pt x="265" y="15"/>
                      </a:cubicBezTo>
                      <a:cubicBezTo>
                        <a:pt x="236" y="10"/>
                        <a:pt x="202" y="1"/>
                        <a:pt x="172" y="0"/>
                      </a:cubicBezTo>
                      <a:cubicBezTo>
                        <a:pt x="159" y="0"/>
                        <a:pt x="147" y="3"/>
                        <a:pt x="134" y="3"/>
                      </a:cubicBezTo>
                      <a:cubicBezTo>
                        <a:pt x="118" y="3"/>
                        <a:pt x="111" y="4"/>
                        <a:pt x="99" y="15"/>
                      </a:cubicBezTo>
                      <a:cubicBezTo>
                        <a:pt x="86" y="25"/>
                        <a:pt x="67" y="36"/>
                        <a:pt x="58" y="42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6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79" name="Freeform 122">
                  <a:extLst>
                    <a:ext uri="{FF2B5EF4-FFF2-40B4-BE49-F238E27FC236}">
                      <a16:creationId xmlns:a16="http://schemas.microsoft.com/office/drawing/2014/main" id="{347B9CFD-B403-710C-E8F4-37D3FDC83A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1190943">
                  <a:off x="12489812" y="6101435"/>
                  <a:ext cx="544089" cy="414867"/>
                </a:xfrm>
                <a:custGeom>
                  <a:avLst/>
                  <a:gdLst>
                    <a:gd name="T0" fmla="*/ 299 w 362"/>
                    <a:gd name="T1" fmla="*/ 259 h 318"/>
                    <a:gd name="T2" fmla="*/ 57 w 362"/>
                    <a:gd name="T3" fmla="*/ 630 h 318"/>
                    <a:gd name="T4" fmla="*/ 29 w 362"/>
                    <a:gd name="T5" fmla="*/ 1080 h 318"/>
                    <a:gd name="T6" fmla="*/ 218 w 362"/>
                    <a:gd name="T7" fmla="*/ 1331 h 318"/>
                    <a:gd name="T8" fmla="*/ 439 w 362"/>
                    <a:gd name="T9" fmla="*/ 1488 h 318"/>
                    <a:gd name="T10" fmla="*/ 587 w 362"/>
                    <a:gd name="T11" fmla="*/ 1741 h 318"/>
                    <a:gd name="T12" fmla="*/ 1183 w 362"/>
                    <a:gd name="T13" fmla="*/ 1932 h 318"/>
                    <a:gd name="T14" fmla="*/ 1777 w 362"/>
                    <a:gd name="T15" fmla="*/ 979 h 318"/>
                    <a:gd name="T16" fmla="*/ 1801 w 362"/>
                    <a:gd name="T17" fmla="*/ 725 h 318"/>
                    <a:gd name="T18" fmla="*/ 1699 w 362"/>
                    <a:gd name="T19" fmla="*/ 472 h 318"/>
                    <a:gd name="T20" fmla="*/ 1366 w 362"/>
                    <a:gd name="T21" fmla="*/ 94 h 318"/>
                    <a:gd name="T22" fmla="*/ 886 w 362"/>
                    <a:gd name="T23" fmla="*/ 0 h 318"/>
                    <a:gd name="T24" fmla="*/ 689 w 362"/>
                    <a:gd name="T25" fmla="*/ 20 h 318"/>
                    <a:gd name="T26" fmla="*/ 509 w 362"/>
                    <a:gd name="T27" fmla="*/ 94 h 318"/>
                    <a:gd name="T28" fmla="*/ 299 w 362"/>
                    <a:gd name="T29" fmla="*/ 259 h 318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362" h="318">
                      <a:moveTo>
                        <a:pt x="58" y="42"/>
                      </a:moveTo>
                      <a:cubicBezTo>
                        <a:pt x="36" y="58"/>
                        <a:pt x="16" y="84"/>
                        <a:pt x="11" y="102"/>
                      </a:cubicBezTo>
                      <a:cubicBezTo>
                        <a:pt x="6" y="121"/>
                        <a:pt x="0" y="154"/>
                        <a:pt x="6" y="174"/>
                      </a:cubicBezTo>
                      <a:cubicBezTo>
                        <a:pt x="11" y="191"/>
                        <a:pt x="27" y="208"/>
                        <a:pt x="42" y="215"/>
                      </a:cubicBezTo>
                      <a:cubicBezTo>
                        <a:pt x="57" y="222"/>
                        <a:pt x="74" y="227"/>
                        <a:pt x="85" y="240"/>
                      </a:cubicBezTo>
                      <a:cubicBezTo>
                        <a:pt x="97" y="252"/>
                        <a:pt x="102" y="268"/>
                        <a:pt x="114" y="281"/>
                      </a:cubicBezTo>
                      <a:cubicBezTo>
                        <a:pt x="145" y="313"/>
                        <a:pt x="188" y="318"/>
                        <a:pt x="230" y="312"/>
                      </a:cubicBezTo>
                      <a:cubicBezTo>
                        <a:pt x="306" y="303"/>
                        <a:pt x="362" y="233"/>
                        <a:pt x="345" y="158"/>
                      </a:cubicBezTo>
                      <a:cubicBezTo>
                        <a:pt x="341" y="141"/>
                        <a:pt x="349" y="133"/>
                        <a:pt x="350" y="117"/>
                      </a:cubicBezTo>
                      <a:cubicBezTo>
                        <a:pt x="352" y="100"/>
                        <a:pt x="340" y="88"/>
                        <a:pt x="330" y="76"/>
                      </a:cubicBezTo>
                      <a:cubicBezTo>
                        <a:pt x="307" y="49"/>
                        <a:pt x="305" y="23"/>
                        <a:pt x="265" y="15"/>
                      </a:cubicBezTo>
                      <a:cubicBezTo>
                        <a:pt x="236" y="10"/>
                        <a:pt x="202" y="1"/>
                        <a:pt x="172" y="0"/>
                      </a:cubicBezTo>
                      <a:cubicBezTo>
                        <a:pt x="159" y="0"/>
                        <a:pt x="147" y="3"/>
                        <a:pt x="134" y="3"/>
                      </a:cubicBezTo>
                      <a:cubicBezTo>
                        <a:pt x="118" y="3"/>
                        <a:pt x="111" y="4"/>
                        <a:pt x="99" y="15"/>
                      </a:cubicBezTo>
                      <a:cubicBezTo>
                        <a:pt x="86" y="25"/>
                        <a:pt x="67" y="36"/>
                        <a:pt x="58" y="42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50000"/>
                  </a:sysClr>
                </a:solidFill>
                <a:ln>
                  <a:noFill/>
                </a:ln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endParaRPr>
                </a:p>
              </p:txBody>
            </p:sp>
            <p:grpSp>
              <p:nvGrpSpPr>
                <p:cNvPr id="580" name="Group 120">
                  <a:extLst>
                    <a:ext uri="{FF2B5EF4-FFF2-40B4-BE49-F238E27FC236}">
                      <a16:creationId xmlns:a16="http://schemas.microsoft.com/office/drawing/2014/main" id="{1FAB5EB7-5D68-E7BC-E388-183AE23472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1190943">
                  <a:off x="12623021" y="6157319"/>
                  <a:ext cx="487305" cy="372660"/>
                  <a:chOff x="4322" y="2984"/>
                  <a:chExt cx="655" cy="634"/>
                </a:xfrm>
              </p:grpSpPr>
              <p:sp>
                <p:nvSpPr>
                  <p:cNvPr id="582" name="Freeform 122">
                    <a:extLst>
                      <a:ext uri="{FF2B5EF4-FFF2-40B4-BE49-F238E27FC236}">
                        <a16:creationId xmlns:a16="http://schemas.microsoft.com/office/drawing/2014/main" id="{54116BEB-1332-53F3-411E-F2238B4C3A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22" y="2984"/>
                    <a:ext cx="625" cy="584"/>
                  </a:xfrm>
                  <a:custGeom>
                    <a:avLst/>
                    <a:gdLst>
                      <a:gd name="T0" fmla="*/ 299 w 362"/>
                      <a:gd name="T1" fmla="*/ 259 h 318"/>
                      <a:gd name="T2" fmla="*/ 57 w 362"/>
                      <a:gd name="T3" fmla="*/ 630 h 318"/>
                      <a:gd name="T4" fmla="*/ 29 w 362"/>
                      <a:gd name="T5" fmla="*/ 1080 h 318"/>
                      <a:gd name="T6" fmla="*/ 218 w 362"/>
                      <a:gd name="T7" fmla="*/ 1331 h 318"/>
                      <a:gd name="T8" fmla="*/ 439 w 362"/>
                      <a:gd name="T9" fmla="*/ 1488 h 318"/>
                      <a:gd name="T10" fmla="*/ 587 w 362"/>
                      <a:gd name="T11" fmla="*/ 1741 h 318"/>
                      <a:gd name="T12" fmla="*/ 1183 w 362"/>
                      <a:gd name="T13" fmla="*/ 1932 h 318"/>
                      <a:gd name="T14" fmla="*/ 1777 w 362"/>
                      <a:gd name="T15" fmla="*/ 979 h 318"/>
                      <a:gd name="T16" fmla="*/ 1801 w 362"/>
                      <a:gd name="T17" fmla="*/ 725 h 318"/>
                      <a:gd name="T18" fmla="*/ 1699 w 362"/>
                      <a:gd name="T19" fmla="*/ 472 h 318"/>
                      <a:gd name="T20" fmla="*/ 1366 w 362"/>
                      <a:gd name="T21" fmla="*/ 94 h 318"/>
                      <a:gd name="T22" fmla="*/ 886 w 362"/>
                      <a:gd name="T23" fmla="*/ 0 h 318"/>
                      <a:gd name="T24" fmla="*/ 689 w 362"/>
                      <a:gd name="T25" fmla="*/ 20 h 318"/>
                      <a:gd name="T26" fmla="*/ 509 w 362"/>
                      <a:gd name="T27" fmla="*/ 94 h 318"/>
                      <a:gd name="T28" fmla="*/ 299 w 362"/>
                      <a:gd name="T29" fmla="*/ 259 h 31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362" h="318">
                        <a:moveTo>
                          <a:pt x="58" y="42"/>
                        </a:moveTo>
                        <a:cubicBezTo>
                          <a:pt x="36" y="58"/>
                          <a:pt x="16" y="84"/>
                          <a:pt x="11" y="102"/>
                        </a:cubicBezTo>
                        <a:cubicBezTo>
                          <a:pt x="6" y="121"/>
                          <a:pt x="0" y="154"/>
                          <a:pt x="6" y="174"/>
                        </a:cubicBezTo>
                        <a:cubicBezTo>
                          <a:pt x="11" y="191"/>
                          <a:pt x="27" y="208"/>
                          <a:pt x="42" y="215"/>
                        </a:cubicBezTo>
                        <a:cubicBezTo>
                          <a:pt x="57" y="222"/>
                          <a:pt x="74" y="227"/>
                          <a:pt x="85" y="240"/>
                        </a:cubicBezTo>
                        <a:cubicBezTo>
                          <a:pt x="97" y="252"/>
                          <a:pt x="102" y="268"/>
                          <a:pt x="114" y="281"/>
                        </a:cubicBezTo>
                        <a:cubicBezTo>
                          <a:pt x="145" y="313"/>
                          <a:pt x="188" y="318"/>
                          <a:pt x="230" y="312"/>
                        </a:cubicBezTo>
                        <a:cubicBezTo>
                          <a:pt x="306" y="303"/>
                          <a:pt x="362" y="233"/>
                          <a:pt x="345" y="158"/>
                        </a:cubicBezTo>
                        <a:cubicBezTo>
                          <a:pt x="341" y="141"/>
                          <a:pt x="349" y="133"/>
                          <a:pt x="350" y="117"/>
                        </a:cubicBezTo>
                        <a:cubicBezTo>
                          <a:pt x="352" y="100"/>
                          <a:pt x="340" y="88"/>
                          <a:pt x="330" y="76"/>
                        </a:cubicBezTo>
                        <a:cubicBezTo>
                          <a:pt x="307" y="49"/>
                          <a:pt x="305" y="23"/>
                          <a:pt x="265" y="15"/>
                        </a:cubicBezTo>
                        <a:cubicBezTo>
                          <a:pt x="236" y="10"/>
                          <a:pt x="202" y="1"/>
                          <a:pt x="172" y="0"/>
                        </a:cubicBezTo>
                        <a:cubicBezTo>
                          <a:pt x="159" y="0"/>
                          <a:pt x="147" y="3"/>
                          <a:pt x="134" y="3"/>
                        </a:cubicBezTo>
                        <a:cubicBezTo>
                          <a:pt x="118" y="3"/>
                          <a:pt x="111" y="4"/>
                          <a:pt x="99" y="15"/>
                        </a:cubicBezTo>
                        <a:cubicBezTo>
                          <a:pt x="86" y="25"/>
                          <a:pt x="67" y="36"/>
                          <a:pt x="58" y="42"/>
                        </a:cubicBezTo>
                        <a:close/>
                      </a:path>
                    </a:pathLst>
                  </a:custGeom>
                  <a:solidFill>
                    <a:sysClr val="window" lastClr="FFFFFF">
                      <a:lumMod val="65000"/>
                    </a:sys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83" name="Freeform 124">
                    <a:extLst>
                      <a:ext uri="{FF2B5EF4-FFF2-40B4-BE49-F238E27FC236}">
                        <a16:creationId xmlns:a16="http://schemas.microsoft.com/office/drawing/2014/main" id="{3A122A44-AAEF-1B11-1FD7-471C2DE121B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36" y="3014"/>
                    <a:ext cx="541" cy="604"/>
                  </a:xfrm>
                  <a:custGeom>
                    <a:avLst/>
                    <a:gdLst>
                      <a:gd name="T0" fmla="*/ 1601 w 313"/>
                      <a:gd name="T1" fmla="*/ 731 h 329"/>
                      <a:gd name="T2" fmla="*/ 1206 w 313"/>
                      <a:gd name="T3" fmla="*/ 0 h 329"/>
                      <a:gd name="T4" fmla="*/ 1509 w 313"/>
                      <a:gd name="T5" fmla="*/ 657 h 329"/>
                      <a:gd name="T6" fmla="*/ 1317 w 313"/>
                      <a:gd name="T7" fmla="*/ 1540 h 329"/>
                      <a:gd name="T8" fmla="*/ 589 w 313"/>
                      <a:gd name="T9" fmla="*/ 1924 h 329"/>
                      <a:gd name="T10" fmla="*/ 0 w 313"/>
                      <a:gd name="T11" fmla="*/ 1678 h 329"/>
                      <a:gd name="T12" fmla="*/ 676 w 313"/>
                      <a:gd name="T13" fmla="*/ 1999 h 329"/>
                      <a:gd name="T14" fmla="*/ 1403 w 313"/>
                      <a:gd name="T15" fmla="*/ 1608 h 329"/>
                      <a:gd name="T16" fmla="*/ 1601 w 313"/>
                      <a:gd name="T17" fmla="*/ 731 h 32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313" h="329">
                        <a:moveTo>
                          <a:pt x="310" y="118"/>
                        </a:moveTo>
                        <a:cubicBezTo>
                          <a:pt x="306" y="64"/>
                          <a:pt x="275" y="24"/>
                          <a:pt x="234" y="0"/>
                        </a:cubicBezTo>
                        <a:cubicBezTo>
                          <a:pt x="266" y="25"/>
                          <a:pt x="289" y="60"/>
                          <a:pt x="292" y="106"/>
                        </a:cubicBezTo>
                        <a:cubicBezTo>
                          <a:pt x="295" y="157"/>
                          <a:pt x="283" y="207"/>
                          <a:pt x="255" y="249"/>
                        </a:cubicBezTo>
                        <a:cubicBezTo>
                          <a:pt x="220" y="301"/>
                          <a:pt x="174" y="317"/>
                          <a:pt x="114" y="311"/>
                        </a:cubicBezTo>
                        <a:cubicBezTo>
                          <a:pt x="78" y="308"/>
                          <a:pt x="36" y="294"/>
                          <a:pt x="0" y="271"/>
                        </a:cubicBezTo>
                        <a:cubicBezTo>
                          <a:pt x="40" y="300"/>
                          <a:pt x="89" y="319"/>
                          <a:pt x="131" y="323"/>
                        </a:cubicBezTo>
                        <a:cubicBezTo>
                          <a:pt x="192" y="329"/>
                          <a:pt x="237" y="312"/>
                          <a:pt x="272" y="260"/>
                        </a:cubicBezTo>
                        <a:cubicBezTo>
                          <a:pt x="300" y="218"/>
                          <a:pt x="313" y="168"/>
                          <a:pt x="310" y="118"/>
                        </a:cubicBezTo>
                      </a:path>
                    </a:pathLst>
                  </a:custGeom>
                  <a:solidFill>
                    <a:srgbClr val="244EA2">
                      <a:lumMod val="20000"/>
                      <a:lumOff val="8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84" name="Freeform 125">
                    <a:extLst>
                      <a:ext uri="{FF2B5EF4-FFF2-40B4-BE49-F238E27FC236}">
                        <a16:creationId xmlns:a16="http://schemas.microsoft.com/office/drawing/2014/main" id="{93D93133-F79F-A1CE-3FDC-D40AAEBD2C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38" y="3072"/>
                    <a:ext cx="469" cy="476"/>
                  </a:xfrm>
                  <a:custGeom>
                    <a:avLst/>
                    <a:gdLst>
                      <a:gd name="T0" fmla="*/ 0 w 272"/>
                      <a:gd name="T1" fmla="*/ 987 h 259"/>
                      <a:gd name="T2" fmla="*/ 512 w 272"/>
                      <a:gd name="T3" fmla="*/ 1513 h 259"/>
                      <a:gd name="T4" fmla="*/ 1154 w 272"/>
                      <a:gd name="T5" fmla="*/ 1402 h 259"/>
                      <a:gd name="T6" fmla="*/ 1347 w 272"/>
                      <a:gd name="T7" fmla="*/ 632 h 259"/>
                      <a:gd name="T8" fmla="*/ 1338 w 272"/>
                      <a:gd name="T9" fmla="*/ 290 h 259"/>
                      <a:gd name="T10" fmla="*/ 1162 w 272"/>
                      <a:gd name="T11" fmla="*/ 0 h 259"/>
                      <a:gd name="T12" fmla="*/ 1210 w 272"/>
                      <a:gd name="T13" fmla="*/ 287 h 259"/>
                      <a:gd name="T14" fmla="*/ 1181 w 272"/>
                      <a:gd name="T15" fmla="*/ 682 h 259"/>
                      <a:gd name="T16" fmla="*/ 900 w 272"/>
                      <a:gd name="T17" fmla="*/ 1246 h 259"/>
                      <a:gd name="T18" fmla="*/ 666 w 272"/>
                      <a:gd name="T19" fmla="*/ 1334 h 259"/>
                      <a:gd name="T20" fmla="*/ 455 w 272"/>
                      <a:gd name="T21" fmla="*/ 1097 h 259"/>
                      <a:gd name="T22" fmla="*/ 9 w 272"/>
                      <a:gd name="T23" fmla="*/ 987 h 259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272" h="259">
                        <a:moveTo>
                          <a:pt x="0" y="159"/>
                        </a:moveTo>
                        <a:cubicBezTo>
                          <a:pt x="47" y="166"/>
                          <a:pt x="53" y="231"/>
                          <a:pt x="100" y="244"/>
                        </a:cubicBezTo>
                        <a:cubicBezTo>
                          <a:pt x="149" y="257"/>
                          <a:pt x="185" y="259"/>
                          <a:pt x="225" y="226"/>
                        </a:cubicBezTo>
                        <a:cubicBezTo>
                          <a:pt x="263" y="194"/>
                          <a:pt x="262" y="146"/>
                          <a:pt x="263" y="102"/>
                        </a:cubicBezTo>
                        <a:cubicBezTo>
                          <a:pt x="263" y="81"/>
                          <a:pt x="272" y="68"/>
                          <a:pt x="261" y="47"/>
                        </a:cubicBezTo>
                        <a:cubicBezTo>
                          <a:pt x="253" y="31"/>
                          <a:pt x="236" y="15"/>
                          <a:pt x="227" y="0"/>
                        </a:cubicBezTo>
                        <a:cubicBezTo>
                          <a:pt x="227" y="15"/>
                          <a:pt x="235" y="30"/>
                          <a:pt x="236" y="46"/>
                        </a:cubicBezTo>
                        <a:cubicBezTo>
                          <a:pt x="238" y="68"/>
                          <a:pt x="235" y="89"/>
                          <a:pt x="230" y="110"/>
                        </a:cubicBezTo>
                        <a:cubicBezTo>
                          <a:pt x="219" y="153"/>
                          <a:pt x="225" y="184"/>
                          <a:pt x="176" y="201"/>
                        </a:cubicBezTo>
                        <a:cubicBezTo>
                          <a:pt x="163" y="205"/>
                          <a:pt x="144" y="217"/>
                          <a:pt x="130" y="215"/>
                        </a:cubicBezTo>
                        <a:cubicBezTo>
                          <a:pt x="111" y="213"/>
                          <a:pt x="103" y="189"/>
                          <a:pt x="89" y="177"/>
                        </a:cubicBezTo>
                        <a:cubicBezTo>
                          <a:pt x="65" y="158"/>
                          <a:pt x="24" y="164"/>
                          <a:pt x="2" y="159"/>
                        </a:cubicBezTo>
                      </a:path>
                    </a:pathLst>
                  </a:custGeom>
                  <a:solidFill>
                    <a:srgbClr val="98B3E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85" name="Freeform 126">
                    <a:extLst>
                      <a:ext uri="{FF2B5EF4-FFF2-40B4-BE49-F238E27FC236}">
                        <a16:creationId xmlns:a16="http://schemas.microsoft.com/office/drawing/2014/main" id="{A889D054-BC68-A915-6A83-8BBEC1A951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46" y="3004"/>
                    <a:ext cx="399" cy="271"/>
                  </a:xfrm>
                  <a:custGeom>
                    <a:avLst/>
                    <a:gdLst>
                      <a:gd name="T0" fmla="*/ 29 w 231"/>
                      <a:gd name="T1" fmla="*/ 922 h 147"/>
                      <a:gd name="T2" fmla="*/ 484 w 231"/>
                      <a:gd name="T3" fmla="*/ 105 h 147"/>
                      <a:gd name="T4" fmla="*/ 871 w 231"/>
                      <a:gd name="T5" fmla="*/ 37 h 147"/>
                      <a:gd name="T6" fmla="*/ 1190 w 231"/>
                      <a:gd name="T7" fmla="*/ 125 h 147"/>
                      <a:gd name="T8" fmla="*/ 411 w 231"/>
                      <a:gd name="T9" fmla="*/ 289 h 147"/>
                      <a:gd name="T10" fmla="*/ 50 w 231"/>
                      <a:gd name="T11" fmla="*/ 898 h 14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0" t="0" r="r" b="b"/>
                    <a:pathLst>
                      <a:path w="231" h="147">
                        <a:moveTo>
                          <a:pt x="6" y="147"/>
                        </a:moveTo>
                        <a:cubicBezTo>
                          <a:pt x="0" y="86"/>
                          <a:pt x="33" y="48"/>
                          <a:pt x="94" y="17"/>
                        </a:cubicBezTo>
                        <a:cubicBezTo>
                          <a:pt x="126" y="0"/>
                          <a:pt x="133" y="5"/>
                          <a:pt x="169" y="6"/>
                        </a:cubicBezTo>
                        <a:cubicBezTo>
                          <a:pt x="195" y="8"/>
                          <a:pt x="210" y="9"/>
                          <a:pt x="231" y="20"/>
                        </a:cubicBezTo>
                        <a:cubicBezTo>
                          <a:pt x="179" y="2"/>
                          <a:pt x="126" y="24"/>
                          <a:pt x="80" y="46"/>
                        </a:cubicBezTo>
                        <a:cubicBezTo>
                          <a:pt x="48" y="62"/>
                          <a:pt x="6" y="98"/>
                          <a:pt x="10" y="143"/>
                        </a:cubicBezTo>
                      </a:path>
                    </a:pathLst>
                  </a:custGeom>
                  <a:solidFill>
                    <a:srgbClr val="E3D5DE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86" name="Freeform 127">
                    <a:extLst>
                      <a:ext uri="{FF2B5EF4-FFF2-40B4-BE49-F238E27FC236}">
                        <a16:creationId xmlns:a16="http://schemas.microsoft.com/office/drawing/2014/main" id="{9FDBEA12-F366-5D45-3A08-EFAD91B60A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31" y="3335"/>
                    <a:ext cx="361" cy="232"/>
                  </a:xfrm>
                  <a:custGeom>
                    <a:avLst/>
                    <a:gdLst>
                      <a:gd name="T0" fmla="*/ 582 w 209"/>
                      <a:gd name="T1" fmla="*/ 569 h 126"/>
                      <a:gd name="T2" fmla="*/ 1078 w 209"/>
                      <a:gd name="T3" fmla="*/ 0 h 126"/>
                      <a:gd name="T4" fmla="*/ 603 w 209"/>
                      <a:gd name="T5" fmla="*/ 654 h 126"/>
                      <a:gd name="T6" fmla="*/ 0 w 209"/>
                      <a:gd name="T7" fmla="*/ 350 h 126"/>
                      <a:gd name="T8" fmla="*/ 582 w 209"/>
                      <a:gd name="T9" fmla="*/ 569 h 12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09" h="126">
                        <a:moveTo>
                          <a:pt x="113" y="91"/>
                        </a:moveTo>
                        <a:cubicBezTo>
                          <a:pt x="181" y="68"/>
                          <a:pt x="204" y="26"/>
                          <a:pt x="209" y="0"/>
                        </a:cubicBezTo>
                        <a:cubicBezTo>
                          <a:pt x="204" y="57"/>
                          <a:pt x="187" y="85"/>
                          <a:pt x="117" y="105"/>
                        </a:cubicBezTo>
                        <a:cubicBezTo>
                          <a:pt x="46" y="126"/>
                          <a:pt x="19" y="91"/>
                          <a:pt x="0" y="56"/>
                        </a:cubicBezTo>
                        <a:cubicBezTo>
                          <a:pt x="24" y="78"/>
                          <a:pt x="61" y="107"/>
                          <a:pt x="113" y="91"/>
                        </a:cubicBezTo>
                      </a:path>
                    </a:pathLst>
                  </a:custGeom>
                  <a:solidFill>
                    <a:srgbClr val="244EA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E3D5DE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87" name="Freeform 130">
                    <a:extLst>
                      <a:ext uri="{FF2B5EF4-FFF2-40B4-BE49-F238E27FC236}">
                        <a16:creationId xmlns:a16="http://schemas.microsoft.com/office/drawing/2014/main" id="{37CA67A7-06AA-1ACA-5E68-DCA7CD49D2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22" y="2984"/>
                    <a:ext cx="625" cy="584"/>
                  </a:xfrm>
                  <a:custGeom>
                    <a:avLst/>
                    <a:gdLst>
                      <a:gd name="T0" fmla="*/ 299 w 362"/>
                      <a:gd name="T1" fmla="*/ 259 h 318"/>
                      <a:gd name="T2" fmla="*/ 57 w 362"/>
                      <a:gd name="T3" fmla="*/ 630 h 318"/>
                      <a:gd name="T4" fmla="*/ 29 w 362"/>
                      <a:gd name="T5" fmla="*/ 1080 h 318"/>
                      <a:gd name="T6" fmla="*/ 218 w 362"/>
                      <a:gd name="T7" fmla="*/ 1331 h 318"/>
                      <a:gd name="T8" fmla="*/ 439 w 362"/>
                      <a:gd name="T9" fmla="*/ 1488 h 318"/>
                      <a:gd name="T10" fmla="*/ 587 w 362"/>
                      <a:gd name="T11" fmla="*/ 1741 h 318"/>
                      <a:gd name="T12" fmla="*/ 1183 w 362"/>
                      <a:gd name="T13" fmla="*/ 1932 h 318"/>
                      <a:gd name="T14" fmla="*/ 1777 w 362"/>
                      <a:gd name="T15" fmla="*/ 979 h 318"/>
                      <a:gd name="T16" fmla="*/ 1801 w 362"/>
                      <a:gd name="T17" fmla="*/ 725 h 318"/>
                      <a:gd name="T18" fmla="*/ 1699 w 362"/>
                      <a:gd name="T19" fmla="*/ 472 h 318"/>
                      <a:gd name="T20" fmla="*/ 1366 w 362"/>
                      <a:gd name="T21" fmla="*/ 94 h 318"/>
                      <a:gd name="T22" fmla="*/ 886 w 362"/>
                      <a:gd name="T23" fmla="*/ 0 h 318"/>
                      <a:gd name="T24" fmla="*/ 689 w 362"/>
                      <a:gd name="T25" fmla="*/ 20 h 318"/>
                      <a:gd name="T26" fmla="*/ 509 w 362"/>
                      <a:gd name="T27" fmla="*/ 94 h 318"/>
                      <a:gd name="T28" fmla="*/ 299 w 362"/>
                      <a:gd name="T29" fmla="*/ 259 h 318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0" t="0" r="r" b="b"/>
                    <a:pathLst>
                      <a:path w="362" h="318">
                        <a:moveTo>
                          <a:pt x="58" y="42"/>
                        </a:moveTo>
                        <a:cubicBezTo>
                          <a:pt x="36" y="58"/>
                          <a:pt x="16" y="84"/>
                          <a:pt x="11" y="102"/>
                        </a:cubicBezTo>
                        <a:cubicBezTo>
                          <a:pt x="6" y="121"/>
                          <a:pt x="0" y="154"/>
                          <a:pt x="6" y="174"/>
                        </a:cubicBezTo>
                        <a:cubicBezTo>
                          <a:pt x="11" y="191"/>
                          <a:pt x="27" y="208"/>
                          <a:pt x="42" y="215"/>
                        </a:cubicBezTo>
                        <a:cubicBezTo>
                          <a:pt x="57" y="222"/>
                          <a:pt x="74" y="227"/>
                          <a:pt x="85" y="240"/>
                        </a:cubicBezTo>
                        <a:cubicBezTo>
                          <a:pt x="97" y="252"/>
                          <a:pt x="102" y="268"/>
                          <a:pt x="114" y="281"/>
                        </a:cubicBezTo>
                        <a:cubicBezTo>
                          <a:pt x="145" y="313"/>
                          <a:pt x="188" y="318"/>
                          <a:pt x="230" y="312"/>
                        </a:cubicBezTo>
                        <a:cubicBezTo>
                          <a:pt x="306" y="303"/>
                          <a:pt x="362" y="233"/>
                          <a:pt x="345" y="158"/>
                        </a:cubicBezTo>
                        <a:cubicBezTo>
                          <a:pt x="341" y="141"/>
                          <a:pt x="349" y="133"/>
                          <a:pt x="350" y="117"/>
                        </a:cubicBezTo>
                        <a:cubicBezTo>
                          <a:pt x="352" y="100"/>
                          <a:pt x="340" y="88"/>
                          <a:pt x="330" y="76"/>
                        </a:cubicBezTo>
                        <a:cubicBezTo>
                          <a:pt x="307" y="49"/>
                          <a:pt x="305" y="23"/>
                          <a:pt x="265" y="15"/>
                        </a:cubicBezTo>
                        <a:cubicBezTo>
                          <a:pt x="236" y="10"/>
                          <a:pt x="202" y="1"/>
                          <a:pt x="172" y="0"/>
                        </a:cubicBezTo>
                        <a:cubicBezTo>
                          <a:pt x="159" y="0"/>
                          <a:pt x="147" y="3"/>
                          <a:pt x="134" y="3"/>
                        </a:cubicBezTo>
                        <a:cubicBezTo>
                          <a:pt x="118" y="3"/>
                          <a:pt x="111" y="4"/>
                          <a:pt x="99" y="15"/>
                        </a:cubicBezTo>
                        <a:cubicBezTo>
                          <a:pt x="86" y="25"/>
                          <a:pt x="67" y="36"/>
                          <a:pt x="58" y="42"/>
                        </a:cubicBezTo>
                        <a:close/>
                      </a:path>
                    </a:pathLst>
                  </a:custGeom>
                  <a:noFill/>
                  <a:ln w="6350" cap="rnd">
                    <a:noFill/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588" name="Oval 132">
                    <a:extLst>
                      <a:ext uri="{FF2B5EF4-FFF2-40B4-BE49-F238E27FC236}">
                        <a16:creationId xmlns:a16="http://schemas.microsoft.com/office/drawing/2014/main" id="{0AA40BA7-8834-1711-9E64-ACFE520277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91" y="3003"/>
                    <a:ext cx="21" cy="22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altLang="fr-FR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Arial" panose="020B0604020202020204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89" name="Oval 133">
                    <a:extLst>
                      <a:ext uri="{FF2B5EF4-FFF2-40B4-BE49-F238E27FC236}">
                        <a16:creationId xmlns:a16="http://schemas.microsoft.com/office/drawing/2014/main" id="{AF553FBE-D42D-B2ED-A031-BE657DDCF5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48" y="3121"/>
                    <a:ext cx="21" cy="22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fr-FR" altLang="fr-FR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Arial" panose="020B0604020202020204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581" name="Freeform 127">
                  <a:extLst>
                    <a:ext uri="{FF2B5EF4-FFF2-40B4-BE49-F238E27FC236}">
                      <a16:creationId xmlns:a16="http://schemas.microsoft.com/office/drawing/2014/main" id="{1B479EF3-3657-2C05-32EA-41776BB8E7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9565633">
                  <a:off x="12526568" y="6102888"/>
                  <a:ext cx="341414" cy="136367"/>
                </a:xfrm>
                <a:custGeom>
                  <a:avLst/>
                  <a:gdLst>
                    <a:gd name="T0" fmla="*/ 582 w 209"/>
                    <a:gd name="T1" fmla="*/ 569 h 126"/>
                    <a:gd name="T2" fmla="*/ 1078 w 209"/>
                    <a:gd name="T3" fmla="*/ 0 h 126"/>
                    <a:gd name="T4" fmla="*/ 603 w 209"/>
                    <a:gd name="T5" fmla="*/ 654 h 126"/>
                    <a:gd name="T6" fmla="*/ 0 w 209"/>
                    <a:gd name="T7" fmla="*/ 350 h 126"/>
                    <a:gd name="T8" fmla="*/ 582 w 209"/>
                    <a:gd name="T9" fmla="*/ 569 h 1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09" h="126">
                      <a:moveTo>
                        <a:pt x="113" y="91"/>
                      </a:moveTo>
                      <a:cubicBezTo>
                        <a:pt x="181" y="68"/>
                        <a:pt x="204" y="26"/>
                        <a:pt x="209" y="0"/>
                      </a:cubicBezTo>
                      <a:cubicBezTo>
                        <a:pt x="204" y="57"/>
                        <a:pt x="187" y="85"/>
                        <a:pt x="117" y="105"/>
                      </a:cubicBezTo>
                      <a:cubicBezTo>
                        <a:pt x="46" y="126"/>
                        <a:pt x="19" y="91"/>
                        <a:pt x="0" y="56"/>
                      </a:cubicBezTo>
                      <a:cubicBezTo>
                        <a:pt x="24" y="78"/>
                        <a:pt x="61" y="107"/>
                        <a:pt x="113" y="91"/>
                      </a:cubicBezTo>
                    </a:path>
                  </a:pathLst>
                </a:custGeom>
                <a:solidFill>
                  <a:srgbClr val="E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E3D5DE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575" name="Freeform 122">
                <a:extLst>
                  <a:ext uri="{FF2B5EF4-FFF2-40B4-BE49-F238E27FC236}">
                    <a16:creationId xmlns:a16="http://schemas.microsoft.com/office/drawing/2014/main" id="{2A9367C9-EB6A-F1CA-E41A-678C209AD8DB}"/>
                  </a:ext>
                </a:extLst>
              </p:cNvPr>
              <p:cNvSpPr>
                <a:spLocks/>
              </p:cNvSpPr>
              <p:nvPr/>
            </p:nvSpPr>
            <p:spPr bwMode="auto">
              <a:xfrm rot="83717" flipH="1">
                <a:off x="8508850" y="5262039"/>
                <a:ext cx="664453" cy="331246"/>
              </a:xfrm>
              <a:custGeom>
                <a:avLst/>
                <a:gdLst>
                  <a:gd name="T0" fmla="*/ 299 w 362"/>
                  <a:gd name="T1" fmla="*/ 259 h 318"/>
                  <a:gd name="T2" fmla="*/ 57 w 362"/>
                  <a:gd name="T3" fmla="*/ 630 h 318"/>
                  <a:gd name="T4" fmla="*/ 29 w 362"/>
                  <a:gd name="T5" fmla="*/ 1080 h 318"/>
                  <a:gd name="T6" fmla="*/ 218 w 362"/>
                  <a:gd name="T7" fmla="*/ 1331 h 318"/>
                  <a:gd name="T8" fmla="*/ 439 w 362"/>
                  <a:gd name="T9" fmla="*/ 1488 h 318"/>
                  <a:gd name="T10" fmla="*/ 587 w 362"/>
                  <a:gd name="T11" fmla="*/ 1741 h 318"/>
                  <a:gd name="T12" fmla="*/ 1183 w 362"/>
                  <a:gd name="T13" fmla="*/ 1932 h 318"/>
                  <a:gd name="T14" fmla="*/ 1777 w 362"/>
                  <a:gd name="T15" fmla="*/ 979 h 318"/>
                  <a:gd name="T16" fmla="*/ 1801 w 362"/>
                  <a:gd name="T17" fmla="*/ 725 h 318"/>
                  <a:gd name="T18" fmla="*/ 1699 w 362"/>
                  <a:gd name="T19" fmla="*/ 472 h 318"/>
                  <a:gd name="T20" fmla="*/ 1366 w 362"/>
                  <a:gd name="T21" fmla="*/ 94 h 318"/>
                  <a:gd name="T22" fmla="*/ 886 w 362"/>
                  <a:gd name="T23" fmla="*/ 0 h 318"/>
                  <a:gd name="T24" fmla="*/ 689 w 362"/>
                  <a:gd name="T25" fmla="*/ 20 h 318"/>
                  <a:gd name="T26" fmla="*/ 509 w 362"/>
                  <a:gd name="T27" fmla="*/ 94 h 318"/>
                  <a:gd name="T28" fmla="*/ 299 w 362"/>
                  <a:gd name="T29" fmla="*/ 259 h 31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362" h="318">
                    <a:moveTo>
                      <a:pt x="58" y="42"/>
                    </a:moveTo>
                    <a:cubicBezTo>
                      <a:pt x="36" y="58"/>
                      <a:pt x="16" y="84"/>
                      <a:pt x="11" y="102"/>
                    </a:cubicBezTo>
                    <a:cubicBezTo>
                      <a:pt x="6" y="121"/>
                      <a:pt x="0" y="154"/>
                      <a:pt x="6" y="174"/>
                    </a:cubicBezTo>
                    <a:cubicBezTo>
                      <a:pt x="11" y="191"/>
                      <a:pt x="27" y="208"/>
                      <a:pt x="42" y="215"/>
                    </a:cubicBezTo>
                    <a:cubicBezTo>
                      <a:pt x="57" y="222"/>
                      <a:pt x="74" y="227"/>
                      <a:pt x="85" y="240"/>
                    </a:cubicBezTo>
                    <a:cubicBezTo>
                      <a:pt x="97" y="252"/>
                      <a:pt x="102" y="268"/>
                      <a:pt x="114" y="281"/>
                    </a:cubicBezTo>
                    <a:cubicBezTo>
                      <a:pt x="145" y="313"/>
                      <a:pt x="188" y="318"/>
                      <a:pt x="230" y="312"/>
                    </a:cubicBezTo>
                    <a:cubicBezTo>
                      <a:pt x="306" y="303"/>
                      <a:pt x="362" y="233"/>
                      <a:pt x="345" y="158"/>
                    </a:cubicBezTo>
                    <a:cubicBezTo>
                      <a:pt x="341" y="141"/>
                      <a:pt x="349" y="133"/>
                      <a:pt x="350" y="117"/>
                    </a:cubicBezTo>
                    <a:cubicBezTo>
                      <a:pt x="352" y="100"/>
                      <a:pt x="340" y="88"/>
                      <a:pt x="330" y="76"/>
                    </a:cubicBezTo>
                    <a:cubicBezTo>
                      <a:pt x="307" y="49"/>
                      <a:pt x="305" y="23"/>
                      <a:pt x="265" y="15"/>
                    </a:cubicBezTo>
                    <a:cubicBezTo>
                      <a:pt x="236" y="10"/>
                      <a:pt x="202" y="1"/>
                      <a:pt x="172" y="0"/>
                    </a:cubicBezTo>
                    <a:cubicBezTo>
                      <a:pt x="159" y="0"/>
                      <a:pt x="147" y="3"/>
                      <a:pt x="134" y="3"/>
                    </a:cubicBezTo>
                    <a:cubicBezTo>
                      <a:pt x="118" y="3"/>
                      <a:pt x="111" y="4"/>
                      <a:pt x="99" y="15"/>
                    </a:cubicBezTo>
                    <a:cubicBezTo>
                      <a:pt x="86" y="25"/>
                      <a:pt x="67" y="36"/>
                      <a:pt x="58" y="42"/>
                    </a:cubicBezTo>
                    <a:close/>
                  </a:path>
                </a:pathLst>
              </a:custGeom>
              <a:solidFill>
                <a:sysClr val="window" lastClr="FFFFFF">
                  <a:alpha val="20000"/>
                </a:sysClr>
              </a:solidFill>
              <a:ln>
                <a:noFill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90" name="Group 589">
              <a:extLst>
                <a:ext uri="{FF2B5EF4-FFF2-40B4-BE49-F238E27FC236}">
                  <a16:creationId xmlns:a16="http://schemas.microsoft.com/office/drawing/2014/main" id="{B387470E-2454-90C8-3DB2-438BC64A5579}"/>
                </a:ext>
              </a:extLst>
            </p:cNvPr>
            <p:cNvGrpSpPr/>
            <p:nvPr/>
          </p:nvGrpSpPr>
          <p:grpSpPr>
            <a:xfrm rot="19455557">
              <a:off x="6802067" y="3537989"/>
              <a:ext cx="303502" cy="309020"/>
              <a:chOff x="6599805" y="1992804"/>
              <a:chExt cx="378872" cy="385751"/>
            </a:xfrm>
          </p:grpSpPr>
          <p:sp>
            <p:nvSpPr>
              <p:cNvPr id="591" name="Freeform: Shape 590">
                <a:extLst>
                  <a:ext uri="{FF2B5EF4-FFF2-40B4-BE49-F238E27FC236}">
                    <a16:creationId xmlns:a16="http://schemas.microsoft.com/office/drawing/2014/main" id="{7EAE2F2F-5440-FEB9-E4B5-6326DB563A5D}"/>
                  </a:ext>
                </a:extLst>
              </p:cNvPr>
              <p:cNvSpPr/>
              <p:nvPr/>
            </p:nvSpPr>
            <p:spPr>
              <a:xfrm>
                <a:off x="6696789" y="2078769"/>
                <a:ext cx="52811" cy="6857"/>
              </a:xfrm>
              <a:custGeom>
                <a:avLst/>
                <a:gdLst>
                  <a:gd name="connsiteX0" fmla="*/ 0 w 52811"/>
                  <a:gd name="connsiteY0" fmla="*/ 0 h 6857"/>
                  <a:gd name="connsiteX1" fmla="*/ 52812 w 52811"/>
                  <a:gd name="connsiteY1" fmla="*/ 0 h 6857"/>
                  <a:gd name="connsiteX2" fmla="*/ 52812 w 52811"/>
                  <a:gd name="connsiteY2" fmla="*/ 6858 h 6857"/>
                  <a:gd name="connsiteX3" fmla="*/ 0 w 52811"/>
                  <a:gd name="connsiteY3" fmla="*/ 6858 h 6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811" h="6857">
                    <a:moveTo>
                      <a:pt x="0" y="0"/>
                    </a:moveTo>
                    <a:lnTo>
                      <a:pt x="52812" y="0"/>
                    </a:lnTo>
                    <a:lnTo>
                      <a:pt x="52812" y="6858"/>
                    </a:lnTo>
                    <a:lnTo>
                      <a:pt x="0" y="6858"/>
                    </a:lnTo>
                    <a:close/>
                  </a:path>
                </a:pathLst>
              </a:custGeom>
              <a:solidFill>
                <a:srgbClr val="B25656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2" name="Freeform: Shape 591">
                <a:extLst>
                  <a:ext uri="{FF2B5EF4-FFF2-40B4-BE49-F238E27FC236}">
                    <a16:creationId xmlns:a16="http://schemas.microsoft.com/office/drawing/2014/main" id="{C8640A4F-F7C1-F1C0-A08C-A659982E9BC5}"/>
                  </a:ext>
                </a:extLst>
              </p:cNvPr>
              <p:cNvSpPr/>
              <p:nvPr/>
            </p:nvSpPr>
            <p:spPr>
              <a:xfrm>
                <a:off x="6633909" y="2052020"/>
                <a:ext cx="63966" cy="64193"/>
              </a:xfrm>
              <a:custGeom>
                <a:avLst/>
                <a:gdLst>
                  <a:gd name="connsiteX0" fmla="*/ 626 w 63966"/>
                  <a:gd name="connsiteY0" fmla="*/ 35199 h 64193"/>
                  <a:gd name="connsiteX1" fmla="*/ 58435 w 63966"/>
                  <a:gd name="connsiteY1" fmla="*/ 48804 h 64193"/>
                  <a:gd name="connsiteX2" fmla="*/ 43995 w 63966"/>
                  <a:gd name="connsiteY2" fmla="*/ 2519 h 64193"/>
                  <a:gd name="connsiteX3" fmla="*/ 563 w 63966"/>
                  <a:gd name="connsiteY3" fmla="*/ 34946 h 64193"/>
                  <a:gd name="connsiteX4" fmla="*/ 610 w 63966"/>
                  <a:gd name="connsiteY4" fmla="*/ 35199 h 64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966" h="64193">
                    <a:moveTo>
                      <a:pt x="626" y="35199"/>
                    </a:moveTo>
                    <a:cubicBezTo>
                      <a:pt x="7153" y="66287"/>
                      <a:pt x="38713" y="74784"/>
                      <a:pt x="58435" y="48804"/>
                    </a:cubicBezTo>
                    <a:cubicBezTo>
                      <a:pt x="70353" y="32676"/>
                      <a:pt x="61856" y="9928"/>
                      <a:pt x="43995" y="2519"/>
                    </a:cubicBezTo>
                    <a:cubicBezTo>
                      <a:pt x="22728" y="-6767"/>
                      <a:pt x="-4245" y="10874"/>
                      <a:pt x="563" y="34946"/>
                    </a:cubicBezTo>
                    <a:lnTo>
                      <a:pt x="610" y="35199"/>
                    </a:lnTo>
                    <a:close/>
                  </a:path>
                </a:pathLst>
              </a:custGeom>
              <a:solidFill>
                <a:srgbClr val="C95B5B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3" name="Freeform: Shape 592">
                <a:extLst>
                  <a:ext uri="{FF2B5EF4-FFF2-40B4-BE49-F238E27FC236}">
                    <a16:creationId xmlns:a16="http://schemas.microsoft.com/office/drawing/2014/main" id="{020C601E-E1AA-4AEB-674D-DD6EAA8FCD6D}"/>
                  </a:ext>
                </a:extLst>
              </p:cNvPr>
              <p:cNvSpPr/>
              <p:nvPr/>
            </p:nvSpPr>
            <p:spPr>
              <a:xfrm>
                <a:off x="6639968" y="2085264"/>
                <a:ext cx="52060" cy="25717"/>
              </a:xfrm>
              <a:custGeom>
                <a:avLst/>
                <a:gdLst>
                  <a:gd name="connsiteX0" fmla="*/ 9717 w 52060"/>
                  <a:gd name="connsiteY0" fmla="*/ 20163 h 25717"/>
                  <a:gd name="connsiteX1" fmla="*/ 36470 w 52060"/>
                  <a:gd name="connsiteY1" fmla="*/ 23600 h 25717"/>
                  <a:gd name="connsiteX2" fmla="*/ 52061 w 52060"/>
                  <a:gd name="connsiteY2" fmla="*/ 1576 h 25717"/>
                  <a:gd name="connsiteX3" fmla="*/ 25009 w 52060"/>
                  <a:gd name="connsiteY3" fmla="*/ 9947 h 25717"/>
                  <a:gd name="connsiteX4" fmla="*/ 369 w 52060"/>
                  <a:gd name="connsiteY4" fmla="*/ 0 h 25717"/>
                  <a:gd name="connsiteX5" fmla="*/ 9717 w 52060"/>
                  <a:gd name="connsiteY5" fmla="*/ 20163 h 25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060" h="25717">
                    <a:moveTo>
                      <a:pt x="9717" y="20163"/>
                    </a:moveTo>
                    <a:cubicBezTo>
                      <a:pt x="17126" y="26012"/>
                      <a:pt x="27831" y="27383"/>
                      <a:pt x="36470" y="23600"/>
                    </a:cubicBezTo>
                    <a:cubicBezTo>
                      <a:pt x="45109" y="19816"/>
                      <a:pt x="51351" y="11004"/>
                      <a:pt x="52061" y="1576"/>
                    </a:cubicBezTo>
                    <a:cubicBezTo>
                      <a:pt x="44588" y="7725"/>
                      <a:pt x="34657" y="10799"/>
                      <a:pt x="25009" y="9947"/>
                    </a:cubicBezTo>
                    <a:cubicBezTo>
                      <a:pt x="15708" y="9128"/>
                      <a:pt x="8440" y="568"/>
                      <a:pt x="369" y="0"/>
                    </a:cubicBezTo>
                    <a:cubicBezTo>
                      <a:pt x="-1555" y="6873"/>
                      <a:pt x="4420" y="15970"/>
                      <a:pt x="9717" y="20163"/>
                    </a:cubicBezTo>
                    <a:close/>
                  </a:path>
                </a:pathLst>
              </a:custGeom>
              <a:solidFill>
                <a:srgbClr val="BA5050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4" name="Freeform: Shape 593">
                <a:extLst>
                  <a:ext uri="{FF2B5EF4-FFF2-40B4-BE49-F238E27FC236}">
                    <a16:creationId xmlns:a16="http://schemas.microsoft.com/office/drawing/2014/main" id="{04DFBD5F-AD9F-F82E-6339-FF0893563EC1}"/>
                  </a:ext>
                </a:extLst>
              </p:cNvPr>
              <p:cNvSpPr/>
              <p:nvPr/>
            </p:nvSpPr>
            <p:spPr>
              <a:xfrm>
                <a:off x="6647232" y="2057568"/>
                <a:ext cx="35589" cy="8002"/>
              </a:xfrm>
              <a:custGeom>
                <a:avLst/>
                <a:gdLst>
                  <a:gd name="connsiteX0" fmla="*/ 15064 w 35589"/>
                  <a:gd name="connsiteY0" fmla="*/ 171 h 8002"/>
                  <a:gd name="connsiteX1" fmla="*/ 35590 w 35589"/>
                  <a:gd name="connsiteY1" fmla="*/ 5594 h 8002"/>
                  <a:gd name="connsiteX2" fmla="*/ 33982 w 35589"/>
                  <a:gd name="connsiteY2" fmla="*/ 5988 h 8002"/>
                  <a:gd name="connsiteX3" fmla="*/ 28259 w 35589"/>
                  <a:gd name="connsiteY3" fmla="*/ 5736 h 8002"/>
                  <a:gd name="connsiteX4" fmla="*/ 5905 w 35589"/>
                  <a:gd name="connsiteY4" fmla="*/ 7407 h 8002"/>
                  <a:gd name="connsiteX5" fmla="*/ 451 w 35589"/>
                  <a:gd name="connsiteY5" fmla="*/ 7769 h 8002"/>
                  <a:gd name="connsiteX6" fmla="*/ 2941 w 35589"/>
                  <a:gd name="connsiteY6" fmla="*/ 4144 h 8002"/>
                  <a:gd name="connsiteX7" fmla="*/ 14796 w 35589"/>
                  <a:gd name="connsiteY7" fmla="*/ 202 h 8002"/>
                  <a:gd name="connsiteX8" fmla="*/ 15064 w 35589"/>
                  <a:gd name="connsiteY8" fmla="*/ 171 h 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589" h="8002">
                    <a:moveTo>
                      <a:pt x="15064" y="171"/>
                    </a:moveTo>
                    <a:cubicBezTo>
                      <a:pt x="21749" y="-680"/>
                      <a:pt x="32264" y="1732"/>
                      <a:pt x="35590" y="5594"/>
                    </a:cubicBezTo>
                    <a:cubicBezTo>
                      <a:pt x="35495" y="5988"/>
                      <a:pt x="34865" y="5972"/>
                      <a:pt x="33982" y="5988"/>
                    </a:cubicBezTo>
                    <a:cubicBezTo>
                      <a:pt x="32153" y="5941"/>
                      <a:pt x="30120" y="5767"/>
                      <a:pt x="28259" y="5736"/>
                    </a:cubicBezTo>
                    <a:cubicBezTo>
                      <a:pt x="20913" y="5484"/>
                      <a:pt x="13141" y="5941"/>
                      <a:pt x="5905" y="7407"/>
                    </a:cubicBezTo>
                    <a:cubicBezTo>
                      <a:pt x="4266" y="7691"/>
                      <a:pt x="1885" y="8353"/>
                      <a:pt x="451" y="7769"/>
                    </a:cubicBezTo>
                    <a:cubicBezTo>
                      <a:pt x="-889" y="6918"/>
                      <a:pt x="1002" y="5357"/>
                      <a:pt x="2941" y="4144"/>
                    </a:cubicBezTo>
                    <a:cubicBezTo>
                      <a:pt x="6236" y="2126"/>
                      <a:pt x="10493" y="660"/>
                      <a:pt x="14796" y="202"/>
                    </a:cubicBezTo>
                    <a:lnTo>
                      <a:pt x="15064" y="171"/>
                    </a:lnTo>
                    <a:close/>
                  </a:path>
                </a:pathLst>
              </a:custGeom>
              <a:solidFill>
                <a:srgbClr val="F7F5F5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5" name="Freeform: Shape 594">
                <a:extLst>
                  <a:ext uri="{FF2B5EF4-FFF2-40B4-BE49-F238E27FC236}">
                    <a16:creationId xmlns:a16="http://schemas.microsoft.com/office/drawing/2014/main" id="{8FA98962-46AB-0CB6-EEDD-D988497FE201}"/>
                  </a:ext>
                </a:extLst>
              </p:cNvPr>
              <p:cNvSpPr/>
              <p:nvPr/>
            </p:nvSpPr>
            <p:spPr>
              <a:xfrm rot="10800000">
                <a:off x="6826264" y="2159011"/>
                <a:ext cx="52811" cy="6857"/>
              </a:xfrm>
              <a:custGeom>
                <a:avLst/>
                <a:gdLst>
                  <a:gd name="connsiteX0" fmla="*/ 0 w 52811"/>
                  <a:gd name="connsiteY0" fmla="*/ 0 h 6857"/>
                  <a:gd name="connsiteX1" fmla="*/ 52812 w 52811"/>
                  <a:gd name="connsiteY1" fmla="*/ 0 h 6857"/>
                  <a:gd name="connsiteX2" fmla="*/ 52812 w 52811"/>
                  <a:gd name="connsiteY2" fmla="*/ 6858 h 6857"/>
                  <a:gd name="connsiteX3" fmla="*/ 0 w 52811"/>
                  <a:gd name="connsiteY3" fmla="*/ 6858 h 6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811" h="6857">
                    <a:moveTo>
                      <a:pt x="0" y="0"/>
                    </a:moveTo>
                    <a:lnTo>
                      <a:pt x="52812" y="0"/>
                    </a:lnTo>
                    <a:lnTo>
                      <a:pt x="52812" y="6858"/>
                    </a:lnTo>
                    <a:lnTo>
                      <a:pt x="0" y="6858"/>
                    </a:lnTo>
                    <a:close/>
                  </a:path>
                </a:pathLst>
              </a:custGeom>
              <a:solidFill>
                <a:srgbClr val="B25656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6" name="Freeform: Shape 595">
                <a:extLst>
                  <a:ext uri="{FF2B5EF4-FFF2-40B4-BE49-F238E27FC236}">
                    <a16:creationId xmlns:a16="http://schemas.microsoft.com/office/drawing/2014/main" id="{F812ED60-65FA-D0EB-D92E-35A359CD744E}"/>
                  </a:ext>
                </a:extLst>
              </p:cNvPr>
              <p:cNvSpPr/>
              <p:nvPr/>
            </p:nvSpPr>
            <p:spPr>
              <a:xfrm>
                <a:off x="6878006" y="2132262"/>
                <a:ext cx="63966" cy="64193"/>
              </a:xfrm>
              <a:custGeom>
                <a:avLst/>
                <a:gdLst>
                  <a:gd name="connsiteX0" fmla="*/ 63341 w 63966"/>
                  <a:gd name="connsiteY0" fmla="*/ 35199 h 64193"/>
                  <a:gd name="connsiteX1" fmla="*/ 5532 w 63966"/>
                  <a:gd name="connsiteY1" fmla="*/ 48804 h 64193"/>
                  <a:gd name="connsiteX2" fmla="*/ 19972 w 63966"/>
                  <a:gd name="connsiteY2" fmla="*/ 2519 h 64193"/>
                  <a:gd name="connsiteX3" fmla="*/ 63404 w 63966"/>
                  <a:gd name="connsiteY3" fmla="*/ 34946 h 64193"/>
                  <a:gd name="connsiteX4" fmla="*/ 63357 w 63966"/>
                  <a:gd name="connsiteY4" fmla="*/ 35199 h 64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966" h="64193">
                    <a:moveTo>
                      <a:pt x="63341" y="35199"/>
                    </a:moveTo>
                    <a:cubicBezTo>
                      <a:pt x="56814" y="66287"/>
                      <a:pt x="25253" y="74784"/>
                      <a:pt x="5532" y="48804"/>
                    </a:cubicBezTo>
                    <a:cubicBezTo>
                      <a:pt x="-6386" y="32676"/>
                      <a:pt x="2111" y="9928"/>
                      <a:pt x="19972" y="2519"/>
                    </a:cubicBezTo>
                    <a:cubicBezTo>
                      <a:pt x="41239" y="-6767"/>
                      <a:pt x="68212" y="10874"/>
                      <a:pt x="63404" y="34946"/>
                    </a:cubicBezTo>
                    <a:lnTo>
                      <a:pt x="63357" y="35199"/>
                    </a:lnTo>
                    <a:close/>
                  </a:path>
                </a:pathLst>
              </a:custGeom>
              <a:solidFill>
                <a:srgbClr val="C95B5B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7" name="Freeform: Shape 596">
                <a:extLst>
                  <a:ext uri="{FF2B5EF4-FFF2-40B4-BE49-F238E27FC236}">
                    <a16:creationId xmlns:a16="http://schemas.microsoft.com/office/drawing/2014/main" id="{D4F100D3-CD44-A540-67AD-ACCE31CBA419}"/>
                  </a:ext>
                </a:extLst>
              </p:cNvPr>
              <p:cNvSpPr/>
              <p:nvPr/>
            </p:nvSpPr>
            <p:spPr>
              <a:xfrm>
                <a:off x="6883853" y="2165506"/>
                <a:ext cx="52060" cy="25717"/>
              </a:xfrm>
              <a:custGeom>
                <a:avLst/>
                <a:gdLst>
                  <a:gd name="connsiteX0" fmla="*/ 42344 w 52060"/>
                  <a:gd name="connsiteY0" fmla="*/ 20163 h 25717"/>
                  <a:gd name="connsiteX1" fmla="*/ 15591 w 52060"/>
                  <a:gd name="connsiteY1" fmla="*/ 23600 h 25717"/>
                  <a:gd name="connsiteX2" fmla="*/ 0 w 52060"/>
                  <a:gd name="connsiteY2" fmla="*/ 1576 h 25717"/>
                  <a:gd name="connsiteX3" fmla="*/ 27052 w 52060"/>
                  <a:gd name="connsiteY3" fmla="*/ 9947 h 25717"/>
                  <a:gd name="connsiteX4" fmla="*/ 51692 w 52060"/>
                  <a:gd name="connsiteY4" fmla="*/ 0 h 25717"/>
                  <a:gd name="connsiteX5" fmla="*/ 42344 w 52060"/>
                  <a:gd name="connsiteY5" fmla="*/ 20163 h 25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060" h="25717">
                    <a:moveTo>
                      <a:pt x="42344" y="20163"/>
                    </a:moveTo>
                    <a:cubicBezTo>
                      <a:pt x="34934" y="26012"/>
                      <a:pt x="24230" y="27383"/>
                      <a:pt x="15591" y="23600"/>
                    </a:cubicBezTo>
                    <a:cubicBezTo>
                      <a:pt x="6952" y="19816"/>
                      <a:pt x="709" y="11004"/>
                      <a:pt x="0" y="1576"/>
                    </a:cubicBezTo>
                    <a:cubicBezTo>
                      <a:pt x="7472" y="7725"/>
                      <a:pt x="17404" y="10799"/>
                      <a:pt x="27052" y="9947"/>
                    </a:cubicBezTo>
                    <a:cubicBezTo>
                      <a:pt x="36353" y="9128"/>
                      <a:pt x="43621" y="568"/>
                      <a:pt x="51692" y="0"/>
                    </a:cubicBezTo>
                    <a:cubicBezTo>
                      <a:pt x="53616" y="6873"/>
                      <a:pt x="47641" y="15970"/>
                      <a:pt x="42344" y="20163"/>
                    </a:cubicBezTo>
                    <a:close/>
                  </a:path>
                </a:pathLst>
              </a:custGeom>
              <a:solidFill>
                <a:srgbClr val="BA5050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8" name="Freeform: Shape 597">
                <a:extLst>
                  <a:ext uri="{FF2B5EF4-FFF2-40B4-BE49-F238E27FC236}">
                    <a16:creationId xmlns:a16="http://schemas.microsoft.com/office/drawing/2014/main" id="{24C01240-4C33-2BE3-F960-DC18F31CAAEE}"/>
                  </a:ext>
                </a:extLst>
              </p:cNvPr>
              <p:cNvSpPr/>
              <p:nvPr/>
            </p:nvSpPr>
            <p:spPr>
              <a:xfrm>
                <a:off x="6893044" y="2137810"/>
                <a:ext cx="35589" cy="8002"/>
              </a:xfrm>
              <a:custGeom>
                <a:avLst/>
                <a:gdLst>
                  <a:gd name="connsiteX0" fmla="*/ 20526 w 35589"/>
                  <a:gd name="connsiteY0" fmla="*/ 171 h 8002"/>
                  <a:gd name="connsiteX1" fmla="*/ 0 w 35589"/>
                  <a:gd name="connsiteY1" fmla="*/ 5594 h 8002"/>
                  <a:gd name="connsiteX2" fmla="*/ 1608 w 35589"/>
                  <a:gd name="connsiteY2" fmla="*/ 5988 h 8002"/>
                  <a:gd name="connsiteX3" fmla="*/ 7331 w 35589"/>
                  <a:gd name="connsiteY3" fmla="*/ 5736 h 8002"/>
                  <a:gd name="connsiteX4" fmla="*/ 29685 w 35589"/>
                  <a:gd name="connsiteY4" fmla="*/ 7407 h 8002"/>
                  <a:gd name="connsiteX5" fmla="*/ 35139 w 35589"/>
                  <a:gd name="connsiteY5" fmla="*/ 7769 h 8002"/>
                  <a:gd name="connsiteX6" fmla="*/ 32649 w 35589"/>
                  <a:gd name="connsiteY6" fmla="*/ 4144 h 8002"/>
                  <a:gd name="connsiteX7" fmla="*/ 20794 w 35589"/>
                  <a:gd name="connsiteY7" fmla="*/ 202 h 8002"/>
                  <a:gd name="connsiteX8" fmla="*/ 20526 w 35589"/>
                  <a:gd name="connsiteY8" fmla="*/ 171 h 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589" h="8002">
                    <a:moveTo>
                      <a:pt x="20526" y="171"/>
                    </a:moveTo>
                    <a:cubicBezTo>
                      <a:pt x="13841" y="-680"/>
                      <a:pt x="3326" y="1732"/>
                      <a:pt x="0" y="5594"/>
                    </a:cubicBezTo>
                    <a:cubicBezTo>
                      <a:pt x="95" y="5988"/>
                      <a:pt x="725" y="5972"/>
                      <a:pt x="1608" y="5988"/>
                    </a:cubicBezTo>
                    <a:cubicBezTo>
                      <a:pt x="3437" y="5941"/>
                      <a:pt x="5470" y="5767"/>
                      <a:pt x="7331" y="5736"/>
                    </a:cubicBezTo>
                    <a:cubicBezTo>
                      <a:pt x="14677" y="5484"/>
                      <a:pt x="22449" y="5941"/>
                      <a:pt x="29685" y="7407"/>
                    </a:cubicBezTo>
                    <a:cubicBezTo>
                      <a:pt x="31324" y="7691"/>
                      <a:pt x="33705" y="8353"/>
                      <a:pt x="35139" y="7769"/>
                    </a:cubicBezTo>
                    <a:cubicBezTo>
                      <a:pt x="36479" y="6918"/>
                      <a:pt x="34588" y="5357"/>
                      <a:pt x="32649" y="4144"/>
                    </a:cubicBezTo>
                    <a:cubicBezTo>
                      <a:pt x="29354" y="2126"/>
                      <a:pt x="25097" y="660"/>
                      <a:pt x="20794" y="202"/>
                    </a:cubicBezTo>
                    <a:lnTo>
                      <a:pt x="20526" y="171"/>
                    </a:lnTo>
                    <a:close/>
                  </a:path>
                </a:pathLst>
              </a:custGeom>
              <a:solidFill>
                <a:srgbClr val="F7F5F5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9" name="Freeform: Shape 598">
                <a:extLst>
                  <a:ext uri="{FF2B5EF4-FFF2-40B4-BE49-F238E27FC236}">
                    <a16:creationId xmlns:a16="http://schemas.microsoft.com/office/drawing/2014/main" id="{BDA8C672-5E21-10C8-B24E-1403C2641A22}"/>
                  </a:ext>
                </a:extLst>
              </p:cNvPr>
              <p:cNvSpPr/>
              <p:nvPr/>
            </p:nvSpPr>
            <p:spPr>
              <a:xfrm rot="10800000">
                <a:off x="6826264" y="2078784"/>
                <a:ext cx="52811" cy="6857"/>
              </a:xfrm>
              <a:custGeom>
                <a:avLst/>
                <a:gdLst>
                  <a:gd name="connsiteX0" fmla="*/ 0 w 52811"/>
                  <a:gd name="connsiteY0" fmla="*/ 0 h 6857"/>
                  <a:gd name="connsiteX1" fmla="*/ 52812 w 52811"/>
                  <a:gd name="connsiteY1" fmla="*/ 0 h 6857"/>
                  <a:gd name="connsiteX2" fmla="*/ 52812 w 52811"/>
                  <a:gd name="connsiteY2" fmla="*/ 6858 h 6857"/>
                  <a:gd name="connsiteX3" fmla="*/ 0 w 52811"/>
                  <a:gd name="connsiteY3" fmla="*/ 6858 h 6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811" h="6857">
                    <a:moveTo>
                      <a:pt x="0" y="0"/>
                    </a:moveTo>
                    <a:lnTo>
                      <a:pt x="52812" y="0"/>
                    </a:lnTo>
                    <a:lnTo>
                      <a:pt x="52812" y="6858"/>
                    </a:lnTo>
                    <a:lnTo>
                      <a:pt x="0" y="6858"/>
                    </a:lnTo>
                    <a:close/>
                  </a:path>
                </a:pathLst>
              </a:custGeom>
              <a:solidFill>
                <a:srgbClr val="B25656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0" name="Freeform: Shape 599">
                <a:extLst>
                  <a:ext uri="{FF2B5EF4-FFF2-40B4-BE49-F238E27FC236}">
                    <a16:creationId xmlns:a16="http://schemas.microsoft.com/office/drawing/2014/main" id="{B83758FC-A1A4-EB46-7EFD-09302729A640}"/>
                  </a:ext>
                </a:extLst>
              </p:cNvPr>
              <p:cNvSpPr/>
              <p:nvPr/>
            </p:nvSpPr>
            <p:spPr>
              <a:xfrm>
                <a:off x="6878006" y="2052020"/>
                <a:ext cx="63966" cy="64193"/>
              </a:xfrm>
              <a:custGeom>
                <a:avLst/>
                <a:gdLst>
                  <a:gd name="connsiteX0" fmla="*/ 63341 w 63966"/>
                  <a:gd name="connsiteY0" fmla="*/ 35199 h 64193"/>
                  <a:gd name="connsiteX1" fmla="*/ 5532 w 63966"/>
                  <a:gd name="connsiteY1" fmla="*/ 48804 h 64193"/>
                  <a:gd name="connsiteX2" fmla="*/ 19972 w 63966"/>
                  <a:gd name="connsiteY2" fmla="*/ 2519 h 64193"/>
                  <a:gd name="connsiteX3" fmla="*/ 63404 w 63966"/>
                  <a:gd name="connsiteY3" fmla="*/ 34946 h 64193"/>
                  <a:gd name="connsiteX4" fmla="*/ 63357 w 63966"/>
                  <a:gd name="connsiteY4" fmla="*/ 35199 h 64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966" h="64193">
                    <a:moveTo>
                      <a:pt x="63341" y="35199"/>
                    </a:moveTo>
                    <a:cubicBezTo>
                      <a:pt x="56814" y="66287"/>
                      <a:pt x="25253" y="74784"/>
                      <a:pt x="5532" y="48804"/>
                    </a:cubicBezTo>
                    <a:cubicBezTo>
                      <a:pt x="-6386" y="32676"/>
                      <a:pt x="2111" y="9928"/>
                      <a:pt x="19972" y="2519"/>
                    </a:cubicBezTo>
                    <a:cubicBezTo>
                      <a:pt x="41239" y="-6767"/>
                      <a:pt x="68212" y="10874"/>
                      <a:pt x="63404" y="34946"/>
                    </a:cubicBezTo>
                    <a:lnTo>
                      <a:pt x="63357" y="35199"/>
                    </a:lnTo>
                    <a:close/>
                  </a:path>
                </a:pathLst>
              </a:custGeom>
              <a:solidFill>
                <a:srgbClr val="C95B5B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1" name="Freeform: Shape 600">
                <a:extLst>
                  <a:ext uri="{FF2B5EF4-FFF2-40B4-BE49-F238E27FC236}">
                    <a16:creationId xmlns:a16="http://schemas.microsoft.com/office/drawing/2014/main" id="{70B21D6E-BA6F-0336-D6B0-97A7D81F51BA}"/>
                  </a:ext>
                </a:extLst>
              </p:cNvPr>
              <p:cNvSpPr/>
              <p:nvPr/>
            </p:nvSpPr>
            <p:spPr>
              <a:xfrm>
                <a:off x="6883853" y="2085264"/>
                <a:ext cx="52060" cy="25717"/>
              </a:xfrm>
              <a:custGeom>
                <a:avLst/>
                <a:gdLst>
                  <a:gd name="connsiteX0" fmla="*/ 42344 w 52060"/>
                  <a:gd name="connsiteY0" fmla="*/ 20163 h 25717"/>
                  <a:gd name="connsiteX1" fmla="*/ 15591 w 52060"/>
                  <a:gd name="connsiteY1" fmla="*/ 23600 h 25717"/>
                  <a:gd name="connsiteX2" fmla="*/ 0 w 52060"/>
                  <a:gd name="connsiteY2" fmla="*/ 1576 h 25717"/>
                  <a:gd name="connsiteX3" fmla="*/ 27052 w 52060"/>
                  <a:gd name="connsiteY3" fmla="*/ 9947 h 25717"/>
                  <a:gd name="connsiteX4" fmla="*/ 51692 w 52060"/>
                  <a:gd name="connsiteY4" fmla="*/ 0 h 25717"/>
                  <a:gd name="connsiteX5" fmla="*/ 42344 w 52060"/>
                  <a:gd name="connsiteY5" fmla="*/ 20163 h 25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060" h="25717">
                    <a:moveTo>
                      <a:pt x="42344" y="20163"/>
                    </a:moveTo>
                    <a:cubicBezTo>
                      <a:pt x="34934" y="26012"/>
                      <a:pt x="24230" y="27383"/>
                      <a:pt x="15591" y="23600"/>
                    </a:cubicBezTo>
                    <a:cubicBezTo>
                      <a:pt x="6952" y="19816"/>
                      <a:pt x="709" y="11004"/>
                      <a:pt x="0" y="1576"/>
                    </a:cubicBezTo>
                    <a:cubicBezTo>
                      <a:pt x="7472" y="7725"/>
                      <a:pt x="17404" y="10799"/>
                      <a:pt x="27052" y="9947"/>
                    </a:cubicBezTo>
                    <a:cubicBezTo>
                      <a:pt x="36353" y="9128"/>
                      <a:pt x="43621" y="568"/>
                      <a:pt x="51692" y="0"/>
                    </a:cubicBezTo>
                    <a:cubicBezTo>
                      <a:pt x="53616" y="6873"/>
                      <a:pt x="47641" y="15970"/>
                      <a:pt x="42344" y="20163"/>
                    </a:cubicBezTo>
                    <a:close/>
                  </a:path>
                </a:pathLst>
              </a:custGeom>
              <a:solidFill>
                <a:srgbClr val="BA5050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2" name="Freeform: Shape 601">
                <a:extLst>
                  <a:ext uri="{FF2B5EF4-FFF2-40B4-BE49-F238E27FC236}">
                    <a16:creationId xmlns:a16="http://schemas.microsoft.com/office/drawing/2014/main" id="{0772EF68-EBD0-B94C-8124-CAC4761FD98D}"/>
                  </a:ext>
                </a:extLst>
              </p:cNvPr>
              <p:cNvSpPr/>
              <p:nvPr/>
            </p:nvSpPr>
            <p:spPr>
              <a:xfrm>
                <a:off x="6893044" y="2057568"/>
                <a:ext cx="35589" cy="8002"/>
              </a:xfrm>
              <a:custGeom>
                <a:avLst/>
                <a:gdLst>
                  <a:gd name="connsiteX0" fmla="*/ 20526 w 35589"/>
                  <a:gd name="connsiteY0" fmla="*/ 171 h 8002"/>
                  <a:gd name="connsiteX1" fmla="*/ 0 w 35589"/>
                  <a:gd name="connsiteY1" fmla="*/ 5594 h 8002"/>
                  <a:gd name="connsiteX2" fmla="*/ 1608 w 35589"/>
                  <a:gd name="connsiteY2" fmla="*/ 5988 h 8002"/>
                  <a:gd name="connsiteX3" fmla="*/ 7331 w 35589"/>
                  <a:gd name="connsiteY3" fmla="*/ 5736 h 8002"/>
                  <a:gd name="connsiteX4" fmla="*/ 29685 w 35589"/>
                  <a:gd name="connsiteY4" fmla="*/ 7407 h 8002"/>
                  <a:gd name="connsiteX5" fmla="*/ 35139 w 35589"/>
                  <a:gd name="connsiteY5" fmla="*/ 7769 h 8002"/>
                  <a:gd name="connsiteX6" fmla="*/ 32649 w 35589"/>
                  <a:gd name="connsiteY6" fmla="*/ 4144 h 8002"/>
                  <a:gd name="connsiteX7" fmla="*/ 20794 w 35589"/>
                  <a:gd name="connsiteY7" fmla="*/ 202 h 8002"/>
                  <a:gd name="connsiteX8" fmla="*/ 20526 w 35589"/>
                  <a:gd name="connsiteY8" fmla="*/ 171 h 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589" h="8002">
                    <a:moveTo>
                      <a:pt x="20526" y="171"/>
                    </a:moveTo>
                    <a:cubicBezTo>
                      <a:pt x="13841" y="-680"/>
                      <a:pt x="3326" y="1732"/>
                      <a:pt x="0" y="5594"/>
                    </a:cubicBezTo>
                    <a:cubicBezTo>
                      <a:pt x="95" y="5988"/>
                      <a:pt x="725" y="5972"/>
                      <a:pt x="1608" y="5988"/>
                    </a:cubicBezTo>
                    <a:cubicBezTo>
                      <a:pt x="3437" y="5941"/>
                      <a:pt x="5470" y="5767"/>
                      <a:pt x="7331" y="5736"/>
                    </a:cubicBezTo>
                    <a:cubicBezTo>
                      <a:pt x="14677" y="5484"/>
                      <a:pt x="22449" y="5941"/>
                      <a:pt x="29685" y="7407"/>
                    </a:cubicBezTo>
                    <a:cubicBezTo>
                      <a:pt x="31324" y="7691"/>
                      <a:pt x="33705" y="8353"/>
                      <a:pt x="35139" y="7769"/>
                    </a:cubicBezTo>
                    <a:cubicBezTo>
                      <a:pt x="36479" y="6918"/>
                      <a:pt x="34588" y="5357"/>
                      <a:pt x="32649" y="4144"/>
                    </a:cubicBezTo>
                    <a:cubicBezTo>
                      <a:pt x="29354" y="2126"/>
                      <a:pt x="25097" y="660"/>
                      <a:pt x="20794" y="202"/>
                    </a:cubicBezTo>
                    <a:lnTo>
                      <a:pt x="20526" y="171"/>
                    </a:lnTo>
                    <a:close/>
                  </a:path>
                </a:pathLst>
              </a:custGeom>
              <a:solidFill>
                <a:srgbClr val="F7F5F5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3" name="Freeform: Shape 602">
                <a:extLst>
                  <a:ext uri="{FF2B5EF4-FFF2-40B4-BE49-F238E27FC236}">
                    <a16:creationId xmlns:a16="http://schemas.microsoft.com/office/drawing/2014/main" id="{765782C3-6A76-E6BC-8E45-9DD963793882}"/>
                  </a:ext>
                </a:extLst>
              </p:cNvPr>
              <p:cNvSpPr/>
              <p:nvPr/>
            </p:nvSpPr>
            <p:spPr>
              <a:xfrm>
                <a:off x="6696789" y="2159011"/>
                <a:ext cx="52811" cy="6857"/>
              </a:xfrm>
              <a:custGeom>
                <a:avLst/>
                <a:gdLst>
                  <a:gd name="connsiteX0" fmla="*/ 0 w 52811"/>
                  <a:gd name="connsiteY0" fmla="*/ 0 h 6857"/>
                  <a:gd name="connsiteX1" fmla="*/ 52812 w 52811"/>
                  <a:gd name="connsiteY1" fmla="*/ 0 h 6857"/>
                  <a:gd name="connsiteX2" fmla="*/ 52812 w 52811"/>
                  <a:gd name="connsiteY2" fmla="*/ 6858 h 6857"/>
                  <a:gd name="connsiteX3" fmla="*/ 0 w 52811"/>
                  <a:gd name="connsiteY3" fmla="*/ 6858 h 6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811" h="6857">
                    <a:moveTo>
                      <a:pt x="0" y="0"/>
                    </a:moveTo>
                    <a:lnTo>
                      <a:pt x="52812" y="0"/>
                    </a:lnTo>
                    <a:lnTo>
                      <a:pt x="52812" y="6858"/>
                    </a:lnTo>
                    <a:lnTo>
                      <a:pt x="0" y="6858"/>
                    </a:lnTo>
                    <a:close/>
                  </a:path>
                </a:pathLst>
              </a:custGeom>
              <a:solidFill>
                <a:srgbClr val="B25656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4" name="Freeform: Shape 603">
                <a:extLst>
                  <a:ext uri="{FF2B5EF4-FFF2-40B4-BE49-F238E27FC236}">
                    <a16:creationId xmlns:a16="http://schemas.microsoft.com/office/drawing/2014/main" id="{24843DAE-00AF-5AA4-ED0E-59A35911E5DE}"/>
                  </a:ext>
                </a:extLst>
              </p:cNvPr>
              <p:cNvSpPr/>
              <p:nvPr/>
            </p:nvSpPr>
            <p:spPr>
              <a:xfrm>
                <a:off x="6633909" y="2132262"/>
                <a:ext cx="63966" cy="64193"/>
              </a:xfrm>
              <a:custGeom>
                <a:avLst/>
                <a:gdLst>
                  <a:gd name="connsiteX0" fmla="*/ 626 w 63966"/>
                  <a:gd name="connsiteY0" fmla="*/ 35199 h 64193"/>
                  <a:gd name="connsiteX1" fmla="*/ 58435 w 63966"/>
                  <a:gd name="connsiteY1" fmla="*/ 48804 h 64193"/>
                  <a:gd name="connsiteX2" fmla="*/ 43995 w 63966"/>
                  <a:gd name="connsiteY2" fmla="*/ 2519 h 64193"/>
                  <a:gd name="connsiteX3" fmla="*/ 563 w 63966"/>
                  <a:gd name="connsiteY3" fmla="*/ 34946 h 64193"/>
                  <a:gd name="connsiteX4" fmla="*/ 610 w 63966"/>
                  <a:gd name="connsiteY4" fmla="*/ 35199 h 64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966" h="64193">
                    <a:moveTo>
                      <a:pt x="626" y="35199"/>
                    </a:moveTo>
                    <a:cubicBezTo>
                      <a:pt x="7153" y="66287"/>
                      <a:pt x="38713" y="74784"/>
                      <a:pt x="58435" y="48804"/>
                    </a:cubicBezTo>
                    <a:cubicBezTo>
                      <a:pt x="70353" y="32676"/>
                      <a:pt x="61856" y="9928"/>
                      <a:pt x="43995" y="2519"/>
                    </a:cubicBezTo>
                    <a:cubicBezTo>
                      <a:pt x="22728" y="-6767"/>
                      <a:pt x="-4245" y="10874"/>
                      <a:pt x="563" y="34946"/>
                    </a:cubicBezTo>
                    <a:lnTo>
                      <a:pt x="610" y="35199"/>
                    </a:lnTo>
                    <a:close/>
                  </a:path>
                </a:pathLst>
              </a:custGeom>
              <a:solidFill>
                <a:srgbClr val="C95B5B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5" name="Freeform: Shape 604">
                <a:extLst>
                  <a:ext uri="{FF2B5EF4-FFF2-40B4-BE49-F238E27FC236}">
                    <a16:creationId xmlns:a16="http://schemas.microsoft.com/office/drawing/2014/main" id="{9DBA40FF-FD23-6F21-9C80-094F2440E9C8}"/>
                  </a:ext>
                </a:extLst>
              </p:cNvPr>
              <p:cNvSpPr/>
              <p:nvPr/>
            </p:nvSpPr>
            <p:spPr>
              <a:xfrm>
                <a:off x="6639968" y="2165506"/>
                <a:ext cx="52060" cy="25717"/>
              </a:xfrm>
              <a:custGeom>
                <a:avLst/>
                <a:gdLst>
                  <a:gd name="connsiteX0" fmla="*/ 9717 w 52060"/>
                  <a:gd name="connsiteY0" fmla="*/ 20163 h 25717"/>
                  <a:gd name="connsiteX1" fmla="*/ 36470 w 52060"/>
                  <a:gd name="connsiteY1" fmla="*/ 23600 h 25717"/>
                  <a:gd name="connsiteX2" fmla="*/ 52061 w 52060"/>
                  <a:gd name="connsiteY2" fmla="*/ 1576 h 25717"/>
                  <a:gd name="connsiteX3" fmla="*/ 25009 w 52060"/>
                  <a:gd name="connsiteY3" fmla="*/ 9947 h 25717"/>
                  <a:gd name="connsiteX4" fmla="*/ 369 w 52060"/>
                  <a:gd name="connsiteY4" fmla="*/ 0 h 25717"/>
                  <a:gd name="connsiteX5" fmla="*/ 9717 w 52060"/>
                  <a:gd name="connsiteY5" fmla="*/ 20163 h 25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060" h="25717">
                    <a:moveTo>
                      <a:pt x="9717" y="20163"/>
                    </a:moveTo>
                    <a:cubicBezTo>
                      <a:pt x="17126" y="26012"/>
                      <a:pt x="27831" y="27383"/>
                      <a:pt x="36470" y="23600"/>
                    </a:cubicBezTo>
                    <a:cubicBezTo>
                      <a:pt x="45109" y="19816"/>
                      <a:pt x="51351" y="11004"/>
                      <a:pt x="52061" y="1576"/>
                    </a:cubicBezTo>
                    <a:cubicBezTo>
                      <a:pt x="44588" y="7725"/>
                      <a:pt x="34657" y="10799"/>
                      <a:pt x="25009" y="9947"/>
                    </a:cubicBezTo>
                    <a:cubicBezTo>
                      <a:pt x="15708" y="9128"/>
                      <a:pt x="8440" y="568"/>
                      <a:pt x="369" y="0"/>
                    </a:cubicBezTo>
                    <a:cubicBezTo>
                      <a:pt x="-1555" y="6873"/>
                      <a:pt x="4420" y="15970"/>
                      <a:pt x="9717" y="20163"/>
                    </a:cubicBezTo>
                    <a:close/>
                  </a:path>
                </a:pathLst>
              </a:custGeom>
              <a:solidFill>
                <a:srgbClr val="BA5050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6" name="Freeform: Shape 605">
                <a:extLst>
                  <a:ext uri="{FF2B5EF4-FFF2-40B4-BE49-F238E27FC236}">
                    <a16:creationId xmlns:a16="http://schemas.microsoft.com/office/drawing/2014/main" id="{2474F238-0EE1-A288-1595-7DBC0F0797B5}"/>
                  </a:ext>
                </a:extLst>
              </p:cNvPr>
              <p:cNvSpPr/>
              <p:nvPr/>
            </p:nvSpPr>
            <p:spPr>
              <a:xfrm>
                <a:off x="6647232" y="2137810"/>
                <a:ext cx="35589" cy="8002"/>
              </a:xfrm>
              <a:custGeom>
                <a:avLst/>
                <a:gdLst>
                  <a:gd name="connsiteX0" fmla="*/ 15064 w 35589"/>
                  <a:gd name="connsiteY0" fmla="*/ 171 h 8002"/>
                  <a:gd name="connsiteX1" fmla="*/ 35590 w 35589"/>
                  <a:gd name="connsiteY1" fmla="*/ 5594 h 8002"/>
                  <a:gd name="connsiteX2" fmla="*/ 33982 w 35589"/>
                  <a:gd name="connsiteY2" fmla="*/ 5988 h 8002"/>
                  <a:gd name="connsiteX3" fmla="*/ 28259 w 35589"/>
                  <a:gd name="connsiteY3" fmla="*/ 5736 h 8002"/>
                  <a:gd name="connsiteX4" fmla="*/ 5905 w 35589"/>
                  <a:gd name="connsiteY4" fmla="*/ 7407 h 8002"/>
                  <a:gd name="connsiteX5" fmla="*/ 451 w 35589"/>
                  <a:gd name="connsiteY5" fmla="*/ 7769 h 8002"/>
                  <a:gd name="connsiteX6" fmla="*/ 2941 w 35589"/>
                  <a:gd name="connsiteY6" fmla="*/ 4144 h 8002"/>
                  <a:gd name="connsiteX7" fmla="*/ 14796 w 35589"/>
                  <a:gd name="connsiteY7" fmla="*/ 202 h 8002"/>
                  <a:gd name="connsiteX8" fmla="*/ 15064 w 35589"/>
                  <a:gd name="connsiteY8" fmla="*/ 171 h 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589" h="8002">
                    <a:moveTo>
                      <a:pt x="15064" y="171"/>
                    </a:moveTo>
                    <a:cubicBezTo>
                      <a:pt x="21749" y="-680"/>
                      <a:pt x="32264" y="1732"/>
                      <a:pt x="35590" y="5594"/>
                    </a:cubicBezTo>
                    <a:cubicBezTo>
                      <a:pt x="35495" y="5988"/>
                      <a:pt x="34865" y="5972"/>
                      <a:pt x="33982" y="5988"/>
                    </a:cubicBezTo>
                    <a:cubicBezTo>
                      <a:pt x="32153" y="5941"/>
                      <a:pt x="30120" y="5767"/>
                      <a:pt x="28259" y="5736"/>
                    </a:cubicBezTo>
                    <a:cubicBezTo>
                      <a:pt x="20913" y="5484"/>
                      <a:pt x="13141" y="5941"/>
                      <a:pt x="5905" y="7407"/>
                    </a:cubicBezTo>
                    <a:cubicBezTo>
                      <a:pt x="4266" y="7691"/>
                      <a:pt x="1885" y="8353"/>
                      <a:pt x="451" y="7769"/>
                    </a:cubicBezTo>
                    <a:cubicBezTo>
                      <a:pt x="-889" y="6918"/>
                      <a:pt x="1002" y="5357"/>
                      <a:pt x="2941" y="4144"/>
                    </a:cubicBezTo>
                    <a:cubicBezTo>
                      <a:pt x="6236" y="2126"/>
                      <a:pt x="10493" y="660"/>
                      <a:pt x="14796" y="202"/>
                    </a:cubicBezTo>
                    <a:lnTo>
                      <a:pt x="15064" y="171"/>
                    </a:lnTo>
                    <a:close/>
                  </a:path>
                </a:pathLst>
              </a:custGeom>
              <a:solidFill>
                <a:srgbClr val="F7F5F5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7" name="Freeform: Shape 606">
                <a:extLst>
                  <a:ext uri="{FF2B5EF4-FFF2-40B4-BE49-F238E27FC236}">
                    <a16:creationId xmlns:a16="http://schemas.microsoft.com/office/drawing/2014/main" id="{28385497-1DA9-F230-8234-1897DAA53C59}"/>
                  </a:ext>
                </a:extLst>
              </p:cNvPr>
              <p:cNvSpPr/>
              <p:nvPr/>
            </p:nvSpPr>
            <p:spPr>
              <a:xfrm>
                <a:off x="6733710" y="1992804"/>
                <a:ext cx="46064" cy="143931"/>
              </a:xfrm>
              <a:custGeom>
                <a:avLst/>
                <a:gdLst>
                  <a:gd name="connsiteX0" fmla="*/ 46064 w 46064"/>
                  <a:gd name="connsiteY0" fmla="*/ 71966 h 143931"/>
                  <a:gd name="connsiteX1" fmla="*/ 23032 w 46064"/>
                  <a:gd name="connsiteY1" fmla="*/ 143931 h 143931"/>
                  <a:gd name="connsiteX2" fmla="*/ 0 w 46064"/>
                  <a:gd name="connsiteY2" fmla="*/ 71966 h 143931"/>
                  <a:gd name="connsiteX3" fmla="*/ 23032 w 46064"/>
                  <a:gd name="connsiteY3" fmla="*/ 0 h 143931"/>
                  <a:gd name="connsiteX4" fmla="*/ 46064 w 46064"/>
                  <a:gd name="connsiteY4" fmla="*/ 71966 h 143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064" h="143931">
                    <a:moveTo>
                      <a:pt x="46064" y="71966"/>
                    </a:moveTo>
                    <a:cubicBezTo>
                      <a:pt x="46064" y="111711"/>
                      <a:pt x="35752" y="143931"/>
                      <a:pt x="23032" y="143931"/>
                    </a:cubicBezTo>
                    <a:cubicBezTo>
                      <a:pt x="10312" y="143931"/>
                      <a:pt x="0" y="111711"/>
                      <a:pt x="0" y="71966"/>
                    </a:cubicBezTo>
                    <a:cubicBezTo>
                      <a:pt x="0" y="32220"/>
                      <a:pt x="10312" y="0"/>
                      <a:pt x="23032" y="0"/>
                    </a:cubicBezTo>
                    <a:cubicBezTo>
                      <a:pt x="35752" y="0"/>
                      <a:pt x="46064" y="32220"/>
                      <a:pt x="46064" y="71966"/>
                    </a:cubicBez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8" name="Freeform: Shape 607">
                <a:extLst>
                  <a:ext uri="{FF2B5EF4-FFF2-40B4-BE49-F238E27FC236}">
                    <a16:creationId xmlns:a16="http://schemas.microsoft.com/office/drawing/2014/main" id="{D2E2D551-B22E-58D9-128B-280E010174A4}"/>
                  </a:ext>
                </a:extLst>
              </p:cNvPr>
              <p:cNvSpPr/>
              <p:nvPr/>
            </p:nvSpPr>
            <p:spPr>
              <a:xfrm>
                <a:off x="6740505" y="2003492"/>
                <a:ext cx="18712" cy="119874"/>
              </a:xfrm>
              <a:custGeom>
                <a:avLst/>
                <a:gdLst>
                  <a:gd name="connsiteX0" fmla="*/ 8513 w 18712"/>
                  <a:gd name="connsiteY0" fmla="*/ 59937 h 119874"/>
                  <a:gd name="connsiteX1" fmla="*/ 18713 w 18712"/>
                  <a:gd name="connsiteY1" fmla="*/ 2648 h 119874"/>
                  <a:gd name="connsiteX2" fmla="*/ 14456 w 18712"/>
                  <a:gd name="connsiteY2" fmla="*/ 0 h 119874"/>
                  <a:gd name="connsiteX3" fmla="*/ 0 w 18712"/>
                  <a:gd name="connsiteY3" fmla="*/ 59937 h 119874"/>
                  <a:gd name="connsiteX4" fmla="*/ 14456 w 18712"/>
                  <a:gd name="connsiteY4" fmla="*/ 119875 h 119874"/>
                  <a:gd name="connsiteX5" fmla="*/ 18713 w 18712"/>
                  <a:gd name="connsiteY5" fmla="*/ 117226 h 119874"/>
                  <a:gd name="connsiteX6" fmla="*/ 8513 w 18712"/>
                  <a:gd name="connsiteY6" fmla="*/ 59937 h 119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712" h="119874">
                    <a:moveTo>
                      <a:pt x="8513" y="59937"/>
                    </a:moveTo>
                    <a:cubicBezTo>
                      <a:pt x="8513" y="32980"/>
                      <a:pt x="12801" y="10184"/>
                      <a:pt x="18713" y="2648"/>
                    </a:cubicBezTo>
                    <a:cubicBezTo>
                      <a:pt x="17373" y="930"/>
                      <a:pt x="15938" y="0"/>
                      <a:pt x="14456" y="0"/>
                    </a:cubicBezTo>
                    <a:cubicBezTo>
                      <a:pt x="6479" y="0"/>
                      <a:pt x="0" y="26831"/>
                      <a:pt x="0" y="59937"/>
                    </a:cubicBezTo>
                    <a:cubicBezTo>
                      <a:pt x="0" y="93043"/>
                      <a:pt x="6464" y="119875"/>
                      <a:pt x="14456" y="119875"/>
                    </a:cubicBezTo>
                    <a:cubicBezTo>
                      <a:pt x="15938" y="119875"/>
                      <a:pt x="17373" y="118944"/>
                      <a:pt x="18713" y="117226"/>
                    </a:cubicBezTo>
                    <a:cubicBezTo>
                      <a:pt x="12817" y="109691"/>
                      <a:pt x="8513" y="86895"/>
                      <a:pt x="8513" y="59937"/>
                    </a:cubicBez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9" name="Freeform: Shape 608">
                <a:extLst>
                  <a:ext uri="{FF2B5EF4-FFF2-40B4-BE49-F238E27FC236}">
                    <a16:creationId xmlns:a16="http://schemas.microsoft.com/office/drawing/2014/main" id="{840BF28F-DA89-3909-D26E-DD2B634F1811}"/>
                  </a:ext>
                </a:extLst>
              </p:cNvPr>
              <p:cNvSpPr/>
              <p:nvPr/>
            </p:nvSpPr>
            <p:spPr>
              <a:xfrm>
                <a:off x="6769086" y="2031317"/>
                <a:ext cx="5639" cy="74882"/>
              </a:xfrm>
              <a:custGeom>
                <a:avLst/>
                <a:gdLst>
                  <a:gd name="connsiteX0" fmla="*/ 0 w 5639"/>
                  <a:gd name="connsiteY0" fmla="*/ 74866 h 74882"/>
                  <a:gd name="connsiteX1" fmla="*/ 5439 w 5639"/>
                  <a:gd name="connsiteY1" fmla="*/ 37567 h 74882"/>
                  <a:gd name="connsiteX2" fmla="*/ 5139 w 5639"/>
                  <a:gd name="connsiteY2" fmla="*/ 18224 h 74882"/>
                  <a:gd name="connsiteX3" fmla="*/ 1640 w 5639"/>
                  <a:gd name="connsiteY3" fmla="*/ 0 h 74882"/>
                  <a:gd name="connsiteX4" fmla="*/ 1167 w 5639"/>
                  <a:gd name="connsiteY4" fmla="*/ 18508 h 74882"/>
                  <a:gd name="connsiteX5" fmla="*/ 788 w 5639"/>
                  <a:gd name="connsiteY5" fmla="*/ 37173 h 74882"/>
                  <a:gd name="connsiteX6" fmla="*/ 16 w 5639"/>
                  <a:gd name="connsiteY6" fmla="*/ 74882 h 74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39" h="74882">
                    <a:moveTo>
                      <a:pt x="0" y="74866"/>
                    </a:moveTo>
                    <a:cubicBezTo>
                      <a:pt x="2554" y="62838"/>
                      <a:pt x="4761" y="50447"/>
                      <a:pt x="5439" y="37567"/>
                    </a:cubicBezTo>
                    <a:cubicBezTo>
                      <a:pt x="5770" y="31167"/>
                      <a:pt x="5707" y="24640"/>
                      <a:pt x="5139" y="18224"/>
                    </a:cubicBezTo>
                    <a:cubicBezTo>
                      <a:pt x="4698" y="13227"/>
                      <a:pt x="3925" y="3500"/>
                      <a:pt x="1640" y="0"/>
                    </a:cubicBezTo>
                    <a:cubicBezTo>
                      <a:pt x="883" y="5675"/>
                      <a:pt x="1277" y="12596"/>
                      <a:pt x="1167" y="18508"/>
                    </a:cubicBezTo>
                    <a:cubicBezTo>
                      <a:pt x="1040" y="24735"/>
                      <a:pt x="914" y="30946"/>
                      <a:pt x="788" y="37173"/>
                    </a:cubicBezTo>
                    <a:cubicBezTo>
                      <a:pt x="536" y="49738"/>
                      <a:pt x="268" y="62302"/>
                      <a:pt x="16" y="74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0" name="Freeform: Shape 609">
                <a:extLst>
                  <a:ext uri="{FF2B5EF4-FFF2-40B4-BE49-F238E27FC236}">
                    <a16:creationId xmlns:a16="http://schemas.microsoft.com/office/drawing/2014/main" id="{511750D0-D248-ACF5-ECCD-AEACDDD39588}"/>
                  </a:ext>
                </a:extLst>
              </p:cNvPr>
              <p:cNvSpPr/>
              <p:nvPr/>
            </p:nvSpPr>
            <p:spPr>
              <a:xfrm>
                <a:off x="6733710" y="2120293"/>
                <a:ext cx="46064" cy="143931"/>
              </a:xfrm>
              <a:custGeom>
                <a:avLst/>
                <a:gdLst>
                  <a:gd name="connsiteX0" fmla="*/ 46064 w 46064"/>
                  <a:gd name="connsiteY0" fmla="*/ 71966 h 143931"/>
                  <a:gd name="connsiteX1" fmla="*/ 23032 w 46064"/>
                  <a:gd name="connsiteY1" fmla="*/ 143931 h 143931"/>
                  <a:gd name="connsiteX2" fmla="*/ 0 w 46064"/>
                  <a:gd name="connsiteY2" fmla="*/ 71966 h 143931"/>
                  <a:gd name="connsiteX3" fmla="*/ 23032 w 46064"/>
                  <a:gd name="connsiteY3" fmla="*/ 0 h 143931"/>
                  <a:gd name="connsiteX4" fmla="*/ 46064 w 46064"/>
                  <a:gd name="connsiteY4" fmla="*/ 71966 h 143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064" h="143931">
                    <a:moveTo>
                      <a:pt x="46064" y="71966"/>
                    </a:moveTo>
                    <a:cubicBezTo>
                      <a:pt x="46064" y="111711"/>
                      <a:pt x="35752" y="143931"/>
                      <a:pt x="23032" y="143931"/>
                    </a:cubicBezTo>
                    <a:cubicBezTo>
                      <a:pt x="10312" y="143931"/>
                      <a:pt x="0" y="111711"/>
                      <a:pt x="0" y="71966"/>
                    </a:cubicBezTo>
                    <a:cubicBezTo>
                      <a:pt x="0" y="32220"/>
                      <a:pt x="10312" y="0"/>
                      <a:pt x="23032" y="0"/>
                    </a:cubicBezTo>
                    <a:cubicBezTo>
                      <a:pt x="35752" y="0"/>
                      <a:pt x="46064" y="32220"/>
                      <a:pt x="46064" y="71966"/>
                    </a:cubicBez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1" name="Freeform: Shape 610">
                <a:extLst>
                  <a:ext uri="{FF2B5EF4-FFF2-40B4-BE49-F238E27FC236}">
                    <a16:creationId xmlns:a16="http://schemas.microsoft.com/office/drawing/2014/main" id="{9740BC8B-DB88-D4B2-4C6D-B9B5F6002970}"/>
                  </a:ext>
                </a:extLst>
              </p:cNvPr>
              <p:cNvSpPr/>
              <p:nvPr/>
            </p:nvSpPr>
            <p:spPr>
              <a:xfrm>
                <a:off x="6740505" y="2133046"/>
                <a:ext cx="18712" cy="119874"/>
              </a:xfrm>
              <a:custGeom>
                <a:avLst/>
                <a:gdLst>
                  <a:gd name="connsiteX0" fmla="*/ 8513 w 18712"/>
                  <a:gd name="connsiteY0" fmla="*/ 59937 h 119874"/>
                  <a:gd name="connsiteX1" fmla="*/ 18713 w 18712"/>
                  <a:gd name="connsiteY1" fmla="*/ 2648 h 119874"/>
                  <a:gd name="connsiteX2" fmla="*/ 14456 w 18712"/>
                  <a:gd name="connsiteY2" fmla="*/ 0 h 119874"/>
                  <a:gd name="connsiteX3" fmla="*/ 0 w 18712"/>
                  <a:gd name="connsiteY3" fmla="*/ 59937 h 119874"/>
                  <a:gd name="connsiteX4" fmla="*/ 14456 w 18712"/>
                  <a:gd name="connsiteY4" fmla="*/ 119875 h 119874"/>
                  <a:gd name="connsiteX5" fmla="*/ 18713 w 18712"/>
                  <a:gd name="connsiteY5" fmla="*/ 117226 h 119874"/>
                  <a:gd name="connsiteX6" fmla="*/ 8513 w 18712"/>
                  <a:gd name="connsiteY6" fmla="*/ 59937 h 119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712" h="119874">
                    <a:moveTo>
                      <a:pt x="8513" y="59937"/>
                    </a:moveTo>
                    <a:cubicBezTo>
                      <a:pt x="8513" y="32980"/>
                      <a:pt x="12801" y="10184"/>
                      <a:pt x="18713" y="2648"/>
                    </a:cubicBezTo>
                    <a:cubicBezTo>
                      <a:pt x="17373" y="930"/>
                      <a:pt x="15938" y="0"/>
                      <a:pt x="14456" y="0"/>
                    </a:cubicBezTo>
                    <a:cubicBezTo>
                      <a:pt x="6479" y="0"/>
                      <a:pt x="0" y="26831"/>
                      <a:pt x="0" y="59937"/>
                    </a:cubicBezTo>
                    <a:cubicBezTo>
                      <a:pt x="0" y="93043"/>
                      <a:pt x="6464" y="119875"/>
                      <a:pt x="14456" y="119875"/>
                    </a:cubicBezTo>
                    <a:cubicBezTo>
                      <a:pt x="15938" y="119875"/>
                      <a:pt x="17373" y="118944"/>
                      <a:pt x="18713" y="117226"/>
                    </a:cubicBezTo>
                    <a:cubicBezTo>
                      <a:pt x="12817" y="109691"/>
                      <a:pt x="8513" y="86895"/>
                      <a:pt x="8513" y="59937"/>
                    </a:cubicBez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2" name="Freeform: Shape 611">
                <a:extLst>
                  <a:ext uri="{FF2B5EF4-FFF2-40B4-BE49-F238E27FC236}">
                    <a16:creationId xmlns:a16="http://schemas.microsoft.com/office/drawing/2014/main" id="{A0933F2D-4980-0225-3BD6-98598FC96EE6}"/>
                  </a:ext>
                </a:extLst>
              </p:cNvPr>
              <p:cNvSpPr/>
              <p:nvPr/>
            </p:nvSpPr>
            <p:spPr>
              <a:xfrm>
                <a:off x="6769086" y="2160461"/>
                <a:ext cx="5639" cy="74882"/>
              </a:xfrm>
              <a:custGeom>
                <a:avLst/>
                <a:gdLst>
                  <a:gd name="connsiteX0" fmla="*/ 0 w 5639"/>
                  <a:gd name="connsiteY0" fmla="*/ 74866 h 74882"/>
                  <a:gd name="connsiteX1" fmla="*/ 5439 w 5639"/>
                  <a:gd name="connsiteY1" fmla="*/ 37567 h 74882"/>
                  <a:gd name="connsiteX2" fmla="*/ 5139 w 5639"/>
                  <a:gd name="connsiteY2" fmla="*/ 18224 h 74882"/>
                  <a:gd name="connsiteX3" fmla="*/ 1640 w 5639"/>
                  <a:gd name="connsiteY3" fmla="*/ 0 h 74882"/>
                  <a:gd name="connsiteX4" fmla="*/ 1167 w 5639"/>
                  <a:gd name="connsiteY4" fmla="*/ 18508 h 74882"/>
                  <a:gd name="connsiteX5" fmla="*/ 788 w 5639"/>
                  <a:gd name="connsiteY5" fmla="*/ 37173 h 74882"/>
                  <a:gd name="connsiteX6" fmla="*/ 16 w 5639"/>
                  <a:gd name="connsiteY6" fmla="*/ 74882 h 74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39" h="74882">
                    <a:moveTo>
                      <a:pt x="0" y="74866"/>
                    </a:moveTo>
                    <a:cubicBezTo>
                      <a:pt x="2554" y="62838"/>
                      <a:pt x="4761" y="50447"/>
                      <a:pt x="5439" y="37567"/>
                    </a:cubicBezTo>
                    <a:cubicBezTo>
                      <a:pt x="5770" y="31167"/>
                      <a:pt x="5707" y="24640"/>
                      <a:pt x="5139" y="18224"/>
                    </a:cubicBezTo>
                    <a:cubicBezTo>
                      <a:pt x="4698" y="13227"/>
                      <a:pt x="3925" y="3500"/>
                      <a:pt x="1640" y="0"/>
                    </a:cubicBezTo>
                    <a:cubicBezTo>
                      <a:pt x="883" y="5675"/>
                      <a:pt x="1277" y="12596"/>
                      <a:pt x="1167" y="18508"/>
                    </a:cubicBezTo>
                    <a:cubicBezTo>
                      <a:pt x="1040" y="24735"/>
                      <a:pt x="914" y="30946"/>
                      <a:pt x="788" y="37173"/>
                    </a:cubicBezTo>
                    <a:cubicBezTo>
                      <a:pt x="536" y="49738"/>
                      <a:pt x="268" y="62302"/>
                      <a:pt x="16" y="74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3" name="Freeform: Shape 612">
                <a:extLst>
                  <a:ext uri="{FF2B5EF4-FFF2-40B4-BE49-F238E27FC236}">
                    <a16:creationId xmlns:a16="http://schemas.microsoft.com/office/drawing/2014/main" id="{1C4E3E2A-0364-5CC1-34C9-5308DCDA7AA5}"/>
                  </a:ext>
                </a:extLst>
              </p:cNvPr>
              <p:cNvSpPr/>
              <p:nvPr/>
            </p:nvSpPr>
            <p:spPr>
              <a:xfrm rot="18520199">
                <a:off x="6641180" y="2283558"/>
                <a:ext cx="143931" cy="46064"/>
              </a:xfrm>
              <a:custGeom>
                <a:avLst/>
                <a:gdLst>
                  <a:gd name="connsiteX0" fmla="*/ 143931 w 143931"/>
                  <a:gd name="connsiteY0" fmla="*/ 23032 h 46064"/>
                  <a:gd name="connsiteX1" fmla="*/ 71966 w 143931"/>
                  <a:gd name="connsiteY1" fmla="*/ 46064 h 46064"/>
                  <a:gd name="connsiteX2" fmla="*/ 0 w 143931"/>
                  <a:gd name="connsiteY2" fmla="*/ 23032 h 46064"/>
                  <a:gd name="connsiteX3" fmla="*/ 71966 w 143931"/>
                  <a:gd name="connsiteY3" fmla="*/ 0 h 46064"/>
                  <a:gd name="connsiteX4" fmla="*/ 143931 w 143931"/>
                  <a:gd name="connsiteY4" fmla="*/ 23032 h 4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931" h="46064">
                    <a:moveTo>
                      <a:pt x="143931" y="23032"/>
                    </a:moveTo>
                    <a:cubicBezTo>
                      <a:pt x="143931" y="35752"/>
                      <a:pt x="111711" y="46064"/>
                      <a:pt x="71966" y="46064"/>
                    </a:cubicBezTo>
                    <a:cubicBezTo>
                      <a:pt x="32220" y="46064"/>
                      <a:pt x="0" y="35752"/>
                      <a:pt x="0" y="23032"/>
                    </a:cubicBezTo>
                    <a:cubicBezTo>
                      <a:pt x="0" y="10312"/>
                      <a:pt x="32220" y="0"/>
                      <a:pt x="71966" y="0"/>
                    </a:cubicBezTo>
                    <a:cubicBezTo>
                      <a:pt x="111711" y="0"/>
                      <a:pt x="143931" y="10312"/>
                      <a:pt x="143931" y="23032"/>
                    </a:cubicBezTo>
                    <a:close/>
                  </a:path>
                </a:pathLst>
              </a:custGeom>
              <a:solidFill>
                <a:srgbClr val="8BDFE8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4" name="Freeform: Shape 613">
                <a:extLst>
                  <a:ext uri="{FF2B5EF4-FFF2-40B4-BE49-F238E27FC236}">
                    <a16:creationId xmlns:a16="http://schemas.microsoft.com/office/drawing/2014/main" id="{41E1785F-C056-CE0C-3256-7699C901DEF3}"/>
                  </a:ext>
                </a:extLst>
              </p:cNvPr>
              <p:cNvSpPr/>
              <p:nvPr/>
            </p:nvSpPr>
            <p:spPr>
              <a:xfrm>
                <a:off x="6672181" y="2258372"/>
                <a:ext cx="78256" cy="95335"/>
              </a:xfrm>
              <a:custGeom>
                <a:avLst/>
                <a:gdLst>
                  <a:gd name="connsiteX0" fmla="*/ 34493 w 78256"/>
                  <a:gd name="connsiteY0" fmla="*/ 43956 h 95335"/>
                  <a:gd name="connsiteX1" fmla="*/ 78256 w 78256"/>
                  <a:gd name="connsiteY1" fmla="*/ 5600 h 95335"/>
                  <a:gd name="connsiteX2" fmla="*/ 76585 w 78256"/>
                  <a:gd name="connsiteY2" fmla="*/ 871 h 95335"/>
                  <a:gd name="connsiteX3" fmla="*/ 27841 w 78256"/>
                  <a:gd name="connsiteY3" fmla="*/ 38643 h 95335"/>
                  <a:gd name="connsiteX4" fmla="*/ 1671 w 78256"/>
                  <a:gd name="connsiteY4" fmla="*/ 94466 h 95335"/>
                  <a:gd name="connsiteX5" fmla="*/ 6653 w 78256"/>
                  <a:gd name="connsiteY5" fmla="*/ 95065 h 95335"/>
                  <a:gd name="connsiteX6" fmla="*/ 34493 w 78256"/>
                  <a:gd name="connsiteY6" fmla="*/ 43971 h 95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256" h="95335">
                    <a:moveTo>
                      <a:pt x="34493" y="43956"/>
                    </a:moveTo>
                    <a:cubicBezTo>
                      <a:pt x="51330" y="22910"/>
                      <a:pt x="68923" y="7791"/>
                      <a:pt x="78256" y="5600"/>
                    </a:cubicBezTo>
                    <a:cubicBezTo>
                      <a:pt x="78272" y="3409"/>
                      <a:pt x="77736" y="1801"/>
                      <a:pt x="76585" y="871"/>
                    </a:cubicBezTo>
                    <a:cubicBezTo>
                      <a:pt x="70358" y="-4111"/>
                      <a:pt x="48540" y="12789"/>
                      <a:pt x="27841" y="38643"/>
                    </a:cubicBezTo>
                    <a:cubicBezTo>
                      <a:pt x="7157" y="64481"/>
                      <a:pt x="-4556" y="89484"/>
                      <a:pt x="1671" y="94466"/>
                    </a:cubicBezTo>
                    <a:cubicBezTo>
                      <a:pt x="2822" y="95396"/>
                      <a:pt x="4525" y="95553"/>
                      <a:pt x="6653" y="95065"/>
                    </a:cubicBezTo>
                    <a:cubicBezTo>
                      <a:pt x="6748" y="85495"/>
                      <a:pt x="17641" y="65017"/>
                      <a:pt x="34493" y="43971"/>
                    </a:cubicBezTo>
                    <a:close/>
                  </a:path>
                </a:pathLst>
              </a:custGeom>
              <a:solidFill>
                <a:srgbClr val="95C9DB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5" name="Freeform: Shape 614">
                <a:extLst>
                  <a:ext uri="{FF2B5EF4-FFF2-40B4-BE49-F238E27FC236}">
                    <a16:creationId xmlns:a16="http://schemas.microsoft.com/office/drawing/2014/main" id="{A17F320A-9813-3F65-4B2F-751EBA33CA5E}"/>
                  </a:ext>
                </a:extLst>
              </p:cNvPr>
              <p:cNvSpPr/>
              <p:nvPr/>
            </p:nvSpPr>
            <p:spPr>
              <a:xfrm>
                <a:off x="6695891" y="2290504"/>
                <a:ext cx="48066" cy="57414"/>
              </a:xfrm>
              <a:custGeom>
                <a:avLst/>
                <a:gdLst>
                  <a:gd name="connsiteX0" fmla="*/ 0 w 48066"/>
                  <a:gd name="connsiteY0" fmla="*/ 57415 h 57414"/>
                  <a:gd name="connsiteX1" fmla="*/ 27557 w 48066"/>
                  <a:gd name="connsiteY1" fmla="*/ 31703 h 57414"/>
                  <a:gd name="connsiteX2" fmla="*/ 39412 w 48066"/>
                  <a:gd name="connsiteY2" fmla="*/ 16411 h 57414"/>
                  <a:gd name="connsiteX3" fmla="*/ 48066 w 48066"/>
                  <a:gd name="connsiteY3" fmla="*/ 0 h 57414"/>
                  <a:gd name="connsiteX4" fmla="*/ 36133 w 48066"/>
                  <a:gd name="connsiteY4" fmla="*/ 14141 h 57414"/>
                  <a:gd name="connsiteX5" fmla="*/ 24167 w 48066"/>
                  <a:gd name="connsiteY5" fmla="*/ 28471 h 57414"/>
                  <a:gd name="connsiteX6" fmla="*/ 0 w 48066"/>
                  <a:gd name="connsiteY6" fmla="*/ 57415 h 57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066" h="57414">
                    <a:moveTo>
                      <a:pt x="0" y="57415"/>
                    </a:moveTo>
                    <a:cubicBezTo>
                      <a:pt x="9506" y="49611"/>
                      <a:pt x="18981" y="41319"/>
                      <a:pt x="27557" y="31703"/>
                    </a:cubicBezTo>
                    <a:cubicBezTo>
                      <a:pt x="31829" y="26910"/>
                      <a:pt x="35849" y="21787"/>
                      <a:pt x="39412" y="16411"/>
                    </a:cubicBezTo>
                    <a:cubicBezTo>
                      <a:pt x="42186" y="12233"/>
                      <a:pt x="47672" y="4146"/>
                      <a:pt x="48066" y="0"/>
                    </a:cubicBezTo>
                    <a:cubicBezTo>
                      <a:pt x="43936" y="3957"/>
                      <a:pt x="39916" y="9616"/>
                      <a:pt x="36133" y="14141"/>
                    </a:cubicBezTo>
                    <a:cubicBezTo>
                      <a:pt x="32144" y="18918"/>
                      <a:pt x="28156" y="23694"/>
                      <a:pt x="24167" y="28471"/>
                    </a:cubicBezTo>
                    <a:cubicBezTo>
                      <a:pt x="16111" y="38119"/>
                      <a:pt x="8056" y="47767"/>
                      <a:pt x="0" y="574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6" name="Freeform: Shape 615">
                <a:extLst>
                  <a:ext uri="{FF2B5EF4-FFF2-40B4-BE49-F238E27FC236}">
                    <a16:creationId xmlns:a16="http://schemas.microsoft.com/office/drawing/2014/main" id="{2C4BA118-71D6-DE3F-2B58-4F265A9BB7AE}"/>
                  </a:ext>
                </a:extLst>
              </p:cNvPr>
              <p:cNvSpPr/>
              <p:nvPr/>
            </p:nvSpPr>
            <p:spPr>
              <a:xfrm rot="18520199">
                <a:off x="6568809" y="2262995"/>
                <a:ext cx="143931" cy="46064"/>
              </a:xfrm>
              <a:custGeom>
                <a:avLst/>
                <a:gdLst>
                  <a:gd name="connsiteX0" fmla="*/ 143931 w 143931"/>
                  <a:gd name="connsiteY0" fmla="*/ 23032 h 46064"/>
                  <a:gd name="connsiteX1" fmla="*/ 71966 w 143931"/>
                  <a:gd name="connsiteY1" fmla="*/ 46064 h 46064"/>
                  <a:gd name="connsiteX2" fmla="*/ 0 w 143931"/>
                  <a:gd name="connsiteY2" fmla="*/ 23032 h 46064"/>
                  <a:gd name="connsiteX3" fmla="*/ 71966 w 143931"/>
                  <a:gd name="connsiteY3" fmla="*/ 0 h 46064"/>
                  <a:gd name="connsiteX4" fmla="*/ 143931 w 143931"/>
                  <a:gd name="connsiteY4" fmla="*/ 23032 h 4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931" h="46064">
                    <a:moveTo>
                      <a:pt x="143931" y="23032"/>
                    </a:moveTo>
                    <a:cubicBezTo>
                      <a:pt x="143931" y="35753"/>
                      <a:pt x="111711" y="46064"/>
                      <a:pt x="71966" y="46064"/>
                    </a:cubicBezTo>
                    <a:cubicBezTo>
                      <a:pt x="32220" y="46064"/>
                      <a:pt x="0" y="35753"/>
                      <a:pt x="0" y="23032"/>
                    </a:cubicBezTo>
                    <a:cubicBezTo>
                      <a:pt x="0" y="10312"/>
                      <a:pt x="32220" y="0"/>
                      <a:pt x="71966" y="0"/>
                    </a:cubicBezTo>
                    <a:cubicBezTo>
                      <a:pt x="111711" y="0"/>
                      <a:pt x="143931" y="10312"/>
                      <a:pt x="143931" y="23032"/>
                    </a:cubicBezTo>
                    <a:close/>
                  </a:path>
                </a:pathLst>
              </a:custGeom>
              <a:solidFill>
                <a:srgbClr val="8BDFE8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7" name="Freeform: Shape 616">
                <a:extLst>
                  <a:ext uri="{FF2B5EF4-FFF2-40B4-BE49-F238E27FC236}">
                    <a16:creationId xmlns:a16="http://schemas.microsoft.com/office/drawing/2014/main" id="{EF8E6E2D-A213-02B3-7054-108EEE53472A}"/>
                  </a:ext>
                </a:extLst>
              </p:cNvPr>
              <p:cNvSpPr/>
              <p:nvPr/>
            </p:nvSpPr>
            <p:spPr>
              <a:xfrm>
                <a:off x="6599805" y="2237799"/>
                <a:ext cx="78256" cy="95335"/>
              </a:xfrm>
              <a:custGeom>
                <a:avLst/>
                <a:gdLst>
                  <a:gd name="connsiteX0" fmla="*/ 34493 w 78256"/>
                  <a:gd name="connsiteY0" fmla="*/ 43956 h 95335"/>
                  <a:gd name="connsiteX1" fmla="*/ 78256 w 78256"/>
                  <a:gd name="connsiteY1" fmla="*/ 5600 h 95335"/>
                  <a:gd name="connsiteX2" fmla="*/ 76585 w 78256"/>
                  <a:gd name="connsiteY2" fmla="*/ 871 h 95335"/>
                  <a:gd name="connsiteX3" fmla="*/ 27841 w 78256"/>
                  <a:gd name="connsiteY3" fmla="*/ 38643 h 95335"/>
                  <a:gd name="connsiteX4" fmla="*/ 1671 w 78256"/>
                  <a:gd name="connsiteY4" fmla="*/ 94466 h 95335"/>
                  <a:gd name="connsiteX5" fmla="*/ 6653 w 78256"/>
                  <a:gd name="connsiteY5" fmla="*/ 95065 h 95335"/>
                  <a:gd name="connsiteX6" fmla="*/ 34493 w 78256"/>
                  <a:gd name="connsiteY6" fmla="*/ 43971 h 95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256" h="95335">
                    <a:moveTo>
                      <a:pt x="34493" y="43956"/>
                    </a:moveTo>
                    <a:cubicBezTo>
                      <a:pt x="51330" y="22910"/>
                      <a:pt x="68923" y="7791"/>
                      <a:pt x="78256" y="5600"/>
                    </a:cubicBezTo>
                    <a:cubicBezTo>
                      <a:pt x="78272" y="3409"/>
                      <a:pt x="77736" y="1801"/>
                      <a:pt x="76585" y="871"/>
                    </a:cubicBezTo>
                    <a:cubicBezTo>
                      <a:pt x="70358" y="-4111"/>
                      <a:pt x="48540" y="12789"/>
                      <a:pt x="27841" y="38643"/>
                    </a:cubicBezTo>
                    <a:cubicBezTo>
                      <a:pt x="7157" y="64481"/>
                      <a:pt x="-4556" y="89484"/>
                      <a:pt x="1671" y="94466"/>
                    </a:cubicBezTo>
                    <a:cubicBezTo>
                      <a:pt x="2822" y="95396"/>
                      <a:pt x="4525" y="95553"/>
                      <a:pt x="6653" y="95065"/>
                    </a:cubicBezTo>
                    <a:cubicBezTo>
                      <a:pt x="6748" y="85495"/>
                      <a:pt x="17641" y="65017"/>
                      <a:pt x="34493" y="43971"/>
                    </a:cubicBezTo>
                    <a:close/>
                  </a:path>
                </a:pathLst>
              </a:custGeom>
              <a:solidFill>
                <a:srgbClr val="95C9DB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8" name="Freeform: Shape 617">
                <a:extLst>
                  <a:ext uri="{FF2B5EF4-FFF2-40B4-BE49-F238E27FC236}">
                    <a16:creationId xmlns:a16="http://schemas.microsoft.com/office/drawing/2014/main" id="{1B323387-ABD5-4BAE-AC94-0E19D35EB6B2}"/>
                  </a:ext>
                </a:extLst>
              </p:cNvPr>
              <p:cNvSpPr/>
              <p:nvPr/>
            </p:nvSpPr>
            <p:spPr>
              <a:xfrm>
                <a:off x="6623500" y="2269947"/>
                <a:ext cx="48066" cy="57414"/>
              </a:xfrm>
              <a:custGeom>
                <a:avLst/>
                <a:gdLst>
                  <a:gd name="connsiteX0" fmla="*/ 0 w 48066"/>
                  <a:gd name="connsiteY0" fmla="*/ 57415 h 57414"/>
                  <a:gd name="connsiteX1" fmla="*/ 27557 w 48066"/>
                  <a:gd name="connsiteY1" fmla="*/ 31703 h 57414"/>
                  <a:gd name="connsiteX2" fmla="*/ 39412 w 48066"/>
                  <a:gd name="connsiteY2" fmla="*/ 16411 h 57414"/>
                  <a:gd name="connsiteX3" fmla="*/ 48066 w 48066"/>
                  <a:gd name="connsiteY3" fmla="*/ 0 h 57414"/>
                  <a:gd name="connsiteX4" fmla="*/ 36133 w 48066"/>
                  <a:gd name="connsiteY4" fmla="*/ 14141 h 57414"/>
                  <a:gd name="connsiteX5" fmla="*/ 24167 w 48066"/>
                  <a:gd name="connsiteY5" fmla="*/ 28471 h 57414"/>
                  <a:gd name="connsiteX6" fmla="*/ 0 w 48066"/>
                  <a:gd name="connsiteY6" fmla="*/ 57415 h 57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066" h="57414">
                    <a:moveTo>
                      <a:pt x="0" y="57415"/>
                    </a:moveTo>
                    <a:cubicBezTo>
                      <a:pt x="9506" y="49611"/>
                      <a:pt x="18981" y="41319"/>
                      <a:pt x="27557" y="31703"/>
                    </a:cubicBezTo>
                    <a:cubicBezTo>
                      <a:pt x="31829" y="26910"/>
                      <a:pt x="35849" y="21787"/>
                      <a:pt x="39412" y="16411"/>
                    </a:cubicBezTo>
                    <a:cubicBezTo>
                      <a:pt x="42186" y="12233"/>
                      <a:pt x="47672" y="4146"/>
                      <a:pt x="48066" y="0"/>
                    </a:cubicBezTo>
                    <a:cubicBezTo>
                      <a:pt x="43936" y="3957"/>
                      <a:pt x="39916" y="9616"/>
                      <a:pt x="36133" y="14141"/>
                    </a:cubicBezTo>
                    <a:cubicBezTo>
                      <a:pt x="32144" y="18918"/>
                      <a:pt x="28156" y="23694"/>
                      <a:pt x="24167" y="28471"/>
                    </a:cubicBezTo>
                    <a:cubicBezTo>
                      <a:pt x="16111" y="38119"/>
                      <a:pt x="8056" y="47767"/>
                      <a:pt x="0" y="574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9" name="Freeform: Shape 618">
                <a:extLst>
                  <a:ext uri="{FF2B5EF4-FFF2-40B4-BE49-F238E27FC236}">
                    <a16:creationId xmlns:a16="http://schemas.microsoft.com/office/drawing/2014/main" id="{9161706B-5F2B-9FCF-132C-C80AF8CD456C}"/>
                  </a:ext>
                </a:extLst>
              </p:cNvPr>
              <p:cNvSpPr/>
              <p:nvPr/>
            </p:nvSpPr>
            <p:spPr>
              <a:xfrm>
                <a:off x="6798692" y="1992804"/>
                <a:ext cx="46064" cy="143931"/>
              </a:xfrm>
              <a:custGeom>
                <a:avLst/>
                <a:gdLst>
                  <a:gd name="connsiteX0" fmla="*/ 46064 w 46064"/>
                  <a:gd name="connsiteY0" fmla="*/ 71966 h 143931"/>
                  <a:gd name="connsiteX1" fmla="*/ 23032 w 46064"/>
                  <a:gd name="connsiteY1" fmla="*/ 143931 h 143931"/>
                  <a:gd name="connsiteX2" fmla="*/ 0 w 46064"/>
                  <a:gd name="connsiteY2" fmla="*/ 71966 h 143931"/>
                  <a:gd name="connsiteX3" fmla="*/ 23032 w 46064"/>
                  <a:gd name="connsiteY3" fmla="*/ 0 h 143931"/>
                  <a:gd name="connsiteX4" fmla="*/ 46064 w 46064"/>
                  <a:gd name="connsiteY4" fmla="*/ 71966 h 143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064" h="143931">
                    <a:moveTo>
                      <a:pt x="46064" y="71966"/>
                    </a:moveTo>
                    <a:cubicBezTo>
                      <a:pt x="46064" y="111711"/>
                      <a:pt x="35752" y="143931"/>
                      <a:pt x="23032" y="143931"/>
                    </a:cubicBezTo>
                    <a:cubicBezTo>
                      <a:pt x="10312" y="143931"/>
                      <a:pt x="0" y="111711"/>
                      <a:pt x="0" y="71966"/>
                    </a:cubicBezTo>
                    <a:cubicBezTo>
                      <a:pt x="0" y="32220"/>
                      <a:pt x="10312" y="0"/>
                      <a:pt x="23032" y="0"/>
                    </a:cubicBezTo>
                    <a:cubicBezTo>
                      <a:pt x="35752" y="0"/>
                      <a:pt x="46064" y="32220"/>
                      <a:pt x="46064" y="71966"/>
                    </a:cubicBez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0" name="Freeform: Shape 619">
                <a:extLst>
                  <a:ext uri="{FF2B5EF4-FFF2-40B4-BE49-F238E27FC236}">
                    <a16:creationId xmlns:a16="http://schemas.microsoft.com/office/drawing/2014/main" id="{DA491D53-C6B0-F3F9-E3CA-E312B1DB6102}"/>
                  </a:ext>
                </a:extLst>
              </p:cNvPr>
              <p:cNvSpPr/>
              <p:nvPr/>
            </p:nvSpPr>
            <p:spPr>
              <a:xfrm>
                <a:off x="6805487" y="2003492"/>
                <a:ext cx="18712" cy="119874"/>
              </a:xfrm>
              <a:custGeom>
                <a:avLst/>
                <a:gdLst>
                  <a:gd name="connsiteX0" fmla="*/ 8513 w 18712"/>
                  <a:gd name="connsiteY0" fmla="*/ 59937 h 119874"/>
                  <a:gd name="connsiteX1" fmla="*/ 18713 w 18712"/>
                  <a:gd name="connsiteY1" fmla="*/ 2648 h 119874"/>
                  <a:gd name="connsiteX2" fmla="*/ 14456 w 18712"/>
                  <a:gd name="connsiteY2" fmla="*/ 0 h 119874"/>
                  <a:gd name="connsiteX3" fmla="*/ 0 w 18712"/>
                  <a:gd name="connsiteY3" fmla="*/ 59937 h 119874"/>
                  <a:gd name="connsiteX4" fmla="*/ 14456 w 18712"/>
                  <a:gd name="connsiteY4" fmla="*/ 119875 h 119874"/>
                  <a:gd name="connsiteX5" fmla="*/ 18713 w 18712"/>
                  <a:gd name="connsiteY5" fmla="*/ 117226 h 119874"/>
                  <a:gd name="connsiteX6" fmla="*/ 8513 w 18712"/>
                  <a:gd name="connsiteY6" fmla="*/ 59937 h 119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712" h="119874">
                    <a:moveTo>
                      <a:pt x="8513" y="59937"/>
                    </a:moveTo>
                    <a:cubicBezTo>
                      <a:pt x="8513" y="32980"/>
                      <a:pt x="12801" y="10184"/>
                      <a:pt x="18713" y="2648"/>
                    </a:cubicBezTo>
                    <a:cubicBezTo>
                      <a:pt x="17373" y="930"/>
                      <a:pt x="15938" y="0"/>
                      <a:pt x="14456" y="0"/>
                    </a:cubicBezTo>
                    <a:cubicBezTo>
                      <a:pt x="6479" y="0"/>
                      <a:pt x="0" y="26831"/>
                      <a:pt x="0" y="59937"/>
                    </a:cubicBezTo>
                    <a:cubicBezTo>
                      <a:pt x="0" y="93043"/>
                      <a:pt x="6463" y="119875"/>
                      <a:pt x="14456" y="119875"/>
                    </a:cubicBezTo>
                    <a:cubicBezTo>
                      <a:pt x="15938" y="119875"/>
                      <a:pt x="17373" y="118944"/>
                      <a:pt x="18713" y="117226"/>
                    </a:cubicBezTo>
                    <a:cubicBezTo>
                      <a:pt x="12817" y="109691"/>
                      <a:pt x="8513" y="86895"/>
                      <a:pt x="8513" y="59937"/>
                    </a:cubicBez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1" name="Freeform: Shape 620">
                <a:extLst>
                  <a:ext uri="{FF2B5EF4-FFF2-40B4-BE49-F238E27FC236}">
                    <a16:creationId xmlns:a16="http://schemas.microsoft.com/office/drawing/2014/main" id="{41D42FD4-78D0-2269-FF2F-593A8B1799AB}"/>
                  </a:ext>
                </a:extLst>
              </p:cNvPr>
              <p:cNvSpPr/>
              <p:nvPr/>
            </p:nvSpPr>
            <p:spPr>
              <a:xfrm>
                <a:off x="6798692" y="2120293"/>
                <a:ext cx="46064" cy="143931"/>
              </a:xfrm>
              <a:custGeom>
                <a:avLst/>
                <a:gdLst>
                  <a:gd name="connsiteX0" fmla="*/ 46064 w 46064"/>
                  <a:gd name="connsiteY0" fmla="*/ 71966 h 143931"/>
                  <a:gd name="connsiteX1" fmla="*/ 23032 w 46064"/>
                  <a:gd name="connsiteY1" fmla="*/ 143931 h 143931"/>
                  <a:gd name="connsiteX2" fmla="*/ 0 w 46064"/>
                  <a:gd name="connsiteY2" fmla="*/ 71966 h 143931"/>
                  <a:gd name="connsiteX3" fmla="*/ 23032 w 46064"/>
                  <a:gd name="connsiteY3" fmla="*/ 0 h 143931"/>
                  <a:gd name="connsiteX4" fmla="*/ 46064 w 46064"/>
                  <a:gd name="connsiteY4" fmla="*/ 71966 h 143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064" h="143931">
                    <a:moveTo>
                      <a:pt x="46064" y="71966"/>
                    </a:moveTo>
                    <a:cubicBezTo>
                      <a:pt x="46064" y="111711"/>
                      <a:pt x="35752" y="143931"/>
                      <a:pt x="23032" y="143931"/>
                    </a:cubicBezTo>
                    <a:cubicBezTo>
                      <a:pt x="10312" y="143931"/>
                      <a:pt x="0" y="111711"/>
                      <a:pt x="0" y="71966"/>
                    </a:cubicBezTo>
                    <a:cubicBezTo>
                      <a:pt x="0" y="32220"/>
                      <a:pt x="10312" y="0"/>
                      <a:pt x="23032" y="0"/>
                    </a:cubicBezTo>
                    <a:cubicBezTo>
                      <a:pt x="35752" y="0"/>
                      <a:pt x="46064" y="32220"/>
                      <a:pt x="46064" y="71966"/>
                    </a:cubicBez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2" name="Freeform: Shape 621">
                <a:extLst>
                  <a:ext uri="{FF2B5EF4-FFF2-40B4-BE49-F238E27FC236}">
                    <a16:creationId xmlns:a16="http://schemas.microsoft.com/office/drawing/2014/main" id="{C4F8E3AF-B430-44B7-3848-6ED679756515}"/>
                  </a:ext>
                </a:extLst>
              </p:cNvPr>
              <p:cNvSpPr/>
              <p:nvPr/>
            </p:nvSpPr>
            <p:spPr>
              <a:xfrm>
                <a:off x="6805487" y="2133046"/>
                <a:ext cx="18712" cy="119874"/>
              </a:xfrm>
              <a:custGeom>
                <a:avLst/>
                <a:gdLst>
                  <a:gd name="connsiteX0" fmla="*/ 8513 w 18712"/>
                  <a:gd name="connsiteY0" fmla="*/ 59937 h 119874"/>
                  <a:gd name="connsiteX1" fmla="*/ 18713 w 18712"/>
                  <a:gd name="connsiteY1" fmla="*/ 2648 h 119874"/>
                  <a:gd name="connsiteX2" fmla="*/ 14456 w 18712"/>
                  <a:gd name="connsiteY2" fmla="*/ 0 h 119874"/>
                  <a:gd name="connsiteX3" fmla="*/ 0 w 18712"/>
                  <a:gd name="connsiteY3" fmla="*/ 59937 h 119874"/>
                  <a:gd name="connsiteX4" fmla="*/ 14456 w 18712"/>
                  <a:gd name="connsiteY4" fmla="*/ 119875 h 119874"/>
                  <a:gd name="connsiteX5" fmla="*/ 18713 w 18712"/>
                  <a:gd name="connsiteY5" fmla="*/ 117226 h 119874"/>
                  <a:gd name="connsiteX6" fmla="*/ 8513 w 18712"/>
                  <a:gd name="connsiteY6" fmla="*/ 59937 h 119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712" h="119874">
                    <a:moveTo>
                      <a:pt x="8513" y="59937"/>
                    </a:moveTo>
                    <a:cubicBezTo>
                      <a:pt x="8513" y="32980"/>
                      <a:pt x="12801" y="10184"/>
                      <a:pt x="18713" y="2648"/>
                    </a:cubicBezTo>
                    <a:cubicBezTo>
                      <a:pt x="17373" y="930"/>
                      <a:pt x="15938" y="0"/>
                      <a:pt x="14456" y="0"/>
                    </a:cubicBezTo>
                    <a:cubicBezTo>
                      <a:pt x="6479" y="0"/>
                      <a:pt x="0" y="26831"/>
                      <a:pt x="0" y="59937"/>
                    </a:cubicBezTo>
                    <a:cubicBezTo>
                      <a:pt x="0" y="93043"/>
                      <a:pt x="6463" y="119875"/>
                      <a:pt x="14456" y="119875"/>
                    </a:cubicBezTo>
                    <a:cubicBezTo>
                      <a:pt x="15938" y="119875"/>
                      <a:pt x="17373" y="118944"/>
                      <a:pt x="18713" y="117226"/>
                    </a:cubicBezTo>
                    <a:cubicBezTo>
                      <a:pt x="12817" y="109691"/>
                      <a:pt x="8513" y="86895"/>
                      <a:pt x="8513" y="59937"/>
                    </a:cubicBez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3" name="Freeform: Shape 622">
                <a:extLst>
                  <a:ext uri="{FF2B5EF4-FFF2-40B4-BE49-F238E27FC236}">
                    <a16:creationId xmlns:a16="http://schemas.microsoft.com/office/drawing/2014/main" id="{98ED2817-8EFC-F91E-F70C-7B2AE3668C5E}"/>
                  </a:ext>
                </a:extLst>
              </p:cNvPr>
              <p:cNvSpPr/>
              <p:nvPr/>
            </p:nvSpPr>
            <p:spPr>
              <a:xfrm>
                <a:off x="6834068" y="2031317"/>
                <a:ext cx="5639" cy="74882"/>
              </a:xfrm>
              <a:custGeom>
                <a:avLst/>
                <a:gdLst>
                  <a:gd name="connsiteX0" fmla="*/ 0 w 5639"/>
                  <a:gd name="connsiteY0" fmla="*/ 74866 h 74882"/>
                  <a:gd name="connsiteX1" fmla="*/ 5439 w 5639"/>
                  <a:gd name="connsiteY1" fmla="*/ 37567 h 74882"/>
                  <a:gd name="connsiteX2" fmla="*/ 5139 w 5639"/>
                  <a:gd name="connsiteY2" fmla="*/ 18224 h 74882"/>
                  <a:gd name="connsiteX3" fmla="*/ 1640 w 5639"/>
                  <a:gd name="connsiteY3" fmla="*/ 0 h 74882"/>
                  <a:gd name="connsiteX4" fmla="*/ 1167 w 5639"/>
                  <a:gd name="connsiteY4" fmla="*/ 18508 h 74882"/>
                  <a:gd name="connsiteX5" fmla="*/ 788 w 5639"/>
                  <a:gd name="connsiteY5" fmla="*/ 37173 h 74882"/>
                  <a:gd name="connsiteX6" fmla="*/ 16 w 5639"/>
                  <a:gd name="connsiteY6" fmla="*/ 74882 h 74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39" h="74882">
                    <a:moveTo>
                      <a:pt x="0" y="74866"/>
                    </a:moveTo>
                    <a:cubicBezTo>
                      <a:pt x="2554" y="62838"/>
                      <a:pt x="4761" y="50447"/>
                      <a:pt x="5439" y="37567"/>
                    </a:cubicBezTo>
                    <a:cubicBezTo>
                      <a:pt x="5770" y="31167"/>
                      <a:pt x="5707" y="24640"/>
                      <a:pt x="5139" y="18224"/>
                    </a:cubicBezTo>
                    <a:cubicBezTo>
                      <a:pt x="4698" y="13227"/>
                      <a:pt x="3925" y="3500"/>
                      <a:pt x="1640" y="0"/>
                    </a:cubicBezTo>
                    <a:cubicBezTo>
                      <a:pt x="883" y="5675"/>
                      <a:pt x="1277" y="12596"/>
                      <a:pt x="1167" y="18508"/>
                    </a:cubicBezTo>
                    <a:cubicBezTo>
                      <a:pt x="1040" y="24735"/>
                      <a:pt x="914" y="30946"/>
                      <a:pt x="788" y="37173"/>
                    </a:cubicBezTo>
                    <a:cubicBezTo>
                      <a:pt x="536" y="49738"/>
                      <a:pt x="268" y="62302"/>
                      <a:pt x="16" y="74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4" name="Freeform: Shape 623">
                <a:extLst>
                  <a:ext uri="{FF2B5EF4-FFF2-40B4-BE49-F238E27FC236}">
                    <a16:creationId xmlns:a16="http://schemas.microsoft.com/office/drawing/2014/main" id="{B03F92AA-81BC-5545-8655-6074E830D868}"/>
                  </a:ext>
                </a:extLst>
              </p:cNvPr>
              <p:cNvSpPr/>
              <p:nvPr/>
            </p:nvSpPr>
            <p:spPr>
              <a:xfrm>
                <a:off x="6834068" y="2160461"/>
                <a:ext cx="5639" cy="74882"/>
              </a:xfrm>
              <a:custGeom>
                <a:avLst/>
                <a:gdLst>
                  <a:gd name="connsiteX0" fmla="*/ 0 w 5639"/>
                  <a:gd name="connsiteY0" fmla="*/ 74866 h 74882"/>
                  <a:gd name="connsiteX1" fmla="*/ 5439 w 5639"/>
                  <a:gd name="connsiteY1" fmla="*/ 37567 h 74882"/>
                  <a:gd name="connsiteX2" fmla="*/ 5139 w 5639"/>
                  <a:gd name="connsiteY2" fmla="*/ 18224 h 74882"/>
                  <a:gd name="connsiteX3" fmla="*/ 1640 w 5639"/>
                  <a:gd name="connsiteY3" fmla="*/ 0 h 74882"/>
                  <a:gd name="connsiteX4" fmla="*/ 1167 w 5639"/>
                  <a:gd name="connsiteY4" fmla="*/ 18508 h 74882"/>
                  <a:gd name="connsiteX5" fmla="*/ 788 w 5639"/>
                  <a:gd name="connsiteY5" fmla="*/ 37173 h 74882"/>
                  <a:gd name="connsiteX6" fmla="*/ 16 w 5639"/>
                  <a:gd name="connsiteY6" fmla="*/ 74882 h 74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39" h="74882">
                    <a:moveTo>
                      <a:pt x="0" y="74866"/>
                    </a:moveTo>
                    <a:cubicBezTo>
                      <a:pt x="2554" y="62838"/>
                      <a:pt x="4761" y="50447"/>
                      <a:pt x="5439" y="37567"/>
                    </a:cubicBezTo>
                    <a:cubicBezTo>
                      <a:pt x="5770" y="31167"/>
                      <a:pt x="5707" y="24640"/>
                      <a:pt x="5139" y="18224"/>
                    </a:cubicBezTo>
                    <a:cubicBezTo>
                      <a:pt x="4698" y="13227"/>
                      <a:pt x="3925" y="3500"/>
                      <a:pt x="1640" y="0"/>
                    </a:cubicBezTo>
                    <a:cubicBezTo>
                      <a:pt x="883" y="5675"/>
                      <a:pt x="1277" y="12596"/>
                      <a:pt x="1167" y="18508"/>
                    </a:cubicBezTo>
                    <a:cubicBezTo>
                      <a:pt x="1040" y="24735"/>
                      <a:pt x="914" y="30946"/>
                      <a:pt x="788" y="37173"/>
                    </a:cubicBezTo>
                    <a:cubicBezTo>
                      <a:pt x="536" y="49738"/>
                      <a:pt x="268" y="62302"/>
                      <a:pt x="16" y="74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5" name="Freeform: Shape 624">
                <a:extLst>
                  <a:ext uri="{FF2B5EF4-FFF2-40B4-BE49-F238E27FC236}">
                    <a16:creationId xmlns:a16="http://schemas.microsoft.com/office/drawing/2014/main" id="{8B903AC3-2201-33F0-13EC-C35BB1DC5217}"/>
                  </a:ext>
                </a:extLst>
              </p:cNvPr>
              <p:cNvSpPr/>
              <p:nvPr/>
            </p:nvSpPr>
            <p:spPr>
              <a:xfrm rot="19279801">
                <a:off x="6842279" y="2234621"/>
                <a:ext cx="46064" cy="143931"/>
              </a:xfrm>
              <a:custGeom>
                <a:avLst/>
                <a:gdLst>
                  <a:gd name="connsiteX0" fmla="*/ 46064 w 46064"/>
                  <a:gd name="connsiteY0" fmla="*/ 71966 h 143931"/>
                  <a:gd name="connsiteX1" fmla="*/ 23032 w 46064"/>
                  <a:gd name="connsiteY1" fmla="*/ 143931 h 143931"/>
                  <a:gd name="connsiteX2" fmla="*/ 0 w 46064"/>
                  <a:gd name="connsiteY2" fmla="*/ 71966 h 143931"/>
                  <a:gd name="connsiteX3" fmla="*/ 23032 w 46064"/>
                  <a:gd name="connsiteY3" fmla="*/ 0 h 143931"/>
                  <a:gd name="connsiteX4" fmla="*/ 46064 w 46064"/>
                  <a:gd name="connsiteY4" fmla="*/ 71966 h 143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064" h="143931">
                    <a:moveTo>
                      <a:pt x="46064" y="71966"/>
                    </a:moveTo>
                    <a:cubicBezTo>
                      <a:pt x="46064" y="111711"/>
                      <a:pt x="35752" y="143931"/>
                      <a:pt x="23032" y="143931"/>
                    </a:cubicBezTo>
                    <a:cubicBezTo>
                      <a:pt x="10312" y="143931"/>
                      <a:pt x="0" y="111711"/>
                      <a:pt x="0" y="71966"/>
                    </a:cubicBezTo>
                    <a:cubicBezTo>
                      <a:pt x="0" y="32220"/>
                      <a:pt x="10312" y="0"/>
                      <a:pt x="23032" y="0"/>
                    </a:cubicBezTo>
                    <a:cubicBezTo>
                      <a:pt x="35752" y="0"/>
                      <a:pt x="46064" y="32220"/>
                      <a:pt x="46064" y="71966"/>
                    </a:cubicBezTo>
                    <a:close/>
                  </a:path>
                </a:pathLst>
              </a:custGeom>
              <a:solidFill>
                <a:srgbClr val="8BDFE8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6" name="Freeform: Shape 625">
                <a:extLst>
                  <a:ext uri="{FF2B5EF4-FFF2-40B4-BE49-F238E27FC236}">
                    <a16:creationId xmlns:a16="http://schemas.microsoft.com/office/drawing/2014/main" id="{248EE4CF-9A6F-345D-4035-53DA0378AD11}"/>
                  </a:ext>
                </a:extLst>
              </p:cNvPr>
              <p:cNvSpPr/>
              <p:nvPr/>
            </p:nvSpPr>
            <p:spPr>
              <a:xfrm>
                <a:off x="6828046" y="2258372"/>
                <a:ext cx="78256" cy="95335"/>
              </a:xfrm>
              <a:custGeom>
                <a:avLst/>
                <a:gdLst>
                  <a:gd name="connsiteX0" fmla="*/ 43763 w 78256"/>
                  <a:gd name="connsiteY0" fmla="*/ 43956 h 95335"/>
                  <a:gd name="connsiteX1" fmla="*/ 0 w 78256"/>
                  <a:gd name="connsiteY1" fmla="*/ 5600 h 95335"/>
                  <a:gd name="connsiteX2" fmla="*/ 1671 w 78256"/>
                  <a:gd name="connsiteY2" fmla="*/ 871 h 95335"/>
                  <a:gd name="connsiteX3" fmla="*/ 50416 w 78256"/>
                  <a:gd name="connsiteY3" fmla="*/ 38643 h 95335"/>
                  <a:gd name="connsiteX4" fmla="*/ 76585 w 78256"/>
                  <a:gd name="connsiteY4" fmla="*/ 94466 h 95335"/>
                  <a:gd name="connsiteX5" fmla="*/ 71603 w 78256"/>
                  <a:gd name="connsiteY5" fmla="*/ 95065 h 95335"/>
                  <a:gd name="connsiteX6" fmla="*/ 43763 w 78256"/>
                  <a:gd name="connsiteY6" fmla="*/ 43971 h 95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256" h="95335">
                    <a:moveTo>
                      <a:pt x="43763" y="43956"/>
                    </a:moveTo>
                    <a:cubicBezTo>
                      <a:pt x="26926" y="22910"/>
                      <a:pt x="9333" y="7791"/>
                      <a:pt x="0" y="5600"/>
                    </a:cubicBezTo>
                    <a:cubicBezTo>
                      <a:pt x="-15" y="3409"/>
                      <a:pt x="521" y="1801"/>
                      <a:pt x="1671" y="871"/>
                    </a:cubicBezTo>
                    <a:cubicBezTo>
                      <a:pt x="7898" y="-4111"/>
                      <a:pt x="29717" y="12789"/>
                      <a:pt x="50416" y="38643"/>
                    </a:cubicBezTo>
                    <a:cubicBezTo>
                      <a:pt x="71099" y="64481"/>
                      <a:pt x="82812" y="89484"/>
                      <a:pt x="76585" y="94466"/>
                    </a:cubicBezTo>
                    <a:cubicBezTo>
                      <a:pt x="75434" y="95396"/>
                      <a:pt x="73732" y="95553"/>
                      <a:pt x="71603" y="95065"/>
                    </a:cubicBezTo>
                    <a:cubicBezTo>
                      <a:pt x="71509" y="85495"/>
                      <a:pt x="60615" y="65017"/>
                      <a:pt x="43763" y="43971"/>
                    </a:cubicBezTo>
                    <a:close/>
                  </a:path>
                </a:pathLst>
              </a:custGeom>
              <a:solidFill>
                <a:srgbClr val="95C9DB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7" name="Freeform: Shape 626">
                <a:extLst>
                  <a:ext uri="{FF2B5EF4-FFF2-40B4-BE49-F238E27FC236}">
                    <a16:creationId xmlns:a16="http://schemas.microsoft.com/office/drawing/2014/main" id="{20EB583B-2C36-AC85-EA88-2C81DFC6130D}"/>
                  </a:ext>
                </a:extLst>
              </p:cNvPr>
              <p:cNvSpPr/>
              <p:nvPr/>
            </p:nvSpPr>
            <p:spPr>
              <a:xfrm>
                <a:off x="6834525" y="2290504"/>
                <a:ext cx="48066" cy="57414"/>
              </a:xfrm>
              <a:custGeom>
                <a:avLst/>
                <a:gdLst>
                  <a:gd name="connsiteX0" fmla="*/ 48066 w 48066"/>
                  <a:gd name="connsiteY0" fmla="*/ 57415 h 57414"/>
                  <a:gd name="connsiteX1" fmla="*/ 20510 w 48066"/>
                  <a:gd name="connsiteY1" fmla="*/ 31703 h 57414"/>
                  <a:gd name="connsiteX2" fmla="*/ 8655 w 48066"/>
                  <a:gd name="connsiteY2" fmla="*/ 16411 h 57414"/>
                  <a:gd name="connsiteX3" fmla="*/ 0 w 48066"/>
                  <a:gd name="connsiteY3" fmla="*/ 0 h 57414"/>
                  <a:gd name="connsiteX4" fmla="*/ 11934 w 48066"/>
                  <a:gd name="connsiteY4" fmla="*/ 14141 h 57414"/>
                  <a:gd name="connsiteX5" fmla="*/ 23899 w 48066"/>
                  <a:gd name="connsiteY5" fmla="*/ 28471 h 57414"/>
                  <a:gd name="connsiteX6" fmla="*/ 48066 w 48066"/>
                  <a:gd name="connsiteY6" fmla="*/ 57415 h 57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066" h="57414">
                    <a:moveTo>
                      <a:pt x="48066" y="57415"/>
                    </a:moveTo>
                    <a:cubicBezTo>
                      <a:pt x="38560" y="49611"/>
                      <a:pt x="29086" y="41319"/>
                      <a:pt x="20510" y="31703"/>
                    </a:cubicBezTo>
                    <a:cubicBezTo>
                      <a:pt x="16238" y="26910"/>
                      <a:pt x="12218" y="21787"/>
                      <a:pt x="8655" y="16411"/>
                    </a:cubicBezTo>
                    <a:cubicBezTo>
                      <a:pt x="5880" y="12233"/>
                      <a:pt x="394" y="4146"/>
                      <a:pt x="0" y="0"/>
                    </a:cubicBezTo>
                    <a:cubicBezTo>
                      <a:pt x="4130" y="3957"/>
                      <a:pt x="8150" y="9616"/>
                      <a:pt x="11934" y="14141"/>
                    </a:cubicBezTo>
                    <a:cubicBezTo>
                      <a:pt x="15922" y="18918"/>
                      <a:pt x="19911" y="23694"/>
                      <a:pt x="23899" y="28471"/>
                    </a:cubicBezTo>
                    <a:cubicBezTo>
                      <a:pt x="31955" y="38119"/>
                      <a:pt x="40011" y="47767"/>
                      <a:pt x="48066" y="574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8" name="Freeform: Shape 627">
                <a:extLst>
                  <a:ext uri="{FF2B5EF4-FFF2-40B4-BE49-F238E27FC236}">
                    <a16:creationId xmlns:a16="http://schemas.microsoft.com/office/drawing/2014/main" id="{741B4E73-A966-5A5E-B542-143C094EE728}"/>
                  </a:ext>
                </a:extLst>
              </p:cNvPr>
              <p:cNvSpPr/>
              <p:nvPr/>
            </p:nvSpPr>
            <p:spPr>
              <a:xfrm rot="19279801">
                <a:off x="6914678" y="2214058"/>
                <a:ext cx="46064" cy="143931"/>
              </a:xfrm>
              <a:custGeom>
                <a:avLst/>
                <a:gdLst>
                  <a:gd name="connsiteX0" fmla="*/ 46064 w 46064"/>
                  <a:gd name="connsiteY0" fmla="*/ 71966 h 143931"/>
                  <a:gd name="connsiteX1" fmla="*/ 23032 w 46064"/>
                  <a:gd name="connsiteY1" fmla="*/ 143931 h 143931"/>
                  <a:gd name="connsiteX2" fmla="*/ 0 w 46064"/>
                  <a:gd name="connsiteY2" fmla="*/ 71966 h 143931"/>
                  <a:gd name="connsiteX3" fmla="*/ 23032 w 46064"/>
                  <a:gd name="connsiteY3" fmla="*/ 0 h 143931"/>
                  <a:gd name="connsiteX4" fmla="*/ 46064 w 46064"/>
                  <a:gd name="connsiteY4" fmla="*/ 71966 h 143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064" h="143931">
                    <a:moveTo>
                      <a:pt x="46064" y="71966"/>
                    </a:moveTo>
                    <a:cubicBezTo>
                      <a:pt x="46064" y="111711"/>
                      <a:pt x="35752" y="143931"/>
                      <a:pt x="23032" y="143931"/>
                    </a:cubicBezTo>
                    <a:cubicBezTo>
                      <a:pt x="10312" y="143931"/>
                      <a:pt x="0" y="111711"/>
                      <a:pt x="0" y="71966"/>
                    </a:cubicBezTo>
                    <a:cubicBezTo>
                      <a:pt x="0" y="32220"/>
                      <a:pt x="10312" y="0"/>
                      <a:pt x="23032" y="0"/>
                    </a:cubicBezTo>
                    <a:cubicBezTo>
                      <a:pt x="35752" y="0"/>
                      <a:pt x="46064" y="32220"/>
                      <a:pt x="46064" y="71966"/>
                    </a:cubicBezTo>
                    <a:close/>
                  </a:path>
                </a:pathLst>
              </a:custGeom>
              <a:solidFill>
                <a:srgbClr val="8BDFE8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9" name="Freeform: Shape 628">
                <a:extLst>
                  <a:ext uri="{FF2B5EF4-FFF2-40B4-BE49-F238E27FC236}">
                    <a16:creationId xmlns:a16="http://schemas.microsoft.com/office/drawing/2014/main" id="{B26C7BCA-88FD-0F08-B372-96FD6E5970D5}"/>
                  </a:ext>
                </a:extLst>
              </p:cNvPr>
              <p:cNvSpPr/>
              <p:nvPr/>
            </p:nvSpPr>
            <p:spPr>
              <a:xfrm>
                <a:off x="6900421" y="2237799"/>
                <a:ext cx="78256" cy="95335"/>
              </a:xfrm>
              <a:custGeom>
                <a:avLst/>
                <a:gdLst>
                  <a:gd name="connsiteX0" fmla="*/ 43763 w 78256"/>
                  <a:gd name="connsiteY0" fmla="*/ 43956 h 95335"/>
                  <a:gd name="connsiteX1" fmla="*/ 0 w 78256"/>
                  <a:gd name="connsiteY1" fmla="*/ 5600 h 95335"/>
                  <a:gd name="connsiteX2" fmla="*/ 1671 w 78256"/>
                  <a:gd name="connsiteY2" fmla="*/ 871 h 95335"/>
                  <a:gd name="connsiteX3" fmla="*/ 50416 w 78256"/>
                  <a:gd name="connsiteY3" fmla="*/ 38643 h 95335"/>
                  <a:gd name="connsiteX4" fmla="*/ 76585 w 78256"/>
                  <a:gd name="connsiteY4" fmla="*/ 94466 h 95335"/>
                  <a:gd name="connsiteX5" fmla="*/ 71603 w 78256"/>
                  <a:gd name="connsiteY5" fmla="*/ 95065 h 95335"/>
                  <a:gd name="connsiteX6" fmla="*/ 43763 w 78256"/>
                  <a:gd name="connsiteY6" fmla="*/ 43971 h 95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256" h="95335">
                    <a:moveTo>
                      <a:pt x="43763" y="43956"/>
                    </a:moveTo>
                    <a:cubicBezTo>
                      <a:pt x="26926" y="22910"/>
                      <a:pt x="9333" y="7791"/>
                      <a:pt x="0" y="5600"/>
                    </a:cubicBezTo>
                    <a:cubicBezTo>
                      <a:pt x="-15" y="3409"/>
                      <a:pt x="521" y="1801"/>
                      <a:pt x="1671" y="871"/>
                    </a:cubicBezTo>
                    <a:cubicBezTo>
                      <a:pt x="7898" y="-4111"/>
                      <a:pt x="29717" y="12789"/>
                      <a:pt x="50416" y="38643"/>
                    </a:cubicBezTo>
                    <a:cubicBezTo>
                      <a:pt x="71099" y="64481"/>
                      <a:pt x="82812" y="89484"/>
                      <a:pt x="76585" y="94466"/>
                    </a:cubicBezTo>
                    <a:cubicBezTo>
                      <a:pt x="75434" y="95396"/>
                      <a:pt x="73732" y="95553"/>
                      <a:pt x="71603" y="95065"/>
                    </a:cubicBezTo>
                    <a:cubicBezTo>
                      <a:pt x="71509" y="85495"/>
                      <a:pt x="60615" y="65017"/>
                      <a:pt x="43763" y="43971"/>
                    </a:cubicBezTo>
                    <a:close/>
                  </a:path>
                </a:pathLst>
              </a:custGeom>
              <a:solidFill>
                <a:srgbClr val="95C9DB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0" name="Freeform: Shape 629">
                <a:extLst>
                  <a:ext uri="{FF2B5EF4-FFF2-40B4-BE49-F238E27FC236}">
                    <a16:creationId xmlns:a16="http://schemas.microsoft.com/office/drawing/2014/main" id="{3A019ED7-D64C-B7EE-9402-2EDAC4CEE477}"/>
                  </a:ext>
                </a:extLst>
              </p:cNvPr>
              <p:cNvSpPr/>
              <p:nvPr/>
            </p:nvSpPr>
            <p:spPr>
              <a:xfrm>
                <a:off x="6906901" y="2269947"/>
                <a:ext cx="48066" cy="57414"/>
              </a:xfrm>
              <a:custGeom>
                <a:avLst/>
                <a:gdLst>
                  <a:gd name="connsiteX0" fmla="*/ 48066 w 48066"/>
                  <a:gd name="connsiteY0" fmla="*/ 57415 h 57414"/>
                  <a:gd name="connsiteX1" fmla="*/ 20510 w 48066"/>
                  <a:gd name="connsiteY1" fmla="*/ 31703 h 57414"/>
                  <a:gd name="connsiteX2" fmla="*/ 8655 w 48066"/>
                  <a:gd name="connsiteY2" fmla="*/ 16411 h 57414"/>
                  <a:gd name="connsiteX3" fmla="*/ 0 w 48066"/>
                  <a:gd name="connsiteY3" fmla="*/ 0 h 57414"/>
                  <a:gd name="connsiteX4" fmla="*/ 11934 w 48066"/>
                  <a:gd name="connsiteY4" fmla="*/ 14141 h 57414"/>
                  <a:gd name="connsiteX5" fmla="*/ 23899 w 48066"/>
                  <a:gd name="connsiteY5" fmla="*/ 28471 h 57414"/>
                  <a:gd name="connsiteX6" fmla="*/ 48066 w 48066"/>
                  <a:gd name="connsiteY6" fmla="*/ 57415 h 57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066" h="57414">
                    <a:moveTo>
                      <a:pt x="48066" y="57415"/>
                    </a:moveTo>
                    <a:cubicBezTo>
                      <a:pt x="38560" y="49611"/>
                      <a:pt x="29086" y="41319"/>
                      <a:pt x="20510" y="31703"/>
                    </a:cubicBezTo>
                    <a:cubicBezTo>
                      <a:pt x="16238" y="26910"/>
                      <a:pt x="12218" y="21787"/>
                      <a:pt x="8655" y="16411"/>
                    </a:cubicBezTo>
                    <a:cubicBezTo>
                      <a:pt x="5880" y="12233"/>
                      <a:pt x="394" y="4146"/>
                      <a:pt x="0" y="0"/>
                    </a:cubicBezTo>
                    <a:cubicBezTo>
                      <a:pt x="4130" y="3957"/>
                      <a:pt x="8150" y="9616"/>
                      <a:pt x="11934" y="14141"/>
                    </a:cubicBezTo>
                    <a:lnTo>
                      <a:pt x="23899" y="28471"/>
                    </a:lnTo>
                    <a:cubicBezTo>
                      <a:pt x="31955" y="38119"/>
                      <a:pt x="40011" y="47767"/>
                      <a:pt x="48066" y="574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631" name="Group 630">
              <a:extLst>
                <a:ext uri="{FF2B5EF4-FFF2-40B4-BE49-F238E27FC236}">
                  <a16:creationId xmlns:a16="http://schemas.microsoft.com/office/drawing/2014/main" id="{6782FED9-BF6C-DEA3-D266-3706BC858D10}"/>
                </a:ext>
              </a:extLst>
            </p:cNvPr>
            <p:cNvGrpSpPr/>
            <p:nvPr/>
          </p:nvGrpSpPr>
          <p:grpSpPr>
            <a:xfrm rot="19455557">
              <a:off x="5426810" y="3858102"/>
              <a:ext cx="303502" cy="309020"/>
              <a:chOff x="6599805" y="1992804"/>
              <a:chExt cx="378872" cy="385751"/>
            </a:xfrm>
          </p:grpSpPr>
          <p:sp>
            <p:nvSpPr>
              <p:cNvPr id="632" name="Freeform: Shape 631">
                <a:extLst>
                  <a:ext uri="{FF2B5EF4-FFF2-40B4-BE49-F238E27FC236}">
                    <a16:creationId xmlns:a16="http://schemas.microsoft.com/office/drawing/2014/main" id="{8ECC71CC-0611-C2A6-0054-2B2394CC012B}"/>
                  </a:ext>
                </a:extLst>
              </p:cNvPr>
              <p:cNvSpPr/>
              <p:nvPr/>
            </p:nvSpPr>
            <p:spPr>
              <a:xfrm>
                <a:off x="6696789" y="2078769"/>
                <a:ext cx="52811" cy="6857"/>
              </a:xfrm>
              <a:custGeom>
                <a:avLst/>
                <a:gdLst>
                  <a:gd name="connsiteX0" fmla="*/ 0 w 52811"/>
                  <a:gd name="connsiteY0" fmla="*/ 0 h 6857"/>
                  <a:gd name="connsiteX1" fmla="*/ 52812 w 52811"/>
                  <a:gd name="connsiteY1" fmla="*/ 0 h 6857"/>
                  <a:gd name="connsiteX2" fmla="*/ 52812 w 52811"/>
                  <a:gd name="connsiteY2" fmla="*/ 6858 h 6857"/>
                  <a:gd name="connsiteX3" fmla="*/ 0 w 52811"/>
                  <a:gd name="connsiteY3" fmla="*/ 6858 h 6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811" h="6857">
                    <a:moveTo>
                      <a:pt x="0" y="0"/>
                    </a:moveTo>
                    <a:lnTo>
                      <a:pt x="52812" y="0"/>
                    </a:lnTo>
                    <a:lnTo>
                      <a:pt x="52812" y="6858"/>
                    </a:lnTo>
                    <a:lnTo>
                      <a:pt x="0" y="6858"/>
                    </a:lnTo>
                    <a:close/>
                  </a:path>
                </a:pathLst>
              </a:custGeom>
              <a:solidFill>
                <a:srgbClr val="B25656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3" name="Freeform: Shape 632">
                <a:extLst>
                  <a:ext uri="{FF2B5EF4-FFF2-40B4-BE49-F238E27FC236}">
                    <a16:creationId xmlns:a16="http://schemas.microsoft.com/office/drawing/2014/main" id="{C905A776-D904-6339-9D74-FB13007E78CC}"/>
                  </a:ext>
                </a:extLst>
              </p:cNvPr>
              <p:cNvSpPr/>
              <p:nvPr/>
            </p:nvSpPr>
            <p:spPr>
              <a:xfrm>
                <a:off x="6633909" y="2052020"/>
                <a:ext cx="63966" cy="64193"/>
              </a:xfrm>
              <a:custGeom>
                <a:avLst/>
                <a:gdLst>
                  <a:gd name="connsiteX0" fmla="*/ 626 w 63966"/>
                  <a:gd name="connsiteY0" fmla="*/ 35199 h 64193"/>
                  <a:gd name="connsiteX1" fmla="*/ 58435 w 63966"/>
                  <a:gd name="connsiteY1" fmla="*/ 48804 h 64193"/>
                  <a:gd name="connsiteX2" fmla="*/ 43995 w 63966"/>
                  <a:gd name="connsiteY2" fmla="*/ 2519 h 64193"/>
                  <a:gd name="connsiteX3" fmla="*/ 563 w 63966"/>
                  <a:gd name="connsiteY3" fmla="*/ 34946 h 64193"/>
                  <a:gd name="connsiteX4" fmla="*/ 610 w 63966"/>
                  <a:gd name="connsiteY4" fmla="*/ 35199 h 64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966" h="64193">
                    <a:moveTo>
                      <a:pt x="626" y="35199"/>
                    </a:moveTo>
                    <a:cubicBezTo>
                      <a:pt x="7153" y="66287"/>
                      <a:pt x="38713" y="74784"/>
                      <a:pt x="58435" y="48804"/>
                    </a:cubicBezTo>
                    <a:cubicBezTo>
                      <a:pt x="70353" y="32676"/>
                      <a:pt x="61856" y="9928"/>
                      <a:pt x="43995" y="2519"/>
                    </a:cubicBezTo>
                    <a:cubicBezTo>
                      <a:pt x="22728" y="-6767"/>
                      <a:pt x="-4245" y="10874"/>
                      <a:pt x="563" y="34946"/>
                    </a:cubicBezTo>
                    <a:lnTo>
                      <a:pt x="610" y="35199"/>
                    </a:lnTo>
                    <a:close/>
                  </a:path>
                </a:pathLst>
              </a:custGeom>
              <a:solidFill>
                <a:srgbClr val="C95B5B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4" name="Freeform: Shape 633">
                <a:extLst>
                  <a:ext uri="{FF2B5EF4-FFF2-40B4-BE49-F238E27FC236}">
                    <a16:creationId xmlns:a16="http://schemas.microsoft.com/office/drawing/2014/main" id="{310BDC1C-EC93-504B-2B10-6ADB1968711D}"/>
                  </a:ext>
                </a:extLst>
              </p:cNvPr>
              <p:cNvSpPr/>
              <p:nvPr/>
            </p:nvSpPr>
            <p:spPr>
              <a:xfrm>
                <a:off x="6639968" y="2085264"/>
                <a:ext cx="52060" cy="25717"/>
              </a:xfrm>
              <a:custGeom>
                <a:avLst/>
                <a:gdLst>
                  <a:gd name="connsiteX0" fmla="*/ 9717 w 52060"/>
                  <a:gd name="connsiteY0" fmla="*/ 20163 h 25717"/>
                  <a:gd name="connsiteX1" fmla="*/ 36470 w 52060"/>
                  <a:gd name="connsiteY1" fmla="*/ 23600 h 25717"/>
                  <a:gd name="connsiteX2" fmla="*/ 52061 w 52060"/>
                  <a:gd name="connsiteY2" fmla="*/ 1576 h 25717"/>
                  <a:gd name="connsiteX3" fmla="*/ 25009 w 52060"/>
                  <a:gd name="connsiteY3" fmla="*/ 9947 h 25717"/>
                  <a:gd name="connsiteX4" fmla="*/ 369 w 52060"/>
                  <a:gd name="connsiteY4" fmla="*/ 0 h 25717"/>
                  <a:gd name="connsiteX5" fmla="*/ 9717 w 52060"/>
                  <a:gd name="connsiteY5" fmla="*/ 20163 h 25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060" h="25717">
                    <a:moveTo>
                      <a:pt x="9717" y="20163"/>
                    </a:moveTo>
                    <a:cubicBezTo>
                      <a:pt x="17126" y="26012"/>
                      <a:pt x="27831" y="27383"/>
                      <a:pt x="36470" y="23600"/>
                    </a:cubicBezTo>
                    <a:cubicBezTo>
                      <a:pt x="45109" y="19816"/>
                      <a:pt x="51351" y="11004"/>
                      <a:pt x="52061" y="1576"/>
                    </a:cubicBezTo>
                    <a:cubicBezTo>
                      <a:pt x="44588" y="7725"/>
                      <a:pt x="34657" y="10799"/>
                      <a:pt x="25009" y="9947"/>
                    </a:cubicBezTo>
                    <a:cubicBezTo>
                      <a:pt x="15708" y="9128"/>
                      <a:pt x="8440" y="568"/>
                      <a:pt x="369" y="0"/>
                    </a:cubicBezTo>
                    <a:cubicBezTo>
                      <a:pt x="-1555" y="6873"/>
                      <a:pt x="4420" y="15970"/>
                      <a:pt x="9717" y="20163"/>
                    </a:cubicBezTo>
                    <a:close/>
                  </a:path>
                </a:pathLst>
              </a:custGeom>
              <a:solidFill>
                <a:srgbClr val="BA5050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5" name="Freeform: Shape 634">
                <a:extLst>
                  <a:ext uri="{FF2B5EF4-FFF2-40B4-BE49-F238E27FC236}">
                    <a16:creationId xmlns:a16="http://schemas.microsoft.com/office/drawing/2014/main" id="{D9574D41-8519-C946-E33A-E829622BCDBD}"/>
                  </a:ext>
                </a:extLst>
              </p:cNvPr>
              <p:cNvSpPr/>
              <p:nvPr/>
            </p:nvSpPr>
            <p:spPr>
              <a:xfrm>
                <a:off x="6647232" y="2057568"/>
                <a:ext cx="35589" cy="8002"/>
              </a:xfrm>
              <a:custGeom>
                <a:avLst/>
                <a:gdLst>
                  <a:gd name="connsiteX0" fmla="*/ 15064 w 35589"/>
                  <a:gd name="connsiteY0" fmla="*/ 171 h 8002"/>
                  <a:gd name="connsiteX1" fmla="*/ 35590 w 35589"/>
                  <a:gd name="connsiteY1" fmla="*/ 5594 h 8002"/>
                  <a:gd name="connsiteX2" fmla="*/ 33982 w 35589"/>
                  <a:gd name="connsiteY2" fmla="*/ 5988 h 8002"/>
                  <a:gd name="connsiteX3" fmla="*/ 28259 w 35589"/>
                  <a:gd name="connsiteY3" fmla="*/ 5736 h 8002"/>
                  <a:gd name="connsiteX4" fmla="*/ 5905 w 35589"/>
                  <a:gd name="connsiteY4" fmla="*/ 7407 h 8002"/>
                  <a:gd name="connsiteX5" fmla="*/ 451 w 35589"/>
                  <a:gd name="connsiteY5" fmla="*/ 7769 h 8002"/>
                  <a:gd name="connsiteX6" fmla="*/ 2941 w 35589"/>
                  <a:gd name="connsiteY6" fmla="*/ 4144 h 8002"/>
                  <a:gd name="connsiteX7" fmla="*/ 14796 w 35589"/>
                  <a:gd name="connsiteY7" fmla="*/ 202 h 8002"/>
                  <a:gd name="connsiteX8" fmla="*/ 15064 w 35589"/>
                  <a:gd name="connsiteY8" fmla="*/ 171 h 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589" h="8002">
                    <a:moveTo>
                      <a:pt x="15064" y="171"/>
                    </a:moveTo>
                    <a:cubicBezTo>
                      <a:pt x="21749" y="-680"/>
                      <a:pt x="32264" y="1732"/>
                      <a:pt x="35590" y="5594"/>
                    </a:cubicBezTo>
                    <a:cubicBezTo>
                      <a:pt x="35495" y="5988"/>
                      <a:pt x="34865" y="5972"/>
                      <a:pt x="33982" y="5988"/>
                    </a:cubicBezTo>
                    <a:cubicBezTo>
                      <a:pt x="32153" y="5941"/>
                      <a:pt x="30120" y="5767"/>
                      <a:pt x="28259" y="5736"/>
                    </a:cubicBezTo>
                    <a:cubicBezTo>
                      <a:pt x="20913" y="5484"/>
                      <a:pt x="13141" y="5941"/>
                      <a:pt x="5905" y="7407"/>
                    </a:cubicBezTo>
                    <a:cubicBezTo>
                      <a:pt x="4266" y="7691"/>
                      <a:pt x="1885" y="8353"/>
                      <a:pt x="451" y="7769"/>
                    </a:cubicBezTo>
                    <a:cubicBezTo>
                      <a:pt x="-889" y="6918"/>
                      <a:pt x="1002" y="5357"/>
                      <a:pt x="2941" y="4144"/>
                    </a:cubicBezTo>
                    <a:cubicBezTo>
                      <a:pt x="6236" y="2126"/>
                      <a:pt x="10493" y="660"/>
                      <a:pt x="14796" y="202"/>
                    </a:cubicBezTo>
                    <a:lnTo>
                      <a:pt x="15064" y="171"/>
                    </a:lnTo>
                    <a:close/>
                  </a:path>
                </a:pathLst>
              </a:custGeom>
              <a:solidFill>
                <a:srgbClr val="F7F5F5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6" name="Freeform: Shape 635">
                <a:extLst>
                  <a:ext uri="{FF2B5EF4-FFF2-40B4-BE49-F238E27FC236}">
                    <a16:creationId xmlns:a16="http://schemas.microsoft.com/office/drawing/2014/main" id="{8EEB92CC-E004-D6C4-4308-F8A65DAC9C57}"/>
                  </a:ext>
                </a:extLst>
              </p:cNvPr>
              <p:cNvSpPr/>
              <p:nvPr/>
            </p:nvSpPr>
            <p:spPr>
              <a:xfrm rot="10800000">
                <a:off x="6826264" y="2159011"/>
                <a:ext cx="52811" cy="6857"/>
              </a:xfrm>
              <a:custGeom>
                <a:avLst/>
                <a:gdLst>
                  <a:gd name="connsiteX0" fmla="*/ 0 w 52811"/>
                  <a:gd name="connsiteY0" fmla="*/ 0 h 6857"/>
                  <a:gd name="connsiteX1" fmla="*/ 52812 w 52811"/>
                  <a:gd name="connsiteY1" fmla="*/ 0 h 6857"/>
                  <a:gd name="connsiteX2" fmla="*/ 52812 w 52811"/>
                  <a:gd name="connsiteY2" fmla="*/ 6858 h 6857"/>
                  <a:gd name="connsiteX3" fmla="*/ 0 w 52811"/>
                  <a:gd name="connsiteY3" fmla="*/ 6858 h 6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811" h="6857">
                    <a:moveTo>
                      <a:pt x="0" y="0"/>
                    </a:moveTo>
                    <a:lnTo>
                      <a:pt x="52812" y="0"/>
                    </a:lnTo>
                    <a:lnTo>
                      <a:pt x="52812" y="6858"/>
                    </a:lnTo>
                    <a:lnTo>
                      <a:pt x="0" y="6858"/>
                    </a:lnTo>
                    <a:close/>
                  </a:path>
                </a:pathLst>
              </a:custGeom>
              <a:solidFill>
                <a:srgbClr val="B25656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7" name="Freeform: Shape 636">
                <a:extLst>
                  <a:ext uri="{FF2B5EF4-FFF2-40B4-BE49-F238E27FC236}">
                    <a16:creationId xmlns:a16="http://schemas.microsoft.com/office/drawing/2014/main" id="{0381BA4B-F31B-2BD7-E51D-B266DD364579}"/>
                  </a:ext>
                </a:extLst>
              </p:cNvPr>
              <p:cNvSpPr/>
              <p:nvPr/>
            </p:nvSpPr>
            <p:spPr>
              <a:xfrm>
                <a:off x="6878006" y="2132262"/>
                <a:ext cx="63966" cy="64193"/>
              </a:xfrm>
              <a:custGeom>
                <a:avLst/>
                <a:gdLst>
                  <a:gd name="connsiteX0" fmla="*/ 63341 w 63966"/>
                  <a:gd name="connsiteY0" fmla="*/ 35199 h 64193"/>
                  <a:gd name="connsiteX1" fmla="*/ 5532 w 63966"/>
                  <a:gd name="connsiteY1" fmla="*/ 48804 h 64193"/>
                  <a:gd name="connsiteX2" fmla="*/ 19972 w 63966"/>
                  <a:gd name="connsiteY2" fmla="*/ 2519 h 64193"/>
                  <a:gd name="connsiteX3" fmla="*/ 63404 w 63966"/>
                  <a:gd name="connsiteY3" fmla="*/ 34946 h 64193"/>
                  <a:gd name="connsiteX4" fmla="*/ 63357 w 63966"/>
                  <a:gd name="connsiteY4" fmla="*/ 35199 h 64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966" h="64193">
                    <a:moveTo>
                      <a:pt x="63341" y="35199"/>
                    </a:moveTo>
                    <a:cubicBezTo>
                      <a:pt x="56814" y="66287"/>
                      <a:pt x="25253" y="74784"/>
                      <a:pt x="5532" y="48804"/>
                    </a:cubicBezTo>
                    <a:cubicBezTo>
                      <a:pt x="-6386" y="32676"/>
                      <a:pt x="2111" y="9928"/>
                      <a:pt x="19972" y="2519"/>
                    </a:cubicBezTo>
                    <a:cubicBezTo>
                      <a:pt x="41239" y="-6767"/>
                      <a:pt x="68212" y="10874"/>
                      <a:pt x="63404" y="34946"/>
                    </a:cubicBezTo>
                    <a:lnTo>
                      <a:pt x="63357" y="35199"/>
                    </a:lnTo>
                    <a:close/>
                  </a:path>
                </a:pathLst>
              </a:custGeom>
              <a:solidFill>
                <a:srgbClr val="C95B5B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8" name="Freeform: Shape 637">
                <a:extLst>
                  <a:ext uri="{FF2B5EF4-FFF2-40B4-BE49-F238E27FC236}">
                    <a16:creationId xmlns:a16="http://schemas.microsoft.com/office/drawing/2014/main" id="{B514B301-0B5A-1618-054C-024A648288F5}"/>
                  </a:ext>
                </a:extLst>
              </p:cNvPr>
              <p:cNvSpPr/>
              <p:nvPr/>
            </p:nvSpPr>
            <p:spPr>
              <a:xfrm>
                <a:off x="6883853" y="2165506"/>
                <a:ext cx="52060" cy="25717"/>
              </a:xfrm>
              <a:custGeom>
                <a:avLst/>
                <a:gdLst>
                  <a:gd name="connsiteX0" fmla="*/ 42344 w 52060"/>
                  <a:gd name="connsiteY0" fmla="*/ 20163 h 25717"/>
                  <a:gd name="connsiteX1" fmla="*/ 15591 w 52060"/>
                  <a:gd name="connsiteY1" fmla="*/ 23600 h 25717"/>
                  <a:gd name="connsiteX2" fmla="*/ 0 w 52060"/>
                  <a:gd name="connsiteY2" fmla="*/ 1576 h 25717"/>
                  <a:gd name="connsiteX3" fmla="*/ 27052 w 52060"/>
                  <a:gd name="connsiteY3" fmla="*/ 9947 h 25717"/>
                  <a:gd name="connsiteX4" fmla="*/ 51692 w 52060"/>
                  <a:gd name="connsiteY4" fmla="*/ 0 h 25717"/>
                  <a:gd name="connsiteX5" fmla="*/ 42344 w 52060"/>
                  <a:gd name="connsiteY5" fmla="*/ 20163 h 25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060" h="25717">
                    <a:moveTo>
                      <a:pt x="42344" y="20163"/>
                    </a:moveTo>
                    <a:cubicBezTo>
                      <a:pt x="34934" y="26012"/>
                      <a:pt x="24230" y="27383"/>
                      <a:pt x="15591" y="23600"/>
                    </a:cubicBezTo>
                    <a:cubicBezTo>
                      <a:pt x="6952" y="19816"/>
                      <a:pt x="709" y="11004"/>
                      <a:pt x="0" y="1576"/>
                    </a:cubicBezTo>
                    <a:cubicBezTo>
                      <a:pt x="7472" y="7725"/>
                      <a:pt x="17404" y="10799"/>
                      <a:pt x="27052" y="9947"/>
                    </a:cubicBezTo>
                    <a:cubicBezTo>
                      <a:pt x="36353" y="9128"/>
                      <a:pt x="43621" y="568"/>
                      <a:pt x="51692" y="0"/>
                    </a:cubicBezTo>
                    <a:cubicBezTo>
                      <a:pt x="53616" y="6873"/>
                      <a:pt x="47641" y="15970"/>
                      <a:pt x="42344" y="20163"/>
                    </a:cubicBezTo>
                    <a:close/>
                  </a:path>
                </a:pathLst>
              </a:custGeom>
              <a:solidFill>
                <a:srgbClr val="BA5050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9" name="Freeform: Shape 638">
                <a:extLst>
                  <a:ext uri="{FF2B5EF4-FFF2-40B4-BE49-F238E27FC236}">
                    <a16:creationId xmlns:a16="http://schemas.microsoft.com/office/drawing/2014/main" id="{927526B8-FF90-97EB-91EF-C8C73F9820CF}"/>
                  </a:ext>
                </a:extLst>
              </p:cNvPr>
              <p:cNvSpPr/>
              <p:nvPr/>
            </p:nvSpPr>
            <p:spPr>
              <a:xfrm>
                <a:off x="6893044" y="2137810"/>
                <a:ext cx="35589" cy="8002"/>
              </a:xfrm>
              <a:custGeom>
                <a:avLst/>
                <a:gdLst>
                  <a:gd name="connsiteX0" fmla="*/ 20526 w 35589"/>
                  <a:gd name="connsiteY0" fmla="*/ 171 h 8002"/>
                  <a:gd name="connsiteX1" fmla="*/ 0 w 35589"/>
                  <a:gd name="connsiteY1" fmla="*/ 5594 h 8002"/>
                  <a:gd name="connsiteX2" fmla="*/ 1608 w 35589"/>
                  <a:gd name="connsiteY2" fmla="*/ 5988 h 8002"/>
                  <a:gd name="connsiteX3" fmla="*/ 7331 w 35589"/>
                  <a:gd name="connsiteY3" fmla="*/ 5736 h 8002"/>
                  <a:gd name="connsiteX4" fmla="*/ 29685 w 35589"/>
                  <a:gd name="connsiteY4" fmla="*/ 7407 h 8002"/>
                  <a:gd name="connsiteX5" fmla="*/ 35139 w 35589"/>
                  <a:gd name="connsiteY5" fmla="*/ 7769 h 8002"/>
                  <a:gd name="connsiteX6" fmla="*/ 32649 w 35589"/>
                  <a:gd name="connsiteY6" fmla="*/ 4144 h 8002"/>
                  <a:gd name="connsiteX7" fmla="*/ 20794 w 35589"/>
                  <a:gd name="connsiteY7" fmla="*/ 202 h 8002"/>
                  <a:gd name="connsiteX8" fmla="*/ 20526 w 35589"/>
                  <a:gd name="connsiteY8" fmla="*/ 171 h 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589" h="8002">
                    <a:moveTo>
                      <a:pt x="20526" y="171"/>
                    </a:moveTo>
                    <a:cubicBezTo>
                      <a:pt x="13841" y="-680"/>
                      <a:pt x="3326" y="1732"/>
                      <a:pt x="0" y="5594"/>
                    </a:cubicBezTo>
                    <a:cubicBezTo>
                      <a:pt x="95" y="5988"/>
                      <a:pt x="725" y="5972"/>
                      <a:pt x="1608" y="5988"/>
                    </a:cubicBezTo>
                    <a:cubicBezTo>
                      <a:pt x="3437" y="5941"/>
                      <a:pt x="5470" y="5767"/>
                      <a:pt x="7331" y="5736"/>
                    </a:cubicBezTo>
                    <a:cubicBezTo>
                      <a:pt x="14677" y="5484"/>
                      <a:pt x="22449" y="5941"/>
                      <a:pt x="29685" y="7407"/>
                    </a:cubicBezTo>
                    <a:cubicBezTo>
                      <a:pt x="31324" y="7691"/>
                      <a:pt x="33705" y="8353"/>
                      <a:pt x="35139" y="7769"/>
                    </a:cubicBezTo>
                    <a:cubicBezTo>
                      <a:pt x="36479" y="6918"/>
                      <a:pt x="34588" y="5357"/>
                      <a:pt x="32649" y="4144"/>
                    </a:cubicBezTo>
                    <a:cubicBezTo>
                      <a:pt x="29354" y="2126"/>
                      <a:pt x="25097" y="660"/>
                      <a:pt x="20794" y="202"/>
                    </a:cubicBezTo>
                    <a:lnTo>
                      <a:pt x="20526" y="171"/>
                    </a:lnTo>
                    <a:close/>
                  </a:path>
                </a:pathLst>
              </a:custGeom>
              <a:solidFill>
                <a:srgbClr val="F7F5F5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0" name="Freeform: Shape 639">
                <a:extLst>
                  <a:ext uri="{FF2B5EF4-FFF2-40B4-BE49-F238E27FC236}">
                    <a16:creationId xmlns:a16="http://schemas.microsoft.com/office/drawing/2014/main" id="{1825CF8B-085A-5749-A5A2-FB423ADA0782}"/>
                  </a:ext>
                </a:extLst>
              </p:cNvPr>
              <p:cNvSpPr/>
              <p:nvPr/>
            </p:nvSpPr>
            <p:spPr>
              <a:xfrm rot="10800000">
                <a:off x="6826264" y="2078784"/>
                <a:ext cx="52811" cy="6857"/>
              </a:xfrm>
              <a:custGeom>
                <a:avLst/>
                <a:gdLst>
                  <a:gd name="connsiteX0" fmla="*/ 0 w 52811"/>
                  <a:gd name="connsiteY0" fmla="*/ 0 h 6857"/>
                  <a:gd name="connsiteX1" fmla="*/ 52812 w 52811"/>
                  <a:gd name="connsiteY1" fmla="*/ 0 h 6857"/>
                  <a:gd name="connsiteX2" fmla="*/ 52812 w 52811"/>
                  <a:gd name="connsiteY2" fmla="*/ 6858 h 6857"/>
                  <a:gd name="connsiteX3" fmla="*/ 0 w 52811"/>
                  <a:gd name="connsiteY3" fmla="*/ 6858 h 6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811" h="6857">
                    <a:moveTo>
                      <a:pt x="0" y="0"/>
                    </a:moveTo>
                    <a:lnTo>
                      <a:pt x="52812" y="0"/>
                    </a:lnTo>
                    <a:lnTo>
                      <a:pt x="52812" y="6858"/>
                    </a:lnTo>
                    <a:lnTo>
                      <a:pt x="0" y="6858"/>
                    </a:lnTo>
                    <a:close/>
                  </a:path>
                </a:pathLst>
              </a:custGeom>
              <a:solidFill>
                <a:srgbClr val="B25656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1" name="Freeform: Shape 640">
                <a:extLst>
                  <a:ext uri="{FF2B5EF4-FFF2-40B4-BE49-F238E27FC236}">
                    <a16:creationId xmlns:a16="http://schemas.microsoft.com/office/drawing/2014/main" id="{240CA8A0-3EB6-0D4B-62B3-20868D3E3A22}"/>
                  </a:ext>
                </a:extLst>
              </p:cNvPr>
              <p:cNvSpPr/>
              <p:nvPr/>
            </p:nvSpPr>
            <p:spPr>
              <a:xfrm>
                <a:off x="6878006" y="2052020"/>
                <a:ext cx="63966" cy="64193"/>
              </a:xfrm>
              <a:custGeom>
                <a:avLst/>
                <a:gdLst>
                  <a:gd name="connsiteX0" fmla="*/ 63341 w 63966"/>
                  <a:gd name="connsiteY0" fmla="*/ 35199 h 64193"/>
                  <a:gd name="connsiteX1" fmla="*/ 5532 w 63966"/>
                  <a:gd name="connsiteY1" fmla="*/ 48804 h 64193"/>
                  <a:gd name="connsiteX2" fmla="*/ 19972 w 63966"/>
                  <a:gd name="connsiteY2" fmla="*/ 2519 h 64193"/>
                  <a:gd name="connsiteX3" fmla="*/ 63404 w 63966"/>
                  <a:gd name="connsiteY3" fmla="*/ 34946 h 64193"/>
                  <a:gd name="connsiteX4" fmla="*/ 63357 w 63966"/>
                  <a:gd name="connsiteY4" fmla="*/ 35199 h 64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966" h="64193">
                    <a:moveTo>
                      <a:pt x="63341" y="35199"/>
                    </a:moveTo>
                    <a:cubicBezTo>
                      <a:pt x="56814" y="66287"/>
                      <a:pt x="25253" y="74784"/>
                      <a:pt x="5532" y="48804"/>
                    </a:cubicBezTo>
                    <a:cubicBezTo>
                      <a:pt x="-6386" y="32676"/>
                      <a:pt x="2111" y="9928"/>
                      <a:pt x="19972" y="2519"/>
                    </a:cubicBezTo>
                    <a:cubicBezTo>
                      <a:pt x="41239" y="-6767"/>
                      <a:pt x="68212" y="10874"/>
                      <a:pt x="63404" y="34946"/>
                    </a:cubicBezTo>
                    <a:lnTo>
                      <a:pt x="63357" y="35199"/>
                    </a:lnTo>
                    <a:close/>
                  </a:path>
                </a:pathLst>
              </a:custGeom>
              <a:solidFill>
                <a:srgbClr val="C95B5B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2" name="Freeform: Shape 641">
                <a:extLst>
                  <a:ext uri="{FF2B5EF4-FFF2-40B4-BE49-F238E27FC236}">
                    <a16:creationId xmlns:a16="http://schemas.microsoft.com/office/drawing/2014/main" id="{B13EF274-B11A-5C22-B3F8-9178C65BECEA}"/>
                  </a:ext>
                </a:extLst>
              </p:cNvPr>
              <p:cNvSpPr/>
              <p:nvPr/>
            </p:nvSpPr>
            <p:spPr>
              <a:xfrm>
                <a:off x="6883853" y="2085264"/>
                <a:ext cx="52060" cy="25717"/>
              </a:xfrm>
              <a:custGeom>
                <a:avLst/>
                <a:gdLst>
                  <a:gd name="connsiteX0" fmla="*/ 42344 w 52060"/>
                  <a:gd name="connsiteY0" fmla="*/ 20163 h 25717"/>
                  <a:gd name="connsiteX1" fmla="*/ 15591 w 52060"/>
                  <a:gd name="connsiteY1" fmla="*/ 23600 h 25717"/>
                  <a:gd name="connsiteX2" fmla="*/ 0 w 52060"/>
                  <a:gd name="connsiteY2" fmla="*/ 1576 h 25717"/>
                  <a:gd name="connsiteX3" fmla="*/ 27052 w 52060"/>
                  <a:gd name="connsiteY3" fmla="*/ 9947 h 25717"/>
                  <a:gd name="connsiteX4" fmla="*/ 51692 w 52060"/>
                  <a:gd name="connsiteY4" fmla="*/ 0 h 25717"/>
                  <a:gd name="connsiteX5" fmla="*/ 42344 w 52060"/>
                  <a:gd name="connsiteY5" fmla="*/ 20163 h 25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060" h="25717">
                    <a:moveTo>
                      <a:pt x="42344" y="20163"/>
                    </a:moveTo>
                    <a:cubicBezTo>
                      <a:pt x="34934" y="26012"/>
                      <a:pt x="24230" y="27383"/>
                      <a:pt x="15591" y="23600"/>
                    </a:cubicBezTo>
                    <a:cubicBezTo>
                      <a:pt x="6952" y="19816"/>
                      <a:pt x="709" y="11004"/>
                      <a:pt x="0" y="1576"/>
                    </a:cubicBezTo>
                    <a:cubicBezTo>
                      <a:pt x="7472" y="7725"/>
                      <a:pt x="17404" y="10799"/>
                      <a:pt x="27052" y="9947"/>
                    </a:cubicBezTo>
                    <a:cubicBezTo>
                      <a:pt x="36353" y="9128"/>
                      <a:pt x="43621" y="568"/>
                      <a:pt x="51692" y="0"/>
                    </a:cubicBezTo>
                    <a:cubicBezTo>
                      <a:pt x="53616" y="6873"/>
                      <a:pt x="47641" y="15970"/>
                      <a:pt x="42344" y="20163"/>
                    </a:cubicBezTo>
                    <a:close/>
                  </a:path>
                </a:pathLst>
              </a:custGeom>
              <a:solidFill>
                <a:srgbClr val="BA5050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3" name="Freeform: Shape 642">
                <a:extLst>
                  <a:ext uri="{FF2B5EF4-FFF2-40B4-BE49-F238E27FC236}">
                    <a16:creationId xmlns:a16="http://schemas.microsoft.com/office/drawing/2014/main" id="{F5AF69C9-0FE8-94B5-6B37-F816091DA7C6}"/>
                  </a:ext>
                </a:extLst>
              </p:cNvPr>
              <p:cNvSpPr/>
              <p:nvPr/>
            </p:nvSpPr>
            <p:spPr>
              <a:xfrm>
                <a:off x="6893044" y="2057568"/>
                <a:ext cx="35589" cy="8002"/>
              </a:xfrm>
              <a:custGeom>
                <a:avLst/>
                <a:gdLst>
                  <a:gd name="connsiteX0" fmla="*/ 20526 w 35589"/>
                  <a:gd name="connsiteY0" fmla="*/ 171 h 8002"/>
                  <a:gd name="connsiteX1" fmla="*/ 0 w 35589"/>
                  <a:gd name="connsiteY1" fmla="*/ 5594 h 8002"/>
                  <a:gd name="connsiteX2" fmla="*/ 1608 w 35589"/>
                  <a:gd name="connsiteY2" fmla="*/ 5988 h 8002"/>
                  <a:gd name="connsiteX3" fmla="*/ 7331 w 35589"/>
                  <a:gd name="connsiteY3" fmla="*/ 5736 h 8002"/>
                  <a:gd name="connsiteX4" fmla="*/ 29685 w 35589"/>
                  <a:gd name="connsiteY4" fmla="*/ 7407 h 8002"/>
                  <a:gd name="connsiteX5" fmla="*/ 35139 w 35589"/>
                  <a:gd name="connsiteY5" fmla="*/ 7769 h 8002"/>
                  <a:gd name="connsiteX6" fmla="*/ 32649 w 35589"/>
                  <a:gd name="connsiteY6" fmla="*/ 4144 h 8002"/>
                  <a:gd name="connsiteX7" fmla="*/ 20794 w 35589"/>
                  <a:gd name="connsiteY7" fmla="*/ 202 h 8002"/>
                  <a:gd name="connsiteX8" fmla="*/ 20526 w 35589"/>
                  <a:gd name="connsiteY8" fmla="*/ 171 h 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589" h="8002">
                    <a:moveTo>
                      <a:pt x="20526" y="171"/>
                    </a:moveTo>
                    <a:cubicBezTo>
                      <a:pt x="13841" y="-680"/>
                      <a:pt x="3326" y="1732"/>
                      <a:pt x="0" y="5594"/>
                    </a:cubicBezTo>
                    <a:cubicBezTo>
                      <a:pt x="95" y="5988"/>
                      <a:pt x="725" y="5972"/>
                      <a:pt x="1608" y="5988"/>
                    </a:cubicBezTo>
                    <a:cubicBezTo>
                      <a:pt x="3437" y="5941"/>
                      <a:pt x="5470" y="5767"/>
                      <a:pt x="7331" y="5736"/>
                    </a:cubicBezTo>
                    <a:cubicBezTo>
                      <a:pt x="14677" y="5484"/>
                      <a:pt x="22449" y="5941"/>
                      <a:pt x="29685" y="7407"/>
                    </a:cubicBezTo>
                    <a:cubicBezTo>
                      <a:pt x="31324" y="7691"/>
                      <a:pt x="33705" y="8353"/>
                      <a:pt x="35139" y="7769"/>
                    </a:cubicBezTo>
                    <a:cubicBezTo>
                      <a:pt x="36479" y="6918"/>
                      <a:pt x="34588" y="5357"/>
                      <a:pt x="32649" y="4144"/>
                    </a:cubicBezTo>
                    <a:cubicBezTo>
                      <a:pt x="29354" y="2126"/>
                      <a:pt x="25097" y="660"/>
                      <a:pt x="20794" y="202"/>
                    </a:cubicBezTo>
                    <a:lnTo>
                      <a:pt x="20526" y="171"/>
                    </a:lnTo>
                    <a:close/>
                  </a:path>
                </a:pathLst>
              </a:custGeom>
              <a:solidFill>
                <a:srgbClr val="F7F5F5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4" name="Freeform: Shape 643">
                <a:extLst>
                  <a:ext uri="{FF2B5EF4-FFF2-40B4-BE49-F238E27FC236}">
                    <a16:creationId xmlns:a16="http://schemas.microsoft.com/office/drawing/2014/main" id="{5C1D921B-47CB-9714-2337-ACC1293E8E66}"/>
                  </a:ext>
                </a:extLst>
              </p:cNvPr>
              <p:cNvSpPr/>
              <p:nvPr/>
            </p:nvSpPr>
            <p:spPr>
              <a:xfrm>
                <a:off x="6696789" y="2159011"/>
                <a:ext cx="52811" cy="6857"/>
              </a:xfrm>
              <a:custGeom>
                <a:avLst/>
                <a:gdLst>
                  <a:gd name="connsiteX0" fmla="*/ 0 w 52811"/>
                  <a:gd name="connsiteY0" fmla="*/ 0 h 6857"/>
                  <a:gd name="connsiteX1" fmla="*/ 52812 w 52811"/>
                  <a:gd name="connsiteY1" fmla="*/ 0 h 6857"/>
                  <a:gd name="connsiteX2" fmla="*/ 52812 w 52811"/>
                  <a:gd name="connsiteY2" fmla="*/ 6858 h 6857"/>
                  <a:gd name="connsiteX3" fmla="*/ 0 w 52811"/>
                  <a:gd name="connsiteY3" fmla="*/ 6858 h 6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811" h="6857">
                    <a:moveTo>
                      <a:pt x="0" y="0"/>
                    </a:moveTo>
                    <a:lnTo>
                      <a:pt x="52812" y="0"/>
                    </a:lnTo>
                    <a:lnTo>
                      <a:pt x="52812" y="6858"/>
                    </a:lnTo>
                    <a:lnTo>
                      <a:pt x="0" y="6858"/>
                    </a:lnTo>
                    <a:close/>
                  </a:path>
                </a:pathLst>
              </a:custGeom>
              <a:solidFill>
                <a:srgbClr val="B25656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5" name="Freeform: Shape 644">
                <a:extLst>
                  <a:ext uri="{FF2B5EF4-FFF2-40B4-BE49-F238E27FC236}">
                    <a16:creationId xmlns:a16="http://schemas.microsoft.com/office/drawing/2014/main" id="{A9C56080-A053-1148-F436-887C60516828}"/>
                  </a:ext>
                </a:extLst>
              </p:cNvPr>
              <p:cNvSpPr/>
              <p:nvPr/>
            </p:nvSpPr>
            <p:spPr>
              <a:xfrm>
                <a:off x="6633909" y="2132262"/>
                <a:ext cx="63966" cy="64193"/>
              </a:xfrm>
              <a:custGeom>
                <a:avLst/>
                <a:gdLst>
                  <a:gd name="connsiteX0" fmla="*/ 626 w 63966"/>
                  <a:gd name="connsiteY0" fmla="*/ 35199 h 64193"/>
                  <a:gd name="connsiteX1" fmla="*/ 58435 w 63966"/>
                  <a:gd name="connsiteY1" fmla="*/ 48804 h 64193"/>
                  <a:gd name="connsiteX2" fmla="*/ 43995 w 63966"/>
                  <a:gd name="connsiteY2" fmla="*/ 2519 h 64193"/>
                  <a:gd name="connsiteX3" fmla="*/ 563 w 63966"/>
                  <a:gd name="connsiteY3" fmla="*/ 34946 h 64193"/>
                  <a:gd name="connsiteX4" fmla="*/ 610 w 63966"/>
                  <a:gd name="connsiteY4" fmla="*/ 35199 h 64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966" h="64193">
                    <a:moveTo>
                      <a:pt x="626" y="35199"/>
                    </a:moveTo>
                    <a:cubicBezTo>
                      <a:pt x="7153" y="66287"/>
                      <a:pt x="38713" y="74784"/>
                      <a:pt x="58435" y="48804"/>
                    </a:cubicBezTo>
                    <a:cubicBezTo>
                      <a:pt x="70353" y="32676"/>
                      <a:pt x="61856" y="9928"/>
                      <a:pt x="43995" y="2519"/>
                    </a:cubicBezTo>
                    <a:cubicBezTo>
                      <a:pt x="22728" y="-6767"/>
                      <a:pt x="-4245" y="10874"/>
                      <a:pt x="563" y="34946"/>
                    </a:cubicBezTo>
                    <a:lnTo>
                      <a:pt x="610" y="35199"/>
                    </a:lnTo>
                    <a:close/>
                  </a:path>
                </a:pathLst>
              </a:custGeom>
              <a:solidFill>
                <a:srgbClr val="C95B5B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6" name="Freeform: Shape 645">
                <a:extLst>
                  <a:ext uri="{FF2B5EF4-FFF2-40B4-BE49-F238E27FC236}">
                    <a16:creationId xmlns:a16="http://schemas.microsoft.com/office/drawing/2014/main" id="{1DC5F0CC-220A-F79A-EB7E-0D33078591C8}"/>
                  </a:ext>
                </a:extLst>
              </p:cNvPr>
              <p:cNvSpPr/>
              <p:nvPr/>
            </p:nvSpPr>
            <p:spPr>
              <a:xfrm>
                <a:off x="6639968" y="2165506"/>
                <a:ext cx="52060" cy="25717"/>
              </a:xfrm>
              <a:custGeom>
                <a:avLst/>
                <a:gdLst>
                  <a:gd name="connsiteX0" fmla="*/ 9717 w 52060"/>
                  <a:gd name="connsiteY0" fmla="*/ 20163 h 25717"/>
                  <a:gd name="connsiteX1" fmla="*/ 36470 w 52060"/>
                  <a:gd name="connsiteY1" fmla="*/ 23600 h 25717"/>
                  <a:gd name="connsiteX2" fmla="*/ 52061 w 52060"/>
                  <a:gd name="connsiteY2" fmla="*/ 1576 h 25717"/>
                  <a:gd name="connsiteX3" fmla="*/ 25009 w 52060"/>
                  <a:gd name="connsiteY3" fmla="*/ 9947 h 25717"/>
                  <a:gd name="connsiteX4" fmla="*/ 369 w 52060"/>
                  <a:gd name="connsiteY4" fmla="*/ 0 h 25717"/>
                  <a:gd name="connsiteX5" fmla="*/ 9717 w 52060"/>
                  <a:gd name="connsiteY5" fmla="*/ 20163 h 257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2060" h="25717">
                    <a:moveTo>
                      <a:pt x="9717" y="20163"/>
                    </a:moveTo>
                    <a:cubicBezTo>
                      <a:pt x="17126" y="26012"/>
                      <a:pt x="27831" y="27383"/>
                      <a:pt x="36470" y="23600"/>
                    </a:cubicBezTo>
                    <a:cubicBezTo>
                      <a:pt x="45109" y="19816"/>
                      <a:pt x="51351" y="11004"/>
                      <a:pt x="52061" y="1576"/>
                    </a:cubicBezTo>
                    <a:cubicBezTo>
                      <a:pt x="44588" y="7725"/>
                      <a:pt x="34657" y="10799"/>
                      <a:pt x="25009" y="9947"/>
                    </a:cubicBezTo>
                    <a:cubicBezTo>
                      <a:pt x="15708" y="9128"/>
                      <a:pt x="8440" y="568"/>
                      <a:pt x="369" y="0"/>
                    </a:cubicBezTo>
                    <a:cubicBezTo>
                      <a:pt x="-1555" y="6873"/>
                      <a:pt x="4420" y="15970"/>
                      <a:pt x="9717" y="20163"/>
                    </a:cubicBezTo>
                    <a:close/>
                  </a:path>
                </a:pathLst>
              </a:custGeom>
              <a:solidFill>
                <a:srgbClr val="BA5050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7" name="Freeform: Shape 646">
                <a:extLst>
                  <a:ext uri="{FF2B5EF4-FFF2-40B4-BE49-F238E27FC236}">
                    <a16:creationId xmlns:a16="http://schemas.microsoft.com/office/drawing/2014/main" id="{B8449337-F4E1-DC60-6C50-6BDA7AAFD275}"/>
                  </a:ext>
                </a:extLst>
              </p:cNvPr>
              <p:cNvSpPr/>
              <p:nvPr/>
            </p:nvSpPr>
            <p:spPr>
              <a:xfrm>
                <a:off x="6647232" y="2137810"/>
                <a:ext cx="35589" cy="8002"/>
              </a:xfrm>
              <a:custGeom>
                <a:avLst/>
                <a:gdLst>
                  <a:gd name="connsiteX0" fmla="*/ 15064 w 35589"/>
                  <a:gd name="connsiteY0" fmla="*/ 171 h 8002"/>
                  <a:gd name="connsiteX1" fmla="*/ 35590 w 35589"/>
                  <a:gd name="connsiteY1" fmla="*/ 5594 h 8002"/>
                  <a:gd name="connsiteX2" fmla="*/ 33982 w 35589"/>
                  <a:gd name="connsiteY2" fmla="*/ 5988 h 8002"/>
                  <a:gd name="connsiteX3" fmla="*/ 28259 w 35589"/>
                  <a:gd name="connsiteY3" fmla="*/ 5736 h 8002"/>
                  <a:gd name="connsiteX4" fmla="*/ 5905 w 35589"/>
                  <a:gd name="connsiteY4" fmla="*/ 7407 h 8002"/>
                  <a:gd name="connsiteX5" fmla="*/ 451 w 35589"/>
                  <a:gd name="connsiteY5" fmla="*/ 7769 h 8002"/>
                  <a:gd name="connsiteX6" fmla="*/ 2941 w 35589"/>
                  <a:gd name="connsiteY6" fmla="*/ 4144 h 8002"/>
                  <a:gd name="connsiteX7" fmla="*/ 14796 w 35589"/>
                  <a:gd name="connsiteY7" fmla="*/ 202 h 8002"/>
                  <a:gd name="connsiteX8" fmla="*/ 15064 w 35589"/>
                  <a:gd name="connsiteY8" fmla="*/ 171 h 8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589" h="8002">
                    <a:moveTo>
                      <a:pt x="15064" y="171"/>
                    </a:moveTo>
                    <a:cubicBezTo>
                      <a:pt x="21749" y="-680"/>
                      <a:pt x="32264" y="1732"/>
                      <a:pt x="35590" y="5594"/>
                    </a:cubicBezTo>
                    <a:cubicBezTo>
                      <a:pt x="35495" y="5988"/>
                      <a:pt x="34865" y="5972"/>
                      <a:pt x="33982" y="5988"/>
                    </a:cubicBezTo>
                    <a:cubicBezTo>
                      <a:pt x="32153" y="5941"/>
                      <a:pt x="30120" y="5767"/>
                      <a:pt x="28259" y="5736"/>
                    </a:cubicBezTo>
                    <a:cubicBezTo>
                      <a:pt x="20913" y="5484"/>
                      <a:pt x="13141" y="5941"/>
                      <a:pt x="5905" y="7407"/>
                    </a:cubicBezTo>
                    <a:cubicBezTo>
                      <a:pt x="4266" y="7691"/>
                      <a:pt x="1885" y="8353"/>
                      <a:pt x="451" y="7769"/>
                    </a:cubicBezTo>
                    <a:cubicBezTo>
                      <a:pt x="-889" y="6918"/>
                      <a:pt x="1002" y="5357"/>
                      <a:pt x="2941" y="4144"/>
                    </a:cubicBezTo>
                    <a:cubicBezTo>
                      <a:pt x="6236" y="2126"/>
                      <a:pt x="10493" y="660"/>
                      <a:pt x="14796" y="202"/>
                    </a:cubicBezTo>
                    <a:lnTo>
                      <a:pt x="15064" y="171"/>
                    </a:lnTo>
                    <a:close/>
                  </a:path>
                </a:pathLst>
              </a:custGeom>
              <a:solidFill>
                <a:srgbClr val="F7F5F5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8" name="Freeform: Shape 647">
                <a:extLst>
                  <a:ext uri="{FF2B5EF4-FFF2-40B4-BE49-F238E27FC236}">
                    <a16:creationId xmlns:a16="http://schemas.microsoft.com/office/drawing/2014/main" id="{0B73FCF7-B0D6-8432-ADCB-EF12FCACA1BE}"/>
                  </a:ext>
                </a:extLst>
              </p:cNvPr>
              <p:cNvSpPr/>
              <p:nvPr/>
            </p:nvSpPr>
            <p:spPr>
              <a:xfrm>
                <a:off x="6733710" y="1992804"/>
                <a:ext cx="46064" cy="143931"/>
              </a:xfrm>
              <a:custGeom>
                <a:avLst/>
                <a:gdLst>
                  <a:gd name="connsiteX0" fmla="*/ 46064 w 46064"/>
                  <a:gd name="connsiteY0" fmla="*/ 71966 h 143931"/>
                  <a:gd name="connsiteX1" fmla="*/ 23032 w 46064"/>
                  <a:gd name="connsiteY1" fmla="*/ 143931 h 143931"/>
                  <a:gd name="connsiteX2" fmla="*/ 0 w 46064"/>
                  <a:gd name="connsiteY2" fmla="*/ 71966 h 143931"/>
                  <a:gd name="connsiteX3" fmla="*/ 23032 w 46064"/>
                  <a:gd name="connsiteY3" fmla="*/ 0 h 143931"/>
                  <a:gd name="connsiteX4" fmla="*/ 46064 w 46064"/>
                  <a:gd name="connsiteY4" fmla="*/ 71966 h 143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064" h="143931">
                    <a:moveTo>
                      <a:pt x="46064" y="71966"/>
                    </a:moveTo>
                    <a:cubicBezTo>
                      <a:pt x="46064" y="111711"/>
                      <a:pt x="35752" y="143931"/>
                      <a:pt x="23032" y="143931"/>
                    </a:cubicBezTo>
                    <a:cubicBezTo>
                      <a:pt x="10312" y="143931"/>
                      <a:pt x="0" y="111711"/>
                      <a:pt x="0" y="71966"/>
                    </a:cubicBezTo>
                    <a:cubicBezTo>
                      <a:pt x="0" y="32220"/>
                      <a:pt x="10312" y="0"/>
                      <a:pt x="23032" y="0"/>
                    </a:cubicBezTo>
                    <a:cubicBezTo>
                      <a:pt x="35752" y="0"/>
                      <a:pt x="46064" y="32220"/>
                      <a:pt x="46064" y="71966"/>
                    </a:cubicBez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9" name="Freeform: Shape 648">
                <a:extLst>
                  <a:ext uri="{FF2B5EF4-FFF2-40B4-BE49-F238E27FC236}">
                    <a16:creationId xmlns:a16="http://schemas.microsoft.com/office/drawing/2014/main" id="{926C84AE-5272-D187-3E26-5B4CBE09D0E4}"/>
                  </a:ext>
                </a:extLst>
              </p:cNvPr>
              <p:cNvSpPr/>
              <p:nvPr/>
            </p:nvSpPr>
            <p:spPr>
              <a:xfrm>
                <a:off x="6740505" y="2003492"/>
                <a:ext cx="18712" cy="119874"/>
              </a:xfrm>
              <a:custGeom>
                <a:avLst/>
                <a:gdLst>
                  <a:gd name="connsiteX0" fmla="*/ 8513 w 18712"/>
                  <a:gd name="connsiteY0" fmla="*/ 59937 h 119874"/>
                  <a:gd name="connsiteX1" fmla="*/ 18713 w 18712"/>
                  <a:gd name="connsiteY1" fmla="*/ 2648 h 119874"/>
                  <a:gd name="connsiteX2" fmla="*/ 14456 w 18712"/>
                  <a:gd name="connsiteY2" fmla="*/ 0 h 119874"/>
                  <a:gd name="connsiteX3" fmla="*/ 0 w 18712"/>
                  <a:gd name="connsiteY3" fmla="*/ 59937 h 119874"/>
                  <a:gd name="connsiteX4" fmla="*/ 14456 w 18712"/>
                  <a:gd name="connsiteY4" fmla="*/ 119875 h 119874"/>
                  <a:gd name="connsiteX5" fmla="*/ 18713 w 18712"/>
                  <a:gd name="connsiteY5" fmla="*/ 117226 h 119874"/>
                  <a:gd name="connsiteX6" fmla="*/ 8513 w 18712"/>
                  <a:gd name="connsiteY6" fmla="*/ 59937 h 119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712" h="119874">
                    <a:moveTo>
                      <a:pt x="8513" y="59937"/>
                    </a:moveTo>
                    <a:cubicBezTo>
                      <a:pt x="8513" y="32980"/>
                      <a:pt x="12801" y="10184"/>
                      <a:pt x="18713" y="2648"/>
                    </a:cubicBezTo>
                    <a:cubicBezTo>
                      <a:pt x="17373" y="930"/>
                      <a:pt x="15938" y="0"/>
                      <a:pt x="14456" y="0"/>
                    </a:cubicBezTo>
                    <a:cubicBezTo>
                      <a:pt x="6479" y="0"/>
                      <a:pt x="0" y="26831"/>
                      <a:pt x="0" y="59937"/>
                    </a:cubicBezTo>
                    <a:cubicBezTo>
                      <a:pt x="0" y="93043"/>
                      <a:pt x="6464" y="119875"/>
                      <a:pt x="14456" y="119875"/>
                    </a:cubicBezTo>
                    <a:cubicBezTo>
                      <a:pt x="15938" y="119875"/>
                      <a:pt x="17373" y="118944"/>
                      <a:pt x="18713" y="117226"/>
                    </a:cubicBezTo>
                    <a:cubicBezTo>
                      <a:pt x="12817" y="109691"/>
                      <a:pt x="8513" y="86895"/>
                      <a:pt x="8513" y="59937"/>
                    </a:cubicBez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0" name="Freeform: Shape 649">
                <a:extLst>
                  <a:ext uri="{FF2B5EF4-FFF2-40B4-BE49-F238E27FC236}">
                    <a16:creationId xmlns:a16="http://schemas.microsoft.com/office/drawing/2014/main" id="{AD06DC02-A7F1-4CAF-9AC2-66F826D461FA}"/>
                  </a:ext>
                </a:extLst>
              </p:cNvPr>
              <p:cNvSpPr/>
              <p:nvPr/>
            </p:nvSpPr>
            <p:spPr>
              <a:xfrm>
                <a:off x="6769086" y="2031317"/>
                <a:ext cx="5639" cy="74882"/>
              </a:xfrm>
              <a:custGeom>
                <a:avLst/>
                <a:gdLst>
                  <a:gd name="connsiteX0" fmla="*/ 0 w 5639"/>
                  <a:gd name="connsiteY0" fmla="*/ 74866 h 74882"/>
                  <a:gd name="connsiteX1" fmla="*/ 5439 w 5639"/>
                  <a:gd name="connsiteY1" fmla="*/ 37567 h 74882"/>
                  <a:gd name="connsiteX2" fmla="*/ 5139 w 5639"/>
                  <a:gd name="connsiteY2" fmla="*/ 18224 h 74882"/>
                  <a:gd name="connsiteX3" fmla="*/ 1640 w 5639"/>
                  <a:gd name="connsiteY3" fmla="*/ 0 h 74882"/>
                  <a:gd name="connsiteX4" fmla="*/ 1167 w 5639"/>
                  <a:gd name="connsiteY4" fmla="*/ 18508 h 74882"/>
                  <a:gd name="connsiteX5" fmla="*/ 788 w 5639"/>
                  <a:gd name="connsiteY5" fmla="*/ 37173 h 74882"/>
                  <a:gd name="connsiteX6" fmla="*/ 16 w 5639"/>
                  <a:gd name="connsiteY6" fmla="*/ 74882 h 74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39" h="74882">
                    <a:moveTo>
                      <a:pt x="0" y="74866"/>
                    </a:moveTo>
                    <a:cubicBezTo>
                      <a:pt x="2554" y="62838"/>
                      <a:pt x="4761" y="50447"/>
                      <a:pt x="5439" y="37567"/>
                    </a:cubicBezTo>
                    <a:cubicBezTo>
                      <a:pt x="5770" y="31167"/>
                      <a:pt x="5707" y="24640"/>
                      <a:pt x="5139" y="18224"/>
                    </a:cubicBezTo>
                    <a:cubicBezTo>
                      <a:pt x="4698" y="13227"/>
                      <a:pt x="3925" y="3500"/>
                      <a:pt x="1640" y="0"/>
                    </a:cubicBezTo>
                    <a:cubicBezTo>
                      <a:pt x="883" y="5675"/>
                      <a:pt x="1277" y="12596"/>
                      <a:pt x="1167" y="18508"/>
                    </a:cubicBezTo>
                    <a:cubicBezTo>
                      <a:pt x="1040" y="24735"/>
                      <a:pt x="914" y="30946"/>
                      <a:pt x="788" y="37173"/>
                    </a:cubicBezTo>
                    <a:cubicBezTo>
                      <a:pt x="536" y="49738"/>
                      <a:pt x="268" y="62302"/>
                      <a:pt x="16" y="74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1" name="Freeform: Shape 650">
                <a:extLst>
                  <a:ext uri="{FF2B5EF4-FFF2-40B4-BE49-F238E27FC236}">
                    <a16:creationId xmlns:a16="http://schemas.microsoft.com/office/drawing/2014/main" id="{376D09AA-E655-57BE-5097-79308FD2FDEE}"/>
                  </a:ext>
                </a:extLst>
              </p:cNvPr>
              <p:cNvSpPr/>
              <p:nvPr/>
            </p:nvSpPr>
            <p:spPr>
              <a:xfrm>
                <a:off x="6733710" y="2120293"/>
                <a:ext cx="46064" cy="143931"/>
              </a:xfrm>
              <a:custGeom>
                <a:avLst/>
                <a:gdLst>
                  <a:gd name="connsiteX0" fmla="*/ 46064 w 46064"/>
                  <a:gd name="connsiteY0" fmla="*/ 71966 h 143931"/>
                  <a:gd name="connsiteX1" fmla="*/ 23032 w 46064"/>
                  <a:gd name="connsiteY1" fmla="*/ 143931 h 143931"/>
                  <a:gd name="connsiteX2" fmla="*/ 0 w 46064"/>
                  <a:gd name="connsiteY2" fmla="*/ 71966 h 143931"/>
                  <a:gd name="connsiteX3" fmla="*/ 23032 w 46064"/>
                  <a:gd name="connsiteY3" fmla="*/ 0 h 143931"/>
                  <a:gd name="connsiteX4" fmla="*/ 46064 w 46064"/>
                  <a:gd name="connsiteY4" fmla="*/ 71966 h 143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064" h="143931">
                    <a:moveTo>
                      <a:pt x="46064" y="71966"/>
                    </a:moveTo>
                    <a:cubicBezTo>
                      <a:pt x="46064" y="111711"/>
                      <a:pt x="35752" y="143931"/>
                      <a:pt x="23032" y="143931"/>
                    </a:cubicBezTo>
                    <a:cubicBezTo>
                      <a:pt x="10312" y="143931"/>
                      <a:pt x="0" y="111711"/>
                      <a:pt x="0" y="71966"/>
                    </a:cubicBezTo>
                    <a:cubicBezTo>
                      <a:pt x="0" y="32220"/>
                      <a:pt x="10312" y="0"/>
                      <a:pt x="23032" y="0"/>
                    </a:cubicBezTo>
                    <a:cubicBezTo>
                      <a:pt x="35752" y="0"/>
                      <a:pt x="46064" y="32220"/>
                      <a:pt x="46064" y="71966"/>
                    </a:cubicBez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2" name="Freeform: Shape 651">
                <a:extLst>
                  <a:ext uri="{FF2B5EF4-FFF2-40B4-BE49-F238E27FC236}">
                    <a16:creationId xmlns:a16="http://schemas.microsoft.com/office/drawing/2014/main" id="{F338B60F-8FA3-956C-2203-D5F3B2D2C2D9}"/>
                  </a:ext>
                </a:extLst>
              </p:cNvPr>
              <p:cNvSpPr/>
              <p:nvPr/>
            </p:nvSpPr>
            <p:spPr>
              <a:xfrm>
                <a:off x="6740505" y="2133046"/>
                <a:ext cx="18712" cy="119874"/>
              </a:xfrm>
              <a:custGeom>
                <a:avLst/>
                <a:gdLst>
                  <a:gd name="connsiteX0" fmla="*/ 8513 w 18712"/>
                  <a:gd name="connsiteY0" fmla="*/ 59937 h 119874"/>
                  <a:gd name="connsiteX1" fmla="*/ 18713 w 18712"/>
                  <a:gd name="connsiteY1" fmla="*/ 2648 h 119874"/>
                  <a:gd name="connsiteX2" fmla="*/ 14456 w 18712"/>
                  <a:gd name="connsiteY2" fmla="*/ 0 h 119874"/>
                  <a:gd name="connsiteX3" fmla="*/ 0 w 18712"/>
                  <a:gd name="connsiteY3" fmla="*/ 59937 h 119874"/>
                  <a:gd name="connsiteX4" fmla="*/ 14456 w 18712"/>
                  <a:gd name="connsiteY4" fmla="*/ 119875 h 119874"/>
                  <a:gd name="connsiteX5" fmla="*/ 18713 w 18712"/>
                  <a:gd name="connsiteY5" fmla="*/ 117226 h 119874"/>
                  <a:gd name="connsiteX6" fmla="*/ 8513 w 18712"/>
                  <a:gd name="connsiteY6" fmla="*/ 59937 h 119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712" h="119874">
                    <a:moveTo>
                      <a:pt x="8513" y="59937"/>
                    </a:moveTo>
                    <a:cubicBezTo>
                      <a:pt x="8513" y="32980"/>
                      <a:pt x="12801" y="10184"/>
                      <a:pt x="18713" y="2648"/>
                    </a:cubicBezTo>
                    <a:cubicBezTo>
                      <a:pt x="17373" y="930"/>
                      <a:pt x="15938" y="0"/>
                      <a:pt x="14456" y="0"/>
                    </a:cubicBezTo>
                    <a:cubicBezTo>
                      <a:pt x="6479" y="0"/>
                      <a:pt x="0" y="26831"/>
                      <a:pt x="0" y="59937"/>
                    </a:cubicBezTo>
                    <a:cubicBezTo>
                      <a:pt x="0" y="93043"/>
                      <a:pt x="6464" y="119875"/>
                      <a:pt x="14456" y="119875"/>
                    </a:cubicBezTo>
                    <a:cubicBezTo>
                      <a:pt x="15938" y="119875"/>
                      <a:pt x="17373" y="118944"/>
                      <a:pt x="18713" y="117226"/>
                    </a:cubicBezTo>
                    <a:cubicBezTo>
                      <a:pt x="12817" y="109691"/>
                      <a:pt x="8513" y="86895"/>
                      <a:pt x="8513" y="59937"/>
                    </a:cubicBez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3" name="Freeform: Shape 652">
                <a:extLst>
                  <a:ext uri="{FF2B5EF4-FFF2-40B4-BE49-F238E27FC236}">
                    <a16:creationId xmlns:a16="http://schemas.microsoft.com/office/drawing/2014/main" id="{6AB02E2B-ABE4-F6A2-1E89-498007FD60E5}"/>
                  </a:ext>
                </a:extLst>
              </p:cNvPr>
              <p:cNvSpPr/>
              <p:nvPr/>
            </p:nvSpPr>
            <p:spPr>
              <a:xfrm>
                <a:off x="6769086" y="2160461"/>
                <a:ext cx="5639" cy="74882"/>
              </a:xfrm>
              <a:custGeom>
                <a:avLst/>
                <a:gdLst>
                  <a:gd name="connsiteX0" fmla="*/ 0 w 5639"/>
                  <a:gd name="connsiteY0" fmla="*/ 74866 h 74882"/>
                  <a:gd name="connsiteX1" fmla="*/ 5439 w 5639"/>
                  <a:gd name="connsiteY1" fmla="*/ 37567 h 74882"/>
                  <a:gd name="connsiteX2" fmla="*/ 5139 w 5639"/>
                  <a:gd name="connsiteY2" fmla="*/ 18224 h 74882"/>
                  <a:gd name="connsiteX3" fmla="*/ 1640 w 5639"/>
                  <a:gd name="connsiteY3" fmla="*/ 0 h 74882"/>
                  <a:gd name="connsiteX4" fmla="*/ 1167 w 5639"/>
                  <a:gd name="connsiteY4" fmla="*/ 18508 h 74882"/>
                  <a:gd name="connsiteX5" fmla="*/ 788 w 5639"/>
                  <a:gd name="connsiteY5" fmla="*/ 37173 h 74882"/>
                  <a:gd name="connsiteX6" fmla="*/ 16 w 5639"/>
                  <a:gd name="connsiteY6" fmla="*/ 74882 h 74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39" h="74882">
                    <a:moveTo>
                      <a:pt x="0" y="74866"/>
                    </a:moveTo>
                    <a:cubicBezTo>
                      <a:pt x="2554" y="62838"/>
                      <a:pt x="4761" y="50447"/>
                      <a:pt x="5439" y="37567"/>
                    </a:cubicBezTo>
                    <a:cubicBezTo>
                      <a:pt x="5770" y="31167"/>
                      <a:pt x="5707" y="24640"/>
                      <a:pt x="5139" y="18224"/>
                    </a:cubicBezTo>
                    <a:cubicBezTo>
                      <a:pt x="4698" y="13227"/>
                      <a:pt x="3925" y="3500"/>
                      <a:pt x="1640" y="0"/>
                    </a:cubicBezTo>
                    <a:cubicBezTo>
                      <a:pt x="883" y="5675"/>
                      <a:pt x="1277" y="12596"/>
                      <a:pt x="1167" y="18508"/>
                    </a:cubicBezTo>
                    <a:cubicBezTo>
                      <a:pt x="1040" y="24735"/>
                      <a:pt x="914" y="30946"/>
                      <a:pt x="788" y="37173"/>
                    </a:cubicBezTo>
                    <a:cubicBezTo>
                      <a:pt x="536" y="49738"/>
                      <a:pt x="268" y="62302"/>
                      <a:pt x="16" y="74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4" name="Freeform: Shape 653">
                <a:extLst>
                  <a:ext uri="{FF2B5EF4-FFF2-40B4-BE49-F238E27FC236}">
                    <a16:creationId xmlns:a16="http://schemas.microsoft.com/office/drawing/2014/main" id="{9B420816-B204-25A9-D6DA-103E9FFD23E2}"/>
                  </a:ext>
                </a:extLst>
              </p:cNvPr>
              <p:cNvSpPr/>
              <p:nvPr/>
            </p:nvSpPr>
            <p:spPr>
              <a:xfrm rot="18520199">
                <a:off x="6641180" y="2283558"/>
                <a:ext cx="143931" cy="46064"/>
              </a:xfrm>
              <a:custGeom>
                <a:avLst/>
                <a:gdLst>
                  <a:gd name="connsiteX0" fmla="*/ 143931 w 143931"/>
                  <a:gd name="connsiteY0" fmla="*/ 23032 h 46064"/>
                  <a:gd name="connsiteX1" fmla="*/ 71966 w 143931"/>
                  <a:gd name="connsiteY1" fmla="*/ 46064 h 46064"/>
                  <a:gd name="connsiteX2" fmla="*/ 0 w 143931"/>
                  <a:gd name="connsiteY2" fmla="*/ 23032 h 46064"/>
                  <a:gd name="connsiteX3" fmla="*/ 71966 w 143931"/>
                  <a:gd name="connsiteY3" fmla="*/ 0 h 46064"/>
                  <a:gd name="connsiteX4" fmla="*/ 143931 w 143931"/>
                  <a:gd name="connsiteY4" fmla="*/ 23032 h 4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931" h="46064">
                    <a:moveTo>
                      <a:pt x="143931" y="23032"/>
                    </a:moveTo>
                    <a:cubicBezTo>
                      <a:pt x="143931" y="35752"/>
                      <a:pt x="111711" y="46064"/>
                      <a:pt x="71966" y="46064"/>
                    </a:cubicBezTo>
                    <a:cubicBezTo>
                      <a:pt x="32220" y="46064"/>
                      <a:pt x="0" y="35752"/>
                      <a:pt x="0" y="23032"/>
                    </a:cubicBezTo>
                    <a:cubicBezTo>
                      <a:pt x="0" y="10312"/>
                      <a:pt x="32220" y="0"/>
                      <a:pt x="71966" y="0"/>
                    </a:cubicBezTo>
                    <a:cubicBezTo>
                      <a:pt x="111711" y="0"/>
                      <a:pt x="143931" y="10312"/>
                      <a:pt x="143931" y="23032"/>
                    </a:cubicBezTo>
                    <a:close/>
                  </a:path>
                </a:pathLst>
              </a:custGeom>
              <a:solidFill>
                <a:srgbClr val="8BDFE8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5" name="Freeform: Shape 654">
                <a:extLst>
                  <a:ext uri="{FF2B5EF4-FFF2-40B4-BE49-F238E27FC236}">
                    <a16:creationId xmlns:a16="http://schemas.microsoft.com/office/drawing/2014/main" id="{6574D6F6-424D-14CF-AB46-F75F174AEA4A}"/>
                  </a:ext>
                </a:extLst>
              </p:cNvPr>
              <p:cNvSpPr/>
              <p:nvPr/>
            </p:nvSpPr>
            <p:spPr>
              <a:xfrm>
                <a:off x="6672181" y="2258372"/>
                <a:ext cx="78256" cy="95335"/>
              </a:xfrm>
              <a:custGeom>
                <a:avLst/>
                <a:gdLst>
                  <a:gd name="connsiteX0" fmla="*/ 34493 w 78256"/>
                  <a:gd name="connsiteY0" fmla="*/ 43956 h 95335"/>
                  <a:gd name="connsiteX1" fmla="*/ 78256 w 78256"/>
                  <a:gd name="connsiteY1" fmla="*/ 5600 h 95335"/>
                  <a:gd name="connsiteX2" fmla="*/ 76585 w 78256"/>
                  <a:gd name="connsiteY2" fmla="*/ 871 h 95335"/>
                  <a:gd name="connsiteX3" fmla="*/ 27841 w 78256"/>
                  <a:gd name="connsiteY3" fmla="*/ 38643 h 95335"/>
                  <a:gd name="connsiteX4" fmla="*/ 1671 w 78256"/>
                  <a:gd name="connsiteY4" fmla="*/ 94466 h 95335"/>
                  <a:gd name="connsiteX5" fmla="*/ 6653 w 78256"/>
                  <a:gd name="connsiteY5" fmla="*/ 95065 h 95335"/>
                  <a:gd name="connsiteX6" fmla="*/ 34493 w 78256"/>
                  <a:gd name="connsiteY6" fmla="*/ 43971 h 95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256" h="95335">
                    <a:moveTo>
                      <a:pt x="34493" y="43956"/>
                    </a:moveTo>
                    <a:cubicBezTo>
                      <a:pt x="51330" y="22910"/>
                      <a:pt x="68923" y="7791"/>
                      <a:pt x="78256" y="5600"/>
                    </a:cubicBezTo>
                    <a:cubicBezTo>
                      <a:pt x="78272" y="3409"/>
                      <a:pt x="77736" y="1801"/>
                      <a:pt x="76585" y="871"/>
                    </a:cubicBezTo>
                    <a:cubicBezTo>
                      <a:pt x="70358" y="-4111"/>
                      <a:pt x="48540" y="12789"/>
                      <a:pt x="27841" y="38643"/>
                    </a:cubicBezTo>
                    <a:cubicBezTo>
                      <a:pt x="7157" y="64481"/>
                      <a:pt x="-4556" y="89484"/>
                      <a:pt x="1671" y="94466"/>
                    </a:cubicBezTo>
                    <a:cubicBezTo>
                      <a:pt x="2822" y="95396"/>
                      <a:pt x="4525" y="95553"/>
                      <a:pt x="6653" y="95065"/>
                    </a:cubicBezTo>
                    <a:cubicBezTo>
                      <a:pt x="6748" y="85495"/>
                      <a:pt x="17641" y="65017"/>
                      <a:pt x="34493" y="43971"/>
                    </a:cubicBezTo>
                    <a:close/>
                  </a:path>
                </a:pathLst>
              </a:custGeom>
              <a:solidFill>
                <a:srgbClr val="95C9DB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6" name="Freeform: Shape 655">
                <a:extLst>
                  <a:ext uri="{FF2B5EF4-FFF2-40B4-BE49-F238E27FC236}">
                    <a16:creationId xmlns:a16="http://schemas.microsoft.com/office/drawing/2014/main" id="{6AE11550-E72A-D720-DC95-E09E97C29BC2}"/>
                  </a:ext>
                </a:extLst>
              </p:cNvPr>
              <p:cNvSpPr/>
              <p:nvPr/>
            </p:nvSpPr>
            <p:spPr>
              <a:xfrm>
                <a:off x="6695891" y="2290504"/>
                <a:ext cx="48066" cy="57414"/>
              </a:xfrm>
              <a:custGeom>
                <a:avLst/>
                <a:gdLst>
                  <a:gd name="connsiteX0" fmla="*/ 0 w 48066"/>
                  <a:gd name="connsiteY0" fmla="*/ 57415 h 57414"/>
                  <a:gd name="connsiteX1" fmla="*/ 27557 w 48066"/>
                  <a:gd name="connsiteY1" fmla="*/ 31703 h 57414"/>
                  <a:gd name="connsiteX2" fmla="*/ 39412 w 48066"/>
                  <a:gd name="connsiteY2" fmla="*/ 16411 h 57414"/>
                  <a:gd name="connsiteX3" fmla="*/ 48066 w 48066"/>
                  <a:gd name="connsiteY3" fmla="*/ 0 h 57414"/>
                  <a:gd name="connsiteX4" fmla="*/ 36133 w 48066"/>
                  <a:gd name="connsiteY4" fmla="*/ 14141 h 57414"/>
                  <a:gd name="connsiteX5" fmla="*/ 24167 w 48066"/>
                  <a:gd name="connsiteY5" fmla="*/ 28471 h 57414"/>
                  <a:gd name="connsiteX6" fmla="*/ 0 w 48066"/>
                  <a:gd name="connsiteY6" fmla="*/ 57415 h 57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066" h="57414">
                    <a:moveTo>
                      <a:pt x="0" y="57415"/>
                    </a:moveTo>
                    <a:cubicBezTo>
                      <a:pt x="9506" y="49611"/>
                      <a:pt x="18981" y="41319"/>
                      <a:pt x="27557" y="31703"/>
                    </a:cubicBezTo>
                    <a:cubicBezTo>
                      <a:pt x="31829" y="26910"/>
                      <a:pt x="35849" y="21787"/>
                      <a:pt x="39412" y="16411"/>
                    </a:cubicBezTo>
                    <a:cubicBezTo>
                      <a:pt x="42186" y="12233"/>
                      <a:pt x="47672" y="4146"/>
                      <a:pt x="48066" y="0"/>
                    </a:cubicBezTo>
                    <a:cubicBezTo>
                      <a:pt x="43936" y="3957"/>
                      <a:pt x="39916" y="9616"/>
                      <a:pt x="36133" y="14141"/>
                    </a:cubicBezTo>
                    <a:cubicBezTo>
                      <a:pt x="32144" y="18918"/>
                      <a:pt x="28156" y="23694"/>
                      <a:pt x="24167" y="28471"/>
                    </a:cubicBezTo>
                    <a:cubicBezTo>
                      <a:pt x="16111" y="38119"/>
                      <a:pt x="8056" y="47767"/>
                      <a:pt x="0" y="574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7" name="Freeform: Shape 656">
                <a:extLst>
                  <a:ext uri="{FF2B5EF4-FFF2-40B4-BE49-F238E27FC236}">
                    <a16:creationId xmlns:a16="http://schemas.microsoft.com/office/drawing/2014/main" id="{BD19E960-C68E-4EBC-38EA-5C0F32E3020E}"/>
                  </a:ext>
                </a:extLst>
              </p:cNvPr>
              <p:cNvSpPr/>
              <p:nvPr/>
            </p:nvSpPr>
            <p:spPr>
              <a:xfrm rot="18520199">
                <a:off x="6568809" y="2262995"/>
                <a:ext cx="143931" cy="46064"/>
              </a:xfrm>
              <a:custGeom>
                <a:avLst/>
                <a:gdLst>
                  <a:gd name="connsiteX0" fmla="*/ 143931 w 143931"/>
                  <a:gd name="connsiteY0" fmla="*/ 23032 h 46064"/>
                  <a:gd name="connsiteX1" fmla="*/ 71966 w 143931"/>
                  <a:gd name="connsiteY1" fmla="*/ 46064 h 46064"/>
                  <a:gd name="connsiteX2" fmla="*/ 0 w 143931"/>
                  <a:gd name="connsiteY2" fmla="*/ 23032 h 46064"/>
                  <a:gd name="connsiteX3" fmla="*/ 71966 w 143931"/>
                  <a:gd name="connsiteY3" fmla="*/ 0 h 46064"/>
                  <a:gd name="connsiteX4" fmla="*/ 143931 w 143931"/>
                  <a:gd name="connsiteY4" fmla="*/ 23032 h 460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3931" h="46064">
                    <a:moveTo>
                      <a:pt x="143931" y="23032"/>
                    </a:moveTo>
                    <a:cubicBezTo>
                      <a:pt x="143931" y="35753"/>
                      <a:pt x="111711" y="46064"/>
                      <a:pt x="71966" y="46064"/>
                    </a:cubicBezTo>
                    <a:cubicBezTo>
                      <a:pt x="32220" y="46064"/>
                      <a:pt x="0" y="35753"/>
                      <a:pt x="0" y="23032"/>
                    </a:cubicBezTo>
                    <a:cubicBezTo>
                      <a:pt x="0" y="10312"/>
                      <a:pt x="32220" y="0"/>
                      <a:pt x="71966" y="0"/>
                    </a:cubicBezTo>
                    <a:cubicBezTo>
                      <a:pt x="111711" y="0"/>
                      <a:pt x="143931" y="10312"/>
                      <a:pt x="143931" y="23032"/>
                    </a:cubicBezTo>
                    <a:close/>
                  </a:path>
                </a:pathLst>
              </a:custGeom>
              <a:solidFill>
                <a:srgbClr val="8BDFE8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8" name="Freeform: Shape 657">
                <a:extLst>
                  <a:ext uri="{FF2B5EF4-FFF2-40B4-BE49-F238E27FC236}">
                    <a16:creationId xmlns:a16="http://schemas.microsoft.com/office/drawing/2014/main" id="{6316A85F-4CB7-7B03-AA1D-7C8AFEC86028}"/>
                  </a:ext>
                </a:extLst>
              </p:cNvPr>
              <p:cNvSpPr/>
              <p:nvPr/>
            </p:nvSpPr>
            <p:spPr>
              <a:xfrm>
                <a:off x="6599805" y="2237799"/>
                <a:ext cx="78256" cy="95335"/>
              </a:xfrm>
              <a:custGeom>
                <a:avLst/>
                <a:gdLst>
                  <a:gd name="connsiteX0" fmla="*/ 34493 w 78256"/>
                  <a:gd name="connsiteY0" fmla="*/ 43956 h 95335"/>
                  <a:gd name="connsiteX1" fmla="*/ 78256 w 78256"/>
                  <a:gd name="connsiteY1" fmla="*/ 5600 h 95335"/>
                  <a:gd name="connsiteX2" fmla="*/ 76585 w 78256"/>
                  <a:gd name="connsiteY2" fmla="*/ 871 h 95335"/>
                  <a:gd name="connsiteX3" fmla="*/ 27841 w 78256"/>
                  <a:gd name="connsiteY3" fmla="*/ 38643 h 95335"/>
                  <a:gd name="connsiteX4" fmla="*/ 1671 w 78256"/>
                  <a:gd name="connsiteY4" fmla="*/ 94466 h 95335"/>
                  <a:gd name="connsiteX5" fmla="*/ 6653 w 78256"/>
                  <a:gd name="connsiteY5" fmla="*/ 95065 h 95335"/>
                  <a:gd name="connsiteX6" fmla="*/ 34493 w 78256"/>
                  <a:gd name="connsiteY6" fmla="*/ 43971 h 95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256" h="95335">
                    <a:moveTo>
                      <a:pt x="34493" y="43956"/>
                    </a:moveTo>
                    <a:cubicBezTo>
                      <a:pt x="51330" y="22910"/>
                      <a:pt x="68923" y="7791"/>
                      <a:pt x="78256" y="5600"/>
                    </a:cubicBezTo>
                    <a:cubicBezTo>
                      <a:pt x="78272" y="3409"/>
                      <a:pt x="77736" y="1801"/>
                      <a:pt x="76585" y="871"/>
                    </a:cubicBezTo>
                    <a:cubicBezTo>
                      <a:pt x="70358" y="-4111"/>
                      <a:pt x="48540" y="12789"/>
                      <a:pt x="27841" y="38643"/>
                    </a:cubicBezTo>
                    <a:cubicBezTo>
                      <a:pt x="7157" y="64481"/>
                      <a:pt x="-4556" y="89484"/>
                      <a:pt x="1671" y="94466"/>
                    </a:cubicBezTo>
                    <a:cubicBezTo>
                      <a:pt x="2822" y="95396"/>
                      <a:pt x="4525" y="95553"/>
                      <a:pt x="6653" y="95065"/>
                    </a:cubicBezTo>
                    <a:cubicBezTo>
                      <a:pt x="6748" y="85495"/>
                      <a:pt x="17641" y="65017"/>
                      <a:pt x="34493" y="43971"/>
                    </a:cubicBezTo>
                    <a:close/>
                  </a:path>
                </a:pathLst>
              </a:custGeom>
              <a:solidFill>
                <a:srgbClr val="95C9DB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9" name="Freeform: Shape 658">
                <a:extLst>
                  <a:ext uri="{FF2B5EF4-FFF2-40B4-BE49-F238E27FC236}">
                    <a16:creationId xmlns:a16="http://schemas.microsoft.com/office/drawing/2014/main" id="{948A1741-C111-0CEB-7531-AF47EC233D50}"/>
                  </a:ext>
                </a:extLst>
              </p:cNvPr>
              <p:cNvSpPr/>
              <p:nvPr/>
            </p:nvSpPr>
            <p:spPr>
              <a:xfrm>
                <a:off x="6623500" y="2269947"/>
                <a:ext cx="48066" cy="57414"/>
              </a:xfrm>
              <a:custGeom>
                <a:avLst/>
                <a:gdLst>
                  <a:gd name="connsiteX0" fmla="*/ 0 w 48066"/>
                  <a:gd name="connsiteY0" fmla="*/ 57415 h 57414"/>
                  <a:gd name="connsiteX1" fmla="*/ 27557 w 48066"/>
                  <a:gd name="connsiteY1" fmla="*/ 31703 h 57414"/>
                  <a:gd name="connsiteX2" fmla="*/ 39412 w 48066"/>
                  <a:gd name="connsiteY2" fmla="*/ 16411 h 57414"/>
                  <a:gd name="connsiteX3" fmla="*/ 48066 w 48066"/>
                  <a:gd name="connsiteY3" fmla="*/ 0 h 57414"/>
                  <a:gd name="connsiteX4" fmla="*/ 36133 w 48066"/>
                  <a:gd name="connsiteY4" fmla="*/ 14141 h 57414"/>
                  <a:gd name="connsiteX5" fmla="*/ 24167 w 48066"/>
                  <a:gd name="connsiteY5" fmla="*/ 28471 h 57414"/>
                  <a:gd name="connsiteX6" fmla="*/ 0 w 48066"/>
                  <a:gd name="connsiteY6" fmla="*/ 57415 h 57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066" h="57414">
                    <a:moveTo>
                      <a:pt x="0" y="57415"/>
                    </a:moveTo>
                    <a:cubicBezTo>
                      <a:pt x="9506" y="49611"/>
                      <a:pt x="18981" y="41319"/>
                      <a:pt x="27557" y="31703"/>
                    </a:cubicBezTo>
                    <a:cubicBezTo>
                      <a:pt x="31829" y="26910"/>
                      <a:pt x="35849" y="21787"/>
                      <a:pt x="39412" y="16411"/>
                    </a:cubicBezTo>
                    <a:cubicBezTo>
                      <a:pt x="42186" y="12233"/>
                      <a:pt x="47672" y="4146"/>
                      <a:pt x="48066" y="0"/>
                    </a:cubicBezTo>
                    <a:cubicBezTo>
                      <a:pt x="43936" y="3957"/>
                      <a:pt x="39916" y="9616"/>
                      <a:pt x="36133" y="14141"/>
                    </a:cubicBezTo>
                    <a:cubicBezTo>
                      <a:pt x="32144" y="18918"/>
                      <a:pt x="28156" y="23694"/>
                      <a:pt x="24167" y="28471"/>
                    </a:cubicBezTo>
                    <a:cubicBezTo>
                      <a:pt x="16111" y="38119"/>
                      <a:pt x="8056" y="47767"/>
                      <a:pt x="0" y="574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0" name="Freeform: Shape 659">
                <a:extLst>
                  <a:ext uri="{FF2B5EF4-FFF2-40B4-BE49-F238E27FC236}">
                    <a16:creationId xmlns:a16="http://schemas.microsoft.com/office/drawing/2014/main" id="{3B4102CF-4424-8895-4598-FC41AC6334AE}"/>
                  </a:ext>
                </a:extLst>
              </p:cNvPr>
              <p:cNvSpPr/>
              <p:nvPr/>
            </p:nvSpPr>
            <p:spPr>
              <a:xfrm>
                <a:off x="6798692" y="1992804"/>
                <a:ext cx="46064" cy="143931"/>
              </a:xfrm>
              <a:custGeom>
                <a:avLst/>
                <a:gdLst>
                  <a:gd name="connsiteX0" fmla="*/ 46064 w 46064"/>
                  <a:gd name="connsiteY0" fmla="*/ 71966 h 143931"/>
                  <a:gd name="connsiteX1" fmla="*/ 23032 w 46064"/>
                  <a:gd name="connsiteY1" fmla="*/ 143931 h 143931"/>
                  <a:gd name="connsiteX2" fmla="*/ 0 w 46064"/>
                  <a:gd name="connsiteY2" fmla="*/ 71966 h 143931"/>
                  <a:gd name="connsiteX3" fmla="*/ 23032 w 46064"/>
                  <a:gd name="connsiteY3" fmla="*/ 0 h 143931"/>
                  <a:gd name="connsiteX4" fmla="*/ 46064 w 46064"/>
                  <a:gd name="connsiteY4" fmla="*/ 71966 h 143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064" h="143931">
                    <a:moveTo>
                      <a:pt x="46064" y="71966"/>
                    </a:moveTo>
                    <a:cubicBezTo>
                      <a:pt x="46064" y="111711"/>
                      <a:pt x="35752" y="143931"/>
                      <a:pt x="23032" y="143931"/>
                    </a:cubicBezTo>
                    <a:cubicBezTo>
                      <a:pt x="10312" y="143931"/>
                      <a:pt x="0" y="111711"/>
                      <a:pt x="0" y="71966"/>
                    </a:cubicBezTo>
                    <a:cubicBezTo>
                      <a:pt x="0" y="32220"/>
                      <a:pt x="10312" y="0"/>
                      <a:pt x="23032" y="0"/>
                    </a:cubicBezTo>
                    <a:cubicBezTo>
                      <a:pt x="35752" y="0"/>
                      <a:pt x="46064" y="32220"/>
                      <a:pt x="46064" y="71966"/>
                    </a:cubicBez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1" name="Freeform: Shape 660">
                <a:extLst>
                  <a:ext uri="{FF2B5EF4-FFF2-40B4-BE49-F238E27FC236}">
                    <a16:creationId xmlns:a16="http://schemas.microsoft.com/office/drawing/2014/main" id="{2C2B4D1D-BF19-95F4-8D9B-845EE4F339F4}"/>
                  </a:ext>
                </a:extLst>
              </p:cNvPr>
              <p:cNvSpPr/>
              <p:nvPr/>
            </p:nvSpPr>
            <p:spPr>
              <a:xfrm>
                <a:off x="6805487" y="2003492"/>
                <a:ext cx="18712" cy="119874"/>
              </a:xfrm>
              <a:custGeom>
                <a:avLst/>
                <a:gdLst>
                  <a:gd name="connsiteX0" fmla="*/ 8513 w 18712"/>
                  <a:gd name="connsiteY0" fmla="*/ 59937 h 119874"/>
                  <a:gd name="connsiteX1" fmla="*/ 18713 w 18712"/>
                  <a:gd name="connsiteY1" fmla="*/ 2648 h 119874"/>
                  <a:gd name="connsiteX2" fmla="*/ 14456 w 18712"/>
                  <a:gd name="connsiteY2" fmla="*/ 0 h 119874"/>
                  <a:gd name="connsiteX3" fmla="*/ 0 w 18712"/>
                  <a:gd name="connsiteY3" fmla="*/ 59937 h 119874"/>
                  <a:gd name="connsiteX4" fmla="*/ 14456 w 18712"/>
                  <a:gd name="connsiteY4" fmla="*/ 119875 h 119874"/>
                  <a:gd name="connsiteX5" fmla="*/ 18713 w 18712"/>
                  <a:gd name="connsiteY5" fmla="*/ 117226 h 119874"/>
                  <a:gd name="connsiteX6" fmla="*/ 8513 w 18712"/>
                  <a:gd name="connsiteY6" fmla="*/ 59937 h 119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712" h="119874">
                    <a:moveTo>
                      <a:pt x="8513" y="59937"/>
                    </a:moveTo>
                    <a:cubicBezTo>
                      <a:pt x="8513" y="32980"/>
                      <a:pt x="12801" y="10184"/>
                      <a:pt x="18713" y="2648"/>
                    </a:cubicBezTo>
                    <a:cubicBezTo>
                      <a:pt x="17373" y="930"/>
                      <a:pt x="15938" y="0"/>
                      <a:pt x="14456" y="0"/>
                    </a:cubicBezTo>
                    <a:cubicBezTo>
                      <a:pt x="6479" y="0"/>
                      <a:pt x="0" y="26831"/>
                      <a:pt x="0" y="59937"/>
                    </a:cubicBezTo>
                    <a:cubicBezTo>
                      <a:pt x="0" y="93043"/>
                      <a:pt x="6463" y="119875"/>
                      <a:pt x="14456" y="119875"/>
                    </a:cubicBezTo>
                    <a:cubicBezTo>
                      <a:pt x="15938" y="119875"/>
                      <a:pt x="17373" y="118944"/>
                      <a:pt x="18713" y="117226"/>
                    </a:cubicBezTo>
                    <a:cubicBezTo>
                      <a:pt x="12817" y="109691"/>
                      <a:pt x="8513" y="86895"/>
                      <a:pt x="8513" y="59937"/>
                    </a:cubicBez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2" name="Freeform: Shape 661">
                <a:extLst>
                  <a:ext uri="{FF2B5EF4-FFF2-40B4-BE49-F238E27FC236}">
                    <a16:creationId xmlns:a16="http://schemas.microsoft.com/office/drawing/2014/main" id="{658B79DB-5022-FF88-3DED-7724B014A069}"/>
                  </a:ext>
                </a:extLst>
              </p:cNvPr>
              <p:cNvSpPr/>
              <p:nvPr/>
            </p:nvSpPr>
            <p:spPr>
              <a:xfrm>
                <a:off x="6798692" y="2120293"/>
                <a:ext cx="46064" cy="143931"/>
              </a:xfrm>
              <a:custGeom>
                <a:avLst/>
                <a:gdLst>
                  <a:gd name="connsiteX0" fmla="*/ 46064 w 46064"/>
                  <a:gd name="connsiteY0" fmla="*/ 71966 h 143931"/>
                  <a:gd name="connsiteX1" fmla="*/ 23032 w 46064"/>
                  <a:gd name="connsiteY1" fmla="*/ 143931 h 143931"/>
                  <a:gd name="connsiteX2" fmla="*/ 0 w 46064"/>
                  <a:gd name="connsiteY2" fmla="*/ 71966 h 143931"/>
                  <a:gd name="connsiteX3" fmla="*/ 23032 w 46064"/>
                  <a:gd name="connsiteY3" fmla="*/ 0 h 143931"/>
                  <a:gd name="connsiteX4" fmla="*/ 46064 w 46064"/>
                  <a:gd name="connsiteY4" fmla="*/ 71966 h 143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064" h="143931">
                    <a:moveTo>
                      <a:pt x="46064" y="71966"/>
                    </a:moveTo>
                    <a:cubicBezTo>
                      <a:pt x="46064" y="111711"/>
                      <a:pt x="35752" y="143931"/>
                      <a:pt x="23032" y="143931"/>
                    </a:cubicBezTo>
                    <a:cubicBezTo>
                      <a:pt x="10312" y="143931"/>
                      <a:pt x="0" y="111711"/>
                      <a:pt x="0" y="71966"/>
                    </a:cubicBezTo>
                    <a:cubicBezTo>
                      <a:pt x="0" y="32220"/>
                      <a:pt x="10312" y="0"/>
                      <a:pt x="23032" y="0"/>
                    </a:cubicBezTo>
                    <a:cubicBezTo>
                      <a:pt x="35752" y="0"/>
                      <a:pt x="46064" y="32220"/>
                      <a:pt x="46064" y="71966"/>
                    </a:cubicBez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3" name="Freeform: Shape 662">
                <a:extLst>
                  <a:ext uri="{FF2B5EF4-FFF2-40B4-BE49-F238E27FC236}">
                    <a16:creationId xmlns:a16="http://schemas.microsoft.com/office/drawing/2014/main" id="{01335086-A752-6D13-6903-3B8DC7834F3B}"/>
                  </a:ext>
                </a:extLst>
              </p:cNvPr>
              <p:cNvSpPr/>
              <p:nvPr/>
            </p:nvSpPr>
            <p:spPr>
              <a:xfrm>
                <a:off x="6805487" y="2133046"/>
                <a:ext cx="18712" cy="119874"/>
              </a:xfrm>
              <a:custGeom>
                <a:avLst/>
                <a:gdLst>
                  <a:gd name="connsiteX0" fmla="*/ 8513 w 18712"/>
                  <a:gd name="connsiteY0" fmla="*/ 59937 h 119874"/>
                  <a:gd name="connsiteX1" fmla="*/ 18713 w 18712"/>
                  <a:gd name="connsiteY1" fmla="*/ 2648 h 119874"/>
                  <a:gd name="connsiteX2" fmla="*/ 14456 w 18712"/>
                  <a:gd name="connsiteY2" fmla="*/ 0 h 119874"/>
                  <a:gd name="connsiteX3" fmla="*/ 0 w 18712"/>
                  <a:gd name="connsiteY3" fmla="*/ 59937 h 119874"/>
                  <a:gd name="connsiteX4" fmla="*/ 14456 w 18712"/>
                  <a:gd name="connsiteY4" fmla="*/ 119875 h 119874"/>
                  <a:gd name="connsiteX5" fmla="*/ 18713 w 18712"/>
                  <a:gd name="connsiteY5" fmla="*/ 117226 h 119874"/>
                  <a:gd name="connsiteX6" fmla="*/ 8513 w 18712"/>
                  <a:gd name="connsiteY6" fmla="*/ 59937 h 119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712" h="119874">
                    <a:moveTo>
                      <a:pt x="8513" y="59937"/>
                    </a:moveTo>
                    <a:cubicBezTo>
                      <a:pt x="8513" y="32980"/>
                      <a:pt x="12801" y="10184"/>
                      <a:pt x="18713" y="2648"/>
                    </a:cubicBezTo>
                    <a:cubicBezTo>
                      <a:pt x="17373" y="930"/>
                      <a:pt x="15938" y="0"/>
                      <a:pt x="14456" y="0"/>
                    </a:cubicBezTo>
                    <a:cubicBezTo>
                      <a:pt x="6479" y="0"/>
                      <a:pt x="0" y="26831"/>
                      <a:pt x="0" y="59937"/>
                    </a:cubicBezTo>
                    <a:cubicBezTo>
                      <a:pt x="0" y="93043"/>
                      <a:pt x="6463" y="119875"/>
                      <a:pt x="14456" y="119875"/>
                    </a:cubicBezTo>
                    <a:cubicBezTo>
                      <a:pt x="15938" y="119875"/>
                      <a:pt x="17373" y="118944"/>
                      <a:pt x="18713" y="117226"/>
                    </a:cubicBezTo>
                    <a:cubicBezTo>
                      <a:pt x="12817" y="109691"/>
                      <a:pt x="8513" y="86895"/>
                      <a:pt x="8513" y="59937"/>
                    </a:cubicBez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4" name="Freeform: Shape 663">
                <a:extLst>
                  <a:ext uri="{FF2B5EF4-FFF2-40B4-BE49-F238E27FC236}">
                    <a16:creationId xmlns:a16="http://schemas.microsoft.com/office/drawing/2014/main" id="{8D27C6F3-97FD-DCDE-2B13-289A9D389718}"/>
                  </a:ext>
                </a:extLst>
              </p:cNvPr>
              <p:cNvSpPr/>
              <p:nvPr/>
            </p:nvSpPr>
            <p:spPr>
              <a:xfrm>
                <a:off x="6834068" y="2031317"/>
                <a:ext cx="5639" cy="74882"/>
              </a:xfrm>
              <a:custGeom>
                <a:avLst/>
                <a:gdLst>
                  <a:gd name="connsiteX0" fmla="*/ 0 w 5639"/>
                  <a:gd name="connsiteY0" fmla="*/ 74866 h 74882"/>
                  <a:gd name="connsiteX1" fmla="*/ 5439 w 5639"/>
                  <a:gd name="connsiteY1" fmla="*/ 37567 h 74882"/>
                  <a:gd name="connsiteX2" fmla="*/ 5139 w 5639"/>
                  <a:gd name="connsiteY2" fmla="*/ 18224 h 74882"/>
                  <a:gd name="connsiteX3" fmla="*/ 1640 w 5639"/>
                  <a:gd name="connsiteY3" fmla="*/ 0 h 74882"/>
                  <a:gd name="connsiteX4" fmla="*/ 1167 w 5639"/>
                  <a:gd name="connsiteY4" fmla="*/ 18508 h 74882"/>
                  <a:gd name="connsiteX5" fmla="*/ 788 w 5639"/>
                  <a:gd name="connsiteY5" fmla="*/ 37173 h 74882"/>
                  <a:gd name="connsiteX6" fmla="*/ 16 w 5639"/>
                  <a:gd name="connsiteY6" fmla="*/ 74882 h 74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39" h="74882">
                    <a:moveTo>
                      <a:pt x="0" y="74866"/>
                    </a:moveTo>
                    <a:cubicBezTo>
                      <a:pt x="2554" y="62838"/>
                      <a:pt x="4761" y="50447"/>
                      <a:pt x="5439" y="37567"/>
                    </a:cubicBezTo>
                    <a:cubicBezTo>
                      <a:pt x="5770" y="31167"/>
                      <a:pt x="5707" y="24640"/>
                      <a:pt x="5139" y="18224"/>
                    </a:cubicBezTo>
                    <a:cubicBezTo>
                      <a:pt x="4698" y="13227"/>
                      <a:pt x="3925" y="3500"/>
                      <a:pt x="1640" y="0"/>
                    </a:cubicBezTo>
                    <a:cubicBezTo>
                      <a:pt x="883" y="5675"/>
                      <a:pt x="1277" y="12596"/>
                      <a:pt x="1167" y="18508"/>
                    </a:cubicBezTo>
                    <a:cubicBezTo>
                      <a:pt x="1040" y="24735"/>
                      <a:pt x="914" y="30946"/>
                      <a:pt x="788" y="37173"/>
                    </a:cubicBezTo>
                    <a:cubicBezTo>
                      <a:pt x="536" y="49738"/>
                      <a:pt x="268" y="62302"/>
                      <a:pt x="16" y="74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5" name="Freeform: Shape 664">
                <a:extLst>
                  <a:ext uri="{FF2B5EF4-FFF2-40B4-BE49-F238E27FC236}">
                    <a16:creationId xmlns:a16="http://schemas.microsoft.com/office/drawing/2014/main" id="{592B210F-2E37-2A50-0659-A17375DED8F8}"/>
                  </a:ext>
                </a:extLst>
              </p:cNvPr>
              <p:cNvSpPr/>
              <p:nvPr/>
            </p:nvSpPr>
            <p:spPr>
              <a:xfrm>
                <a:off x="6834068" y="2160461"/>
                <a:ext cx="5639" cy="74882"/>
              </a:xfrm>
              <a:custGeom>
                <a:avLst/>
                <a:gdLst>
                  <a:gd name="connsiteX0" fmla="*/ 0 w 5639"/>
                  <a:gd name="connsiteY0" fmla="*/ 74866 h 74882"/>
                  <a:gd name="connsiteX1" fmla="*/ 5439 w 5639"/>
                  <a:gd name="connsiteY1" fmla="*/ 37567 h 74882"/>
                  <a:gd name="connsiteX2" fmla="*/ 5139 w 5639"/>
                  <a:gd name="connsiteY2" fmla="*/ 18224 h 74882"/>
                  <a:gd name="connsiteX3" fmla="*/ 1640 w 5639"/>
                  <a:gd name="connsiteY3" fmla="*/ 0 h 74882"/>
                  <a:gd name="connsiteX4" fmla="*/ 1167 w 5639"/>
                  <a:gd name="connsiteY4" fmla="*/ 18508 h 74882"/>
                  <a:gd name="connsiteX5" fmla="*/ 788 w 5639"/>
                  <a:gd name="connsiteY5" fmla="*/ 37173 h 74882"/>
                  <a:gd name="connsiteX6" fmla="*/ 16 w 5639"/>
                  <a:gd name="connsiteY6" fmla="*/ 74882 h 748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39" h="74882">
                    <a:moveTo>
                      <a:pt x="0" y="74866"/>
                    </a:moveTo>
                    <a:cubicBezTo>
                      <a:pt x="2554" y="62838"/>
                      <a:pt x="4761" y="50447"/>
                      <a:pt x="5439" y="37567"/>
                    </a:cubicBezTo>
                    <a:cubicBezTo>
                      <a:pt x="5770" y="31167"/>
                      <a:pt x="5707" y="24640"/>
                      <a:pt x="5139" y="18224"/>
                    </a:cubicBezTo>
                    <a:cubicBezTo>
                      <a:pt x="4698" y="13227"/>
                      <a:pt x="3925" y="3500"/>
                      <a:pt x="1640" y="0"/>
                    </a:cubicBezTo>
                    <a:cubicBezTo>
                      <a:pt x="883" y="5675"/>
                      <a:pt x="1277" y="12596"/>
                      <a:pt x="1167" y="18508"/>
                    </a:cubicBezTo>
                    <a:cubicBezTo>
                      <a:pt x="1040" y="24735"/>
                      <a:pt x="914" y="30946"/>
                      <a:pt x="788" y="37173"/>
                    </a:cubicBezTo>
                    <a:cubicBezTo>
                      <a:pt x="536" y="49738"/>
                      <a:pt x="268" y="62302"/>
                      <a:pt x="16" y="74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6" name="Freeform: Shape 665">
                <a:extLst>
                  <a:ext uri="{FF2B5EF4-FFF2-40B4-BE49-F238E27FC236}">
                    <a16:creationId xmlns:a16="http://schemas.microsoft.com/office/drawing/2014/main" id="{59286E06-F584-93B3-122F-69CA83837F72}"/>
                  </a:ext>
                </a:extLst>
              </p:cNvPr>
              <p:cNvSpPr/>
              <p:nvPr/>
            </p:nvSpPr>
            <p:spPr>
              <a:xfrm rot="19279801">
                <a:off x="6842279" y="2234621"/>
                <a:ext cx="46064" cy="143931"/>
              </a:xfrm>
              <a:custGeom>
                <a:avLst/>
                <a:gdLst>
                  <a:gd name="connsiteX0" fmla="*/ 46064 w 46064"/>
                  <a:gd name="connsiteY0" fmla="*/ 71966 h 143931"/>
                  <a:gd name="connsiteX1" fmla="*/ 23032 w 46064"/>
                  <a:gd name="connsiteY1" fmla="*/ 143931 h 143931"/>
                  <a:gd name="connsiteX2" fmla="*/ 0 w 46064"/>
                  <a:gd name="connsiteY2" fmla="*/ 71966 h 143931"/>
                  <a:gd name="connsiteX3" fmla="*/ 23032 w 46064"/>
                  <a:gd name="connsiteY3" fmla="*/ 0 h 143931"/>
                  <a:gd name="connsiteX4" fmla="*/ 46064 w 46064"/>
                  <a:gd name="connsiteY4" fmla="*/ 71966 h 143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064" h="143931">
                    <a:moveTo>
                      <a:pt x="46064" y="71966"/>
                    </a:moveTo>
                    <a:cubicBezTo>
                      <a:pt x="46064" y="111711"/>
                      <a:pt x="35752" y="143931"/>
                      <a:pt x="23032" y="143931"/>
                    </a:cubicBezTo>
                    <a:cubicBezTo>
                      <a:pt x="10312" y="143931"/>
                      <a:pt x="0" y="111711"/>
                      <a:pt x="0" y="71966"/>
                    </a:cubicBezTo>
                    <a:cubicBezTo>
                      <a:pt x="0" y="32220"/>
                      <a:pt x="10312" y="0"/>
                      <a:pt x="23032" y="0"/>
                    </a:cubicBezTo>
                    <a:cubicBezTo>
                      <a:pt x="35752" y="0"/>
                      <a:pt x="46064" y="32220"/>
                      <a:pt x="46064" y="71966"/>
                    </a:cubicBezTo>
                    <a:close/>
                  </a:path>
                </a:pathLst>
              </a:custGeom>
              <a:solidFill>
                <a:srgbClr val="8BDFE8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7" name="Freeform: Shape 666">
                <a:extLst>
                  <a:ext uri="{FF2B5EF4-FFF2-40B4-BE49-F238E27FC236}">
                    <a16:creationId xmlns:a16="http://schemas.microsoft.com/office/drawing/2014/main" id="{285AF777-4502-B6D0-68C0-B6400664760B}"/>
                  </a:ext>
                </a:extLst>
              </p:cNvPr>
              <p:cNvSpPr/>
              <p:nvPr/>
            </p:nvSpPr>
            <p:spPr>
              <a:xfrm>
                <a:off x="6828046" y="2258372"/>
                <a:ext cx="78256" cy="95335"/>
              </a:xfrm>
              <a:custGeom>
                <a:avLst/>
                <a:gdLst>
                  <a:gd name="connsiteX0" fmla="*/ 43763 w 78256"/>
                  <a:gd name="connsiteY0" fmla="*/ 43956 h 95335"/>
                  <a:gd name="connsiteX1" fmla="*/ 0 w 78256"/>
                  <a:gd name="connsiteY1" fmla="*/ 5600 h 95335"/>
                  <a:gd name="connsiteX2" fmla="*/ 1671 w 78256"/>
                  <a:gd name="connsiteY2" fmla="*/ 871 h 95335"/>
                  <a:gd name="connsiteX3" fmla="*/ 50416 w 78256"/>
                  <a:gd name="connsiteY3" fmla="*/ 38643 h 95335"/>
                  <a:gd name="connsiteX4" fmla="*/ 76585 w 78256"/>
                  <a:gd name="connsiteY4" fmla="*/ 94466 h 95335"/>
                  <a:gd name="connsiteX5" fmla="*/ 71603 w 78256"/>
                  <a:gd name="connsiteY5" fmla="*/ 95065 h 95335"/>
                  <a:gd name="connsiteX6" fmla="*/ 43763 w 78256"/>
                  <a:gd name="connsiteY6" fmla="*/ 43971 h 95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256" h="95335">
                    <a:moveTo>
                      <a:pt x="43763" y="43956"/>
                    </a:moveTo>
                    <a:cubicBezTo>
                      <a:pt x="26926" y="22910"/>
                      <a:pt x="9333" y="7791"/>
                      <a:pt x="0" y="5600"/>
                    </a:cubicBezTo>
                    <a:cubicBezTo>
                      <a:pt x="-15" y="3409"/>
                      <a:pt x="521" y="1801"/>
                      <a:pt x="1671" y="871"/>
                    </a:cubicBezTo>
                    <a:cubicBezTo>
                      <a:pt x="7898" y="-4111"/>
                      <a:pt x="29717" y="12789"/>
                      <a:pt x="50416" y="38643"/>
                    </a:cubicBezTo>
                    <a:cubicBezTo>
                      <a:pt x="71099" y="64481"/>
                      <a:pt x="82812" y="89484"/>
                      <a:pt x="76585" y="94466"/>
                    </a:cubicBezTo>
                    <a:cubicBezTo>
                      <a:pt x="75434" y="95396"/>
                      <a:pt x="73732" y="95553"/>
                      <a:pt x="71603" y="95065"/>
                    </a:cubicBezTo>
                    <a:cubicBezTo>
                      <a:pt x="71509" y="85495"/>
                      <a:pt x="60615" y="65017"/>
                      <a:pt x="43763" y="43971"/>
                    </a:cubicBezTo>
                    <a:close/>
                  </a:path>
                </a:pathLst>
              </a:custGeom>
              <a:solidFill>
                <a:srgbClr val="95C9DB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8" name="Freeform: Shape 667">
                <a:extLst>
                  <a:ext uri="{FF2B5EF4-FFF2-40B4-BE49-F238E27FC236}">
                    <a16:creationId xmlns:a16="http://schemas.microsoft.com/office/drawing/2014/main" id="{8823AC09-B153-6816-5028-BFA178474849}"/>
                  </a:ext>
                </a:extLst>
              </p:cNvPr>
              <p:cNvSpPr/>
              <p:nvPr/>
            </p:nvSpPr>
            <p:spPr>
              <a:xfrm>
                <a:off x="6834525" y="2290504"/>
                <a:ext cx="48066" cy="57414"/>
              </a:xfrm>
              <a:custGeom>
                <a:avLst/>
                <a:gdLst>
                  <a:gd name="connsiteX0" fmla="*/ 48066 w 48066"/>
                  <a:gd name="connsiteY0" fmla="*/ 57415 h 57414"/>
                  <a:gd name="connsiteX1" fmla="*/ 20510 w 48066"/>
                  <a:gd name="connsiteY1" fmla="*/ 31703 h 57414"/>
                  <a:gd name="connsiteX2" fmla="*/ 8655 w 48066"/>
                  <a:gd name="connsiteY2" fmla="*/ 16411 h 57414"/>
                  <a:gd name="connsiteX3" fmla="*/ 0 w 48066"/>
                  <a:gd name="connsiteY3" fmla="*/ 0 h 57414"/>
                  <a:gd name="connsiteX4" fmla="*/ 11934 w 48066"/>
                  <a:gd name="connsiteY4" fmla="*/ 14141 h 57414"/>
                  <a:gd name="connsiteX5" fmla="*/ 23899 w 48066"/>
                  <a:gd name="connsiteY5" fmla="*/ 28471 h 57414"/>
                  <a:gd name="connsiteX6" fmla="*/ 48066 w 48066"/>
                  <a:gd name="connsiteY6" fmla="*/ 57415 h 57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066" h="57414">
                    <a:moveTo>
                      <a:pt x="48066" y="57415"/>
                    </a:moveTo>
                    <a:cubicBezTo>
                      <a:pt x="38560" y="49611"/>
                      <a:pt x="29086" y="41319"/>
                      <a:pt x="20510" y="31703"/>
                    </a:cubicBezTo>
                    <a:cubicBezTo>
                      <a:pt x="16238" y="26910"/>
                      <a:pt x="12218" y="21787"/>
                      <a:pt x="8655" y="16411"/>
                    </a:cubicBezTo>
                    <a:cubicBezTo>
                      <a:pt x="5880" y="12233"/>
                      <a:pt x="394" y="4146"/>
                      <a:pt x="0" y="0"/>
                    </a:cubicBezTo>
                    <a:cubicBezTo>
                      <a:pt x="4130" y="3957"/>
                      <a:pt x="8150" y="9616"/>
                      <a:pt x="11934" y="14141"/>
                    </a:cubicBezTo>
                    <a:cubicBezTo>
                      <a:pt x="15922" y="18918"/>
                      <a:pt x="19911" y="23694"/>
                      <a:pt x="23899" y="28471"/>
                    </a:cubicBezTo>
                    <a:cubicBezTo>
                      <a:pt x="31955" y="38119"/>
                      <a:pt x="40011" y="47767"/>
                      <a:pt x="48066" y="574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9" name="Freeform: Shape 668">
                <a:extLst>
                  <a:ext uri="{FF2B5EF4-FFF2-40B4-BE49-F238E27FC236}">
                    <a16:creationId xmlns:a16="http://schemas.microsoft.com/office/drawing/2014/main" id="{7B8323FF-4225-8FF1-6D49-03BB324C2C9D}"/>
                  </a:ext>
                </a:extLst>
              </p:cNvPr>
              <p:cNvSpPr/>
              <p:nvPr/>
            </p:nvSpPr>
            <p:spPr>
              <a:xfrm rot="19279801">
                <a:off x="6914678" y="2214058"/>
                <a:ext cx="46064" cy="143931"/>
              </a:xfrm>
              <a:custGeom>
                <a:avLst/>
                <a:gdLst>
                  <a:gd name="connsiteX0" fmla="*/ 46064 w 46064"/>
                  <a:gd name="connsiteY0" fmla="*/ 71966 h 143931"/>
                  <a:gd name="connsiteX1" fmla="*/ 23032 w 46064"/>
                  <a:gd name="connsiteY1" fmla="*/ 143931 h 143931"/>
                  <a:gd name="connsiteX2" fmla="*/ 0 w 46064"/>
                  <a:gd name="connsiteY2" fmla="*/ 71966 h 143931"/>
                  <a:gd name="connsiteX3" fmla="*/ 23032 w 46064"/>
                  <a:gd name="connsiteY3" fmla="*/ 0 h 143931"/>
                  <a:gd name="connsiteX4" fmla="*/ 46064 w 46064"/>
                  <a:gd name="connsiteY4" fmla="*/ 71966 h 143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064" h="143931">
                    <a:moveTo>
                      <a:pt x="46064" y="71966"/>
                    </a:moveTo>
                    <a:cubicBezTo>
                      <a:pt x="46064" y="111711"/>
                      <a:pt x="35752" y="143931"/>
                      <a:pt x="23032" y="143931"/>
                    </a:cubicBezTo>
                    <a:cubicBezTo>
                      <a:pt x="10312" y="143931"/>
                      <a:pt x="0" y="111711"/>
                      <a:pt x="0" y="71966"/>
                    </a:cubicBezTo>
                    <a:cubicBezTo>
                      <a:pt x="0" y="32220"/>
                      <a:pt x="10312" y="0"/>
                      <a:pt x="23032" y="0"/>
                    </a:cubicBezTo>
                    <a:cubicBezTo>
                      <a:pt x="35752" y="0"/>
                      <a:pt x="46064" y="32220"/>
                      <a:pt x="46064" y="71966"/>
                    </a:cubicBezTo>
                    <a:close/>
                  </a:path>
                </a:pathLst>
              </a:custGeom>
              <a:solidFill>
                <a:srgbClr val="8BDFE8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0" name="Freeform: Shape 669">
                <a:extLst>
                  <a:ext uri="{FF2B5EF4-FFF2-40B4-BE49-F238E27FC236}">
                    <a16:creationId xmlns:a16="http://schemas.microsoft.com/office/drawing/2014/main" id="{6F59D3F0-2AC5-BF2F-7C2E-10AD4F77FE86}"/>
                  </a:ext>
                </a:extLst>
              </p:cNvPr>
              <p:cNvSpPr/>
              <p:nvPr/>
            </p:nvSpPr>
            <p:spPr>
              <a:xfrm>
                <a:off x="6900421" y="2237799"/>
                <a:ext cx="78256" cy="95335"/>
              </a:xfrm>
              <a:custGeom>
                <a:avLst/>
                <a:gdLst>
                  <a:gd name="connsiteX0" fmla="*/ 43763 w 78256"/>
                  <a:gd name="connsiteY0" fmla="*/ 43956 h 95335"/>
                  <a:gd name="connsiteX1" fmla="*/ 0 w 78256"/>
                  <a:gd name="connsiteY1" fmla="*/ 5600 h 95335"/>
                  <a:gd name="connsiteX2" fmla="*/ 1671 w 78256"/>
                  <a:gd name="connsiteY2" fmla="*/ 871 h 95335"/>
                  <a:gd name="connsiteX3" fmla="*/ 50416 w 78256"/>
                  <a:gd name="connsiteY3" fmla="*/ 38643 h 95335"/>
                  <a:gd name="connsiteX4" fmla="*/ 76585 w 78256"/>
                  <a:gd name="connsiteY4" fmla="*/ 94466 h 95335"/>
                  <a:gd name="connsiteX5" fmla="*/ 71603 w 78256"/>
                  <a:gd name="connsiteY5" fmla="*/ 95065 h 95335"/>
                  <a:gd name="connsiteX6" fmla="*/ 43763 w 78256"/>
                  <a:gd name="connsiteY6" fmla="*/ 43971 h 95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256" h="95335">
                    <a:moveTo>
                      <a:pt x="43763" y="43956"/>
                    </a:moveTo>
                    <a:cubicBezTo>
                      <a:pt x="26926" y="22910"/>
                      <a:pt x="9333" y="7791"/>
                      <a:pt x="0" y="5600"/>
                    </a:cubicBezTo>
                    <a:cubicBezTo>
                      <a:pt x="-15" y="3409"/>
                      <a:pt x="521" y="1801"/>
                      <a:pt x="1671" y="871"/>
                    </a:cubicBezTo>
                    <a:cubicBezTo>
                      <a:pt x="7898" y="-4111"/>
                      <a:pt x="29717" y="12789"/>
                      <a:pt x="50416" y="38643"/>
                    </a:cubicBezTo>
                    <a:cubicBezTo>
                      <a:pt x="71099" y="64481"/>
                      <a:pt x="82812" y="89484"/>
                      <a:pt x="76585" y="94466"/>
                    </a:cubicBezTo>
                    <a:cubicBezTo>
                      <a:pt x="75434" y="95396"/>
                      <a:pt x="73732" y="95553"/>
                      <a:pt x="71603" y="95065"/>
                    </a:cubicBezTo>
                    <a:cubicBezTo>
                      <a:pt x="71509" y="85495"/>
                      <a:pt x="60615" y="65017"/>
                      <a:pt x="43763" y="43971"/>
                    </a:cubicBezTo>
                    <a:close/>
                  </a:path>
                </a:pathLst>
              </a:custGeom>
              <a:solidFill>
                <a:srgbClr val="95C9DB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1" name="Freeform: Shape 670">
                <a:extLst>
                  <a:ext uri="{FF2B5EF4-FFF2-40B4-BE49-F238E27FC236}">
                    <a16:creationId xmlns:a16="http://schemas.microsoft.com/office/drawing/2014/main" id="{EB6CF012-DDF6-FD9B-2217-1AE73BC92D63}"/>
                  </a:ext>
                </a:extLst>
              </p:cNvPr>
              <p:cNvSpPr/>
              <p:nvPr/>
            </p:nvSpPr>
            <p:spPr>
              <a:xfrm>
                <a:off x="6906901" y="2269947"/>
                <a:ext cx="48066" cy="57414"/>
              </a:xfrm>
              <a:custGeom>
                <a:avLst/>
                <a:gdLst>
                  <a:gd name="connsiteX0" fmla="*/ 48066 w 48066"/>
                  <a:gd name="connsiteY0" fmla="*/ 57415 h 57414"/>
                  <a:gd name="connsiteX1" fmla="*/ 20510 w 48066"/>
                  <a:gd name="connsiteY1" fmla="*/ 31703 h 57414"/>
                  <a:gd name="connsiteX2" fmla="*/ 8655 w 48066"/>
                  <a:gd name="connsiteY2" fmla="*/ 16411 h 57414"/>
                  <a:gd name="connsiteX3" fmla="*/ 0 w 48066"/>
                  <a:gd name="connsiteY3" fmla="*/ 0 h 57414"/>
                  <a:gd name="connsiteX4" fmla="*/ 11934 w 48066"/>
                  <a:gd name="connsiteY4" fmla="*/ 14141 h 57414"/>
                  <a:gd name="connsiteX5" fmla="*/ 23899 w 48066"/>
                  <a:gd name="connsiteY5" fmla="*/ 28471 h 57414"/>
                  <a:gd name="connsiteX6" fmla="*/ 48066 w 48066"/>
                  <a:gd name="connsiteY6" fmla="*/ 57415 h 57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066" h="57414">
                    <a:moveTo>
                      <a:pt x="48066" y="57415"/>
                    </a:moveTo>
                    <a:cubicBezTo>
                      <a:pt x="38560" y="49611"/>
                      <a:pt x="29086" y="41319"/>
                      <a:pt x="20510" y="31703"/>
                    </a:cubicBezTo>
                    <a:cubicBezTo>
                      <a:pt x="16238" y="26910"/>
                      <a:pt x="12218" y="21787"/>
                      <a:pt x="8655" y="16411"/>
                    </a:cubicBezTo>
                    <a:cubicBezTo>
                      <a:pt x="5880" y="12233"/>
                      <a:pt x="394" y="4146"/>
                      <a:pt x="0" y="0"/>
                    </a:cubicBezTo>
                    <a:cubicBezTo>
                      <a:pt x="4130" y="3957"/>
                      <a:pt x="8150" y="9616"/>
                      <a:pt x="11934" y="14141"/>
                    </a:cubicBezTo>
                    <a:lnTo>
                      <a:pt x="23899" y="28471"/>
                    </a:lnTo>
                    <a:cubicBezTo>
                      <a:pt x="31955" y="38119"/>
                      <a:pt x="40011" y="47767"/>
                      <a:pt x="48066" y="574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672" name="TextBox 671">
              <a:extLst>
                <a:ext uri="{FF2B5EF4-FFF2-40B4-BE49-F238E27FC236}">
                  <a16:creationId xmlns:a16="http://schemas.microsoft.com/office/drawing/2014/main" id="{02A238D2-5674-E978-61A0-828A307D6F79}"/>
                </a:ext>
              </a:extLst>
            </p:cNvPr>
            <p:cNvSpPr txBox="1">
              <a:spLocks/>
            </p:cNvSpPr>
            <p:nvPr/>
          </p:nvSpPr>
          <p:spPr>
            <a:xfrm>
              <a:off x="10181547" y="1765300"/>
              <a:ext cx="1386676" cy="440974"/>
            </a:xfrm>
            <a:prstGeom prst="roundRect">
              <a:avLst/>
            </a:prstGeom>
            <a:solidFill>
              <a:srgbClr val="EFEBE2"/>
            </a:solidFill>
            <a:effectLst>
              <a:outerShdw blurRad="50800" dir="5400000" algn="ctr" rotWithShape="0">
                <a:srgbClr val="000000">
                  <a:alpha val="20000"/>
                </a:srgbClr>
              </a:outerShdw>
            </a:effectLst>
          </p:spPr>
          <p:txBody>
            <a:bodyPr wrap="none" rtlCol="0" anchor="ctr">
              <a:noAutofit/>
            </a:bodyPr>
            <a:lstStyle/>
            <a:p>
              <a:pPr marL="0" marR="0" lvl="0" indent="0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err="1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rPr>
                <a:t>BsAb</a:t>
              </a:r>
              <a:endPara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</a:endParaRPr>
            </a:p>
          </p:txBody>
        </p:sp>
        <p:grpSp>
          <p:nvGrpSpPr>
            <p:cNvPr id="673" name="Group 672">
              <a:extLst>
                <a:ext uri="{FF2B5EF4-FFF2-40B4-BE49-F238E27FC236}">
                  <a16:creationId xmlns:a16="http://schemas.microsoft.com/office/drawing/2014/main" id="{F9BA1436-C178-1912-AAF4-6B3CC3204BEE}"/>
                </a:ext>
              </a:extLst>
            </p:cNvPr>
            <p:cNvGrpSpPr/>
            <p:nvPr/>
          </p:nvGrpSpPr>
          <p:grpSpPr>
            <a:xfrm>
              <a:off x="10909305" y="1823588"/>
              <a:ext cx="325384" cy="331293"/>
              <a:chOff x="11103882" y="2019065"/>
              <a:chExt cx="325384" cy="331293"/>
            </a:xfrm>
          </p:grpSpPr>
          <p:sp>
            <p:nvSpPr>
              <p:cNvPr id="674" name="Freeform: Shape 673">
                <a:extLst>
                  <a:ext uri="{FF2B5EF4-FFF2-40B4-BE49-F238E27FC236}">
                    <a16:creationId xmlns:a16="http://schemas.microsoft.com/office/drawing/2014/main" id="{4A5F7B20-F31B-B586-46AF-E25F5545D119}"/>
                  </a:ext>
                </a:extLst>
              </p:cNvPr>
              <p:cNvSpPr/>
              <p:nvPr/>
            </p:nvSpPr>
            <p:spPr>
              <a:xfrm>
                <a:off x="11218883" y="2128556"/>
                <a:ext cx="39561" cy="123612"/>
              </a:xfrm>
              <a:custGeom>
                <a:avLst/>
                <a:gdLst>
                  <a:gd name="connsiteX0" fmla="*/ 39561 w 39561"/>
                  <a:gd name="connsiteY0" fmla="*/ 61806 h 123612"/>
                  <a:gd name="connsiteX1" fmla="*/ 19781 w 39561"/>
                  <a:gd name="connsiteY1" fmla="*/ 123612 h 123612"/>
                  <a:gd name="connsiteX2" fmla="*/ 0 w 39561"/>
                  <a:gd name="connsiteY2" fmla="*/ 61806 h 123612"/>
                  <a:gd name="connsiteX3" fmla="*/ 19781 w 39561"/>
                  <a:gd name="connsiteY3" fmla="*/ 0 h 123612"/>
                  <a:gd name="connsiteX4" fmla="*/ 39561 w 39561"/>
                  <a:gd name="connsiteY4" fmla="*/ 61806 h 123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561" h="123612">
                    <a:moveTo>
                      <a:pt x="39561" y="61806"/>
                    </a:moveTo>
                    <a:cubicBezTo>
                      <a:pt x="39561" y="95941"/>
                      <a:pt x="30705" y="123612"/>
                      <a:pt x="19781" y="123612"/>
                    </a:cubicBezTo>
                    <a:cubicBezTo>
                      <a:pt x="8856" y="123612"/>
                      <a:pt x="0" y="95941"/>
                      <a:pt x="0" y="61806"/>
                    </a:cubicBezTo>
                    <a:cubicBezTo>
                      <a:pt x="0" y="27672"/>
                      <a:pt x="8856" y="0"/>
                      <a:pt x="19781" y="0"/>
                    </a:cubicBezTo>
                    <a:cubicBezTo>
                      <a:pt x="30705" y="0"/>
                      <a:pt x="39561" y="27672"/>
                      <a:pt x="39561" y="61806"/>
                    </a:cubicBez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5" name="Freeform: Shape 674">
                <a:extLst>
                  <a:ext uri="{FF2B5EF4-FFF2-40B4-BE49-F238E27FC236}">
                    <a16:creationId xmlns:a16="http://schemas.microsoft.com/office/drawing/2014/main" id="{DC957C88-74CF-D329-1988-98B27C6D433A}"/>
                  </a:ext>
                </a:extLst>
              </p:cNvPr>
              <p:cNvSpPr/>
              <p:nvPr/>
            </p:nvSpPr>
            <p:spPr>
              <a:xfrm>
                <a:off x="11224718" y="2139509"/>
                <a:ext cx="16070" cy="102951"/>
              </a:xfrm>
              <a:custGeom>
                <a:avLst/>
                <a:gdLst>
                  <a:gd name="connsiteX0" fmla="*/ 7311 w 16070"/>
                  <a:gd name="connsiteY0" fmla="*/ 51476 h 102951"/>
                  <a:gd name="connsiteX1" fmla="*/ 16071 w 16070"/>
                  <a:gd name="connsiteY1" fmla="*/ 2275 h 102951"/>
                  <a:gd name="connsiteX2" fmla="*/ 12415 w 16070"/>
                  <a:gd name="connsiteY2" fmla="*/ 0 h 102951"/>
                  <a:gd name="connsiteX3" fmla="*/ 0 w 16070"/>
                  <a:gd name="connsiteY3" fmla="*/ 51476 h 102951"/>
                  <a:gd name="connsiteX4" fmla="*/ 12415 w 16070"/>
                  <a:gd name="connsiteY4" fmla="*/ 102951 h 102951"/>
                  <a:gd name="connsiteX5" fmla="*/ 16071 w 16070"/>
                  <a:gd name="connsiteY5" fmla="*/ 100677 h 102951"/>
                  <a:gd name="connsiteX6" fmla="*/ 7311 w 16070"/>
                  <a:gd name="connsiteY6" fmla="*/ 51476 h 102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70" h="102951">
                    <a:moveTo>
                      <a:pt x="7311" y="51476"/>
                    </a:moveTo>
                    <a:cubicBezTo>
                      <a:pt x="7311" y="28324"/>
                      <a:pt x="10994" y="8746"/>
                      <a:pt x="16071" y="2275"/>
                    </a:cubicBezTo>
                    <a:cubicBezTo>
                      <a:pt x="14920" y="799"/>
                      <a:pt x="13688" y="0"/>
                      <a:pt x="12415" y="0"/>
                    </a:cubicBezTo>
                    <a:cubicBezTo>
                      <a:pt x="5565" y="0"/>
                      <a:pt x="0" y="23044"/>
                      <a:pt x="0" y="51476"/>
                    </a:cubicBezTo>
                    <a:cubicBezTo>
                      <a:pt x="0" y="79908"/>
                      <a:pt x="5551" y="102951"/>
                      <a:pt x="12415" y="102951"/>
                    </a:cubicBezTo>
                    <a:cubicBezTo>
                      <a:pt x="13688" y="102951"/>
                      <a:pt x="14920" y="102153"/>
                      <a:pt x="16071" y="100677"/>
                    </a:cubicBezTo>
                    <a:cubicBezTo>
                      <a:pt x="11007" y="94205"/>
                      <a:pt x="7311" y="74628"/>
                      <a:pt x="7311" y="51476"/>
                    </a:cubicBez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6" name="Freeform: Shape 675">
                <a:extLst>
                  <a:ext uri="{FF2B5EF4-FFF2-40B4-BE49-F238E27FC236}">
                    <a16:creationId xmlns:a16="http://schemas.microsoft.com/office/drawing/2014/main" id="{256BD0A4-16CE-59E8-ADF3-2FDA5313AD14}"/>
                  </a:ext>
                </a:extLst>
              </p:cNvPr>
              <p:cNvSpPr/>
              <p:nvPr/>
            </p:nvSpPr>
            <p:spPr>
              <a:xfrm>
                <a:off x="11249265" y="2163054"/>
                <a:ext cx="4843" cy="64310"/>
              </a:xfrm>
              <a:custGeom>
                <a:avLst/>
                <a:gdLst>
                  <a:gd name="connsiteX0" fmla="*/ 0 w 4843"/>
                  <a:gd name="connsiteY0" fmla="*/ 64297 h 64310"/>
                  <a:gd name="connsiteX1" fmla="*/ 4671 w 4843"/>
                  <a:gd name="connsiteY1" fmla="*/ 32264 h 64310"/>
                  <a:gd name="connsiteX2" fmla="*/ 4414 w 4843"/>
                  <a:gd name="connsiteY2" fmla="*/ 15651 h 64310"/>
                  <a:gd name="connsiteX3" fmla="*/ 1408 w 4843"/>
                  <a:gd name="connsiteY3" fmla="*/ 0 h 64310"/>
                  <a:gd name="connsiteX4" fmla="*/ 1002 w 4843"/>
                  <a:gd name="connsiteY4" fmla="*/ 15895 h 64310"/>
                  <a:gd name="connsiteX5" fmla="*/ 677 w 4843"/>
                  <a:gd name="connsiteY5" fmla="*/ 31925 h 64310"/>
                  <a:gd name="connsiteX6" fmla="*/ 14 w 4843"/>
                  <a:gd name="connsiteY6" fmla="*/ 64311 h 64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43" h="64310">
                    <a:moveTo>
                      <a:pt x="0" y="64297"/>
                    </a:moveTo>
                    <a:cubicBezTo>
                      <a:pt x="2193" y="53967"/>
                      <a:pt x="4089" y="43325"/>
                      <a:pt x="4671" y="32264"/>
                    </a:cubicBezTo>
                    <a:cubicBezTo>
                      <a:pt x="4955" y="26767"/>
                      <a:pt x="4901" y="21162"/>
                      <a:pt x="4414" y="15651"/>
                    </a:cubicBezTo>
                    <a:cubicBezTo>
                      <a:pt x="4035" y="11359"/>
                      <a:pt x="3371" y="3006"/>
                      <a:pt x="1408" y="0"/>
                    </a:cubicBezTo>
                    <a:cubicBezTo>
                      <a:pt x="758" y="4874"/>
                      <a:pt x="1097" y="10818"/>
                      <a:pt x="1002" y="15895"/>
                    </a:cubicBezTo>
                    <a:cubicBezTo>
                      <a:pt x="894" y="21243"/>
                      <a:pt x="785" y="26577"/>
                      <a:pt x="677" y="31925"/>
                    </a:cubicBezTo>
                    <a:cubicBezTo>
                      <a:pt x="460" y="42716"/>
                      <a:pt x="230" y="53507"/>
                      <a:pt x="14" y="643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7" name="Freeform: Shape 676">
                <a:extLst>
                  <a:ext uri="{FF2B5EF4-FFF2-40B4-BE49-F238E27FC236}">
                    <a16:creationId xmlns:a16="http://schemas.microsoft.com/office/drawing/2014/main" id="{CA9012D0-6095-6AF9-CF03-E87FB84A60B9}"/>
                  </a:ext>
                </a:extLst>
              </p:cNvPr>
              <p:cNvSpPr/>
              <p:nvPr/>
            </p:nvSpPr>
            <p:spPr>
              <a:xfrm rot="18520199">
                <a:off x="11139415" y="2268772"/>
                <a:ext cx="123611" cy="39561"/>
              </a:xfrm>
              <a:custGeom>
                <a:avLst/>
                <a:gdLst>
                  <a:gd name="connsiteX0" fmla="*/ 123612 w 123611"/>
                  <a:gd name="connsiteY0" fmla="*/ 19781 h 39561"/>
                  <a:gd name="connsiteX1" fmla="*/ 61806 w 123611"/>
                  <a:gd name="connsiteY1" fmla="*/ 39561 h 39561"/>
                  <a:gd name="connsiteX2" fmla="*/ 0 w 123611"/>
                  <a:gd name="connsiteY2" fmla="*/ 19781 h 39561"/>
                  <a:gd name="connsiteX3" fmla="*/ 61806 w 123611"/>
                  <a:gd name="connsiteY3" fmla="*/ 0 h 39561"/>
                  <a:gd name="connsiteX4" fmla="*/ 123612 w 123611"/>
                  <a:gd name="connsiteY4" fmla="*/ 19781 h 39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611" h="39561">
                    <a:moveTo>
                      <a:pt x="123612" y="19781"/>
                    </a:moveTo>
                    <a:cubicBezTo>
                      <a:pt x="123612" y="30705"/>
                      <a:pt x="95940" y="39561"/>
                      <a:pt x="61806" y="39561"/>
                    </a:cubicBezTo>
                    <a:cubicBezTo>
                      <a:pt x="27671" y="39561"/>
                      <a:pt x="0" y="30705"/>
                      <a:pt x="0" y="19781"/>
                    </a:cubicBezTo>
                    <a:cubicBezTo>
                      <a:pt x="0" y="8856"/>
                      <a:pt x="27671" y="0"/>
                      <a:pt x="61806" y="0"/>
                    </a:cubicBezTo>
                    <a:cubicBezTo>
                      <a:pt x="95940" y="0"/>
                      <a:pt x="123612" y="8856"/>
                      <a:pt x="123612" y="19781"/>
                    </a:cubicBezTo>
                    <a:close/>
                  </a:path>
                </a:pathLst>
              </a:custGeom>
              <a:solidFill>
                <a:srgbClr val="8BDFE8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8" name="Freeform: Shape 677">
                <a:extLst>
                  <a:ext uri="{FF2B5EF4-FFF2-40B4-BE49-F238E27FC236}">
                    <a16:creationId xmlns:a16="http://schemas.microsoft.com/office/drawing/2014/main" id="{78655B1E-9363-6663-6B35-8313D8B0BC54}"/>
                  </a:ext>
                </a:extLst>
              </p:cNvPr>
              <p:cNvSpPr/>
              <p:nvPr/>
            </p:nvSpPr>
            <p:spPr>
              <a:xfrm>
                <a:off x="11166040" y="2247142"/>
                <a:ext cx="67208" cy="81876"/>
              </a:xfrm>
              <a:custGeom>
                <a:avLst/>
                <a:gdLst>
                  <a:gd name="connsiteX0" fmla="*/ 29624 w 67208"/>
                  <a:gd name="connsiteY0" fmla="*/ 37750 h 81876"/>
                  <a:gd name="connsiteX1" fmla="*/ 67208 w 67208"/>
                  <a:gd name="connsiteY1" fmla="*/ 4810 h 81876"/>
                  <a:gd name="connsiteX2" fmla="*/ 65773 w 67208"/>
                  <a:gd name="connsiteY2" fmla="*/ 748 h 81876"/>
                  <a:gd name="connsiteX3" fmla="*/ 23910 w 67208"/>
                  <a:gd name="connsiteY3" fmla="*/ 33188 h 81876"/>
                  <a:gd name="connsiteX4" fmla="*/ 1435 w 67208"/>
                  <a:gd name="connsiteY4" fmla="*/ 81130 h 81876"/>
                  <a:gd name="connsiteX5" fmla="*/ 5714 w 67208"/>
                  <a:gd name="connsiteY5" fmla="*/ 81644 h 81876"/>
                  <a:gd name="connsiteX6" fmla="*/ 29624 w 67208"/>
                  <a:gd name="connsiteY6" fmla="*/ 37764 h 81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7208" h="81876">
                    <a:moveTo>
                      <a:pt x="29624" y="37750"/>
                    </a:moveTo>
                    <a:cubicBezTo>
                      <a:pt x="44083" y="19675"/>
                      <a:pt x="59193" y="6691"/>
                      <a:pt x="67208" y="4810"/>
                    </a:cubicBezTo>
                    <a:cubicBezTo>
                      <a:pt x="67222" y="2928"/>
                      <a:pt x="66761" y="1547"/>
                      <a:pt x="65773" y="748"/>
                    </a:cubicBezTo>
                    <a:cubicBezTo>
                      <a:pt x="60425" y="-3531"/>
                      <a:pt x="41687" y="10983"/>
                      <a:pt x="23910" y="33188"/>
                    </a:cubicBezTo>
                    <a:cubicBezTo>
                      <a:pt x="6147" y="55378"/>
                      <a:pt x="-3913" y="76851"/>
                      <a:pt x="1435" y="81130"/>
                    </a:cubicBezTo>
                    <a:cubicBezTo>
                      <a:pt x="2424" y="81928"/>
                      <a:pt x="3886" y="82064"/>
                      <a:pt x="5714" y="81644"/>
                    </a:cubicBezTo>
                    <a:cubicBezTo>
                      <a:pt x="5795" y="73426"/>
                      <a:pt x="15150" y="55838"/>
                      <a:pt x="29624" y="37764"/>
                    </a:cubicBezTo>
                    <a:close/>
                  </a:path>
                </a:pathLst>
              </a:custGeom>
              <a:solidFill>
                <a:srgbClr val="95C9DB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9" name="Freeform: Shape 678">
                <a:extLst>
                  <a:ext uri="{FF2B5EF4-FFF2-40B4-BE49-F238E27FC236}">
                    <a16:creationId xmlns:a16="http://schemas.microsoft.com/office/drawing/2014/main" id="{623DBAF5-F940-E625-BDC1-195937D46E05}"/>
                  </a:ext>
                </a:extLst>
              </p:cNvPr>
              <p:cNvSpPr/>
              <p:nvPr/>
            </p:nvSpPr>
            <p:spPr>
              <a:xfrm>
                <a:off x="11186403" y="2274738"/>
                <a:ext cx="41280" cy="49309"/>
              </a:xfrm>
              <a:custGeom>
                <a:avLst/>
                <a:gdLst>
                  <a:gd name="connsiteX0" fmla="*/ 0 w 41280"/>
                  <a:gd name="connsiteY0" fmla="*/ 49309 h 49309"/>
                  <a:gd name="connsiteX1" fmla="*/ 23666 w 41280"/>
                  <a:gd name="connsiteY1" fmla="*/ 27227 h 49309"/>
                  <a:gd name="connsiteX2" fmla="*/ 33848 w 41280"/>
                  <a:gd name="connsiteY2" fmla="*/ 14094 h 49309"/>
                  <a:gd name="connsiteX3" fmla="*/ 41281 w 41280"/>
                  <a:gd name="connsiteY3" fmla="*/ 0 h 49309"/>
                  <a:gd name="connsiteX4" fmla="*/ 31032 w 41280"/>
                  <a:gd name="connsiteY4" fmla="*/ 12145 h 49309"/>
                  <a:gd name="connsiteX5" fmla="*/ 20755 w 41280"/>
                  <a:gd name="connsiteY5" fmla="*/ 24452 h 49309"/>
                  <a:gd name="connsiteX6" fmla="*/ 0 w 41280"/>
                  <a:gd name="connsiteY6" fmla="*/ 49309 h 49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280" h="49309">
                    <a:moveTo>
                      <a:pt x="0" y="49309"/>
                    </a:moveTo>
                    <a:cubicBezTo>
                      <a:pt x="8164" y="42608"/>
                      <a:pt x="16301" y="35486"/>
                      <a:pt x="23666" y="27227"/>
                    </a:cubicBezTo>
                    <a:cubicBezTo>
                      <a:pt x="27335" y="23111"/>
                      <a:pt x="30788" y="18711"/>
                      <a:pt x="33848" y="14094"/>
                    </a:cubicBezTo>
                    <a:cubicBezTo>
                      <a:pt x="36231" y="10506"/>
                      <a:pt x="40942" y="3561"/>
                      <a:pt x="41281" y="0"/>
                    </a:cubicBezTo>
                    <a:cubicBezTo>
                      <a:pt x="37733" y="3398"/>
                      <a:pt x="34281" y="8259"/>
                      <a:pt x="31032" y="12145"/>
                    </a:cubicBezTo>
                    <a:cubicBezTo>
                      <a:pt x="27606" y="16247"/>
                      <a:pt x="24181" y="20349"/>
                      <a:pt x="20755" y="24452"/>
                    </a:cubicBezTo>
                    <a:cubicBezTo>
                      <a:pt x="13837" y="32738"/>
                      <a:pt x="6918" y="41024"/>
                      <a:pt x="0" y="493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0" name="Freeform: Shape 679">
                <a:extLst>
                  <a:ext uri="{FF2B5EF4-FFF2-40B4-BE49-F238E27FC236}">
                    <a16:creationId xmlns:a16="http://schemas.microsoft.com/office/drawing/2014/main" id="{CA558219-3D99-4D30-4F74-C62B07B781EC}"/>
                  </a:ext>
                </a:extLst>
              </p:cNvPr>
              <p:cNvSpPr/>
              <p:nvPr/>
            </p:nvSpPr>
            <p:spPr>
              <a:xfrm rot="18520199">
                <a:off x="11077261" y="2251113"/>
                <a:ext cx="123611" cy="39561"/>
              </a:xfrm>
              <a:custGeom>
                <a:avLst/>
                <a:gdLst>
                  <a:gd name="connsiteX0" fmla="*/ 123612 w 123611"/>
                  <a:gd name="connsiteY0" fmla="*/ 19781 h 39561"/>
                  <a:gd name="connsiteX1" fmla="*/ 61806 w 123611"/>
                  <a:gd name="connsiteY1" fmla="*/ 39561 h 39561"/>
                  <a:gd name="connsiteX2" fmla="*/ 0 w 123611"/>
                  <a:gd name="connsiteY2" fmla="*/ 19781 h 39561"/>
                  <a:gd name="connsiteX3" fmla="*/ 61806 w 123611"/>
                  <a:gd name="connsiteY3" fmla="*/ 0 h 39561"/>
                  <a:gd name="connsiteX4" fmla="*/ 123612 w 123611"/>
                  <a:gd name="connsiteY4" fmla="*/ 19781 h 39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611" h="39561">
                    <a:moveTo>
                      <a:pt x="123612" y="19781"/>
                    </a:moveTo>
                    <a:cubicBezTo>
                      <a:pt x="123612" y="30705"/>
                      <a:pt x="95940" y="39561"/>
                      <a:pt x="61806" y="39561"/>
                    </a:cubicBezTo>
                    <a:cubicBezTo>
                      <a:pt x="27671" y="39561"/>
                      <a:pt x="0" y="30705"/>
                      <a:pt x="0" y="19781"/>
                    </a:cubicBezTo>
                    <a:cubicBezTo>
                      <a:pt x="0" y="8856"/>
                      <a:pt x="27671" y="0"/>
                      <a:pt x="61806" y="0"/>
                    </a:cubicBezTo>
                    <a:cubicBezTo>
                      <a:pt x="95940" y="0"/>
                      <a:pt x="123612" y="8856"/>
                      <a:pt x="123612" y="19781"/>
                    </a:cubicBezTo>
                    <a:close/>
                  </a:path>
                </a:pathLst>
              </a:custGeom>
              <a:solidFill>
                <a:srgbClr val="8BDFE8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1" name="Freeform: Shape 680">
                <a:extLst>
                  <a:ext uri="{FF2B5EF4-FFF2-40B4-BE49-F238E27FC236}">
                    <a16:creationId xmlns:a16="http://schemas.microsoft.com/office/drawing/2014/main" id="{8BB23F9A-0DC2-08DF-7EC4-2EC7136BACA9}"/>
                  </a:ext>
                </a:extLst>
              </p:cNvPr>
              <p:cNvSpPr/>
              <p:nvPr/>
            </p:nvSpPr>
            <p:spPr>
              <a:xfrm>
                <a:off x="11103882" y="2229474"/>
                <a:ext cx="67208" cy="81876"/>
              </a:xfrm>
              <a:custGeom>
                <a:avLst/>
                <a:gdLst>
                  <a:gd name="connsiteX0" fmla="*/ 29624 w 67208"/>
                  <a:gd name="connsiteY0" fmla="*/ 37750 h 81876"/>
                  <a:gd name="connsiteX1" fmla="*/ 67208 w 67208"/>
                  <a:gd name="connsiteY1" fmla="*/ 4810 h 81876"/>
                  <a:gd name="connsiteX2" fmla="*/ 65773 w 67208"/>
                  <a:gd name="connsiteY2" fmla="*/ 748 h 81876"/>
                  <a:gd name="connsiteX3" fmla="*/ 23910 w 67208"/>
                  <a:gd name="connsiteY3" fmla="*/ 33188 h 81876"/>
                  <a:gd name="connsiteX4" fmla="*/ 1435 w 67208"/>
                  <a:gd name="connsiteY4" fmla="*/ 81130 h 81876"/>
                  <a:gd name="connsiteX5" fmla="*/ 5714 w 67208"/>
                  <a:gd name="connsiteY5" fmla="*/ 81644 h 81876"/>
                  <a:gd name="connsiteX6" fmla="*/ 29624 w 67208"/>
                  <a:gd name="connsiteY6" fmla="*/ 37764 h 81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7208" h="81876">
                    <a:moveTo>
                      <a:pt x="29624" y="37750"/>
                    </a:moveTo>
                    <a:cubicBezTo>
                      <a:pt x="44083" y="19675"/>
                      <a:pt x="59193" y="6691"/>
                      <a:pt x="67208" y="4810"/>
                    </a:cubicBezTo>
                    <a:cubicBezTo>
                      <a:pt x="67222" y="2928"/>
                      <a:pt x="66761" y="1547"/>
                      <a:pt x="65773" y="748"/>
                    </a:cubicBezTo>
                    <a:cubicBezTo>
                      <a:pt x="60425" y="-3531"/>
                      <a:pt x="41687" y="10983"/>
                      <a:pt x="23910" y="33188"/>
                    </a:cubicBezTo>
                    <a:cubicBezTo>
                      <a:pt x="6147" y="55378"/>
                      <a:pt x="-3913" y="76851"/>
                      <a:pt x="1435" y="81130"/>
                    </a:cubicBezTo>
                    <a:cubicBezTo>
                      <a:pt x="2424" y="81928"/>
                      <a:pt x="3886" y="82064"/>
                      <a:pt x="5714" y="81644"/>
                    </a:cubicBezTo>
                    <a:cubicBezTo>
                      <a:pt x="5795" y="73426"/>
                      <a:pt x="15150" y="55838"/>
                      <a:pt x="29624" y="37764"/>
                    </a:cubicBezTo>
                    <a:close/>
                  </a:path>
                </a:pathLst>
              </a:custGeom>
              <a:solidFill>
                <a:srgbClr val="95C9DB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2" name="Freeform: Shape 681">
                <a:extLst>
                  <a:ext uri="{FF2B5EF4-FFF2-40B4-BE49-F238E27FC236}">
                    <a16:creationId xmlns:a16="http://schemas.microsoft.com/office/drawing/2014/main" id="{D86E1631-8915-6A6D-7561-B2F2C1A62F9F}"/>
                  </a:ext>
                </a:extLst>
              </p:cNvPr>
              <p:cNvSpPr/>
              <p:nvPr/>
            </p:nvSpPr>
            <p:spPr>
              <a:xfrm>
                <a:off x="11124231" y="2257083"/>
                <a:ext cx="41280" cy="49309"/>
              </a:xfrm>
              <a:custGeom>
                <a:avLst/>
                <a:gdLst>
                  <a:gd name="connsiteX0" fmla="*/ 0 w 41280"/>
                  <a:gd name="connsiteY0" fmla="*/ 49309 h 49309"/>
                  <a:gd name="connsiteX1" fmla="*/ 23666 w 41280"/>
                  <a:gd name="connsiteY1" fmla="*/ 27227 h 49309"/>
                  <a:gd name="connsiteX2" fmla="*/ 33848 w 41280"/>
                  <a:gd name="connsiteY2" fmla="*/ 14094 h 49309"/>
                  <a:gd name="connsiteX3" fmla="*/ 41281 w 41280"/>
                  <a:gd name="connsiteY3" fmla="*/ 0 h 49309"/>
                  <a:gd name="connsiteX4" fmla="*/ 31032 w 41280"/>
                  <a:gd name="connsiteY4" fmla="*/ 12145 h 49309"/>
                  <a:gd name="connsiteX5" fmla="*/ 20755 w 41280"/>
                  <a:gd name="connsiteY5" fmla="*/ 24452 h 49309"/>
                  <a:gd name="connsiteX6" fmla="*/ 0 w 41280"/>
                  <a:gd name="connsiteY6" fmla="*/ 49309 h 49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280" h="49309">
                    <a:moveTo>
                      <a:pt x="0" y="49309"/>
                    </a:moveTo>
                    <a:cubicBezTo>
                      <a:pt x="8164" y="42608"/>
                      <a:pt x="16301" y="35486"/>
                      <a:pt x="23666" y="27227"/>
                    </a:cubicBezTo>
                    <a:cubicBezTo>
                      <a:pt x="27335" y="23111"/>
                      <a:pt x="30788" y="18711"/>
                      <a:pt x="33848" y="14094"/>
                    </a:cubicBezTo>
                    <a:cubicBezTo>
                      <a:pt x="36231" y="10506"/>
                      <a:pt x="40942" y="3561"/>
                      <a:pt x="41281" y="0"/>
                    </a:cubicBezTo>
                    <a:cubicBezTo>
                      <a:pt x="37733" y="3398"/>
                      <a:pt x="34281" y="8259"/>
                      <a:pt x="31032" y="12145"/>
                    </a:cubicBezTo>
                    <a:cubicBezTo>
                      <a:pt x="27606" y="16247"/>
                      <a:pt x="24181" y="20349"/>
                      <a:pt x="20755" y="24452"/>
                    </a:cubicBezTo>
                    <a:cubicBezTo>
                      <a:pt x="13837" y="32738"/>
                      <a:pt x="6918" y="41024"/>
                      <a:pt x="0" y="493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3" name="Freeform: Shape 682">
                <a:extLst>
                  <a:ext uri="{FF2B5EF4-FFF2-40B4-BE49-F238E27FC236}">
                    <a16:creationId xmlns:a16="http://schemas.microsoft.com/office/drawing/2014/main" id="{B9FC8B6E-7E8C-2C28-F689-83CCBEA92F85}"/>
                  </a:ext>
                </a:extLst>
              </p:cNvPr>
              <p:cNvSpPr/>
              <p:nvPr/>
            </p:nvSpPr>
            <p:spPr>
              <a:xfrm>
                <a:off x="11274691" y="2128556"/>
                <a:ext cx="39561" cy="123612"/>
              </a:xfrm>
              <a:custGeom>
                <a:avLst/>
                <a:gdLst>
                  <a:gd name="connsiteX0" fmla="*/ 39561 w 39561"/>
                  <a:gd name="connsiteY0" fmla="*/ 61806 h 123612"/>
                  <a:gd name="connsiteX1" fmla="*/ 19781 w 39561"/>
                  <a:gd name="connsiteY1" fmla="*/ 123612 h 123612"/>
                  <a:gd name="connsiteX2" fmla="*/ 0 w 39561"/>
                  <a:gd name="connsiteY2" fmla="*/ 61806 h 123612"/>
                  <a:gd name="connsiteX3" fmla="*/ 19781 w 39561"/>
                  <a:gd name="connsiteY3" fmla="*/ 0 h 123612"/>
                  <a:gd name="connsiteX4" fmla="*/ 39561 w 39561"/>
                  <a:gd name="connsiteY4" fmla="*/ 61806 h 123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561" h="123612">
                    <a:moveTo>
                      <a:pt x="39561" y="61806"/>
                    </a:moveTo>
                    <a:cubicBezTo>
                      <a:pt x="39561" y="95941"/>
                      <a:pt x="30705" y="123612"/>
                      <a:pt x="19781" y="123612"/>
                    </a:cubicBezTo>
                    <a:cubicBezTo>
                      <a:pt x="8856" y="123612"/>
                      <a:pt x="0" y="95941"/>
                      <a:pt x="0" y="61806"/>
                    </a:cubicBezTo>
                    <a:cubicBezTo>
                      <a:pt x="0" y="27672"/>
                      <a:pt x="8856" y="0"/>
                      <a:pt x="19781" y="0"/>
                    </a:cubicBezTo>
                    <a:cubicBezTo>
                      <a:pt x="30705" y="0"/>
                      <a:pt x="39561" y="27672"/>
                      <a:pt x="39561" y="61806"/>
                    </a:cubicBez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4" name="Freeform: Shape 683">
                <a:extLst>
                  <a:ext uri="{FF2B5EF4-FFF2-40B4-BE49-F238E27FC236}">
                    <a16:creationId xmlns:a16="http://schemas.microsoft.com/office/drawing/2014/main" id="{4C4CABB1-612D-56F4-0282-1F72303F44A7}"/>
                  </a:ext>
                </a:extLst>
              </p:cNvPr>
              <p:cNvSpPr/>
              <p:nvPr/>
            </p:nvSpPr>
            <p:spPr>
              <a:xfrm>
                <a:off x="11280526" y="2139509"/>
                <a:ext cx="16070" cy="102951"/>
              </a:xfrm>
              <a:custGeom>
                <a:avLst/>
                <a:gdLst>
                  <a:gd name="connsiteX0" fmla="*/ 7311 w 16070"/>
                  <a:gd name="connsiteY0" fmla="*/ 51476 h 102951"/>
                  <a:gd name="connsiteX1" fmla="*/ 16071 w 16070"/>
                  <a:gd name="connsiteY1" fmla="*/ 2275 h 102951"/>
                  <a:gd name="connsiteX2" fmla="*/ 12415 w 16070"/>
                  <a:gd name="connsiteY2" fmla="*/ 0 h 102951"/>
                  <a:gd name="connsiteX3" fmla="*/ 0 w 16070"/>
                  <a:gd name="connsiteY3" fmla="*/ 51476 h 102951"/>
                  <a:gd name="connsiteX4" fmla="*/ 12415 w 16070"/>
                  <a:gd name="connsiteY4" fmla="*/ 102951 h 102951"/>
                  <a:gd name="connsiteX5" fmla="*/ 16071 w 16070"/>
                  <a:gd name="connsiteY5" fmla="*/ 100677 h 102951"/>
                  <a:gd name="connsiteX6" fmla="*/ 7311 w 16070"/>
                  <a:gd name="connsiteY6" fmla="*/ 51476 h 102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70" h="102951">
                    <a:moveTo>
                      <a:pt x="7311" y="51476"/>
                    </a:moveTo>
                    <a:cubicBezTo>
                      <a:pt x="7311" y="28324"/>
                      <a:pt x="10994" y="8746"/>
                      <a:pt x="16071" y="2275"/>
                    </a:cubicBezTo>
                    <a:cubicBezTo>
                      <a:pt x="14920" y="799"/>
                      <a:pt x="13688" y="0"/>
                      <a:pt x="12415" y="0"/>
                    </a:cubicBezTo>
                    <a:cubicBezTo>
                      <a:pt x="5565" y="0"/>
                      <a:pt x="0" y="23044"/>
                      <a:pt x="0" y="51476"/>
                    </a:cubicBezTo>
                    <a:cubicBezTo>
                      <a:pt x="0" y="79908"/>
                      <a:pt x="5551" y="102951"/>
                      <a:pt x="12415" y="102951"/>
                    </a:cubicBezTo>
                    <a:cubicBezTo>
                      <a:pt x="13688" y="102951"/>
                      <a:pt x="14920" y="102153"/>
                      <a:pt x="16071" y="100677"/>
                    </a:cubicBezTo>
                    <a:cubicBezTo>
                      <a:pt x="11007" y="94205"/>
                      <a:pt x="7311" y="74628"/>
                      <a:pt x="7311" y="51476"/>
                    </a:cubicBez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5" name="Freeform: Shape 684">
                <a:extLst>
                  <a:ext uri="{FF2B5EF4-FFF2-40B4-BE49-F238E27FC236}">
                    <a16:creationId xmlns:a16="http://schemas.microsoft.com/office/drawing/2014/main" id="{A55A9179-91F9-2ECD-797F-0060EC0E9E05}"/>
                  </a:ext>
                </a:extLst>
              </p:cNvPr>
              <p:cNvSpPr/>
              <p:nvPr/>
            </p:nvSpPr>
            <p:spPr>
              <a:xfrm>
                <a:off x="11218883" y="2019065"/>
                <a:ext cx="39561" cy="123612"/>
              </a:xfrm>
              <a:custGeom>
                <a:avLst/>
                <a:gdLst>
                  <a:gd name="connsiteX0" fmla="*/ 39561 w 39561"/>
                  <a:gd name="connsiteY0" fmla="*/ 61806 h 123612"/>
                  <a:gd name="connsiteX1" fmla="*/ 19781 w 39561"/>
                  <a:gd name="connsiteY1" fmla="*/ 123612 h 123612"/>
                  <a:gd name="connsiteX2" fmla="*/ 0 w 39561"/>
                  <a:gd name="connsiteY2" fmla="*/ 61806 h 123612"/>
                  <a:gd name="connsiteX3" fmla="*/ 19781 w 39561"/>
                  <a:gd name="connsiteY3" fmla="*/ 0 h 123612"/>
                  <a:gd name="connsiteX4" fmla="*/ 39561 w 39561"/>
                  <a:gd name="connsiteY4" fmla="*/ 61806 h 123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561" h="123612">
                    <a:moveTo>
                      <a:pt x="39561" y="61806"/>
                    </a:moveTo>
                    <a:cubicBezTo>
                      <a:pt x="39561" y="95941"/>
                      <a:pt x="30705" y="123612"/>
                      <a:pt x="19781" y="123612"/>
                    </a:cubicBezTo>
                    <a:cubicBezTo>
                      <a:pt x="8856" y="123612"/>
                      <a:pt x="0" y="95941"/>
                      <a:pt x="0" y="61806"/>
                    </a:cubicBezTo>
                    <a:cubicBezTo>
                      <a:pt x="0" y="27672"/>
                      <a:pt x="8856" y="0"/>
                      <a:pt x="19781" y="0"/>
                    </a:cubicBezTo>
                    <a:cubicBezTo>
                      <a:pt x="30705" y="0"/>
                      <a:pt x="39561" y="27672"/>
                      <a:pt x="39561" y="61806"/>
                    </a:cubicBez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6" name="Freeform: Shape 685">
                <a:extLst>
                  <a:ext uri="{FF2B5EF4-FFF2-40B4-BE49-F238E27FC236}">
                    <a16:creationId xmlns:a16="http://schemas.microsoft.com/office/drawing/2014/main" id="{C25309B9-A87F-F6DE-446A-EE42A13EDEFE}"/>
                  </a:ext>
                </a:extLst>
              </p:cNvPr>
              <p:cNvSpPr/>
              <p:nvPr/>
            </p:nvSpPr>
            <p:spPr>
              <a:xfrm>
                <a:off x="11274691" y="2019065"/>
                <a:ext cx="39561" cy="123612"/>
              </a:xfrm>
              <a:custGeom>
                <a:avLst/>
                <a:gdLst>
                  <a:gd name="connsiteX0" fmla="*/ 39561 w 39561"/>
                  <a:gd name="connsiteY0" fmla="*/ 61806 h 123612"/>
                  <a:gd name="connsiteX1" fmla="*/ 19781 w 39561"/>
                  <a:gd name="connsiteY1" fmla="*/ 123612 h 123612"/>
                  <a:gd name="connsiteX2" fmla="*/ 0 w 39561"/>
                  <a:gd name="connsiteY2" fmla="*/ 61806 h 123612"/>
                  <a:gd name="connsiteX3" fmla="*/ 19781 w 39561"/>
                  <a:gd name="connsiteY3" fmla="*/ 0 h 123612"/>
                  <a:gd name="connsiteX4" fmla="*/ 39561 w 39561"/>
                  <a:gd name="connsiteY4" fmla="*/ 61806 h 123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561" h="123612">
                    <a:moveTo>
                      <a:pt x="39561" y="61806"/>
                    </a:moveTo>
                    <a:cubicBezTo>
                      <a:pt x="39561" y="95941"/>
                      <a:pt x="30705" y="123612"/>
                      <a:pt x="19781" y="123612"/>
                    </a:cubicBezTo>
                    <a:cubicBezTo>
                      <a:pt x="8856" y="123612"/>
                      <a:pt x="0" y="95941"/>
                      <a:pt x="0" y="61806"/>
                    </a:cubicBezTo>
                    <a:cubicBezTo>
                      <a:pt x="0" y="27672"/>
                      <a:pt x="8856" y="0"/>
                      <a:pt x="19781" y="0"/>
                    </a:cubicBezTo>
                    <a:cubicBezTo>
                      <a:pt x="30705" y="0"/>
                      <a:pt x="39561" y="27672"/>
                      <a:pt x="39561" y="61806"/>
                    </a:cubicBez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7" name="Freeform: Shape 686">
                <a:extLst>
                  <a:ext uri="{FF2B5EF4-FFF2-40B4-BE49-F238E27FC236}">
                    <a16:creationId xmlns:a16="http://schemas.microsoft.com/office/drawing/2014/main" id="{4047D610-44AB-AB7A-3DE4-1BB015CA2EBE}"/>
                  </a:ext>
                </a:extLst>
              </p:cNvPr>
              <p:cNvSpPr/>
              <p:nvPr/>
            </p:nvSpPr>
            <p:spPr>
              <a:xfrm>
                <a:off x="11224718" y="2028245"/>
                <a:ext cx="16070" cy="102951"/>
              </a:xfrm>
              <a:custGeom>
                <a:avLst/>
                <a:gdLst>
                  <a:gd name="connsiteX0" fmla="*/ 7311 w 16070"/>
                  <a:gd name="connsiteY0" fmla="*/ 51476 h 102951"/>
                  <a:gd name="connsiteX1" fmla="*/ 16071 w 16070"/>
                  <a:gd name="connsiteY1" fmla="*/ 2275 h 102951"/>
                  <a:gd name="connsiteX2" fmla="*/ 12415 w 16070"/>
                  <a:gd name="connsiteY2" fmla="*/ 0 h 102951"/>
                  <a:gd name="connsiteX3" fmla="*/ 0 w 16070"/>
                  <a:gd name="connsiteY3" fmla="*/ 51476 h 102951"/>
                  <a:gd name="connsiteX4" fmla="*/ 12415 w 16070"/>
                  <a:gd name="connsiteY4" fmla="*/ 102951 h 102951"/>
                  <a:gd name="connsiteX5" fmla="*/ 16071 w 16070"/>
                  <a:gd name="connsiteY5" fmla="*/ 100677 h 102951"/>
                  <a:gd name="connsiteX6" fmla="*/ 7311 w 16070"/>
                  <a:gd name="connsiteY6" fmla="*/ 51476 h 102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70" h="102951">
                    <a:moveTo>
                      <a:pt x="7311" y="51476"/>
                    </a:moveTo>
                    <a:cubicBezTo>
                      <a:pt x="7311" y="28324"/>
                      <a:pt x="10994" y="8746"/>
                      <a:pt x="16071" y="2275"/>
                    </a:cubicBezTo>
                    <a:cubicBezTo>
                      <a:pt x="14920" y="799"/>
                      <a:pt x="13688" y="0"/>
                      <a:pt x="12415" y="0"/>
                    </a:cubicBezTo>
                    <a:cubicBezTo>
                      <a:pt x="5565" y="0"/>
                      <a:pt x="0" y="23044"/>
                      <a:pt x="0" y="51476"/>
                    </a:cubicBezTo>
                    <a:cubicBezTo>
                      <a:pt x="0" y="79908"/>
                      <a:pt x="5551" y="102951"/>
                      <a:pt x="12415" y="102951"/>
                    </a:cubicBezTo>
                    <a:cubicBezTo>
                      <a:pt x="13688" y="102951"/>
                      <a:pt x="14920" y="102153"/>
                      <a:pt x="16071" y="100677"/>
                    </a:cubicBezTo>
                    <a:cubicBezTo>
                      <a:pt x="11007" y="94205"/>
                      <a:pt x="7311" y="74628"/>
                      <a:pt x="7311" y="51476"/>
                    </a:cubicBez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8" name="Freeform: Shape 687">
                <a:extLst>
                  <a:ext uri="{FF2B5EF4-FFF2-40B4-BE49-F238E27FC236}">
                    <a16:creationId xmlns:a16="http://schemas.microsoft.com/office/drawing/2014/main" id="{9E0AA3ED-768D-F951-C2BF-9B06922B5E30}"/>
                  </a:ext>
                </a:extLst>
              </p:cNvPr>
              <p:cNvSpPr/>
              <p:nvPr/>
            </p:nvSpPr>
            <p:spPr>
              <a:xfrm>
                <a:off x="11249265" y="2052141"/>
                <a:ext cx="4843" cy="64310"/>
              </a:xfrm>
              <a:custGeom>
                <a:avLst/>
                <a:gdLst>
                  <a:gd name="connsiteX0" fmla="*/ 0 w 4843"/>
                  <a:gd name="connsiteY0" fmla="*/ 64297 h 64310"/>
                  <a:gd name="connsiteX1" fmla="*/ 4671 w 4843"/>
                  <a:gd name="connsiteY1" fmla="*/ 32264 h 64310"/>
                  <a:gd name="connsiteX2" fmla="*/ 4414 w 4843"/>
                  <a:gd name="connsiteY2" fmla="*/ 15651 h 64310"/>
                  <a:gd name="connsiteX3" fmla="*/ 1408 w 4843"/>
                  <a:gd name="connsiteY3" fmla="*/ 0 h 64310"/>
                  <a:gd name="connsiteX4" fmla="*/ 1002 w 4843"/>
                  <a:gd name="connsiteY4" fmla="*/ 15895 h 64310"/>
                  <a:gd name="connsiteX5" fmla="*/ 677 w 4843"/>
                  <a:gd name="connsiteY5" fmla="*/ 31925 h 64310"/>
                  <a:gd name="connsiteX6" fmla="*/ 14 w 4843"/>
                  <a:gd name="connsiteY6" fmla="*/ 64311 h 64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43" h="64310">
                    <a:moveTo>
                      <a:pt x="0" y="64297"/>
                    </a:moveTo>
                    <a:cubicBezTo>
                      <a:pt x="2193" y="53967"/>
                      <a:pt x="4089" y="43325"/>
                      <a:pt x="4671" y="32264"/>
                    </a:cubicBezTo>
                    <a:cubicBezTo>
                      <a:pt x="4955" y="26767"/>
                      <a:pt x="4901" y="21162"/>
                      <a:pt x="4414" y="15651"/>
                    </a:cubicBezTo>
                    <a:cubicBezTo>
                      <a:pt x="4035" y="11359"/>
                      <a:pt x="3371" y="3006"/>
                      <a:pt x="1408" y="0"/>
                    </a:cubicBezTo>
                    <a:cubicBezTo>
                      <a:pt x="758" y="4874"/>
                      <a:pt x="1097" y="10818"/>
                      <a:pt x="1002" y="15895"/>
                    </a:cubicBezTo>
                    <a:cubicBezTo>
                      <a:pt x="894" y="21243"/>
                      <a:pt x="785" y="26577"/>
                      <a:pt x="677" y="31925"/>
                    </a:cubicBezTo>
                    <a:cubicBezTo>
                      <a:pt x="460" y="42716"/>
                      <a:pt x="230" y="53507"/>
                      <a:pt x="14" y="643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9" name="Freeform: Shape 688">
                <a:extLst>
                  <a:ext uri="{FF2B5EF4-FFF2-40B4-BE49-F238E27FC236}">
                    <a16:creationId xmlns:a16="http://schemas.microsoft.com/office/drawing/2014/main" id="{EAC74FDC-8929-F6BB-9FCC-9220B936FCBC}"/>
                  </a:ext>
                </a:extLst>
              </p:cNvPr>
              <p:cNvSpPr/>
              <p:nvPr/>
            </p:nvSpPr>
            <p:spPr>
              <a:xfrm>
                <a:off x="11280526" y="2028245"/>
                <a:ext cx="16070" cy="102951"/>
              </a:xfrm>
              <a:custGeom>
                <a:avLst/>
                <a:gdLst>
                  <a:gd name="connsiteX0" fmla="*/ 7311 w 16070"/>
                  <a:gd name="connsiteY0" fmla="*/ 51476 h 102951"/>
                  <a:gd name="connsiteX1" fmla="*/ 16071 w 16070"/>
                  <a:gd name="connsiteY1" fmla="*/ 2275 h 102951"/>
                  <a:gd name="connsiteX2" fmla="*/ 12415 w 16070"/>
                  <a:gd name="connsiteY2" fmla="*/ 0 h 102951"/>
                  <a:gd name="connsiteX3" fmla="*/ 0 w 16070"/>
                  <a:gd name="connsiteY3" fmla="*/ 51476 h 102951"/>
                  <a:gd name="connsiteX4" fmla="*/ 12415 w 16070"/>
                  <a:gd name="connsiteY4" fmla="*/ 102951 h 102951"/>
                  <a:gd name="connsiteX5" fmla="*/ 16071 w 16070"/>
                  <a:gd name="connsiteY5" fmla="*/ 100677 h 102951"/>
                  <a:gd name="connsiteX6" fmla="*/ 7311 w 16070"/>
                  <a:gd name="connsiteY6" fmla="*/ 51476 h 102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70" h="102951">
                    <a:moveTo>
                      <a:pt x="7311" y="51476"/>
                    </a:moveTo>
                    <a:cubicBezTo>
                      <a:pt x="7311" y="28324"/>
                      <a:pt x="10994" y="8746"/>
                      <a:pt x="16071" y="2275"/>
                    </a:cubicBezTo>
                    <a:cubicBezTo>
                      <a:pt x="14920" y="799"/>
                      <a:pt x="13688" y="0"/>
                      <a:pt x="12415" y="0"/>
                    </a:cubicBezTo>
                    <a:cubicBezTo>
                      <a:pt x="5565" y="0"/>
                      <a:pt x="0" y="23044"/>
                      <a:pt x="0" y="51476"/>
                    </a:cubicBezTo>
                    <a:cubicBezTo>
                      <a:pt x="0" y="79908"/>
                      <a:pt x="5551" y="102951"/>
                      <a:pt x="12415" y="102951"/>
                    </a:cubicBezTo>
                    <a:cubicBezTo>
                      <a:pt x="13688" y="102951"/>
                      <a:pt x="14920" y="102153"/>
                      <a:pt x="16071" y="100677"/>
                    </a:cubicBezTo>
                    <a:cubicBezTo>
                      <a:pt x="11007" y="94205"/>
                      <a:pt x="7311" y="74628"/>
                      <a:pt x="7311" y="51476"/>
                    </a:cubicBez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0" name="Freeform: Shape 689">
                <a:extLst>
                  <a:ext uri="{FF2B5EF4-FFF2-40B4-BE49-F238E27FC236}">
                    <a16:creationId xmlns:a16="http://schemas.microsoft.com/office/drawing/2014/main" id="{5CD8058E-E1EB-D007-48DA-101A778D5AC8}"/>
                  </a:ext>
                </a:extLst>
              </p:cNvPr>
              <p:cNvSpPr/>
              <p:nvPr/>
            </p:nvSpPr>
            <p:spPr>
              <a:xfrm>
                <a:off x="11305073" y="2052141"/>
                <a:ext cx="4843" cy="64310"/>
              </a:xfrm>
              <a:custGeom>
                <a:avLst/>
                <a:gdLst>
                  <a:gd name="connsiteX0" fmla="*/ 0 w 4843"/>
                  <a:gd name="connsiteY0" fmla="*/ 64297 h 64310"/>
                  <a:gd name="connsiteX1" fmla="*/ 4671 w 4843"/>
                  <a:gd name="connsiteY1" fmla="*/ 32264 h 64310"/>
                  <a:gd name="connsiteX2" fmla="*/ 4414 w 4843"/>
                  <a:gd name="connsiteY2" fmla="*/ 15651 h 64310"/>
                  <a:gd name="connsiteX3" fmla="*/ 1408 w 4843"/>
                  <a:gd name="connsiteY3" fmla="*/ 0 h 64310"/>
                  <a:gd name="connsiteX4" fmla="*/ 1002 w 4843"/>
                  <a:gd name="connsiteY4" fmla="*/ 15895 h 64310"/>
                  <a:gd name="connsiteX5" fmla="*/ 677 w 4843"/>
                  <a:gd name="connsiteY5" fmla="*/ 31925 h 64310"/>
                  <a:gd name="connsiteX6" fmla="*/ 14 w 4843"/>
                  <a:gd name="connsiteY6" fmla="*/ 64311 h 64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43" h="64310">
                    <a:moveTo>
                      <a:pt x="0" y="64297"/>
                    </a:moveTo>
                    <a:cubicBezTo>
                      <a:pt x="2193" y="53967"/>
                      <a:pt x="4089" y="43325"/>
                      <a:pt x="4671" y="32264"/>
                    </a:cubicBezTo>
                    <a:cubicBezTo>
                      <a:pt x="4955" y="26767"/>
                      <a:pt x="4901" y="21162"/>
                      <a:pt x="4414" y="15651"/>
                    </a:cubicBezTo>
                    <a:cubicBezTo>
                      <a:pt x="4035" y="11359"/>
                      <a:pt x="3371" y="3006"/>
                      <a:pt x="1408" y="0"/>
                    </a:cubicBezTo>
                    <a:cubicBezTo>
                      <a:pt x="758" y="4874"/>
                      <a:pt x="1097" y="10818"/>
                      <a:pt x="1002" y="15895"/>
                    </a:cubicBezTo>
                    <a:cubicBezTo>
                      <a:pt x="894" y="21243"/>
                      <a:pt x="785" y="26577"/>
                      <a:pt x="677" y="31925"/>
                    </a:cubicBezTo>
                    <a:cubicBezTo>
                      <a:pt x="460" y="42716"/>
                      <a:pt x="230" y="53507"/>
                      <a:pt x="14" y="643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1" name="Freeform: Shape 690">
                <a:extLst>
                  <a:ext uri="{FF2B5EF4-FFF2-40B4-BE49-F238E27FC236}">
                    <a16:creationId xmlns:a16="http://schemas.microsoft.com/office/drawing/2014/main" id="{4DD2137A-97EC-8F50-D1CA-6C7590871A57}"/>
                  </a:ext>
                </a:extLst>
              </p:cNvPr>
              <p:cNvSpPr/>
              <p:nvPr/>
            </p:nvSpPr>
            <p:spPr>
              <a:xfrm>
                <a:off x="11305073" y="2163054"/>
                <a:ext cx="4843" cy="64310"/>
              </a:xfrm>
              <a:custGeom>
                <a:avLst/>
                <a:gdLst>
                  <a:gd name="connsiteX0" fmla="*/ 0 w 4843"/>
                  <a:gd name="connsiteY0" fmla="*/ 64297 h 64310"/>
                  <a:gd name="connsiteX1" fmla="*/ 4671 w 4843"/>
                  <a:gd name="connsiteY1" fmla="*/ 32264 h 64310"/>
                  <a:gd name="connsiteX2" fmla="*/ 4414 w 4843"/>
                  <a:gd name="connsiteY2" fmla="*/ 15651 h 64310"/>
                  <a:gd name="connsiteX3" fmla="*/ 1408 w 4843"/>
                  <a:gd name="connsiteY3" fmla="*/ 0 h 64310"/>
                  <a:gd name="connsiteX4" fmla="*/ 1002 w 4843"/>
                  <a:gd name="connsiteY4" fmla="*/ 15895 h 64310"/>
                  <a:gd name="connsiteX5" fmla="*/ 677 w 4843"/>
                  <a:gd name="connsiteY5" fmla="*/ 31925 h 64310"/>
                  <a:gd name="connsiteX6" fmla="*/ 14 w 4843"/>
                  <a:gd name="connsiteY6" fmla="*/ 64311 h 64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43" h="64310">
                    <a:moveTo>
                      <a:pt x="0" y="64297"/>
                    </a:moveTo>
                    <a:cubicBezTo>
                      <a:pt x="2193" y="53967"/>
                      <a:pt x="4089" y="43325"/>
                      <a:pt x="4671" y="32264"/>
                    </a:cubicBezTo>
                    <a:cubicBezTo>
                      <a:pt x="4955" y="26767"/>
                      <a:pt x="4901" y="21162"/>
                      <a:pt x="4414" y="15651"/>
                    </a:cubicBezTo>
                    <a:cubicBezTo>
                      <a:pt x="4035" y="11359"/>
                      <a:pt x="3371" y="3006"/>
                      <a:pt x="1408" y="0"/>
                    </a:cubicBezTo>
                    <a:cubicBezTo>
                      <a:pt x="758" y="4874"/>
                      <a:pt x="1097" y="10818"/>
                      <a:pt x="1002" y="15895"/>
                    </a:cubicBezTo>
                    <a:cubicBezTo>
                      <a:pt x="894" y="21243"/>
                      <a:pt x="785" y="26577"/>
                      <a:pt x="677" y="31925"/>
                    </a:cubicBezTo>
                    <a:cubicBezTo>
                      <a:pt x="460" y="42716"/>
                      <a:pt x="230" y="53507"/>
                      <a:pt x="14" y="643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2" name="Freeform: Shape 691">
                <a:extLst>
                  <a:ext uri="{FF2B5EF4-FFF2-40B4-BE49-F238E27FC236}">
                    <a16:creationId xmlns:a16="http://schemas.microsoft.com/office/drawing/2014/main" id="{43417C70-560F-AA26-3767-48509C9CBD0E}"/>
                  </a:ext>
                </a:extLst>
              </p:cNvPr>
              <p:cNvSpPr/>
              <p:nvPr/>
            </p:nvSpPr>
            <p:spPr>
              <a:xfrm rot="19279801">
                <a:off x="11312125" y="2226744"/>
                <a:ext cx="39561" cy="123612"/>
              </a:xfrm>
              <a:custGeom>
                <a:avLst/>
                <a:gdLst>
                  <a:gd name="connsiteX0" fmla="*/ 39561 w 39561"/>
                  <a:gd name="connsiteY0" fmla="*/ 61806 h 123612"/>
                  <a:gd name="connsiteX1" fmla="*/ 19781 w 39561"/>
                  <a:gd name="connsiteY1" fmla="*/ 123612 h 123612"/>
                  <a:gd name="connsiteX2" fmla="*/ 0 w 39561"/>
                  <a:gd name="connsiteY2" fmla="*/ 61806 h 123612"/>
                  <a:gd name="connsiteX3" fmla="*/ 19781 w 39561"/>
                  <a:gd name="connsiteY3" fmla="*/ 0 h 123612"/>
                  <a:gd name="connsiteX4" fmla="*/ 39561 w 39561"/>
                  <a:gd name="connsiteY4" fmla="*/ 61806 h 123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561" h="123612">
                    <a:moveTo>
                      <a:pt x="39561" y="61806"/>
                    </a:moveTo>
                    <a:cubicBezTo>
                      <a:pt x="39561" y="95941"/>
                      <a:pt x="30705" y="123612"/>
                      <a:pt x="19781" y="123612"/>
                    </a:cubicBezTo>
                    <a:cubicBezTo>
                      <a:pt x="8856" y="123612"/>
                      <a:pt x="0" y="95941"/>
                      <a:pt x="0" y="61806"/>
                    </a:cubicBezTo>
                    <a:cubicBezTo>
                      <a:pt x="0" y="27672"/>
                      <a:pt x="8856" y="0"/>
                      <a:pt x="19781" y="0"/>
                    </a:cubicBezTo>
                    <a:cubicBezTo>
                      <a:pt x="30705" y="0"/>
                      <a:pt x="39561" y="27672"/>
                      <a:pt x="39561" y="61806"/>
                    </a:cubicBezTo>
                    <a:close/>
                  </a:path>
                </a:pathLst>
              </a:custGeom>
              <a:solidFill>
                <a:srgbClr val="86C567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3" name="Freeform: Shape 692">
                <a:extLst>
                  <a:ext uri="{FF2B5EF4-FFF2-40B4-BE49-F238E27FC236}">
                    <a16:creationId xmlns:a16="http://schemas.microsoft.com/office/drawing/2014/main" id="{003ED2E9-6B39-008F-74DE-C9731D3D7276}"/>
                  </a:ext>
                </a:extLst>
              </p:cNvPr>
              <p:cNvSpPr/>
              <p:nvPr/>
            </p:nvSpPr>
            <p:spPr>
              <a:xfrm>
                <a:off x="11299901" y="2247142"/>
                <a:ext cx="67208" cy="81876"/>
              </a:xfrm>
              <a:custGeom>
                <a:avLst/>
                <a:gdLst>
                  <a:gd name="connsiteX0" fmla="*/ 37585 w 67208"/>
                  <a:gd name="connsiteY0" fmla="*/ 37750 h 81876"/>
                  <a:gd name="connsiteX1" fmla="*/ 0 w 67208"/>
                  <a:gd name="connsiteY1" fmla="*/ 4810 h 81876"/>
                  <a:gd name="connsiteX2" fmla="*/ 1435 w 67208"/>
                  <a:gd name="connsiteY2" fmla="*/ 748 h 81876"/>
                  <a:gd name="connsiteX3" fmla="*/ 43298 w 67208"/>
                  <a:gd name="connsiteY3" fmla="*/ 33188 h 81876"/>
                  <a:gd name="connsiteX4" fmla="*/ 65773 w 67208"/>
                  <a:gd name="connsiteY4" fmla="*/ 81130 h 81876"/>
                  <a:gd name="connsiteX5" fmla="*/ 61495 w 67208"/>
                  <a:gd name="connsiteY5" fmla="*/ 81644 h 81876"/>
                  <a:gd name="connsiteX6" fmla="*/ 37585 w 67208"/>
                  <a:gd name="connsiteY6" fmla="*/ 37764 h 81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7208" h="81876">
                    <a:moveTo>
                      <a:pt x="37585" y="37750"/>
                    </a:moveTo>
                    <a:cubicBezTo>
                      <a:pt x="23125" y="19675"/>
                      <a:pt x="8015" y="6691"/>
                      <a:pt x="0" y="4810"/>
                    </a:cubicBezTo>
                    <a:cubicBezTo>
                      <a:pt x="-13" y="2928"/>
                      <a:pt x="447" y="1547"/>
                      <a:pt x="1435" y="748"/>
                    </a:cubicBezTo>
                    <a:cubicBezTo>
                      <a:pt x="6783" y="-3531"/>
                      <a:pt x="25521" y="10983"/>
                      <a:pt x="43298" y="33188"/>
                    </a:cubicBezTo>
                    <a:cubicBezTo>
                      <a:pt x="61062" y="55378"/>
                      <a:pt x="71121" y="76851"/>
                      <a:pt x="65773" y="81130"/>
                    </a:cubicBezTo>
                    <a:cubicBezTo>
                      <a:pt x="64785" y="81928"/>
                      <a:pt x="63323" y="82064"/>
                      <a:pt x="61495" y="81644"/>
                    </a:cubicBezTo>
                    <a:cubicBezTo>
                      <a:pt x="61414" y="73426"/>
                      <a:pt x="52058" y="55838"/>
                      <a:pt x="37585" y="37764"/>
                    </a:cubicBezTo>
                    <a:close/>
                  </a:path>
                </a:pathLst>
              </a:custGeom>
              <a:solidFill>
                <a:srgbClr val="91D789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4" name="Freeform: Shape 693">
                <a:extLst>
                  <a:ext uri="{FF2B5EF4-FFF2-40B4-BE49-F238E27FC236}">
                    <a16:creationId xmlns:a16="http://schemas.microsoft.com/office/drawing/2014/main" id="{1E8691AA-A25B-CE7F-6018-75CC70D0C116}"/>
                  </a:ext>
                </a:extLst>
              </p:cNvPr>
              <p:cNvSpPr/>
              <p:nvPr/>
            </p:nvSpPr>
            <p:spPr>
              <a:xfrm>
                <a:off x="11305465" y="2274738"/>
                <a:ext cx="41280" cy="49309"/>
              </a:xfrm>
              <a:custGeom>
                <a:avLst/>
                <a:gdLst>
                  <a:gd name="connsiteX0" fmla="*/ 41281 w 41280"/>
                  <a:gd name="connsiteY0" fmla="*/ 49309 h 49309"/>
                  <a:gd name="connsiteX1" fmla="*/ 17614 w 41280"/>
                  <a:gd name="connsiteY1" fmla="*/ 27227 h 49309"/>
                  <a:gd name="connsiteX2" fmla="*/ 7433 w 41280"/>
                  <a:gd name="connsiteY2" fmla="*/ 14094 h 49309"/>
                  <a:gd name="connsiteX3" fmla="*/ 0 w 41280"/>
                  <a:gd name="connsiteY3" fmla="*/ 0 h 49309"/>
                  <a:gd name="connsiteX4" fmla="*/ 10249 w 41280"/>
                  <a:gd name="connsiteY4" fmla="*/ 12145 h 49309"/>
                  <a:gd name="connsiteX5" fmla="*/ 20525 w 41280"/>
                  <a:gd name="connsiteY5" fmla="*/ 24452 h 49309"/>
                  <a:gd name="connsiteX6" fmla="*/ 41281 w 41280"/>
                  <a:gd name="connsiteY6" fmla="*/ 49309 h 49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280" h="49309">
                    <a:moveTo>
                      <a:pt x="41281" y="49309"/>
                    </a:moveTo>
                    <a:cubicBezTo>
                      <a:pt x="33117" y="42608"/>
                      <a:pt x="24980" y="35486"/>
                      <a:pt x="17614" y="27227"/>
                    </a:cubicBezTo>
                    <a:cubicBezTo>
                      <a:pt x="13945" y="23111"/>
                      <a:pt x="10493" y="18711"/>
                      <a:pt x="7433" y="14094"/>
                    </a:cubicBezTo>
                    <a:cubicBezTo>
                      <a:pt x="5050" y="10506"/>
                      <a:pt x="338" y="3561"/>
                      <a:pt x="0" y="0"/>
                    </a:cubicBezTo>
                    <a:cubicBezTo>
                      <a:pt x="3547" y="3398"/>
                      <a:pt x="7000" y="8259"/>
                      <a:pt x="10249" y="12145"/>
                    </a:cubicBezTo>
                    <a:cubicBezTo>
                      <a:pt x="13674" y="16247"/>
                      <a:pt x="17100" y="20349"/>
                      <a:pt x="20525" y="24452"/>
                    </a:cubicBezTo>
                    <a:cubicBezTo>
                      <a:pt x="27444" y="32738"/>
                      <a:pt x="34362" y="41024"/>
                      <a:pt x="41281" y="493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5" name="Freeform: Shape 694">
                <a:extLst>
                  <a:ext uri="{FF2B5EF4-FFF2-40B4-BE49-F238E27FC236}">
                    <a16:creationId xmlns:a16="http://schemas.microsoft.com/office/drawing/2014/main" id="{55C8922A-9B1F-24FB-7A8F-7A78A0436965}"/>
                  </a:ext>
                </a:extLst>
              </p:cNvPr>
              <p:cNvSpPr/>
              <p:nvPr/>
            </p:nvSpPr>
            <p:spPr>
              <a:xfrm rot="19279801">
                <a:off x="11374302" y="2209085"/>
                <a:ext cx="39561" cy="123612"/>
              </a:xfrm>
              <a:custGeom>
                <a:avLst/>
                <a:gdLst>
                  <a:gd name="connsiteX0" fmla="*/ 39561 w 39561"/>
                  <a:gd name="connsiteY0" fmla="*/ 61806 h 123612"/>
                  <a:gd name="connsiteX1" fmla="*/ 19781 w 39561"/>
                  <a:gd name="connsiteY1" fmla="*/ 123612 h 123612"/>
                  <a:gd name="connsiteX2" fmla="*/ 0 w 39561"/>
                  <a:gd name="connsiteY2" fmla="*/ 61806 h 123612"/>
                  <a:gd name="connsiteX3" fmla="*/ 19781 w 39561"/>
                  <a:gd name="connsiteY3" fmla="*/ 0 h 123612"/>
                  <a:gd name="connsiteX4" fmla="*/ 39561 w 39561"/>
                  <a:gd name="connsiteY4" fmla="*/ 61806 h 123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561" h="123612">
                    <a:moveTo>
                      <a:pt x="39561" y="61806"/>
                    </a:moveTo>
                    <a:cubicBezTo>
                      <a:pt x="39561" y="95941"/>
                      <a:pt x="30705" y="123612"/>
                      <a:pt x="19781" y="123612"/>
                    </a:cubicBezTo>
                    <a:cubicBezTo>
                      <a:pt x="8856" y="123612"/>
                      <a:pt x="0" y="95941"/>
                      <a:pt x="0" y="61806"/>
                    </a:cubicBezTo>
                    <a:cubicBezTo>
                      <a:pt x="0" y="27672"/>
                      <a:pt x="8856" y="0"/>
                      <a:pt x="19781" y="0"/>
                    </a:cubicBezTo>
                    <a:cubicBezTo>
                      <a:pt x="30705" y="0"/>
                      <a:pt x="39561" y="27672"/>
                      <a:pt x="39561" y="61806"/>
                    </a:cubicBezTo>
                    <a:close/>
                  </a:path>
                </a:pathLst>
              </a:custGeom>
              <a:solidFill>
                <a:srgbClr val="86C567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6" name="Freeform: Shape 695">
                <a:extLst>
                  <a:ext uri="{FF2B5EF4-FFF2-40B4-BE49-F238E27FC236}">
                    <a16:creationId xmlns:a16="http://schemas.microsoft.com/office/drawing/2014/main" id="{274D0452-C827-7F0F-282D-CDD2660C4378}"/>
                  </a:ext>
                </a:extLst>
              </p:cNvPr>
              <p:cNvSpPr/>
              <p:nvPr/>
            </p:nvSpPr>
            <p:spPr>
              <a:xfrm>
                <a:off x="11362058" y="2229474"/>
                <a:ext cx="67208" cy="81876"/>
              </a:xfrm>
              <a:custGeom>
                <a:avLst/>
                <a:gdLst>
                  <a:gd name="connsiteX0" fmla="*/ 37585 w 67208"/>
                  <a:gd name="connsiteY0" fmla="*/ 37750 h 81876"/>
                  <a:gd name="connsiteX1" fmla="*/ 0 w 67208"/>
                  <a:gd name="connsiteY1" fmla="*/ 4810 h 81876"/>
                  <a:gd name="connsiteX2" fmla="*/ 1435 w 67208"/>
                  <a:gd name="connsiteY2" fmla="*/ 748 h 81876"/>
                  <a:gd name="connsiteX3" fmla="*/ 43298 w 67208"/>
                  <a:gd name="connsiteY3" fmla="*/ 33188 h 81876"/>
                  <a:gd name="connsiteX4" fmla="*/ 65773 w 67208"/>
                  <a:gd name="connsiteY4" fmla="*/ 81130 h 81876"/>
                  <a:gd name="connsiteX5" fmla="*/ 61495 w 67208"/>
                  <a:gd name="connsiteY5" fmla="*/ 81644 h 81876"/>
                  <a:gd name="connsiteX6" fmla="*/ 37585 w 67208"/>
                  <a:gd name="connsiteY6" fmla="*/ 37764 h 81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7208" h="81876">
                    <a:moveTo>
                      <a:pt x="37585" y="37750"/>
                    </a:moveTo>
                    <a:cubicBezTo>
                      <a:pt x="23125" y="19675"/>
                      <a:pt x="8015" y="6691"/>
                      <a:pt x="0" y="4810"/>
                    </a:cubicBezTo>
                    <a:cubicBezTo>
                      <a:pt x="-13" y="2928"/>
                      <a:pt x="447" y="1547"/>
                      <a:pt x="1435" y="748"/>
                    </a:cubicBezTo>
                    <a:cubicBezTo>
                      <a:pt x="6783" y="-3531"/>
                      <a:pt x="25521" y="10983"/>
                      <a:pt x="43298" y="33188"/>
                    </a:cubicBezTo>
                    <a:cubicBezTo>
                      <a:pt x="61062" y="55378"/>
                      <a:pt x="71121" y="76851"/>
                      <a:pt x="65773" y="81130"/>
                    </a:cubicBezTo>
                    <a:cubicBezTo>
                      <a:pt x="64785" y="81928"/>
                      <a:pt x="63323" y="82064"/>
                      <a:pt x="61495" y="81644"/>
                    </a:cubicBezTo>
                    <a:cubicBezTo>
                      <a:pt x="61414" y="73426"/>
                      <a:pt x="52058" y="55838"/>
                      <a:pt x="37585" y="37764"/>
                    </a:cubicBezTo>
                    <a:close/>
                  </a:path>
                </a:pathLst>
              </a:custGeom>
              <a:solidFill>
                <a:srgbClr val="91D789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7" name="Freeform: Shape 696">
                <a:extLst>
                  <a:ext uri="{FF2B5EF4-FFF2-40B4-BE49-F238E27FC236}">
                    <a16:creationId xmlns:a16="http://schemas.microsoft.com/office/drawing/2014/main" id="{9966FF43-DD22-1503-E7F6-1A6D35BACF41}"/>
                  </a:ext>
                </a:extLst>
              </p:cNvPr>
              <p:cNvSpPr/>
              <p:nvPr/>
            </p:nvSpPr>
            <p:spPr>
              <a:xfrm>
                <a:off x="11367623" y="2257083"/>
                <a:ext cx="41280" cy="49309"/>
              </a:xfrm>
              <a:custGeom>
                <a:avLst/>
                <a:gdLst>
                  <a:gd name="connsiteX0" fmla="*/ 41281 w 41280"/>
                  <a:gd name="connsiteY0" fmla="*/ 49309 h 49309"/>
                  <a:gd name="connsiteX1" fmla="*/ 17614 w 41280"/>
                  <a:gd name="connsiteY1" fmla="*/ 27227 h 49309"/>
                  <a:gd name="connsiteX2" fmla="*/ 7433 w 41280"/>
                  <a:gd name="connsiteY2" fmla="*/ 14094 h 49309"/>
                  <a:gd name="connsiteX3" fmla="*/ 0 w 41280"/>
                  <a:gd name="connsiteY3" fmla="*/ 0 h 49309"/>
                  <a:gd name="connsiteX4" fmla="*/ 10249 w 41280"/>
                  <a:gd name="connsiteY4" fmla="*/ 12145 h 49309"/>
                  <a:gd name="connsiteX5" fmla="*/ 20525 w 41280"/>
                  <a:gd name="connsiteY5" fmla="*/ 24452 h 49309"/>
                  <a:gd name="connsiteX6" fmla="*/ 41281 w 41280"/>
                  <a:gd name="connsiteY6" fmla="*/ 49309 h 49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280" h="49309">
                    <a:moveTo>
                      <a:pt x="41281" y="49309"/>
                    </a:moveTo>
                    <a:cubicBezTo>
                      <a:pt x="33117" y="42608"/>
                      <a:pt x="24980" y="35486"/>
                      <a:pt x="17614" y="27227"/>
                    </a:cubicBezTo>
                    <a:cubicBezTo>
                      <a:pt x="13945" y="23111"/>
                      <a:pt x="10493" y="18711"/>
                      <a:pt x="7433" y="14094"/>
                    </a:cubicBezTo>
                    <a:cubicBezTo>
                      <a:pt x="5050" y="10506"/>
                      <a:pt x="338" y="3561"/>
                      <a:pt x="0" y="0"/>
                    </a:cubicBezTo>
                    <a:cubicBezTo>
                      <a:pt x="3547" y="3398"/>
                      <a:pt x="7000" y="8259"/>
                      <a:pt x="10249" y="12145"/>
                    </a:cubicBezTo>
                    <a:lnTo>
                      <a:pt x="20525" y="24452"/>
                    </a:lnTo>
                    <a:cubicBezTo>
                      <a:pt x="27444" y="32738"/>
                      <a:pt x="34362" y="41024"/>
                      <a:pt x="41281" y="493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698" name="Group 697">
              <a:extLst>
                <a:ext uri="{FF2B5EF4-FFF2-40B4-BE49-F238E27FC236}">
                  <a16:creationId xmlns:a16="http://schemas.microsoft.com/office/drawing/2014/main" id="{949F946F-5C46-EA3C-2F8E-BB22DB0BD59B}"/>
                </a:ext>
              </a:extLst>
            </p:cNvPr>
            <p:cNvGrpSpPr/>
            <p:nvPr/>
          </p:nvGrpSpPr>
          <p:grpSpPr>
            <a:xfrm rot="10800000">
              <a:off x="11345196" y="1812945"/>
              <a:ext cx="119078" cy="323195"/>
              <a:chOff x="11539773" y="2008422"/>
              <a:chExt cx="119078" cy="323195"/>
            </a:xfrm>
          </p:grpSpPr>
          <p:sp>
            <p:nvSpPr>
              <p:cNvPr id="699" name="Freeform: Shape 698">
                <a:extLst>
                  <a:ext uri="{FF2B5EF4-FFF2-40B4-BE49-F238E27FC236}">
                    <a16:creationId xmlns:a16="http://schemas.microsoft.com/office/drawing/2014/main" id="{A968993C-F6E1-0FCB-A038-F7D74580743B}"/>
                  </a:ext>
                </a:extLst>
              </p:cNvPr>
              <p:cNvSpPr/>
              <p:nvPr/>
            </p:nvSpPr>
            <p:spPr>
              <a:xfrm>
                <a:off x="11556647" y="2145088"/>
                <a:ext cx="13087" cy="58660"/>
              </a:xfrm>
              <a:custGeom>
                <a:avLst/>
                <a:gdLst>
                  <a:gd name="connsiteX0" fmla="*/ 0 w 13087"/>
                  <a:gd name="connsiteY0" fmla="*/ 0 h 58660"/>
                  <a:gd name="connsiteX1" fmla="*/ 13088 w 13087"/>
                  <a:gd name="connsiteY1" fmla="*/ 0 h 58660"/>
                  <a:gd name="connsiteX2" fmla="*/ 13088 w 13087"/>
                  <a:gd name="connsiteY2" fmla="*/ 58661 h 58660"/>
                  <a:gd name="connsiteX3" fmla="*/ 0 w 13087"/>
                  <a:gd name="connsiteY3" fmla="*/ 58661 h 586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87" h="58660">
                    <a:moveTo>
                      <a:pt x="0" y="0"/>
                    </a:moveTo>
                    <a:lnTo>
                      <a:pt x="13088" y="0"/>
                    </a:lnTo>
                    <a:lnTo>
                      <a:pt x="13088" y="58661"/>
                    </a:lnTo>
                    <a:lnTo>
                      <a:pt x="0" y="58661"/>
                    </a:lnTo>
                    <a:close/>
                  </a:path>
                </a:pathLst>
              </a:custGeom>
              <a:solidFill>
                <a:srgbClr val="898989"/>
              </a:solidFill>
              <a:ln w="1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0" name="Freeform: Shape 699">
                <a:extLst>
                  <a:ext uri="{FF2B5EF4-FFF2-40B4-BE49-F238E27FC236}">
                    <a16:creationId xmlns:a16="http://schemas.microsoft.com/office/drawing/2014/main" id="{2B521E7B-D1B0-2155-82B4-06DF663D65CB}"/>
                  </a:ext>
                </a:extLst>
              </p:cNvPr>
              <p:cNvSpPr/>
              <p:nvPr/>
            </p:nvSpPr>
            <p:spPr>
              <a:xfrm rot="16270800">
                <a:off x="11561364" y="2058638"/>
                <a:ext cx="147704" cy="47271"/>
              </a:xfrm>
              <a:custGeom>
                <a:avLst/>
                <a:gdLst>
                  <a:gd name="connsiteX0" fmla="*/ 147704 w 147704"/>
                  <a:gd name="connsiteY0" fmla="*/ 23636 h 47271"/>
                  <a:gd name="connsiteX1" fmla="*/ 73852 w 147704"/>
                  <a:gd name="connsiteY1" fmla="*/ 47272 h 47271"/>
                  <a:gd name="connsiteX2" fmla="*/ 0 w 147704"/>
                  <a:gd name="connsiteY2" fmla="*/ 23636 h 47271"/>
                  <a:gd name="connsiteX3" fmla="*/ 73852 w 147704"/>
                  <a:gd name="connsiteY3" fmla="*/ 0 h 47271"/>
                  <a:gd name="connsiteX4" fmla="*/ 147704 w 147704"/>
                  <a:gd name="connsiteY4" fmla="*/ 23636 h 47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704" h="47271">
                    <a:moveTo>
                      <a:pt x="147704" y="23636"/>
                    </a:moveTo>
                    <a:cubicBezTo>
                      <a:pt x="147704" y="36690"/>
                      <a:pt x="114639" y="47272"/>
                      <a:pt x="73852" y="47272"/>
                    </a:cubicBezTo>
                    <a:cubicBezTo>
                      <a:pt x="33065" y="47272"/>
                      <a:pt x="0" y="36690"/>
                      <a:pt x="0" y="23636"/>
                    </a:cubicBezTo>
                    <a:cubicBezTo>
                      <a:pt x="0" y="10582"/>
                      <a:pt x="33065" y="0"/>
                      <a:pt x="73852" y="0"/>
                    </a:cubicBezTo>
                    <a:cubicBezTo>
                      <a:pt x="114639" y="0"/>
                      <a:pt x="147704" y="10582"/>
                      <a:pt x="147704" y="23636"/>
                    </a:cubicBezTo>
                    <a:close/>
                  </a:path>
                </a:pathLst>
              </a:custGeom>
              <a:solidFill>
                <a:srgbClr val="8BDFE8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1" name="Freeform: Shape 700">
                <a:extLst>
                  <a:ext uri="{FF2B5EF4-FFF2-40B4-BE49-F238E27FC236}">
                    <a16:creationId xmlns:a16="http://schemas.microsoft.com/office/drawing/2014/main" id="{A03C1FFB-9378-9B1F-F38C-1777FA9745AB}"/>
                  </a:ext>
                </a:extLst>
              </p:cNvPr>
              <p:cNvSpPr/>
              <p:nvPr/>
            </p:nvSpPr>
            <p:spPr>
              <a:xfrm>
                <a:off x="11618505" y="2021488"/>
                <a:ext cx="20470" cy="122985"/>
              </a:xfrm>
              <a:custGeom>
                <a:avLst/>
                <a:gdLst>
                  <a:gd name="connsiteX0" fmla="*/ 8790 w 20470"/>
                  <a:gd name="connsiteY0" fmla="*/ 61380 h 122985"/>
                  <a:gd name="connsiteX1" fmla="*/ 20471 w 20470"/>
                  <a:gd name="connsiteY1" fmla="*/ 2816 h 122985"/>
                  <a:gd name="connsiteX2" fmla="*/ 16151 w 20470"/>
                  <a:gd name="connsiteY2" fmla="*/ 1 h 122985"/>
                  <a:gd name="connsiteX3" fmla="*/ 54 w 20470"/>
                  <a:gd name="connsiteY3" fmla="*/ 61185 h 122985"/>
                  <a:gd name="connsiteX4" fmla="*/ 13611 w 20470"/>
                  <a:gd name="connsiteY4" fmla="*/ 122985 h 122985"/>
                  <a:gd name="connsiteX5" fmla="*/ 18044 w 20470"/>
                  <a:gd name="connsiteY5" fmla="*/ 120364 h 122985"/>
                  <a:gd name="connsiteX6" fmla="*/ 8807 w 20470"/>
                  <a:gd name="connsiteY6" fmla="*/ 61363 h 12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470" h="122985">
                    <a:moveTo>
                      <a:pt x="8790" y="61380"/>
                    </a:moveTo>
                    <a:cubicBezTo>
                      <a:pt x="9357" y="33715"/>
                      <a:pt x="14242" y="10419"/>
                      <a:pt x="20471" y="2816"/>
                    </a:cubicBezTo>
                    <a:cubicBezTo>
                      <a:pt x="19128" y="1020"/>
                      <a:pt x="17672" y="33"/>
                      <a:pt x="16151" y="1"/>
                    </a:cubicBezTo>
                    <a:cubicBezTo>
                      <a:pt x="7965" y="-161"/>
                      <a:pt x="750" y="27228"/>
                      <a:pt x="54" y="61185"/>
                    </a:cubicBezTo>
                    <a:cubicBezTo>
                      <a:pt x="-641" y="95143"/>
                      <a:pt x="5425" y="122823"/>
                      <a:pt x="13611" y="122985"/>
                    </a:cubicBezTo>
                    <a:cubicBezTo>
                      <a:pt x="15132" y="123017"/>
                      <a:pt x="16620" y="122095"/>
                      <a:pt x="18044" y="120364"/>
                    </a:cubicBezTo>
                    <a:cubicBezTo>
                      <a:pt x="12139" y="112502"/>
                      <a:pt x="8224" y="89028"/>
                      <a:pt x="8807" y="61363"/>
                    </a:cubicBezTo>
                    <a:close/>
                  </a:path>
                </a:pathLst>
              </a:custGeom>
              <a:solidFill>
                <a:srgbClr val="95C9DB"/>
              </a:solidFill>
              <a:ln w="1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2" name="Freeform: Shape 701">
                <a:extLst>
                  <a:ext uri="{FF2B5EF4-FFF2-40B4-BE49-F238E27FC236}">
                    <a16:creationId xmlns:a16="http://schemas.microsoft.com/office/drawing/2014/main" id="{7A1A37D8-E5B0-7849-C2EF-6CDB2AB6C6D7}"/>
                  </a:ext>
                </a:extLst>
              </p:cNvPr>
              <p:cNvSpPr/>
              <p:nvPr/>
            </p:nvSpPr>
            <p:spPr>
              <a:xfrm>
                <a:off x="11646968" y="2049962"/>
                <a:ext cx="6793" cy="76780"/>
              </a:xfrm>
              <a:custGeom>
                <a:avLst/>
                <a:gdLst>
                  <a:gd name="connsiteX0" fmla="*/ 16 w 6793"/>
                  <a:gd name="connsiteY0" fmla="*/ 76764 h 76780"/>
                  <a:gd name="connsiteX1" fmla="*/ 6390 w 6793"/>
                  <a:gd name="connsiteY1" fmla="*/ 38617 h 76780"/>
                  <a:gd name="connsiteX2" fmla="*/ 6487 w 6793"/>
                  <a:gd name="connsiteY2" fmla="*/ 18766 h 76780"/>
                  <a:gd name="connsiteX3" fmla="*/ 3284 w 6793"/>
                  <a:gd name="connsiteY3" fmla="*/ 0 h 76780"/>
                  <a:gd name="connsiteX4" fmla="*/ 2394 w 6793"/>
                  <a:gd name="connsiteY4" fmla="*/ 18977 h 76780"/>
                  <a:gd name="connsiteX5" fmla="*/ 1602 w 6793"/>
                  <a:gd name="connsiteY5" fmla="*/ 38115 h 76780"/>
                  <a:gd name="connsiteX6" fmla="*/ 0 w 6793"/>
                  <a:gd name="connsiteY6" fmla="*/ 76780 h 76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793" h="76780">
                    <a:moveTo>
                      <a:pt x="16" y="76764"/>
                    </a:moveTo>
                    <a:cubicBezTo>
                      <a:pt x="2896" y="64469"/>
                      <a:pt x="5420" y="51818"/>
                      <a:pt x="6390" y="38617"/>
                    </a:cubicBezTo>
                    <a:cubicBezTo>
                      <a:pt x="6876" y="32048"/>
                      <a:pt x="6940" y="25367"/>
                      <a:pt x="6487" y="18766"/>
                    </a:cubicBezTo>
                    <a:cubicBezTo>
                      <a:pt x="6131" y="13638"/>
                      <a:pt x="5549" y="3624"/>
                      <a:pt x="3284" y="0"/>
                    </a:cubicBezTo>
                    <a:cubicBezTo>
                      <a:pt x="2394" y="5808"/>
                      <a:pt x="2653" y="12926"/>
                      <a:pt x="2394" y="18977"/>
                    </a:cubicBezTo>
                    <a:cubicBezTo>
                      <a:pt x="2135" y="25351"/>
                      <a:pt x="1860" y="31741"/>
                      <a:pt x="1602" y="38115"/>
                    </a:cubicBezTo>
                    <a:cubicBezTo>
                      <a:pt x="1068" y="51009"/>
                      <a:pt x="534" y="63886"/>
                      <a:pt x="0" y="76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3" name="Freeform: Shape 702">
                <a:extLst>
                  <a:ext uri="{FF2B5EF4-FFF2-40B4-BE49-F238E27FC236}">
                    <a16:creationId xmlns:a16="http://schemas.microsoft.com/office/drawing/2014/main" id="{9DDC53C1-C66F-3C7C-3F82-F20A09642AAC}"/>
                  </a:ext>
                </a:extLst>
              </p:cNvPr>
              <p:cNvSpPr/>
              <p:nvPr/>
            </p:nvSpPr>
            <p:spPr>
              <a:xfrm rot="16270800">
                <a:off x="11489593" y="2058639"/>
                <a:ext cx="147704" cy="47271"/>
              </a:xfrm>
              <a:custGeom>
                <a:avLst/>
                <a:gdLst>
                  <a:gd name="connsiteX0" fmla="*/ 147704 w 147704"/>
                  <a:gd name="connsiteY0" fmla="*/ 23636 h 47271"/>
                  <a:gd name="connsiteX1" fmla="*/ 73852 w 147704"/>
                  <a:gd name="connsiteY1" fmla="*/ 47272 h 47271"/>
                  <a:gd name="connsiteX2" fmla="*/ 0 w 147704"/>
                  <a:gd name="connsiteY2" fmla="*/ 23636 h 47271"/>
                  <a:gd name="connsiteX3" fmla="*/ 73852 w 147704"/>
                  <a:gd name="connsiteY3" fmla="*/ 0 h 47271"/>
                  <a:gd name="connsiteX4" fmla="*/ 147704 w 147704"/>
                  <a:gd name="connsiteY4" fmla="*/ 23636 h 472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704" h="47271">
                    <a:moveTo>
                      <a:pt x="147704" y="23636"/>
                    </a:moveTo>
                    <a:cubicBezTo>
                      <a:pt x="147704" y="36690"/>
                      <a:pt x="114639" y="47272"/>
                      <a:pt x="73852" y="47272"/>
                    </a:cubicBezTo>
                    <a:cubicBezTo>
                      <a:pt x="33065" y="47272"/>
                      <a:pt x="0" y="36690"/>
                      <a:pt x="0" y="23636"/>
                    </a:cubicBezTo>
                    <a:cubicBezTo>
                      <a:pt x="0" y="10582"/>
                      <a:pt x="33065" y="0"/>
                      <a:pt x="73852" y="0"/>
                    </a:cubicBezTo>
                    <a:cubicBezTo>
                      <a:pt x="114639" y="0"/>
                      <a:pt x="147704" y="10582"/>
                      <a:pt x="147704" y="23636"/>
                    </a:cubicBezTo>
                    <a:close/>
                  </a:path>
                </a:pathLst>
              </a:custGeom>
              <a:solidFill>
                <a:srgbClr val="8BDFE8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4" name="Freeform: Shape 703">
                <a:extLst>
                  <a:ext uri="{FF2B5EF4-FFF2-40B4-BE49-F238E27FC236}">
                    <a16:creationId xmlns:a16="http://schemas.microsoft.com/office/drawing/2014/main" id="{49E23283-D6B1-640F-552F-BF826A29830D}"/>
                  </a:ext>
                </a:extLst>
              </p:cNvPr>
              <p:cNvSpPr/>
              <p:nvPr/>
            </p:nvSpPr>
            <p:spPr>
              <a:xfrm>
                <a:off x="11546724" y="2021488"/>
                <a:ext cx="20470" cy="122985"/>
              </a:xfrm>
              <a:custGeom>
                <a:avLst/>
                <a:gdLst>
                  <a:gd name="connsiteX0" fmla="*/ 8790 w 20470"/>
                  <a:gd name="connsiteY0" fmla="*/ 61380 h 122985"/>
                  <a:gd name="connsiteX1" fmla="*/ 20471 w 20470"/>
                  <a:gd name="connsiteY1" fmla="*/ 2816 h 122985"/>
                  <a:gd name="connsiteX2" fmla="*/ 16151 w 20470"/>
                  <a:gd name="connsiteY2" fmla="*/ 1 h 122985"/>
                  <a:gd name="connsiteX3" fmla="*/ 54 w 20470"/>
                  <a:gd name="connsiteY3" fmla="*/ 61185 h 122985"/>
                  <a:gd name="connsiteX4" fmla="*/ 13611 w 20470"/>
                  <a:gd name="connsiteY4" fmla="*/ 122985 h 122985"/>
                  <a:gd name="connsiteX5" fmla="*/ 18044 w 20470"/>
                  <a:gd name="connsiteY5" fmla="*/ 120364 h 122985"/>
                  <a:gd name="connsiteX6" fmla="*/ 8807 w 20470"/>
                  <a:gd name="connsiteY6" fmla="*/ 61363 h 122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470" h="122985">
                    <a:moveTo>
                      <a:pt x="8790" y="61380"/>
                    </a:moveTo>
                    <a:cubicBezTo>
                      <a:pt x="9357" y="33715"/>
                      <a:pt x="14242" y="10419"/>
                      <a:pt x="20471" y="2816"/>
                    </a:cubicBezTo>
                    <a:cubicBezTo>
                      <a:pt x="19128" y="1020"/>
                      <a:pt x="17672" y="33"/>
                      <a:pt x="16151" y="1"/>
                    </a:cubicBezTo>
                    <a:cubicBezTo>
                      <a:pt x="7965" y="-161"/>
                      <a:pt x="750" y="27228"/>
                      <a:pt x="54" y="61185"/>
                    </a:cubicBezTo>
                    <a:cubicBezTo>
                      <a:pt x="-641" y="95143"/>
                      <a:pt x="5425" y="122823"/>
                      <a:pt x="13611" y="122985"/>
                    </a:cubicBezTo>
                    <a:cubicBezTo>
                      <a:pt x="15132" y="123017"/>
                      <a:pt x="16620" y="122095"/>
                      <a:pt x="18044" y="120364"/>
                    </a:cubicBezTo>
                    <a:cubicBezTo>
                      <a:pt x="12139" y="112502"/>
                      <a:pt x="8224" y="89028"/>
                      <a:pt x="8807" y="61363"/>
                    </a:cubicBezTo>
                    <a:close/>
                  </a:path>
                </a:pathLst>
              </a:custGeom>
              <a:solidFill>
                <a:srgbClr val="95C9DB"/>
              </a:solidFill>
              <a:ln w="1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5" name="Freeform: Shape 704">
                <a:extLst>
                  <a:ext uri="{FF2B5EF4-FFF2-40B4-BE49-F238E27FC236}">
                    <a16:creationId xmlns:a16="http://schemas.microsoft.com/office/drawing/2014/main" id="{B1374CF5-1632-2CB3-1733-02DD8C9D915E}"/>
                  </a:ext>
                </a:extLst>
              </p:cNvPr>
              <p:cNvSpPr/>
              <p:nvPr/>
            </p:nvSpPr>
            <p:spPr>
              <a:xfrm>
                <a:off x="11575187" y="2049962"/>
                <a:ext cx="6793" cy="76780"/>
              </a:xfrm>
              <a:custGeom>
                <a:avLst/>
                <a:gdLst>
                  <a:gd name="connsiteX0" fmla="*/ 16 w 6793"/>
                  <a:gd name="connsiteY0" fmla="*/ 76764 h 76780"/>
                  <a:gd name="connsiteX1" fmla="*/ 6390 w 6793"/>
                  <a:gd name="connsiteY1" fmla="*/ 38617 h 76780"/>
                  <a:gd name="connsiteX2" fmla="*/ 6487 w 6793"/>
                  <a:gd name="connsiteY2" fmla="*/ 18766 h 76780"/>
                  <a:gd name="connsiteX3" fmla="*/ 3284 w 6793"/>
                  <a:gd name="connsiteY3" fmla="*/ 0 h 76780"/>
                  <a:gd name="connsiteX4" fmla="*/ 2394 w 6793"/>
                  <a:gd name="connsiteY4" fmla="*/ 18977 h 76780"/>
                  <a:gd name="connsiteX5" fmla="*/ 1602 w 6793"/>
                  <a:gd name="connsiteY5" fmla="*/ 38115 h 76780"/>
                  <a:gd name="connsiteX6" fmla="*/ 0 w 6793"/>
                  <a:gd name="connsiteY6" fmla="*/ 76780 h 767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793" h="76780">
                    <a:moveTo>
                      <a:pt x="16" y="76764"/>
                    </a:moveTo>
                    <a:cubicBezTo>
                      <a:pt x="2896" y="64469"/>
                      <a:pt x="5420" y="51818"/>
                      <a:pt x="6390" y="38617"/>
                    </a:cubicBezTo>
                    <a:cubicBezTo>
                      <a:pt x="6876" y="32048"/>
                      <a:pt x="6940" y="25367"/>
                      <a:pt x="6487" y="18766"/>
                    </a:cubicBezTo>
                    <a:cubicBezTo>
                      <a:pt x="6131" y="13638"/>
                      <a:pt x="5549" y="3624"/>
                      <a:pt x="3284" y="0"/>
                    </a:cubicBezTo>
                    <a:cubicBezTo>
                      <a:pt x="2394" y="5808"/>
                      <a:pt x="2653" y="12926"/>
                      <a:pt x="2394" y="18977"/>
                    </a:cubicBezTo>
                    <a:cubicBezTo>
                      <a:pt x="2135" y="25351"/>
                      <a:pt x="1860" y="31741"/>
                      <a:pt x="1602" y="38115"/>
                    </a:cubicBezTo>
                    <a:cubicBezTo>
                      <a:pt x="1068" y="51009"/>
                      <a:pt x="534" y="63886"/>
                      <a:pt x="0" y="767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6" name="Freeform: Shape 705">
                <a:extLst>
                  <a:ext uri="{FF2B5EF4-FFF2-40B4-BE49-F238E27FC236}">
                    <a16:creationId xmlns:a16="http://schemas.microsoft.com/office/drawing/2014/main" id="{62B1557A-1070-1459-E15B-521EB67AFEB8}"/>
                  </a:ext>
                </a:extLst>
              </p:cNvPr>
              <p:cNvSpPr/>
              <p:nvPr/>
            </p:nvSpPr>
            <p:spPr>
              <a:xfrm>
                <a:off x="11539773" y="2183914"/>
                <a:ext cx="47271" cy="147703"/>
              </a:xfrm>
              <a:custGeom>
                <a:avLst/>
                <a:gdLst>
                  <a:gd name="connsiteX0" fmla="*/ 47272 w 47271"/>
                  <a:gd name="connsiteY0" fmla="*/ 73852 h 147703"/>
                  <a:gd name="connsiteX1" fmla="*/ 23636 w 47271"/>
                  <a:gd name="connsiteY1" fmla="*/ 147704 h 147703"/>
                  <a:gd name="connsiteX2" fmla="*/ 0 w 47271"/>
                  <a:gd name="connsiteY2" fmla="*/ 73852 h 147703"/>
                  <a:gd name="connsiteX3" fmla="*/ 23636 w 47271"/>
                  <a:gd name="connsiteY3" fmla="*/ 0 h 147703"/>
                  <a:gd name="connsiteX4" fmla="*/ 47272 w 47271"/>
                  <a:gd name="connsiteY4" fmla="*/ 73852 h 147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271" h="147703">
                    <a:moveTo>
                      <a:pt x="47272" y="73852"/>
                    </a:moveTo>
                    <a:cubicBezTo>
                      <a:pt x="47272" y="114639"/>
                      <a:pt x="36690" y="147704"/>
                      <a:pt x="23636" y="147704"/>
                    </a:cubicBezTo>
                    <a:cubicBezTo>
                      <a:pt x="10582" y="147704"/>
                      <a:pt x="0" y="114639"/>
                      <a:pt x="0" y="73852"/>
                    </a:cubicBezTo>
                    <a:cubicBezTo>
                      <a:pt x="0" y="33065"/>
                      <a:pt x="10582" y="0"/>
                      <a:pt x="23636" y="0"/>
                    </a:cubicBezTo>
                    <a:cubicBezTo>
                      <a:pt x="36690" y="0"/>
                      <a:pt x="47272" y="33065"/>
                      <a:pt x="47272" y="73852"/>
                    </a:cubicBezTo>
                    <a:close/>
                  </a:path>
                </a:pathLst>
              </a:custGeom>
              <a:solidFill>
                <a:srgbClr val="86C567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7" name="Freeform: Shape 706">
                <a:extLst>
                  <a:ext uri="{FF2B5EF4-FFF2-40B4-BE49-F238E27FC236}">
                    <a16:creationId xmlns:a16="http://schemas.microsoft.com/office/drawing/2014/main" id="{A2FDB6F2-21B3-0D5D-8E08-73C51BF4ACEA}"/>
                  </a:ext>
                </a:extLst>
              </p:cNvPr>
              <p:cNvSpPr/>
              <p:nvPr/>
            </p:nvSpPr>
            <p:spPr>
              <a:xfrm>
                <a:off x="11546746" y="2194883"/>
                <a:ext cx="19203" cy="123016"/>
              </a:xfrm>
              <a:custGeom>
                <a:avLst/>
                <a:gdLst>
                  <a:gd name="connsiteX0" fmla="*/ 8736 w 19203"/>
                  <a:gd name="connsiteY0" fmla="*/ 61508 h 123016"/>
                  <a:gd name="connsiteX1" fmla="*/ 19203 w 19203"/>
                  <a:gd name="connsiteY1" fmla="*/ 2718 h 123016"/>
                  <a:gd name="connsiteX2" fmla="*/ 14835 w 19203"/>
                  <a:gd name="connsiteY2" fmla="*/ 0 h 123016"/>
                  <a:gd name="connsiteX3" fmla="*/ 0 w 19203"/>
                  <a:gd name="connsiteY3" fmla="*/ 61508 h 123016"/>
                  <a:gd name="connsiteX4" fmla="*/ 14835 w 19203"/>
                  <a:gd name="connsiteY4" fmla="*/ 123017 h 123016"/>
                  <a:gd name="connsiteX5" fmla="*/ 19203 w 19203"/>
                  <a:gd name="connsiteY5" fmla="*/ 120299 h 123016"/>
                  <a:gd name="connsiteX6" fmla="*/ 8736 w 19203"/>
                  <a:gd name="connsiteY6" fmla="*/ 61508 h 12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03" h="123016">
                    <a:moveTo>
                      <a:pt x="8736" y="61508"/>
                    </a:moveTo>
                    <a:cubicBezTo>
                      <a:pt x="8736" y="33844"/>
                      <a:pt x="13136" y="10451"/>
                      <a:pt x="19203" y="2718"/>
                    </a:cubicBezTo>
                    <a:cubicBezTo>
                      <a:pt x="17828" y="955"/>
                      <a:pt x="16356" y="0"/>
                      <a:pt x="14835" y="0"/>
                    </a:cubicBezTo>
                    <a:cubicBezTo>
                      <a:pt x="6649" y="0"/>
                      <a:pt x="0" y="27535"/>
                      <a:pt x="0" y="61508"/>
                    </a:cubicBezTo>
                    <a:cubicBezTo>
                      <a:pt x="0" y="95482"/>
                      <a:pt x="6633" y="123017"/>
                      <a:pt x="14835" y="123017"/>
                    </a:cubicBezTo>
                    <a:cubicBezTo>
                      <a:pt x="16356" y="123017"/>
                      <a:pt x="17828" y="122062"/>
                      <a:pt x="19203" y="120299"/>
                    </a:cubicBezTo>
                    <a:cubicBezTo>
                      <a:pt x="13153" y="112566"/>
                      <a:pt x="8736" y="89172"/>
                      <a:pt x="8736" y="61508"/>
                    </a:cubicBezTo>
                    <a:close/>
                  </a:path>
                </a:pathLst>
              </a:custGeom>
              <a:solidFill>
                <a:srgbClr val="94DD94"/>
              </a:solidFill>
              <a:ln w="1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8" name="Freeform: Shape 707">
                <a:extLst>
                  <a:ext uri="{FF2B5EF4-FFF2-40B4-BE49-F238E27FC236}">
                    <a16:creationId xmlns:a16="http://schemas.microsoft.com/office/drawing/2014/main" id="{F38AE66E-5D4B-9DA8-177F-ECEE4A510F7B}"/>
                  </a:ext>
                </a:extLst>
              </p:cNvPr>
              <p:cNvSpPr/>
              <p:nvPr/>
            </p:nvSpPr>
            <p:spPr>
              <a:xfrm>
                <a:off x="11576076" y="2223437"/>
                <a:ext cx="5787" cy="76844"/>
              </a:xfrm>
              <a:custGeom>
                <a:avLst/>
                <a:gdLst>
                  <a:gd name="connsiteX0" fmla="*/ 0 w 5787"/>
                  <a:gd name="connsiteY0" fmla="*/ 76829 h 76844"/>
                  <a:gd name="connsiteX1" fmla="*/ 5581 w 5787"/>
                  <a:gd name="connsiteY1" fmla="*/ 38552 h 76844"/>
                  <a:gd name="connsiteX2" fmla="*/ 5274 w 5787"/>
                  <a:gd name="connsiteY2" fmla="*/ 18702 h 76844"/>
                  <a:gd name="connsiteX3" fmla="*/ 1682 w 5787"/>
                  <a:gd name="connsiteY3" fmla="*/ 0 h 76844"/>
                  <a:gd name="connsiteX4" fmla="*/ 1197 w 5787"/>
                  <a:gd name="connsiteY4" fmla="*/ 18993 h 76844"/>
                  <a:gd name="connsiteX5" fmla="*/ 809 w 5787"/>
                  <a:gd name="connsiteY5" fmla="*/ 38147 h 76844"/>
                  <a:gd name="connsiteX6" fmla="*/ 16 w 5787"/>
                  <a:gd name="connsiteY6" fmla="*/ 76845 h 76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87" h="76844">
                    <a:moveTo>
                      <a:pt x="0" y="76829"/>
                    </a:moveTo>
                    <a:cubicBezTo>
                      <a:pt x="2621" y="64485"/>
                      <a:pt x="4886" y="51769"/>
                      <a:pt x="5581" y="38552"/>
                    </a:cubicBezTo>
                    <a:cubicBezTo>
                      <a:pt x="5921" y="31984"/>
                      <a:pt x="5856" y="25286"/>
                      <a:pt x="5274" y="18702"/>
                    </a:cubicBezTo>
                    <a:cubicBezTo>
                      <a:pt x="4821" y="13573"/>
                      <a:pt x="4028" y="3591"/>
                      <a:pt x="1682" y="0"/>
                    </a:cubicBezTo>
                    <a:cubicBezTo>
                      <a:pt x="906" y="5824"/>
                      <a:pt x="1310" y="12926"/>
                      <a:pt x="1197" y="18993"/>
                    </a:cubicBezTo>
                    <a:cubicBezTo>
                      <a:pt x="1068" y="25383"/>
                      <a:pt x="938" y="31757"/>
                      <a:pt x="809" y="38147"/>
                    </a:cubicBezTo>
                    <a:cubicBezTo>
                      <a:pt x="550" y="51041"/>
                      <a:pt x="275" y="63935"/>
                      <a:pt x="16" y="768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9" name="Freeform: Shape 708">
                <a:extLst>
                  <a:ext uri="{FF2B5EF4-FFF2-40B4-BE49-F238E27FC236}">
                    <a16:creationId xmlns:a16="http://schemas.microsoft.com/office/drawing/2014/main" id="{5A7AAA1B-728E-8171-F475-BDDD2FFAC1DA}"/>
                  </a:ext>
                </a:extLst>
              </p:cNvPr>
              <p:cNvSpPr/>
              <p:nvPr/>
            </p:nvSpPr>
            <p:spPr>
              <a:xfrm>
                <a:off x="11606459" y="2183914"/>
                <a:ext cx="47271" cy="147703"/>
              </a:xfrm>
              <a:custGeom>
                <a:avLst/>
                <a:gdLst>
                  <a:gd name="connsiteX0" fmla="*/ 47272 w 47271"/>
                  <a:gd name="connsiteY0" fmla="*/ 73852 h 147703"/>
                  <a:gd name="connsiteX1" fmla="*/ 23636 w 47271"/>
                  <a:gd name="connsiteY1" fmla="*/ 147704 h 147703"/>
                  <a:gd name="connsiteX2" fmla="*/ 0 w 47271"/>
                  <a:gd name="connsiteY2" fmla="*/ 73852 h 147703"/>
                  <a:gd name="connsiteX3" fmla="*/ 23636 w 47271"/>
                  <a:gd name="connsiteY3" fmla="*/ 0 h 147703"/>
                  <a:gd name="connsiteX4" fmla="*/ 47272 w 47271"/>
                  <a:gd name="connsiteY4" fmla="*/ 73852 h 147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271" h="147703">
                    <a:moveTo>
                      <a:pt x="47272" y="73852"/>
                    </a:moveTo>
                    <a:cubicBezTo>
                      <a:pt x="47272" y="114639"/>
                      <a:pt x="36690" y="147704"/>
                      <a:pt x="23636" y="147704"/>
                    </a:cubicBezTo>
                    <a:cubicBezTo>
                      <a:pt x="10582" y="147704"/>
                      <a:pt x="0" y="114639"/>
                      <a:pt x="0" y="73852"/>
                    </a:cubicBezTo>
                    <a:cubicBezTo>
                      <a:pt x="0" y="33065"/>
                      <a:pt x="10582" y="0"/>
                      <a:pt x="23636" y="0"/>
                    </a:cubicBezTo>
                    <a:cubicBezTo>
                      <a:pt x="36690" y="0"/>
                      <a:pt x="47272" y="33065"/>
                      <a:pt x="47272" y="73852"/>
                    </a:cubicBezTo>
                    <a:close/>
                  </a:path>
                </a:pathLst>
              </a:custGeom>
              <a:solidFill>
                <a:srgbClr val="86C567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0" name="Freeform: Shape 709">
                <a:extLst>
                  <a:ext uri="{FF2B5EF4-FFF2-40B4-BE49-F238E27FC236}">
                    <a16:creationId xmlns:a16="http://schemas.microsoft.com/office/drawing/2014/main" id="{D0611E8E-0F23-3D10-BD36-434812686012}"/>
                  </a:ext>
                </a:extLst>
              </p:cNvPr>
              <p:cNvSpPr/>
              <p:nvPr/>
            </p:nvSpPr>
            <p:spPr>
              <a:xfrm>
                <a:off x="11613415" y="2194883"/>
                <a:ext cx="19203" cy="123016"/>
              </a:xfrm>
              <a:custGeom>
                <a:avLst/>
                <a:gdLst>
                  <a:gd name="connsiteX0" fmla="*/ 8736 w 19203"/>
                  <a:gd name="connsiteY0" fmla="*/ 61508 h 123016"/>
                  <a:gd name="connsiteX1" fmla="*/ 19203 w 19203"/>
                  <a:gd name="connsiteY1" fmla="*/ 2718 h 123016"/>
                  <a:gd name="connsiteX2" fmla="*/ 14835 w 19203"/>
                  <a:gd name="connsiteY2" fmla="*/ 0 h 123016"/>
                  <a:gd name="connsiteX3" fmla="*/ 0 w 19203"/>
                  <a:gd name="connsiteY3" fmla="*/ 61508 h 123016"/>
                  <a:gd name="connsiteX4" fmla="*/ 14835 w 19203"/>
                  <a:gd name="connsiteY4" fmla="*/ 123017 h 123016"/>
                  <a:gd name="connsiteX5" fmla="*/ 19203 w 19203"/>
                  <a:gd name="connsiteY5" fmla="*/ 120299 h 123016"/>
                  <a:gd name="connsiteX6" fmla="*/ 8736 w 19203"/>
                  <a:gd name="connsiteY6" fmla="*/ 61508 h 123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9203" h="123016">
                    <a:moveTo>
                      <a:pt x="8736" y="61508"/>
                    </a:moveTo>
                    <a:cubicBezTo>
                      <a:pt x="8736" y="33844"/>
                      <a:pt x="13136" y="10451"/>
                      <a:pt x="19203" y="2718"/>
                    </a:cubicBezTo>
                    <a:cubicBezTo>
                      <a:pt x="17828" y="955"/>
                      <a:pt x="16356" y="0"/>
                      <a:pt x="14835" y="0"/>
                    </a:cubicBezTo>
                    <a:cubicBezTo>
                      <a:pt x="6649" y="0"/>
                      <a:pt x="0" y="27535"/>
                      <a:pt x="0" y="61508"/>
                    </a:cubicBezTo>
                    <a:cubicBezTo>
                      <a:pt x="0" y="95482"/>
                      <a:pt x="6633" y="123017"/>
                      <a:pt x="14835" y="123017"/>
                    </a:cubicBezTo>
                    <a:cubicBezTo>
                      <a:pt x="16356" y="123017"/>
                      <a:pt x="17828" y="122062"/>
                      <a:pt x="19203" y="120299"/>
                    </a:cubicBezTo>
                    <a:cubicBezTo>
                      <a:pt x="13153" y="112566"/>
                      <a:pt x="8736" y="89172"/>
                      <a:pt x="8736" y="61508"/>
                    </a:cubicBezTo>
                    <a:close/>
                  </a:path>
                </a:pathLst>
              </a:custGeom>
              <a:solidFill>
                <a:srgbClr val="91D789"/>
              </a:solidFill>
              <a:ln w="1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1" name="Freeform: Shape 710">
                <a:extLst>
                  <a:ext uri="{FF2B5EF4-FFF2-40B4-BE49-F238E27FC236}">
                    <a16:creationId xmlns:a16="http://schemas.microsoft.com/office/drawing/2014/main" id="{C34975B8-65FF-D86A-9F6A-FD6267D05DD8}"/>
                  </a:ext>
                </a:extLst>
              </p:cNvPr>
              <p:cNvSpPr/>
              <p:nvPr/>
            </p:nvSpPr>
            <p:spPr>
              <a:xfrm>
                <a:off x="11642746" y="2223437"/>
                <a:ext cx="5787" cy="76844"/>
              </a:xfrm>
              <a:custGeom>
                <a:avLst/>
                <a:gdLst>
                  <a:gd name="connsiteX0" fmla="*/ 0 w 5787"/>
                  <a:gd name="connsiteY0" fmla="*/ 76829 h 76844"/>
                  <a:gd name="connsiteX1" fmla="*/ 5581 w 5787"/>
                  <a:gd name="connsiteY1" fmla="*/ 38552 h 76844"/>
                  <a:gd name="connsiteX2" fmla="*/ 5274 w 5787"/>
                  <a:gd name="connsiteY2" fmla="*/ 18702 h 76844"/>
                  <a:gd name="connsiteX3" fmla="*/ 1683 w 5787"/>
                  <a:gd name="connsiteY3" fmla="*/ 0 h 76844"/>
                  <a:gd name="connsiteX4" fmla="*/ 1197 w 5787"/>
                  <a:gd name="connsiteY4" fmla="*/ 18993 h 76844"/>
                  <a:gd name="connsiteX5" fmla="*/ 809 w 5787"/>
                  <a:gd name="connsiteY5" fmla="*/ 38147 h 76844"/>
                  <a:gd name="connsiteX6" fmla="*/ 16 w 5787"/>
                  <a:gd name="connsiteY6" fmla="*/ 76845 h 76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87" h="76844">
                    <a:moveTo>
                      <a:pt x="0" y="76829"/>
                    </a:moveTo>
                    <a:cubicBezTo>
                      <a:pt x="2621" y="64485"/>
                      <a:pt x="4886" y="51769"/>
                      <a:pt x="5581" y="38552"/>
                    </a:cubicBezTo>
                    <a:cubicBezTo>
                      <a:pt x="5921" y="31984"/>
                      <a:pt x="5856" y="25286"/>
                      <a:pt x="5274" y="18702"/>
                    </a:cubicBezTo>
                    <a:cubicBezTo>
                      <a:pt x="4821" y="13573"/>
                      <a:pt x="4028" y="3591"/>
                      <a:pt x="1683" y="0"/>
                    </a:cubicBezTo>
                    <a:cubicBezTo>
                      <a:pt x="906" y="5824"/>
                      <a:pt x="1310" y="12926"/>
                      <a:pt x="1197" y="18993"/>
                    </a:cubicBezTo>
                    <a:cubicBezTo>
                      <a:pt x="1068" y="25383"/>
                      <a:pt x="938" y="31757"/>
                      <a:pt x="809" y="38147"/>
                    </a:cubicBezTo>
                    <a:cubicBezTo>
                      <a:pt x="550" y="51041"/>
                      <a:pt x="275" y="63935"/>
                      <a:pt x="16" y="768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50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12" name="Group 125">
              <a:extLst>
                <a:ext uri="{FF2B5EF4-FFF2-40B4-BE49-F238E27FC236}">
                  <a16:creationId xmlns:a16="http://schemas.microsoft.com/office/drawing/2014/main" id="{1221B45D-F145-092D-2CBD-B0975BD0DD95}"/>
                </a:ext>
              </a:extLst>
            </p:cNvPr>
            <p:cNvGrpSpPr>
              <a:grpSpLocks/>
            </p:cNvGrpSpPr>
            <p:nvPr/>
          </p:nvGrpSpPr>
          <p:grpSpPr bwMode="auto">
            <a:xfrm rot="17696677">
              <a:off x="9997297" y="3373902"/>
              <a:ext cx="492855" cy="472346"/>
              <a:chOff x="2229" y="1373"/>
              <a:chExt cx="1207" cy="1184"/>
            </a:xfrm>
          </p:grpSpPr>
          <p:sp>
            <p:nvSpPr>
              <p:cNvPr id="713" name="Freeform 126">
                <a:extLst>
                  <a:ext uri="{FF2B5EF4-FFF2-40B4-BE49-F238E27FC236}">
                    <a16:creationId xmlns:a16="http://schemas.microsoft.com/office/drawing/2014/main" id="{366B784A-4A53-8B0F-584D-D236AA20A0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1" y="1373"/>
                <a:ext cx="1195" cy="1184"/>
              </a:xfrm>
              <a:custGeom>
                <a:avLst/>
                <a:gdLst>
                  <a:gd name="T0" fmla="*/ 1720 w 478"/>
                  <a:gd name="T1" fmla="*/ 627 h 444"/>
                  <a:gd name="T2" fmla="*/ 333 w 478"/>
                  <a:gd name="T3" fmla="*/ 2808 h 444"/>
                  <a:gd name="T4" fmla="*/ 520 w 478"/>
                  <a:gd name="T5" fmla="*/ 5917 h 444"/>
                  <a:gd name="T6" fmla="*/ 4958 w 478"/>
                  <a:gd name="T7" fmla="*/ 7453 h 444"/>
                  <a:gd name="T8" fmla="*/ 5895 w 478"/>
                  <a:gd name="T9" fmla="*/ 1365 h 444"/>
                  <a:gd name="T10" fmla="*/ 3958 w 478"/>
                  <a:gd name="T11" fmla="*/ 264 h 444"/>
                  <a:gd name="T12" fmla="*/ 1720 w 478"/>
                  <a:gd name="T13" fmla="*/ 627 h 4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78" h="444">
                    <a:moveTo>
                      <a:pt x="110" y="33"/>
                    </a:moveTo>
                    <a:cubicBezTo>
                      <a:pt x="53" y="66"/>
                      <a:pt x="45" y="92"/>
                      <a:pt x="21" y="148"/>
                    </a:cubicBezTo>
                    <a:cubicBezTo>
                      <a:pt x="0" y="199"/>
                      <a:pt x="7" y="264"/>
                      <a:pt x="33" y="312"/>
                    </a:cubicBezTo>
                    <a:cubicBezTo>
                      <a:pt x="82" y="404"/>
                      <a:pt x="227" y="444"/>
                      <a:pt x="317" y="393"/>
                    </a:cubicBezTo>
                    <a:cubicBezTo>
                      <a:pt x="424" y="333"/>
                      <a:pt x="478" y="167"/>
                      <a:pt x="377" y="72"/>
                    </a:cubicBezTo>
                    <a:cubicBezTo>
                      <a:pt x="342" y="39"/>
                      <a:pt x="298" y="23"/>
                      <a:pt x="253" y="14"/>
                    </a:cubicBezTo>
                    <a:cubicBezTo>
                      <a:pt x="183" y="0"/>
                      <a:pt x="150" y="12"/>
                      <a:pt x="110" y="33"/>
                    </a:cubicBezTo>
                    <a:close/>
                  </a:path>
                </a:pathLst>
              </a:custGeom>
              <a:solidFill>
                <a:srgbClr val="ABD4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4" name="Freeform 127">
                <a:extLst>
                  <a:ext uri="{FF2B5EF4-FFF2-40B4-BE49-F238E27FC236}">
                    <a16:creationId xmlns:a16="http://schemas.microsoft.com/office/drawing/2014/main" id="{45973B1C-6EFB-2F2F-F338-70EC936BC9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6" y="1459"/>
                <a:ext cx="890" cy="936"/>
              </a:xfrm>
              <a:custGeom>
                <a:avLst/>
                <a:gdLst>
                  <a:gd name="T0" fmla="*/ 1283 w 356"/>
                  <a:gd name="T1" fmla="*/ 605 h 351"/>
                  <a:gd name="T2" fmla="*/ 188 w 356"/>
                  <a:gd name="T3" fmla="*/ 2787 h 351"/>
                  <a:gd name="T4" fmla="*/ 1175 w 356"/>
                  <a:gd name="T5" fmla="*/ 5973 h 351"/>
                  <a:gd name="T6" fmla="*/ 3363 w 356"/>
                  <a:gd name="T7" fmla="*/ 6464 h 351"/>
                  <a:gd name="T8" fmla="*/ 4938 w 356"/>
                  <a:gd name="T9" fmla="*/ 4835 h 351"/>
                  <a:gd name="T10" fmla="*/ 5300 w 356"/>
                  <a:gd name="T11" fmla="*/ 2275 h 351"/>
                  <a:gd name="T12" fmla="*/ 3988 w 356"/>
                  <a:gd name="T13" fmla="*/ 456 h 351"/>
                  <a:gd name="T14" fmla="*/ 1283 w 356"/>
                  <a:gd name="T15" fmla="*/ 605 h 3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56" h="351">
                    <a:moveTo>
                      <a:pt x="82" y="32"/>
                    </a:moveTo>
                    <a:cubicBezTo>
                      <a:pt x="32" y="58"/>
                      <a:pt x="19" y="110"/>
                      <a:pt x="12" y="147"/>
                    </a:cubicBezTo>
                    <a:cubicBezTo>
                      <a:pt x="0" y="215"/>
                      <a:pt x="10" y="278"/>
                      <a:pt x="75" y="315"/>
                    </a:cubicBezTo>
                    <a:cubicBezTo>
                      <a:pt x="108" y="333"/>
                      <a:pt x="177" y="351"/>
                      <a:pt x="215" y="341"/>
                    </a:cubicBezTo>
                    <a:cubicBezTo>
                      <a:pt x="263" y="328"/>
                      <a:pt x="290" y="291"/>
                      <a:pt x="316" y="255"/>
                    </a:cubicBezTo>
                    <a:cubicBezTo>
                      <a:pt x="345" y="215"/>
                      <a:pt x="356" y="176"/>
                      <a:pt x="339" y="120"/>
                    </a:cubicBezTo>
                    <a:cubicBezTo>
                      <a:pt x="326" y="78"/>
                      <a:pt x="297" y="38"/>
                      <a:pt x="255" y="24"/>
                    </a:cubicBezTo>
                    <a:cubicBezTo>
                      <a:pt x="182" y="0"/>
                      <a:pt x="143" y="3"/>
                      <a:pt x="82" y="32"/>
                    </a:cubicBezTo>
                    <a:close/>
                  </a:path>
                </a:pathLst>
              </a:custGeom>
              <a:solidFill>
                <a:srgbClr val="CCA6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5" name="Freeform 128">
                <a:extLst>
                  <a:ext uri="{FF2B5EF4-FFF2-40B4-BE49-F238E27FC236}">
                    <a16:creationId xmlns:a16="http://schemas.microsoft.com/office/drawing/2014/main" id="{D52D63E8-0490-2328-99BF-E7419A1DA5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9" y="1648"/>
                <a:ext cx="847" cy="717"/>
              </a:xfrm>
              <a:custGeom>
                <a:avLst/>
                <a:gdLst>
                  <a:gd name="T0" fmla="*/ 0 w 339"/>
                  <a:gd name="T1" fmla="*/ 3276 h 269"/>
                  <a:gd name="T2" fmla="*/ 1667 w 339"/>
                  <a:gd name="T3" fmla="*/ 4846 h 269"/>
                  <a:gd name="T4" fmla="*/ 3653 w 339"/>
                  <a:gd name="T5" fmla="*/ 4411 h 269"/>
                  <a:gd name="T6" fmla="*/ 4153 w 339"/>
                  <a:gd name="T7" fmla="*/ 0 h 269"/>
                  <a:gd name="T8" fmla="*/ 4245 w 339"/>
                  <a:gd name="T9" fmla="*/ 1954 h 269"/>
                  <a:gd name="T10" fmla="*/ 3728 w 339"/>
                  <a:gd name="T11" fmla="*/ 2729 h 269"/>
                  <a:gd name="T12" fmla="*/ 3216 w 339"/>
                  <a:gd name="T13" fmla="*/ 3537 h 269"/>
                  <a:gd name="T14" fmla="*/ 1761 w 339"/>
                  <a:gd name="T15" fmla="*/ 4163 h 269"/>
                  <a:gd name="T16" fmla="*/ 730 w 339"/>
                  <a:gd name="T17" fmla="*/ 3708 h 269"/>
                  <a:gd name="T18" fmla="*/ 125 w 339"/>
                  <a:gd name="T19" fmla="*/ 3353 h 2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39" h="269">
                    <a:moveTo>
                      <a:pt x="0" y="173"/>
                    </a:moveTo>
                    <a:cubicBezTo>
                      <a:pt x="10" y="229"/>
                      <a:pt x="64" y="243"/>
                      <a:pt x="107" y="256"/>
                    </a:cubicBezTo>
                    <a:cubicBezTo>
                      <a:pt x="154" y="269"/>
                      <a:pt x="196" y="265"/>
                      <a:pt x="234" y="233"/>
                    </a:cubicBezTo>
                    <a:cubicBezTo>
                      <a:pt x="295" y="179"/>
                      <a:pt x="339" y="58"/>
                      <a:pt x="266" y="0"/>
                    </a:cubicBezTo>
                    <a:cubicBezTo>
                      <a:pt x="273" y="33"/>
                      <a:pt x="287" y="70"/>
                      <a:pt x="272" y="103"/>
                    </a:cubicBezTo>
                    <a:cubicBezTo>
                      <a:pt x="265" y="118"/>
                      <a:pt x="251" y="132"/>
                      <a:pt x="239" y="144"/>
                    </a:cubicBezTo>
                    <a:cubicBezTo>
                      <a:pt x="225" y="158"/>
                      <a:pt x="218" y="173"/>
                      <a:pt x="206" y="187"/>
                    </a:cubicBezTo>
                    <a:cubicBezTo>
                      <a:pt x="187" y="211"/>
                      <a:pt x="144" y="222"/>
                      <a:pt x="113" y="220"/>
                    </a:cubicBezTo>
                    <a:cubicBezTo>
                      <a:pt x="85" y="219"/>
                      <a:pt x="68" y="208"/>
                      <a:pt x="47" y="196"/>
                    </a:cubicBezTo>
                    <a:cubicBezTo>
                      <a:pt x="35" y="188"/>
                      <a:pt x="14" y="192"/>
                      <a:pt x="8" y="177"/>
                    </a:cubicBezTo>
                  </a:path>
                </a:pathLst>
              </a:custGeom>
              <a:solidFill>
                <a:srgbClr val="BA94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6" name="Freeform 129">
                <a:extLst>
                  <a:ext uri="{FF2B5EF4-FFF2-40B4-BE49-F238E27FC236}">
                    <a16:creationId xmlns:a16="http://schemas.microsoft.com/office/drawing/2014/main" id="{838B26B2-1BAC-9B9B-8513-92D1FCC935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6" y="1515"/>
                <a:ext cx="430" cy="426"/>
              </a:xfrm>
              <a:custGeom>
                <a:avLst/>
                <a:gdLst>
                  <a:gd name="T0" fmla="*/ 1783 w 172"/>
                  <a:gd name="T1" fmla="*/ 77 h 160"/>
                  <a:gd name="T2" fmla="*/ 675 w 172"/>
                  <a:gd name="T3" fmla="*/ 887 h 160"/>
                  <a:gd name="T4" fmla="*/ 83 w 172"/>
                  <a:gd name="T5" fmla="*/ 3019 h 160"/>
                  <a:gd name="T6" fmla="*/ 970 w 172"/>
                  <a:gd name="T7" fmla="*/ 964 h 160"/>
                  <a:gd name="T8" fmla="*/ 1375 w 172"/>
                  <a:gd name="T9" fmla="*/ 738 h 160"/>
                  <a:gd name="T10" fmla="*/ 1625 w 172"/>
                  <a:gd name="T11" fmla="*/ 362 h 160"/>
                  <a:gd name="T12" fmla="*/ 2688 w 172"/>
                  <a:gd name="T13" fmla="*/ 77 h 160"/>
                  <a:gd name="T14" fmla="*/ 1783 w 172"/>
                  <a:gd name="T15" fmla="*/ 114 h 16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72" h="160">
                    <a:moveTo>
                      <a:pt x="114" y="4"/>
                    </a:moveTo>
                    <a:cubicBezTo>
                      <a:pt x="86" y="17"/>
                      <a:pt x="64" y="24"/>
                      <a:pt x="43" y="47"/>
                    </a:cubicBezTo>
                    <a:cubicBezTo>
                      <a:pt x="17" y="76"/>
                      <a:pt x="0" y="120"/>
                      <a:pt x="5" y="160"/>
                    </a:cubicBezTo>
                    <a:cubicBezTo>
                      <a:pt x="13" y="120"/>
                      <a:pt x="27" y="74"/>
                      <a:pt x="62" y="51"/>
                    </a:cubicBezTo>
                    <a:cubicBezTo>
                      <a:pt x="70" y="46"/>
                      <a:pt x="81" y="44"/>
                      <a:pt x="88" y="39"/>
                    </a:cubicBezTo>
                    <a:cubicBezTo>
                      <a:pt x="96" y="32"/>
                      <a:pt x="96" y="25"/>
                      <a:pt x="104" y="19"/>
                    </a:cubicBezTo>
                    <a:cubicBezTo>
                      <a:pt x="116" y="8"/>
                      <a:pt x="158" y="9"/>
                      <a:pt x="172" y="4"/>
                    </a:cubicBezTo>
                    <a:cubicBezTo>
                      <a:pt x="163" y="0"/>
                      <a:pt x="123" y="2"/>
                      <a:pt x="114" y="6"/>
                    </a:cubicBezTo>
                  </a:path>
                </a:pathLst>
              </a:custGeom>
              <a:solidFill>
                <a:srgbClr val="E3D5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7" name="Freeform 130">
                <a:extLst>
                  <a:ext uri="{FF2B5EF4-FFF2-40B4-BE49-F238E27FC236}">
                    <a16:creationId xmlns:a16="http://schemas.microsoft.com/office/drawing/2014/main" id="{A75B30C6-F3CD-9F36-8D44-BD0F2B7BD2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1" y="1701"/>
                <a:ext cx="777" cy="816"/>
              </a:xfrm>
              <a:custGeom>
                <a:avLst/>
                <a:gdLst>
                  <a:gd name="T0" fmla="*/ 0 w 311"/>
                  <a:gd name="T1" fmla="*/ 5085 h 306"/>
                  <a:gd name="T2" fmla="*/ 62 w 311"/>
                  <a:gd name="T3" fmla="*/ 5099 h 306"/>
                  <a:gd name="T4" fmla="*/ 3258 w 311"/>
                  <a:gd name="T5" fmla="*/ 4608 h 306"/>
                  <a:gd name="T6" fmla="*/ 4195 w 311"/>
                  <a:gd name="T7" fmla="*/ 0 h 306"/>
                  <a:gd name="T8" fmla="*/ 2853 w 311"/>
                  <a:gd name="T9" fmla="*/ 4608 h 306"/>
                  <a:gd name="T10" fmla="*/ 0 w 311"/>
                  <a:gd name="T11" fmla="*/ 5085 h 30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11" h="306">
                    <a:moveTo>
                      <a:pt x="0" y="268"/>
                    </a:moveTo>
                    <a:cubicBezTo>
                      <a:pt x="1" y="268"/>
                      <a:pt x="2" y="269"/>
                      <a:pt x="4" y="269"/>
                    </a:cubicBezTo>
                    <a:cubicBezTo>
                      <a:pt x="46" y="287"/>
                      <a:pt x="137" y="306"/>
                      <a:pt x="209" y="243"/>
                    </a:cubicBezTo>
                    <a:cubicBezTo>
                      <a:pt x="284" y="178"/>
                      <a:pt x="311" y="54"/>
                      <a:pt x="269" y="0"/>
                    </a:cubicBezTo>
                    <a:cubicBezTo>
                      <a:pt x="288" y="52"/>
                      <a:pt x="288" y="176"/>
                      <a:pt x="183" y="243"/>
                    </a:cubicBezTo>
                    <a:cubicBezTo>
                      <a:pt x="139" y="263"/>
                      <a:pt x="99" y="294"/>
                      <a:pt x="0" y="268"/>
                    </a:cubicBezTo>
                  </a:path>
                </a:pathLst>
              </a:custGeom>
              <a:solidFill>
                <a:srgbClr val="8ABD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8" name="Freeform 131">
                <a:extLst>
                  <a:ext uri="{FF2B5EF4-FFF2-40B4-BE49-F238E27FC236}">
                    <a16:creationId xmlns:a16="http://schemas.microsoft.com/office/drawing/2014/main" id="{D25C1171-0262-B703-AC86-0DC5D60589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9" y="1536"/>
                <a:ext cx="210" cy="771"/>
              </a:xfrm>
              <a:custGeom>
                <a:avLst/>
                <a:gdLst>
                  <a:gd name="T0" fmla="*/ 1313 w 84"/>
                  <a:gd name="T1" fmla="*/ 0 h 289"/>
                  <a:gd name="T2" fmla="*/ 563 w 84"/>
                  <a:gd name="T3" fmla="*/ 1574 h 289"/>
                  <a:gd name="T4" fmla="*/ 1220 w 84"/>
                  <a:gd name="T5" fmla="*/ 5488 h 289"/>
                  <a:gd name="T6" fmla="*/ 625 w 84"/>
                  <a:gd name="T7" fmla="*/ 2198 h 289"/>
                  <a:gd name="T8" fmla="*/ 1313 w 84"/>
                  <a:gd name="T9" fmla="*/ 0 h 2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289">
                    <a:moveTo>
                      <a:pt x="84" y="0"/>
                    </a:moveTo>
                    <a:cubicBezTo>
                      <a:pt x="55" y="24"/>
                      <a:pt x="45" y="59"/>
                      <a:pt x="36" y="83"/>
                    </a:cubicBezTo>
                    <a:cubicBezTo>
                      <a:pt x="19" y="123"/>
                      <a:pt x="0" y="215"/>
                      <a:pt x="78" y="289"/>
                    </a:cubicBezTo>
                    <a:cubicBezTo>
                      <a:pt x="59" y="268"/>
                      <a:pt x="19" y="180"/>
                      <a:pt x="40" y="116"/>
                    </a:cubicBezTo>
                    <a:cubicBezTo>
                      <a:pt x="62" y="52"/>
                      <a:pt x="57" y="26"/>
                      <a:pt x="84" y="0"/>
                    </a:cubicBezTo>
                  </a:path>
                </a:pathLst>
              </a:custGeom>
              <a:solidFill>
                <a:srgbClr val="EAF1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9" name="Freeform 132">
                <a:extLst>
                  <a:ext uri="{FF2B5EF4-FFF2-40B4-BE49-F238E27FC236}">
                    <a16:creationId xmlns:a16="http://schemas.microsoft.com/office/drawing/2014/main" id="{D992513F-C615-B2CD-A019-5E5A0716C6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6" y="2059"/>
                <a:ext cx="417" cy="405"/>
              </a:xfrm>
              <a:custGeom>
                <a:avLst/>
                <a:gdLst>
                  <a:gd name="T0" fmla="*/ 2599 w 167"/>
                  <a:gd name="T1" fmla="*/ 0 h 152"/>
                  <a:gd name="T2" fmla="*/ 0 w 167"/>
                  <a:gd name="T3" fmla="*/ 2875 h 152"/>
                  <a:gd name="T4" fmla="*/ 2599 w 167"/>
                  <a:gd name="T5" fmla="*/ 0 h 152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67" h="152">
                    <a:moveTo>
                      <a:pt x="167" y="0"/>
                    </a:moveTo>
                    <a:cubicBezTo>
                      <a:pt x="159" y="26"/>
                      <a:pt x="119" y="140"/>
                      <a:pt x="0" y="152"/>
                    </a:cubicBezTo>
                    <a:cubicBezTo>
                      <a:pt x="27" y="148"/>
                      <a:pt x="127" y="107"/>
                      <a:pt x="167" y="0"/>
                    </a:cubicBezTo>
                  </a:path>
                </a:pathLst>
              </a:custGeom>
              <a:solidFill>
                <a:srgbClr val="65AD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0" name="Freeform 133">
                <a:extLst>
                  <a:ext uri="{FF2B5EF4-FFF2-40B4-BE49-F238E27FC236}">
                    <a16:creationId xmlns:a16="http://schemas.microsoft.com/office/drawing/2014/main" id="{FF3AA689-D4B3-7010-406C-6174655935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9" y="1856"/>
                <a:ext cx="527" cy="499"/>
              </a:xfrm>
              <a:custGeom>
                <a:avLst/>
                <a:gdLst>
                  <a:gd name="T0" fmla="*/ 0 w 211"/>
                  <a:gd name="T1" fmla="*/ 3290 h 187"/>
                  <a:gd name="T2" fmla="*/ 1778 w 211"/>
                  <a:gd name="T3" fmla="*/ 3175 h 187"/>
                  <a:gd name="T4" fmla="*/ 2882 w 211"/>
                  <a:gd name="T5" fmla="*/ 1686 h 187"/>
                  <a:gd name="T6" fmla="*/ 3194 w 211"/>
                  <a:gd name="T7" fmla="*/ 0 h 187"/>
                  <a:gd name="T8" fmla="*/ 2433 w 211"/>
                  <a:gd name="T9" fmla="*/ 2164 h 187"/>
                  <a:gd name="T10" fmla="*/ 967 w 211"/>
                  <a:gd name="T11" fmla="*/ 3325 h 187"/>
                  <a:gd name="T12" fmla="*/ 0 w 211"/>
                  <a:gd name="T13" fmla="*/ 3290 h 1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1" h="187">
                    <a:moveTo>
                      <a:pt x="0" y="173"/>
                    </a:moveTo>
                    <a:cubicBezTo>
                      <a:pt x="42" y="187"/>
                      <a:pt x="77" y="187"/>
                      <a:pt x="114" y="167"/>
                    </a:cubicBezTo>
                    <a:cubicBezTo>
                      <a:pt x="150" y="146"/>
                      <a:pt x="170" y="118"/>
                      <a:pt x="185" y="89"/>
                    </a:cubicBezTo>
                    <a:cubicBezTo>
                      <a:pt x="199" y="60"/>
                      <a:pt x="211" y="26"/>
                      <a:pt x="205" y="0"/>
                    </a:cubicBezTo>
                    <a:cubicBezTo>
                      <a:pt x="205" y="16"/>
                      <a:pt x="177" y="88"/>
                      <a:pt x="156" y="114"/>
                    </a:cubicBezTo>
                    <a:cubicBezTo>
                      <a:pt x="135" y="140"/>
                      <a:pt x="81" y="173"/>
                      <a:pt x="62" y="175"/>
                    </a:cubicBezTo>
                    <a:cubicBezTo>
                      <a:pt x="44" y="176"/>
                      <a:pt x="10" y="178"/>
                      <a:pt x="0" y="173"/>
                    </a:cubicBezTo>
                  </a:path>
                </a:pathLst>
              </a:custGeom>
              <a:solidFill>
                <a:srgbClr val="AC7D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1" name="Freeform 134">
                <a:extLst>
                  <a:ext uri="{FF2B5EF4-FFF2-40B4-BE49-F238E27FC236}">
                    <a16:creationId xmlns:a16="http://schemas.microsoft.com/office/drawing/2014/main" id="{23D9E961-90D4-D4A4-ECA4-8DAAFDC0A5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6" y="1459"/>
                <a:ext cx="890" cy="936"/>
              </a:xfrm>
              <a:custGeom>
                <a:avLst/>
                <a:gdLst>
                  <a:gd name="T0" fmla="*/ 1283 w 356"/>
                  <a:gd name="T1" fmla="*/ 605 h 351"/>
                  <a:gd name="T2" fmla="*/ 188 w 356"/>
                  <a:gd name="T3" fmla="*/ 2787 h 351"/>
                  <a:gd name="T4" fmla="*/ 1175 w 356"/>
                  <a:gd name="T5" fmla="*/ 5973 h 351"/>
                  <a:gd name="T6" fmla="*/ 3363 w 356"/>
                  <a:gd name="T7" fmla="*/ 6464 h 351"/>
                  <a:gd name="T8" fmla="*/ 4938 w 356"/>
                  <a:gd name="T9" fmla="*/ 4835 h 351"/>
                  <a:gd name="T10" fmla="*/ 5300 w 356"/>
                  <a:gd name="T11" fmla="*/ 2275 h 351"/>
                  <a:gd name="T12" fmla="*/ 3988 w 356"/>
                  <a:gd name="T13" fmla="*/ 456 h 351"/>
                  <a:gd name="T14" fmla="*/ 1283 w 356"/>
                  <a:gd name="T15" fmla="*/ 605 h 3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356" h="351">
                    <a:moveTo>
                      <a:pt x="82" y="32"/>
                    </a:moveTo>
                    <a:cubicBezTo>
                      <a:pt x="32" y="58"/>
                      <a:pt x="19" y="110"/>
                      <a:pt x="12" y="147"/>
                    </a:cubicBezTo>
                    <a:cubicBezTo>
                      <a:pt x="0" y="215"/>
                      <a:pt x="10" y="278"/>
                      <a:pt x="75" y="315"/>
                    </a:cubicBezTo>
                    <a:cubicBezTo>
                      <a:pt x="108" y="333"/>
                      <a:pt x="177" y="351"/>
                      <a:pt x="215" y="341"/>
                    </a:cubicBezTo>
                    <a:cubicBezTo>
                      <a:pt x="263" y="328"/>
                      <a:pt x="290" y="291"/>
                      <a:pt x="316" y="255"/>
                    </a:cubicBezTo>
                    <a:cubicBezTo>
                      <a:pt x="345" y="215"/>
                      <a:pt x="356" y="176"/>
                      <a:pt x="339" y="120"/>
                    </a:cubicBezTo>
                    <a:cubicBezTo>
                      <a:pt x="326" y="78"/>
                      <a:pt x="297" y="38"/>
                      <a:pt x="255" y="24"/>
                    </a:cubicBezTo>
                    <a:cubicBezTo>
                      <a:pt x="182" y="0"/>
                      <a:pt x="143" y="3"/>
                      <a:pt x="82" y="32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58575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2" name="Freeform 135">
                <a:extLst>
                  <a:ext uri="{FF2B5EF4-FFF2-40B4-BE49-F238E27FC236}">
                    <a16:creationId xmlns:a16="http://schemas.microsoft.com/office/drawing/2014/main" id="{0C67A6C7-7EE5-A234-0140-8F73146B3A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9" y="1373"/>
                <a:ext cx="1197" cy="1182"/>
              </a:xfrm>
              <a:custGeom>
                <a:avLst/>
                <a:gdLst>
                  <a:gd name="T0" fmla="*/ 1729 w 479"/>
                  <a:gd name="T1" fmla="*/ 627 h 443"/>
                  <a:gd name="T2" fmla="*/ 342 w 479"/>
                  <a:gd name="T3" fmla="*/ 2791 h 443"/>
                  <a:gd name="T4" fmla="*/ 530 w 479"/>
                  <a:gd name="T5" fmla="*/ 5923 h 443"/>
                  <a:gd name="T6" fmla="*/ 4965 w 479"/>
                  <a:gd name="T7" fmla="*/ 7468 h 443"/>
                  <a:gd name="T8" fmla="*/ 5903 w 479"/>
                  <a:gd name="T9" fmla="*/ 1345 h 443"/>
                  <a:gd name="T10" fmla="*/ 3966 w 479"/>
                  <a:gd name="T11" fmla="*/ 264 h 443"/>
                  <a:gd name="T12" fmla="*/ 1729 w 479"/>
                  <a:gd name="T13" fmla="*/ 627 h 44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79" h="443">
                    <a:moveTo>
                      <a:pt x="111" y="33"/>
                    </a:moveTo>
                    <a:cubicBezTo>
                      <a:pt x="54" y="65"/>
                      <a:pt x="46" y="92"/>
                      <a:pt x="22" y="147"/>
                    </a:cubicBezTo>
                    <a:cubicBezTo>
                      <a:pt x="0" y="198"/>
                      <a:pt x="8" y="264"/>
                      <a:pt x="34" y="312"/>
                    </a:cubicBezTo>
                    <a:cubicBezTo>
                      <a:pt x="83" y="403"/>
                      <a:pt x="228" y="443"/>
                      <a:pt x="318" y="393"/>
                    </a:cubicBezTo>
                    <a:cubicBezTo>
                      <a:pt x="425" y="333"/>
                      <a:pt x="479" y="167"/>
                      <a:pt x="378" y="71"/>
                    </a:cubicBezTo>
                    <a:cubicBezTo>
                      <a:pt x="343" y="38"/>
                      <a:pt x="299" y="23"/>
                      <a:pt x="254" y="14"/>
                    </a:cubicBezTo>
                    <a:cubicBezTo>
                      <a:pt x="184" y="0"/>
                      <a:pt x="150" y="11"/>
                      <a:pt x="111" y="33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58575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3" name="Oval 136">
                <a:extLst>
                  <a:ext uri="{FF2B5EF4-FFF2-40B4-BE49-F238E27FC236}">
                    <a16:creationId xmlns:a16="http://schemas.microsoft.com/office/drawing/2014/main" id="{257BBE0C-9207-7651-DFBA-90B4450238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1512"/>
                <a:ext cx="85" cy="8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 panose="020B0604020202020204"/>
                  <a:cs typeface="Arial" panose="020B0604020202020204" pitchFamily="34" charset="0"/>
                </a:endParaRPr>
              </a:p>
            </p:txBody>
          </p:sp>
          <p:sp>
            <p:nvSpPr>
              <p:cNvPr id="724" name="Oval 137">
                <a:extLst>
                  <a:ext uri="{FF2B5EF4-FFF2-40B4-BE49-F238E27FC236}">
                    <a16:creationId xmlns:a16="http://schemas.microsoft.com/office/drawing/2014/main" id="{71D31650-A887-236A-5658-788CE41C0A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6" y="1507"/>
                <a:ext cx="33" cy="3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 panose="020B0604020202020204"/>
                  <a:cs typeface="Arial" panose="020B0604020202020204" pitchFamily="34" charset="0"/>
                </a:endParaRPr>
              </a:p>
            </p:txBody>
          </p:sp>
          <p:sp>
            <p:nvSpPr>
              <p:cNvPr id="725" name="Oval 138">
                <a:extLst>
                  <a:ext uri="{FF2B5EF4-FFF2-40B4-BE49-F238E27FC236}">
                    <a16:creationId xmlns:a16="http://schemas.microsoft.com/office/drawing/2014/main" id="{65472D83-0D2E-EBD0-2436-9C06E710ED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9" y="1573"/>
                <a:ext cx="30" cy="3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fr-FR" sz="1800" b="1" i="0" u="none" strike="noStrike" kern="0" cap="none" spc="0" normalizeH="0" baseline="0" noProof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Arial" panose="020B0604020202020204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26" name="Group 725">
              <a:extLst>
                <a:ext uri="{FF2B5EF4-FFF2-40B4-BE49-F238E27FC236}">
                  <a16:creationId xmlns:a16="http://schemas.microsoft.com/office/drawing/2014/main" id="{8BB771A5-1353-71DB-CAFA-A96B381006EB}"/>
                </a:ext>
              </a:extLst>
            </p:cNvPr>
            <p:cNvGrpSpPr/>
            <p:nvPr/>
          </p:nvGrpSpPr>
          <p:grpSpPr>
            <a:xfrm rot="1472534" flipH="1">
              <a:off x="10419191" y="3364164"/>
              <a:ext cx="286258" cy="294485"/>
              <a:chOff x="11103882" y="2019065"/>
              <a:chExt cx="325384" cy="331293"/>
            </a:xfrm>
          </p:grpSpPr>
          <p:sp>
            <p:nvSpPr>
              <p:cNvPr id="727" name="Freeform: Shape 726">
                <a:extLst>
                  <a:ext uri="{FF2B5EF4-FFF2-40B4-BE49-F238E27FC236}">
                    <a16:creationId xmlns:a16="http://schemas.microsoft.com/office/drawing/2014/main" id="{A29E0C48-7DDC-6A9F-D972-EEC3F989EF9C}"/>
                  </a:ext>
                </a:extLst>
              </p:cNvPr>
              <p:cNvSpPr/>
              <p:nvPr/>
            </p:nvSpPr>
            <p:spPr>
              <a:xfrm>
                <a:off x="11218883" y="2128556"/>
                <a:ext cx="39561" cy="123612"/>
              </a:xfrm>
              <a:custGeom>
                <a:avLst/>
                <a:gdLst>
                  <a:gd name="connsiteX0" fmla="*/ 39561 w 39561"/>
                  <a:gd name="connsiteY0" fmla="*/ 61806 h 123612"/>
                  <a:gd name="connsiteX1" fmla="*/ 19781 w 39561"/>
                  <a:gd name="connsiteY1" fmla="*/ 123612 h 123612"/>
                  <a:gd name="connsiteX2" fmla="*/ 0 w 39561"/>
                  <a:gd name="connsiteY2" fmla="*/ 61806 h 123612"/>
                  <a:gd name="connsiteX3" fmla="*/ 19781 w 39561"/>
                  <a:gd name="connsiteY3" fmla="*/ 0 h 123612"/>
                  <a:gd name="connsiteX4" fmla="*/ 39561 w 39561"/>
                  <a:gd name="connsiteY4" fmla="*/ 61806 h 123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561" h="123612">
                    <a:moveTo>
                      <a:pt x="39561" y="61806"/>
                    </a:moveTo>
                    <a:cubicBezTo>
                      <a:pt x="39561" y="95941"/>
                      <a:pt x="30705" y="123612"/>
                      <a:pt x="19781" y="123612"/>
                    </a:cubicBezTo>
                    <a:cubicBezTo>
                      <a:pt x="8856" y="123612"/>
                      <a:pt x="0" y="95941"/>
                      <a:pt x="0" y="61806"/>
                    </a:cubicBezTo>
                    <a:cubicBezTo>
                      <a:pt x="0" y="27672"/>
                      <a:pt x="8856" y="0"/>
                      <a:pt x="19781" y="0"/>
                    </a:cubicBezTo>
                    <a:cubicBezTo>
                      <a:pt x="30705" y="0"/>
                      <a:pt x="39561" y="27672"/>
                      <a:pt x="39561" y="61806"/>
                    </a:cubicBez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8" name="Freeform: Shape 727">
                <a:extLst>
                  <a:ext uri="{FF2B5EF4-FFF2-40B4-BE49-F238E27FC236}">
                    <a16:creationId xmlns:a16="http://schemas.microsoft.com/office/drawing/2014/main" id="{09706BF0-08A6-A23E-0F36-C26C96B69842}"/>
                  </a:ext>
                </a:extLst>
              </p:cNvPr>
              <p:cNvSpPr/>
              <p:nvPr/>
            </p:nvSpPr>
            <p:spPr>
              <a:xfrm>
                <a:off x="11224718" y="2139509"/>
                <a:ext cx="16070" cy="102951"/>
              </a:xfrm>
              <a:custGeom>
                <a:avLst/>
                <a:gdLst>
                  <a:gd name="connsiteX0" fmla="*/ 7311 w 16070"/>
                  <a:gd name="connsiteY0" fmla="*/ 51476 h 102951"/>
                  <a:gd name="connsiteX1" fmla="*/ 16071 w 16070"/>
                  <a:gd name="connsiteY1" fmla="*/ 2275 h 102951"/>
                  <a:gd name="connsiteX2" fmla="*/ 12415 w 16070"/>
                  <a:gd name="connsiteY2" fmla="*/ 0 h 102951"/>
                  <a:gd name="connsiteX3" fmla="*/ 0 w 16070"/>
                  <a:gd name="connsiteY3" fmla="*/ 51476 h 102951"/>
                  <a:gd name="connsiteX4" fmla="*/ 12415 w 16070"/>
                  <a:gd name="connsiteY4" fmla="*/ 102951 h 102951"/>
                  <a:gd name="connsiteX5" fmla="*/ 16071 w 16070"/>
                  <a:gd name="connsiteY5" fmla="*/ 100677 h 102951"/>
                  <a:gd name="connsiteX6" fmla="*/ 7311 w 16070"/>
                  <a:gd name="connsiteY6" fmla="*/ 51476 h 102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70" h="102951">
                    <a:moveTo>
                      <a:pt x="7311" y="51476"/>
                    </a:moveTo>
                    <a:cubicBezTo>
                      <a:pt x="7311" y="28324"/>
                      <a:pt x="10994" y="8746"/>
                      <a:pt x="16071" y="2275"/>
                    </a:cubicBezTo>
                    <a:cubicBezTo>
                      <a:pt x="14920" y="799"/>
                      <a:pt x="13688" y="0"/>
                      <a:pt x="12415" y="0"/>
                    </a:cubicBezTo>
                    <a:cubicBezTo>
                      <a:pt x="5565" y="0"/>
                      <a:pt x="0" y="23044"/>
                      <a:pt x="0" y="51476"/>
                    </a:cubicBezTo>
                    <a:cubicBezTo>
                      <a:pt x="0" y="79908"/>
                      <a:pt x="5551" y="102951"/>
                      <a:pt x="12415" y="102951"/>
                    </a:cubicBezTo>
                    <a:cubicBezTo>
                      <a:pt x="13688" y="102951"/>
                      <a:pt x="14920" y="102153"/>
                      <a:pt x="16071" y="100677"/>
                    </a:cubicBezTo>
                    <a:cubicBezTo>
                      <a:pt x="11007" y="94205"/>
                      <a:pt x="7311" y="74628"/>
                      <a:pt x="7311" y="51476"/>
                    </a:cubicBez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9" name="Freeform: Shape 728">
                <a:extLst>
                  <a:ext uri="{FF2B5EF4-FFF2-40B4-BE49-F238E27FC236}">
                    <a16:creationId xmlns:a16="http://schemas.microsoft.com/office/drawing/2014/main" id="{9B38DA50-235B-D93E-FA9A-8C9B5FC37D0C}"/>
                  </a:ext>
                </a:extLst>
              </p:cNvPr>
              <p:cNvSpPr/>
              <p:nvPr/>
            </p:nvSpPr>
            <p:spPr>
              <a:xfrm>
                <a:off x="11249265" y="2163054"/>
                <a:ext cx="4843" cy="64310"/>
              </a:xfrm>
              <a:custGeom>
                <a:avLst/>
                <a:gdLst>
                  <a:gd name="connsiteX0" fmla="*/ 0 w 4843"/>
                  <a:gd name="connsiteY0" fmla="*/ 64297 h 64310"/>
                  <a:gd name="connsiteX1" fmla="*/ 4671 w 4843"/>
                  <a:gd name="connsiteY1" fmla="*/ 32264 h 64310"/>
                  <a:gd name="connsiteX2" fmla="*/ 4414 w 4843"/>
                  <a:gd name="connsiteY2" fmla="*/ 15651 h 64310"/>
                  <a:gd name="connsiteX3" fmla="*/ 1408 w 4843"/>
                  <a:gd name="connsiteY3" fmla="*/ 0 h 64310"/>
                  <a:gd name="connsiteX4" fmla="*/ 1002 w 4843"/>
                  <a:gd name="connsiteY4" fmla="*/ 15895 h 64310"/>
                  <a:gd name="connsiteX5" fmla="*/ 677 w 4843"/>
                  <a:gd name="connsiteY5" fmla="*/ 31925 h 64310"/>
                  <a:gd name="connsiteX6" fmla="*/ 14 w 4843"/>
                  <a:gd name="connsiteY6" fmla="*/ 64311 h 64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43" h="64310">
                    <a:moveTo>
                      <a:pt x="0" y="64297"/>
                    </a:moveTo>
                    <a:cubicBezTo>
                      <a:pt x="2193" y="53967"/>
                      <a:pt x="4089" y="43325"/>
                      <a:pt x="4671" y="32264"/>
                    </a:cubicBezTo>
                    <a:cubicBezTo>
                      <a:pt x="4955" y="26767"/>
                      <a:pt x="4901" y="21162"/>
                      <a:pt x="4414" y="15651"/>
                    </a:cubicBezTo>
                    <a:cubicBezTo>
                      <a:pt x="4035" y="11359"/>
                      <a:pt x="3371" y="3006"/>
                      <a:pt x="1408" y="0"/>
                    </a:cubicBezTo>
                    <a:cubicBezTo>
                      <a:pt x="758" y="4874"/>
                      <a:pt x="1097" y="10818"/>
                      <a:pt x="1002" y="15895"/>
                    </a:cubicBezTo>
                    <a:cubicBezTo>
                      <a:pt x="894" y="21243"/>
                      <a:pt x="785" y="26577"/>
                      <a:pt x="677" y="31925"/>
                    </a:cubicBezTo>
                    <a:cubicBezTo>
                      <a:pt x="460" y="42716"/>
                      <a:pt x="230" y="53507"/>
                      <a:pt x="14" y="643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0" name="Freeform: Shape 729">
                <a:extLst>
                  <a:ext uri="{FF2B5EF4-FFF2-40B4-BE49-F238E27FC236}">
                    <a16:creationId xmlns:a16="http://schemas.microsoft.com/office/drawing/2014/main" id="{E4BD6E8C-2BF2-20A1-572C-A7A97CBBF9CA}"/>
                  </a:ext>
                </a:extLst>
              </p:cNvPr>
              <p:cNvSpPr/>
              <p:nvPr/>
            </p:nvSpPr>
            <p:spPr>
              <a:xfrm rot="18520199">
                <a:off x="11139415" y="2268772"/>
                <a:ext cx="123611" cy="39561"/>
              </a:xfrm>
              <a:custGeom>
                <a:avLst/>
                <a:gdLst>
                  <a:gd name="connsiteX0" fmla="*/ 123612 w 123611"/>
                  <a:gd name="connsiteY0" fmla="*/ 19781 h 39561"/>
                  <a:gd name="connsiteX1" fmla="*/ 61806 w 123611"/>
                  <a:gd name="connsiteY1" fmla="*/ 39561 h 39561"/>
                  <a:gd name="connsiteX2" fmla="*/ 0 w 123611"/>
                  <a:gd name="connsiteY2" fmla="*/ 19781 h 39561"/>
                  <a:gd name="connsiteX3" fmla="*/ 61806 w 123611"/>
                  <a:gd name="connsiteY3" fmla="*/ 0 h 39561"/>
                  <a:gd name="connsiteX4" fmla="*/ 123612 w 123611"/>
                  <a:gd name="connsiteY4" fmla="*/ 19781 h 39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611" h="39561">
                    <a:moveTo>
                      <a:pt x="123612" y="19781"/>
                    </a:moveTo>
                    <a:cubicBezTo>
                      <a:pt x="123612" y="30705"/>
                      <a:pt x="95940" y="39561"/>
                      <a:pt x="61806" y="39561"/>
                    </a:cubicBezTo>
                    <a:cubicBezTo>
                      <a:pt x="27671" y="39561"/>
                      <a:pt x="0" y="30705"/>
                      <a:pt x="0" y="19781"/>
                    </a:cubicBezTo>
                    <a:cubicBezTo>
                      <a:pt x="0" y="8856"/>
                      <a:pt x="27671" y="0"/>
                      <a:pt x="61806" y="0"/>
                    </a:cubicBezTo>
                    <a:cubicBezTo>
                      <a:pt x="95940" y="0"/>
                      <a:pt x="123612" y="8856"/>
                      <a:pt x="123612" y="19781"/>
                    </a:cubicBezTo>
                    <a:close/>
                  </a:path>
                </a:pathLst>
              </a:custGeom>
              <a:solidFill>
                <a:srgbClr val="8BDFE8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1" name="Freeform: Shape 730">
                <a:extLst>
                  <a:ext uri="{FF2B5EF4-FFF2-40B4-BE49-F238E27FC236}">
                    <a16:creationId xmlns:a16="http://schemas.microsoft.com/office/drawing/2014/main" id="{4CBE6273-2856-B0B0-7174-899F801918C5}"/>
                  </a:ext>
                </a:extLst>
              </p:cNvPr>
              <p:cNvSpPr/>
              <p:nvPr/>
            </p:nvSpPr>
            <p:spPr>
              <a:xfrm>
                <a:off x="11166040" y="2247142"/>
                <a:ext cx="67208" cy="81876"/>
              </a:xfrm>
              <a:custGeom>
                <a:avLst/>
                <a:gdLst>
                  <a:gd name="connsiteX0" fmla="*/ 29624 w 67208"/>
                  <a:gd name="connsiteY0" fmla="*/ 37750 h 81876"/>
                  <a:gd name="connsiteX1" fmla="*/ 67208 w 67208"/>
                  <a:gd name="connsiteY1" fmla="*/ 4810 h 81876"/>
                  <a:gd name="connsiteX2" fmla="*/ 65773 w 67208"/>
                  <a:gd name="connsiteY2" fmla="*/ 748 h 81876"/>
                  <a:gd name="connsiteX3" fmla="*/ 23910 w 67208"/>
                  <a:gd name="connsiteY3" fmla="*/ 33188 h 81876"/>
                  <a:gd name="connsiteX4" fmla="*/ 1435 w 67208"/>
                  <a:gd name="connsiteY4" fmla="*/ 81130 h 81876"/>
                  <a:gd name="connsiteX5" fmla="*/ 5714 w 67208"/>
                  <a:gd name="connsiteY5" fmla="*/ 81644 h 81876"/>
                  <a:gd name="connsiteX6" fmla="*/ 29624 w 67208"/>
                  <a:gd name="connsiteY6" fmla="*/ 37764 h 81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7208" h="81876">
                    <a:moveTo>
                      <a:pt x="29624" y="37750"/>
                    </a:moveTo>
                    <a:cubicBezTo>
                      <a:pt x="44083" y="19675"/>
                      <a:pt x="59193" y="6691"/>
                      <a:pt x="67208" y="4810"/>
                    </a:cubicBezTo>
                    <a:cubicBezTo>
                      <a:pt x="67222" y="2928"/>
                      <a:pt x="66761" y="1547"/>
                      <a:pt x="65773" y="748"/>
                    </a:cubicBezTo>
                    <a:cubicBezTo>
                      <a:pt x="60425" y="-3531"/>
                      <a:pt x="41687" y="10983"/>
                      <a:pt x="23910" y="33188"/>
                    </a:cubicBezTo>
                    <a:cubicBezTo>
                      <a:pt x="6147" y="55378"/>
                      <a:pt x="-3913" y="76851"/>
                      <a:pt x="1435" y="81130"/>
                    </a:cubicBezTo>
                    <a:cubicBezTo>
                      <a:pt x="2424" y="81928"/>
                      <a:pt x="3886" y="82064"/>
                      <a:pt x="5714" y="81644"/>
                    </a:cubicBezTo>
                    <a:cubicBezTo>
                      <a:pt x="5795" y="73426"/>
                      <a:pt x="15150" y="55838"/>
                      <a:pt x="29624" y="37764"/>
                    </a:cubicBezTo>
                    <a:close/>
                  </a:path>
                </a:pathLst>
              </a:custGeom>
              <a:solidFill>
                <a:srgbClr val="95C9DB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2" name="Freeform: Shape 731">
                <a:extLst>
                  <a:ext uri="{FF2B5EF4-FFF2-40B4-BE49-F238E27FC236}">
                    <a16:creationId xmlns:a16="http://schemas.microsoft.com/office/drawing/2014/main" id="{B8169109-98C7-267A-CA14-A3898D670165}"/>
                  </a:ext>
                </a:extLst>
              </p:cNvPr>
              <p:cNvSpPr/>
              <p:nvPr/>
            </p:nvSpPr>
            <p:spPr>
              <a:xfrm>
                <a:off x="11186403" y="2274738"/>
                <a:ext cx="41280" cy="49309"/>
              </a:xfrm>
              <a:custGeom>
                <a:avLst/>
                <a:gdLst>
                  <a:gd name="connsiteX0" fmla="*/ 0 w 41280"/>
                  <a:gd name="connsiteY0" fmla="*/ 49309 h 49309"/>
                  <a:gd name="connsiteX1" fmla="*/ 23666 w 41280"/>
                  <a:gd name="connsiteY1" fmla="*/ 27227 h 49309"/>
                  <a:gd name="connsiteX2" fmla="*/ 33848 w 41280"/>
                  <a:gd name="connsiteY2" fmla="*/ 14094 h 49309"/>
                  <a:gd name="connsiteX3" fmla="*/ 41281 w 41280"/>
                  <a:gd name="connsiteY3" fmla="*/ 0 h 49309"/>
                  <a:gd name="connsiteX4" fmla="*/ 31032 w 41280"/>
                  <a:gd name="connsiteY4" fmla="*/ 12145 h 49309"/>
                  <a:gd name="connsiteX5" fmla="*/ 20755 w 41280"/>
                  <a:gd name="connsiteY5" fmla="*/ 24452 h 49309"/>
                  <a:gd name="connsiteX6" fmla="*/ 0 w 41280"/>
                  <a:gd name="connsiteY6" fmla="*/ 49309 h 49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280" h="49309">
                    <a:moveTo>
                      <a:pt x="0" y="49309"/>
                    </a:moveTo>
                    <a:cubicBezTo>
                      <a:pt x="8164" y="42608"/>
                      <a:pt x="16301" y="35486"/>
                      <a:pt x="23666" y="27227"/>
                    </a:cubicBezTo>
                    <a:cubicBezTo>
                      <a:pt x="27335" y="23111"/>
                      <a:pt x="30788" y="18711"/>
                      <a:pt x="33848" y="14094"/>
                    </a:cubicBezTo>
                    <a:cubicBezTo>
                      <a:pt x="36231" y="10506"/>
                      <a:pt x="40942" y="3561"/>
                      <a:pt x="41281" y="0"/>
                    </a:cubicBezTo>
                    <a:cubicBezTo>
                      <a:pt x="37733" y="3398"/>
                      <a:pt x="34281" y="8259"/>
                      <a:pt x="31032" y="12145"/>
                    </a:cubicBezTo>
                    <a:cubicBezTo>
                      <a:pt x="27606" y="16247"/>
                      <a:pt x="24181" y="20349"/>
                      <a:pt x="20755" y="24452"/>
                    </a:cubicBezTo>
                    <a:cubicBezTo>
                      <a:pt x="13837" y="32738"/>
                      <a:pt x="6918" y="41024"/>
                      <a:pt x="0" y="493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3" name="Freeform: Shape 732">
                <a:extLst>
                  <a:ext uri="{FF2B5EF4-FFF2-40B4-BE49-F238E27FC236}">
                    <a16:creationId xmlns:a16="http://schemas.microsoft.com/office/drawing/2014/main" id="{7FFBE3B4-89D3-2A43-0267-537F24944FEA}"/>
                  </a:ext>
                </a:extLst>
              </p:cNvPr>
              <p:cNvSpPr/>
              <p:nvPr/>
            </p:nvSpPr>
            <p:spPr>
              <a:xfrm rot="18520199">
                <a:off x="11077261" y="2251113"/>
                <a:ext cx="123611" cy="39561"/>
              </a:xfrm>
              <a:custGeom>
                <a:avLst/>
                <a:gdLst>
                  <a:gd name="connsiteX0" fmla="*/ 123612 w 123611"/>
                  <a:gd name="connsiteY0" fmla="*/ 19781 h 39561"/>
                  <a:gd name="connsiteX1" fmla="*/ 61806 w 123611"/>
                  <a:gd name="connsiteY1" fmla="*/ 39561 h 39561"/>
                  <a:gd name="connsiteX2" fmla="*/ 0 w 123611"/>
                  <a:gd name="connsiteY2" fmla="*/ 19781 h 39561"/>
                  <a:gd name="connsiteX3" fmla="*/ 61806 w 123611"/>
                  <a:gd name="connsiteY3" fmla="*/ 0 h 39561"/>
                  <a:gd name="connsiteX4" fmla="*/ 123612 w 123611"/>
                  <a:gd name="connsiteY4" fmla="*/ 19781 h 39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611" h="39561">
                    <a:moveTo>
                      <a:pt x="123612" y="19781"/>
                    </a:moveTo>
                    <a:cubicBezTo>
                      <a:pt x="123612" y="30705"/>
                      <a:pt x="95940" y="39561"/>
                      <a:pt x="61806" y="39561"/>
                    </a:cubicBezTo>
                    <a:cubicBezTo>
                      <a:pt x="27671" y="39561"/>
                      <a:pt x="0" y="30705"/>
                      <a:pt x="0" y="19781"/>
                    </a:cubicBezTo>
                    <a:cubicBezTo>
                      <a:pt x="0" y="8856"/>
                      <a:pt x="27671" y="0"/>
                      <a:pt x="61806" y="0"/>
                    </a:cubicBezTo>
                    <a:cubicBezTo>
                      <a:pt x="95940" y="0"/>
                      <a:pt x="123612" y="8856"/>
                      <a:pt x="123612" y="19781"/>
                    </a:cubicBezTo>
                    <a:close/>
                  </a:path>
                </a:pathLst>
              </a:custGeom>
              <a:solidFill>
                <a:srgbClr val="8BDFE8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4" name="Freeform: Shape 733">
                <a:extLst>
                  <a:ext uri="{FF2B5EF4-FFF2-40B4-BE49-F238E27FC236}">
                    <a16:creationId xmlns:a16="http://schemas.microsoft.com/office/drawing/2014/main" id="{06825A2B-300F-DE70-CE08-9649E20B7205}"/>
                  </a:ext>
                </a:extLst>
              </p:cNvPr>
              <p:cNvSpPr/>
              <p:nvPr/>
            </p:nvSpPr>
            <p:spPr>
              <a:xfrm>
                <a:off x="11103882" y="2229474"/>
                <a:ext cx="67208" cy="81876"/>
              </a:xfrm>
              <a:custGeom>
                <a:avLst/>
                <a:gdLst>
                  <a:gd name="connsiteX0" fmla="*/ 29624 w 67208"/>
                  <a:gd name="connsiteY0" fmla="*/ 37750 h 81876"/>
                  <a:gd name="connsiteX1" fmla="*/ 67208 w 67208"/>
                  <a:gd name="connsiteY1" fmla="*/ 4810 h 81876"/>
                  <a:gd name="connsiteX2" fmla="*/ 65773 w 67208"/>
                  <a:gd name="connsiteY2" fmla="*/ 748 h 81876"/>
                  <a:gd name="connsiteX3" fmla="*/ 23910 w 67208"/>
                  <a:gd name="connsiteY3" fmla="*/ 33188 h 81876"/>
                  <a:gd name="connsiteX4" fmla="*/ 1435 w 67208"/>
                  <a:gd name="connsiteY4" fmla="*/ 81130 h 81876"/>
                  <a:gd name="connsiteX5" fmla="*/ 5714 w 67208"/>
                  <a:gd name="connsiteY5" fmla="*/ 81644 h 81876"/>
                  <a:gd name="connsiteX6" fmla="*/ 29624 w 67208"/>
                  <a:gd name="connsiteY6" fmla="*/ 37764 h 81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7208" h="81876">
                    <a:moveTo>
                      <a:pt x="29624" y="37750"/>
                    </a:moveTo>
                    <a:cubicBezTo>
                      <a:pt x="44083" y="19675"/>
                      <a:pt x="59193" y="6691"/>
                      <a:pt x="67208" y="4810"/>
                    </a:cubicBezTo>
                    <a:cubicBezTo>
                      <a:pt x="67222" y="2928"/>
                      <a:pt x="66761" y="1547"/>
                      <a:pt x="65773" y="748"/>
                    </a:cubicBezTo>
                    <a:cubicBezTo>
                      <a:pt x="60425" y="-3531"/>
                      <a:pt x="41687" y="10983"/>
                      <a:pt x="23910" y="33188"/>
                    </a:cubicBezTo>
                    <a:cubicBezTo>
                      <a:pt x="6147" y="55378"/>
                      <a:pt x="-3913" y="76851"/>
                      <a:pt x="1435" y="81130"/>
                    </a:cubicBezTo>
                    <a:cubicBezTo>
                      <a:pt x="2424" y="81928"/>
                      <a:pt x="3886" y="82064"/>
                      <a:pt x="5714" y="81644"/>
                    </a:cubicBezTo>
                    <a:cubicBezTo>
                      <a:pt x="5795" y="73426"/>
                      <a:pt x="15150" y="55838"/>
                      <a:pt x="29624" y="37764"/>
                    </a:cubicBezTo>
                    <a:close/>
                  </a:path>
                </a:pathLst>
              </a:custGeom>
              <a:solidFill>
                <a:srgbClr val="95C9DB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5" name="Freeform: Shape 734">
                <a:extLst>
                  <a:ext uri="{FF2B5EF4-FFF2-40B4-BE49-F238E27FC236}">
                    <a16:creationId xmlns:a16="http://schemas.microsoft.com/office/drawing/2014/main" id="{C3F47F85-CB32-10E8-8DA7-B64FB4766672}"/>
                  </a:ext>
                </a:extLst>
              </p:cNvPr>
              <p:cNvSpPr/>
              <p:nvPr/>
            </p:nvSpPr>
            <p:spPr>
              <a:xfrm>
                <a:off x="11124231" y="2257083"/>
                <a:ext cx="41280" cy="49309"/>
              </a:xfrm>
              <a:custGeom>
                <a:avLst/>
                <a:gdLst>
                  <a:gd name="connsiteX0" fmla="*/ 0 w 41280"/>
                  <a:gd name="connsiteY0" fmla="*/ 49309 h 49309"/>
                  <a:gd name="connsiteX1" fmla="*/ 23666 w 41280"/>
                  <a:gd name="connsiteY1" fmla="*/ 27227 h 49309"/>
                  <a:gd name="connsiteX2" fmla="*/ 33848 w 41280"/>
                  <a:gd name="connsiteY2" fmla="*/ 14094 h 49309"/>
                  <a:gd name="connsiteX3" fmla="*/ 41281 w 41280"/>
                  <a:gd name="connsiteY3" fmla="*/ 0 h 49309"/>
                  <a:gd name="connsiteX4" fmla="*/ 31032 w 41280"/>
                  <a:gd name="connsiteY4" fmla="*/ 12145 h 49309"/>
                  <a:gd name="connsiteX5" fmla="*/ 20755 w 41280"/>
                  <a:gd name="connsiteY5" fmla="*/ 24452 h 49309"/>
                  <a:gd name="connsiteX6" fmla="*/ 0 w 41280"/>
                  <a:gd name="connsiteY6" fmla="*/ 49309 h 49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280" h="49309">
                    <a:moveTo>
                      <a:pt x="0" y="49309"/>
                    </a:moveTo>
                    <a:cubicBezTo>
                      <a:pt x="8164" y="42608"/>
                      <a:pt x="16301" y="35486"/>
                      <a:pt x="23666" y="27227"/>
                    </a:cubicBezTo>
                    <a:cubicBezTo>
                      <a:pt x="27335" y="23111"/>
                      <a:pt x="30788" y="18711"/>
                      <a:pt x="33848" y="14094"/>
                    </a:cubicBezTo>
                    <a:cubicBezTo>
                      <a:pt x="36231" y="10506"/>
                      <a:pt x="40942" y="3561"/>
                      <a:pt x="41281" y="0"/>
                    </a:cubicBezTo>
                    <a:cubicBezTo>
                      <a:pt x="37733" y="3398"/>
                      <a:pt x="34281" y="8259"/>
                      <a:pt x="31032" y="12145"/>
                    </a:cubicBezTo>
                    <a:cubicBezTo>
                      <a:pt x="27606" y="16247"/>
                      <a:pt x="24181" y="20349"/>
                      <a:pt x="20755" y="24452"/>
                    </a:cubicBezTo>
                    <a:cubicBezTo>
                      <a:pt x="13837" y="32738"/>
                      <a:pt x="6918" y="41024"/>
                      <a:pt x="0" y="493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6" name="Freeform: Shape 735">
                <a:extLst>
                  <a:ext uri="{FF2B5EF4-FFF2-40B4-BE49-F238E27FC236}">
                    <a16:creationId xmlns:a16="http://schemas.microsoft.com/office/drawing/2014/main" id="{51731000-426A-5F8D-C5FB-98423293BB7C}"/>
                  </a:ext>
                </a:extLst>
              </p:cNvPr>
              <p:cNvSpPr/>
              <p:nvPr/>
            </p:nvSpPr>
            <p:spPr>
              <a:xfrm>
                <a:off x="11274691" y="2128556"/>
                <a:ext cx="39561" cy="123612"/>
              </a:xfrm>
              <a:custGeom>
                <a:avLst/>
                <a:gdLst>
                  <a:gd name="connsiteX0" fmla="*/ 39561 w 39561"/>
                  <a:gd name="connsiteY0" fmla="*/ 61806 h 123612"/>
                  <a:gd name="connsiteX1" fmla="*/ 19781 w 39561"/>
                  <a:gd name="connsiteY1" fmla="*/ 123612 h 123612"/>
                  <a:gd name="connsiteX2" fmla="*/ 0 w 39561"/>
                  <a:gd name="connsiteY2" fmla="*/ 61806 h 123612"/>
                  <a:gd name="connsiteX3" fmla="*/ 19781 w 39561"/>
                  <a:gd name="connsiteY3" fmla="*/ 0 h 123612"/>
                  <a:gd name="connsiteX4" fmla="*/ 39561 w 39561"/>
                  <a:gd name="connsiteY4" fmla="*/ 61806 h 123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561" h="123612">
                    <a:moveTo>
                      <a:pt x="39561" y="61806"/>
                    </a:moveTo>
                    <a:cubicBezTo>
                      <a:pt x="39561" y="95941"/>
                      <a:pt x="30705" y="123612"/>
                      <a:pt x="19781" y="123612"/>
                    </a:cubicBezTo>
                    <a:cubicBezTo>
                      <a:pt x="8856" y="123612"/>
                      <a:pt x="0" y="95941"/>
                      <a:pt x="0" y="61806"/>
                    </a:cubicBezTo>
                    <a:cubicBezTo>
                      <a:pt x="0" y="27672"/>
                      <a:pt x="8856" y="0"/>
                      <a:pt x="19781" y="0"/>
                    </a:cubicBezTo>
                    <a:cubicBezTo>
                      <a:pt x="30705" y="0"/>
                      <a:pt x="39561" y="27672"/>
                      <a:pt x="39561" y="61806"/>
                    </a:cubicBez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7" name="Freeform: Shape 736">
                <a:extLst>
                  <a:ext uri="{FF2B5EF4-FFF2-40B4-BE49-F238E27FC236}">
                    <a16:creationId xmlns:a16="http://schemas.microsoft.com/office/drawing/2014/main" id="{38B3CD2D-737A-4B52-FC83-6174492B46E1}"/>
                  </a:ext>
                </a:extLst>
              </p:cNvPr>
              <p:cNvSpPr/>
              <p:nvPr/>
            </p:nvSpPr>
            <p:spPr>
              <a:xfrm>
                <a:off x="11280526" y="2139509"/>
                <a:ext cx="16070" cy="102951"/>
              </a:xfrm>
              <a:custGeom>
                <a:avLst/>
                <a:gdLst>
                  <a:gd name="connsiteX0" fmla="*/ 7311 w 16070"/>
                  <a:gd name="connsiteY0" fmla="*/ 51476 h 102951"/>
                  <a:gd name="connsiteX1" fmla="*/ 16071 w 16070"/>
                  <a:gd name="connsiteY1" fmla="*/ 2275 h 102951"/>
                  <a:gd name="connsiteX2" fmla="*/ 12415 w 16070"/>
                  <a:gd name="connsiteY2" fmla="*/ 0 h 102951"/>
                  <a:gd name="connsiteX3" fmla="*/ 0 w 16070"/>
                  <a:gd name="connsiteY3" fmla="*/ 51476 h 102951"/>
                  <a:gd name="connsiteX4" fmla="*/ 12415 w 16070"/>
                  <a:gd name="connsiteY4" fmla="*/ 102951 h 102951"/>
                  <a:gd name="connsiteX5" fmla="*/ 16071 w 16070"/>
                  <a:gd name="connsiteY5" fmla="*/ 100677 h 102951"/>
                  <a:gd name="connsiteX6" fmla="*/ 7311 w 16070"/>
                  <a:gd name="connsiteY6" fmla="*/ 51476 h 102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70" h="102951">
                    <a:moveTo>
                      <a:pt x="7311" y="51476"/>
                    </a:moveTo>
                    <a:cubicBezTo>
                      <a:pt x="7311" y="28324"/>
                      <a:pt x="10994" y="8746"/>
                      <a:pt x="16071" y="2275"/>
                    </a:cubicBezTo>
                    <a:cubicBezTo>
                      <a:pt x="14920" y="799"/>
                      <a:pt x="13688" y="0"/>
                      <a:pt x="12415" y="0"/>
                    </a:cubicBezTo>
                    <a:cubicBezTo>
                      <a:pt x="5565" y="0"/>
                      <a:pt x="0" y="23044"/>
                      <a:pt x="0" y="51476"/>
                    </a:cubicBezTo>
                    <a:cubicBezTo>
                      <a:pt x="0" y="79908"/>
                      <a:pt x="5551" y="102951"/>
                      <a:pt x="12415" y="102951"/>
                    </a:cubicBezTo>
                    <a:cubicBezTo>
                      <a:pt x="13688" y="102951"/>
                      <a:pt x="14920" y="102153"/>
                      <a:pt x="16071" y="100677"/>
                    </a:cubicBezTo>
                    <a:cubicBezTo>
                      <a:pt x="11007" y="94205"/>
                      <a:pt x="7311" y="74628"/>
                      <a:pt x="7311" y="51476"/>
                    </a:cubicBez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8" name="Freeform: Shape 737">
                <a:extLst>
                  <a:ext uri="{FF2B5EF4-FFF2-40B4-BE49-F238E27FC236}">
                    <a16:creationId xmlns:a16="http://schemas.microsoft.com/office/drawing/2014/main" id="{EEBF392D-DF41-2851-AB77-2A6EBAB8F351}"/>
                  </a:ext>
                </a:extLst>
              </p:cNvPr>
              <p:cNvSpPr/>
              <p:nvPr/>
            </p:nvSpPr>
            <p:spPr>
              <a:xfrm>
                <a:off x="11218883" y="2019065"/>
                <a:ext cx="39561" cy="123612"/>
              </a:xfrm>
              <a:custGeom>
                <a:avLst/>
                <a:gdLst>
                  <a:gd name="connsiteX0" fmla="*/ 39561 w 39561"/>
                  <a:gd name="connsiteY0" fmla="*/ 61806 h 123612"/>
                  <a:gd name="connsiteX1" fmla="*/ 19781 w 39561"/>
                  <a:gd name="connsiteY1" fmla="*/ 123612 h 123612"/>
                  <a:gd name="connsiteX2" fmla="*/ 0 w 39561"/>
                  <a:gd name="connsiteY2" fmla="*/ 61806 h 123612"/>
                  <a:gd name="connsiteX3" fmla="*/ 19781 w 39561"/>
                  <a:gd name="connsiteY3" fmla="*/ 0 h 123612"/>
                  <a:gd name="connsiteX4" fmla="*/ 39561 w 39561"/>
                  <a:gd name="connsiteY4" fmla="*/ 61806 h 123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561" h="123612">
                    <a:moveTo>
                      <a:pt x="39561" y="61806"/>
                    </a:moveTo>
                    <a:cubicBezTo>
                      <a:pt x="39561" y="95941"/>
                      <a:pt x="30705" y="123612"/>
                      <a:pt x="19781" y="123612"/>
                    </a:cubicBezTo>
                    <a:cubicBezTo>
                      <a:pt x="8856" y="123612"/>
                      <a:pt x="0" y="95941"/>
                      <a:pt x="0" y="61806"/>
                    </a:cubicBezTo>
                    <a:cubicBezTo>
                      <a:pt x="0" y="27672"/>
                      <a:pt x="8856" y="0"/>
                      <a:pt x="19781" y="0"/>
                    </a:cubicBezTo>
                    <a:cubicBezTo>
                      <a:pt x="30705" y="0"/>
                      <a:pt x="39561" y="27672"/>
                      <a:pt x="39561" y="61806"/>
                    </a:cubicBez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9" name="Freeform: Shape 738">
                <a:extLst>
                  <a:ext uri="{FF2B5EF4-FFF2-40B4-BE49-F238E27FC236}">
                    <a16:creationId xmlns:a16="http://schemas.microsoft.com/office/drawing/2014/main" id="{E485EE8E-4ECE-8408-4AA0-1CC062F8A32D}"/>
                  </a:ext>
                </a:extLst>
              </p:cNvPr>
              <p:cNvSpPr/>
              <p:nvPr/>
            </p:nvSpPr>
            <p:spPr>
              <a:xfrm>
                <a:off x="11274691" y="2019065"/>
                <a:ext cx="39561" cy="123612"/>
              </a:xfrm>
              <a:custGeom>
                <a:avLst/>
                <a:gdLst>
                  <a:gd name="connsiteX0" fmla="*/ 39561 w 39561"/>
                  <a:gd name="connsiteY0" fmla="*/ 61806 h 123612"/>
                  <a:gd name="connsiteX1" fmla="*/ 19781 w 39561"/>
                  <a:gd name="connsiteY1" fmla="*/ 123612 h 123612"/>
                  <a:gd name="connsiteX2" fmla="*/ 0 w 39561"/>
                  <a:gd name="connsiteY2" fmla="*/ 61806 h 123612"/>
                  <a:gd name="connsiteX3" fmla="*/ 19781 w 39561"/>
                  <a:gd name="connsiteY3" fmla="*/ 0 h 123612"/>
                  <a:gd name="connsiteX4" fmla="*/ 39561 w 39561"/>
                  <a:gd name="connsiteY4" fmla="*/ 61806 h 123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561" h="123612">
                    <a:moveTo>
                      <a:pt x="39561" y="61806"/>
                    </a:moveTo>
                    <a:cubicBezTo>
                      <a:pt x="39561" y="95941"/>
                      <a:pt x="30705" y="123612"/>
                      <a:pt x="19781" y="123612"/>
                    </a:cubicBezTo>
                    <a:cubicBezTo>
                      <a:pt x="8856" y="123612"/>
                      <a:pt x="0" y="95941"/>
                      <a:pt x="0" y="61806"/>
                    </a:cubicBezTo>
                    <a:cubicBezTo>
                      <a:pt x="0" y="27672"/>
                      <a:pt x="8856" y="0"/>
                      <a:pt x="19781" y="0"/>
                    </a:cubicBezTo>
                    <a:cubicBezTo>
                      <a:pt x="30705" y="0"/>
                      <a:pt x="39561" y="27672"/>
                      <a:pt x="39561" y="61806"/>
                    </a:cubicBezTo>
                    <a:close/>
                  </a:path>
                </a:pathLst>
              </a:custGeom>
              <a:solidFill>
                <a:sysClr val="window" lastClr="FFFFFF">
                  <a:lumMod val="50000"/>
                </a:sysClr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0" name="Freeform: Shape 739">
                <a:extLst>
                  <a:ext uri="{FF2B5EF4-FFF2-40B4-BE49-F238E27FC236}">
                    <a16:creationId xmlns:a16="http://schemas.microsoft.com/office/drawing/2014/main" id="{3CEC1E4A-1B2B-4F0C-784B-6DCA9EBF9DD6}"/>
                  </a:ext>
                </a:extLst>
              </p:cNvPr>
              <p:cNvSpPr/>
              <p:nvPr/>
            </p:nvSpPr>
            <p:spPr>
              <a:xfrm>
                <a:off x="11224718" y="2028245"/>
                <a:ext cx="16070" cy="102951"/>
              </a:xfrm>
              <a:custGeom>
                <a:avLst/>
                <a:gdLst>
                  <a:gd name="connsiteX0" fmla="*/ 7311 w 16070"/>
                  <a:gd name="connsiteY0" fmla="*/ 51476 h 102951"/>
                  <a:gd name="connsiteX1" fmla="*/ 16071 w 16070"/>
                  <a:gd name="connsiteY1" fmla="*/ 2275 h 102951"/>
                  <a:gd name="connsiteX2" fmla="*/ 12415 w 16070"/>
                  <a:gd name="connsiteY2" fmla="*/ 0 h 102951"/>
                  <a:gd name="connsiteX3" fmla="*/ 0 w 16070"/>
                  <a:gd name="connsiteY3" fmla="*/ 51476 h 102951"/>
                  <a:gd name="connsiteX4" fmla="*/ 12415 w 16070"/>
                  <a:gd name="connsiteY4" fmla="*/ 102951 h 102951"/>
                  <a:gd name="connsiteX5" fmla="*/ 16071 w 16070"/>
                  <a:gd name="connsiteY5" fmla="*/ 100677 h 102951"/>
                  <a:gd name="connsiteX6" fmla="*/ 7311 w 16070"/>
                  <a:gd name="connsiteY6" fmla="*/ 51476 h 102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70" h="102951">
                    <a:moveTo>
                      <a:pt x="7311" y="51476"/>
                    </a:moveTo>
                    <a:cubicBezTo>
                      <a:pt x="7311" y="28324"/>
                      <a:pt x="10994" y="8746"/>
                      <a:pt x="16071" y="2275"/>
                    </a:cubicBezTo>
                    <a:cubicBezTo>
                      <a:pt x="14920" y="799"/>
                      <a:pt x="13688" y="0"/>
                      <a:pt x="12415" y="0"/>
                    </a:cubicBezTo>
                    <a:cubicBezTo>
                      <a:pt x="5565" y="0"/>
                      <a:pt x="0" y="23044"/>
                      <a:pt x="0" y="51476"/>
                    </a:cubicBezTo>
                    <a:cubicBezTo>
                      <a:pt x="0" y="79908"/>
                      <a:pt x="5551" y="102951"/>
                      <a:pt x="12415" y="102951"/>
                    </a:cubicBezTo>
                    <a:cubicBezTo>
                      <a:pt x="13688" y="102951"/>
                      <a:pt x="14920" y="102153"/>
                      <a:pt x="16071" y="100677"/>
                    </a:cubicBezTo>
                    <a:cubicBezTo>
                      <a:pt x="11007" y="94205"/>
                      <a:pt x="7311" y="74628"/>
                      <a:pt x="7311" y="51476"/>
                    </a:cubicBez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1" name="Freeform: Shape 740">
                <a:extLst>
                  <a:ext uri="{FF2B5EF4-FFF2-40B4-BE49-F238E27FC236}">
                    <a16:creationId xmlns:a16="http://schemas.microsoft.com/office/drawing/2014/main" id="{F92AB6B0-FFA1-A35E-8794-DEA5084C28CD}"/>
                  </a:ext>
                </a:extLst>
              </p:cNvPr>
              <p:cNvSpPr/>
              <p:nvPr/>
            </p:nvSpPr>
            <p:spPr>
              <a:xfrm>
                <a:off x="11249265" y="2052141"/>
                <a:ext cx="4843" cy="64310"/>
              </a:xfrm>
              <a:custGeom>
                <a:avLst/>
                <a:gdLst>
                  <a:gd name="connsiteX0" fmla="*/ 0 w 4843"/>
                  <a:gd name="connsiteY0" fmla="*/ 64297 h 64310"/>
                  <a:gd name="connsiteX1" fmla="*/ 4671 w 4843"/>
                  <a:gd name="connsiteY1" fmla="*/ 32264 h 64310"/>
                  <a:gd name="connsiteX2" fmla="*/ 4414 w 4843"/>
                  <a:gd name="connsiteY2" fmla="*/ 15651 h 64310"/>
                  <a:gd name="connsiteX3" fmla="*/ 1408 w 4843"/>
                  <a:gd name="connsiteY3" fmla="*/ 0 h 64310"/>
                  <a:gd name="connsiteX4" fmla="*/ 1002 w 4843"/>
                  <a:gd name="connsiteY4" fmla="*/ 15895 h 64310"/>
                  <a:gd name="connsiteX5" fmla="*/ 677 w 4843"/>
                  <a:gd name="connsiteY5" fmla="*/ 31925 h 64310"/>
                  <a:gd name="connsiteX6" fmla="*/ 14 w 4843"/>
                  <a:gd name="connsiteY6" fmla="*/ 64311 h 64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43" h="64310">
                    <a:moveTo>
                      <a:pt x="0" y="64297"/>
                    </a:moveTo>
                    <a:cubicBezTo>
                      <a:pt x="2193" y="53967"/>
                      <a:pt x="4089" y="43325"/>
                      <a:pt x="4671" y="32264"/>
                    </a:cubicBezTo>
                    <a:cubicBezTo>
                      <a:pt x="4955" y="26767"/>
                      <a:pt x="4901" y="21162"/>
                      <a:pt x="4414" y="15651"/>
                    </a:cubicBezTo>
                    <a:cubicBezTo>
                      <a:pt x="4035" y="11359"/>
                      <a:pt x="3371" y="3006"/>
                      <a:pt x="1408" y="0"/>
                    </a:cubicBezTo>
                    <a:cubicBezTo>
                      <a:pt x="758" y="4874"/>
                      <a:pt x="1097" y="10818"/>
                      <a:pt x="1002" y="15895"/>
                    </a:cubicBezTo>
                    <a:cubicBezTo>
                      <a:pt x="894" y="21243"/>
                      <a:pt x="785" y="26577"/>
                      <a:pt x="677" y="31925"/>
                    </a:cubicBezTo>
                    <a:cubicBezTo>
                      <a:pt x="460" y="42716"/>
                      <a:pt x="230" y="53507"/>
                      <a:pt x="14" y="643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2" name="Freeform: Shape 741">
                <a:extLst>
                  <a:ext uri="{FF2B5EF4-FFF2-40B4-BE49-F238E27FC236}">
                    <a16:creationId xmlns:a16="http://schemas.microsoft.com/office/drawing/2014/main" id="{D3CBB3D1-121A-F98E-3A6D-47700C37A26C}"/>
                  </a:ext>
                </a:extLst>
              </p:cNvPr>
              <p:cNvSpPr/>
              <p:nvPr/>
            </p:nvSpPr>
            <p:spPr>
              <a:xfrm>
                <a:off x="11280526" y="2028245"/>
                <a:ext cx="16070" cy="102951"/>
              </a:xfrm>
              <a:custGeom>
                <a:avLst/>
                <a:gdLst>
                  <a:gd name="connsiteX0" fmla="*/ 7311 w 16070"/>
                  <a:gd name="connsiteY0" fmla="*/ 51476 h 102951"/>
                  <a:gd name="connsiteX1" fmla="*/ 16071 w 16070"/>
                  <a:gd name="connsiteY1" fmla="*/ 2275 h 102951"/>
                  <a:gd name="connsiteX2" fmla="*/ 12415 w 16070"/>
                  <a:gd name="connsiteY2" fmla="*/ 0 h 102951"/>
                  <a:gd name="connsiteX3" fmla="*/ 0 w 16070"/>
                  <a:gd name="connsiteY3" fmla="*/ 51476 h 102951"/>
                  <a:gd name="connsiteX4" fmla="*/ 12415 w 16070"/>
                  <a:gd name="connsiteY4" fmla="*/ 102951 h 102951"/>
                  <a:gd name="connsiteX5" fmla="*/ 16071 w 16070"/>
                  <a:gd name="connsiteY5" fmla="*/ 100677 h 102951"/>
                  <a:gd name="connsiteX6" fmla="*/ 7311 w 16070"/>
                  <a:gd name="connsiteY6" fmla="*/ 51476 h 102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70" h="102951">
                    <a:moveTo>
                      <a:pt x="7311" y="51476"/>
                    </a:moveTo>
                    <a:cubicBezTo>
                      <a:pt x="7311" y="28324"/>
                      <a:pt x="10994" y="8746"/>
                      <a:pt x="16071" y="2275"/>
                    </a:cubicBezTo>
                    <a:cubicBezTo>
                      <a:pt x="14920" y="799"/>
                      <a:pt x="13688" y="0"/>
                      <a:pt x="12415" y="0"/>
                    </a:cubicBezTo>
                    <a:cubicBezTo>
                      <a:pt x="5565" y="0"/>
                      <a:pt x="0" y="23044"/>
                      <a:pt x="0" y="51476"/>
                    </a:cubicBezTo>
                    <a:cubicBezTo>
                      <a:pt x="0" y="79908"/>
                      <a:pt x="5551" y="102951"/>
                      <a:pt x="12415" y="102951"/>
                    </a:cubicBezTo>
                    <a:cubicBezTo>
                      <a:pt x="13688" y="102951"/>
                      <a:pt x="14920" y="102153"/>
                      <a:pt x="16071" y="100677"/>
                    </a:cubicBezTo>
                    <a:cubicBezTo>
                      <a:pt x="11007" y="94205"/>
                      <a:pt x="7311" y="74628"/>
                      <a:pt x="7311" y="51476"/>
                    </a:cubicBez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3" name="Freeform: Shape 742">
                <a:extLst>
                  <a:ext uri="{FF2B5EF4-FFF2-40B4-BE49-F238E27FC236}">
                    <a16:creationId xmlns:a16="http://schemas.microsoft.com/office/drawing/2014/main" id="{977A52AC-7FB5-947A-1187-4A3CDECC7C54}"/>
                  </a:ext>
                </a:extLst>
              </p:cNvPr>
              <p:cNvSpPr/>
              <p:nvPr/>
            </p:nvSpPr>
            <p:spPr>
              <a:xfrm>
                <a:off x="11305073" y="2052141"/>
                <a:ext cx="4843" cy="64310"/>
              </a:xfrm>
              <a:custGeom>
                <a:avLst/>
                <a:gdLst>
                  <a:gd name="connsiteX0" fmla="*/ 0 w 4843"/>
                  <a:gd name="connsiteY0" fmla="*/ 64297 h 64310"/>
                  <a:gd name="connsiteX1" fmla="*/ 4671 w 4843"/>
                  <a:gd name="connsiteY1" fmla="*/ 32264 h 64310"/>
                  <a:gd name="connsiteX2" fmla="*/ 4414 w 4843"/>
                  <a:gd name="connsiteY2" fmla="*/ 15651 h 64310"/>
                  <a:gd name="connsiteX3" fmla="*/ 1408 w 4843"/>
                  <a:gd name="connsiteY3" fmla="*/ 0 h 64310"/>
                  <a:gd name="connsiteX4" fmla="*/ 1002 w 4843"/>
                  <a:gd name="connsiteY4" fmla="*/ 15895 h 64310"/>
                  <a:gd name="connsiteX5" fmla="*/ 677 w 4843"/>
                  <a:gd name="connsiteY5" fmla="*/ 31925 h 64310"/>
                  <a:gd name="connsiteX6" fmla="*/ 14 w 4843"/>
                  <a:gd name="connsiteY6" fmla="*/ 64311 h 64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43" h="64310">
                    <a:moveTo>
                      <a:pt x="0" y="64297"/>
                    </a:moveTo>
                    <a:cubicBezTo>
                      <a:pt x="2193" y="53967"/>
                      <a:pt x="4089" y="43325"/>
                      <a:pt x="4671" y="32264"/>
                    </a:cubicBezTo>
                    <a:cubicBezTo>
                      <a:pt x="4955" y="26767"/>
                      <a:pt x="4901" y="21162"/>
                      <a:pt x="4414" y="15651"/>
                    </a:cubicBezTo>
                    <a:cubicBezTo>
                      <a:pt x="4035" y="11359"/>
                      <a:pt x="3371" y="3006"/>
                      <a:pt x="1408" y="0"/>
                    </a:cubicBezTo>
                    <a:cubicBezTo>
                      <a:pt x="758" y="4874"/>
                      <a:pt x="1097" y="10818"/>
                      <a:pt x="1002" y="15895"/>
                    </a:cubicBezTo>
                    <a:cubicBezTo>
                      <a:pt x="894" y="21243"/>
                      <a:pt x="785" y="26577"/>
                      <a:pt x="677" y="31925"/>
                    </a:cubicBezTo>
                    <a:cubicBezTo>
                      <a:pt x="460" y="42716"/>
                      <a:pt x="230" y="53507"/>
                      <a:pt x="14" y="643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4" name="Freeform: Shape 743">
                <a:extLst>
                  <a:ext uri="{FF2B5EF4-FFF2-40B4-BE49-F238E27FC236}">
                    <a16:creationId xmlns:a16="http://schemas.microsoft.com/office/drawing/2014/main" id="{B6BAA0F6-E22A-82D6-56CD-902AD2E53D56}"/>
                  </a:ext>
                </a:extLst>
              </p:cNvPr>
              <p:cNvSpPr/>
              <p:nvPr/>
            </p:nvSpPr>
            <p:spPr>
              <a:xfrm>
                <a:off x="11305073" y="2163054"/>
                <a:ext cx="4843" cy="64310"/>
              </a:xfrm>
              <a:custGeom>
                <a:avLst/>
                <a:gdLst>
                  <a:gd name="connsiteX0" fmla="*/ 0 w 4843"/>
                  <a:gd name="connsiteY0" fmla="*/ 64297 h 64310"/>
                  <a:gd name="connsiteX1" fmla="*/ 4671 w 4843"/>
                  <a:gd name="connsiteY1" fmla="*/ 32264 h 64310"/>
                  <a:gd name="connsiteX2" fmla="*/ 4414 w 4843"/>
                  <a:gd name="connsiteY2" fmla="*/ 15651 h 64310"/>
                  <a:gd name="connsiteX3" fmla="*/ 1408 w 4843"/>
                  <a:gd name="connsiteY3" fmla="*/ 0 h 64310"/>
                  <a:gd name="connsiteX4" fmla="*/ 1002 w 4843"/>
                  <a:gd name="connsiteY4" fmla="*/ 15895 h 64310"/>
                  <a:gd name="connsiteX5" fmla="*/ 677 w 4843"/>
                  <a:gd name="connsiteY5" fmla="*/ 31925 h 64310"/>
                  <a:gd name="connsiteX6" fmla="*/ 14 w 4843"/>
                  <a:gd name="connsiteY6" fmla="*/ 64311 h 64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43" h="64310">
                    <a:moveTo>
                      <a:pt x="0" y="64297"/>
                    </a:moveTo>
                    <a:cubicBezTo>
                      <a:pt x="2193" y="53967"/>
                      <a:pt x="4089" y="43325"/>
                      <a:pt x="4671" y="32264"/>
                    </a:cubicBezTo>
                    <a:cubicBezTo>
                      <a:pt x="4955" y="26767"/>
                      <a:pt x="4901" y="21162"/>
                      <a:pt x="4414" y="15651"/>
                    </a:cubicBezTo>
                    <a:cubicBezTo>
                      <a:pt x="4035" y="11359"/>
                      <a:pt x="3371" y="3006"/>
                      <a:pt x="1408" y="0"/>
                    </a:cubicBezTo>
                    <a:cubicBezTo>
                      <a:pt x="758" y="4874"/>
                      <a:pt x="1097" y="10818"/>
                      <a:pt x="1002" y="15895"/>
                    </a:cubicBezTo>
                    <a:cubicBezTo>
                      <a:pt x="894" y="21243"/>
                      <a:pt x="785" y="26577"/>
                      <a:pt x="677" y="31925"/>
                    </a:cubicBezTo>
                    <a:cubicBezTo>
                      <a:pt x="460" y="42716"/>
                      <a:pt x="230" y="53507"/>
                      <a:pt x="14" y="643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5" name="Freeform: Shape 744">
                <a:extLst>
                  <a:ext uri="{FF2B5EF4-FFF2-40B4-BE49-F238E27FC236}">
                    <a16:creationId xmlns:a16="http://schemas.microsoft.com/office/drawing/2014/main" id="{BCC494A8-4EB9-E82D-5130-903B395402E0}"/>
                  </a:ext>
                </a:extLst>
              </p:cNvPr>
              <p:cNvSpPr/>
              <p:nvPr/>
            </p:nvSpPr>
            <p:spPr>
              <a:xfrm rot="19279801">
                <a:off x="11312125" y="2226744"/>
                <a:ext cx="39561" cy="123612"/>
              </a:xfrm>
              <a:custGeom>
                <a:avLst/>
                <a:gdLst>
                  <a:gd name="connsiteX0" fmla="*/ 39561 w 39561"/>
                  <a:gd name="connsiteY0" fmla="*/ 61806 h 123612"/>
                  <a:gd name="connsiteX1" fmla="*/ 19781 w 39561"/>
                  <a:gd name="connsiteY1" fmla="*/ 123612 h 123612"/>
                  <a:gd name="connsiteX2" fmla="*/ 0 w 39561"/>
                  <a:gd name="connsiteY2" fmla="*/ 61806 h 123612"/>
                  <a:gd name="connsiteX3" fmla="*/ 19781 w 39561"/>
                  <a:gd name="connsiteY3" fmla="*/ 0 h 123612"/>
                  <a:gd name="connsiteX4" fmla="*/ 39561 w 39561"/>
                  <a:gd name="connsiteY4" fmla="*/ 61806 h 123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561" h="123612">
                    <a:moveTo>
                      <a:pt x="39561" y="61806"/>
                    </a:moveTo>
                    <a:cubicBezTo>
                      <a:pt x="39561" y="95941"/>
                      <a:pt x="30705" y="123612"/>
                      <a:pt x="19781" y="123612"/>
                    </a:cubicBezTo>
                    <a:cubicBezTo>
                      <a:pt x="8856" y="123612"/>
                      <a:pt x="0" y="95941"/>
                      <a:pt x="0" y="61806"/>
                    </a:cubicBezTo>
                    <a:cubicBezTo>
                      <a:pt x="0" y="27672"/>
                      <a:pt x="8856" y="0"/>
                      <a:pt x="19781" y="0"/>
                    </a:cubicBezTo>
                    <a:cubicBezTo>
                      <a:pt x="30705" y="0"/>
                      <a:pt x="39561" y="27672"/>
                      <a:pt x="39561" y="61806"/>
                    </a:cubicBezTo>
                    <a:close/>
                  </a:path>
                </a:pathLst>
              </a:custGeom>
              <a:solidFill>
                <a:srgbClr val="86C567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6" name="Freeform: Shape 745">
                <a:extLst>
                  <a:ext uri="{FF2B5EF4-FFF2-40B4-BE49-F238E27FC236}">
                    <a16:creationId xmlns:a16="http://schemas.microsoft.com/office/drawing/2014/main" id="{78507A80-C2ED-FD27-C50A-99C166C86AE7}"/>
                  </a:ext>
                </a:extLst>
              </p:cNvPr>
              <p:cNvSpPr/>
              <p:nvPr/>
            </p:nvSpPr>
            <p:spPr>
              <a:xfrm>
                <a:off x="11299901" y="2247142"/>
                <a:ext cx="67208" cy="81876"/>
              </a:xfrm>
              <a:custGeom>
                <a:avLst/>
                <a:gdLst>
                  <a:gd name="connsiteX0" fmla="*/ 37585 w 67208"/>
                  <a:gd name="connsiteY0" fmla="*/ 37750 h 81876"/>
                  <a:gd name="connsiteX1" fmla="*/ 0 w 67208"/>
                  <a:gd name="connsiteY1" fmla="*/ 4810 h 81876"/>
                  <a:gd name="connsiteX2" fmla="*/ 1435 w 67208"/>
                  <a:gd name="connsiteY2" fmla="*/ 748 h 81876"/>
                  <a:gd name="connsiteX3" fmla="*/ 43298 w 67208"/>
                  <a:gd name="connsiteY3" fmla="*/ 33188 h 81876"/>
                  <a:gd name="connsiteX4" fmla="*/ 65773 w 67208"/>
                  <a:gd name="connsiteY4" fmla="*/ 81130 h 81876"/>
                  <a:gd name="connsiteX5" fmla="*/ 61495 w 67208"/>
                  <a:gd name="connsiteY5" fmla="*/ 81644 h 81876"/>
                  <a:gd name="connsiteX6" fmla="*/ 37585 w 67208"/>
                  <a:gd name="connsiteY6" fmla="*/ 37764 h 81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7208" h="81876">
                    <a:moveTo>
                      <a:pt x="37585" y="37750"/>
                    </a:moveTo>
                    <a:cubicBezTo>
                      <a:pt x="23125" y="19675"/>
                      <a:pt x="8015" y="6691"/>
                      <a:pt x="0" y="4810"/>
                    </a:cubicBezTo>
                    <a:cubicBezTo>
                      <a:pt x="-13" y="2928"/>
                      <a:pt x="447" y="1547"/>
                      <a:pt x="1435" y="748"/>
                    </a:cubicBezTo>
                    <a:cubicBezTo>
                      <a:pt x="6783" y="-3531"/>
                      <a:pt x="25521" y="10983"/>
                      <a:pt x="43298" y="33188"/>
                    </a:cubicBezTo>
                    <a:cubicBezTo>
                      <a:pt x="61062" y="55378"/>
                      <a:pt x="71121" y="76851"/>
                      <a:pt x="65773" y="81130"/>
                    </a:cubicBezTo>
                    <a:cubicBezTo>
                      <a:pt x="64785" y="81928"/>
                      <a:pt x="63323" y="82064"/>
                      <a:pt x="61495" y="81644"/>
                    </a:cubicBezTo>
                    <a:cubicBezTo>
                      <a:pt x="61414" y="73426"/>
                      <a:pt x="52058" y="55838"/>
                      <a:pt x="37585" y="37764"/>
                    </a:cubicBezTo>
                    <a:close/>
                  </a:path>
                </a:pathLst>
              </a:custGeom>
              <a:solidFill>
                <a:srgbClr val="91D789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7" name="Freeform: Shape 746">
                <a:extLst>
                  <a:ext uri="{FF2B5EF4-FFF2-40B4-BE49-F238E27FC236}">
                    <a16:creationId xmlns:a16="http://schemas.microsoft.com/office/drawing/2014/main" id="{5BDE190B-5FC9-BF5D-0702-004F83585459}"/>
                  </a:ext>
                </a:extLst>
              </p:cNvPr>
              <p:cNvSpPr/>
              <p:nvPr/>
            </p:nvSpPr>
            <p:spPr>
              <a:xfrm>
                <a:off x="11305465" y="2274738"/>
                <a:ext cx="41280" cy="49309"/>
              </a:xfrm>
              <a:custGeom>
                <a:avLst/>
                <a:gdLst>
                  <a:gd name="connsiteX0" fmla="*/ 41281 w 41280"/>
                  <a:gd name="connsiteY0" fmla="*/ 49309 h 49309"/>
                  <a:gd name="connsiteX1" fmla="*/ 17614 w 41280"/>
                  <a:gd name="connsiteY1" fmla="*/ 27227 h 49309"/>
                  <a:gd name="connsiteX2" fmla="*/ 7433 w 41280"/>
                  <a:gd name="connsiteY2" fmla="*/ 14094 h 49309"/>
                  <a:gd name="connsiteX3" fmla="*/ 0 w 41280"/>
                  <a:gd name="connsiteY3" fmla="*/ 0 h 49309"/>
                  <a:gd name="connsiteX4" fmla="*/ 10249 w 41280"/>
                  <a:gd name="connsiteY4" fmla="*/ 12145 h 49309"/>
                  <a:gd name="connsiteX5" fmla="*/ 20525 w 41280"/>
                  <a:gd name="connsiteY5" fmla="*/ 24452 h 49309"/>
                  <a:gd name="connsiteX6" fmla="*/ 41281 w 41280"/>
                  <a:gd name="connsiteY6" fmla="*/ 49309 h 49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280" h="49309">
                    <a:moveTo>
                      <a:pt x="41281" y="49309"/>
                    </a:moveTo>
                    <a:cubicBezTo>
                      <a:pt x="33117" y="42608"/>
                      <a:pt x="24980" y="35486"/>
                      <a:pt x="17614" y="27227"/>
                    </a:cubicBezTo>
                    <a:cubicBezTo>
                      <a:pt x="13945" y="23111"/>
                      <a:pt x="10493" y="18711"/>
                      <a:pt x="7433" y="14094"/>
                    </a:cubicBezTo>
                    <a:cubicBezTo>
                      <a:pt x="5050" y="10506"/>
                      <a:pt x="338" y="3561"/>
                      <a:pt x="0" y="0"/>
                    </a:cubicBezTo>
                    <a:cubicBezTo>
                      <a:pt x="3547" y="3398"/>
                      <a:pt x="7000" y="8259"/>
                      <a:pt x="10249" y="12145"/>
                    </a:cubicBezTo>
                    <a:cubicBezTo>
                      <a:pt x="13674" y="16247"/>
                      <a:pt x="17100" y="20349"/>
                      <a:pt x="20525" y="24452"/>
                    </a:cubicBezTo>
                    <a:cubicBezTo>
                      <a:pt x="27444" y="32738"/>
                      <a:pt x="34362" y="41024"/>
                      <a:pt x="41281" y="493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8" name="Freeform: Shape 747">
                <a:extLst>
                  <a:ext uri="{FF2B5EF4-FFF2-40B4-BE49-F238E27FC236}">
                    <a16:creationId xmlns:a16="http://schemas.microsoft.com/office/drawing/2014/main" id="{3984BC15-BCBF-C931-CDEE-BA173643A4DD}"/>
                  </a:ext>
                </a:extLst>
              </p:cNvPr>
              <p:cNvSpPr/>
              <p:nvPr/>
            </p:nvSpPr>
            <p:spPr>
              <a:xfrm rot="19279801">
                <a:off x="11374302" y="2209085"/>
                <a:ext cx="39561" cy="123612"/>
              </a:xfrm>
              <a:custGeom>
                <a:avLst/>
                <a:gdLst>
                  <a:gd name="connsiteX0" fmla="*/ 39561 w 39561"/>
                  <a:gd name="connsiteY0" fmla="*/ 61806 h 123612"/>
                  <a:gd name="connsiteX1" fmla="*/ 19781 w 39561"/>
                  <a:gd name="connsiteY1" fmla="*/ 123612 h 123612"/>
                  <a:gd name="connsiteX2" fmla="*/ 0 w 39561"/>
                  <a:gd name="connsiteY2" fmla="*/ 61806 h 123612"/>
                  <a:gd name="connsiteX3" fmla="*/ 19781 w 39561"/>
                  <a:gd name="connsiteY3" fmla="*/ 0 h 123612"/>
                  <a:gd name="connsiteX4" fmla="*/ 39561 w 39561"/>
                  <a:gd name="connsiteY4" fmla="*/ 61806 h 123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561" h="123612">
                    <a:moveTo>
                      <a:pt x="39561" y="61806"/>
                    </a:moveTo>
                    <a:cubicBezTo>
                      <a:pt x="39561" y="95941"/>
                      <a:pt x="30705" y="123612"/>
                      <a:pt x="19781" y="123612"/>
                    </a:cubicBezTo>
                    <a:cubicBezTo>
                      <a:pt x="8856" y="123612"/>
                      <a:pt x="0" y="95941"/>
                      <a:pt x="0" y="61806"/>
                    </a:cubicBezTo>
                    <a:cubicBezTo>
                      <a:pt x="0" y="27672"/>
                      <a:pt x="8856" y="0"/>
                      <a:pt x="19781" y="0"/>
                    </a:cubicBezTo>
                    <a:cubicBezTo>
                      <a:pt x="30705" y="0"/>
                      <a:pt x="39561" y="27672"/>
                      <a:pt x="39561" y="61806"/>
                    </a:cubicBezTo>
                    <a:close/>
                  </a:path>
                </a:pathLst>
              </a:custGeom>
              <a:solidFill>
                <a:srgbClr val="86C567"/>
              </a:solidFill>
              <a:ln w="5080" cap="flat">
                <a:solidFill>
                  <a:srgbClr val="646769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9" name="Freeform: Shape 748">
                <a:extLst>
                  <a:ext uri="{FF2B5EF4-FFF2-40B4-BE49-F238E27FC236}">
                    <a16:creationId xmlns:a16="http://schemas.microsoft.com/office/drawing/2014/main" id="{9342EDB3-877E-682A-F6F7-76CC9C6FD373}"/>
                  </a:ext>
                </a:extLst>
              </p:cNvPr>
              <p:cNvSpPr/>
              <p:nvPr/>
            </p:nvSpPr>
            <p:spPr>
              <a:xfrm>
                <a:off x="11362058" y="2229474"/>
                <a:ext cx="67208" cy="81876"/>
              </a:xfrm>
              <a:custGeom>
                <a:avLst/>
                <a:gdLst>
                  <a:gd name="connsiteX0" fmla="*/ 37585 w 67208"/>
                  <a:gd name="connsiteY0" fmla="*/ 37750 h 81876"/>
                  <a:gd name="connsiteX1" fmla="*/ 0 w 67208"/>
                  <a:gd name="connsiteY1" fmla="*/ 4810 h 81876"/>
                  <a:gd name="connsiteX2" fmla="*/ 1435 w 67208"/>
                  <a:gd name="connsiteY2" fmla="*/ 748 h 81876"/>
                  <a:gd name="connsiteX3" fmla="*/ 43298 w 67208"/>
                  <a:gd name="connsiteY3" fmla="*/ 33188 h 81876"/>
                  <a:gd name="connsiteX4" fmla="*/ 65773 w 67208"/>
                  <a:gd name="connsiteY4" fmla="*/ 81130 h 81876"/>
                  <a:gd name="connsiteX5" fmla="*/ 61495 w 67208"/>
                  <a:gd name="connsiteY5" fmla="*/ 81644 h 81876"/>
                  <a:gd name="connsiteX6" fmla="*/ 37585 w 67208"/>
                  <a:gd name="connsiteY6" fmla="*/ 37764 h 81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7208" h="81876">
                    <a:moveTo>
                      <a:pt x="37585" y="37750"/>
                    </a:moveTo>
                    <a:cubicBezTo>
                      <a:pt x="23125" y="19675"/>
                      <a:pt x="8015" y="6691"/>
                      <a:pt x="0" y="4810"/>
                    </a:cubicBezTo>
                    <a:cubicBezTo>
                      <a:pt x="-13" y="2928"/>
                      <a:pt x="447" y="1547"/>
                      <a:pt x="1435" y="748"/>
                    </a:cubicBezTo>
                    <a:cubicBezTo>
                      <a:pt x="6783" y="-3531"/>
                      <a:pt x="25521" y="10983"/>
                      <a:pt x="43298" y="33188"/>
                    </a:cubicBezTo>
                    <a:cubicBezTo>
                      <a:pt x="61062" y="55378"/>
                      <a:pt x="71121" y="76851"/>
                      <a:pt x="65773" y="81130"/>
                    </a:cubicBezTo>
                    <a:cubicBezTo>
                      <a:pt x="64785" y="81928"/>
                      <a:pt x="63323" y="82064"/>
                      <a:pt x="61495" y="81644"/>
                    </a:cubicBezTo>
                    <a:cubicBezTo>
                      <a:pt x="61414" y="73426"/>
                      <a:pt x="52058" y="55838"/>
                      <a:pt x="37585" y="37764"/>
                    </a:cubicBezTo>
                    <a:close/>
                  </a:path>
                </a:pathLst>
              </a:custGeom>
              <a:solidFill>
                <a:srgbClr val="91D789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0" name="Freeform: Shape 749">
                <a:extLst>
                  <a:ext uri="{FF2B5EF4-FFF2-40B4-BE49-F238E27FC236}">
                    <a16:creationId xmlns:a16="http://schemas.microsoft.com/office/drawing/2014/main" id="{6318FEB4-5E84-1955-C30A-A35993116AD9}"/>
                  </a:ext>
                </a:extLst>
              </p:cNvPr>
              <p:cNvSpPr/>
              <p:nvPr/>
            </p:nvSpPr>
            <p:spPr>
              <a:xfrm>
                <a:off x="11367623" y="2257083"/>
                <a:ext cx="41280" cy="49309"/>
              </a:xfrm>
              <a:custGeom>
                <a:avLst/>
                <a:gdLst>
                  <a:gd name="connsiteX0" fmla="*/ 41281 w 41280"/>
                  <a:gd name="connsiteY0" fmla="*/ 49309 h 49309"/>
                  <a:gd name="connsiteX1" fmla="*/ 17614 w 41280"/>
                  <a:gd name="connsiteY1" fmla="*/ 27227 h 49309"/>
                  <a:gd name="connsiteX2" fmla="*/ 7433 w 41280"/>
                  <a:gd name="connsiteY2" fmla="*/ 14094 h 49309"/>
                  <a:gd name="connsiteX3" fmla="*/ 0 w 41280"/>
                  <a:gd name="connsiteY3" fmla="*/ 0 h 49309"/>
                  <a:gd name="connsiteX4" fmla="*/ 10249 w 41280"/>
                  <a:gd name="connsiteY4" fmla="*/ 12145 h 49309"/>
                  <a:gd name="connsiteX5" fmla="*/ 20525 w 41280"/>
                  <a:gd name="connsiteY5" fmla="*/ 24452 h 49309"/>
                  <a:gd name="connsiteX6" fmla="*/ 41281 w 41280"/>
                  <a:gd name="connsiteY6" fmla="*/ 49309 h 49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1280" h="49309">
                    <a:moveTo>
                      <a:pt x="41281" y="49309"/>
                    </a:moveTo>
                    <a:cubicBezTo>
                      <a:pt x="33117" y="42608"/>
                      <a:pt x="24980" y="35486"/>
                      <a:pt x="17614" y="27227"/>
                    </a:cubicBezTo>
                    <a:cubicBezTo>
                      <a:pt x="13945" y="23111"/>
                      <a:pt x="10493" y="18711"/>
                      <a:pt x="7433" y="14094"/>
                    </a:cubicBezTo>
                    <a:cubicBezTo>
                      <a:pt x="5050" y="10506"/>
                      <a:pt x="338" y="3561"/>
                      <a:pt x="0" y="0"/>
                    </a:cubicBezTo>
                    <a:cubicBezTo>
                      <a:pt x="3547" y="3398"/>
                      <a:pt x="7000" y="8259"/>
                      <a:pt x="10249" y="12145"/>
                    </a:cubicBezTo>
                    <a:lnTo>
                      <a:pt x="20525" y="24452"/>
                    </a:lnTo>
                    <a:cubicBezTo>
                      <a:pt x="27444" y="32738"/>
                      <a:pt x="34362" y="41024"/>
                      <a:pt x="41281" y="4930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32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51" name="TextBox 750">
              <a:extLst>
                <a:ext uri="{FF2B5EF4-FFF2-40B4-BE49-F238E27FC236}">
                  <a16:creationId xmlns:a16="http://schemas.microsoft.com/office/drawing/2014/main" id="{B04FB9C8-DD21-884E-466A-AEEEAABD59C6}"/>
                </a:ext>
              </a:extLst>
            </p:cNvPr>
            <p:cNvSpPr txBox="1"/>
            <p:nvPr/>
          </p:nvSpPr>
          <p:spPr>
            <a:xfrm>
              <a:off x="5493983" y="3638041"/>
              <a:ext cx="580608" cy="203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377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0" cap="none" spc="0" normalizeH="0" baseline="0" noProof="0">
                  <a:ln>
                    <a:noFill/>
                  </a:ln>
                  <a:solidFill>
                    <a:srgbClr val="C95B5B"/>
                  </a:solidFill>
                  <a:effectLst/>
                  <a:uLnTx/>
                  <a:uFillTx/>
                </a:rPr>
                <a:t>Payload</a:t>
              </a:r>
            </a:p>
          </p:txBody>
        </p:sp>
        <p:grpSp>
          <p:nvGrpSpPr>
            <p:cNvPr id="752" name="Group 751">
              <a:extLst>
                <a:ext uri="{FF2B5EF4-FFF2-40B4-BE49-F238E27FC236}">
                  <a16:creationId xmlns:a16="http://schemas.microsoft.com/office/drawing/2014/main" id="{50F1FF60-5AC4-7EDF-4A7C-8C57D60AC620}"/>
                </a:ext>
              </a:extLst>
            </p:cNvPr>
            <p:cNvGrpSpPr/>
            <p:nvPr/>
          </p:nvGrpSpPr>
          <p:grpSpPr>
            <a:xfrm>
              <a:off x="5921878" y="1765300"/>
              <a:ext cx="1128351" cy="440974"/>
              <a:chOff x="5967413" y="1958340"/>
              <a:chExt cx="1128351" cy="440974"/>
            </a:xfrm>
          </p:grpSpPr>
          <p:sp>
            <p:nvSpPr>
              <p:cNvPr id="753" name="TextBox 752">
                <a:extLst>
                  <a:ext uri="{FF2B5EF4-FFF2-40B4-BE49-F238E27FC236}">
                    <a16:creationId xmlns:a16="http://schemas.microsoft.com/office/drawing/2014/main" id="{0B5DFAC8-2AFC-8664-3018-964DEC3387CF}"/>
                  </a:ext>
                </a:extLst>
              </p:cNvPr>
              <p:cNvSpPr txBox="1"/>
              <p:nvPr/>
            </p:nvSpPr>
            <p:spPr>
              <a:xfrm>
                <a:off x="5967413" y="1958340"/>
                <a:ext cx="1128351" cy="440974"/>
              </a:xfrm>
              <a:prstGeom prst="roundRect">
                <a:avLst/>
              </a:prstGeom>
              <a:solidFill>
                <a:srgbClr val="ECF3E8"/>
              </a:solidFill>
              <a:effectLst>
                <a:outerShdw blurRad="50800" dir="5400000" algn="ctr" rotWithShape="0">
                  <a:srgbClr val="000000">
                    <a:alpha val="20000"/>
                  </a:srgbClr>
                </a:outerShdw>
              </a:effectLst>
            </p:spPr>
            <p:txBody>
              <a:bodyPr wrap="none" rtlCol="0" anchor="ctr">
                <a:noAutofit/>
              </a:bodyPr>
              <a:lstStyle>
                <a:defPPr>
                  <a:defRPr lang="en-US"/>
                </a:defPPr>
                <a:lvl1pPr algn="ctr">
                  <a:defRPr sz="1400" b="1">
                    <a:solidFill>
                      <a:schemeClr val="bg1"/>
                    </a:solidFill>
                  </a:defRPr>
                </a:lvl1pPr>
              </a:lstStyle>
              <a:p>
                <a:pPr marL="0" marR="0" lvl="0" indent="0" algn="l" defTabSz="91437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i="0" u="none" strike="noStrike" kern="0" cap="none" spc="0" normalizeH="0" baseline="0" noProof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</a:rPr>
                  <a:t>ADC</a:t>
                </a:r>
              </a:p>
            </p:txBody>
          </p:sp>
          <p:grpSp>
            <p:nvGrpSpPr>
              <p:cNvPr id="754" name="Group 753">
                <a:extLst>
                  <a:ext uri="{FF2B5EF4-FFF2-40B4-BE49-F238E27FC236}">
                    <a16:creationId xmlns:a16="http://schemas.microsoft.com/office/drawing/2014/main" id="{B0C3E4AD-1554-7DF8-F169-31776B7807DD}"/>
                  </a:ext>
                </a:extLst>
              </p:cNvPr>
              <p:cNvGrpSpPr/>
              <p:nvPr/>
            </p:nvGrpSpPr>
            <p:grpSpPr>
              <a:xfrm>
                <a:off x="6612413" y="2024874"/>
                <a:ext cx="334147" cy="308064"/>
                <a:chOff x="6599805" y="1992804"/>
                <a:chExt cx="378872" cy="385751"/>
              </a:xfrm>
            </p:grpSpPr>
            <p:sp>
              <p:nvSpPr>
                <p:cNvPr id="755" name="Freeform: Shape 754">
                  <a:extLst>
                    <a:ext uri="{FF2B5EF4-FFF2-40B4-BE49-F238E27FC236}">
                      <a16:creationId xmlns:a16="http://schemas.microsoft.com/office/drawing/2014/main" id="{40CD1EFD-B80B-58E5-7F93-44BE4E46986C}"/>
                    </a:ext>
                  </a:extLst>
                </p:cNvPr>
                <p:cNvSpPr/>
                <p:nvPr/>
              </p:nvSpPr>
              <p:spPr>
                <a:xfrm>
                  <a:off x="6696789" y="2078769"/>
                  <a:ext cx="52811" cy="6857"/>
                </a:xfrm>
                <a:custGeom>
                  <a:avLst/>
                  <a:gdLst>
                    <a:gd name="connsiteX0" fmla="*/ 0 w 52811"/>
                    <a:gd name="connsiteY0" fmla="*/ 0 h 6857"/>
                    <a:gd name="connsiteX1" fmla="*/ 52812 w 52811"/>
                    <a:gd name="connsiteY1" fmla="*/ 0 h 6857"/>
                    <a:gd name="connsiteX2" fmla="*/ 52812 w 52811"/>
                    <a:gd name="connsiteY2" fmla="*/ 6858 h 6857"/>
                    <a:gd name="connsiteX3" fmla="*/ 0 w 52811"/>
                    <a:gd name="connsiteY3" fmla="*/ 6858 h 6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811" h="6857">
                      <a:moveTo>
                        <a:pt x="0" y="0"/>
                      </a:moveTo>
                      <a:lnTo>
                        <a:pt x="52812" y="0"/>
                      </a:lnTo>
                      <a:lnTo>
                        <a:pt x="52812" y="6858"/>
                      </a:lnTo>
                      <a:lnTo>
                        <a:pt x="0" y="6858"/>
                      </a:lnTo>
                      <a:close/>
                    </a:path>
                  </a:pathLst>
                </a:custGeom>
                <a:solidFill>
                  <a:srgbClr val="B25656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56" name="Freeform: Shape 755">
                  <a:extLst>
                    <a:ext uri="{FF2B5EF4-FFF2-40B4-BE49-F238E27FC236}">
                      <a16:creationId xmlns:a16="http://schemas.microsoft.com/office/drawing/2014/main" id="{67EEFC28-C978-8E3B-9B57-738C049426CF}"/>
                    </a:ext>
                  </a:extLst>
                </p:cNvPr>
                <p:cNvSpPr/>
                <p:nvPr/>
              </p:nvSpPr>
              <p:spPr>
                <a:xfrm>
                  <a:off x="6633909" y="2052020"/>
                  <a:ext cx="63966" cy="64193"/>
                </a:xfrm>
                <a:custGeom>
                  <a:avLst/>
                  <a:gdLst>
                    <a:gd name="connsiteX0" fmla="*/ 626 w 63966"/>
                    <a:gd name="connsiteY0" fmla="*/ 35199 h 64193"/>
                    <a:gd name="connsiteX1" fmla="*/ 58435 w 63966"/>
                    <a:gd name="connsiteY1" fmla="*/ 48804 h 64193"/>
                    <a:gd name="connsiteX2" fmla="*/ 43995 w 63966"/>
                    <a:gd name="connsiteY2" fmla="*/ 2519 h 64193"/>
                    <a:gd name="connsiteX3" fmla="*/ 563 w 63966"/>
                    <a:gd name="connsiteY3" fmla="*/ 34946 h 64193"/>
                    <a:gd name="connsiteX4" fmla="*/ 610 w 63966"/>
                    <a:gd name="connsiteY4" fmla="*/ 35199 h 6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66" h="64193">
                      <a:moveTo>
                        <a:pt x="626" y="35199"/>
                      </a:moveTo>
                      <a:cubicBezTo>
                        <a:pt x="7153" y="66287"/>
                        <a:pt x="38713" y="74784"/>
                        <a:pt x="58435" y="48804"/>
                      </a:cubicBezTo>
                      <a:cubicBezTo>
                        <a:pt x="70353" y="32676"/>
                        <a:pt x="61856" y="9928"/>
                        <a:pt x="43995" y="2519"/>
                      </a:cubicBezTo>
                      <a:cubicBezTo>
                        <a:pt x="22728" y="-6767"/>
                        <a:pt x="-4245" y="10874"/>
                        <a:pt x="563" y="34946"/>
                      </a:cubicBezTo>
                      <a:lnTo>
                        <a:pt x="610" y="35199"/>
                      </a:lnTo>
                      <a:close/>
                    </a:path>
                  </a:pathLst>
                </a:custGeom>
                <a:solidFill>
                  <a:srgbClr val="C95B5B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57" name="Freeform: Shape 756">
                  <a:extLst>
                    <a:ext uri="{FF2B5EF4-FFF2-40B4-BE49-F238E27FC236}">
                      <a16:creationId xmlns:a16="http://schemas.microsoft.com/office/drawing/2014/main" id="{C2F192B1-AD84-6683-0079-1A640212727C}"/>
                    </a:ext>
                  </a:extLst>
                </p:cNvPr>
                <p:cNvSpPr/>
                <p:nvPr/>
              </p:nvSpPr>
              <p:spPr>
                <a:xfrm>
                  <a:off x="6639968" y="2085264"/>
                  <a:ext cx="52060" cy="25717"/>
                </a:xfrm>
                <a:custGeom>
                  <a:avLst/>
                  <a:gdLst>
                    <a:gd name="connsiteX0" fmla="*/ 9717 w 52060"/>
                    <a:gd name="connsiteY0" fmla="*/ 20163 h 25717"/>
                    <a:gd name="connsiteX1" fmla="*/ 36470 w 52060"/>
                    <a:gd name="connsiteY1" fmla="*/ 23600 h 25717"/>
                    <a:gd name="connsiteX2" fmla="*/ 52061 w 52060"/>
                    <a:gd name="connsiteY2" fmla="*/ 1576 h 25717"/>
                    <a:gd name="connsiteX3" fmla="*/ 25009 w 52060"/>
                    <a:gd name="connsiteY3" fmla="*/ 9947 h 25717"/>
                    <a:gd name="connsiteX4" fmla="*/ 369 w 52060"/>
                    <a:gd name="connsiteY4" fmla="*/ 0 h 25717"/>
                    <a:gd name="connsiteX5" fmla="*/ 9717 w 52060"/>
                    <a:gd name="connsiteY5" fmla="*/ 20163 h 2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2060" h="25717">
                      <a:moveTo>
                        <a:pt x="9717" y="20163"/>
                      </a:moveTo>
                      <a:cubicBezTo>
                        <a:pt x="17126" y="26012"/>
                        <a:pt x="27831" y="27383"/>
                        <a:pt x="36470" y="23600"/>
                      </a:cubicBezTo>
                      <a:cubicBezTo>
                        <a:pt x="45109" y="19816"/>
                        <a:pt x="51351" y="11004"/>
                        <a:pt x="52061" y="1576"/>
                      </a:cubicBezTo>
                      <a:cubicBezTo>
                        <a:pt x="44588" y="7725"/>
                        <a:pt x="34657" y="10799"/>
                        <a:pt x="25009" y="9947"/>
                      </a:cubicBezTo>
                      <a:cubicBezTo>
                        <a:pt x="15708" y="9128"/>
                        <a:pt x="8440" y="568"/>
                        <a:pt x="369" y="0"/>
                      </a:cubicBezTo>
                      <a:cubicBezTo>
                        <a:pt x="-1555" y="6873"/>
                        <a:pt x="4420" y="15970"/>
                        <a:pt x="9717" y="20163"/>
                      </a:cubicBezTo>
                      <a:close/>
                    </a:path>
                  </a:pathLst>
                </a:custGeom>
                <a:solidFill>
                  <a:srgbClr val="BA5050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58" name="Freeform: Shape 757">
                  <a:extLst>
                    <a:ext uri="{FF2B5EF4-FFF2-40B4-BE49-F238E27FC236}">
                      <a16:creationId xmlns:a16="http://schemas.microsoft.com/office/drawing/2014/main" id="{9F64E56C-270C-07A5-3BDB-432AD532771E}"/>
                    </a:ext>
                  </a:extLst>
                </p:cNvPr>
                <p:cNvSpPr/>
                <p:nvPr/>
              </p:nvSpPr>
              <p:spPr>
                <a:xfrm>
                  <a:off x="6647232" y="2057568"/>
                  <a:ext cx="35589" cy="8002"/>
                </a:xfrm>
                <a:custGeom>
                  <a:avLst/>
                  <a:gdLst>
                    <a:gd name="connsiteX0" fmla="*/ 15064 w 35589"/>
                    <a:gd name="connsiteY0" fmla="*/ 171 h 8002"/>
                    <a:gd name="connsiteX1" fmla="*/ 35590 w 35589"/>
                    <a:gd name="connsiteY1" fmla="*/ 5594 h 8002"/>
                    <a:gd name="connsiteX2" fmla="*/ 33982 w 35589"/>
                    <a:gd name="connsiteY2" fmla="*/ 5988 h 8002"/>
                    <a:gd name="connsiteX3" fmla="*/ 28259 w 35589"/>
                    <a:gd name="connsiteY3" fmla="*/ 5736 h 8002"/>
                    <a:gd name="connsiteX4" fmla="*/ 5905 w 35589"/>
                    <a:gd name="connsiteY4" fmla="*/ 7407 h 8002"/>
                    <a:gd name="connsiteX5" fmla="*/ 451 w 35589"/>
                    <a:gd name="connsiteY5" fmla="*/ 7769 h 8002"/>
                    <a:gd name="connsiteX6" fmla="*/ 2941 w 35589"/>
                    <a:gd name="connsiteY6" fmla="*/ 4144 h 8002"/>
                    <a:gd name="connsiteX7" fmla="*/ 14796 w 35589"/>
                    <a:gd name="connsiteY7" fmla="*/ 202 h 8002"/>
                    <a:gd name="connsiteX8" fmla="*/ 15064 w 35589"/>
                    <a:gd name="connsiteY8" fmla="*/ 171 h 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5589" h="8002">
                      <a:moveTo>
                        <a:pt x="15064" y="171"/>
                      </a:moveTo>
                      <a:cubicBezTo>
                        <a:pt x="21749" y="-680"/>
                        <a:pt x="32264" y="1732"/>
                        <a:pt x="35590" y="5594"/>
                      </a:cubicBezTo>
                      <a:cubicBezTo>
                        <a:pt x="35495" y="5988"/>
                        <a:pt x="34865" y="5972"/>
                        <a:pt x="33982" y="5988"/>
                      </a:cubicBezTo>
                      <a:cubicBezTo>
                        <a:pt x="32153" y="5941"/>
                        <a:pt x="30120" y="5767"/>
                        <a:pt x="28259" y="5736"/>
                      </a:cubicBezTo>
                      <a:cubicBezTo>
                        <a:pt x="20913" y="5484"/>
                        <a:pt x="13141" y="5941"/>
                        <a:pt x="5905" y="7407"/>
                      </a:cubicBezTo>
                      <a:cubicBezTo>
                        <a:pt x="4266" y="7691"/>
                        <a:pt x="1885" y="8353"/>
                        <a:pt x="451" y="7769"/>
                      </a:cubicBezTo>
                      <a:cubicBezTo>
                        <a:pt x="-889" y="6918"/>
                        <a:pt x="1002" y="5357"/>
                        <a:pt x="2941" y="4144"/>
                      </a:cubicBezTo>
                      <a:cubicBezTo>
                        <a:pt x="6236" y="2126"/>
                        <a:pt x="10493" y="660"/>
                        <a:pt x="14796" y="202"/>
                      </a:cubicBezTo>
                      <a:lnTo>
                        <a:pt x="15064" y="171"/>
                      </a:lnTo>
                      <a:close/>
                    </a:path>
                  </a:pathLst>
                </a:custGeom>
                <a:solidFill>
                  <a:srgbClr val="F7F5F5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59" name="Freeform: Shape 758">
                  <a:extLst>
                    <a:ext uri="{FF2B5EF4-FFF2-40B4-BE49-F238E27FC236}">
                      <a16:creationId xmlns:a16="http://schemas.microsoft.com/office/drawing/2014/main" id="{7DD88FF4-AEDD-9871-C7F5-EEC229E24EE8}"/>
                    </a:ext>
                  </a:extLst>
                </p:cNvPr>
                <p:cNvSpPr/>
                <p:nvPr/>
              </p:nvSpPr>
              <p:spPr>
                <a:xfrm rot="10800000">
                  <a:off x="6826264" y="2159011"/>
                  <a:ext cx="52811" cy="6857"/>
                </a:xfrm>
                <a:custGeom>
                  <a:avLst/>
                  <a:gdLst>
                    <a:gd name="connsiteX0" fmla="*/ 0 w 52811"/>
                    <a:gd name="connsiteY0" fmla="*/ 0 h 6857"/>
                    <a:gd name="connsiteX1" fmla="*/ 52812 w 52811"/>
                    <a:gd name="connsiteY1" fmla="*/ 0 h 6857"/>
                    <a:gd name="connsiteX2" fmla="*/ 52812 w 52811"/>
                    <a:gd name="connsiteY2" fmla="*/ 6858 h 6857"/>
                    <a:gd name="connsiteX3" fmla="*/ 0 w 52811"/>
                    <a:gd name="connsiteY3" fmla="*/ 6858 h 6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811" h="6857">
                      <a:moveTo>
                        <a:pt x="0" y="0"/>
                      </a:moveTo>
                      <a:lnTo>
                        <a:pt x="52812" y="0"/>
                      </a:lnTo>
                      <a:lnTo>
                        <a:pt x="52812" y="6858"/>
                      </a:lnTo>
                      <a:lnTo>
                        <a:pt x="0" y="6858"/>
                      </a:lnTo>
                      <a:close/>
                    </a:path>
                  </a:pathLst>
                </a:custGeom>
                <a:solidFill>
                  <a:srgbClr val="B25656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60" name="Freeform: Shape 759">
                  <a:extLst>
                    <a:ext uri="{FF2B5EF4-FFF2-40B4-BE49-F238E27FC236}">
                      <a16:creationId xmlns:a16="http://schemas.microsoft.com/office/drawing/2014/main" id="{897D06E6-675B-B951-64AE-1379F50AE7A3}"/>
                    </a:ext>
                  </a:extLst>
                </p:cNvPr>
                <p:cNvSpPr/>
                <p:nvPr/>
              </p:nvSpPr>
              <p:spPr>
                <a:xfrm>
                  <a:off x="6878006" y="2132262"/>
                  <a:ext cx="63966" cy="64193"/>
                </a:xfrm>
                <a:custGeom>
                  <a:avLst/>
                  <a:gdLst>
                    <a:gd name="connsiteX0" fmla="*/ 63341 w 63966"/>
                    <a:gd name="connsiteY0" fmla="*/ 35199 h 64193"/>
                    <a:gd name="connsiteX1" fmla="*/ 5532 w 63966"/>
                    <a:gd name="connsiteY1" fmla="*/ 48804 h 64193"/>
                    <a:gd name="connsiteX2" fmla="*/ 19972 w 63966"/>
                    <a:gd name="connsiteY2" fmla="*/ 2519 h 64193"/>
                    <a:gd name="connsiteX3" fmla="*/ 63404 w 63966"/>
                    <a:gd name="connsiteY3" fmla="*/ 34946 h 64193"/>
                    <a:gd name="connsiteX4" fmla="*/ 63357 w 63966"/>
                    <a:gd name="connsiteY4" fmla="*/ 35199 h 6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66" h="64193">
                      <a:moveTo>
                        <a:pt x="63341" y="35199"/>
                      </a:moveTo>
                      <a:cubicBezTo>
                        <a:pt x="56814" y="66287"/>
                        <a:pt x="25253" y="74784"/>
                        <a:pt x="5532" y="48804"/>
                      </a:cubicBezTo>
                      <a:cubicBezTo>
                        <a:pt x="-6386" y="32676"/>
                        <a:pt x="2111" y="9928"/>
                        <a:pt x="19972" y="2519"/>
                      </a:cubicBezTo>
                      <a:cubicBezTo>
                        <a:pt x="41239" y="-6767"/>
                        <a:pt x="68212" y="10874"/>
                        <a:pt x="63404" y="34946"/>
                      </a:cubicBezTo>
                      <a:lnTo>
                        <a:pt x="63357" y="35199"/>
                      </a:lnTo>
                      <a:close/>
                    </a:path>
                  </a:pathLst>
                </a:custGeom>
                <a:solidFill>
                  <a:srgbClr val="C95B5B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61" name="Freeform: Shape 760">
                  <a:extLst>
                    <a:ext uri="{FF2B5EF4-FFF2-40B4-BE49-F238E27FC236}">
                      <a16:creationId xmlns:a16="http://schemas.microsoft.com/office/drawing/2014/main" id="{5B3E4A03-2C80-DF4B-CE51-AEE2AF519FCC}"/>
                    </a:ext>
                  </a:extLst>
                </p:cNvPr>
                <p:cNvSpPr/>
                <p:nvPr/>
              </p:nvSpPr>
              <p:spPr>
                <a:xfrm>
                  <a:off x="6883853" y="2165506"/>
                  <a:ext cx="52060" cy="25717"/>
                </a:xfrm>
                <a:custGeom>
                  <a:avLst/>
                  <a:gdLst>
                    <a:gd name="connsiteX0" fmla="*/ 42344 w 52060"/>
                    <a:gd name="connsiteY0" fmla="*/ 20163 h 25717"/>
                    <a:gd name="connsiteX1" fmla="*/ 15591 w 52060"/>
                    <a:gd name="connsiteY1" fmla="*/ 23600 h 25717"/>
                    <a:gd name="connsiteX2" fmla="*/ 0 w 52060"/>
                    <a:gd name="connsiteY2" fmla="*/ 1576 h 25717"/>
                    <a:gd name="connsiteX3" fmla="*/ 27052 w 52060"/>
                    <a:gd name="connsiteY3" fmla="*/ 9947 h 25717"/>
                    <a:gd name="connsiteX4" fmla="*/ 51692 w 52060"/>
                    <a:gd name="connsiteY4" fmla="*/ 0 h 25717"/>
                    <a:gd name="connsiteX5" fmla="*/ 42344 w 52060"/>
                    <a:gd name="connsiteY5" fmla="*/ 20163 h 2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2060" h="25717">
                      <a:moveTo>
                        <a:pt x="42344" y="20163"/>
                      </a:moveTo>
                      <a:cubicBezTo>
                        <a:pt x="34934" y="26012"/>
                        <a:pt x="24230" y="27383"/>
                        <a:pt x="15591" y="23600"/>
                      </a:cubicBezTo>
                      <a:cubicBezTo>
                        <a:pt x="6952" y="19816"/>
                        <a:pt x="709" y="11004"/>
                        <a:pt x="0" y="1576"/>
                      </a:cubicBezTo>
                      <a:cubicBezTo>
                        <a:pt x="7472" y="7725"/>
                        <a:pt x="17404" y="10799"/>
                        <a:pt x="27052" y="9947"/>
                      </a:cubicBezTo>
                      <a:cubicBezTo>
                        <a:pt x="36353" y="9128"/>
                        <a:pt x="43621" y="568"/>
                        <a:pt x="51692" y="0"/>
                      </a:cubicBezTo>
                      <a:cubicBezTo>
                        <a:pt x="53616" y="6873"/>
                        <a:pt x="47641" y="15970"/>
                        <a:pt x="42344" y="20163"/>
                      </a:cubicBezTo>
                      <a:close/>
                    </a:path>
                  </a:pathLst>
                </a:custGeom>
                <a:solidFill>
                  <a:srgbClr val="BA5050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62" name="Freeform: Shape 761">
                  <a:extLst>
                    <a:ext uri="{FF2B5EF4-FFF2-40B4-BE49-F238E27FC236}">
                      <a16:creationId xmlns:a16="http://schemas.microsoft.com/office/drawing/2014/main" id="{347055C2-A815-1655-6A02-0CD90C2056B0}"/>
                    </a:ext>
                  </a:extLst>
                </p:cNvPr>
                <p:cNvSpPr/>
                <p:nvPr/>
              </p:nvSpPr>
              <p:spPr>
                <a:xfrm>
                  <a:off x="6893044" y="2137810"/>
                  <a:ext cx="35589" cy="8002"/>
                </a:xfrm>
                <a:custGeom>
                  <a:avLst/>
                  <a:gdLst>
                    <a:gd name="connsiteX0" fmla="*/ 20526 w 35589"/>
                    <a:gd name="connsiteY0" fmla="*/ 171 h 8002"/>
                    <a:gd name="connsiteX1" fmla="*/ 0 w 35589"/>
                    <a:gd name="connsiteY1" fmla="*/ 5594 h 8002"/>
                    <a:gd name="connsiteX2" fmla="*/ 1608 w 35589"/>
                    <a:gd name="connsiteY2" fmla="*/ 5988 h 8002"/>
                    <a:gd name="connsiteX3" fmla="*/ 7331 w 35589"/>
                    <a:gd name="connsiteY3" fmla="*/ 5736 h 8002"/>
                    <a:gd name="connsiteX4" fmla="*/ 29685 w 35589"/>
                    <a:gd name="connsiteY4" fmla="*/ 7407 h 8002"/>
                    <a:gd name="connsiteX5" fmla="*/ 35139 w 35589"/>
                    <a:gd name="connsiteY5" fmla="*/ 7769 h 8002"/>
                    <a:gd name="connsiteX6" fmla="*/ 32649 w 35589"/>
                    <a:gd name="connsiteY6" fmla="*/ 4144 h 8002"/>
                    <a:gd name="connsiteX7" fmla="*/ 20794 w 35589"/>
                    <a:gd name="connsiteY7" fmla="*/ 202 h 8002"/>
                    <a:gd name="connsiteX8" fmla="*/ 20526 w 35589"/>
                    <a:gd name="connsiteY8" fmla="*/ 171 h 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5589" h="8002">
                      <a:moveTo>
                        <a:pt x="20526" y="171"/>
                      </a:moveTo>
                      <a:cubicBezTo>
                        <a:pt x="13841" y="-680"/>
                        <a:pt x="3326" y="1732"/>
                        <a:pt x="0" y="5594"/>
                      </a:cubicBezTo>
                      <a:cubicBezTo>
                        <a:pt x="95" y="5988"/>
                        <a:pt x="725" y="5972"/>
                        <a:pt x="1608" y="5988"/>
                      </a:cubicBezTo>
                      <a:cubicBezTo>
                        <a:pt x="3437" y="5941"/>
                        <a:pt x="5470" y="5767"/>
                        <a:pt x="7331" y="5736"/>
                      </a:cubicBezTo>
                      <a:cubicBezTo>
                        <a:pt x="14677" y="5484"/>
                        <a:pt x="22449" y="5941"/>
                        <a:pt x="29685" y="7407"/>
                      </a:cubicBezTo>
                      <a:cubicBezTo>
                        <a:pt x="31324" y="7691"/>
                        <a:pt x="33705" y="8353"/>
                        <a:pt x="35139" y="7769"/>
                      </a:cubicBezTo>
                      <a:cubicBezTo>
                        <a:pt x="36479" y="6918"/>
                        <a:pt x="34588" y="5357"/>
                        <a:pt x="32649" y="4144"/>
                      </a:cubicBezTo>
                      <a:cubicBezTo>
                        <a:pt x="29354" y="2126"/>
                        <a:pt x="25097" y="660"/>
                        <a:pt x="20794" y="202"/>
                      </a:cubicBezTo>
                      <a:lnTo>
                        <a:pt x="20526" y="171"/>
                      </a:lnTo>
                      <a:close/>
                    </a:path>
                  </a:pathLst>
                </a:custGeom>
                <a:solidFill>
                  <a:srgbClr val="F7F5F5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63" name="Freeform: Shape 762">
                  <a:extLst>
                    <a:ext uri="{FF2B5EF4-FFF2-40B4-BE49-F238E27FC236}">
                      <a16:creationId xmlns:a16="http://schemas.microsoft.com/office/drawing/2014/main" id="{FAA30EAD-4236-718F-2018-D72E3137E3BC}"/>
                    </a:ext>
                  </a:extLst>
                </p:cNvPr>
                <p:cNvSpPr/>
                <p:nvPr/>
              </p:nvSpPr>
              <p:spPr>
                <a:xfrm rot="10800000">
                  <a:off x="6826264" y="2078784"/>
                  <a:ext cx="52811" cy="6857"/>
                </a:xfrm>
                <a:custGeom>
                  <a:avLst/>
                  <a:gdLst>
                    <a:gd name="connsiteX0" fmla="*/ 0 w 52811"/>
                    <a:gd name="connsiteY0" fmla="*/ 0 h 6857"/>
                    <a:gd name="connsiteX1" fmla="*/ 52812 w 52811"/>
                    <a:gd name="connsiteY1" fmla="*/ 0 h 6857"/>
                    <a:gd name="connsiteX2" fmla="*/ 52812 w 52811"/>
                    <a:gd name="connsiteY2" fmla="*/ 6858 h 6857"/>
                    <a:gd name="connsiteX3" fmla="*/ 0 w 52811"/>
                    <a:gd name="connsiteY3" fmla="*/ 6858 h 6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811" h="6857">
                      <a:moveTo>
                        <a:pt x="0" y="0"/>
                      </a:moveTo>
                      <a:lnTo>
                        <a:pt x="52812" y="0"/>
                      </a:lnTo>
                      <a:lnTo>
                        <a:pt x="52812" y="6858"/>
                      </a:lnTo>
                      <a:lnTo>
                        <a:pt x="0" y="6858"/>
                      </a:lnTo>
                      <a:close/>
                    </a:path>
                  </a:pathLst>
                </a:custGeom>
                <a:solidFill>
                  <a:srgbClr val="B25656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64" name="Freeform: Shape 763">
                  <a:extLst>
                    <a:ext uri="{FF2B5EF4-FFF2-40B4-BE49-F238E27FC236}">
                      <a16:creationId xmlns:a16="http://schemas.microsoft.com/office/drawing/2014/main" id="{ECADEEB3-9A5E-F464-6450-E1B5BC4202F2}"/>
                    </a:ext>
                  </a:extLst>
                </p:cNvPr>
                <p:cNvSpPr/>
                <p:nvPr/>
              </p:nvSpPr>
              <p:spPr>
                <a:xfrm>
                  <a:off x="6878006" y="2052020"/>
                  <a:ext cx="63966" cy="64193"/>
                </a:xfrm>
                <a:custGeom>
                  <a:avLst/>
                  <a:gdLst>
                    <a:gd name="connsiteX0" fmla="*/ 63341 w 63966"/>
                    <a:gd name="connsiteY0" fmla="*/ 35199 h 64193"/>
                    <a:gd name="connsiteX1" fmla="*/ 5532 w 63966"/>
                    <a:gd name="connsiteY1" fmla="*/ 48804 h 64193"/>
                    <a:gd name="connsiteX2" fmla="*/ 19972 w 63966"/>
                    <a:gd name="connsiteY2" fmla="*/ 2519 h 64193"/>
                    <a:gd name="connsiteX3" fmla="*/ 63404 w 63966"/>
                    <a:gd name="connsiteY3" fmla="*/ 34946 h 64193"/>
                    <a:gd name="connsiteX4" fmla="*/ 63357 w 63966"/>
                    <a:gd name="connsiteY4" fmla="*/ 35199 h 6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66" h="64193">
                      <a:moveTo>
                        <a:pt x="63341" y="35199"/>
                      </a:moveTo>
                      <a:cubicBezTo>
                        <a:pt x="56814" y="66287"/>
                        <a:pt x="25253" y="74784"/>
                        <a:pt x="5532" y="48804"/>
                      </a:cubicBezTo>
                      <a:cubicBezTo>
                        <a:pt x="-6386" y="32676"/>
                        <a:pt x="2111" y="9928"/>
                        <a:pt x="19972" y="2519"/>
                      </a:cubicBezTo>
                      <a:cubicBezTo>
                        <a:pt x="41239" y="-6767"/>
                        <a:pt x="68212" y="10874"/>
                        <a:pt x="63404" y="34946"/>
                      </a:cubicBezTo>
                      <a:lnTo>
                        <a:pt x="63357" y="35199"/>
                      </a:lnTo>
                      <a:close/>
                    </a:path>
                  </a:pathLst>
                </a:custGeom>
                <a:solidFill>
                  <a:srgbClr val="C95B5B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65" name="Freeform: Shape 764">
                  <a:extLst>
                    <a:ext uri="{FF2B5EF4-FFF2-40B4-BE49-F238E27FC236}">
                      <a16:creationId xmlns:a16="http://schemas.microsoft.com/office/drawing/2014/main" id="{F03EDF89-1EE6-584E-BC7E-85CC5264891E}"/>
                    </a:ext>
                  </a:extLst>
                </p:cNvPr>
                <p:cNvSpPr/>
                <p:nvPr/>
              </p:nvSpPr>
              <p:spPr>
                <a:xfrm>
                  <a:off x="6883853" y="2085264"/>
                  <a:ext cx="52060" cy="25717"/>
                </a:xfrm>
                <a:custGeom>
                  <a:avLst/>
                  <a:gdLst>
                    <a:gd name="connsiteX0" fmla="*/ 42344 w 52060"/>
                    <a:gd name="connsiteY0" fmla="*/ 20163 h 25717"/>
                    <a:gd name="connsiteX1" fmla="*/ 15591 w 52060"/>
                    <a:gd name="connsiteY1" fmla="*/ 23600 h 25717"/>
                    <a:gd name="connsiteX2" fmla="*/ 0 w 52060"/>
                    <a:gd name="connsiteY2" fmla="*/ 1576 h 25717"/>
                    <a:gd name="connsiteX3" fmla="*/ 27052 w 52060"/>
                    <a:gd name="connsiteY3" fmla="*/ 9947 h 25717"/>
                    <a:gd name="connsiteX4" fmla="*/ 51692 w 52060"/>
                    <a:gd name="connsiteY4" fmla="*/ 0 h 25717"/>
                    <a:gd name="connsiteX5" fmla="*/ 42344 w 52060"/>
                    <a:gd name="connsiteY5" fmla="*/ 20163 h 2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2060" h="25717">
                      <a:moveTo>
                        <a:pt x="42344" y="20163"/>
                      </a:moveTo>
                      <a:cubicBezTo>
                        <a:pt x="34934" y="26012"/>
                        <a:pt x="24230" y="27383"/>
                        <a:pt x="15591" y="23600"/>
                      </a:cubicBezTo>
                      <a:cubicBezTo>
                        <a:pt x="6952" y="19816"/>
                        <a:pt x="709" y="11004"/>
                        <a:pt x="0" y="1576"/>
                      </a:cubicBezTo>
                      <a:cubicBezTo>
                        <a:pt x="7472" y="7725"/>
                        <a:pt x="17404" y="10799"/>
                        <a:pt x="27052" y="9947"/>
                      </a:cubicBezTo>
                      <a:cubicBezTo>
                        <a:pt x="36353" y="9128"/>
                        <a:pt x="43621" y="568"/>
                        <a:pt x="51692" y="0"/>
                      </a:cubicBezTo>
                      <a:cubicBezTo>
                        <a:pt x="53616" y="6873"/>
                        <a:pt x="47641" y="15970"/>
                        <a:pt x="42344" y="20163"/>
                      </a:cubicBezTo>
                      <a:close/>
                    </a:path>
                  </a:pathLst>
                </a:custGeom>
                <a:solidFill>
                  <a:srgbClr val="BA5050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66" name="Freeform: Shape 765">
                  <a:extLst>
                    <a:ext uri="{FF2B5EF4-FFF2-40B4-BE49-F238E27FC236}">
                      <a16:creationId xmlns:a16="http://schemas.microsoft.com/office/drawing/2014/main" id="{288A375E-3227-2FA5-26CE-F532D65E5978}"/>
                    </a:ext>
                  </a:extLst>
                </p:cNvPr>
                <p:cNvSpPr/>
                <p:nvPr/>
              </p:nvSpPr>
              <p:spPr>
                <a:xfrm>
                  <a:off x="6893044" y="2057568"/>
                  <a:ext cx="35589" cy="8002"/>
                </a:xfrm>
                <a:custGeom>
                  <a:avLst/>
                  <a:gdLst>
                    <a:gd name="connsiteX0" fmla="*/ 20526 w 35589"/>
                    <a:gd name="connsiteY0" fmla="*/ 171 h 8002"/>
                    <a:gd name="connsiteX1" fmla="*/ 0 w 35589"/>
                    <a:gd name="connsiteY1" fmla="*/ 5594 h 8002"/>
                    <a:gd name="connsiteX2" fmla="*/ 1608 w 35589"/>
                    <a:gd name="connsiteY2" fmla="*/ 5988 h 8002"/>
                    <a:gd name="connsiteX3" fmla="*/ 7331 w 35589"/>
                    <a:gd name="connsiteY3" fmla="*/ 5736 h 8002"/>
                    <a:gd name="connsiteX4" fmla="*/ 29685 w 35589"/>
                    <a:gd name="connsiteY4" fmla="*/ 7407 h 8002"/>
                    <a:gd name="connsiteX5" fmla="*/ 35139 w 35589"/>
                    <a:gd name="connsiteY5" fmla="*/ 7769 h 8002"/>
                    <a:gd name="connsiteX6" fmla="*/ 32649 w 35589"/>
                    <a:gd name="connsiteY6" fmla="*/ 4144 h 8002"/>
                    <a:gd name="connsiteX7" fmla="*/ 20794 w 35589"/>
                    <a:gd name="connsiteY7" fmla="*/ 202 h 8002"/>
                    <a:gd name="connsiteX8" fmla="*/ 20526 w 35589"/>
                    <a:gd name="connsiteY8" fmla="*/ 171 h 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5589" h="8002">
                      <a:moveTo>
                        <a:pt x="20526" y="171"/>
                      </a:moveTo>
                      <a:cubicBezTo>
                        <a:pt x="13841" y="-680"/>
                        <a:pt x="3326" y="1732"/>
                        <a:pt x="0" y="5594"/>
                      </a:cubicBezTo>
                      <a:cubicBezTo>
                        <a:pt x="95" y="5988"/>
                        <a:pt x="725" y="5972"/>
                        <a:pt x="1608" y="5988"/>
                      </a:cubicBezTo>
                      <a:cubicBezTo>
                        <a:pt x="3437" y="5941"/>
                        <a:pt x="5470" y="5767"/>
                        <a:pt x="7331" y="5736"/>
                      </a:cubicBezTo>
                      <a:cubicBezTo>
                        <a:pt x="14677" y="5484"/>
                        <a:pt x="22449" y="5941"/>
                        <a:pt x="29685" y="7407"/>
                      </a:cubicBezTo>
                      <a:cubicBezTo>
                        <a:pt x="31324" y="7691"/>
                        <a:pt x="33705" y="8353"/>
                        <a:pt x="35139" y="7769"/>
                      </a:cubicBezTo>
                      <a:cubicBezTo>
                        <a:pt x="36479" y="6918"/>
                        <a:pt x="34588" y="5357"/>
                        <a:pt x="32649" y="4144"/>
                      </a:cubicBezTo>
                      <a:cubicBezTo>
                        <a:pt x="29354" y="2126"/>
                        <a:pt x="25097" y="660"/>
                        <a:pt x="20794" y="202"/>
                      </a:cubicBezTo>
                      <a:lnTo>
                        <a:pt x="20526" y="171"/>
                      </a:lnTo>
                      <a:close/>
                    </a:path>
                  </a:pathLst>
                </a:custGeom>
                <a:solidFill>
                  <a:srgbClr val="F7F5F5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67" name="Freeform: Shape 766">
                  <a:extLst>
                    <a:ext uri="{FF2B5EF4-FFF2-40B4-BE49-F238E27FC236}">
                      <a16:creationId xmlns:a16="http://schemas.microsoft.com/office/drawing/2014/main" id="{C363B954-C84E-56FA-CBCB-156935E345B4}"/>
                    </a:ext>
                  </a:extLst>
                </p:cNvPr>
                <p:cNvSpPr/>
                <p:nvPr/>
              </p:nvSpPr>
              <p:spPr>
                <a:xfrm>
                  <a:off x="6696789" y="2159011"/>
                  <a:ext cx="52811" cy="6857"/>
                </a:xfrm>
                <a:custGeom>
                  <a:avLst/>
                  <a:gdLst>
                    <a:gd name="connsiteX0" fmla="*/ 0 w 52811"/>
                    <a:gd name="connsiteY0" fmla="*/ 0 h 6857"/>
                    <a:gd name="connsiteX1" fmla="*/ 52812 w 52811"/>
                    <a:gd name="connsiteY1" fmla="*/ 0 h 6857"/>
                    <a:gd name="connsiteX2" fmla="*/ 52812 w 52811"/>
                    <a:gd name="connsiteY2" fmla="*/ 6858 h 6857"/>
                    <a:gd name="connsiteX3" fmla="*/ 0 w 52811"/>
                    <a:gd name="connsiteY3" fmla="*/ 6858 h 6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2811" h="6857">
                      <a:moveTo>
                        <a:pt x="0" y="0"/>
                      </a:moveTo>
                      <a:lnTo>
                        <a:pt x="52812" y="0"/>
                      </a:lnTo>
                      <a:lnTo>
                        <a:pt x="52812" y="6858"/>
                      </a:lnTo>
                      <a:lnTo>
                        <a:pt x="0" y="6858"/>
                      </a:lnTo>
                      <a:close/>
                    </a:path>
                  </a:pathLst>
                </a:custGeom>
                <a:solidFill>
                  <a:srgbClr val="B25656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68" name="Freeform: Shape 767">
                  <a:extLst>
                    <a:ext uri="{FF2B5EF4-FFF2-40B4-BE49-F238E27FC236}">
                      <a16:creationId xmlns:a16="http://schemas.microsoft.com/office/drawing/2014/main" id="{0DBFF311-F447-4B64-5BA4-EC902AC9ADF4}"/>
                    </a:ext>
                  </a:extLst>
                </p:cNvPr>
                <p:cNvSpPr/>
                <p:nvPr/>
              </p:nvSpPr>
              <p:spPr>
                <a:xfrm>
                  <a:off x="6633909" y="2132262"/>
                  <a:ext cx="63966" cy="64193"/>
                </a:xfrm>
                <a:custGeom>
                  <a:avLst/>
                  <a:gdLst>
                    <a:gd name="connsiteX0" fmla="*/ 626 w 63966"/>
                    <a:gd name="connsiteY0" fmla="*/ 35199 h 64193"/>
                    <a:gd name="connsiteX1" fmla="*/ 58435 w 63966"/>
                    <a:gd name="connsiteY1" fmla="*/ 48804 h 64193"/>
                    <a:gd name="connsiteX2" fmla="*/ 43995 w 63966"/>
                    <a:gd name="connsiteY2" fmla="*/ 2519 h 64193"/>
                    <a:gd name="connsiteX3" fmla="*/ 563 w 63966"/>
                    <a:gd name="connsiteY3" fmla="*/ 34946 h 64193"/>
                    <a:gd name="connsiteX4" fmla="*/ 610 w 63966"/>
                    <a:gd name="connsiteY4" fmla="*/ 35199 h 6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3966" h="64193">
                      <a:moveTo>
                        <a:pt x="626" y="35199"/>
                      </a:moveTo>
                      <a:cubicBezTo>
                        <a:pt x="7153" y="66287"/>
                        <a:pt x="38713" y="74784"/>
                        <a:pt x="58435" y="48804"/>
                      </a:cubicBezTo>
                      <a:cubicBezTo>
                        <a:pt x="70353" y="32676"/>
                        <a:pt x="61856" y="9928"/>
                        <a:pt x="43995" y="2519"/>
                      </a:cubicBezTo>
                      <a:cubicBezTo>
                        <a:pt x="22728" y="-6767"/>
                        <a:pt x="-4245" y="10874"/>
                        <a:pt x="563" y="34946"/>
                      </a:cubicBezTo>
                      <a:lnTo>
                        <a:pt x="610" y="35199"/>
                      </a:lnTo>
                      <a:close/>
                    </a:path>
                  </a:pathLst>
                </a:custGeom>
                <a:solidFill>
                  <a:srgbClr val="C95B5B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69" name="Freeform: Shape 768">
                  <a:extLst>
                    <a:ext uri="{FF2B5EF4-FFF2-40B4-BE49-F238E27FC236}">
                      <a16:creationId xmlns:a16="http://schemas.microsoft.com/office/drawing/2014/main" id="{21AA941E-676A-914F-3594-0EB03750219E}"/>
                    </a:ext>
                  </a:extLst>
                </p:cNvPr>
                <p:cNvSpPr/>
                <p:nvPr/>
              </p:nvSpPr>
              <p:spPr>
                <a:xfrm>
                  <a:off x="6639968" y="2165506"/>
                  <a:ext cx="52060" cy="25717"/>
                </a:xfrm>
                <a:custGeom>
                  <a:avLst/>
                  <a:gdLst>
                    <a:gd name="connsiteX0" fmla="*/ 9717 w 52060"/>
                    <a:gd name="connsiteY0" fmla="*/ 20163 h 25717"/>
                    <a:gd name="connsiteX1" fmla="*/ 36470 w 52060"/>
                    <a:gd name="connsiteY1" fmla="*/ 23600 h 25717"/>
                    <a:gd name="connsiteX2" fmla="*/ 52061 w 52060"/>
                    <a:gd name="connsiteY2" fmla="*/ 1576 h 25717"/>
                    <a:gd name="connsiteX3" fmla="*/ 25009 w 52060"/>
                    <a:gd name="connsiteY3" fmla="*/ 9947 h 25717"/>
                    <a:gd name="connsiteX4" fmla="*/ 369 w 52060"/>
                    <a:gd name="connsiteY4" fmla="*/ 0 h 25717"/>
                    <a:gd name="connsiteX5" fmla="*/ 9717 w 52060"/>
                    <a:gd name="connsiteY5" fmla="*/ 20163 h 25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2060" h="25717">
                      <a:moveTo>
                        <a:pt x="9717" y="20163"/>
                      </a:moveTo>
                      <a:cubicBezTo>
                        <a:pt x="17126" y="26012"/>
                        <a:pt x="27831" y="27383"/>
                        <a:pt x="36470" y="23600"/>
                      </a:cubicBezTo>
                      <a:cubicBezTo>
                        <a:pt x="45109" y="19816"/>
                        <a:pt x="51351" y="11004"/>
                        <a:pt x="52061" y="1576"/>
                      </a:cubicBezTo>
                      <a:cubicBezTo>
                        <a:pt x="44588" y="7725"/>
                        <a:pt x="34657" y="10799"/>
                        <a:pt x="25009" y="9947"/>
                      </a:cubicBezTo>
                      <a:cubicBezTo>
                        <a:pt x="15708" y="9128"/>
                        <a:pt x="8440" y="568"/>
                        <a:pt x="369" y="0"/>
                      </a:cubicBezTo>
                      <a:cubicBezTo>
                        <a:pt x="-1555" y="6873"/>
                        <a:pt x="4420" y="15970"/>
                        <a:pt x="9717" y="20163"/>
                      </a:cubicBezTo>
                      <a:close/>
                    </a:path>
                  </a:pathLst>
                </a:custGeom>
                <a:solidFill>
                  <a:srgbClr val="BA5050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0" name="Freeform: Shape 769">
                  <a:extLst>
                    <a:ext uri="{FF2B5EF4-FFF2-40B4-BE49-F238E27FC236}">
                      <a16:creationId xmlns:a16="http://schemas.microsoft.com/office/drawing/2014/main" id="{F90B2E65-EFD0-270C-12F9-0A2561638EB7}"/>
                    </a:ext>
                  </a:extLst>
                </p:cNvPr>
                <p:cNvSpPr/>
                <p:nvPr/>
              </p:nvSpPr>
              <p:spPr>
                <a:xfrm>
                  <a:off x="6647232" y="2137810"/>
                  <a:ext cx="35589" cy="8002"/>
                </a:xfrm>
                <a:custGeom>
                  <a:avLst/>
                  <a:gdLst>
                    <a:gd name="connsiteX0" fmla="*/ 15064 w 35589"/>
                    <a:gd name="connsiteY0" fmla="*/ 171 h 8002"/>
                    <a:gd name="connsiteX1" fmla="*/ 35590 w 35589"/>
                    <a:gd name="connsiteY1" fmla="*/ 5594 h 8002"/>
                    <a:gd name="connsiteX2" fmla="*/ 33982 w 35589"/>
                    <a:gd name="connsiteY2" fmla="*/ 5988 h 8002"/>
                    <a:gd name="connsiteX3" fmla="*/ 28259 w 35589"/>
                    <a:gd name="connsiteY3" fmla="*/ 5736 h 8002"/>
                    <a:gd name="connsiteX4" fmla="*/ 5905 w 35589"/>
                    <a:gd name="connsiteY4" fmla="*/ 7407 h 8002"/>
                    <a:gd name="connsiteX5" fmla="*/ 451 w 35589"/>
                    <a:gd name="connsiteY5" fmla="*/ 7769 h 8002"/>
                    <a:gd name="connsiteX6" fmla="*/ 2941 w 35589"/>
                    <a:gd name="connsiteY6" fmla="*/ 4144 h 8002"/>
                    <a:gd name="connsiteX7" fmla="*/ 14796 w 35589"/>
                    <a:gd name="connsiteY7" fmla="*/ 202 h 8002"/>
                    <a:gd name="connsiteX8" fmla="*/ 15064 w 35589"/>
                    <a:gd name="connsiteY8" fmla="*/ 171 h 80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5589" h="8002">
                      <a:moveTo>
                        <a:pt x="15064" y="171"/>
                      </a:moveTo>
                      <a:cubicBezTo>
                        <a:pt x="21749" y="-680"/>
                        <a:pt x="32264" y="1732"/>
                        <a:pt x="35590" y="5594"/>
                      </a:cubicBezTo>
                      <a:cubicBezTo>
                        <a:pt x="35495" y="5988"/>
                        <a:pt x="34865" y="5972"/>
                        <a:pt x="33982" y="5988"/>
                      </a:cubicBezTo>
                      <a:cubicBezTo>
                        <a:pt x="32153" y="5941"/>
                        <a:pt x="30120" y="5767"/>
                        <a:pt x="28259" y="5736"/>
                      </a:cubicBezTo>
                      <a:cubicBezTo>
                        <a:pt x="20913" y="5484"/>
                        <a:pt x="13141" y="5941"/>
                        <a:pt x="5905" y="7407"/>
                      </a:cubicBezTo>
                      <a:cubicBezTo>
                        <a:pt x="4266" y="7691"/>
                        <a:pt x="1885" y="8353"/>
                        <a:pt x="451" y="7769"/>
                      </a:cubicBezTo>
                      <a:cubicBezTo>
                        <a:pt x="-889" y="6918"/>
                        <a:pt x="1002" y="5357"/>
                        <a:pt x="2941" y="4144"/>
                      </a:cubicBezTo>
                      <a:cubicBezTo>
                        <a:pt x="6236" y="2126"/>
                        <a:pt x="10493" y="660"/>
                        <a:pt x="14796" y="202"/>
                      </a:cubicBezTo>
                      <a:lnTo>
                        <a:pt x="15064" y="171"/>
                      </a:lnTo>
                      <a:close/>
                    </a:path>
                  </a:pathLst>
                </a:custGeom>
                <a:solidFill>
                  <a:srgbClr val="F7F5F5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1" name="Freeform: Shape 770">
                  <a:extLst>
                    <a:ext uri="{FF2B5EF4-FFF2-40B4-BE49-F238E27FC236}">
                      <a16:creationId xmlns:a16="http://schemas.microsoft.com/office/drawing/2014/main" id="{F74176F1-279F-75CD-71A9-A720DEB99595}"/>
                    </a:ext>
                  </a:extLst>
                </p:cNvPr>
                <p:cNvSpPr/>
                <p:nvPr/>
              </p:nvSpPr>
              <p:spPr>
                <a:xfrm>
                  <a:off x="6733710" y="1992804"/>
                  <a:ext cx="46064" cy="143931"/>
                </a:xfrm>
                <a:custGeom>
                  <a:avLst/>
                  <a:gdLst>
                    <a:gd name="connsiteX0" fmla="*/ 46064 w 46064"/>
                    <a:gd name="connsiteY0" fmla="*/ 71966 h 143931"/>
                    <a:gd name="connsiteX1" fmla="*/ 23032 w 46064"/>
                    <a:gd name="connsiteY1" fmla="*/ 143931 h 143931"/>
                    <a:gd name="connsiteX2" fmla="*/ 0 w 46064"/>
                    <a:gd name="connsiteY2" fmla="*/ 71966 h 143931"/>
                    <a:gd name="connsiteX3" fmla="*/ 23032 w 46064"/>
                    <a:gd name="connsiteY3" fmla="*/ 0 h 143931"/>
                    <a:gd name="connsiteX4" fmla="*/ 46064 w 46064"/>
                    <a:gd name="connsiteY4" fmla="*/ 71966 h 143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064" h="143931">
                      <a:moveTo>
                        <a:pt x="46064" y="71966"/>
                      </a:moveTo>
                      <a:cubicBezTo>
                        <a:pt x="46064" y="111711"/>
                        <a:pt x="35752" y="143931"/>
                        <a:pt x="23032" y="143931"/>
                      </a:cubicBezTo>
                      <a:cubicBezTo>
                        <a:pt x="10312" y="143931"/>
                        <a:pt x="0" y="111711"/>
                        <a:pt x="0" y="71966"/>
                      </a:cubicBezTo>
                      <a:cubicBezTo>
                        <a:pt x="0" y="32220"/>
                        <a:pt x="10312" y="0"/>
                        <a:pt x="23032" y="0"/>
                      </a:cubicBezTo>
                      <a:cubicBezTo>
                        <a:pt x="35752" y="0"/>
                        <a:pt x="46064" y="32220"/>
                        <a:pt x="46064" y="71966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50000"/>
                  </a:sysClr>
                </a:solidFill>
                <a:ln w="5080" cap="flat">
                  <a:solidFill>
                    <a:srgbClr val="64676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2" name="Freeform: Shape 771">
                  <a:extLst>
                    <a:ext uri="{FF2B5EF4-FFF2-40B4-BE49-F238E27FC236}">
                      <a16:creationId xmlns:a16="http://schemas.microsoft.com/office/drawing/2014/main" id="{806D05ED-F7DC-98DB-A4F7-4814F89AA96A}"/>
                    </a:ext>
                  </a:extLst>
                </p:cNvPr>
                <p:cNvSpPr/>
                <p:nvPr/>
              </p:nvSpPr>
              <p:spPr>
                <a:xfrm>
                  <a:off x="6740505" y="2003492"/>
                  <a:ext cx="18712" cy="119874"/>
                </a:xfrm>
                <a:custGeom>
                  <a:avLst/>
                  <a:gdLst>
                    <a:gd name="connsiteX0" fmla="*/ 8513 w 18712"/>
                    <a:gd name="connsiteY0" fmla="*/ 59937 h 119874"/>
                    <a:gd name="connsiteX1" fmla="*/ 18713 w 18712"/>
                    <a:gd name="connsiteY1" fmla="*/ 2648 h 119874"/>
                    <a:gd name="connsiteX2" fmla="*/ 14456 w 18712"/>
                    <a:gd name="connsiteY2" fmla="*/ 0 h 119874"/>
                    <a:gd name="connsiteX3" fmla="*/ 0 w 18712"/>
                    <a:gd name="connsiteY3" fmla="*/ 59937 h 119874"/>
                    <a:gd name="connsiteX4" fmla="*/ 14456 w 18712"/>
                    <a:gd name="connsiteY4" fmla="*/ 119875 h 119874"/>
                    <a:gd name="connsiteX5" fmla="*/ 18713 w 18712"/>
                    <a:gd name="connsiteY5" fmla="*/ 117226 h 119874"/>
                    <a:gd name="connsiteX6" fmla="*/ 8513 w 18712"/>
                    <a:gd name="connsiteY6" fmla="*/ 59937 h 119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712" h="119874">
                      <a:moveTo>
                        <a:pt x="8513" y="59937"/>
                      </a:moveTo>
                      <a:cubicBezTo>
                        <a:pt x="8513" y="32980"/>
                        <a:pt x="12801" y="10184"/>
                        <a:pt x="18713" y="2648"/>
                      </a:cubicBezTo>
                      <a:cubicBezTo>
                        <a:pt x="17373" y="930"/>
                        <a:pt x="15938" y="0"/>
                        <a:pt x="14456" y="0"/>
                      </a:cubicBezTo>
                      <a:cubicBezTo>
                        <a:pt x="6479" y="0"/>
                        <a:pt x="0" y="26831"/>
                        <a:pt x="0" y="59937"/>
                      </a:cubicBezTo>
                      <a:cubicBezTo>
                        <a:pt x="0" y="93043"/>
                        <a:pt x="6464" y="119875"/>
                        <a:pt x="14456" y="119875"/>
                      </a:cubicBezTo>
                      <a:cubicBezTo>
                        <a:pt x="15938" y="119875"/>
                        <a:pt x="17373" y="118944"/>
                        <a:pt x="18713" y="117226"/>
                      </a:cubicBezTo>
                      <a:cubicBezTo>
                        <a:pt x="12817" y="109691"/>
                        <a:pt x="8513" y="86895"/>
                        <a:pt x="8513" y="59937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75000"/>
                  </a:sysClr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3" name="Freeform: Shape 772">
                  <a:extLst>
                    <a:ext uri="{FF2B5EF4-FFF2-40B4-BE49-F238E27FC236}">
                      <a16:creationId xmlns:a16="http://schemas.microsoft.com/office/drawing/2014/main" id="{6E404A15-BCB2-9FF1-4B1A-1404E6B3871E}"/>
                    </a:ext>
                  </a:extLst>
                </p:cNvPr>
                <p:cNvSpPr/>
                <p:nvPr/>
              </p:nvSpPr>
              <p:spPr>
                <a:xfrm>
                  <a:off x="6769086" y="2031317"/>
                  <a:ext cx="5639" cy="74882"/>
                </a:xfrm>
                <a:custGeom>
                  <a:avLst/>
                  <a:gdLst>
                    <a:gd name="connsiteX0" fmla="*/ 0 w 5639"/>
                    <a:gd name="connsiteY0" fmla="*/ 74866 h 74882"/>
                    <a:gd name="connsiteX1" fmla="*/ 5439 w 5639"/>
                    <a:gd name="connsiteY1" fmla="*/ 37567 h 74882"/>
                    <a:gd name="connsiteX2" fmla="*/ 5139 w 5639"/>
                    <a:gd name="connsiteY2" fmla="*/ 18224 h 74882"/>
                    <a:gd name="connsiteX3" fmla="*/ 1640 w 5639"/>
                    <a:gd name="connsiteY3" fmla="*/ 0 h 74882"/>
                    <a:gd name="connsiteX4" fmla="*/ 1167 w 5639"/>
                    <a:gd name="connsiteY4" fmla="*/ 18508 h 74882"/>
                    <a:gd name="connsiteX5" fmla="*/ 788 w 5639"/>
                    <a:gd name="connsiteY5" fmla="*/ 37173 h 74882"/>
                    <a:gd name="connsiteX6" fmla="*/ 16 w 5639"/>
                    <a:gd name="connsiteY6" fmla="*/ 74882 h 74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39" h="74882">
                      <a:moveTo>
                        <a:pt x="0" y="74866"/>
                      </a:moveTo>
                      <a:cubicBezTo>
                        <a:pt x="2554" y="62838"/>
                        <a:pt x="4761" y="50447"/>
                        <a:pt x="5439" y="37567"/>
                      </a:cubicBezTo>
                      <a:cubicBezTo>
                        <a:pt x="5770" y="31167"/>
                        <a:pt x="5707" y="24640"/>
                        <a:pt x="5139" y="18224"/>
                      </a:cubicBezTo>
                      <a:cubicBezTo>
                        <a:pt x="4698" y="13227"/>
                        <a:pt x="3925" y="3500"/>
                        <a:pt x="1640" y="0"/>
                      </a:cubicBezTo>
                      <a:cubicBezTo>
                        <a:pt x="883" y="5675"/>
                        <a:pt x="1277" y="12596"/>
                        <a:pt x="1167" y="18508"/>
                      </a:cubicBezTo>
                      <a:cubicBezTo>
                        <a:pt x="1040" y="24735"/>
                        <a:pt x="914" y="30946"/>
                        <a:pt x="788" y="37173"/>
                      </a:cubicBezTo>
                      <a:cubicBezTo>
                        <a:pt x="536" y="49738"/>
                        <a:pt x="268" y="62302"/>
                        <a:pt x="16" y="7488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4" name="Freeform: Shape 773">
                  <a:extLst>
                    <a:ext uri="{FF2B5EF4-FFF2-40B4-BE49-F238E27FC236}">
                      <a16:creationId xmlns:a16="http://schemas.microsoft.com/office/drawing/2014/main" id="{1269B8FC-3748-34E7-8416-9AF82D49679D}"/>
                    </a:ext>
                  </a:extLst>
                </p:cNvPr>
                <p:cNvSpPr/>
                <p:nvPr/>
              </p:nvSpPr>
              <p:spPr>
                <a:xfrm>
                  <a:off x="6733710" y="2120293"/>
                  <a:ext cx="46064" cy="143931"/>
                </a:xfrm>
                <a:custGeom>
                  <a:avLst/>
                  <a:gdLst>
                    <a:gd name="connsiteX0" fmla="*/ 46064 w 46064"/>
                    <a:gd name="connsiteY0" fmla="*/ 71966 h 143931"/>
                    <a:gd name="connsiteX1" fmla="*/ 23032 w 46064"/>
                    <a:gd name="connsiteY1" fmla="*/ 143931 h 143931"/>
                    <a:gd name="connsiteX2" fmla="*/ 0 w 46064"/>
                    <a:gd name="connsiteY2" fmla="*/ 71966 h 143931"/>
                    <a:gd name="connsiteX3" fmla="*/ 23032 w 46064"/>
                    <a:gd name="connsiteY3" fmla="*/ 0 h 143931"/>
                    <a:gd name="connsiteX4" fmla="*/ 46064 w 46064"/>
                    <a:gd name="connsiteY4" fmla="*/ 71966 h 143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064" h="143931">
                      <a:moveTo>
                        <a:pt x="46064" y="71966"/>
                      </a:moveTo>
                      <a:cubicBezTo>
                        <a:pt x="46064" y="111711"/>
                        <a:pt x="35752" y="143931"/>
                        <a:pt x="23032" y="143931"/>
                      </a:cubicBezTo>
                      <a:cubicBezTo>
                        <a:pt x="10312" y="143931"/>
                        <a:pt x="0" y="111711"/>
                        <a:pt x="0" y="71966"/>
                      </a:cubicBezTo>
                      <a:cubicBezTo>
                        <a:pt x="0" y="32220"/>
                        <a:pt x="10312" y="0"/>
                        <a:pt x="23032" y="0"/>
                      </a:cubicBezTo>
                      <a:cubicBezTo>
                        <a:pt x="35752" y="0"/>
                        <a:pt x="46064" y="32220"/>
                        <a:pt x="46064" y="71966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50000"/>
                  </a:sysClr>
                </a:solidFill>
                <a:ln w="5080" cap="flat">
                  <a:solidFill>
                    <a:srgbClr val="64676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5" name="Freeform: Shape 774">
                  <a:extLst>
                    <a:ext uri="{FF2B5EF4-FFF2-40B4-BE49-F238E27FC236}">
                      <a16:creationId xmlns:a16="http://schemas.microsoft.com/office/drawing/2014/main" id="{E6C31F41-0F47-278E-CC3F-1BF489A17CBC}"/>
                    </a:ext>
                  </a:extLst>
                </p:cNvPr>
                <p:cNvSpPr/>
                <p:nvPr/>
              </p:nvSpPr>
              <p:spPr>
                <a:xfrm>
                  <a:off x="6740505" y="2133046"/>
                  <a:ext cx="18712" cy="119874"/>
                </a:xfrm>
                <a:custGeom>
                  <a:avLst/>
                  <a:gdLst>
                    <a:gd name="connsiteX0" fmla="*/ 8513 w 18712"/>
                    <a:gd name="connsiteY0" fmla="*/ 59937 h 119874"/>
                    <a:gd name="connsiteX1" fmla="*/ 18713 w 18712"/>
                    <a:gd name="connsiteY1" fmla="*/ 2648 h 119874"/>
                    <a:gd name="connsiteX2" fmla="*/ 14456 w 18712"/>
                    <a:gd name="connsiteY2" fmla="*/ 0 h 119874"/>
                    <a:gd name="connsiteX3" fmla="*/ 0 w 18712"/>
                    <a:gd name="connsiteY3" fmla="*/ 59937 h 119874"/>
                    <a:gd name="connsiteX4" fmla="*/ 14456 w 18712"/>
                    <a:gd name="connsiteY4" fmla="*/ 119875 h 119874"/>
                    <a:gd name="connsiteX5" fmla="*/ 18713 w 18712"/>
                    <a:gd name="connsiteY5" fmla="*/ 117226 h 119874"/>
                    <a:gd name="connsiteX6" fmla="*/ 8513 w 18712"/>
                    <a:gd name="connsiteY6" fmla="*/ 59937 h 119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712" h="119874">
                      <a:moveTo>
                        <a:pt x="8513" y="59937"/>
                      </a:moveTo>
                      <a:cubicBezTo>
                        <a:pt x="8513" y="32980"/>
                        <a:pt x="12801" y="10184"/>
                        <a:pt x="18713" y="2648"/>
                      </a:cubicBezTo>
                      <a:cubicBezTo>
                        <a:pt x="17373" y="930"/>
                        <a:pt x="15938" y="0"/>
                        <a:pt x="14456" y="0"/>
                      </a:cubicBezTo>
                      <a:cubicBezTo>
                        <a:pt x="6479" y="0"/>
                        <a:pt x="0" y="26831"/>
                        <a:pt x="0" y="59937"/>
                      </a:cubicBezTo>
                      <a:cubicBezTo>
                        <a:pt x="0" y="93043"/>
                        <a:pt x="6464" y="119875"/>
                        <a:pt x="14456" y="119875"/>
                      </a:cubicBezTo>
                      <a:cubicBezTo>
                        <a:pt x="15938" y="119875"/>
                        <a:pt x="17373" y="118944"/>
                        <a:pt x="18713" y="117226"/>
                      </a:cubicBezTo>
                      <a:cubicBezTo>
                        <a:pt x="12817" y="109691"/>
                        <a:pt x="8513" y="86895"/>
                        <a:pt x="8513" y="59937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75000"/>
                  </a:sysClr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6" name="Freeform: Shape 775">
                  <a:extLst>
                    <a:ext uri="{FF2B5EF4-FFF2-40B4-BE49-F238E27FC236}">
                      <a16:creationId xmlns:a16="http://schemas.microsoft.com/office/drawing/2014/main" id="{06AE177F-55B4-C8C8-7E18-8D8DFEA675B4}"/>
                    </a:ext>
                  </a:extLst>
                </p:cNvPr>
                <p:cNvSpPr/>
                <p:nvPr/>
              </p:nvSpPr>
              <p:spPr>
                <a:xfrm>
                  <a:off x="6769086" y="2160461"/>
                  <a:ext cx="5639" cy="74882"/>
                </a:xfrm>
                <a:custGeom>
                  <a:avLst/>
                  <a:gdLst>
                    <a:gd name="connsiteX0" fmla="*/ 0 w 5639"/>
                    <a:gd name="connsiteY0" fmla="*/ 74866 h 74882"/>
                    <a:gd name="connsiteX1" fmla="*/ 5439 w 5639"/>
                    <a:gd name="connsiteY1" fmla="*/ 37567 h 74882"/>
                    <a:gd name="connsiteX2" fmla="*/ 5139 w 5639"/>
                    <a:gd name="connsiteY2" fmla="*/ 18224 h 74882"/>
                    <a:gd name="connsiteX3" fmla="*/ 1640 w 5639"/>
                    <a:gd name="connsiteY3" fmla="*/ 0 h 74882"/>
                    <a:gd name="connsiteX4" fmla="*/ 1167 w 5639"/>
                    <a:gd name="connsiteY4" fmla="*/ 18508 h 74882"/>
                    <a:gd name="connsiteX5" fmla="*/ 788 w 5639"/>
                    <a:gd name="connsiteY5" fmla="*/ 37173 h 74882"/>
                    <a:gd name="connsiteX6" fmla="*/ 16 w 5639"/>
                    <a:gd name="connsiteY6" fmla="*/ 74882 h 74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39" h="74882">
                      <a:moveTo>
                        <a:pt x="0" y="74866"/>
                      </a:moveTo>
                      <a:cubicBezTo>
                        <a:pt x="2554" y="62838"/>
                        <a:pt x="4761" y="50447"/>
                        <a:pt x="5439" y="37567"/>
                      </a:cubicBezTo>
                      <a:cubicBezTo>
                        <a:pt x="5770" y="31167"/>
                        <a:pt x="5707" y="24640"/>
                        <a:pt x="5139" y="18224"/>
                      </a:cubicBezTo>
                      <a:cubicBezTo>
                        <a:pt x="4698" y="13227"/>
                        <a:pt x="3925" y="3500"/>
                        <a:pt x="1640" y="0"/>
                      </a:cubicBezTo>
                      <a:cubicBezTo>
                        <a:pt x="883" y="5675"/>
                        <a:pt x="1277" y="12596"/>
                        <a:pt x="1167" y="18508"/>
                      </a:cubicBezTo>
                      <a:cubicBezTo>
                        <a:pt x="1040" y="24735"/>
                        <a:pt x="914" y="30946"/>
                        <a:pt x="788" y="37173"/>
                      </a:cubicBezTo>
                      <a:cubicBezTo>
                        <a:pt x="536" y="49738"/>
                        <a:pt x="268" y="62302"/>
                        <a:pt x="16" y="7488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7" name="Freeform: Shape 776">
                  <a:extLst>
                    <a:ext uri="{FF2B5EF4-FFF2-40B4-BE49-F238E27FC236}">
                      <a16:creationId xmlns:a16="http://schemas.microsoft.com/office/drawing/2014/main" id="{3E506A54-D5BB-21F9-4679-500A837D8C88}"/>
                    </a:ext>
                  </a:extLst>
                </p:cNvPr>
                <p:cNvSpPr/>
                <p:nvPr/>
              </p:nvSpPr>
              <p:spPr>
                <a:xfrm rot="18520199">
                  <a:off x="6641180" y="2283558"/>
                  <a:ext cx="143931" cy="46064"/>
                </a:xfrm>
                <a:custGeom>
                  <a:avLst/>
                  <a:gdLst>
                    <a:gd name="connsiteX0" fmla="*/ 143931 w 143931"/>
                    <a:gd name="connsiteY0" fmla="*/ 23032 h 46064"/>
                    <a:gd name="connsiteX1" fmla="*/ 71966 w 143931"/>
                    <a:gd name="connsiteY1" fmla="*/ 46064 h 46064"/>
                    <a:gd name="connsiteX2" fmla="*/ 0 w 143931"/>
                    <a:gd name="connsiteY2" fmla="*/ 23032 h 46064"/>
                    <a:gd name="connsiteX3" fmla="*/ 71966 w 143931"/>
                    <a:gd name="connsiteY3" fmla="*/ 0 h 46064"/>
                    <a:gd name="connsiteX4" fmla="*/ 143931 w 143931"/>
                    <a:gd name="connsiteY4" fmla="*/ 23032 h 46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3931" h="46064">
                      <a:moveTo>
                        <a:pt x="143931" y="23032"/>
                      </a:moveTo>
                      <a:cubicBezTo>
                        <a:pt x="143931" y="35752"/>
                        <a:pt x="111711" y="46064"/>
                        <a:pt x="71966" y="46064"/>
                      </a:cubicBezTo>
                      <a:cubicBezTo>
                        <a:pt x="32220" y="46064"/>
                        <a:pt x="0" y="35752"/>
                        <a:pt x="0" y="23032"/>
                      </a:cubicBezTo>
                      <a:cubicBezTo>
                        <a:pt x="0" y="10312"/>
                        <a:pt x="32220" y="0"/>
                        <a:pt x="71966" y="0"/>
                      </a:cubicBezTo>
                      <a:cubicBezTo>
                        <a:pt x="111711" y="0"/>
                        <a:pt x="143931" y="10312"/>
                        <a:pt x="143931" y="23032"/>
                      </a:cubicBezTo>
                      <a:close/>
                    </a:path>
                  </a:pathLst>
                </a:custGeom>
                <a:solidFill>
                  <a:srgbClr val="8BDFE8"/>
                </a:solidFill>
                <a:ln w="5080" cap="flat">
                  <a:solidFill>
                    <a:srgbClr val="64676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8" name="Freeform: Shape 777">
                  <a:extLst>
                    <a:ext uri="{FF2B5EF4-FFF2-40B4-BE49-F238E27FC236}">
                      <a16:creationId xmlns:a16="http://schemas.microsoft.com/office/drawing/2014/main" id="{9EF512B1-6DFD-1034-DEE7-1B0E5D9EB27E}"/>
                    </a:ext>
                  </a:extLst>
                </p:cNvPr>
                <p:cNvSpPr/>
                <p:nvPr/>
              </p:nvSpPr>
              <p:spPr>
                <a:xfrm>
                  <a:off x="6672181" y="2258372"/>
                  <a:ext cx="78256" cy="95335"/>
                </a:xfrm>
                <a:custGeom>
                  <a:avLst/>
                  <a:gdLst>
                    <a:gd name="connsiteX0" fmla="*/ 34493 w 78256"/>
                    <a:gd name="connsiteY0" fmla="*/ 43956 h 95335"/>
                    <a:gd name="connsiteX1" fmla="*/ 78256 w 78256"/>
                    <a:gd name="connsiteY1" fmla="*/ 5600 h 95335"/>
                    <a:gd name="connsiteX2" fmla="*/ 76585 w 78256"/>
                    <a:gd name="connsiteY2" fmla="*/ 871 h 95335"/>
                    <a:gd name="connsiteX3" fmla="*/ 27841 w 78256"/>
                    <a:gd name="connsiteY3" fmla="*/ 38643 h 95335"/>
                    <a:gd name="connsiteX4" fmla="*/ 1671 w 78256"/>
                    <a:gd name="connsiteY4" fmla="*/ 94466 h 95335"/>
                    <a:gd name="connsiteX5" fmla="*/ 6653 w 78256"/>
                    <a:gd name="connsiteY5" fmla="*/ 95065 h 95335"/>
                    <a:gd name="connsiteX6" fmla="*/ 34493 w 78256"/>
                    <a:gd name="connsiteY6" fmla="*/ 43971 h 95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8256" h="95335">
                      <a:moveTo>
                        <a:pt x="34493" y="43956"/>
                      </a:moveTo>
                      <a:cubicBezTo>
                        <a:pt x="51330" y="22910"/>
                        <a:pt x="68923" y="7791"/>
                        <a:pt x="78256" y="5600"/>
                      </a:cubicBezTo>
                      <a:cubicBezTo>
                        <a:pt x="78272" y="3409"/>
                        <a:pt x="77736" y="1801"/>
                        <a:pt x="76585" y="871"/>
                      </a:cubicBezTo>
                      <a:cubicBezTo>
                        <a:pt x="70358" y="-4111"/>
                        <a:pt x="48540" y="12789"/>
                        <a:pt x="27841" y="38643"/>
                      </a:cubicBezTo>
                      <a:cubicBezTo>
                        <a:pt x="7157" y="64481"/>
                        <a:pt x="-4556" y="89484"/>
                        <a:pt x="1671" y="94466"/>
                      </a:cubicBezTo>
                      <a:cubicBezTo>
                        <a:pt x="2822" y="95396"/>
                        <a:pt x="4525" y="95553"/>
                        <a:pt x="6653" y="95065"/>
                      </a:cubicBezTo>
                      <a:cubicBezTo>
                        <a:pt x="6748" y="85495"/>
                        <a:pt x="17641" y="65017"/>
                        <a:pt x="34493" y="43971"/>
                      </a:cubicBezTo>
                      <a:close/>
                    </a:path>
                  </a:pathLst>
                </a:custGeom>
                <a:solidFill>
                  <a:srgbClr val="95C9DB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9" name="Freeform: Shape 778">
                  <a:extLst>
                    <a:ext uri="{FF2B5EF4-FFF2-40B4-BE49-F238E27FC236}">
                      <a16:creationId xmlns:a16="http://schemas.microsoft.com/office/drawing/2014/main" id="{119BA061-3D5E-BB37-589C-C0CF80F7314C}"/>
                    </a:ext>
                  </a:extLst>
                </p:cNvPr>
                <p:cNvSpPr/>
                <p:nvPr/>
              </p:nvSpPr>
              <p:spPr>
                <a:xfrm>
                  <a:off x="6695891" y="2290504"/>
                  <a:ext cx="48066" cy="57414"/>
                </a:xfrm>
                <a:custGeom>
                  <a:avLst/>
                  <a:gdLst>
                    <a:gd name="connsiteX0" fmla="*/ 0 w 48066"/>
                    <a:gd name="connsiteY0" fmla="*/ 57415 h 57414"/>
                    <a:gd name="connsiteX1" fmla="*/ 27557 w 48066"/>
                    <a:gd name="connsiteY1" fmla="*/ 31703 h 57414"/>
                    <a:gd name="connsiteX2" fmla="*/ 39412 w 48066"/>
                    <a:gd name="connsiteY2" fmla="*/ 16411 h 57414"/>
                    <a:gd name="connsiteX3" fmla="*/ 48066 w 48066"/>
                    <a:gd name="connsiteY3" fmla="*/ 0 h 57414"/>
                    <a:gd name="connsiteX4" fmla="*/ 36133 w 48066"/>
                    <a:gd name="connsiteY4" fmla="*/ 14141 h 57414"/>
                    <a:gd name="connsiteX5" fmla="*/ 24167 w 48066"/>
                    <a:gd name="connsiteY5" fmla="*/ 28471 h 57414"/>
                    <a:gd name="connsiteX6" fmla="*/ 0 w 48066"/>
                    <a:gd name="connsiteY6" fmla="*/ 57415 h 57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066" h="57414">
                      <a:moveTo>
                        <a:pt x="0" y="57415"/>
                      </a:moveTo>
                      <a:cubicBezTo>
                        <a:pt x="9506" y="49611"/>
                        <a:pt x="18981" y="41319"/>
                        <a:pt x="27557" y="31703"/>
                      </a:cubicBezTo>
                      <a:cubicBezTo>
                        <a:pt x="31829" y="26910"/>
                        <a:pt x="35849" y="21787"/>
                        <a:pt x="39412" y="16411"/>
                      </a:cubicBezTo>
                      <a:cubicBezTo>
                        <a:pt x="42186" y="12233"/>
                        <a:pt x="47672" y="4146"/>
                        <a:pt x="48066" y="0"/>
                      </a:cubicBezTo>
                      <a:cubicBezTo>
                        <a:pt x="43936" y="3957"/>
                        <a:pt x="39916" y="9616"/>
                        <a:pt x="36133" y="14141"/>
                      </a:cubicBezTo>
                      <a:cubicBezTo>
                        <a:pt x="32144" y="18918"/>
                        <a:pt x="28156" y="23694"/>
                        <a:pt x="24167" y="28471"/>
                      </a:cubicBezTo>
                      <a:cubicBezTo>
                        <a:pt x="16111" y="38119"/>
                        <a:pt x="8056" y="47767"/>
                        <a:pt x="0" y="574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80" name="Freeform: Shape 779">
                  <a:extLst>
                    <a:ext uri="{FF2B5EF4-FFF2-40B4-BE49-F238E27FC236}">
                      <a16:creationId xmlns:a16="http://schemas.microsoft.com/office/drawing/2014/main" id="{063AA5F2-46EE-6213-360C-F19A0D811B7B}"/>
                    </a:ext>
                  </a:extLst>
                </p:cNvPr>
                <p:cNvSpPr/>
                <p:nvPr/>
              </p:nvSpPr>
              <p:spPr>
                <a:xfrm rot="18520199">
                  <a:off x="6568809" y="2262995"/>
                  <a:ext cx="143931" cy="46064"/>
                </a:xfrm>
                <a:custGeom>
                  <a:avLst/>
                  <a:gdLst>
                    <a:gd name="connsiteX0" fmla="*/ 143931 w 143931"/>
                    <a:gd name="connsiteY0" fmla="*/ 23032 h 46064"/>
                    <a:gd name="connsiteX1" fmla="*/ 71966 w 143931"/>
                    <a:gd name="connsiteY1" fmla="*/ 46064 h 46064"/>
                    <a:gd name="connsiteX2" fmla="*/ 0 w 143931"/>
                    <a:gd name="connsiteY2" fmla="*/ 23032 h 46064"/>
                    <a:gd name="connsiteX3" fmla="*/ 71966 w 143931"/>
                    <a:gd name="connsiteY3" fmla="*/ 0 h 46064"/>
                    <a:gd name="connsiteX4" fmla="*/ 143931 w 143931"/>
                    <a:gd name="connsiteY4" fmla="*/ 23032 h 46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3931" h="46064">
                      <a:moveTo>
                        <a:pt x="143931" y="23032"/>
                      </a:moveTo>
                      <a:cubicBezTo>
                        <a:pt x="143931" y="35753"/>
                        <a:pt x="111711" y="46064"/>
                        <a:pt x="71966" y="46064"/>
                      </a:cubicBezTo>
                      <a:cubicBezTo>
                        <a:pt x="32220" y="46064"/>
                        <a:pt x="0" y="35753"/>
                        <a:pt x="0" y="23032"/>
                      </a:cubicBezTo>
                      <a:cubicBezTo>
                        <a:pt x="0" y="10312"/>
                        <a:pt x="32220" y="0"/>
                        <a:pt x="71966" y="0"/>
                      </a:cubicBezTo>
                      <a:cubicBezTo>
                        <a:pt x="111711" y="0"/>
                        <a:pt x="143931" y="10312"/>
                        <a:pt x="143931" y="23032"/>
                      </a:cubicBezTo>
                      <a:close/>
                    </a:path>
                  </a:pathLst>
                </a:custGeom>
                <a:solidFill>
                  <a:srgbClr val="8BDFE8"/>
                </a:solidFill>
                <a:ln w="5080" cap="flat">
                  <a:solidFill>
                    <a:srgbClr val="64676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81" name="Freeform: Shape 780">
                  <a:extLst>
                    <a:ext uri="{FF2B5EF4-FFF2-40B4-BE49-F238E27FC236}">
                      <a16:creationId xmlns:a16="http://schemas.microsoft.com/office/drawing/2014/main" id="{085055F9-C38E-4B2A-EBC3-991C22A429ED}"/>
                    </a:ext>
                  </a:extLst>
                </p:cNvPr>
                <p:cNvSpPr/>
                <p:nvPr/>
              </p:nvSpPr>
              <p:spPr>
                <a:xfrm>
                  <a:off x="6599805" y="2237799"/>
                  <a:ext cx="78256" cy="95335"/>
                </a:xfrm>
                <a:custGeom>
                  <a:avLst/>
                  <a:gdLst>
                    <a:gd name="connsiteX0" fmla="*/ 34493 w 78256"/>
                    <a:gd name="connsiteY0" fmla="*/ 43956 h 95335"/>
                    <a:gd name="connsiteX1" fmla="*/ 78256 w 78256"/>
                    <a:gd name="connsiteY1" fmla="*/ 5600 h 95335"/>
                    <a:gd name="connsiteX2" fmla="*/ 76585 w 78256"/>
                    <a:gd name="connsiteY2" fmla="*/ 871 h 95335"/>
                    <a:gd name="connsiteX3" fmla="*/ 27841 w 78256"/>
                    <a:gd name="connsiteY3" fmla="*/ 38643 h 95335"/>
                    <a:gd name="connsiteX4" fmla="*/ 1671 w 78256"/>
                    <a:gd name="connsiteY4" fmla="*/ 94466 h 95335"/>
                    <a:gd name="connsiteX5" fmla="*/ 6653 w 78256"/>
                    <a:gd name="connsiteY5" fmla="*/ 95065 h 95335"/>
                    <a:gd name="connsiteX6" fmla="*/ 34493 w 78256"/>
                    <a:gd name="connsiteY6" fmla="*/ 43971 h 95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8256" h="95335">
                      <a:moveTo>
                        <a:pt x="34493" y="43956"/>
                      </a:moveTo>
                      <a:cubicBezTo>
                        <a:pt x="51330" y="22910"/>
                        <a:pt x="68923" y="7791"/>
                        <a:pt x="78256" y="5600"/>
                      </a:cubicBezTo>
                      <a:cubicBezTo>
                        <a:pt x="78272" y="3409"/>
                        <a:pt x="77736" y="1801"/>
                        <a:pt x="76585" y="871"/>
                      </a:cubicBezTo>
                      <a:cubicBezTo>
                        <a:pt x="70358" y="-4111"/>
                        <a:pt x="48540" y="12789"/>
                        <a:pt x="27841" y="38643"/>
                      </a:cubicBezTo>
                      <a:cubicBezTo>
                        <a:pt x="7157" y="64481"/>
                        <a:pt x="-4556" y="89484"/>
                        <a:pt x="1671" y="94466"/>
                      </a:cubicBezTo>
                      <a:cubicBezTo>
                        <a:pt x="2822" y="95396"/>
                        <a:pt x="4525" y="95553"/>
                        <a:pt x="6653" y="95065"/>
                      </a:cubicBezTo>
                      <a:cubicBezTo>
                        <a:pt x="6748" y="85495"/>
                        <a:pt x="17641" y="65017"/>
                        <a:pt x="34493" y="43971"/>
                      </a:cubicBezTo>
                      <a:close/>
                    </a:path>
                  </a:pathLst>
                </a:custGeom>
                <a:solidFill>
                  <a:srgbClr val="95C9DB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82" name="Freeform: Shape 781">
                  <a:extLst>
                    <a:ext uri="{FF2B5EF4-FFF2-40B4-BE49-F238E27FC236}">
                      <a16:creationId xmlns:a16="http://schemas.microsoft.com/office/drawing/2014/main" id="{A8153115-DB62-1D5F-69D7-EACE23ECE15E}"/>
                    </a:ext>
                  </a:extLst>
                </p:cNvPr>
                <p:cNvSpPr/>
                <p:nvPr/>
              </p:nvSpPr>
              <p:spPr>
                <a:xfrm>
                  <a:off x="6623500" y="2269947"/>
                  <a:ext cx="48066" cy="57414"/>
                </a:xfrm>
                <a:custGeom>
                  <a:avLst/>
                  <a:gdLst>
                    <a:gd name="connsiteX0" fmla="*/ 0 w 48066"/>
                    <a:gd name="connsiteY0" fmla="*/ 57415 h 57414"/>
                    <a:gd name="connsiteX1" fmla="*/ 27557 w 48066"/>
                    <a:gd name="connsiteY1" fmla="*/ 31703 h 57414"/>
                    <a:gd name="connsiteX2" fmla="*/ 39412 w 48066"/>
                    <a:gd name="connsiteY2" fmla="*/ 16411 h 57414"/>
                    <a:gd name="connsiteX3" fmla="*/ 48066 w 48066"/>
                    <a:gd name="connsiteY3" fmla="*/ 0 h 57414"/>
                    <a:gd name="connsiteX4" fmla="*/ 36133 w 48066"/>
                    <a:gd name="connsiteY4" fmla="*/ 14141 h 57414"/>
                    <a:gd name="connsiteX5" fmla="*/ 24167 w 48066"/>
                    <a:gd name="connsiteY5" fmla="*/ 28471 h 57414"/>
                    <a:gd name="connsiteX6" fmla="*/ 0 w 48066"/>
                    <a:gd name="connsiteY6" fmla="*/ 57415 h 57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066" h="57414">
                      <a:moveTo>
                        <a:pt x="0" y="57415"/>
                      </a:moveTo>
                      <a:cubicBezTo>
                        <a:pt x="9506" y="49611"/>
                        <a:pt x="18981" y="41319"/>
                        <a:pt x="27557" y="31703"/>
                      </a:cubicBezTo>
                      <a:cubicBezTo>
                        <a:pt x="31829" y="26910"/>
                        <a:pt x="35849" y="21787"/>
                        <a:pt x="39412" y="16411"/>
                      </a:cubicBezTo>
                      <a:cubicBezTo>
                        <a:pt x="42186" y="12233"/>
                        <a:pt x="47672" y="4146"/>
                        <a:pt x="48066" y="0"/>
                      </a:cubicBezTo>
                      <a:cubicBezTo>
                        <a:pt x="43936" y="3957"/>
                        <a:pt x="39916" y="9616"/>
                        <a:pt x="36133" y="14141"/>
                      </a:cubicBezTo>
                      <a:cubicBezTo>
                        <a:pt x="32144" y="18918"/>
                        <a:pt x="28156" y="23694"/>
                        <a:pt x="24167" y="28471"/>
                      </a:cubicBezTo>
                      <a:cubicBezTo>
                        <a:pt x="16111" y="38119"/>
                        <a:pt x="8056" y="47767"/>
                        <a:pt x="0" y="574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83" name="Freeform: Shape 782">
                  <a:extLst>
                    <a:ext uri="{FF2B5EF4-FFF2-40B4-BE49-F238E27FC236}">
                      <a16:creationId xmlns:a16="http://schemas.microsoft.com/office/drawing/2014/main" id="{602E56DB-EDFF-EF4E-7846-28FE2F1FA38C}"/>
                    </a:ext>
                  </a:extLst>
                </p:cNvPr>
                <p:cNvSpPr/>
                <p:nvPr/>
              </p:nvSpPr>
              <p:spPr>
                <a:xfrm>
                  <a:off x="6798692" y="1992804"/>
                  <a:ext cx="46064" cy="143931"/>
                </a:xfrm>
                <a:custGeom>
                  <a:avLst/>
                  <a:gdLst>
                    <a:gd name="connsiteX0" fmla="*/ 46064 w 46064"/>
                    <a:gd name="connsiteY0" fmla="*/ 71966 h 143931"/>
                    <a:gd name="connsiteX1" fmla="*/ 23032 w 46064"/>
                    <a:gd name="connsiteY1" fmla="*/ 143931 h 143931"/>
                    <a:gd name="connsiteX2" fmla="*/ 0 w 46064"/>
                    <a:gd name="connsiteY2" fmla="*/ 71966 h 143931"/>
                    <a:gd name="connsiteX3" fmla="*/ 23032 w 46064"/>
                    <a:gd name="connsiteY3" fmla="*/ 0 h 143931"/>
                    <a:gd name="connsiteX4" fmla="*/ 46064 w 46064"/>
                    <a:gd name="connsiteY4" fmla="*/ 71966 h 143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064" h="143931">
                      <a:moveTo>
                        <a:pt x="46064" y="71966"/>
                      </a:moveTo>
                      <a:cubicBezTo>
                        <a:pt x="46064" y="111711"/>
                        <a:pt x="35752" y="143931"/>
                        <a:pt x="23032" y="143931"/>
                      </a:cubicBezTo>
                      <a:cubicBezTo>
                        <a:pt x="10312" y="143931"/>
                        <a:pt x="0" y="111711"/>
                        <a:pt x="0" y="71966"/>
                      </a:cubicBezTo>
                      <a:cubicBezTo>
                        <a:pt x="0" y="32220"/>
                        <a:pt x="10312" y="0"/>
                        <a:pt x="23032" y="0"/>
                      </a:cubicBezTo>
                      <a:cubicBezTo>
                        <a:pt x="35752" y="0"/>
                        <a:pt x="46064" y="32220"/>
                        <a:pt x="46064" y="71966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50000"/>
                  </a:sysClr>
                </a:solidFill>
                <a:ln w="5080" cap="flat">
                  <a:solidFill>
                    <a:srgbClr val="64676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84" name="Freeform: Shape 783">
                  <a:extLst>
                    <a:ext uri="{FF2B5EF4-FFF2-40B4-BE49-F238E27FC236}">
                      <a16:creationId xmlns:a16="http://schemas.microsoft.com/office/drawing/2014/main" id="{FDF304A1-8DD1-F97C-B859-EFF6FA32DCA5}"/>
                    </a:ext>
                  </a:extLst>
                </p:cNvPr>
                <p:cNvSpPr/>
                <p:nvPr/>
              </p:nvSpPr>
              <p:spPr>
                <a:xfrm>
                  <a:off x="6805487" y="2003492"/>
                  <a:ext cx="18712" cy="119874"/>
                </a:xfrm>
                <a:custGeom>
                  <a:avLst/>
                  <a:gdLst>
                    <a:gd name="connsiteX0" fmla="*/ 8513 w 18712"/>
                    <a:gd name="connsiteY0" fmla="*/ 59937 h 119874"/>
                    <a:gd name="connsiteX1" fmla="*/ 18713 w 18712"/>
                    <a:gd name="connsiteY1" fmla="*/ 2648 h 119874"/>
                    <a:gd name="connsiteX2" fmla="*/ 14456 w 18712"/>
                    <a:gd name="connsiteY2" fmla="*/ 0 h 119874"/>
                    <a:gd name="connsiteX3" fmla="*/ 0 w 18712"/>
                    <a:gd name="connsiteY3" fmla="*/ 59937 h 119874"/>
                    <a:gd name="connsiteX4" fmla="*/ 14456 w 18712"/>
                    <a:gd name="connsiteY4" fmla="*/ 119875 h 119874"/>
                    <a:gd name="connsiteX5" fmla="*/ 18713 w 18712"/>
                    <a:gd name="connsiteY5" fmla="*/ 117226 h 119874"/>
                    <a:gd name="connsiteX6" fmla="*/ 8513 w 18712"/>
                    <a:gd name="connsiteY6" fmla="*/ 59937 h 119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712" h="119874">
                      <a:moveTo>
                        <a:pt x="8513" y="59937"/>
                      </a:moveTo>
                      <a:cubicBezTo>
                        <a:pt x="8513" y="32980"/>
                        <a:pt x="12801" y="10184"/>
                        <a:pt x="18713" y="2648"/>
                      </a:cubicBezTo>
                      <a:cubicBezTo>
                        <a:pt x="17373" y="930"/>
                        <a:pt x="15938" y="0"/>
                        <a:pt x="14456" y="0"/>
                      </a:cubicBezTo>
                      <a:cubicBezTo>
                        <a:pt x="6479" y="0"/>
                        <a:pt x="0" y="26831"/>
                        <a:pt x="0" y="59937"/>
                      </a:cubicBezTo>
                      <a:cubicBezTo>
                        <a:pt x="0" y="93043"/>
                        <a:pt x="6463" y="119875"/>
                        <a:pt x="14456" y="119875"/>
                      </a:cubicBezTo>
                      <a:cubicBezTo>
                        <a:pt x="15938" y="119875"/>
                        <a:pt x="17373" y="118944"/>
                        <a:pt x="18713" y="117226"/>
                      </a:cubicBezTo>
                      <a:cubicBezTo>
                        <a:pt x="12817" y="109691"/>
                        <a:pt x="8513" y="86895"/>
                        <a:pt x="8513" y="59937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75000"/>
                  </a:sysClr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85" name="Freeform: Shape 784">
                  <a:extLst>
                    <a:ext uri="{FF2B5EF4-FFF2-40B4-BE49-F238E27FC236}">
                      <a16:creationId xmlns:a16="http://schemas.microsoft.com/office/drawing/2014/main" id="{60D26737-538D-7DD8-86FD-94C2FA1455FF}"/>
                    </a:ext>
                  </a:extLst>
                </p:cNvPr>
                <p:cNvSpPr/>
                <p:nvPr/>
              </p:nvSpPr>
              <p:spPr>
                <a:xfrm>
                  <a:off x="6798692" y="2120293"/>
                  <a:ext cx="46064" cy="143931"/>
                </a:xfrm>
                <a:custGeom>
                  <a:avLst/>
                  <a:gdLst>
                    <a:gd name="connsiteX0" fmla="*/ 46064 w 46064"/>
                    <a:gd name="connsiteY0" fmla="*/ 71966 h 143931"/>
                    <a:gd name="connsiteX1" fmla="*/ 23032 w 46064"/>
                    <a:gd name="connsiteY1" fmla="*/ 143931 h 143931"/>
                    <a:gd name="connsiteX2" fmla="*/ 0 w 46064"/>
                    <a:gd name="connsiteY2" fmla="*/ 71966 h 143931"/>
                    <a:gd name="connsiteX3" fmla="*/ 23032 w 46064"/>
                    <a:gd name="connsiteY3" fmla="*/ 0 h 143931"/>
                    <a:gd name="connsiteX4" fmla="*/ 46064 w 46064"/>
                    <a:gd name="connsiteY4" fmla="*/ 71966 h 143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064" h="143931">
                      <a:moveTo>
                        <a:pt x="46064" y="71966"/>
                      </a:moveTo>
                      <a:cubicBezTo>
                        <a:pt x="46064" y="111711"/>
                        <a:pt x="35752" y="143931"/>
                        <a:pt x="23032" y="143931"/>
                      </a:cubicBezTo>
                      <a:cubicBezTo>
                        <a:pt x="10312" y="143931"/>
                        <a:pt x="0" y="111711"/>
                        <a:pt x="0" y="71966"/>
                      </a:cubicBezTo>
                      <a:cubicBezTo>
                        <a:pt x="0" y="32220"/>
                        <a:pt x="10312" y="0"/>
                        <a:pt x="23032" y="0"/>
                      </a:cubicBezTo>
                      <a:cubicBezTo>
                        <a:pt x="35752" y="0"/>
                        <a:pt x="46064" y="32220"/>
                        <a:pt x="46064" y="71966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50000"/>
                  </a:sysClr>
                </a:solidFill>
                <a:ln w="5080" cap="flat">
                  <a:solidFill>
                    <a:srgbClr val="64676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86" name="Freeform: Shape 785">
                  <a:extLst>
                    <a:ext uri="{FF2B5EF4-FFF2-40B4-BE49-F238E27FC236}">
                      <a16:creationId xmlns:a16="http://schemas.microsoft.com/office/drawing/2014/main" id="{7320EFC7-E914-96F1-3FA3-189D2903653F}"/>
                    </a:ext>
                  </a:extLst>
                </p:cNvPr>
                <p:cNvSpPr/>
                <p:nvPr/>
              </p:nvSpPr>
              <p:spPr>
                <a:xfrm>
                  <a:off x="6805487" y="2133046"/>
                  <a:ext cx="18712" cy="119874"/>
                </a:xfrm>
                <a:custGeom>
                  <a:avLst/>
                  <a:gdLst>
                    <a:gd name="connsiteX0" fmla="*/ 8513 w 18712"/>
                    <a:gd name="connsiteY0" fmla="*/ 59937 h 119874"/>
                    <a:gd name="connsiteX1" fmla="*/ 18713 w 18712"/>
                    <a:gd name="connsiteY1" fmla="*/ 2648 h 119874"/>
                    <a:gd name="connsiteX2" fmla="*/ 14456 w 18712"/>
                    <a:gd name="connsiteY2" fmla="*/ 0 h 119874"/>
                    <a:gd name="connsiteX3" fmla="*/ 0 w 18712"/>
                    <a:gd name="connsiteY3" fmla="*/ 59937 h 119874"/>
                    <a:gd name="connsiteX4" fmla="*/ 14456 w 18712"/>
                    <a:gd name="connsiteY4" fmla="*/ 119875 h 119874"/>
                    <a:gd name="connsiteX5" fmla="*/ 18713 w 18712"/>
                    <a:gd name="connsiteY5" fmla="*/ 117226 h 119874"/>
                    <a:gd name="connsiteX6" fmla="*/ 8513 w 18712"/>
                    <a:gd name="connsiteY6" fmla="*/ 59937 h 119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712" h="119874">
                      <a:moveTo>
                        <a:pt x="8513" y="59937"/>
                      </a:moveTo>
                      <a:cubicBezTo>
                        <a:pt x="8513" y="32980"/>
                        <a:pt x="12801" y="10184"/>
                        <a:pt x="18713" y="2648"/>
                      </a:cubicBezTo>
                      <a:cubicBezTo>
                        <a:pt x="17373" y="930"/>
                        <a:pt x="15938" y="0"/>
                        <a:pt x="14456" y="0"/>
                      </a:cubicBezTo>
                      <a:cubicBezTo>
                        <a:pt x="6479" y="0"/>
                        <a:pt x="0" y="26831"/>
                        <a:pt x="0" y="59937"/>
                      </a:cubicBezTo>
                      <a:cubicBezTo>
                        <a:pt x="0" y="93043"/>
                        <a:pt x="6463" y="119875"/>
                        <a:pt x="14456" y="119875"/>
                      </a:cubicBezTo>
                      <a:cubicBezTo>
                        <a:pt x="15938" y="119875"/>
                        <a:pt x="17373" y="118944"/>
                        <a:pt x="18713" y="117226"/>
                      </a:cubicBezTo>
                      <a:cubicBezTo>
                        <a:pt x="12817" y="109691"/>
                        <a:pt x="8513" y="86895"/>
                        <a:pt x="8513" y="59937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75000"/>
                  </a:sysClr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87" name="Freeform: Shape 786">
                  <a:extLst>
                    <a:ext uri="{FF2B5EF4-FFF2-40B4-BE49-F238E27FC236}">
                      <a16:creationId xmlns:a16="http://schemas.microsoft.com/office/drawing/2014/main" id="{8112D491-5025-9094-4C6E-46AAB26BB8DE}"/>
                    </a:ext>
                  </a:extLst>
                </p:cNvPr>
                <p:cNvSpPr/>
                <p:nvPr/>
              </p:nvSpPr>
              <p:spPr>
                <a:xfrm>
                  <a:off x="6834068" y="2031317"/>
                  <a:ext cx="5639" cy="74882"/>
                </a:xfrm>
                <a:custGeom>
                  <a:avLst/>
                  <a:gdLst>
                    <a:gd name="connsiteX0" fmla="*/ 0 w 5639"/>
                    <a:gd name="connsiteY0" fmla="*/ 74866 h 74882"/>
                    <a:gd name="connsiteX1" fmla="*/ 5439 w 5639"/>
                    <a:gd name="connsiteY1" fmla="*/ 37567 h 74882"/>
                    <a:gd name="connsiteX2" fmla="*/ 5139 w 5639"/>
                    <a:gd name="connsiteY2" fmla="*/ 18224 h 74882"/>
                    <a:gd name="connsiteX3" fmla="*/ 1640 w 5639"/>
                    <a:gd name="connsiteY3" fmla="*/ 0 h 74882"/>
                    <a:gd name="connsiteX4" fmla="*/ 1167 w 5639"/>
                    <a:gd name="connsiteY4" fmla="*/ 18508 h 74882"/>
                    <a:gd name="connsiteX5" fmla="*/ 788 w 5639"/>
                    <a:gd name="connsiteY5" fmla="*/ 37173 h 74882"/>
                    <a:gd name="connsiteX6" fmla="*/ 16 w 5639"/>
                    <a:gd name="connsiteY6" fmla="*/ 74882 h 74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39" h="74882">
                      <a:moveTo>
                        <a:pt x="0" y="74866"/>
                      </a:moveTo>
                      <a:cubicBezTo>
                        <a:pt x="2554" y="62838"/>
                        <a:pt x="4761" y="50447"/>
                        <a:pt x="5439" y="37567"/>
                      </a:cubicBezTo>
                      <a:cubicBezTo>
                        <a:pt x="5770" y="31167"/>
                        <a:pt x="5707" y="24640"/>
                        <a:pt x="5139" y="18224"/>
                      </a:cubicBezTo>
                      <a:cubicBezTo>
                        <a:pt x="4698" y="13227"/>
                        <a:pt x="3925" y="3500"/>
                        <a:pt x="1640" y="0"/>
                      </a:cubicBezTo>
                      <a:cubicBezTo>
                        <a:pt x="883" y="5675"/>
                        <a:pt x="1277" y="12596"/>
                        <a:pt x="1167" y="18508"/>
                      </a:cubicBezTo>
                      <a:cubicBezTo>
                        <a:pt x="1040" y="24735"/>
                        <a:pt x="914" y="30946"/>
                        <a:pt x="788" y="37173"/>
                      </a:cubicBezTo>
                      <a:cubicBezTo>
                        <a:pt x="536" y="49738"/>
                        <a:pt x="268" y="62302"/>
                        <a:pt x="16" y="7488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88" name="Freeform: Shape 787">
                  <a:extLst>
                    <a:ext uri="{FF2B5EF4-FFF2-40B4-BE49-F238E27FC236}">
                      <a16:creationId xmlns:a16="http://schemas.microsoft.com/office/drawing/2014/main" id="{9D879EDE-8BE8-8169-F82C-336B608FEC2A}"/>
                    </a:ext>
                  </a:extLst>
                </p:cNvPr>
                <p:cNvSpPr/>
                <p:nvPr/>
              </p:nvSpPr>
              <p:spPr>
                <a:xfrm>
                  <a:off x="6834068" y="2160461"/>
                  <a:ext cx="5639" cy="74882"/>
                </a:xfrm>
                <a:custGeom>
                  <a:avLst/>
                  <a:gdLst>
                    <a:gd name="connsiteX0" fmla="*/ 0 w 5639"/>
                    <a:gd name="connsiteY0" fmla="*/ 74866 h 74882"/>
                    <a:gd name="connsiteX1" fmla="*/ 5439 w 5639"/>
                    <a:gd name="connsiteY1" fmla="*/ 37567 h 74882"/>
                    <a:gd name="connsiteX2" fmla="*/ 5139 w 5639"/>
                    <a:gd name="connsiteY2" fmla="*/ 18224 h 74882"/>
                    <a:gd name="connsiteX3" fmla="*/ 1640 w 5639"/>
                    <a:gd name="connsiteY3" fmla="*/ 0 h 74882"/>
                    <a:gd name="connsiteX4" fmla="*/ 1167 w 5639"/>
                    <a:gd name="connsiteY4" fmla="*/ 18508 h 74882"/>
                    <a:gd name="connsiteX5" fmla="*/ 788 w 5639"/>
                    <a:gd name="connsiteY5" fmla="*/ 37173 h 74882"/>
                    <a:gd name="connsiteX6" fmla="*/ 16 w 5639"/>
                    <a:gd name="connsiteY6" fmla="*/ 74882 h 748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39" h="74882">
                      <a:moveTo>
                        <a:pt x="0" y="74866"/>
                      </a:moveTo>
                      <a:cubicBezTo>
                        <a:pt x="2554" y="62838"/>
                        <a:pt x="4761" y="50447"/>
                        <a:pt x="5439" y="37567"/>
                      </a:cubicBezTo>
                      <a:cubicBezTo>
                        <a:pt x="5770" y="31167"/>
                        <a:pt x="5707" y="24640"/>
                        <a:pt x="5139" y="18224"/>
                      </a:cubicBezTo>
                      <a:cubicBezTo>
                        <a:pt x="4698" y="13227"/>
                        <a:pt x="3925" y="3500"/>
                        <a:pt x="1640" y="0"/>
                      </a:cubicBezTo>
                      <a:cubicBezTo>
                        <a:pt x="883" y="5675"/>
                        <a:pt x="1277" y="12596"/>
                        <a:pt x="1167" y="18508"/>
                      </a:cubicBezTo>
                      <a:cubicBezTo>
                        <a:pt x="1040" y="24735"/>
                        <a:pt x="914" y="30946"/>
                        <a:pt x="788" y="37173"/>
                      </a:cubicBezTo>
                      <a:cubicBezTo>
                        <a:pt x="536" y="49738"/>
                        <a:pt x="268" y="62302"/>
                        <a:pt x="16" y="7488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89" name="Freeform: Shape 788">
                  <a:extLst>
                    <a:ext uri="{FF2B5EF4-FFF2-40B4-BE49-F238E27FC236}">
                      <a16:creationId xmlns:a16="http://schemas.microsoft.com/office/drawing/2014/main" id="{D1F6F18D-EEEC-71CD-CB4C-DA282DAC6E30}"/>
                    </a:ext>
                  </a:extLst>
                </p:cNvPr>
                <p:cNvSpPr/>
                <p:nvPr/>
              </p:nvSpPr>
              <p:spPr>
                <a:xfrm rot="19279801">
                  <a:off x="6842279" y="2234621"/>
                  <a:ext cx="46064" cy="143931"/>
                </a:xfrm>
                <a:custGeom>
                  <a:avLst/>
                  <a:gdLst>
                    <a:gd name="connsiteX0" fmla="*/ 46064 w 46064"/>
                    <a:gd name="connsiteY0" fmla="*/ 71966 h 143931"/>
                    <a:gd name="connsiteX1" fmla="*/ 23032 w 46064"/>
                    <a:gd name="connsiteY1" fmla="*/ 143931 h 143931"/>
                    <a:gd name="connsiteX2" fmla="*/ 0 w 46064"/>
                    <a:gd name="connsiteY2" fmla="*/ 71966 h 143931"/>
                    <a:gd name="connsiteX3" fmla="*/ 23032 w 46064"/>
                    <a:gd name="connsiteY3" fmla="*/ 0 h 143931"/>
                    <a:gd name="connsiteX4" fmla="*/ 46064 w 46064"/>
                    <a:gd name="connsiteY4" fmla="*/ 71966 h 143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064" h="143931">
                      <a:moveTo>
                        <a:pt x="46064" y="71966"/>
                      </a:moveTo>
                      <a:cubicBezTo>
                        <a:pt x="46064" y="111711"/>
                        <a:pt x="35752" y="143931"/>
                        <a:pt x="23032" y="143931"/>
                      </a:cubicBezTo>
                      <a:cubicBezTo>
                        <a:pt x="10312" y="143931"/>
                        <a:pt x="0" y="111711"/>
                        <a:pt x="0" y="71966"/>
                      </a:cubicBezTo>
                      <a:cubicBezTo>
                        <a:pt x="0" y="32220"/>
                        <a:pt x="10312" y="0"/>
                        <a:pt x="23032" y="0"/>
                      </a:cubicBezTo>
                      <a:cubicBezTo>
                        <a:pt x="35752" y="0"/>
                        <a:pt x="46064" y="32220"/>
                        <a:pt x="46064" y="71966"/>
                      </a:cubicBezTo>
                      <a:close/>
                    </a:path>
                  </a:pathLst>
                </a:custGeom>
                <a:solidFill>
                  <a:srgbClr val="8BDFE8"/>
                </a:solidFill>
                <a:ln w="5080" cap="flat">
                  <a:solidFill>
                    <a:srgbClr val="64676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90" name="Freeform: Shape 789">
                  <a:extLst>
                    <a:ext uri="{FF2B5EF4-FFF2-40B4-BE49-F238E27FC236}">
                      <a16:creationId xmlns:a16="http://schemas.microsoft.com/office/drawing/2014/main" id="{981B5E77-266A-9D94-35A4-31EFB83146BD}"/>
                    </a:ext>
                  </a:extLst>
                </p:cNvPr>
                <p:cNvSpPr/>
                <p:nvPr/>
              </p:nvSpPr>
              <p:spPr>
                <a:xfrm>
                  <a:off x="6828046" y="2258372"/>
                  <a:ext cx="78256" cy="95335"/>
                </a:xfrm>
                <a:custGeom>
                  <a:avLst/>
                  <a:gdLst>
                    <a:gd name="connsiteX0" fmla="*/ 43763 w 78256"/>
                    <a:gd name="connsiteY0" fmla="*/ 43956 h 95335"/>
                    <a:gd name="connsiteX1" fmla="*/ 0 w 78256"/>
                    <a:gd name="connsiteY1" fmla="*/ 5600 h 95335"/>
                    <a:gd name="connsiteX2" fmla="*/ 1671 w 78256"/>
                    <a:gd name="connsiteY2" fmla="*/ 871 h 95335"/>
                    <a:gd name="connsiteX3" fmla="*/ 50416 w 78256"/>
                    <a:gd name="connsiteY3" fmla="*/ 38643 h 95335"/>
                    <a:gd name="connsiteX4" fmla="*/ 76585 w 78256"/>
                    <a:gd name="connsiteY4" fmla="*/ 94466 h 95335"/>
                    <a:gd name="connsiteX5" fmla="*/ 71603 w 78256"/>
                    <a:gd name="connsiteY5" fmla="*/ 95065 h 95335"/>
                    <a:gd name="connsiteX6" fmla="*/ 43763 w 78256"/>
                    <a:gd name="connsiteY6" fmla="*/ 43971 h 95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8256" h="95335">
                      <a:moveTo>
                        <a:pt x="43763" y="43956"/>
                      </a:moveTo>
                      <a:cubicBezTo>
                        <a:pt x="26926" y="22910"/>
                        <a:pt x="9333" y="7791"/>
                        <a:pt x="0" y="5600"/>
                      </a:cubicBezTo>
                      <a:cubicBezTo>
                        <a:pt x="-15" y="3409"/>
                        <a:pt x="521" y="1801"/>
                        <a:pt x="1671" y="871"/>
                      </a:cubicBezTo>
                      <a:cubicBezTo>
                        <a:pt x="7898" y="-4111"/>
                        <a:pt x="29717" y="12789"/>
                        <a:pt x="50416" y="38643"/>
                      </a:cubicBezTo>
                      <a:cubicBezTo>
                        <a:pt x="71099" y="64481"/>
                        <a:pt x="82812" y="89484"/>
                        <a:pt x="76585" y="94466"/>
                      </a:cubicBezTo>
                      <a:cubicBezTo>
                        <a:pt x="75434" y="95396"/>
                        <a:pt x="73732" y="95553"/>
                        <a:pt x="71603" y="95065"/>
                      </a:cubicBezTo>
                      <a:cubicBezTo>
                        <a:pt x="71509" y="85495"/>
                        <a:pt x="60615" y="65017"/>
                        <a:pt x="43763" y="43971"/>
                      </a:cubicBezTo>
                      <a:close/>
                    </a:path>
                  </a:pathLst>
                </a:custGeom>
                <a:solidFill>
                  <a:srgbClr val="95C9DB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91" name="Freeform: Shape 790">
                  <a:extLst>
                    <a:ext uri="{FF2B5EF4-FFF2-40B4-BE49-F238E27FC236}">
                      <a16:creationId xmlns:a16="http://schemas.microsoft.com/office/drawing/2014/main" id="{E758D979-75F5-6104-A45F-92AEEAEB4E5C}"/>
                    </a:ext>
                  </a:extLst>
                </p:cNvPr>
                <p:cNvSpPr/>
                <p:nvPr/>
              </p:nvSpPr>
              <p:spPr>
                <a:xfrm>
                  <a:off x="6834525" y="2290504"/>
                  <a:ext cx="48066" cy="57414"/>
                </a:xfrm>
                <a:custGeom>
                  <a:avLst/>
                  <a:gdLst>
                    <a:gd name="connsiteX0" fmla="*/ 48066 w 48066"/>
                    <a:gd name="connsiteY0" fmla="*/ 57415 h 57414"/>
                    <a:gd name="connsiteX1" fmla="*/ 20510 w 48066"/>
                    <a:gd name="connsiteY1" fmla="*/ 31703 h 57414"/>
                    <a:gd name="connsiteX2" fmla="*/ 8655 w 48066"/>
                    <a:gd name="connsiteY2" fmla="*/ 16411 h 57414"/>
                    <a:gd name="connsiteX3" fmla="*/ 0 w 48066"/>
                    <a:gd name="connsiteY3" fmla="*/ 0 h 57414"/>
                    <a:gd name="connsiteX4" fmla="*/ 11934 w 48066"/>
                    <a:gd name="connsiteY4" fmla="*/ 14141 h 57414"/>
                    <a:gd name="connsiteX5" fmla="*/ 23899 w 48066"/>
                    <a:gd name="connsiteY5" fmla="*/ 28471 h 57414"/>
                    <a:gd name="connsiteX6" fmla="*/ 48066 w 48066"/>
                    <a:gd name="connsiteY6" fmla="*/ 57415 h 57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066" h="57414">
                      <a:moveTo>
                        <a:pt x="48066" y="57415"/>
                      </a:moveTo>
                      <a:cubicBezTo>
                        <a:pt x="38560" y="49611"/>
                        <a:pt x="29086" y="41319"/>
                        <a:pt x="20510" y="31703"/>
                      </a:cubicBezTo>
                      <a:cubicBezTo>
                        <a:pt x="16238" y="26910"/>
                        <a:pt x="12218" y="21787"/>
                        <a:pt x="8655" y="16411"/>
                      </a:cubicBezTo>
                      <a:cubicBezTo>
                        <a:pt x="5880" y="12233"/>
                        <a:pt x="394" y="4146"/>
                        <a:pt x="0" y="0"/>
                      </a:cubicBezTo>
                      <a:cubicBezTo>
                        <a:pt x="4130" y="3957"/>
                        <a:pt x="8150" y="9616"/>
                        <a:pt x="11934" y="14141"/>
                      </a:cubicBezTo>
                      <a:cubicBezTo>
                        <a:pt x="15922" y="18918"/>
                        <a:pt x="19911" y="23694"/>
                        <a:pt x="23899" y="28471"/>
                      </a:cubicBezTo>
                      <a:cubicBezTo>
                        <a:pt x="31955" y="38119"/>
                        <a:pt x="40011" y="47767"/>
                        <a:pt x="48066" y="574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92" name="Freeform: Shape 791">
                  <a:extLst>
                    <a:ext uri="{FF2B5EF4-FFF2-40B4-BE49-F238E27FC236}">
                      <a16:creationId xmlns:a16="http://schemas.microsoft.com/office/drawing/2014/main" id="{89519B8A-6291-6B52-C93C-57CF667B8E57}"/>
                    </a:ext>
                  </a:extLst>
                </p:cNvPr>
                <p:cNvSpPr/>
                <p:nvPr/>
              </p:nvSpPr>
              <p:spPr>
                <a:xfrm rot="19279801">
                  <a:off x="6914678" y="2214058"/>
                  <a:ext cx="46064" cy="143931"/>
                </a:xfrm>
                <a:custGeom>
                  <a:avLst/>
                  <a:gdLst>
                    <a:gd name="connsiteX0" fmla="*/ 46064 w 46064"/>
                    <a:gd name="connsiteY0" fmla="*/ 71966 h 143931"/>
                    <a:gd name="connsiteX1" fmla="*/ 23032 w 46064"/>
                    <a:gd name="connsiteY1" fmla="*/ 143931 h 143931"/>
                    <a:gd name="connsiteX2" fmla="*/ 0 w 46064"/>
                    <a:gd name="connsiteY2" fmla="*/ 71966 h 143931"/>
                    <a:gd name="connsiteX3" fmla="*/ 23032 w 46064"/>
                    <a:gd name="connsiteY3" fmla="*/ 0 h 143931"/>
                    <a:gd name="connsiteX4" fmla="*/ 46064 w 46064"/>
                    <a:gd name="connsiteY4" fmla="*/ 71966 h 1439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064" h="143931">
                      <a:moveTo>
                        <a:pt x="46064" y="71966"/>
                      </a:moveTo>
                      <a:cubicBezTo>
                        <a:pt x="46064" y="111711"/>
                        <a:pt x="35752" y="143931"/>
                        <a:pt x="23032" y="143931"/>
                      </a:cubicBezTo>
                      <a:cubicBezTo>
                        <a:pt x="10312" y="143931"/>
                        <a:pt x="0" y="111711"/>
                        <a:pt x="0" y="71966"/>
                      </a:cubicBezTo>
                      <a:cubicBezTo>
                        <a:pt x="0" y="32220"/>
                        <a:pt x="10312" y="0"/>
                        <a:pt x="23032" y="0"/>
                      </a:cubicBezTo>
                      <a:cubicBezTo>
                        <a:pt x="35752" y="0"/>
                        <a:pt x="46064" y="32220"/>
                        <a:pt x="46064" y="71966"/>
                      </a:cubicBezTo>
                      <a:close/>
                    </a:path>
                  </a:pathLst>
                </a:custGeom>
                <a:solidFill>
                  <a:srgbClr val="8BDFE8"/>
                </a:solidFill>
                <a:ln w="5080" cap="flat">
                  <a:solidFill>
                    <a:srgbClr val="646769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93" name="Freeform: Shape 792">
                  <a:extLst>
                    <a:ext uri="{FF2B5EF4-FFF2-40B4-BE49-F238E27FC236}">
                      <a16:creationId xmlns:a16="http://schemas.microsoft.com/office/drawing/2014/main" id="{D610B8C3-78E6-8DE5-0E30-2276080E9A64}"/>
                    </a:ext>
                  </a:extLst>
                </p:cNvPr>
                <p:cNvSpPr/>
                <p:nvPr/>
              </p:nvSpPr>
              <p:spPr>
                <a:xfrm>
                  <a:off x="6900421" y="2237799"/>
                  <a:ext cx="78256" cy="95335"/>
                </a:xfrm>
                <a:custGeom>
                  <a:avLst/>
                  <a:gdLst>
                    <a:gd name="connsiteX0" fmla="*/ 43763 w 78256"/>
                    <a:gd name="connsiteY0" fmla="*/ 43956 h 95335"/>
                    <a:gd name="connsiteX1" fmla="*/ 0 w 78256"/>
                    <a:gd name="connsiteY1" fmla="*/ 5600 h 95335"/>
                    <a:gd name="connsiteX2" fmla="*/ 1671 w 78256"/>
                    <a:gd name="connsiteY2" fmla="*/ 871 h 95335"/>
                    <a:gd name="connsiteX3" fmla="*/ 50416 w 78256"/>
                    <a:gd name="connsiteY3" fmla="*/ 38643 h 95335"/>
                    <a:gd name="connsiteX4" fmla="*/ 76585 w 78256"/>
                    <a:gd name="connsiteY4" fmla="*/ 94466 h 95335"/>
                    <a:gd name="connsiteX5" fmla="*/ 71603 w 78256"/>
                    <a:gd name="connsiteY5" fmla="*/ 95065 h 95335"/>
                    <a:gd name="connsiteX6" fmla="*/ 43763 w 78256"/>
                    <a:gd name="connsiteY6" fmla="*/ 43971 h 95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8256" h="95335">
                      <a:moveTo>
                        <a:pt x="43763" y="43956"/>
                      </a:moveTo>
                      <a:cubicBezTo>
                        <a:pt x="26926" y="22910"/>
                        <a:pt x="9333" y="7791"/>
                        <a:pt x="0" y="5600"/>
                      </a:cubicBezTo>
                      <a:cubicBezTo>
                        <a:pt x="-15" y="3409"/>
                        <a:pt x="521" y="1801"/>
                        <a:pt x="1671" y="871"/>
                      </a:cubicBezTo>
                      <a:cubicBezTo>
                        <a:pt x="7898" y="-4111"/>
                        <a:pt x="29717" y="12789"/>
                        <a:pt x="50416" y="38643"/>
                      </a:cubicBezTo>
                      <a:cubicBezTo>
                        <a:pt x="71099" y="64481"/>
                        <a:pt x="82812" y="89484"/>
                        <a:pt x="76585" y="94466"/>
                      </a:cubicBezTo>
                      <a:cubicBezTo>
                        <a:pt x="75434" y="95396"/>
                        <a:pt x="73732" y="95553"/>
                        <a:pt x="71603" y="95065"/>
                      </a:cubicBezTo>
                      <a:cubicBezTo>
                        <a:pt x="71509" y="85495"/>
                        <a:pt x="60615" y="65017"/>
                        <a:pt x="43763" y="43971"/>
                      </a:cubicBezTo>
                      <a:close/>
                    </a:path>
                  </a:pathLst>
                </a:custGeom>
                <a:solidFill>
                  <a:srgbClr val="95C9DB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94" name="Freeform: Shape 793">
                  <a:extLst>
                    <a:ext uri="{FF2B5EF4-FFF2-40B4-BE49-F238E27FC236}">
                      <a16:creationId xmlns:a16="http://schemas.microsoft.com/office/drawing/2014/main" id="{3E7B736E-8C18-B84D-5974-79857D6EADB0}"/>
                    </a:ext>
                  </a:extLst>
                </p:cNvPr>
                <p:cNvSpPr/>
                <p:nvPr/>
              </p:nvSpPr>
              <p:spPr>
                <a:xfrm>
                  <a:off x="6906901" y="2269947"/>
                  <a:ext cx="48066" cy="57414"/>
                </a:xfrm>
                <a:custGeom>
                  <a:avLst/>
                  <a:gdLst>
                    <a:gd name="connsiteX0" fmla="*/ 48066 w 48066"/>
                    <a:gd name="connsiteY0" fmla="*/ 57415 h 57414"/>
                    <a:gd name="connsiteX1" fmla="*/ 20510 w 48066"/>
                    <a:gd name="connsiteY1" fmla="*/ 31703 h 57414"/>
                    <a:gd name="connsiteX2" fmla="*/ 8655 w 48066"/>
                    <a:gd name="connsiteY2" fmla="*/ 16411 h 57414"/>
                    <a:gd name="connsiteX3" fmla="*/ 0 w 48066"/>
                    <a:gd name="connsiteY3" fmla="*/ 0 h 57414"/>
                    <a:gd name="connsiteX4" fmla="*/ 11934 w 48066"/>
                    <a:gd name="connsiteY4" fmla="*/ 14141 h 57414"/>
                    <a:gd name="connsiteX5" fmla="*/ 23899 w 48066"/>
                    <a:gd name="connsiteY5" fmla="*/ 28471 h 57414"/>
                    <a:gd name="connsiteX6" fmla="*/ 48066 w 48066"/>
                    <a:gd name="connsiteY6" fmla="*/ 57415 h 57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8066" h="57414">
                      <a:moveTo>
                        <a:pt x="48066" y="57415"/>
                      </a:moveTo>
                      <a:cubicBezTo>
                        <a:pt x="38560" y="49611"/>
                        <a:pt x="29086" y="41319"/>
                        <a:pt x="20510" y="31703"/>
                      </a:cubicBezTo>
                      <a:cubicBezTo>
                        <a:pt x="16238" y="26910"/>
                        <a:pt x="12218" y="21787"/>
                        <a:pt x="8655" y="16411"/>
                      </a:cubicBezTo>
                      <a:cubicBezTo>
                        <a:pt x="5880" y="12233"/>
                        <a:pt x="394" y="4146"/>
                        <a:pt x="0" y="0"/>
                      </a:cubicBezTo>
                      <a:cubicBezTo>
                        <a:pt x="4130" y="3957"/>
                        <a:pt x="8150" y="9616"/>
                        <a:pt x="11934" y="14141"/>
                      </a:cubicBezTo>
                      <a:lnTo>
                        <a:pt x="23899" y="28471"/>
                      </a:lnTo>
                      <a:cubicBezTo>
                        <a:pt x="31955" y="38119"/>
                        <a:pt x="40011" y="47767"/>
                        <a:pt x="48066" y="574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5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795" name="Left Brace 794">
              <a:extLst>
                <a:ext uri="{FF2B5EF4-FFF2-40B4-BE49-F238E27FC236}">
                  <a16:creationId xmlns:a16="http://schemas.microsoft.com/office/drawing/2014/main" id="{329148A1-B966-1B6F-D01F-7861F0A21390}"/>
                </a:ext>
              </a:extLst>
            </p:cNvPr>
            <p:cNvSpPr/>
            <p:nvPr/>
          </p:nvSpPr>
          <p:spPr>
            <a:xfrm rot="16200000">
              <a:off x="9878545" y="1289454"/>
              <a:ext cx="175059" cy="2077420"/>
            </a:xfrm>
            <a:prstGeom prst="leftBrace">
              <a:avLst/>
            </a:prstGeom>
            <a:noFill/>
            <a:ln w="19050" cap="rnd" cmpd="sng" algn="ctr">
              <a:solidFill>
                <a:srgbClr val="333333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1962147-0FA7-B368-7811-835625226ACF}"/>
              </a:ext>
            </a:extLst>
          </p:cNvPr>
          <p:cNvGrpSpPr/>
          <p:nvPr/>
        </p:nvGrpSpPr>
        <p:grpSpPr>
          <a:xfrm>
            <a:off x="6291674" y="1847936"/>
            <a:ext cx="4866808" cy="4638675"/>
            <a:chOff x="14663260" y="-4010025"/>
            <a:chExt cx="4866808" cy="463867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3D71EB2F-86A8-A765-E47F-3A6919687708}"/>
                </a:ext>
              </a:extLst>
            </p:cNvPr>
            <p:cNvSpPr/>
            <p:nvPr/>
          </p:nvSpPr>
          <p:spPr bwMode="auto">
            <a:xfrm>
              <a:off x="14663260" y="-4010025"/>
              <a:ext cx="4866808" cy="4638675"/>
            </a:xfrm>
            <a:prstGeom prst="roundRect">
              <a:avLst>
                <a:gd name="adj" fmla="val 7241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D47EE66-9C27-18D2-2389-2EE2B156C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864579" y="-3420202"/>
              <a:ext cx="4465464" cy="389487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C995769-E30B-50F5-6240-28D8A02F1F5F}"/>
                </a:ext>
              </a:extLst>
            </p:cNvPr>
            <p:cNvSpPr txBox="1"/>
            <p:nvPr/>
          </p:nvSpPr>
          <p:spPr>
            <a:xfrm>
              <a:off x="14864579" y="-3943219"/>
              <a:ext cx="446546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/>
                <a:t>No impact of belantamab mafodotin on T-cell exhaustion markers PD-1 and TIGIT</a:t>
              </a:r>
              <a:r>
                <a:rPr lang="en-US" sz="1400" b="1" baseline="30000" dirty="0"/>
                <a:t>10</a:t>
              </a:r>
              <a:endParaRPr lang="en-GB" sz="1400" b="1" baseline="30000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C617C56B-6C30-4E6D-9BC1-140B13EFD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9058" y="1251932"/>
            <a:ext cx="3328722" cy="581718"/>
          </a:xfrm>
          <a:prstGeom prst="rect">
            <a:avLst/>
          </a:prstGeom>
          <a:solidFill>
            <a:schemeClr val="bg1"/>
          </a:solidFill>
          <a:ln w="28575">
            <a:solidFill>
              <a:srgbClr val="FFCAAA"/>
            </a:solidFill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DD20430-5F30-1E61-A90B-6609E754B15B}"/>
              </a:ext>
            </a:extLst>
          </p:cNvPr>
          <p:cNvGrpSpPr/>
          <p:nvPr/>
        </p:nvGrpSpPr>
        <p:grpSpPr>
          <a:xfrm>
            <a:off x="198323" y="2365577"/>
            <a:ext cx="6331662" cy="2944610"/>
            <a:chOff x="4354632" y="3426785"/>
            <a:chExt cx="6331662" cy="294461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9B037F7-0BCE-18ED-9171-EE4C55946E0D}"/>
                </a:ext>
              </a:extLst>
            </p:cNvPr>
            <p:cNvGrpSpPr/>
            <p:nvPr/>
          </p:nvGrpSpPr>
          <p:grpSpPr>
            <a:xfrm>
              <a:off x="5001759" y="3678036"/>
              <a:ext cx="5684535" cy="2693359"/>
              <a:chOff x="2929038" y="2563819"/>
              <a:chExt cx="5684535" cy="2693359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241B54D1-94B4-AA39-C301-2E68F7D375C1}"/>
                  </a:ext>
                </a:extLst>
              </p:cNvPr>
              <p:cNvSpPr/>
              <p:nvPr/>
            </p:nvSpPr>
            <p:spPr>
              <a:xfrm>
                <a:off x="2929038" y="2563819"/>
                <a:ext cx="5684535" cy="2693359"/>
              </a:xfrm>
              <a:prstGeom prst="roundRect">
                <a:avLst>
                  <a:gd name="adj" fmla="val 11883"/>
                </a:avLst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b="1" baseline="30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E0F0F3A-746A-90AA-037F-FE55F3917F1B}"/>
                  </a:ext>
                </a:extLst>
              </p:cNvPr>
              <p:cNvSpPr/>
              <p:nvPr/>
            </p:nvSpPr>
            <p:spPr>
              <a:xfrm>
                <a:off x="3118095" y="2785375"/>
                <a:ext cx="5328539" cy="431409"/>
              </a:xfrm>
              <a:custGeom>
                <a:avLst/>
                <a:gdLst>
                  <a:gd name="connsiteX0" fmla="*/ 0 w 5562694"/>
                  <a:gd name="connsiteY0" fmla="*/ 0 h 403200"/>
                  <a:gd name="connsiteX1" fmla="*/ 5562694 w 5562694"/>
                  <a:gd name="connsiteY1" fmla="*/ 0 h 403200"/>
                  <a:gd name="connsiteX2" fmla="*/ 5562694 w 5562694"/>
                  <a:gd name="connsiteY2" fmla="*/ 403200 h 403200"/>
                  <a:gd name="connsiteX3" fmla="*/ 0 w 5562694"/>
                  <a:gd name="connsiteY3" fmla="*/ 403200 h 403200"/>
                  <a:gd name="connsiteX4" fmla="*/ 0 w 5562694"/>
                  <a:gd name="connsiteY4" fmla="*/ 0 h 4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2694" h="403200">
                    <a:moveTo>
                      <a:pt x="0" y="0"/>
                    </a:moveTo>
                    <a:lnTo>
                      <a:pt x="5562694" y="0"/>
                    </a:lnTo>
                    <a:lnTo>
                      <a:pt x="5562694" y="403200"/>
                    </a:lnTo>
                    <a:lnTo>
                      <a:pt x="0" y="403200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spcFirstLastPara="0" vert="horz" wrap="square" lIns="99568" tIns="56896" rIns="99568" bIns="56896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400" b="1" dirty="0">
                    <a:solidFill>
                      <a:schemeClr val="tx1"/>
                    </a:solidFill>
                  </a:rPr>
                  <a:t>T-cell-redirecting therapies post-Belamaf</a:t>
                </a:r>
                <a:endParaRPr lang="en-GB" sz="1400" kern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15BB2BE-3F71-695C-3464-FE801B7FA97F}"/>
                  </a:ext>
                </a:extLst>
              </p:cNvPr>
              <p:cNvSpPr/>
              <p:nvPr/>
            </p:nvSpPr>
            <p:spPr>
              <a:xfrm>
                <a:off x="3118095" y="3229988"/>
                <a:ext cx="5328539" cy="1902004"/>
              </a:xfrm>
              <a:custGeom>
                <a:avLst/>
                <a:gdLst>
                  <a:gd name="connsiteX0" fmla="*/ 0 w 5562694"/>
                  <a:gd name="connsiteY0" fmla="*/ 0 h 2152079"/>
                  <a:gd name="connsiteX1" fmla="*/ 5562694 w 5562694"/>
                  <a:gd name="connsiteY1" fmla="*/ 0 h 2152079"/>
                  <a:gd name="connsiteX2" fmla="*/ 5562694 w 5562694"/>
                  <a:gd name="connsiteY2" fmla="*/ 2152079 h 2152079"/>
                  <a:gd name="connsiteX3" fmla="*/ 0 w 5562694"/>
                  <a:gd name="connsiteY3" fmla="*/ 2152079 h 2152079"/>
                  <a:gd name="connsiteX4" fmla="*/ 0 w 5562694"/>
                  <a:gd name="connsiteY4" fmla="*/ 0 h 2152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2694" h="2152079">
                    <a:moveTo>
                      <a:pt x="0" y="0"/>
                    </a:moveTo>
                    <a:lnTo>
                      <a:pt x="5562694" y="0"/>
                    </a:lnTo>
                    <a:lnTo>
                      <a:pt x="5562694" y="2152079"/>
                    </a:lnTo>
                    <a:lnTo>
                      <a:pt x="0" y="2152079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spcFirstLastPara="0" vert="horz" wrap="square" lIns="74676" tIns="74676" rIns="99568" bIns="112014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GB" sz="1200" b="1" dirty="0"/>
                  <a:t>21 patients in DREAMM-7/DREAMM-8 received subsequent T-cell-redirecting therapies (TCRTs)</a:t>
                </a: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GB" sz="1200" b="1" kern="1200" dirty="0"/>
                  <a:t>Median 84.1 weeks from end of Belamaf to TCRT</a:t>
                </a:r>
              </a:p>
              <a:p>
                <a:pPr marL="114300" lvl="1" indent="-11430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"/>
                </a:pPr>
                <a:r>
                  <a:rPr lang="en-GB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ORR 92%, including 46% </a:t>
                </a:r>
                <a:r>
                  <a:rPr lang="en-GB" sz="1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sCR</a:t>
                </a:r>
                <a:endParaRPr lang="en-GB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14300" lvl="1" indent="-11430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"/>
                </a:pPr>
                <a:r>
                  <a:rPr lang="en-GB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Median PFS on TCRTs NR (DREAMM-7 patients) and 6.6 months (DREAMM-8 patients)</a:t>
                </a:r>
              </a:p>
              <a:p>
                <a:pPr marL="114300" lvl="1" indent="-11430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"/>
                </a:pPr>
                <a:r>
                  <a:rPr lang="en-GB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Among patients who received TCRTs immediately after Belamaf, all evaluable patients responded</a:t>
                </a:r>
              </a:p>
              <a:p>
                <a:pPr marL="0" lvl="1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GB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Hajek R, et al. Clin Lymphoma Myeloma Leuk 2026;26(</a:t>
                </a:r>
                <a:r>
                  <a:rPr lang="en-GB" sz="1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Suppl</a:t>
                </a:r>
                <a:r>
                  <a:rPr lang="en-GB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2):S64, abstract PA-031. 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9ECD680-39C7-FC1E-E53B-35FE15EAFC84}"/>
                </a:ext>
              </a:extLst>
            </p:cNvPr>
            <p:cNvGrpSpPr/>
            <p:nvPr/>
          </p:nvGrpSpPr>
          <p:grpSpPr>
            <a:xfrm>
              <a:off x="4354632" y="3426785"/>
              <a:ext cx="1504952" cy="857250"/>
              <a:chOff x="10728105" y="-13575"/>
              <a:chExt cx="1504952" cy="857250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6239A525-FF5C-4B9E-0233-0A24C29762DA}"/>
                  </a:ext>
                </a:extLst>
              </p:cNvPr>
              <p:cNvSpPr/>
              <p:nvPr/>
            </p:nvSpPr>
            <p:spPr>
              <a:xfrm>
                <a:off x="10728105" y="-13575"/>
                <a:ext cx="1504952" cy="857250"/>
              </a:xfrm>
              <a:prstGeom prst="roundRect">
                <a:avLst>
                  <a:gd name="adj" fmla="val 555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GB" sz="18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ACB8572E-E801-03C8-EDF2-681A83F02C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749538" y="3899"/>
                <a:ext cx="1462088" cy="822302"/>
              </a:xfrm>
              <a:prstGeom prst="rect">
                <a:avLst/>
              </a:prstGeom>
            </p:spPr>
          </p:pic>
        </p:grp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CE24FE27-7E23-8F12-409E-A752E3FF6E4F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39</a:t>
            </a:r>
          </a:p>
        </p:txBody>
      </p:sp>
    </p:spTree>
    <p:extLst>
      <p:ext uri="{BB962C8B-B14F-4D97-AF65-F5344CB8AC3E}">
        <p14:creationId xmlns:p14="http://schemas.microsoft.com/office/powerpoint/2010/main" val="41455619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DB065-457C-966A-A985-694FA75CC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36356-DDD3-3B09-E170-E6A1B16B8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758"/>
            <a:ext cx="12192000" cy="1020763"/>
          </a:xfrm>
        </p:spPr>
        <p:txBody>
          <a:bodyPr/>
          <a:lstStyle/>
          <a:p>
            <a:r>
              <a:rPr lang="en-US" sz="3200" noProof="0" dirty="0"/>
              <a:t>Novel BCMA-targeted ADC: HDP-101</a:t>
            </a:r>
            <a:endParaRPr lang="en-US" sz="3200" dirty="0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C48D1C8-E627-47E8-EDE3-533DE0DF495B}"/>
              </a:ext>
            </a:extLst>
          </p:cNvPr>
          <p:cNvGrpSpPr/>
          <p:nvPr/>
        </p:nvGrpSpPr>
        <p:grpSpPr>
          <a:xfrm>
            <a:off x="7686674" y="1946476"/>
            <a:ext cx="4369689" cy="928980"/>
            <a:chOff x="7686674" y="1946476"/>
            <a:chExt cx="4369689" cy="928980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B792EEB-3901-0CD8-92D7-6ACC6B7B23A0}"/>
                </a:ext>
              </a:extLst>
            </p:cNvPr>
            <p:cNvSpPr/>
            <p:nvPr/>
          </p:nvSpPr>
          <p:spPr>
            <a:xfrm>
              <a:off x="7686674" y="2138356"/>
              <a:ext cx="4369689" cy="737100"/>
            </a:xfrm>
            <a:custGeom>
              <a:avLst/>
              <a:gdLst>
                <a:gd name="connsiteX0" fmla="*/ 0 w 4369689"/>
                <a:gd name="connsiteY0" fmla="*/ 0 h 737100"/>
                <a:gd name="connsiteX1" fmla="*/ 4369689 w 4369689"/>
                <a:gd name="connsiteY1" fmla="*/ 0 h 737100"/>
                <a:gd name="connsiteX2" fmla="*/ 4369689 w 4369689"/>
                <a:gd name="connsiteY2" fmla="*/ 737100 h 737100"/>
                <a:gd name="connsiteX3" fmla="*/ 0 w 4369689"/>
                <a:gd name="connsiteY3" fmla="*/ 737100 h 737100"/>
                <a:gd name="connsiteX4" fmla="*/ 0 w 4369689"/>
                <a:gd name="connsiteY4" fmla="*/ 0 h 73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69689" h="737100">
                  <a:moveTo>
                    <a:pt x="0" y="0"/>
                  </a:moveTo>
                  <a:lnTo>
                    <a:pt x="4369689" y="0"/>
                  </a:lnTo>
                  <a:lnTo>
                    <a:pt x="4369689" y="737100"/>
                  </a:lnTo>
                  <a:lnTo>
                    <a:pt x="0" y="7371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39136" tIns="270764" rIns="339136" bIns="92456" numCol="1" spcCol="1270" anchor="t" anchorCtr="0">
              <a:noAutofit/>
            </a:bodyPr>
            <a:lstStyle/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300" b="1" kern="1200"/>
                <a:t>Median age 69 years</a:t>
              </a:r>
              <a:endParaRPr lang="en-GB" sz="1300" kern="1200"/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300" b="1" kern="1200"/>
                <a:t>Median 6 prior regimens</a:t>
              </a:r>
              <a:endParaRPr lang="en-GB" sz="1300" kern="120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BA78D16-4633-4507-02ED-B7B967518BBB}"/>
                </a:ext>
              </a:extLst>
            </p:cNvPr>
            <p:cNvSpPr/>
            <p:nvPr/>
          </p:nvSpPr>
          <p:spPr>
            <a:xfrm>
              <a:off x="7905158" y="1946476"/>
              <a:ext cx="3058782" cy="383760"/>
            </a:xfrm>
            <a:custGeom>
              <a:avLst/>
              <a:gdLst>
                <a:gd name="connsiteX0" fmla="*/ 0 w 3058782"/>
                <a:gd name="connsiteY0" fmla="*/ 63961 h 383760"/>
                <a:gd name="connsiteX1" fmla="*/ 63961 w 3058782"/>
                <a:gd name="connsiteY1" fmla="*/ 0 h 383760"/>
                <a:gd name="connsiteX2" fmla="*/ 2994821 w 3058782"/>
                <a:gd name="connsiteY2" fmla="*/ 0 h 383760"/>
                <a:gd name="connsiteX3" fmla="*/ 3058782 w 3058782"/>
                <a:gd name="connsiteY3" fmla="*/ 63961 h 383760"/>
                <a:gd name="connsiteX4" fmla="*/ 3058782 w 3058782"/>
                <a:gd name="connsiteY4" fmla="*/ 319799 h 383760"/>
                <a:gd name="connsiteX5" fmla="*/ 2994821 w 3058782"/>
                <a:gd name="connsiteY5" fmla="*/ 383760 h 383760"/>
                <a:gd name="connsiteX6" fmla="*/ 63961 w 3058782"/>
                <a:gd name="connsiteY6" fmla="*/ 383760 h 383760"/>
                <a:gd name="connsiteX7" fmla="*/ 0 w 3058782"/>
                <a:gd name="connsiteY7" fmla="*/ 319799 h 383760"/>
                <a:gd name="connsiteX8" fmla="*/ 0 w 3058782"/>
                <a:gd name="connsiteY8" fmla="*/ 63961 h 38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58782" h="383760">
                  <a:moveTo>
                    <a:pt x="0" y="63961"/>
                  </a:moveTo>
                  <a:cubicBezTo>
                    <a:pt x="0" y="28636"/>
                    <a:pt x="28636" y="0"/>
                    <a:pt x="63961" y="0"/>
                  </a:cubicBezTo>
                  <a:lnTo>
                    <a:pt x="2994821" y="0"/>
                  </a:lnTo>
                  <a:cubicBezTo>
                    <a:pt x="3030146" y="0"/>
                    <a:pt x="3058782" y="28636"/>
                    <a:pt x="3058782" y="63961"/>
                  </a:cubicBezTo>
                  <a:lnTo>
                    <a:pt x="3058782" y="319799"/>
                  </a:lnTo>
                  <a:cubicBezTo>
                    <a:pt x="3058782" y="355124"/>
                    <a:pt x="3030146" y="383760"/>
                    <a:pt x="2994821" y="383760"/>
                  </a:cubicBezTo>
                  <a:lnTo>
                    <a:pt x="63961" y="383760"/>
                  </a:lnTo>
                  <a:cubicBezTo>
                    <a:pt x="28636" y="383760"/>
                    <a:pt x="0" y="355124"/>
                    <a:pt x="0" y="319799"/>
                  </a:cubicBezTo>
                  <a:lnTo>
                    <a:pt x="0" y="63961"/>
                  </a:lnTo>
                  <a:close/>
                </a:path>
              </a:pathLst>
            </a:cu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4349" tIns="18734" rIns="134349" bIns="18734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b="1" kern="1200"/>
                <a:t>34 RRMM patients</a:t>
              </a:r>
              <a:endParaRPr lang="en-GB" sz="1300" kern="120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FA6EA97-897D-9471-2B7C-F5CD0C23B7FC}"/>
              </a:ext>
            </a:extLst>
          </p:cNvPr>
          <p:cNvGrpSpPr/>
          <p:nvPr/>
        </p:nvGrpSpPr>
        <p:grpSpPr>
          <a:xfrm>
            <a:off x="7686674" y="2945656"/>
            <a:ext cx="4369689" cy="1829881"/>
            <a:chOff x="7686674" y="2945656"/>
            <a:chExt cx="4369689" cy="1829881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999CC61-A40B-E9C9-023F-E8FD5C2D0651}"/>
                </a:ext>
              </a:extLst>
            </p:cNvPr>
            <p:cNvSpPr/>
            <p:nvPr/>
          </p:nvSpPr>
          <p:spPr>
            <a:xfrm>
              <a:off x="7686674" y="3137537"/>
              <a:ext cx="4369689" cy="1638000"/>
            </a:xfrm>
            <a:custGeom>
              <a:avLst/>
              <a:gdLst>
                <a:gd name="connsiteX0" fmla="*/ 0 w 4369689"/>
                <a:gd name="connsiteY0" fmla="*/ 0 h 1638000"/>
                <a:gd name="connsiteX1" fmla="*/ 4369689 w 4369689"/>
                <a:gd name="connsiteY1" fmla="*/ 0 h 1638000"/>
                <a:gd name="connsiteX2" fmla="*/ 4369689 w 4369689"/>
                <a:gd name="connsiteY2" fmla="*/ 1638000 h 1638000"/>
                <a:gd name="connsiteX3" fmla="*/ 0 w 4369689"/>
                <a:gd name="connsiteY3" fmla="*/ 1638000 h 1638000"/>
                <a:gd name="connsiteX4" fmla="*/ 0 w 4369689"/>
                <a:gd name="connsiteY4" fmla="*/ 0 h 163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69689" h="1638000">
                  <a:moveTo>
                    <a:pt x="0" y="0"/>
                  </a:moveTo>
                  <a:lnTo>
                    <a:pt x="4369689" y="0"/>
                  </a:lnTo>
                  <a:lnTo>
                    <a:pt x="4369689" y="1638000"/>
                  </a:lnTo>
                  <a:lnTo>
                    <a:pt x="0" y="1638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39136" tIns="270764" rIns="339136" bIns="92456" numCol="1" spcCol="1270" anchor="t" anchorCtr="0">
              <a:noAutofit/>
            </a:bodyPr>
            <a:lstStyle/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300" b="1" kern="1200"/>
                <a:t>Grade 2–4 transient, asymptomatic thrombocytopenia in most patients at 100 µg/kg Q3W</a:t>
              </a:r>
              <a:endParaRPr lang="en-GB" sz="1300" kern="1200"/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300" b="1" kern="1200"/>
                <a:t>Reduced thrombocytopenia with 90 µg/kg Q3W + premedication, 30 µg/kg, days 1, 8, and 15, and 45 µg/kg, days 1 and 8</a:t>
              </a:r>
              <a:endParaRPr lang="en-GB" sz="1300" kern="1200"/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300" b="1" kern="1200"/>
                <a:t>No ocular toxicity to date</a:t>
              </a:r>
              <a:endParaRPr lang="en-GB" sz="1300" kern="120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06118A8-F0C0-034C-0FEB-B63E4ADFED99}"/>
                </a:ext>
              </a:extLst>
            </p:cNvPr>
            <p:cNvSpPr/>
            <p:nvPr/>
          </p:nvSpPr>
          <p:spPr>
            <a:xfrm>
              <a:off x="7905158" y="2945656"/>
              <a:ext cx="3058782" cy="383760"/>
            </a:xfrm>
            <a:custGeom>
              <a:avLst/>
              <a:gdLst>
                <a:gd name="connsiteX0" fmla="*/ 0 w 3058782"/>
                <a:gd name="connsiteY0" fmla="*/ 63961 h 383760"/>
                <a:gd name="connsiteX1" fmla="*/ 63961 w 3058782"/>
                <a:gd name="connsiteY1" fmla="*/ 0 h 383760"/>
                <a:gd name="connsiteX2" fmla="*/ 2994821 w 3058782"/>
                <a:gd name="connsiteY2" fmla="*/ 0 h 383760"/>
                <a:gd name="connsiteX3" fmla="*/ 3058782 w 3058782"/>
                <a:gd name="connsiteY3" fmla="*/ 63961 h 383760"/>
                <a:gd name="connsiteX4" fmla="*/ 3058782 w 3058782"/>
                <a:gd name="connsiteY4" fmla="*/ 319799 h 383760"/>
                <a:gd name="connsiteX5" fmla="*/ 2994821 w 3058782"/>
                <a:gd name="connsiteY5" fmla="*/ 383760 h 383760"/>
                <a:gd name="connsiteX6" fmla="*/ 63961 w 3058782"/>
                <a:gd name="connsiteY6" fmla="*/ 383760 h 383760"/>
                <a:gd name="connsiteX7" fmla="*/ 0 w 3058782"/>
                <a:gd name="connsiteY7" fmla="*/ 319799 h 383760"/>
                <a:gd name="connsiteX8" fmla="*/ 0 w 3058782"/>
                <a:gd name="connsiteY8" fmla="*/ 63961 h 38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58782" h="383760">
                  <a:moveTo>
                    <a:pt x="0" y="63961"/>
                  </a:moveTo>
                  <a:cubicBezTo>
                    <a:pt x="0" y="28636"/>
                    <a:pt x="28636" y="0"/>
                    <a:pt x="63961" y="0"/>
                  </a:cubicBezTo>
                  <a:lnTo>
                    <a:pt x="2994821" y="0"/>
                  </a:lnTo>
                  <a:cubicBezTo>
                    <a:pt x="3030146" y="0"/>
                    <a:pt x="3058782" y="28636"/>
                    <a:pt x="3058782" y="63961"/>
                  </a:cubicBezTo>
                  <a:lnTo>
                    <a:pt x="3058782" y="319799"/>
                  </a:lnTo>
                  <a:cubicBezTo>
                    <a:pt x="3058782" y="355124"/>
                    <a:pt x="3030146" y="383760"/>
                    <a:pt x="2994821" y="383760"/>
                  </a:cubicBezTo>
                  <a:lnTo>
                    <a:pt x="63961" y="383760"/>
                  </a:lnTo>
                  <a:cubicBezTo>
                    <a:pt x="28636" y="383760"/>
                    <a:pt x="0" y="355124"/>
                    <a:pt x="0" y="319799"/>
                  </a:cubicBezTo>
                  <a:lnTo>
                    <a:pt x="0" y="63961"/>
                  </a:lnTo>
                  <a:close/>
                </a:path>
              </a:pathLst>
            </a:cu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4349" tIns="18734" rIns="134349" bIns="18734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b="1" kern="1200"/>
                <a:t>Safety</a:t>
              </a:r>
              <a:endParaRPr lang="en-GB" sz="1300" kern="120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40BD15B-C0E7-3A7E-C6DC-86B3FC8443CD}"/>
              </a:ext>
            </a:extLst>
          </p:cNvPr>
          <p:cNvGrpSpPr/>
          <p:nvPr/>
        </p:nvGrpSpPr>
        <p:grpSpPr>
          <a:xfrm>
            <a:off x="7686674" y="4845737"/>
            <a:ext cx="4369689" cy="1277055"/>
            <a:chOff x="7686674" y="4845737"/>
            <a:chExt cx="4369689" cy="1277055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BDEBE39-5713-7B9B-6015-44BEB0A23CF1}"/>
                </a:ext>
              </a:extLst>
            </p:cNvPr>
            <p:cNvSpPr/>
            <p:nvPr/>
          </p:nvSpPr>
          <p:spPr>
            <a:xfrm>
              <a:off x="7686674" y="5037617"/>
              <a:ext cx="4369689" cy="1085175"/>
            </a:xfrm>
            <a:custGeom>
              <a:avLst/>
              <a:gdLst>
                <a:gd name="connsiteX0" fmla="*/ 0 w 4369689"/>
                <a:gd name="connsiteY0" fmla="*/ 0 h 1085175"/>
                <a:gd name="connsiteX1" fmla="*/ 4369689 w 4369689"/>
                <a:gd name="connsiteY1" fmla="*/ 0 h 1085175"/>
                <a:gd name="connsiteX2" fmla="*/ 4369689 w 4369689"/>
                <a:gd name="connsiteY2" fmla="*/ 1085175 h 1085175"/>
                <a:gd name="connsiteX3" fmla="*/ 0 w 4369689"/>
                <a:gd name="connsiteY3" fmla="*/ 1085175 h 1085175"/>
                <a:gd name="connsiteX4" fmla="*/ 0 w 4369689"/>
                <a:gd name="connsiteY4" fmla="*/ 0 h 108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69689" h="1085175">
                  <a:moveTo>
                    <a:pt x="0" y="0"/>
                  </a:moveTo>
                  <a:lnTo>
                    <a:pt x="4369689" y="0"/>
                  </a:lnTo>
                  <a:lnTo>
                    <a:pt x="4369689" y="1085175"/>
                  </a:lnTo>
                  <a:lnTo>
                    <a:pt x="0" y="108517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39136" tIns="270764" rIns="339136" bIns="92456" numCol="1" spcCol="1270" anchor="t" anchorCtr="0">
              <a:noAutofit/>
            </a:bodyPr>
            <a:lstStyle/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300" b="1" kern="1200"/>
                <a:t>100 µg/kg Q3W: 1 sCR after 15 months on treatment (patient had prior BCMA CAR T and GPRC5D BsAb); 2 PRs; 1 SD (17 cycles)</a:t>
              </a:r>
              <a:endParaRPr lang="en-GB" sz="1300" kern="1200"/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300" b="1" kern="1200"/>
                <a:t>90 µg/kg Q3W: 2 PRs, 2 SDs (n=10)</a:t>
              </a:r>
              <a:endParaRPr lang="en-GB" sz="1300" kern="120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1EED8AC-2871-7144-76C9-BC6A981B1332}"/>
                </a:ext>
              </a:extLst>
            </p:cNvPr>
            <p:cNvSpPr/>
            <p:nvPr/>
          </p:nvSpPr>
          <p:spPr>
            <a:xfrm>
              <a:off x="7905158" y="4845737"/>
              <a:ext cx="3058782" cy="383760"/>
            </a:xfrm>
            <a:custGeom>
              <a:avLst/>
              <a:gdLst>
                <a:gd name="connsiteX0" fmla="*/ 0 w 3058782"/>
                <a:gd name="connsiteY0" fmla="*/ 63961 h 383760"/>
                <a:gd name="connsiteX1" fmla="*/ 63961 w 3058782"/>
                <a:gd name="connsiteY1" fmla="*/ 0 h 383760"/>
                <a:gd name="connsiteX2" fmla="*/ 2994821 w 3058782"/>
                <a:gd name="connsiteY2" fmla="*/ 0 h 383760"/>
                <a:gd name="connsiteX3" fmla="*/ 3058782 w 3058782"/>
                <a:gd name="connsiteY3" fmla="*/ 63961 h 383760"/>
                <a:gd name="connsiteX4" fmla="*/ 3058782 w 3058782"/>
                <a:gd name="connsiteY4" fmla="*/ 319799 h 383760"/>
                <a:gd name="connsiteX5" fmla="*/ 2994821 w 3058782"/>
                <a:gd name="connsiteY5" fmla="*/ 383760 h 383760"/>
                <a:gd name="connsiteX6" fmla="*/ 63961 w 3058782"/>
                <a:gd name="connsiteY6" fmla="*/ 383760 h 383760"/>
                <a:gd name="connsiteX7" fmla="*/ 0 w 3058782"/>
                <a:gd name="connsiteY7" fmla="*/ 319799 h 383760"/>
                <a:gd name="connsiteX8" fmla="*/ 0 w 3058782"/>
                <a:gd name="connsiteY8" fmla="*/ 63961 h 38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58782" h="383760">
                  <a:moveTo>
                    <a:pt x="0" y="63961"/>
                  </a:moveTo>
                  <a:cubicBezTo>
                    <a:pt x="0" y="28636"/>
                    <a:pt x="28636" y="0"/>
                    <a:pt x="63961" y="0"/>
                  </a:cubicBezTo>
                  <a:lnTo>
                    <a:pt x="2994821" y="0"/>
                  </a:lnTo>
                  <a:cubicBezTo>
                    <a:pt x="3030146" y="0"/>
                    <a:pt x="3058782" y="28636"/>
                    <a:pt x="3058782" y="63961"/>
                  </a:cubicBezTo>
                  <a:lnTo>
                    <a:pt x="3058782" y="319799"/>
                  </a:lnTo>
                  <a:cubicBezTo>
                    <a:pt x="3058782" y="355124"/>
                    <a:pt x="3030146" y="383760"/>
                    <a:pt x="2994821" y="383760"/>
                  </a:cubicBezTo>
                  <a:lnTo>
                    <a:pt x="63961" y="383760"/>
                  </a:lnTo>
                  <a:cubicBezTo>
                    <a:pt x="28636" y="383760"/>
                    <a:pt x="0" y="355124"/>
                    <a:pt x="0" y="319799"/>
                  </a:cubicBezTo>
                  <a:lnTo>
                    <a:pt x="0" y="63961"/>
                  </a:lnTo>
                  <a:close/>
                </a:path>
              </a:pathLst>
            </a:cu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4349" tIns="18734" rIns="134349" bIns="18734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b="1" kern="1200"/>
                <a:t>Efficacy</a:t>
              </a:r>
              <a:endParaRPr lang="en-GB" sz="1300" kern="1200"/>
            </a:p>
          </p:txBody>
        </p:sp>
      </p:grp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0D778F91-0331-9E84-5FDD-368A0CACC2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3349" y="6419854"/>
            <a:ext cx="11449049" cy="371644"/>
          </a:xfrm>
        </p:spPr>
        <p:txBody>
          <a:bodyPr/>
          <a:lstStyle/>
          <a:p>
            <a:r>
              <a:rPr lang="en-GB" sz="1200" dirty="0"/>
              <a:t>1. Joubert N, et al. Pharmaceuticals 2020;13(9):245.  2. Figueroa-Vazquez V, et al. Mol Cancer Ther 2021;20(2):367–78.  </a:t>
            </a:r>
            <a:br>
              <a:rPr lang="en-GB" sz="1200" dirty="0"/>
            </a:br>
            <a:r>
              <a:rPr lang="en-GB" sz="1200" dirty="0"/>
              <a:t>3. Kumar Singh R, et al. Res </a:t>
            </a:r>
            <a:r>
              <a:rPr lang="en-GB" sz="1200" dirty="0" err="1"/>
              <a:t>Sq</a:t>
            </a:r>
            <a:r>
              <a:rPr lang="en-GB" sz="1200" dirty="0"/>
              <a:t> [preprint] 2024;rs.3.rs-3843028.  4. Richards S, et al. </a:t>
            </a:r>
            <a:r>
              <a:rPr lang="en-GB" sz="1200" dirty="0" err="1"/>
              <a:t>HemaSphere</a:t>
            </a:r>
            <a:r>
              <a:rPr lang="en-GB" sz="1200" dirty="0"/>
              <a:t> 2025;9(S1):885–6, abstract PF749.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D69C387-4DD6-A4DB-EE2E-E4DF0127139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350" y="1600197"/>
            <a:ext cx="7480860" cy="2676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BFA95D0A-475A-C925-3AC1-C7837832CC6A}"/>
              </a:ext>
            </a:extLst>
          </p:cNvPr>
          <p:cNvSpPr/>
          <p:nvPr/>
        </p:nvSpPr>
        <p:spPr>
          <a:xfrm>
            <a:off x="135637" y="4476749"/>
            <a:ext cx="1066606" cy="1649419"/>
          </a:xfrm>
          <a:custGeom>
            <a:avLst/>
            <a:gdLst>
              <a:gd name="connsiteX0" fmla="*/ 0 w 1066606"/>
              <a:gd name="connsiteY0" fmla="*/ 106661 h 1649419"/>
              <a:gd name="connsiteX1" fmla="*/ 106661 w 1066606"/>
              <a:gd name="connsiteY1" fmla="*/ 0 h 1649419"/>
              <a:gd name="connsiteX2" fmla="*/ 959945 w 1066606"/>
              <a:gd name="connsiteY2" fmla="*/ 0 h 1649419"/>
              <a:gd name="connsiteX3" fmla="*/ 1066606 w 1066606"/>
              <a:gd name="connsiteY3" fmla="*/ 106661 h 1649419"/>
              <a:gd name="connsiteX4" fmla="*/ 1066606 w 1066606"/>
              <a:gd name="connsiteY4" fmla="*/ 1542758 h 1649419"/>
              <a:gd name="connsiteX5" fmla="*/ 959945 w 1066606"/>
              <a:gd name="connsiteY5" fmla="*/ 1649419 h 1649419"/>
              <a:gd name="connsiteX6" fmla="*/ 106661 w 1066606"/>
              <a:gd name="connsiteY6" fmla="*/ 1649419 h 1649419"/>
              <a:gd name="connsiteX7" fmla="*/ 0 w 1066606"/>
              <a:gd name="connsiteY7" fmla="*/ 1542758 h 1649419"/>
              <a:gd name="connsiteX8" fmla="*/ 0 w 1066606"/>
              <a:gd name="connsiteY8" fmla="*/ 106661 h 164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6606" h="1649419">
                <a:moveTo>
                  <a:pt x="0" y="106661"/>
                </a:moveTo>
                <a:cubicBezTo>
                  <a:pt x="0" y="47754"/>
                  <a:pt x="47754" y="0"/>
                  <a:pt x="106661" y="0"/>
                </a:cubicBezTo>
                <a:lnTo>
                  <a:pt x="959945" y="0"/>
                </a:lnTo>
                <a:cubicBezTo>
                  <a:pt x="1018852" y="0"/>
                  <a:pt x="1066606" y="47754"/>
                  <a:pt x="1066606" y="106661"/>
                </a:cubicBezTo>
                <a:lnTo>
                  <a:pt x="1066606" y="1542758"/>
                </a:lnTo>
                <a:cubicBezTo>
                  <a:pt x="1066606" y="1601665"/>
                  <a:pt x="1018852" y="1649419"/>
                  <a:pt x="959945" y="1649419"/>
                </a:cubicBezTo>
                <a:lnTo>
                  <a:pt x="106661" y="1649419"/>
                </a:lnTo>
                <a:cubicBezTo>
                  <a:pt x="47754" y="1649419"/>
                  <a:pt x="0" y="1601665"/>
                  <a:pt x="0" y="1542758"/>
                </a:cubicBezTo>
                <a:lnTo>
                  <a:pt x="0" y="106661"/>
                </a:lnTo>
                <a:close/>
              </a:path>
            </a:pathLst>
          </a:custGeom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960" tIns="76960" rIns="76960" bIns="7696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200" b="1" kern="1200"/>
              <a:t>Antibody-targeted amanitin conjugate (ATAC; RNA polymerase II inhibitor)</a:t>
            </a:r>
            <a:r>
              <a:rPr lang="en-GB" sz="1200" b="1" kern="1200" baseline="30000"/>
              <a:t>1</a:t>
            </a:r>
            <a:endParaRPr lang="en-GB" sz="1200" b="1" kern="120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2EF5ED62-45FE-0551-E5C5-FE350D567298}"/>
              </a:ext>
            </a:extLst>
          </p:cNvPr>
          <p:cNvSpPr/>
          <p:nvPr/>
        </p:nvSpPr>
        <p:spPr>
          <a:xfrm>
            <a:off x="1381434" y="4476749"/>
            <a:ext cx="1247300" cy="1649419"/>
          </a:xfrm>
          <a:custGeom>
            <a:avLst/>
            <a:gdLst>
              <a:gd name="connsiteX0" fmla="*/ 0 w 1247300"/>
              <a:gd name="connsiteY0" fmla="*/ 124730 h 1649419"/>
              <a:gd name="connsiteX1" fmla="*/ 124730 w 1247300"/>
              <a:gd name="connsiteY1" fmla="*/ 0 h 1649419"/>
              <a:gd name="connsiteX2" fmla="*/ 1122570 w 1247300"/>
              <a:gd name="connsiteY2" fmla="*/ 0 h 1649419"/>
              <a:gd name="connsiteX3" fmla="*/ 1247300 w 1247300"/>
              <a:gd name="connsiteY3" fmla="*/ 124730 h 1649419"/>
              <a:gd name="connsiteX4" fmla="*/ 1247300 w 1247300"/>
              <a:gd name="connsiteY4" fmla="*/ 1524689 h 1649419"/>
              <a:gd name="connsiteX5" fmla="*/ 1122570 w 1247300"/>
              <a:gd name="connsiteY5" fmla="*/ 1649419 h 1649419"/>
              <a:gd name="connsiteX6" fmla="*/ 124730 w 1247300"/>
              <a:gd name="connsiteY6" fmla="*/ 1649419 h 1649419"/>
              <a:gd name="connsiteX7" fmla="*/ 0 w 1247300"/>
              <a:gd name="connsiteY7" fmla="*/ 1524689 h 1649419"/>
              <a:gd name="connsiteX8" fmla="*/ 0 w 1247300"/>
              <a:gd name="connsiteY8" fmla="*/ 124730 h 164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7300" h="1649419">
                <a:moveTo>
                  <a:pt x="0" y="124730"/>
                </a:moveTo>
                <a:cubicBezTo>
                  <a:pt x="0" y="55844"/>
                  <a:pt x="55844" y="0"/>
                  <a:pt x="124730" y="0"/>
                </a:cubicBezTo>
                <a:lnTo>
                  <a:pt x="1122570" y="0"/>
                </a:lnTo>
                <a:cubicBezTo>
                  <a:pt x="1191456" y="0"/>
                  <a:pt x="1247300" y="55844"/>
                  <a:pt x="1247300" y="124730"/>
                </a:cubicBezTo>
                <a:lnTo>
                  <a:pt x="1247300" y="1524689"/>
                </a:lnTo>
                <a:cubicBezTo>
                  <a:pt x="1247300" y="1593575"/>
                  <a:pt x="1191456" y="1649419"/>
                  <a:pt x="1122570" y="1649419"/>
                </a:cubicBezTo>
                <a:lnTo>
                  <a:pt x="124730" y="1649419"/>
                </a:lnTo>
                <a:cubicBezTo>
                  <a:pt x="55844" y="1649419"/>
                  <a:pt x="0" y="1593575"/>
                  <a:pt x="0" y="1524689"/>
                </a:cubicBezTo>
                <a:lnTo>
                  <a:pt x="0" y="124730"/>
                </a:lnTo>
                <a:close/>
              </a:path>
            </a:pathLst>
          </a:custGeom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2252" tIns="82252" rIns="82252" bIns="82252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 dirty="0"/>
              <a:t>ATAC mechanism based on internalization and lysosomal degradation in BCMA-positive tumor cells</a:t>
            </a:r>
            <a:endParaRPr lang="en-GB" sz="1200" b="1" kern="1200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975AAA7E-48D8-E9AC-7CC4-15F2D74C6446}"/>
              </a:ext>
            </a:extLst>
          </p:cNvPr>
          <p:cNvSpPr/>
          <p:nvPr/>
        </p:nvSpPr>
        <p:spPr>
          <a:xfrm>
            <a:off x="2807924" y="4476749"/>
            <a:ext cx="1066606" cy="1649419"/>
          </a:xfrm>
          <a:custGeom>
            <a:avLst/>
            <a:gdLst>
              <a:gd name="connsiteX0" fmla="*/ 0 w 1066606"/>
              <a:gd name="connsiteY0" fmla="*/ 106661 h 1649419"/>
              <a:gd name="connsiteX1" fmla="*/ 106661 w 1066606"/>
              <a:gd name="connsiteY1" fmla="*/ 0 h 1649419"/>
              <a:gd name="connsiteX2" fmla="*/ 959945 w 1066606"/>
              <a:gd name="connsiteY2" fmla="*/ 0 h 1649419"/>
              <a:gd name="connsiteX3" fmla="*/ 1066606 w 1066606"/>
              <a:gd name="connsiteY3" fmla="*/ 106661 h 1649419"/>
              <a:gd name="connsiteX4" fmla="*/ 1066606 w 1066606"/>
              <a:gd name="connsiteY4" fmla="*/ 1542758 h 1649419"/>
              <a:gd name="connsiteX5" fmla="*/ 959945 w 1066606"/>
              <a:gd name="connsiteY5" fmla="*/ 1649419 h 1649419"/>
              <a:gd name="connsiteX6" fmla="*/ 106661 w 1066606"/>
              <a:gd name="connsiteY6" fmla="*/ 1649419 h 1649419"/>
              <a:gd name="connsiteX7" fmla="*/ 0 w 1066606"/>
              <a:gd name="connsiteY7" fmla="*/ 1542758 h 1649419"/>
              <a:gd name="connsiteX8" fmla="*/ 0 w 1066606"/>
              <a:gd name="connsiteY8" fmla="*/ 106661 h 164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6606" h="1649419">
                <a:moveTo>
                  <a:pt x="0" y="106661"/>
                </a:moveTo>
                <a:cubicBezTo>
                  <a:pt x="0" y="47754"/>
                  <a:pt x="47754" y="0"/>
                  <a:pt x="106661" y="0"/>
                </a:cubicBezTo>
                <a:lnTo>
                  <a:pt x="959945" y="0"/>
                </a:lnTo>
                <a:cubicBezTo>
                  <a:pt x="1018852" y="0"/>
                  <a:pt x="1066606" y="47754"/>
                  <a:pt x="1066606" y="106661"/>
                </a:cubicBezTo>
                <a:lnTo>
                  <a:pt x="1066606" y="1542758"/>
                </a:lnTo>
                <a:cubicBezTo>
                  <a:pt x="1066606" y="1601665"/>
                  <a:pt x="1018852" y="1649419"/>
                  <a:pt x="959945" y="1649419"/>
                </a:cubicBezTo>
                <a:lnTo>
                  <a:pt x="106661" y="1649419"/>
                </a:lnTo>
                <a:cubicBezTo>
                  <a:pt x="47754" y="1649419"/>
                  <a:pt x="0" y="1601665"/>
                  <a:pt x="0" y="1542758"/>
                </a:cubicBezTo>
                <a:lnTo>
                  <a:pt x="0" y="106661"/>
                </a:lnTo>
                <a:close/>
              </a:path>
            </a:pathLst>
          </a:custGeom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960" tIns="76960" rIns="76960" bIns="7696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/>
              <a:t>HDP-101 resulted in complete tumor remissions in mice in vivo</a:t>
            </a:r>
            <a:r>
              <a:rPr lang="en-US" sz="1200" b="1" kern="1200" baseline="30000"/>
              <a:t>2</a:t>
            </a:r>
            <a:endParaRPr lang="en-GB" sz="1200" b="1" kern="120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8CB376D-CBA1-B4A8-E676-C07B71D6ABDF}"/>
              </a:ext>
            </a:extLst>
          </p:cNvPr>
          <p:cNvSpPr/>
          <p:nvPr/>
        </p:nvSpPr>
        <p:spPr>
          <a:xfrm>
            <a:off x="4053721" y="4476749"/>
            <a:ext cx="1066606" cy="1649419"/>
          </a:xfrm>
          <a:custGeom>
            <a:avLst/>
            <a:gdLst>
              <a:gd name="connsiteX0" fmla="*/ 0 w 1066606"/>
              <a:gd name="connsiteY0" fmla="*/ 106661 h 1649419"/>
              <a:gd name="connsiteX1" fmla="*/ 106661 w 1066606"/>
              <a:gd name="connsiteY1" fmla="*/ 0 h 1649419"/>
              <a:gd name="connsiteX2" fmla="*/ 959945 w 1066606"/>
              <a:gd name="connsiteY2" fmla="*/ 0 h 1649419"/>
              <a:gd name="connsiteX3" fmla="*/ 1066606 w 1066606"/>
              <a:gd name="connsiteY3" fmla="*/ 106661 h 1649419"/>
              <a:gd name="connsiteX4" fmla="*/ 1066606 w 1066606"/>
              <a:gd name="connsiteY4" fmla="*/ 1542758 h 1649419"/>
              <a:gd name="connsiteX5" fmla="*/ 959945 w 1066606"/>
              <a:gd name="connsiteY5" fmla="*/ 1649419 h 1649419"/>
              <a:gd name="connsiteX6" fmla="*/ 106661 w 1066606"/>
              <a:gd name="connsiteY6" fmla="*/ 1649419 h 1649419"/>
              <a:gd name="connsiteX7" fmla="*/ 0 w 1066606"/>
              <a:gd name="connsiteY7" fmla="*/ 1542758 h 1649419"/>
              <a:gd name="connsiteX8" fmla="*/ 0 w 1066606"/>
              <a:gd name="connsiteY8" fmla="*/ 106661 h 164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6606" h="1649419">
                <a:moveTo>
                  <a:pt x="0" y="106661"/>
                </a:moveTo>
                <a:cubicBezTo>
                  <a:pt x="0" y="47754"/>
                  <a:pt x="47754" y="0"/>
                  <a:pt x="106661" y="0"/>
                </a:cubicBezTo>
                <a:lnTo>
                  <a:pt x="959945" y="0"/>
                </a:lnTo>
                <a:cubicBezTo>
                  <a:pt x="1018852" y="0"/>
                  <a:pt x="1066606" y="47754"/>
                  <a:pt x="1066606" y="106661"/>
                </a:cubicBezTo>
                <a:lnTo>
                  <a:pt x="1066606" y="1542758"/>
                </a:lnTo>
                <a:cubicBezTo>
                  <a:pt x="1066606" y="1601665"/>
                  <a:pt x="1018852" y="1649419"/>
                  <a:pt x="959945" y="1649419"/>
                </a:cubicBezTo>
                <a:lnTo>
                  <a:pt x="106661" y="1649419"/>
                </a:lnTo>
                <a:cubicBezTo>
                  <a:pt x="47754" y="1649419"/>
                  <a:pt x="0" y="1601665"/>
                  <a:pt x="0" y="1542758"/>
                </a:cubicBezTo>
                <a:lnTo>
                  <a:pt x="0" y="106661"/>
                </a:lnTo>
                <a:close/>
              </a:path>
            </a:pathLst>
          </a:custGeom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960" tIns="76960" rIns="76960" bIns="7696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/>
              <a:t>Favorable therapeutic window in mice and monkeys</a:t>
            </a:r>
            <a:r>
              <a:rPr lang="en-US" sz="1200" b="1" kern="1200" baseline="30000"/>
              <a:t>2</a:t>
            </a:r>
            <a:endParaRPr lang="en-GB" sz="1200" b="1" kern="120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2BA318B-86F4-2459-E021-56CD1C8B90DA}"/>
              </a:ext>
            </a:extLst>
          </p:cNvPr>
          <p:cNvSpPr/>
          <p:nvPr/>
        </p:nvSpPr>
        <p:spPr>
          <a:xfrm>
            <a:off x="5299518" y="4476749"/>
            <a:ext cx="1066606" cy="1649419"/>
          </a:xfrm>
          <a:custGeom>
            <a:avLst/>
            <a:gdLst>
              <a:gd name="connsiteX0" fmla="*/ 0 w 1066606"/>
              <a:gd name="connsiteY0" fmla="*/ 106661 h 1649419"/>
              <a:gd name="connsiteX1" fmla="*/ 106661 w 1066606"/>
              <a:gd name="connsiteY1" fmla="*/ 0 h 1649419"/>
              <a:gd name="connsiteX2" fmla="*/ 959945 w 1066606"/>
              <a:gd name="connsiteY2" fmla="*/ 0 h 1649419"/>
              <a:gd name="connsiteX3" fmla="*/ 1066606 w 1066606"/>
              <a:gd name="connsiteY3" fmla="*/ 106661 h 1649419"/>
              <a:gd name="connsiteX4" fmla="*/ 1066606 w 1066606"/>
              <a:gd name="connsiteY4" fmla="*/ 1542758 h 1649419"/>
              <a:gd name="connsiteX5" fmla="*/ 959945 w 1066606"/>
              <a:gd name="connsiteY5" fmla="*/ 1649419 h 1649419"/>
              <a:gd name="connsiteX6" fmla="*/ 106661 w 1066606"/>
              <a:gd name="connsiteY6" fmla="*/ 1649419 h 1649419"/>
              <a:gd name="connsiteX7" fmla="*/ 0 w 1066606"/>
              <a:gd name="connsiteY7" fmla="*/ 1542758 h 1649419"/>
              <a:gd name="connsiteX8" fmla="*/ 0 w 1066606"/>
              <a:gd name="connsiteY8" fmla="*/ 106661 h 164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6606" h="1649419">
                <a:moveTo>
                  <a:pt x="0" y="106661"/>
                </a:moveTo>
                <a:cubicBezTo>
                  <a:pt x="0" y="47754"/>
                  <a:pt x="47754" y="0"/>
                  <a:pt x="106661" y="0"/>
                </a:cubicBezTo>
                <a:lnTo>
                  <a:pt x="959945" y="0"/>
                </a:lnTo>
                <a:cubicBezTo>
                  <a:pt x="1018852" y="0"/>
                  <a:pt x="1066606" y="47754"/>
                  <a:pt x="1066606" y="106661"/>
                </a:cubicBezTo>
                <a:lnTo>
                  <a:pt x="1066606" y="1542758"/>
                </a:lnTo>
                <a:cubicBezTo>
                  <a:pt x="1066606" y="1601665"/>
                  <a:pt x="1018852" y="1649419"/>
                  <a:pt x="959945" y="1649419"/>
                </a:cubicBezTo>
                <a:lnTo>
                  <a:pt x="106661" y="1649419"/>
                </a:lnTo>
                <a:cubicBezTo>
                  <a:pt x="47754" y="1649419"/>
                  <a:pt x="0" y="1601665"/>
                  <a:pt x="0" y="1542758"/>
                </a:cubicBezTo>
                <a:lnTo>
                  <a:pt x="0" y="106661"/>
                </a:lnTo>
                <a:close/>
              </a:path>
            </a:pathLst>
          </a:custGeom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960" tIns="76960" rIns="76960" bIns="7696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/>
              <a:t>Potent anti-myeloma activity against cell lines</a:t>
            </a:r>
            <a:r>
              <a:rPr lang="en-US" sz="1200" b="1" kern="1200" baseline="30000"/>
              <a:t>3</a:t>
            </a:r>
            <a:endParaRPr lang="en-GB" sz="1200" b="1" kern="120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1F57A158-A55A-55F9-5B11-75EA5DAAB54F}"/>
              </a:ext>
            </a:extLst>
          </p:cNvPr>
          <p:cNvSpPr/>
          <p:nvPr/>
        </p:nvSpPr>
        <p:spPr>
          <a:xfrm>
            <a:off x="6545315" y="4476749"/>
            <a:ext cx="1066606" cy="1649419"/>
          </a:xfrm>
          <a:custGeom>
            <a:avLst/>
            <a:gdLst>
              <a:gd name="connsiteX0" fmla="*/ 0 w 1066606"/>
              <a:gd name="connsiteY0" fmla="*/ 106661 h 1649419"/>
              <a:gd name="connsiteX1" fmla="*/ 106661 w 1066606"/>
              <a:gd name="connsiteY1" fmla="*/ 0 h 1649419"/>
              <a:gd name="connsiteX2" fmla="*/ 959945 w 1066606"/>
              <a:gd name="connsiteY2" fmla="*/ 0 h 1649419"/>
              <a:gd name="connsiteX3" fmla="*/ 1066606 w 1066606"/>
              <a:gd name="connsiteY3" fmla="*/ 106661 h 1649419"/>
              <a:gd name="connsiteX4" fmla="*/ 1066606 w 1066606"/>
              <a:gd name="connsiteY4" fmla="*/ 1542758 h 1649419"/>
              <a:gd name="connsiteX5" fmla="*/ 959945 w 1066606"/>
              <a:gd name="connsiteY5" fmla="*/ 1649419 h 1649419"/>
              <a:gd name="connsiteX6" fmla="*/ 106661 w 1066606"/>
              <a:gd name="connsiteY6" fmla="*/ 1649419 h 1649419"/>
              <a:gd name="connsiteX7" fmla="*/ 0 w 1066606"/>
              <a:gd name="connsiteY7" fmla="*/ 1542758 h 1649419"/>
              <a:gd name="connsiteX8" fmla="*/ 0 w 1066606"/>
              <a:gd name="connsiteY8" fmla="*/ 106661 h 164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66606" h="1649419">
                <a:moveTo>
                  <a:pt x="0" y="106661"/>
                </a:moveTo>
                <a:cubicBezTo>
                  <a:pt x="0" y="47754"/>
                  <a:pt x="47754" y="0"/>
                  <a:pt x="106661" y="0"/>
                </a:cubicBezTo>
                <a:lnTo>
                  <a:pt x="959945" y="0"/>
                </a:lnTo>
                <a:cubicBezTo>
                  <a:pt x="1018852" y="0"/>
                  <a:pt x="1066606" y="47754"/>
                  <a:pt x="1066606" y="106661"/>
                </a:cubicBezTo>
                <a:lnTo>
                  <a:pt x="1066606" y="1542758"/>
                </a:lnTo>
                <a:cubicBezTo>
                  <a:pt x="1066606" y="1601665"/>
                  <a:pt x="1018852" y="1649419"/>
                  <a:pt x="959945" y="1649419"/>
                </a:cubicBezTo>
                <a:lnTo>
                  <a:pt x="106661" y="1649419"/>
                </a:lnTo>
                <a:cubicBezTo>
                  <a:pt x="47754" y="1649419"/>
                  <a:pt x="0" y="1601665"/>
                  <a:pt x="0" y="1542758"/>
                </a:cubicBezTo>
                <a:lnTo>
                  <a:pt x="0" y="106661"/>
                </a:lnTo>
                <a:close/>
              </a:path>
            </a:pathLst>
          </a:custGeom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76960" tIns="76960" rIns="76960" bIns="7696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b="1" kern="1200"/>
              <a:t>Potential activity (↑ belantamab mafodotin) in del17p MM models</a:t>
            </a:r>
            <a:r>
              <a:rPr lang="en-US" sz="1200" b="1" kern="1200" baseline="30000"/>
              <a:t>3</a:t>
            </a:r>
            <a:endParaRPr lang="en-GB" sz="1200" b="1" kern="1200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01714454-928D-FEDC-6C64-B7307FFBBB12}"/>
              </a:ext>
            </a:extLst>
          </p:cNvPr>
          <p:cNvSpPr/>
          <p:nvPr/>
        </p:nvSpPr>
        <p:spPr bwMode="auto">
          <a:xfrm>
            <a:off x="7686674" y="1600197"/>
            <a:ext cx="4371976" cy="25200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80000" tIns="0" rIns="180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F36633"/>
              </a:buClr>
              <a:buSzPct val="110000"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First-in-human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phase 1/2a study</a:t>
            </a:r>
            <a:r>
              <a:rPr kumimoji="0" lang="en-US" sz="1600" b="1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endParaRPr kumimoji="0" lang="en-GB" sz="1600" b="1" i="0" u="none" strike="noStrike" kern="1200" cap="none" spc="0" normalizeH="0" baseline="30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50F71BD-1392-5A2C-2739-E63C63F6D679}"/>
              </a:ext>
            </a:extLst>
          </p:cNvPr>
          <p:cNvGrpSpPr/>
          <p:nvPr/>
        </p:nvGrpSpPr>
        <p:grpSpPr>
          <a:xfrm>
            <a:off x="10847223" y="833674"/>
            <a:ext cx="1283891" cy="758998"/>
            <a:chOff x="10908109" y="1534840"/>
            <a:chExt cx="1283891" cy="758998"/>
          </a:xfrm>
        </p:grpSpPr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4F937B88-61B9-227A-1625-469C798F1A81}"/>
                </a:ext>
              </a:extLst>
            </p:cNvPr>
            <p:cNvSpPr/>
            <p:nvPr/>
          </p:nvSpPr>
          <p:spPr>
            <a:xfrm>
              <a:off x="10908109" y="1534840"/>
              <a:ext cx="1283891" cy="758998"/>
            </a:xfrm>
            <a:prstGeom prst="round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pic>
          <p:nvPicPr>
            <p:cNvPr id="3072" name="Picture 2" descr="Partners and Related Events | ICLE 2025">
              <a:extLst>
                <a:ext uri="{FF2B5EF4-FFF2-40B4-BE49-F238E27FC236}">
                  <a16:creationId xmlns:a16="http://schemas.microsoft.com/office/drawing/2014/main" id="{8C501EEE-3662-EF35-6A2F-FD2572DA973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52515" y="1600896"/>
              <a:ext cx="1195078" cy="622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93C7B424-ECC4-27DB-6F69-B3499A576DD6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39</a:t>
            </a:r>
          </a:p>
        </p:txBody>
      </p:sp>
    </p:spTree>
    <p:extLst>
      <p:ext uri="{BB962C8B-B14F-4D97-AF65-F5344CB8AC3E}">
        <p14:creationId xmlns:p14="http://schemas.microsoft.com/office/powerpoint/2010/main" val="41713800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5E7C783-1B2C-A5F0-62B5-C870FFEF9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Novel ADCs for RRMM 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GPRC5D ADC for targeting RRMM</a:t>
            </a:r>
            <a:endParaRPr lang="en-GB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AEF9D53-C416-0D7F-3E51-C71518E6BA30}"/>
              </a:ext>
            </a:extLst>
          </p:cNvPr>
          <p:cNvGrpSpPr/>
          <p:nvPr/>
        </p:nvGrpSpPr>
        <p:grpSpPr>
          <a:xfrm>
            <a:off x="8129939" y="1233268"/>
            <a:ext cx="3682332" cy="4700315"/>
            <a:chOff x="8129939" y="1204693"/>
            <a:chExt cx="3682332" cy="4700315"/>
          </a:xfrm>
        </p:grpSpPr>
        <p:sp>
          <p:nvSpPr>
            <p:cNvPr id="6" name="Round Same-side Corner of Rectangle 1">
              <a:extLst>
                <a:ext uri="{FF2B5EF4-FFF2-40B4-BE49-F238E27FC236}">
                  <a16:creationId xmlns:a16="http://schemas.microsoft.com/office/drawing/2014/main" id="{8C58B5F7-46C3-1101-7CF3-7DFE1AE51DA9}"/>
                </a:ext>
              </a:extLst>
            </p:cNvPr>
            <p:cNvSpPr/>
            <p:nvPr/>
          </p:nvSpPr>
          <p:spPr>
            <a:xfrm>
              <a:off x="8129939" y="1744109"/>
              <a:ext cx="3672000" cy="4160899"/>
            </a:xfrm>
            <a:prstGeom prst="round2SameRect">
              <a:avLst>
                <a:gd name="adj1" fmla="val 0"/>
                <a:gd name="adj2" fmla="val 2635"/>
              </a:avLst>
            </a:prstGeom>
            <a:solidFill>
              <a:schemeClr val="bg1"/>
            </a:solidFill>
            <a:ln w="50800">
              <a:solidFill>
                <a:schemeClr val="tx2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1" name="Round Same Side Corner Rectangle 21">
              <a:extLst>
                <a:ext uri="{FF2B5EF4-FFF2-40B4-BE49-F238E27FC236}">
                  <a16:creationId xmlns:a16="http://schemas.microsoft.com/office/drawing/2014/main" id="{B72E7CE9-9869-7168-7CAE-19B5BACC5AD6}"/>
                </a:ext>
              </a:extLst>
            </p:cNvPr>
            <p:cNvSpPr/>
            <p:nvPr/>
          </p:nvSpPr>
          <p:spPr>
            <a:xfrm>
              <a:off x="8129939" y="1204693"/>
              <a:ext cx="3672000" cy="653204"/>
            </a:xfrm>
            <a:prstGeom prst="round2SameRect">
              <a:avLst>
                <a:gd name="adj1" fmla="val 32999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45720" rIns="182880" bIns="9144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S PGothic" pitchFamily="34" charset="-128"/>
                  <a:cs typeface="Arial" panose="020B0604020202020204" pitchFamily="34" charset="0"/>
                </a:rPr>
                <a:t>Rationale for                      GPRC5D-targeting ADC</a:t>
              </a:r>
              <a:r>
                <a:rPr kumimoji="0" lang="en-GB" sz="1600" b="1" i="0" u="none" strike="noStrike" kern="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S PGothic" pitchFamily="34" charset="-128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0B146AB-AA5F-55D5-F946-7CF6CC54DE0F}"/>
                </a:ext>
              </a:extLst>
            </p:cNvPr>
            <p:cNvSpPr txBox="1"/>
            <p:nvPr/>
          </p:nvSpPr>
          <p:spPr>
            <a:xfrm>
              <a:off x="9177555" y="3557582"/>
              <a:ext cx="26347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0"/>
              </a:defPPr>
              <a:lvl1pPr marR="0" lvl="0" indent="0" fontAlgn="auto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 kumimoji="0" sz="1600" b="0" i="0" u="none" strike="noStrike" cap="none" spc="0" normalizeH="0" baseline="0">
                  <a:ln>
                    <a:noFill/>
                  </a:ln>
                  <a:solidFill>
                    <a:srgbClr val="3F4444"/>
                  </a:solidFill>
                  <a:effectLst/>
                  <a:uLnTx/>
                  <a:uFillTx/>
                  <a:latin typeface="Calibri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F444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Potential for rapid administration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3CCCF0D-0E7C-0248-47CB-2C9402A9446C}"/>
                </a:ext>
              </a:extLst>
            </p:cNvPr>
            <p:cNvSpPr txBox="1"/>
            <p:nvPr/>
          </p:nvSpPr>
          <p:spPr>
            <a:xfrm>
              <a:off x="9177555" y="4530681"/>
              <a:ext cx="263471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0"/>
              </a:defPPr>
              <a:lvl1pPr marR="0" lvl="0" indent="0" fontAlgn="auto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 kumimoji="0" sz="1600" b="0" i="0" u="none" strike="noStrike" cap="none" spc="0" normalizeH="0" baseline="0">
                  <a:ln>
                    <a:noFill/>
                  </a:ln>
                  <a:solidFill>
                    <a:srgbClr val="3F4444"/>
                  </a:solidFill>
                  <a:effectLst/>
                  <a:uLnTx/>
                  <a:uFillTx/>
                  <a:latin typeface="Calibri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3F4444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May be for use in     orthogonal combination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16E7506-0C8E-A1B3-93BD-CA63E0156E9C}"/>
                </a:ext>
              </a:extLst>
            </p:cNvPr>
            <p:cNvGrpSpPr/>
            <p:nvPr/>
          </p:nvGrpSpPr>
          <p:grpSpPr>
            <a:xfrm>
              <a:off x="8375290" y="4461168"/>
              <a:ext cx="646553" cy="646553"/>
              <a:chOff x="8375290" y="4613568"/>
              <a:chExt cx="646553" cy="646553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5D0E3657-3E0C-9CEB-E5DC-E5F1277D4922}"/>
                  </a:ext>
                </a:extLst>
              </p:cNvPr>
              <p:cNvSpPr/>
              <p:nvPr/>
            </p:nvSpPr>
            <p:spPr>
              <a:xfrm>
                <a:off x="8375290" y="4613568"/>
                <a:ext cx="646553" cy="646553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17E1B85F-ACB0-C78C-2359-CEBEACFA3A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457393" y="4730750"/>
                <a:ext cx="482346" cy="412188"/>
              </a:xfrm>
              <a:prstGeom prst="rect">
                <a:avLst/>
              </a:prstGeom>
            </p:spPr>
          </p:pic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345B9B8-69F9-8949-08A3-3162F6CA5B39}"/>
                </a:ext>
              </a:extLst>
            </p:cNvPr>
            <p:cNvGrpSpPr/>
            <p:nvPr/>
          </p:nvGrpSpPr>
          <p:grpSpPr>
            <a:xfrm>
              <a:off x="8375290" y="3494140"/>
              <a:ext cx="646553" cy="646553"/>
              <a:chOff x="8375290" y="3646540"/>
              <a:chExt cx="646553" cy="646553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E78F0821-7A58-9FB1-8BDB-7E43DC076606}"/>
                  </a:ext>
                </a:extLst>
              </p:cNvPr>
              <p:cNvSpPr/>
              <p:nvPr/>
            </p:nvSpPr>
            <p:spPr>
              <a:xfrm>
                <a:off x="8375290" y="3646540"/>
                <a:ext cx="646553" cy="646553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pic>
            <p:nvPicPr>
              <p:cNvPr id="20" name="Graphic 19">
                <a:extLst>
                  <a:ext uri="{FF2B5EF4-FFF2-40B4-BE49-F238E27FC236}">
                    <a16:creationId xmlns:a16="http://schemas.microsoft.com/office/drawing/2014/main" id="{5846D7A8-7674-F9D1-1AAA-362A7D8D29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487583" y="3767503"/>
                <a:ext cx="421967" cy="404626"/>
              </a:xfrm>
              <a:prstGeom prst="rect">
                <a:avLst/>
              </a:prstGeom>
            </p:spPr>
          </p:pic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780ED48-42E2-B21D-85E8-5DBB88516338}"/>
                </a:ext>
              </a:extLst>
            </p:cNvPr>
            <p:cNvGrpSpPr/>
            <p:nvPr/>
          </p:nvGrpSpPr>
          <p:grpSpPr>
            <a:xfrm>
              <a:off x="8375290" y="2275589"/>
              <a:ext cx="3202261" cy="757130"/>
              <a:chOff x="8375290" y="2427989"/>
              <a:chExt cx="3202261" cy="757130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4AFCB32-2950-6B61-22F2-ED99525B4FA1}"/>
                  </a:ext>
                </a:extLst>
              </p:cNvPr>
              <p:cNvSpPr txBox="1"/>
              <p:nvPr/>
            </p:nvSpPr>
            <p:spPr>
              <a:xfrm>
                <a:off x="9177555" y="2427989"/>
                <a:ext cx="2399996" cy="757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kern="0"/>
                </a:defPPr>
                <a:lvl1pPr marR="0" lvl="0" indent="0" fontAlgn="auto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 kumimoji="0" sz="1600" b="0" i="0" u="none" strike="noStrike" cap="none" spc="0" normalizeH="0" baseline="0">
                    <a:ln>
                      <a:noFill/>
                    </a:ln>
                    <a:solidFill>
                      <a:srgbClr val="3F4444"/>
                    </a:solidFill>
                    <a:effectLst/>
                    <a:uLnTx/>
                    <a:uFillTx/>
                    <a:latin typeface="Calibri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3F4444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rPr>
                  <a:t>Activity may not rely on immune fitness in late-line patients</a:t>
                </a:r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F5C3BAD1-CE34-3EEC-5641-BDE2D093ACB8}"/>
                  </a:ext>
                </a:extLst>
              </p:cNvPr>
              <p:cNvGrpSpPr/>
              <p:nvPr/>
            </p:nvGrpSpPr>
            <p:grpSpPr>
              <a:xfrm>
                <a:off x="8375290" y="2483278"/>
                <a:ext cx="646553" cy="646553"/>
                <a:chOff x="8375290" y="2761954"/>
                <a:chExt cx="646553" cy="646553"/>
              </a:xfrm>
            </p:grpSpPr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7E488042-FD20-9AE4-77B6-68D1AEA339B1}"/>
                    </a:ext>
                  </a:extLst>
                </p:cNvPr>
                <p:cNvSpPr/>
                <p:nvPr/>
              </p:nvSpPr>
              <p:spPr>
                <a:xfrm>
                  <a:off x="8375290" y="2761954"/>
                  <a:ext cx="646553" cy="646553"/>
                </a:xfrm>
                <a:prstGeom prst="ellipse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86ADFF8A-4384-79E2-45B4-D67AF4FCC1E9}"/>
                    </a:ext>
                  </a:extLst>
                </p:cNvPr>
                <p:cNvSpPr/>
                <p:nvPr/>
              </p:nvSpPr>
              <p:spPr>
                <a:xfrm>
                  <a:off x="8534775" y="2895700"/>
                  <a:ext cx="363716" cy="379009"/>
                </a:xfrm>
                <a:custGeom>
                  <a:avLst/>
                  <a:gdLst>
                    <a:gd name="connsiteX0" fmla="*/ 265194 w 591807"/>
                    <a:gd name="connsiteY0" fmla="*/ 616690 h 616690"/>
                    <a:gd name="connsiteX1" fmla="*/ 190110 w 591807"/>
                    <a:gd name="connsiteY1" fmla="*/ 562123 h 616690"/>
                    <a:gd name="connsiteX2" fmla="*/ 189412 w 591807"/>
                    <a:gd name="connsiteY2" fmla="*/ 559984 h 616690"/>
                    <a:gd name="connsiteX3" fmla="*/ 187316 w 591807"/>
                    <a:gd name="connsiteY3" fmla="*/ 560857 h 616690"/>
                    <a:gd name="connsiteX4" fmla="*/ 156366 w 591807"/>
                    <a:gd name="connsiteY4" fmla="*/ 567144 h 616690"/>
                    <a:gd name="connsiteX5" fmla="*/ 77441 w 591807"/>
                    <a:gd name="connsiteY5" fmla="*/ 488218 h 616690"/>
                    <a:gd name="connsiteX6" fmla="*/ 77441 w 591807"/>
                    <a:gd name="connsiteY6" fmla="*/ 484988 h 616690"/>
                    <a:gd name="connsiteX7" fmla="*/ 76088 w 591807"/>
                    <a:gd name="connsiteY7" fmla="*/ 484464 h 616690"/>
                    <a:gd name="connsiteX8" fmla="*/ 23835 w 591807"/>
                    <a:gd name="connsiteY8" fmla="*/ 410210 h 616690"/>
                    <a:gd name="connsiteX9" fmla="*/ 29510 w 591807"/>
                    <a:gd name="connsiteY9" fmla="*/ 380788 h 616690"/>
                    <a:gd name="connsiteX10" fmla="*/ 30077 w 591807"/>
                    <a:gd name="connsiteY10" fmla="*/ 379347 h 616690"/>
                    <a:gd name="connsiteX11" fmla="*/ 28898 w 591807"/>
                    <a:gd name="connsiteY11" fmla="*/ 378387 h 616690"/>
                    <a:gd name="connsiteX12" fmla="*/ 0 w 591807"/>
                    <a:gd name="connsiteY12" fmla="*/ 317316 h 616690"/>
                    <a:gd name="connsiteX13" fmla="*/ 11437 w 591807"/>
                    <a:gd name="connsiteY13" fmla="*/ 276413 h 616690"/>
                    <a:gd name="connsiteX14" fmla="*/ 12092 w 591807"/>
                    <a:gd name="connsiteY14" fmla="*/ 275321 h 616690"/>
                    <a:gd name="connsiteX15" fmla="*/ 11437 w 591807"/>
                    <a:gd name="connsiteY15" fmla="*/ 274230 h 616690"/>
                    <a:gd name="connsiteX16" fmla="*/ 0 w 591807"/>
                    <a:gd name="connsiteY16" fmla="*/ 233327 h 616690"/>
                    <a:gd name="connsiteX17" fmla="*/ 62381 w 591807"/>
                    <a:gd name="connsiteY17" fmla="*/ 156148 h 616690"/>
                    <a:gd name="connsiteX18" fmla="*/ 64170 w 591807"/>
                    <a:gd name="connsiteY18" fmla="*/ 155755 h 616690"/>
                    <a:gd name="connsiteX19" fmla="*/ 63996 w 591807"/>
                    <a:gd name="connsiteY19" fmla="*/ 153922 h 616690"/>
                    <a:gd name="connsiteX20" fmla="*/ 63647 w 591807"/>
                    <a:gd name="connsiteY20" fmla="*/ 145933 h 616690"/>
                    <a:gd name="connsiteX21" fmla="*/ 156366 w 591807"/>
                    <a:gd name="connsiteY21" fmla="*/ 53213 h 616690"/>
                    <a:gd name="connsiteX22" fmla="*/ 172387 w 591807"/>
                    <a:gd name="connsiteY22" fmla="*/ 54610 h 616690"/>
                    <a:gd name="connsiteX23" fmla="*/ 173958 w 591807"/>
                    <a:gd name="connsiteY23" fmla="*/ 54872 h 616690"/>
                    <a:gd name="connsiteX24" fmla="*/ 174613 w 591807"/>
                    <a:gd name="connsiteY24" fmla="*/ 53432 h 616690"/>
                    <a:gd name="connsiteX25" fmla="*/ 258646 w 591807"/>
                    <a:gd name="connsiteY25" fmla="*/ 0 h 616690"/>
                    <a:gd name="connsiteX26" fmla="*/ 325828 w 591807"/>
                    <a:gd name="connsiteY26" fmla="*/ 28768 h 616690"/>
                    <a:gd name="connsiteX27" fmla="*/ 327051 w 591807"/>
                    <a:gd name="connsiteY27" fmla="*/ 30033 h 616690"/>
                    <a:gd name="connsiteX28" fmla="*/ 328491 w 591807"/>
                    <a:gd name="connsiteY28" fmla="*/ 29029 h 616690"/>
                    <a:gd name="connsiteX29" fmla="*/ 380439 w 591807"/>
                    <a:gd name="connsiteY29" fmla="*/ 13140 h 616690"/>
                    <a:gd name="connsiteX30" fmla="*/ 468269 w 591807"/>
                    <a:gd name="connsiteY30" fmla="*/ 76044 h 616690"/>
                    <a:gd name="connsiteX31" fmla="*/ 468706 w 591807"/>
                    <a:gd name="connsiteY31" fmla="*/ 77397 h 616690"/>
                    <a:gd name="connsiteX32" fmla="*/ 470146 w 591807"/>
                    <a:gd name="connsiteY32" fmla="*/ 77397 h 616690"/>
                    <a:gd name="connsiteX33" fmla="*/ 546409 w 591807"/>
                    <a:gd name="connsiteY33" fmla="*/ 156322 h 616690"/>
                    <a:gd name="connsiteX34" fmla="*/ 543178 w 591807"/>
                    <a:gd name="connsiteY34" fmla="*/ 178629 h 616690"/>
                    <a:gd name="connsiteX35" fmla="*/ 542654 w 591807"/>
                    <a:gd name="connsiteY35" fmla="*/ 180375 h 616690"/>
                    <a:gd name="connsiteX36" fmla="*/ 544313 w 591807"/>
                    <a:gd name="connsiteY36" fmla="*/ 181117 h 616690"/>
                    <a:gd name="connsiteX37" fmla="*/ 591808 w 591807"/>
                    <a:gd name="connsiteY37" fmla="*/ 253538 h 616690"/>
                    <a:gd name="connsiteX38" fmla="*/ 572077 w 591807"/>
                    <a:gd name="connsiteY38" fmla="*/ 305748 h 616690"/>
                    <a:gd name="connsiteX39" fmla="*/ 570854 w 591807"/>
                    <a:gd name="connsiteY39" fmla="*/ 307101 h 616690"/>
                    <a:gd name="connsiteX40" fmla="*/ 572077 w 591807"/>
                    <a:gd name="connsiteY40" fmla="*/ 308454 h 616690"/>
                    <a:gd name="connsiteX41" fmla="*/ 591808 w 591807"/>
                    <a:gd name="connsiteY41" fmla="*/ 360663 h 616690"/>
                    <a:gd name="connsiteX42" fmla="*/ 550817 w 591807"/>
                    <a:gd name="connsiteY42" fmla="*/ 429898 h 616690"/>
                    <a:gd name="connsiteX43" fmla="*/ 549377 w 591807"/>
                    <a:gd name="connsiteY43" fmla="*/ 430683 h 616690"/>
                    <a:gd name="connsiteX44" fmla="*/ 549813 w 591807"/>
                    <a:gd name="connsiteY44" fmla="*/ 432255 h 616690"/>
                    <a:gd name="connsiteX45" fmla="*/ 552826 w 591807"/>
                    <a:gd name="connsiteY45" fmla="*/ 453820 h 616690"/>
                    <a:gd name="connsiteX46" fmla="*/ 473900 w 591807"/>
                    <a:gd name="connsiteY46" fmla="*/ 532745 h 616690"/>
                    <a:gd name="connsiteX47" fmla="*/ 460106 w 591807"/>
                    <a:gd name="connsiteY47" fmla="*/ 531522 h 616690"/>
                    <a:gd name="connsiteX48" fmla="*/ 458098 w 591807"/>
                    <a:gd name="connsiteY48" fmla="*/ 531173 h 616690"/>
                    <a:gd name="connsiteX49" fmla="*/ 457705 w 591807"/>
                    <a:gd name="connsiteY49" fmla="*/ 533181 h 616690"/>
                    <a:gd name="connsiteX50" fmla="*/ 380351 w 591807"/>
                    <a:gd name="connsiteY50" fmla="*/ 596435 h 616690"/>
                    <a:gd name="connsiteX51" fmla="*/ 333599 w 591807"/>
                    <a:gd name="connsiteY51" fmla="*/ 581113 h 616690"/>
                    <a:gd name="connsiteX52" fmla="*/ 331852 w 591807"/>
                    <a:gd name="connsiteY52" fmla="*/ 579847 h 616690"/>
                    <a:gd name="connsiteX53" fmla="*/ 330630 w 591807"/>
                    <a:gd name="connsiteY53" fmla="*/ 581636 h 616690"/>
                    <a:gd name="connsiteX54" fmla="*/ 265063 w 591807"/>
                    <a:gd name="connsiteY54" fmla="*/ 616515 h 616690"/>
                    <a:gd name="connsiteX55" fmla="*/ 201722 w 591807"/>
                    <a:gd name="connsiteY55" fmla="*/ 517641 h 616690"/>
                    <a:gd name="connsiteX56" fmla="*/ 208052 w 591807"/>
                    <a:gd name="connsiteY56" fmla="*/ 518994 h 616690"/>
                    <a:gd name="connsiteX57" fmla="*/ 216957 w 591807"/>
                    <a:gd name="connsiteY57" fmla="*/ 534011 h 616690"/>
                    <a:gd name="connsiteX58" fmla="*/ 216782 w 591807"/>
                    <a:gd name="connsiteY58" fmla="*/ 537721 h 616690"/>
                    <a:gd name="connsiteX59" fmla="*/ 265194 w 591807"/>
                    <a:gd name="connsiteY59" fmla="*/ 586133 h 616690"/>
                    <a:gd name="connsiteX60" fmla="*/ 312296 w 591807"/>
                    <a:gd name="connsiteY60" fmla="*/ 548896 h 616690"/>
                    <a:gd name="connsiteX61" fmla="*/ 324519 w 591807"/>
                    <a:gd name="connsiteY61" fmla="*/ 537372 h 616690"/>
                    <a:gd name="connsiteX62" fmla="*/ 327182 w 591807"/>
                    <a:gd name="connsiteY62" fmla="*/ 537154 h 616690"/>
                    <a:gd name="connsiteX63" fmla="*/ 339928 w 591807"/>
                    <a:gd name="connsiteY63" fmla="*/ 544051 h 616690"/>
                    <a:gd name="connsiteX64" fmla="*/ 380482 w 591807"/>
                    <a:gd name="connsiteY64" fmla="*/ 566052 h 616690"/>
                    <a:gd name="connsiteX65" fmla="*/ 428064 w 591807"/>
                    <a:gd name="connsiteY65" fmla="*/ 526633 h 616690"/>
                    <a:gd name="connsiteX66" fmla="*/ 428676 w 591807"/>
                    <a:gd name="connsiteY66" fmla="*/ 523359 h 616690"/>
                    <a:gd name="connsiteX67" fmla="*/ 425445 w 591807"/>
                    <a:gd name="connsiteY67" fmla="*/ 524276 h 616690"/>
                    <a:gd name="connsiteX68" fmla="*/ 406369 w 591807"/>
                    <a:gd name="connsiteY68" fmla="*/ 526939 h 616690"/>
                    <a:gd name="connsiteX69" fmla="*/ 388820 w 591807"/>
                    <a:gd name="connsiteY69" fmla="*/ 524713 h 616690"/>
                    <a:gd name="connsiteX70" fmla="*/ 350798 w 591807"/>
                    <a:gd name="connsiteY70" fmla="*/ 499961 h 616690"/>
                    <a:gd name="connsiteX71" fmla="*/ 349532 w 591807"/>
                    <a:gd name="connsiteY71" fmla="*/ 498346 h 616690"/>
                    <a:gd name="connsiteX72" fmla="*/ 347917 w 591807"/>
                    <a:gd name="connsiteY72" fmla="*/ 499568 h 616690"/>
                    <a:gd name="connsiteX73" fmla="*/ 314566 w 591807"/>
                    <a:gd name="connsiteY73" fmla="*/ 512140 h 616690"/>
                    <a:gd name="connsiteX74" fmla="*/ 310026 w 591807"/>
                    <a:gd name="connsiteY74" fmla="*/ 512315 h 616690"/>
                    <a:gd name="connsiteX75" fmla="*/ 269035 w 591807"/>
                    <a:gd name="connsiteY75" fmla="*/ 496993 h 616690"/>
                    <a:gd name="connsiteX76" fmla="*/ 247558 w 591807"/>
                    <a:gd name="connsiteY76" fmla="*/ 454082 h 616690"/>
                    <a:gd name="connsiteX77" fmla="*/ 261702 w 591807"/>
                    <a:gd name="connsiteY77" fmla="*/ 437799 h 616690"/>
                    <a:gd name="connsiteX78" fmla="*/ 262793 w 591807"/>
                    <a:gd name="connsiteY78" fmla="*/ 437799 h 616690"/>
                    <a:gd name="connsiteX79" fmla="*/ 277984 w 591807"/>
                    <a:gd name="connsiteY79" fmla="*/ 451986 h 616690"/>
                    <a:gd name="connsiteX80" fmla="*/ 288985 w 591807"/>
                    <a:gd name="connsiteY80" fmla="*/ 474031 h 616690"/>
                    <a:gd name="connsiteX81" fmla="*/ 310026 w 591807"/>
                    <a:gd name="connsiteY81" fmla="*/ 481889 h 616690"/>
                    <a:gd name="connsiteX82" fmla="*/ 312339 w 591807"/>
                    <a:gd name="connsiteY82" fmla="*/ 481801 h 616690"/>
                    <a:gd name="connsiteX83" fmla="*/ 342155 w 591807"/>
                    <a:gd name="connsiteY83" fmla="*/ 447403 h 616690"/>
                    <a:gd name="connsiteX84" fmla="*/ 345865 w 591807"/>
                    <a:gd name="connsiteY84" fmla="*/ 436315 h 616690"/>
                    <a:gd name="connsiteX85" fmla="*/ 356298 w 591807"/>
                    <a:gd name="connsiteY85" fmla="*/ 431076 h 616690"/>
                    <a:gd name="connsiteX86" fmla="*/ 357433 w 591807"/>
                    <a:gd name="connsiteY86" fmla="*/ 431076 h 616690"/>
                    <a:gd name="connsiteX87" fmla="*/ 372625 w 591807"/>
                    <a:gd name="connsiteY87" fmla="*/ 445264 h 616690"/>
                    <a:gd name="connsiteX88" fmla="*/ 368827 w 591807"/>
                    <a:gd name="connsiteY88" fmla="*/ 471586 h 616690"/>
                    <a:gd name="connsiteX89" fmla="*/ 368347 w 591807"/>
                    <a:gd name="connsiteY89" fmla="*/ 472852 h 616690"/>
                    <a:gd name="connsiteX90" fmla="*/ 369307 w 591807"/>
                    <a:gd name="connsiteY90" fmla="*/ 473813 h 616690"/>
                    <a:gd name="connsiteX91" fmla="*/ 371795 w 591807"/>
                    <a:gd name="connsiteY91" fmla="*/ 476912 h 616690"/>
                    <a:gd name="connsiteX92" fmla="*/ 396328 w 591807"/>
                    <a:gd name="connsiteY92" fmla="*/ 495247 h 616690"/>
                    <a:gd name="connsiteX93" fmla="*/ 406281 w 591807"/>
                    <a:gd name="connsiteY93" fmla="*/ 496513 h 616690"/>
                    <a:gd name="connsiteX94" fmla="*/ 426624 w 591807"/>
                    <a:gd name="connsiteY94" fmla="*/ 490881 h 616690"/>
                    <a:gd name="connsiteX95" fmla="*/ 444958 w 591807"/>
                    <a:gd name="connsiteY95" fmla="*/ 466348 h 616690"/>
                    <a:gd name="connsiteX96" fmla="*/ 440593 w 591807"/>
                    <a:gd name="connsiteY96" fmla="*/ 436053 h 616690"/>
                    <a:gd name="connsiteX97" fmla="*/ 445919 w 591807"/>
                    <a:gd name="connsiteY97" fmla="*/ 415143 h 616690"/>
                    <a:gd name="connsiteX98" fmla="*/ 453689 w 591807"/>
                    <a:gd name="connsiteY98" fmla="*/ 413004 h 616690"/>
                    <a:gd name="connsiteX99" fmla="*/ 466829 w 591807"/>
                    <a:gd name="connsiteY99" fmla="*/ 420468 h 616690"/>
                    <a:gd name="connsiteX100" fmla="*/ 463031 w 591807"/>
                    <a:gd name="connsiteY100" fmla="*/ 498215 h 616690"/>
                    <a:gd name="connsiteX101" fmla="*/ 461110 w 591807"/>
                    <a:gd name="connsiteY101" fmla="*/ 500834 h 616690"/>
                    <a:gd name="connsiteX102" fmla="*/ 464297 w 591807"/>
                    <a:gd name="connsiteY102" fmla="*/ 501489 h 616690"/>
                    <a:gd name="connsiteX103" fmla="*/ 473988 w 591807"/>
                    <a:gd name="connsiteY103" fmla="*/ 502493 h 616690"/>
                    <a:gd name="connsiteX104" fmla="*/ 522399 w 591807"/>
                    <a:gd name="connsiteY104" fmla="*/ 454082 h 616690"/>
                    <a:gd name="connsiteX105" fmla="*/ 516026 w 591807"/>
                    <a:gd name="connsiteY105" fmla="*/ 430072 h 616690"/>
                    <a:gd name="connsiteX106" fmla="*/ 515196 w 591807"/>
                    <a:gd name="connsiteY106" fmla="*/ 416627 h 616690"/>
                    <a:gd name="connsiteX107" fmla="*/ 525368 w 591807"/>
                    <a:gd name="connsiteY107" fmla="*/ 407765 h 616690"/>
                    <a:gd name="connsiteX108" fmla="*/ 561382 w 591807"/>
                    <a:gd name="connsiteY108" fmla="*/ 360969 h 616690"/>
                    <a:gd name="connsiteX109" fmla="*/ 555270 w 591807"/>
                    <a:gd name="connsiteY109" fmla="*/ 337396 h 616690"/>
                    <a:gd name="connsiteX110" fmla="*/ 553349 w 591807"/>
                    <a:gd name="connsiteY110" fmla="*/ 333991 h 616690"/>
                    <a:gd name="connsiteX111" fmla="*/ 551603 w 591807"/>
                    <a:gd name="connsiteY111" fmla="*/ 337484 h 616690"/>
                    <a:gd name="connsiteX112" fmla="*/ 495509 w 591807"/>
                    <a:gd name="connsiteY112" fmla="*/ 376248 h 616690"/>
                    <a:gd name="connsiteX113" fmla="*/ 493981 w 591807"/>
                    <a:gd name="connsiteY113" fmla="*/ 376335 h 616690"/>
                    <a:gd name="connsiteX114" fmla="*/ 478833 w 591807"/>
                    <a:gd name="connsiteY114" fmla="*/ 362584 h 616690"/>
                    <a:gd name="connsiteX115" fmla="*/ 492497 w 591807"/>
                    <a:gd name="connsiteY115" fmla="*/ 345909 h 616690"/>
                    <a:gd name="connsiteX116" fmla="*/ 519474 w 591807"/>
                    <a:gd name="connsiteY116" fmla="*/ 331459 h 616690"/>
                    <a:gd name="connsiteX117" fmla="*/ 528336 w 591807"/>
                    <a:gd name="connsiteY117" fmla="*/ 302168 h 616690"/>
                    <a:gd name="connsiteX118" fmla="*/ 488568 w 591807"/>
                    <a:gd name="connsiteY118" fmla="*/ 266110 h 616690"/>
                    <a:gd name="connsiteX119" fmla="*/ 484552 w 591807"/>
                    <a:gd name="connsiteY119" fmla="*/ 266329 h 616690"/>
                    <a:gd name="connsiteX120" fmla="*/ 483024 w 591807"/>
                    <a:gd name="connsiteY120" fmla="*/ 266416 h 616690"/>
                    <a:gd name="connsiteX121" fmla="*/ 467876 w 591807"/>
                    <a:gd name="connsiteY121" fmla="*/ 252665 h 616690"/>
                    <a:gd name="connsiteX122" fmla="*/ 481540 w 591807"/>
                    <a:gd name="connsiteY122" fmla="*/ 235990 h 616690"/>
                    <a:gd name="connsiteX123" fmla="*/ 488524 w 591807"/>
                    <a:gd name="connsiteY123" fmla="*/ 235640 h 616690"/>
                    <a:gd name="connsiteX124" fmla="*/ 552258 w 591807"/>
                    <a:gd name="connsiteY124" fmla="*/ 276020 h 616690"/>
                    <a:gd name="connsiteX125" fmla="*/ 554048 w 591807"/>
                    <a:gd name="connsiteY125" fmla="*/ 279818 h 616690"/>
                    <a:gd name="connsiteX126" fmla="*/ 555969 w 591807"/>
                    <a:gd name="connsiteY126" fmla="*/ 276107 h 616690"/>
                    <a:gd name="connsiteX127" fmla="*/ 561382 w 591807"/>
                    <a:gd name="connsiteY127" fmla="*/ 253888 h 616690"/>
                    <a:gd name="connsiteX128" fmla="*/ 519300 w 591807"/>
                    <a:gd name="connsiteY128" fmla="*/ 205913 h 616690"/>
                    <a:gd name="connsiteX129" fmla="*/ 507470 w 591807"/>
                    <a:gd name="connsiteY129" fmla="*/ 197269 h 616690"/>
                    <a:gd name="connsiteX130" fmla="*/ 508386 w 591807"/>
                    <a:gd name="connsiteY130" fmla="*/ 182645 h 616690"/>
                    <a:gd name="connsiteX131" fmla="*/ 515895 w 591807"/>
                    <a:gd name="connsiteY131" fmla="*/ 156759 h 616690"/>
                    <a:gd name="connsiteX132" fmla="*/ 467483 w 591807"/>
                    <a:gd name="connsiteY132" fmla="*/ 108347 h 616690"/>
                    <a:gd name="connsiteX133" fmla="*/ 459407 w 591807"/>
                    <a:gd name="connsiteY133" fmla="*/ 109046 h 616690"/>
                    <a:gd name="connsiteX134" fmla="*/ 456876 w 591807"/>
                    <a:gd name="connsiteY134" fmla="*/ 109264 h 616690"/>
                    <a:gd name="connsiteX135" fmla="*/ 447970 w 591807"/>
                    <a:gd name="connsiteY135" fmla="*/ 106383 h 616690"/>
                    <a:gd name="connsiteX136" fmla="*/ 441815 w 591807"/>
                    <a:gd name="connsiteY136" fmla="*/ 96386 h 616690"/>
                    <a:gd name="connsiteX137" fmla="*/ 380395 w 591807"/>
                    <a:gd name="connsiteY137" fmla="*/ 44090 h 616690"/>
                    <a:gd name="connsiteX138" fmla="*/ 358830 w 591807"/>
                    <a:gd name="connsiteY138" fmla="*/ 47888 h 616690"/>
                    <a:gd name="connsiteX139" fmla="*/ 355338 w 591807"/>
                    <a:gd name="connsiteY139" fmla="*/ 49154 h 616690"/>
                    <a:gd name="connsiteX140" fmla="*/ 358263 w 591807"/>
                    <a:gd name="connsiteY140" fmla="*/ 51424 h 616690"/>
                    <a:gd name="connsiteX141" fmla="*/ 375113 w 591807"/>
                    <a:gd name="connsiteY141" fmla="*/ 70500 h 616690"/>
                    <a:gd name="connsiteX142" fmla="*/ 384367 w 591807"/>
                    <a:gd name="connsiteY142" fmla="*/ 117908 h 616690"/>
                    <a:gd name="connsiteX143" fmla="*/ 384062 w 591807"/>
                    <a:gd name="connsiteY143" fmla="*/ 119741 h 616690"/>
                    <a:gd name="connsiteX144" fmla="*/ 385808 w 591807"/>
                    <a:gd name="connsiteY144" fmla="*/ 120265 h 616690"/>
                    <a:gd name="connsiteX145" fmla="*/ 390173 w 591807"/>
                    <a:gd name="connsiteY145" fmla="*/ 121662 h 616690"/>
                    <a:gd name="connsiteX146" fmla="*/ 427322 w 591807"/>
                    <a:gd name="connsiteY146" fmla="*/ 202158 h 616690"/>
                    <a:gd name="connsiteX147" fmla="*/ 413004 w 591807"/>
                    <a:gd name="connsiteY147" fmla="*/ 212155 h 616690"/>
                    <a:gd name="connsiteX148" fmla="*/ 407722 w 591807"/>
                    <a:gd name="connsiteY148" fmla="*/ 211195 h 616690"/>
                    <a:gd name="connsiteX149" fmla="*/ 399122 w 591807"/>
                    <a:gd name="connsiteY149" fmla="*/ 203293 h 616690"/>
                    <a:gd name="connsiteX150" fmla="*/ 398642 w 591807"/>
                    <a:gd name="connsiteY150" fmla="*/ 191638 h 616690"/>
                    <a:gd name="connsiteX151" fmla="*/ 379566 w 591807"/>
                    <a:gd name="connsiteY151" fmla="*/ 150298 h 616690"/>
                    <a:gd name="connsiteX152" fmla="*/ 368478 w 591807"/>
                    <a:gd name="connsiteY152" fmla="*/ 148334 h 616690"/>
                    <a:gd name="connsiteX153" fmla="*/ 339972 w 591807"/>
                    <a:gd name="connsiteY153" fmla="*/ 165577 h 616690"/>
                    <a:gd name="connsiteX154" fmla="*/ 339274 w 591807"/>
                    <a:gd name="connsiteY154" fmla="*/ 166930 h 616690"/>
                    <a:gd name="connsiteX155" fmla="*/ 340365 w 591807"/>
                    <a:gd name="connsiteY155" fmla="*/ 168022 h 616690"/>
                    <a:gd name="connsiteX156" fmla="*/ 341936 w 591807"/>
                    <a:gd name="connsiteY156" fmla="*/ 169637 h 616690"/>
                    <a:gd name="connsiteX157" fmla="*/ 341194 w 591807"/>
                    <a:gd name="connsiteY157" fmla="*/ 191201 h 616690"/>
                    <a:gd name="connsiteX158" fmla="*/ 330761 w 591807"/>
                    <a:gd name="connsiteY158" fmla="*/ 195305 h 616690"/>
                    <a:gd name="connsiteX159" fmla="*/ 319630 w 591807"/>
                    <a:gd name="connsiteY159" fmla="*/ 190459 h 616690"/>
                    <a:gd name="connsiteX160" fmla="*/ 296100 w 591807"/>
                    <a:gd name="connsiteY160" fmla="*/ 180288 h 616690"/>
                    <a:gd name="connsiteX161" fmla="*/ 274143 w 591807"/>
                    <a:gd name="connsiteY161" fmla="*/ 188931 h 616690"/>
                    <a:gd name="connsiteX162" fmla="*/ 272615 w 591807"/>
                    <a:gd name="connsiteY162" fmla="*/ 234418 h 616690"/>
                    <a:gd name="connsiteX163" fmla="*/ 271873 w 591807"/>
                    <a:gd name="connsiteY163" fmla="*/ 255983 h 616690"/>
                    <a:gd name="connsiteX164" fmla="*/ 261440 w 591807"/>
                    <a:gd name="connsiteY164" fmla="*/ 260086 h 616690"/>
                    <a:gd name="connsiteX165" fmla="*/ 250308 w 591807"/>
                    <a:gd name="connsiteY165" fmla="*/ 255241 h 616690"/>
                    <a:gd name="connsiteX166" fmla="*/ 253277 w 591807"/>
                    <a:gd name="connsiteY166" fmla="*/ 166625 h 616690"/>
                    <a:gd name="connsiteX167" fmla="*/ 296057 w 591807"/>
                    <a:gd name="connsiteY167" fmla="*/ 149774 h 616690"/>
                    <a:gd name="connsiteX168" fmla="*/ 311030 w 591807"/>
                    <a:gd name="connsiteY168" fmla="*/ 151564 h 616690"/>
                    <a:gd name="connsiteX169" fmla="*/ 312558 w 591807"/>
                    <a:gd name="connsiteY169" fmla="*/ 151957 h 616690"/>
                    <a:gd name="connsiteX170" fmla="*/ 313300 w 591807"/>
                    <a:gd name="connsiteY170" fmla="*/ 150560 h 616690"/>
                    <a:gd name="connsiteX171" fmla="*/ 351540 w 591807"/>
                    <a:gd name="connsiteY171" fmla="*/ 120177 h 616690"/>
                    <a:gd name="connsiteX172" fmla="*/ 352850 w 591807"/>
                    <a:gd name="connsiteY172" fmla="*/ 119785 h 616690"/>
                    <a:gd name="connsiteX173" fmla="*/ 353024 w 591807"/>
                    <a:gd name="connsiteY173" fmla="*/ 118431 h 616690"/>
                    <a:gd name="connsiteX174" fmla="*/ 353330 w 591807"/>
                    <a:gd name="connsiteY174" fmla="*/ 116598 h 616690"/>
                    <a:gd name="connsiteX175" fmla="*/ 348790 w 591807"/>
                    <a:gd name="connsiteY175" fmla="*/ 86303 h 616690"/>
                    <a:gd name="connsiteX176" fmla="*/ 324169 w 591807"/>
                    <a:gd name="connsiteY176" fmla="*/ 68099 h 616690"/>
                    <a:gd name="connsiteX177" fmla="*/ 314478 w 591807"/>
                    <a:gd name="connsiteY177" fmla="*/ 66920 h 616690"/>
                    <a:gd name="connsiteX178" fmla="*/ 293918 w 591807"/>
                    <a:gd name="connsiteY178" fmla="*/ 72683 h 616690"/>
                    <a:gd name="connsiteX179" fmla="*/ 275714 w 591807"/>
                    <a:gd name="connsiteY179" fmla="*/ 97303 h 616690"/>
                    <a:gd name="connsiteX180" fmla="*/ 260916 w 591807"/>
                    <a:gd name="connsiteY180" fmla="*/ 108871 h 616690"/>
                    <a:gd name="connsiteX181" fmla="*/ 257205 w 591807"/>
                    <a:gd name="connsiteY181" fmla="*/ 108435 h 616690"/>
                    <a:gd name="connsiteX182" fmla="*/ 247820 w 591807"/>
                    <a:gd name="connsiteY182" fmla="*/ 101494 h 616690"/>
                    <a:gd name="connsiteX183" fmla="*/ 246074 w 591807"/>
                    <a:gd name="connsiteY183" fmla="*/ 89926 h 616690"/>
                    <a:gd name="connsiteX184" fmla="*/ 278115 w 591807"/>
                    <a:gd name="connsiteY184" fmla="*/ 46491 h 616690"/>
                    <a:gd name="connsiteX185" fmla="*/ 287326 w 591807"/>
                    <a:gd name="connsiteY185" fmla="*/ 41820 h 616690"/>
                    <a:gd name="connsiteX186" fmla="*/ 291342 w 591807"/>
                    <a:gd name="connsiteY186" fmla="*/ 40117 h 616690"/>
                    <a:gd name="connsiteX187" fmla="*/ 287457 w 591807"/>
                    <a:gd name="connsiteY187" fmla="*/ 38066 h 616690"/>
                    <a:gd name="connsiteX188" fmla="*/ 258340 w 591807"/>
                    <a:gd name="connsiteY188" fmla="*/ 30863 h 616690"/>
                    <a:gd name="connsiteX189" fmla="*/ 198099 w 591807"/>
                    <a:gd name="connsiteY189" fmla="*/ 77572 h 616690"/>
                    <a:gd name="connsiteX190" fmla="*/ 190372 w 591807"/>
                    <a:gd name="connsiteY190" fmla="*/ 87307 h 616690"/>
                    <a:gd name="connsiteX191" fmla="*/ 183344 w 591807"/>
                    <a:gd name="connsiteY191" fmla="*/ 89053 h 616690"/>
                    <a:gd name="connsiteX192" fmla="*/ 177975 w 591807"/>
                    <a:gd name="connsiteY192" fmla="*/ 88092 h 616690"/>
                    <a:gd name="connsiteX193" fmla="*/ 156061 w 591807"/>
                    <a:gd name="connsiteY193" fmla="*/ 84120 h 616690"/>
                    <a:gd name="connsiteX194" fmla="*/ 95775 w 591807"/>
                    <a:gd name="connsiteY194" fmla="*/ 131091 h 616690"/>
                    <a:gd name="connsiteX195" fmla="*/ 94553 w 591807"/>
                    <a:gd name="connsiteY195" fmla="*/ 135980 h 616690"/>
                    <a:gd name="connsiteX196" fmla="*/ 98875 w 591807"/>
                    <a:gd name="connsiteY196" fmla="*/ 133361 h 616690"/>
                    <a:gd name="connsiteX197" fmla="*/ 135587 w 591807"/>
                    <a:gd name="connsiteY197" fmla="*/ 123146 h 616690"/>
                    <a:gd name="connsiteX198" fmla="*/ 170641 w 591807"/>
                    <a:gd name="connsiteY198" fmla="*/ 132531 h 616690"/>
                    <a:gd name="connsiteX199" fmla="*/ 176228 w 591807"/>
                    <a:gd name="connsiteY199" fmla="*/ 153354 h 616690"/>
                    <a:gd name="connsiteX200" fmla="*/ 163001 w 591807"/>
                    <a:gd name="connsiteY200" fmla="*/ 160993 h 616690"/>
                    <a:gd name="connsiteX201" fmla="*/ 155406 w 591807"/>
                    <a:gd name="connsiteY201" fmla="*/ 158942 h 616690"/>
                    <a:gd name="connsiteX202" fmla="*/ 135500 w 591807"/>
                    <a:gd name="connsiteY202" fmla="*/ 153616 h 616690"/>
                    <a:gd name="connsiteX203" fmla="*/ 100752 w 591807"/>
                    <a:gd name="connsiteY203" fmla="*/ 173653 h 616690"/>
                    <a:gd name="connsiteX204" fmla="*/ 96779 w 591807"/>
                    <a:gd name="connsiteY204" fmla="*/ 204035 h 616690"/>
                    <a:gd name="connsiteX205" fmla="*/ 115419 w 591807"/>
                    <a:gd name="connsiteY205" fmla="*/ 228307 h 616690"/>
                    <a:gd name="connsiteX206" fmla="*/ 116249 w 591807"/>
                    <a:gd name="connsiteY206" fmla="*/ 228831 h 616690"/>
                    <a:gd name="connsiteX207" fmla="*/ 117515 w 591807"/>
                    <a:gd name="connsiteY207" fmla="*/ 229704 h 616690"/>
                    <a:gd name="connsiteX208" fmla="*/ 118781 w 591807"/>
                    <a:gd name="connsiteY208" fmla="*/ 228787 h 616690"/>
                    <a:gd name="connsiteX209" fmla="*/ 158374 w 591807"/>
                    <a:gd name="connsiteY209" fmla="*/ 214774 h 616690"/>
                    <a:gd name="connsiteX210" fmla="*/ 185396 w 591807"/>
                    <a:gd name="connsiteY210" fmla="*/ 220929 h 616690"/>
                    <a:gd name="connsiteX211" fmla="*/ 193210 w 591807"/>
                    <a:gd name="connsiteY211" fmla="*/ 229616 h 616690"/>
                    <a:gd name="connsiteX212" fmla="*/ 192555 w 591807"/>
                    <a:gd name="connsiteY212" fmla="*/ 241272 h 616690"/>
                    <a:gd name="connsiteX213" fmla="*/ 178804 w 591807"/>
                    <a:gd name="connsiteY213" fmla="*/ 249915 h 616690"/>
                    <a:gd name="connsiteX214" fmla="*/ 172212 w 591807"/>
                    <a:gd name="connsiteY214" fmla="*/ 248387 h 616690"/>
                    <a:gd name="connsiteX215" fmla="*/ 158331 w 591807"/>
                    <a:gd name="connsiteY215" fmla="*/ 245201 h 616690"/>
                    <a:gd name="connsiteX216" fmla="*/ 129257 w 591807"/>
                    <a:gd name="connsiteY216" fmla="*/ 263448 h 616690"/>
                    <a:gd name="connsiteX217" fmla="*/ 127904 w 591807"/>
                    <a:gd name="connsiteY217" fmla="*/ 288024 h 616690"/>
                    <a:gd name="connsiteX218" fmla="*/ 144318 w 591807"/>
                    <a:gd name="connsiteY218" fmla="*/ 306359 h 616690"/>
                    <a:gd name="connsiteX219" fmla="*/ 151477 w 591807"/>
                    <a:gd name="connsiteY219" fmla="*/ 326701 h 616690"/>
                    <a:gd name="connsiteX220" fmla="*/ 137726 w 591807"/>
                    <a:gd name="connsiteY220" fmla="*/ 335345 h 616690"/>
                    <a:gd name="connsiteX221" fmla="*/ 131135 w 591807"/>
                    <a:gd name="connsiteY221" fmla="*/ 333817 h 616690"/>
                    <a:gd name="connsiteX222" fmla="*/ 99311 w 591807"/>
                    <a:gd name="connsiteY222" fmla="*/ 255983 h 616690"/>
                    <a:gd name="connsiteX223" fmla="*/ 99879 w 591807"/>
                    <a:gd name="connsiteY223" fmla="*/ 254411 h 616690"/>
                    <a:gd name="connsiteX224" fmla="*/ 98438 w 591807"/>
                    <a:gd name="connsiteY224" fmla="*/ 253538 h 616690"/>
                    <a:gd name="connsiteX225" fmla="*/ 67270 w 591807"/>
                    <a:gd name="connsiteY225" fmla="*/ 211806 h 616690"/>
                    <a:gd name="connsiteX226" fmla="*/ 64912 w 591807"/>
                    <a:gd name="connsiteY226" fmla="*/ 190023 h 616690"/>
                    <a:gd name="connsiteX227" fmla="*/ 65043 w 591807"/>
                    <a:gd name="connsiteY227" fmla="*/ 186923 h 616690"/>
                    <a:gd name="connsiteX228" fmla="*/ 62119 w 591807"/>
                    <a:gd name="connsiteY228" fmla="*/ 187971 h 616690"/>
                    <a:gd name="connsiteX229" fmla="*/ 30121 w 591807"/>
                    <a:gd name="connsiteY229" fmla="*/ 233545 h 616690"/>
                    <a:gd name="connsiteX230" fmla="*/ 42169 w 591807"/>
                    <a:gd name="connsiteY230" fmla="*/ 265456 h 616690"/>
                    <a:gd name="connsiteX231" fmla="*/ 42169 w 591807"/>
                    <a:gd name="connsiteY231" fmla="*/ 285580 h 616690"/>
                    <a:gd name="connsiteX232" fmla="*/ 30121 w 591807"/>
                    <a:gd name="connsiteY232" fmla="*/ 317490 h 616690"/>
                    <a:gd name="connsiteX233" fmla="*/ 56793 w 591807"/>
                    <a:gd name="connsiteY233" fmla="*/ 360751 h 616690"/>
                    <a:gd name="connsiteX234" fmla="*/ 64694 w 591807"/>
                    <a:gd name="connsiteY234" fmla="*/ 370573 h 616690"/>
                    <a:gd name="connsiteX235" fmla="*/ 62468 w 591807"/>
                    <a:gd name="connsiteY235" fmla="*/ 383014 h 616690"/>
                    <a:gd name="connsiteX236" fmla="*/ 53999 w 591807"/>
                    <a:gd name="connsiteY236" fmla="*/ 410385 h 616690"/>
                    <a:gd name="connsiteX237" fmla="*/ 75739 w 591807"/>
                    <a:gd name="connsiteY237" fmla="*/ 450764 h 616690"/>
                    <a:gd name="connsiteX238" fmla="*/ 80147 w 591807"/>
                    <a:gd name="connsiteY238" fmla="*/ 453689 h 616690"/>
                    <a:gd name="connsiteX239" fmla="*/ 78925 w 591807"/>
                    <a:gd name="connsiteY239" fmla="*/ 448538 h 616690"/>
                    <a:gd name="connsiteX240" fmla="*/ 78052 w 591807"/>
                    <a:gd name="connsiteY240" fmla="*/ 419857 h 616690"/>
                    <a:gd name="connsiteX241" fmla="*/ 106994 w 591807"/>
                    <a:gd name="connsiteY241" fmla="*/ 374283 h 616690"/>
                    <a:gd name="connsiteX242" fmla="*/ 115725 w 591807"/>
                    <a:gd name="connsiteY242" fmla="*/ 371533 h 616690"/>
                    <a:gd name="connsiteX243" fmla="*/ 128210 w 591807"/>
                    <a:gd name="connsiteY243" fmla="*/ 378037 h 616690"/>
                    <a:gd name="connsiteX244" fmla="*/ 124499 w 591807"/>
                    <a:gd name="connsiteY244" fmla="*/ 399297 h 616690"/>
                    <a:gd name="connsiteX245" fmla="*/ 108086 w 591807"/>
                    <a:gd name="connsiteY245" fmla="*/ 425139 h 616690"/>
                    <a:gd name="connsiteX246" fmla="*/ 114765 w 591807"/>
                    <a:gd name="connsiteY246" fmla="*/ 455042 h 616690"/>
                    <a:gd name="connsiteX247" fmla="*/ 147548 w 591807"/>
                    <a:gd name="connsiteY247" fmla="*/ 472067 h 616690"/>
                    <a:gd name="connsiteX248" fmla="*/ 170466 w 591807"/>
                    <a:gd name="connsiteY248" fmla="*/ 464820 h 616690"/>
                    <a:gd name="connsiteX249" fmla="*/ 179197 w 591807"/>
                    <a:gd name="connsiteY249" fmla="*/ 462070 h 616690"/>
                    <a:gd name="connsiteX250" fmla="*/ 191682 w 591807"/>
                    <a:gd name="connsiteY250" fmla="*/ 468574 h 616690"/>
                    <a:gd name="connsiteX251" fmla="*/ 194214 w 591807"/>
                    <a:gd name="connsiteY251" fmla="*/ 479968 h 616690"/>
                    <a:gd name="connsiteX252" fmla="*/ 187971 w 591807"/>
                    <a:gd name="connsiteY252" fmla="*/ 489834 h 616690"/>
                    <a:gd name="connsiteX253" fmla="*/ 147592 w 591807"/>
                    <a:gd name="connsiteY253" fmla="*/ 502668 h 616690"/>
                    <a:gd name="connsiteX254" fmla="*/ 135282 w 591807"/>
                    <a:gd name="connsiteY254" fmla="*/ 501576 h 616690"/>
                    <a:gd name="connsiteX255" fmla="*/ 111054 w 591807"/>
                    <a:gd name="connsiteY255" fmla="*/ 492540 h 616690"/>
                    <a:gd name="connsiteX256" fmla="*/ 107387 w 591807"/>
                    <a:gd name="connsiteY256" fmla="*/ 490357 h 616690"/>
                    <a:gd name="connsiteX257" fmla="*/ 107911 w 591807"/>
                    <a:gd name="connsiteY257" fmla="*/ 494592 h 616690"/>
                    <a:gd name="connsiteX258" fmla="*/ 155930 w 591807"/>
                    <a:gd name="connsiteY258" fmla="*/ 536892 h 616690"/>
                    <a:gd name="connsiteX259" fmla="*/ 190416 w 591807"/>
                    <a:gd name="connsiteY259" fmla="*/ 522486 h 616690"/>
                    <a:gd name="connsiteX260" fmla="*/ 201285 w 591807"/>
                    <a:gd name="connsiteY260" fmla="*/ 517946 h 616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</a:cxnLst>
                  <a:rect l="l" t="t" r="r" b="b"/>
                  <a:pathLst>
                    <a:path w="591807" h="616690">
                      <a:moveTo>
                        <a:pt x="265194" y="616690"/>
                      </a:moveTo>
                      <a:cubicBezTo>
                        <a:pt x="230882" y="616690"/>
                        <a:pt x="200718" y="594776"/>
                        <a:pt x="190110" y="562123"/>
                      </a:cubicBezTo>
                      <a:lnTo>
                        <a:pt x="189412" y="559984"/>
                      </a:lnTo>
                      <a:lnTo>
                        <a:pt x="187316" y="560857"/>
                      </a:lnTo>
                      <a:cubicBezTo>
                        <a:pt x="177538" y="565004"/>
                        <a:pt x="167149" y="567144"/>
                        <a:pt x="156366" y="567144"/>
                      </a:cubicBezTo>
                      <a:cubicBezTo>
                        <a:pt x="112844" y="567144"/>
                        <a:pt x="77441" y="531741"/>
                        <a:pt x="77441" y="488218"/>
                      </a:cubicBezTo>
                      <a:lnTo>
                        <a:pt x="77441" y="484988"/>
                      </a:lnTo>
                      <a:cubicBezTo>
                        <a:pt x="77441" y="484988"/>
                        <a:pt x="76088" y="484464"/>
                        <a:pt x="76088" y="484464"/>
                      </a:cubicBezTo>
                      <a:cubicBezTo>
                        <a:pt x="44832" y="473202"/>
                        <a:pt x="23835" y="443343"/>
                        <a:pt x="23835" y="410210"/>
                      </a:cubicBezTo>
                      <a:cubicBezTo>
                        <a:pt x="23835" y="400039"/>
                        <a:pt x="25755" y="390129"/>
                        <a:pt x="29510" y="380788"/>
                      </a:cubicBezTo>
                      <a:lnTo>
                        <a:pt x="30077" y="379347"/>
                      </a:lnTo>
                      <a:lnTo>
                        <a:pt x="28898" y="378387"/>
                      </a:lnTo>
                      <a:cubicBezTo>
                        <a:pt x="10520" y="363414"/>
                        <a:pt x="0" y="341150"/>
                        <a:pt x="0" y="317316"/>
                      </a:cubicBezTo>
                      <a:cubicBezTo>
                        <a:pt x="0" y="302867"/>
                        <a:pt x="3972" y="288723"/>
                        <a:pt x="11437" y="276413"/>
                      </a:cubicBezTo>
                      <a:lnTo>
                        <a:pt x="12092" y="275321"/>
                      </a:lnTo>
                      <a:lnTo>
                        <a:pt x="11437" y="274230"/>
                      </a:lnTo>
                      <a:cubicBezTo>
                        <a:pt x="3972" y="261876"/>
                        <a:pt x="0" y="247732"/>
                        <a:pt x="0" y="233327"/>
                      </a:cubicBezTo>
                      <a:cubicBezTo>
                        <a:pt x="0" y="196352"/>
                        <a:pt x="26236" y="163874"/>
                        <a:pt x="62381" y="156148"/>
                      </a:cubicBezTo>
                      <a:lnTo>
                        <a:pt x="64170" y="155755"/>
                      </a:lnTo>
                      <a:lnTo>
                        <a:pt x="63996" y="153922"/>
                      </a:lnTo>
                      <a:cubicBezTo>
                        <a:pt x="63777" y="151302"/>
                        <a:pt x="63647" y="148596"/>
                        <a:pt x="63647" y="145933"/>
                      </a:cubicBezTo>
                      <a:cubicBezTo>
                        <a:pt x="63647" y="94815"/>
                        <a:pt x="105248" y="53213"/>
                        <a:pt x="156366" y="53213"/>
                      </a:cubicBezTo>
                      <a:cubicBezTo>
                        <a:pt x="161736" y="53213"/>
                        <a:pt x="167149" y="53694"/>
                        <a:pt x="172387" y="54610"/>
                      </a:cubicBezTo>
                      <a:lnTo>
                        <a:pt x="173958" y="54872"/>
                      </a:lnTo>
                      <a:lnTo>
                        <a:pt x="174613" y="53432"/>
                      </a:lnTo>
                      <a:cubicBezTo>
                        <a:pt x="189761" y="20954"/>
                        <a:pt x="222719" y="0"/>
                        <a:pt x="258646" y="0"/>
                      </a:cubicBezTo>
                      <a:cubicBezTo>
                        <a:pt x="284401" y="0"/>
                        <a:pt x="308280" y="10215"/>
                        <a:pt x="325828" y="28768"/>
                      </a:cubicBezTo>
                      <a:lnTo>
                        <a:pt x="327051" y="30033"/>
                      </a:lnTo>
                      <a:lnTo>
                        <a:pt x="328491" y="29029"/>
                      </a:lnTo>
                      <a:cubicBezTo>
                        <a:pt x="343770" y="18640"/>
                        <a:pt x="361711" y="13140"/>
                        <a:pt x="380439" y="13140"/>
                      </a:cubicBezTo>
                      <a:cubicBezTo>
                        <a:pt x="420338" y="13140"/>
                        <a:pt x="455653" y="38415"/>
                        <a:pt x="468269" y="76044"/>
                      </a:cubicBezTo>
                      <a:lnTo>
                        <a:pt x="468706" y="77397"/>
                      </a:lnTo>
                      <a:lnTo>
                        <a:pt x="470146" y="77397"/>
                      </a:lnTo>
                      <a:cubicBezTo>
                        <a:pt x="512926" y="78881"/>
                        <a:pt x="546409" y="113542"/>
                        <a:pt x="546409" y="156322"/>
                      </a:cubicBezTo>
                      <a:cubicBezTo>
                        <a:pt x="546409" y="163874"/>
                        <a:pt x="545317" y="171383"/>
                        <a:pt x="543178" y="178629"/>
                      </a:cubicBezTo>
                      <a:lnTo>
                        <a:pt x="542654" y="180375"/>
                      </a:lnTo>
                      <a:lnTo>
                        <a:pt x="544313" y="181117"/>
                      </a:lnTo>
                      <a:cubicBezTo>
                        <a:pt x="573168" y="193690"/>
                        <a:pt x="591808" y="222108"/>
                        <a:pt x="591808" y="253538"/>
                      </a:cubicBezTo>
                      <a:cubicBezTo>
                        <a:pt x="591808" y="272833"/>
                        <a:pt x="584823" y="291386"/>
                        <a:pt x="572077" y="305748"/>
                      </a:cubicBezTo>
                      <a:lnTo>
                        <a:pt x="570854" y="307101"/>
                      </a:lnTo>
                      <a:lnTo>
                        <a:pt x="572077" y="308454"/>
                      </a:lnTo>
                      <a:cubicBezTo>
                        <a:pt x="584780" y="322816"/>
                        <a:pt x="591808" y="341369"/>
                        <a:pt x="591808" y="360663"/>
                      </a:cubicBezTo>
                      <a:cubicBezTo>
                        <a:pt x="591808" y="389475"/>
                        <a:pt x="576093" y="416016"/>
                        <a:pt x="550817" y="429898"/>
                      </a:cubicBezTo>
                      <a:lnTo>
                        <a:pt x="549377" y="430683"/>
                      </a:lnTo>
                      <a:lnTo>
                        <a:pt x="549813" y="432255"/>
                      </a:lnTo>
                      <a:cubicBezTo>
                        <a:pt x="551822" y="439283"/>
                        <a:pt x="552826" y="446530"/>
                        <a:pt x="552826" y="453820"/>
                      </a:cubicBezTo>
                      <a:cubicBezTo>
                        <a:pt x="552826" y="497342"/>
                        <a:pt x="517423" y="532745"/>
                        <a:pt x="473900" y="532745"/>
                      </a:cubicBezTo>
                      <a:cubicBezTo>
                        <a:pt x="469273" y="532745"/>
                        <a:pt x="464646" y="532352"/>
                        <a:pt x="460106" y="531522"/>
                      </a:cubicBezTo>
                      <a:lnTo>
                        <a:pt x="458098" y="531173"/>
                      </a:lnTo>
                      <a:lnTo>
                        <a:pt x="457705" y="533181"/>
                      </a:lnTo>
                      <a:cubicBezTo>
                        <a:pt x="450284" y="569850"/>
                        <a:pt x="417762" y="596435"/>
                        <a:pt x="380351" y="596435"/>
                      </a:cubicBezTo>
                      <a:cubicBezTo>
                        <a:pt x="363370" y="596435"/>
                        <a:pt x="347218" y="591153"/>
                        <a:pt x="333599" y="581113"/>
                      </a:cubicBezTo>
                      <a:lnTo>
                        <a:pt x="331852" y="579847"/>
                      </a:lnTo>
                      <a:lnTo>
                        <a:pt x="330630" y="581636"/>
                      </a:lnTo>
                      <a:cubicBezTo>
                        <a:pt x="316006" y="603463"/>
                        <a:pt x="291517" y="616515"/>
                        <a:pt x="265063" y="616515"/>
                      </a:cubicBezTo>
                      <a:close/>
                      <a:moveTo>
                        <a:pt x="201722" y="517641"/>
                      </a:moveTo>
                      <a:cubicBezTo>
                        <a:pt x="203905" y="517641"/>
                        <a:pt x="206044" y="518121"/>
                        <a:pt x="208052" y="518994"/>
                      </a:cubicBezTo>
                      <a:cubicBezTo>
                        <a:pt x="213858" y="521613"/>
                        <a:pt x="217437" y="527681"/>
                        <a:pt x="216957" y="534011"/>
                      </a:cubicBezTo>
                      <a:cubicBezTo>
                        <a:pt x="216870" y="535451"/>
                        <a:pt x="216782" y="536630"/>
                        <a:pt x="216782" y="537721"/>
                      </a:cubicBezTo>
                      <a:cubicBezTo>
                        <a:pt x="216782" y="564437"/>
                        <a:pt x="238522" y="586133"/>
                        <a:pt x="265194" y="586133"/>
                      </a:cubicBezTo>
                      <a:cubicBezTo>
                        <a:pt x="287763" y="586133"/>
                        <a:pt x="307101" y="570810"/>
                        <a:pt x="312296" y="548896"/>
                      </a:cubicBezTo>
                      <a:cubicBezTo>
                        <a:pt x="313693" y="542960"/>
                        <a:pt x="318495" y="538420"/>
                        <a:pt x="324519" y="537372"/>
                      </a:cubicBezTo>
                      <a:cubicBezTo>
                        <a:pt x="325392" y="537197"/>
                        <a:pt x="326309" y="537154"/>
                        <a:pt x="327182" y="537154"/>
                      </a:cubicBezTo>
                      <a:cubicBezTo>
                        <a:pt x="332333" y="537154"/>
                        <a:pt x="337091" y="539729"/>
                        <a:pt x="339928" y="544051"/>
                      </a:cubicBezTo>
                      <a:cubicBezTo>
                        <a:pt x="348921" y="557802"/>
                        <a:pt x="364112" y="566052"/>
                        <a:pt x="380482" y="566052"/>
                      </a:cubicBezTo>
                      <a:cubicBezTo>
                        <a:pt x="403749" y="566052"/>
                        <a:pt x="423743" y="549464"/>
                        <a:pt x="428064" y="526633"/>
                      </a:cubicBezTo>
                      <a:lnTo>
                        <a:pt x="428676" y="523359"/>
                      </a:lnTo>
                      <a:lnTo>
                        <a:pt x="425445" y="524276"/>
                      </a:lnTo>
                      <a:cubicBezTo>
                        <a:pt x="419203" y="526066"/>
                        <a:pt x="412786" y="526939"/>
                        <a:pt x="406369" y="526939"/>
                      </a:cubicBezTo>
                      <a:cubicBezTo>
                        <a:pt x="400475" y="526939"/>
                        <a:pt x="394582" y="526197"/>
                        <a:pt x="388820" y="524713"/>
                      </a:cubicBezTo>
                      <a:cubicBezTo>
                        <a:pt x="373585" y="520827"/>
                        <a:pt x="360445" y="512271"/>
                        <a:pt x="350798" y="499961"/>
                      </a:cubicBezTo>
                      <a:lnTo>
                        <a:pt x="349532" y="498346"/>
                      </a:lnTo>
                      <a:lnTo>
                        <a:pt x="347917" y="499568"/>
                      </a:lnTo>
                      <a:cubicBezTo>
                        <a:pt x="338226" y="506946"/>
                        <a:pt x="326701" y="511267"/>
                        <a:pt x="314566" y="512140"/>
                      </a:cubicBezTo>
                      <a:cubicBezTo>
                        <a:pt x="313038" y="512228"/>
                        <a:pt x="311554" y="512315"/>
                        <a:pt x="310026" y="512315"/>
                      </a:cubicBezTo>
                      <a:cubicBezTo>
                        <a:pt x="295009" y="512315"/>
                        <a:pt x="280429" y="506858"/>
                        <a:pt x="269035" y="496993"/>
                      </a:cubicBezTo>
                      <a:cubicBezTo>
                        <a:pt x="256376" y="486036"/>
                        <a:pt x="248780" y="470757"/>
                        <a:pt x="247558" y="454082"/>
                      </a:cubicBezTo>
                      <a:cubicBezTo>
                        <a:pt x="246947" y="445700"/>
                        <a:pt x="253320" y="438366"/>
                        <a:pt x="261702" y="437799"/>
                      </a:cubicBezTo>
                      <a:cubicBezTo>
                        <a:pt x="262095" y="437799"/>
                        <a:pt x="262444" y="437799"/>
                        <a:pt x="262793" y="437799"/>
                      </a:cubicBezTo>
                      <a:cubicBezTo>
                        <a:pt x="270738" y="437799"/>
                        <a:pt x="277417" y="444041"/>
                        <a:pt x="277984" y="451986"/>
                      </a:cubicBezTo>
                      <a:cubicBezTo>
                        <a:pt x="278595" y="460542"/>
                        <a:pt x="282524" y="468400"/>
                        <a:pt x="288985" y="474031"/>
                      </a:cubicBezTo>
                      <a:cubicBezTo>
                        <a:pt x="294834" y="479095"/>
                        <a:pt x="302299" y="481889"/>
                        <a:pt x="310026" y="481889"/>
                      </a:cubicBezTo>
                      <a:cubicBezTo>
                        <a:pt x="310812" y="481889"/>
                        <a:pt x="311554" y="481889"/>
                        <a:pt x="312339" y="481801"/>
                      </a:cubicBezTo>
                      <a:cubicBezTo>
                        <a:pt x="330019" y="480535"/>
                        <a:pt x="343421" y="465126"/>
                        <a:pt x="342155" y="447403"/>
                      </a:cubicBezTo>
                      <a:cubicBezTo>
                        <a:pt x="341849" y="443343"/>
                        <a:pt x="343159" y="439414"/>
                        <a:pt x="345865" y="436315"/>
                      </a:cubicBezTo>
                      <a:cubicBezTo>
                        <a:pt x="348572" y="433215"/>
                        <a:pt x="352239" y="431382"/>
                        <a:pt x="356298" y="431076"/>
                      </a:cubicBezTo>
                      <a:cubicBezTo>
                        <a:pt x="356691" y="431076"/>
                        <a:pt x="357040" y="431076"/>
                        <a:pt x="357433" y="431076"/>
                      </a:cubicBezTo>
                      <a:cubicBezTo>
                        <a:pt x="365378" y="431076"/>
                        <a:pt x="372057" y="437319"/>
                        <a:pt x="372625" y="445264"/>
                      </a:cubicBezTo>
                      <a:cubicBezTo>
                        <a:pt x="373279" y="454256"/>
                        <a:pt x="371970" y="463118"/>
                        <a:pt x="368827" y="471586"/>
                      </a:cubicBezTo>
                      <a:lnTo>
                        <a:pt x="368347" y="472852"/>
                      </a:lnTo>
                      <a:lnTo>
                        <a:pt x="369307" y="473813"/>
                      </a:lnTo>
                      <a:cubicBezTo>
                        <a:pt x="370311" y="474773"/>
                        <a:pt x="371140" y="475821"/>
                        <a:pt x="371795" y="476912"/>
                      </a:cubicBezTo>
                      <a:cubicBezTo>
                        <a:pt x="377252" y="486079"/>
                        <a:pt x="385939" y="492627"/>
                        <a:pt x="396328" y="495247"/>
                      </a:cubicBezTo>
                      <a:cubicBezTo>
                        <a:pt x="399602" y="496076"/>
                        <a:pt x="402964" y="496513"/>
                        <a:pt x="406281" y="496513"/>
                      </a:cubicBezTo>
                      <a:cubicBezTo>
                        <a:pt x="413397" y="496513"/>
                        <a:pt x="420425" y="494548"/>
                        <a:pt x="426624" y="490881"/>
                      </a:cubicBezTo>
                      <a:cubicBezTo>
                        <a:pt x="435791" y="485425"/>
                        <a:pt x="442295" y="476738"/>
                        <a:pt x="444958" y="466348"/>
                      </a:cubicBezTo>
                      <a:cubicBezTo>
                        <a:pt x="447621" y="455959"/>
                        <a:pt x="446050" y="445220"/>
                        <a:pt x="440593" y="436053"/>
                      </a:cubicBezTo>
                      <a:cubicBezTo>
                        <a:pt x="436315" y="428806"/>
                        <a:pt x="438672" y="419421"/>
                        <a:pt x="445919" y="415143"/>
                      </a:cubicBezTo>
                      <a:cubicBezTo>
                        <a:pt x="448276" y="413746"/>
                        <a:pt x="450982" y="413004"/>
                        <a:pt x="453689" y="413004"/>
                      </a:cubicBezTo>
                      <a:cubicBezTo>
                        <a:pt x="459058" y="413004"/>
                        <a:pt x="464078" y="415885"/>
                        <a:pt x="466829" y="420468"/>
                      </a:cubicBezTo>
                      <a:cubicBezTo>
                        <a:pt x="481278" y="444827"/>
                        <a:pt x="479794" y="475341"/>
                        <a:pt x="463031" y="498215"/>
                      </a:cubicBezTo>
                      <a:lnTo>
                        <a:pt x="461110" y="500834"/>
                      </a:lnTo>
                      <a:lnTo>
                        <a:pt x="464297" y="501489"/>
                      </a:lnTo>
                      <a:cubicBezTo>
                        <a:pt x="467527" y="502144"/>
                        <a:pt x="470801" y="502493"/>
                        <a:pt x="473988" y="502493"/>
                      </a:cubicBezTo>
                      <a:cubicBezTo>
                        <a:pt x="500703" y="502493"/>
                        <a:pt x="522399" y="480754"/>
                        <a:pt x="522399" y="454082"/>
                      </a:cubicBezTo>
                      <a:cubicBezTo>
                        <a:pt x="522399" y="445656"/>
                        <a:pt x="520173" y="437362"/>
                        <a:pt x="516026" y="430072"/>
                      </a:cubicBezTo>
                      <a:cubicBezTo>
                        <a:pt x="513669" y="425969"/>
                        <a:pt x="513363" y="420949"/>
                        <a:pt x="515196" y="416627"/>
                      </a:cubicBezTo>
                      <a:cubicBezTo>
                        <a:pt x="517030" y="412262"/>
                        <a:pt x="520828" y="408988"/>
                        <a:pt x="525368" y="407765"/>
                      </a:cubicBezTo>
                      <a:cubicBezTo>
                        <a:pt x="546583" y="402178"/>
                        <a:pt x="561382" y="382927"/>
                        <a:pt x="561382" y="360969"/>
                      </a:cubicBezTo>
                      <a:cubicBezTo>
                        <a:pt x="561382" y="352719"/>
                        <a:pt x="559286" y="344555"/>
                        <a:pt x="555270" y="337396"/>
                      </a:cubicBezTo>
                      <a:lnTo>
                        <a:pt x="553349" y="333991"/>
                      </a:lnTo>
                      <a:lnTo>
                        <a:pt x="551603" y="337484"/>
                      </a:lnTo>
                      <a:cubicBezTo>
                        <a:pt x="540690" y="359354"/>
                        <a:pt x="519693" y="373847"/>
                        <a:pt x="495509" y="376248"/>
                      </a:cubicBezTo>
                      <a:cubicBezTo>
                        <a:pt x="494985" y="376291"/>
                        <a:pt x="494461" y="376335"/>
                        <a:pt x="493981" y="376335"/>
                      </a:cubicBezTo>
                      <a:cubicBezTo>
                        <a:pt x="486123" y="376335"/>
                        <a:pt x="479619" y="370442"/>
                        <a:pt x="478833" y="362584"/>
                      </a:cubicBezTo>
                      <a:cubicBezTo>
                        <a:pt x="478004" y="354203"/>
                        <a:pt x="484115" y="346738"/>
                        <a:pt x="492497" y="345909"/>
                      </a:cubicBezTo>
                      <a:cubicBezTo>
                        <a:pt x="503104" y="344861"/>
                        <a:pt x="512708" y="339710"/>
                        <a:pt x="519474" y="331459"/>
                      </a:cubicBezTo>
                      <a:cubicBezTo>
                        <a:pt x="526241" y="323209"/>
                        <a:pt x="529384" y="312776"/>
                        <a:pt x="528336" y="302168"/>
                      </a:cubicBezTo>
                      <a:cubicBezTo>
                        <a:pt x="526284" y="281607"/>
                        <a:pt x="509216" y="266110"/>
                        <a:pt x="488568" y="266110"/>
                      </a:cubicBezTo>
                      <a:cubicBezTo>
                        <a:pt x="487258" y="266110"/>
                        <a:pt x="485905" y="266198"/>
                        <a:pt x="484552" y="266329"/>
                      </a:cubicBezTo>
                      <a:cubicBezTo>
                        <a:pt x="484028" y="266372"/>
                        <a:pt x="483504" y="266416"/>
                        <a:pt x="483024" y="266416"/>
                      </a:cubicBezTo>
                      <a:cubicBezTo>
                        <a:pt x="475166" y="266416"/>
                        <a:pt x="468662" y="260523"/>
                        <a:pt x="467876" y="252665"/>
                      </a:cubicBezTo>
                      <a:cubicBezTo>
                        <a:pt x="467047" y="244284"/>
                        <a:pt x="473158" y="236819"/>
                        <a:pt x="481540" y="235990"/>
                      </a:cubicBezTo>
                      <a:cubicBezTo>
                        <a:pt x="483853" y="235771"/>
                        <a:pt x="486211" y="235640"/>
                        <a:pt x="488524" y="235640"/>
                      </a:cubicBezTo>
                      <a:cubicBezTo>
                        <a:pt x="515589" y="235640"/>
                        <a:pt x="540603" y="251487"/>
                        <a:pt x="552258" y="276020"/>
                      </a:cubicBezTo>
                      <a:lnTo>
                        <a:pt x="554048" y="279818"/>
                      </a:lnTo>
                      <a:lnTo>
                        <a:pt x="555969" y="276107"/>
                      </a:lnTo>
                      <a:cubicBezTo>
                        <a:pt x="559505" y="269253"/>
                        <a:pt x="561382" y="261571"/>
                        <a:pt x="561382" y="253888"/>
                      </a:cubicBezTo>
                      <a:cubicBezTo>
                        <a:pt x="561382" y="229660"/>
                        <a:pt x="543309" y="209012"/>
                        <a:pt x="519300" y="205913"/>
                      </a:cubicBezTo>
                      <a:cubicBezTo>
                        <a:pt x="514105" y="205258"/>
                        <a:pt x="509696" y="201984"/>
                        <a:pt x="507470" y="197269"/>
                      </a:cubicBezTo>
                      <a:cubicBezTo>
                        <a:pt x="505243" y="192511"/>
                        <a:pt x="505593" y="187054"/>
                        <a:pt x="508386" y="182645"/>
                      </a:cubicBezTo>
                      <a:cubicBezTo>
                        <a:pt x="513319" y="174875"/>
                        <a:pt x="515895" y="165926"/>
                        <a:pt x="515895" y="156759"/>
                      </a:cubicBezTo>
                      <a:cubicBezTo>
                        <a:pt x="515895" y="130043"/>
                        <a:pt x="494155" y="108347"/>
                        <a:pt x="467483" y="108347"/>
                      </a:cubicBezTo>
                      <a:cubicBezTo>
                        <a:pt x="464820" y="108347"/>
                        <a:pt x="462114" y="108566"/>
                        <a:pt x="459407" y="109046"/>
                      </a:cubicBezTo>
                      <a:cubicBezTo>
                        <a:pt x="458578" y="109177"/>
                        <a:pt x="457749" y="109264"/>
                        <a:pt x="456876" y="109264"/>
                      </a:cubicBezTo>
                      <a:cubicBezTo>
                        <a:pt x="453645" y="109264"/>
                        <a:pt x="450590" y="108260"/>
                        <a:pt x="447970" y="106383"/>
                      </a:cubicBezTo>
                      <a:cubicBezTo>
                        <a:pt x="444696" y="104026"/>
                        <a:pt x="442426" y="100403"/>
                        <a:pt x="441815" y="96386"/>
                      </a:cubicBezTo>
                      <a:cubicBezTo>
                        <a:pt x="436970" y="66091"/>
                        <a:pt x="411171" y="44090"/>
                        <a:pt x="380395" y="44090"/>
                      </a:cubicBezTo>
                      <a:cubicBezTo>
                        <a:pt x="372974" y="44090"/>
                        <a:pt x="365727" y="45356"/>
                        <a:pt x="358830" y="47888"/>
                      </a:cubicBezTo>
                      <a:lnTo>
                        <a:pt x="355338" y="49154"/>
                      </a:lnTo>
                      <a:lnTo>
                        <a:pt x="358263" y="51424"/>
                      </a:lnTo>
                      <a:cubicBezTo>
                        <a:pt x="364985" y="56706"/>
                        <a:pt x="370660" y="63123"/>
                        <a:pt x="375113" y="70500"/>
                      </a:cubicBezTo>
                      <a:cubicBezTo>
                        <a:pt x="383800" y="84906"/>
                        <a:pt x="386987" y="101319"/>
                        <a:pt x="384367" y="117908"/>
                      </a:cubicBezTo>
                      <a:lnTo>
                        <a:pt x="384062" y="119741"/>
                      </a:lnTo>
                      <a:lnTo>
                        <a:pt x="385808" y="120265"/>
                      </a:lnTo>
                      <a:cubicBezTo>
                        <a:pt x="387249" y="120701"/>
                        <a:pt x="388733" y="121138"/>
                        <a:pt x="390173" y="121662"/>
                      </a:cubicBezTo>
                      <a:cubicBezTo>
                        <a:pt x="422608" y="133623"/>
                        <a:pt x="439283" y="169724"/>
                        <a:pt x="427322" y="202158"/>
                      </a:cubicBezTo>
                      <a:cubicBezTo>
                        <a:pt x="425140" y="208139"/>
                        <a:pt x="419377" y="212155"/>
                        <a:pt x="413004" y="212155"/>
                      </a:cubicBezTo>
                      <a:cubicBezTo>
                        <a:pt x="411214" y="212155"/>
                        <a:pt x="409424" y="211849"/>
                        <a:pt x="407722" y="211195"/>
                      </a:cubicBezTo>
                      <a:cubicBezTo>
                        <a:pt x="403880" y="209798"/>
                        <a:pt x="400868" y="206960"/>
                        <a:pt x="399122" y="203293"/>
                      </a:cubicBezTo>
                      <a:cubicBezTo>
                        <a:pt x="397420" y="199583"/>
                        <a:pt x="397245" y="195436"/>
                        <a:pt x="398642" y="191638"/>
                      </a:cubicBezTo>
                      <a:cubicBezTo>
                        <a:pt x="404754" y="175006"/>
                        <a:pt x="396197" y="156453"/>
                        <a:pt x="379566" y="150298"/>
                      </a:cubicBezTo>
                      <a:cubicBezTo>
                        <a:pt x="375986" y="148989"/>
                        <a:pt x="372275" y="148334"/>
                        <a:pt x="368478" y="148334"/>
                      </a:cubicBezTo>
                      <a:cubicBezTo>
                        <a:pt x="356473" y="148334"/>
                        <a:pt x="345516" y="154926"/>
                        <a:pt x="339972" y="165577"/>
                      </a:cubicBezTo>
                      <a:lnTo>
                        <a:pt x="339274" y="166930"/>
                      </a:lnTo>
                      <a:lnTo>
                        <a:pt x="340365" y="168022"/>
                      </a:lnTo>
                      <a:cubicBezTo>
                        <a:pt x="341107" y="168764"/>
                        <a:pt x="341544" y="169200"/>
                        <a:pt x="341936" y="169637"/>
                      </a:cubicBezTo>
                      <a:cubicBezTo>
                        <a:pt x="347699" y="175792"/>
                        <a:pt x="347349" y="185439"/>
                        <a:pt x="341194" y="191201"/>
                      </a:cubicBezTo>
                      <a:cubicBezTo>
                        <a:pt x="338357" y="193864"/>
                        <a:pt x="334646" y="195305"/>
                        <a:pt x="330761" y="195305"/>
                      </a:cubicBezTo>
                      <a:cubicBezTo>
                        <a:pt x="326483" y="195305"/>
                        <a:pt x="322511" y="193602"/>
                        <a:pt x="319630" y="190459"/>
                      </a:cubicBezTo>
                      <a:cubicBezTo>
                        <a:pt x="313562" y="183999"/>
                        <a:pt x="305006" y="180288"/>
                        <a:pt x="296100" y="180288"/>
                      </a:cubicBezTo>
                      <a:cubicBezTo>
                        <a:pt x="287894" y="180288"/>
                        <a:pt x="280123" y="183344"/>
                        <a:pt x="274143" y="188931"/>
                      </a:cubicBezTo>
                      <a:cubicBezTo>
                        <a:pt x="261178" y="201067"/>
                        <a:pt x="260479" y="221453"/>
                        <a:pt x="272615" y="234418"/>
                      </a:cubicBezTo>
                      <a:cubicBezTo>
                        <a:pt x="278377" y="240573"/>
                        <a:pt x="278028" y="250221"/>
                        <a:pt x="271873" y="255983"/>
                      </a:cubicBezTo>
                      <a:cubicBezTo>
                        <a:pt x="269035" y="258646"/>
                        <a:pt x="265325" y="260086"/>
                        <a:pt x="261440" y="260086"/>
                      </a:cubicBezTo>
                      <a:cubicBezTo>
                        <a:pt x="257162" y="260086"/>
                        <a:pt x="253189" y="258384"/>
                        <a:pt x="250308" y="255241"/>
                      </a:cubicBezTo>
                      <a:cubicBezTo>
                        <a:pt x="226692" y="229966"/>
                        <a:pt x="228045" y="190241"/>
                        <a:pt x="253277" y="166625"/>
                      </a:cubicBezTo>
                      <a:cubicBezTo>
                        <a:pt x="264888" y="155755"/>
                        <a:pt x="280080" y="149774"/>
                        <a:pt x="296057" y="149774"/>
                      </a:cubicBezTo>
                      <a:cubicBezTo>
                        <a:pt x="301121" y="149774"/>
                        <a:pt x="306141" y="150386"/>
                        <a:pt x="311030" y="151564"/>
                      </a:cubicBezTo>
                      <a:lnTo>
                        <a:pt x="312558" y="151957"/>
                      </a:lnTo>
                      <a:lnTo>
                        <a:pt x="313300" y="150560"/>
                      </a:lnTo>
                      <a:cubicBezTo>
                        <a:pt x="321332" y="135805"/>
                        <a:pt x="335257" y="124717"/>
                        <a:pt x="351540" y="120177"/>
                      </a:cubicBezTo>
                      <a:lnTo>
                        <a:pt x="352850" y="119785"/>
                      </a:lnTo>
                      <a:lnTo>
                        <a:pt x="353024" y="118431"/>
                      </a:lnTo>
                      <a:cubicBezTo>
                        <a:pt x="353112" y="117820"/>
                        <a:pt x="353199" y="117209"/>
                        <a:pt x="353330" y="116598"/>
                      </a:cubicBezTo>
                      <a:cubicBezTo>
                        <a:pt x="355905" y="106208"/>
                        <a:pt x="354290" y="95470"/>
                        <a:pt x="348790" y="86303"/>
                      </a:cubicBezTo>
                      <a:cubicBezTo>
                        <a:pt x="343290" y="77135"/>
                        <a:pt x="334515" y="70675"/>
                        <a:pt x="324169" y="68099"/>
                      </a:cubicBezTo>
                      <a:cubicBezTo>
                        <a:pt x="320983" y="67313"/>
                        <a:pt x="317709" y="66920"/>
                        <a:pt x="314478" y="66920"/>
                      </a:cubicBezTo>
                      <a:cubicBezTo>
                        <a:pt x="307276" y="66920"/>
                        <a:pt x="300160" y="68929"/>
                        <a:pt x="293918" y="72683"/>
                      </a:cubicBezTo>
                      <a:cubicBezTo>
                        <a:pt x="284751" y="78183"/>
                        <a:pt x="278290" y="86957"/>
                        <a:pt x="275714" y="97303"/>
                      </a:cubicBezTo>
                      <a:cubicBezTo>
                        <a:pt x="274012" y="104113"/>
                        <a:pt x="267944" y="108871"/>
                        <a:pt x="260916" y="108871"/>
                      </a:cubicBezTo>
                      <a:cubicBezTo>
                        <a:pt x="259694" y="108871"/>
                        <a:pt x="258428" y="108697"/>
                        <a:pt x="257205" y="108435"/>
                      </a:cubicBezTo>
                      <a:cubicBezTo>
                        <a:pt x="253233" y="107474"/>
                        <a:pt x="249915" y="104986"/>
                        <a:pt x="247820" y="101494"/>
                      </a:cubicBezTo>
                      <a:cubicBezTo>
                        <a:pt x="245725" y="98002"/>
                        <a:pt x="245113" y="93898"/>
                        <a:pt x="246074" y="89926"/>
                      </a:cubicBezTo>
                      <a:cubicBezTo>
                        <a:pt x="250614" y="71635"/>
                        <a:pt x="262007" y="56225"/>
                        <a:pt x="278115" y="46491"/>
                      </a:cubicBezTo>
                      <a:cubicBezTo>
                        <a:pt x="281040" y="44701"/>
                        <a:pt x="284183" y="43129"/>
                        <a:pt x="287326" y="41820"/>
                      </a:cubicBezTo>
                      <a:lnTo>
                        <a:pt x="291342" y="40117"/>
                      </a:lnTo>
                      <a:lnTo>
                        <a:pt x="287457" y="38066"/>
                      </a:lnTo>
                      <a:cubicBezTo>
                        <a:pt x="278552" y="33351"/>
                        <a:pt x="268468" y="30863"/>
                        <a:pt x="258340" y="30863"/>
                      </a:cubicBezTo>
                      <a:cubicBezTo>
                        <a:pt x="229922" y="30863"/>
                        <a:pt x="205127" y="50070"/>
                        <a:pt x="198099" y="77572"/>
                      </a:cubicBezTo>
                      <a:cubicBezTo>
                        <a:pt x="197007" y="81763"/>
                        <a:pt x="194214" y="85299"/>
                        <a:pt x="190372" y="87307"/>
                      </a:cubicBezTo>
                      <a:cubicBezTo>
                        <a:pt x="188189" y="88442"/>
                        <a:pt x="185788" y="89053"/>
                        <a:pt x="183344" y="89053"/>
                      </a:cubicBezTo>
                      <a:cubicBezTo>
                        <a:pt x="181510" y="89053"/>
                        <a:pt x="179677" y="88703"/>
                        <a:pt x="177975" y="88092"/>
                      </a:cubicBezTo>
                      <a:cubicBezTo>
                        <a:pt x="170990" y="85473"/>
                        <a:pt x="163613" y="84120"/>
                        <a:pt x="156061" y="84120"/>
                      </a:cubicBezTo>
                      <a:cubicBezTo>
                        <a:pt x="127555" y="84120"/>
                        <a:pt x="102760" y="103415"/>
                        <a:pt x="95775" y="131091"/>
                      </a:cubicBezTo>
                      <a:lnTo>
                        <a:pt x="94553" y="135980"/>
                      </a:lnTo>
                      <a:lnTo>
                        <a:pt x="98875" y="133361"/>
                      </a:lnTo>
                      <a:cubicBezTo>
                        <a:pt x="109963" y="126682"/>
                        <a:pt x="122622" y="123146"/>
                        <a:pt x="135587" y="123146"/>
                      </a:cubicBezTo>
                      <a:cubicBezTo>
                        <a:pt x="147854" y="123146"/>
                        <a:pt x="159989" y="126376"/>
                        <a:pt x="170641" y="132531"/>
                      </a:cubicBezTo>
                      <a:cubicBezTo>
                        <a:pt x="177931" y="136722"/>
                        <a:pt x="180463" y="146064"/>
                        <a:pt x="176228" y="153354"/>
                      </a:cubicBezTo>
                      <a:cubicBezTo>
                        <a:pt x="173522" y="158069"/>
                        <a:pt x="168458" y="160993"/>
                        <a:pt x="163001" y="160993"/>
                      </a:cubicBezTo>
                      <a:cubicBezTo>
                        <a:pt x="160339" y="160993"/>
                        <a:pt x="157719" y="160295"/>
                        <a:pt x="155406" y="158942"/>
                      </a:cubicBezTo>
                      <a:cubicBezTo>
                        <a:pt x="149338" y="155449"/>
                        <a:pt x="142484" y="153616"/>
                        <a:pt x="135500" y="153616"/>
                      </a:cubicBezTo>
                      <a:cubicBezTo>
                        <a:pt x="121182" y="153616"/>
                        <a:pt x="107911" y="161299"/>
                        <a:pt x="100752" y="173653"/>
                      </a:cubicBezTo>
                      <a:cubicBezTo>
                        <a:pt x="95426" y="182907"/>
                        <a:pt x="94029" y="193690"/>
                        <a:pt x="96779" y="204035"/>
                      </a:cubicBezTo>
                      <a:cubicBezTo>
                        <a:pt x="99573" y="214338"/>
                        <a:pt x="106165" y="222981"/>
                        <a:pt x="115419" y="228307"/>
                      </a:cubicBezTo>
                      <a:cubicBezTo>
                        <a:pt x="115725" y="228481"/>
                        <a:pt x="115987" y="228656"/>
                        <a:pt x="116249" y="228831"/>
                      </a:cubicBezTo>
                      <a:lnTo>
                        <a:pt x="117515" y="229704"/>
                      </a:lnTo>
                      <a:lnTo>
                        <a:pt x="118781" y="228787"/>
                      </a:lnTo>
                      <a:cubicBezTo>
                        <a:pt x="129956" y="219751"/>
                        <a:pt x="144012" y="214774"/>
                        <a:pt x="158374" y="214774"/>
                      </a:cubicBezTo>
                      <a:cubicBezTo>
                        <a:pt x="167760" y="214774"/>
                        <a:pt x="176840" y="216870"/>
                        <a:pt x="185396" y="220929"/>
                      </a:cubicBezTo>
                      <a:cubicBezTo>
                        <a:pt x="189062" y="222675"/>
                        <a:pt x="191856" y="225775"/>
                        <a:pt x="193210" y="229616"/>
                      </a:cubicBezTo>
                      <a:cubicBezTo>
                        <a:pt x="194563" y="233458"/>
                        <a:pt x="194345" y="237605"/>
                        <a:pt x="192555" y="241272"/>
                      </a:cubicBezTo>
                      <a:cubicBezTo>
                        <a:pt x="190023" y="246554"/>
                        <a:pt x="184610" y="249915"/>
                        <a:pt x="178804" y="249915"/>
                      </a:cubicBezTo>
                      <a:cubicBezTo>
                        <a:pt x="176534" y="249915"/>
                        <a:pt x="174308" y="249391"/>
                        <a:pt x="172212" y="248387"/>
                      </a:cubicBezTo>
                      <a:cubicBezTo>
                        <a:pt x="167847" y="246292"/>
                        <a:pt x="163176" y="245201"/>
                        <a:pt x="158331" y="245201"/>
                      </a:cubicBezTo>
                      <a:cubicBezTo>
                        <a:pt x="145977" y="245201"/>
                        <a:pt x="134583" y="252360"/>
                        <a:pt x="129257" y="263448"/>
                      </a:cubicBezTo>
                      <a:cubicBezTo>
                        <a:pt x="125547" y="271174"/>
                        <a:pt x="125067" y="279905"/>
                        <a:pt x="127904" y="288024"/>
                      </a:cubicBezTo>
                      <a:cubicBezTo>
                        <a:pt x="130742" y="296144"/>
                        <a:pt x="136591" y="302648"/>
                        <a:pt x="144318" y="306359"/>
                      </a:cubicBezTo>
                      <a:cubicBezTo>
                        <a:pt x="151914" y="309982"/>
                        <a:pt x="155100" y="319149"/>
                        <a:pt x="151477" y="326701"/>
                      </a:cubicBezTo>
                      <a:cubicBezTo>
                        <a:pt x="148945" y="331940"/>
                        <a:pt x="143532" y="335345"/>
                        <a:pt x="137726" y="335345"/>
                      </a:cubicBezTo>
                      <a:cubicBezTo>
                        <a:pt x="135456" y="335345"/>
                        <a:pt x="133230" y="334821"/>
                        <a:pt x="131135" y="333817"/>
                      </a:cubicBezTo>
                      <a:cubicBezTo>
                        <a:pt x="101974" y="319848"/>
                        <a:pt x="88311" y="286366"/>
                        <a:pt x="99311" y="255983"/>
                      </a:cubicBezTo>
                      <a:lnTo>
                        <a:pt x="99879" y="254411"/>
                      </a:lnTo>
                      <a:lnTo>
                        <a:pt x="98438" y="253538"/>
                      </a:lnTo>
                      <a:cubicBezTo>
                        <a:pt x="83029" y="244066"/>
                        <a:pt x="71941" y="229267"/>
                        <a:pt x="67270" y="211806"/>
                      </a:cubicBezTo>
                      <a:cubicBezTo>
                        <a:pt x="65349" y="204690"/>
                        <a:pt x="64563" y="197357"/>
                        <a:pt x="64912" y="190023"/>
                      </a:cubicBezTo>
                      <a:lnTo>
                        <a:pt x="65043" y="186923"/>
                      </a:lnTo>
                      <a:lnTo>
                        <a:pt x="62119" y="187971"/>
                      </a:lnTo>
                      <a:cubicBezTo>
                        <a:pt x="42999" y="194912"/>
                        <a:pt x="30121" y="213203"/>
                        <a:pt x="30121" y="233545"/>
                      </a:cubicBezTo>
                      <a:cubicBezTo>
                        <a:pt x="30121" y="245288"/>
                        <a:pt x="34399" y="256638"/>
                        <a:pt x="42169" y="265456"/>
                      </a:cubicBezTo>
                      <a:cubicBezTo>
                        <a:pt x="47189" y="271174"/>
                        <a:pt x="47189" y="279861"/>
                        <a:pt x="42169" y="285580"/>
                      </a:cubicBezTo>
                      <a:cubicBezTo>
                        <a:pt x="34399" y="294398"/>
                        <a:pt x="30121" y="305748"/>
                        <a:pt x="30121" y="317490"/>
                      </a:cubicBezTo>
                      <a:cubicBezTo>
                        <a:pt x="30121" y="335868"/>
                        <a:pt x="40336" y="352457"/>
                        <a:pt x="56793" y="360751"/>
                      </a:cubicBezTo>
                      <a:cubicBezTo>
                        <a:pt x="60722" y="362759"/>
                        <a:pt x="63603" y="366338"/>
                        <a:pt x="64694" y="370573"/>
                      </a:cubicBezTo>
                      <a:cubicBezTo>
                        <a:pt x="65786" y="374851"/>
                        <a:pt x="65000" y="379347"/>
                        <a:pt x="62468" y="383014"/>
                      </a:cubicBezTo>
                      <a:cubicBezTo>
                        <a:pt x="56924" y="391090"/>
                        <a:pt x="53999" y="400563"/>
                        <a:pt x="53999" y="410385"/>
                      </a:cubicBezTo>
                      <a:cubicBezTo>
                        <a:pt x="53999" y="426667"/>
                        <a:pt x="62119" y="441771"/>
                        <a:pt x="75739" y="450764"/>
                      </a:cubicBezTo>
                      <a:lnTo>
                        <a:pt x="80147" y="453689"/>
                      </a:lnTo>
                      <a:lnTo>
                        <a:pt x="78925" y="448538"/>
                      </a:lnTo>
                      <a:cubicBezTo>
                        <a:pt x="76655" y="439108"/>
                        <a:pt x="76350" y="429461"/>
                        <a:pt x="78052" y="419857"/>
                      </a:cubicBezTo>
                      <a:cubicBezTo>
                        <a:pt x="81282" y="401305"/>
                        <a:pt x="91585" y="385109"/>
                        <a:pt x="106994" y="374283"/>
                      </a:cubicBezTo>
                      <a:cubicBezTo>
                        <a:pt x="109570" y="372450"/>
                        <a:pt x="112582" y="371533"/>
                        <a:pt x="115725" y="371533"/>
                      </a:cubicBezTo>
                      <a:cubicBezTo>
                        <a:pt x="120701" y="371533"/>
                        <a:pt x="125372" y="373978"/>
                        <a:pt x="128210" y="378037"/>
                      </a:cubicBezTo>
                      <a:cubicBezTo>
                        <a:pt x="133055" y="384935"/>
                        <a:pt x="131353" y="394451"/>
                        <a:pt x="124499" y="399297"/>
                      </a:cubicBezTo>
                      <a:cubicBezTo>
                        <a:pt x="115769" y="405452"/>
                        <a:pt x="109919" y="414619"/>
                        <a:pt x="108086" y="425139"/>
                      </a:cubicBezTo>
                      <a:cubicBezTo>
                        <a:pt x="106252" y="435660"/>
                        <a:pt x="108609" y="446268"/>
                        <a:pt x="114765" y="455042"/>
                      </a:cubicBezTo>
                      <a:cubicBezTo>
                        <a:pt x="122229" y="465693"/>
                        <a:pt x="134496" y="472067"/>
                        <a:pt x="147548" y="472067"/>
                      </a:cubicBezTo>
                      <a:cubicBezTo>
                        <a:pt x="155799" y="472067"/>
                        <a:pt x="163744" y="469578"/>
                        <a:pt x="170466" y="464820"/>
                      </a:cubicBezTo>
                      <a:cubicBezTo>
                        <a:pt x="173042" y="462987"/>
                        <a:pt x="176054" y="462070"/>
                        <a:pt x="179197" y="462070"/>
                      </a:cubicBezTo>
                      <a:cubicBezTo>
                        <a:pt x="184173" y="462070"/>
                        <a:pt x="188844" y="464515"/>
                        <a:pt x="191682" y="468574"/>
                      </a:cubicBezTo>
                      <a:cubicBezTo>
                        <a:pt x="194039" y="471892"/>
                        <a:pt x="194912" y="475952"/>
                        <a:pt x="194214" y="479968"/>
                      </a:cubicBezTo>
                      <a:cubicBezTo>
                        <a:pt x="193515" y="483984"/>
                        <a:pt x="191289" y="487476"/>
                        <a:pt x="187971" y="489834"/>
                      </a:cubicBezTo>
                      <a:cubicBezTo>
                        <a:pt x="176010" y="498215"/>
                        <a:pt x="162085" y="502668"/>
                        <a:pt x="147592" y="502668"/>
                      </a:cubicBezTo>
                      <a:cubicBezTo>
                        <a:pt x="143488" y="502668"/>
                        <a:pt x="139341" y="502318"/>
                        <a:pt x="135282" y="501576"/>
                      </a:cubicBezTo>
                      <a:cubicBezTo>
                        <a:pt x="126682" y="500092"/>
                        <a:pt x="118519" y="497036"/>
                        <a:pt x="111054" y="492540"/>
                      </a:cubicBezTo>
                      <a:lnTo>
                        <a:pt x="107387" y="490357"/>
                      </a:lnTo>
                      <a:lnTo>
                        <a:pt x="107911" y="494592"/>
                      </a:lnTo>
                      <a:cubicBezTo>
                        <a:pt x="110967" y="518688"/>
                        <a:pt x="131615" y="536892"/>
                        <a:pt x="155930" y="536892"/>
                      </a:cubicBezTo>
                      <a:cubicBezTo>
                        <a:pt x="168982" y="536892"/>
                        <a:pt x="181205" y="531784"/>
                        <a:pt x="190416" y="522486"/>
                      </a:cubicBezTo>
                      <a:cubicBezTo>
                        <a:pt x="193253" y="519605"/>
                        <a:pt x="197226" y="517946"/>
                        <a:pt x="201285" y="51794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1B0057C1-56DD-BE31-FD13-0ECC2F192898}"/>
                    </a:ext>
                  </a:extLst>
                </p:cNvPr>
                <p:cNvSpPr/>
                <p:nvPr/>
              </p:nvSpPr>
              <p:spPr>
                <a:xfrm>
                  <a:off x="8533487" y="2894439"/>
                  <a:ext cx="366346" cy="381584"/>
                </a:xfrm>
                <a:custGeom>
                  <a:avLst/>
                  <a:gdLst>
                    <a:gd name="connsiteX0" fmla="*/ 260785 w 596085"/>
                    <a:gd name="connsiteY0" fmla="*/ 4191 h 620880"/>
                    <a:gd name="connsiteX1" fmla="*/ 326483 w 596085"/>
                    <a:gd name="connsiteY1" fmla="*/ 32303 h 620880"/>
                    <a:gd name="connsiteX2" fmla="*/ 328928 w 596085"/>
                    <a:gd name="connsiteY2" fmla="*/ 34879 h 620880"/>
                    <a:gd name="connsiteX3" fmla="*/ 331852 w 596085"/>
                    <a:gd name="connsiteY3" fmla="*/ 32915 h 620880"/>
                    <a:gd name="connsiteX4" fmla="*/ 382621 w 596085"/>
                    <a:gd name="connsiteY4" fmla="*/ 17374 h 620880"/>
                    <a:gd name="connsiteX5" fmla="*/ 468487 w 596085"/>
                    <a:gd name="connsiteY5" fmla="*/ 78838 h 620880"/>
                    <a:gd name="connsiteX6" fmla="*/ 469404 w 596085"/>
                    <a:gd name="connsiteY6" fmla="*/ 81588 h 620880"/>
                    <a:gd name="connsiteX7" fmla="*/ 472285 w 596085"/>
                    <a:gd name="connsiteY7" fmla="*/ 81675 h 620880"/>
                    <a:gd name="connsiteX8" fmla="*/ 546539 w 596085"/>
                    <a:gd name="connsiteY8" fmla="*/ 158505 h 620880"/>
                    <a:gd name="connsiteX9" fmla="*/ 543396 w 596085"/>
                    <a:gd name="connsiteY9" fmla="*/ 180201 h 620880"/>
                    <a:gd name="connsiteX10" fmla="*/ 542349 w 596085"/>
                    <a:gd name="connsiteY10" fmla="*/ 183693 h 620880"/>
                    <a:gd name="connsiteX11" fmla="*/ 545710 w 596085"/>
                    <a:gd name="connsiteY11" fmla="*/ 185134 h 620880"/>
                    <a:gd name="connsiteX12" fmla="*/ 591983 w 596085"/>
                    <a:gd name="connsiteY12" fmla="*/ 255634 h 620880"/>
                    <a:gd name="connsiteX13" fmla="*/ 572775 w 596085"/>
                    <a:gd name="connsiteY13" fmla="*/ 306490 h 620880"/>
                    <a:gd name="connsiteX14" fmla="*/ 570331 w 596085"/>
                    <a:gd name="connsiteY14" fmla="*/ 309240 h 620880"/>
                    <a:gd name="connsiteX15" fmla="*/ 572775 w 596085"/>
                    <a:gd name="connsiteY15" fmla="*/ 311990 h 620880"/>
                    <a:gd name="connsiteX16" fmla="*/ 591983 w 596085"/>
                    <a:gd name="connsiteY16" fmla="*/ 362846 h 620880"/>
                    <a:gd name="connsiteX17" fmla="*/ 552083 w 596085"/>
                    <a:gd name="connsiteY17" fmla="*/ 430247 h 620880"/>
                    <a:gd name="connsiteX18" fmla="*/ 549202 w 596085"/>
                    <a:gd name="connsiteY18" fmla="*/ 431818 h 620880"/>
                    <a:gd name="connsiteX19" fmla="*/ 550119 w 596085"/>
                    <a:gd name="connsiteY19" fmla="*/ 435005 h 620880"/>
                    <a:gd name="connsiteX20" fmla="*/ 553044 w 596085"/>
                    <a:gd name="connsiteY20" fmla="*/ 456002 h 620880"/>
                    <a:gd name="connsiteX21" fmla="*/ 476170 w 596085"/>
                    <a:gd name="connsiteY21" fmla="*/ 532876 h 620880"/>
                    <a:gd name="connsiteX22" fmla="*/ 462769 w 596085"/>
                    <a:gd name="connsiteY22" fmla="*/ 531697 h 620880"/>
                    <a:gd name="connsiteX23" fmla="*/ 458796 w 596085"/>
                    <a:gd name="connsiteY23" fmla="*/ 530999 h 620880"/>
                    <a:gd name="connsiteX24" fmla="*/ 458011 w 596085"/>
                    <a:gd name="connsiteY24" fmla="*/ 534971 h 620880"/>
                    <a:gd name="connsiteX25" fmla="*/ 382665 w 596085"/>
                    <a:gd name="connsiteY25" fmla="*/ 596566 h 620880"/>
                    <a:gd name="connsiteX26" fmla="*/ 337135 w 596085"/>
                    <a:gd name="connsiteY26" fmla="*/ 581636 h 620880"/>
                    <a:gd name="connsiteX27" fmla="*/ 333642 w 596085"/>
                    <a:gd name="connsiteY27" fmla="*/ 579061 h 620880"/>
                    <a:gd name="connsiteX28" fmla="*/ 331241 w 596085"/>
                    <a:gd name="connsiteY28" fmla="*/ 582684 h 620880"/>
                    <a:gd name="connsiteX29" fmla="*/ 267377 w 596085"/>
                    <a:gd name="connsiteY29" fmla="*/ 616646 h 620880"/>
                    <a:gd name="connsiteX30" fmla="*/ 194257 w 596085"/>
                    <a:gd name="connsiteY30" fmla="*/ 563520 h 620880"/>
                    <a:gd name="connsiteX31" fmla="*/ 192860 w 596085"/>
                    <a:gd name="connsiteY31" fmla="*/ 559199 h 620880"/>
                    <a:gd name="connsiteX32" fmla="*/ 188713 w 596085"/>
                    <a:gd name="connsiteY32" fmla="*/ 560988 h 620880"/>
                    <a:gd name="connsiteX33" fmla="*/ 158592 w 596085"/>
                    <a:gd name="connsiteY33" fmla="*/ 567100 h 620880"/>
                    <a:gd name="connsiteX34" fmla="*/ 81719 w 596085"/>
                    <a:gd name="connsiteY34" fmla="*/ 490226 h 620880"/>
                    <a:gd name="connsiteX35" fmla="*/ 81719 w 596085"/>
                    <a:gd name="connsiteY35" fmla="*/ 488568 h 620880"/>
                    <a:gd name="connsiteX36" fmla="*/ 81719 w 596085"/>
                    <a:gd name="connsiteY36" fmla="*/ 485599 h 620880"/>
                    <a:gd name="connsiteX37" fmla="*/ 78969 w 596085"/>
                    <a:gd name="connsiteY37" fmla="*/ 484595 h 620880"/>
                    <a:gd name="connsiteX38" fmla="*/ 28113 w 596085"/>
                    <a:gd name="connsiteY38" fmla="*/ 412262 h 620880"/>
                    <a:gd name="connsiteX39" fmla="*/ 33613 w 596085"/>
                    <a:gd name="connsiteY39" fmla="*/ 383625 h 620880"/>
                    <a:gd name="connsiteX40" fmla="*/ 34748 w 596085"/>
                    <a:gd name="connsiteY40" fmla="*/ 380788 h 620880"/>
                    <a:gd name="connsiteX41" fmla="*/ 32391 w 596085"/>
                    <a:gd name="connsiteY41" fmla="*/ 378867 h 620880"/>
                    <a:gd name="connsiteX42" fmla="*/ 4234 w 596085"/>
                    <a:gd name="connsiteY42" fmla="*/ 319367 h 620880"/>
                    <a:gd name="connsiteX43" fmla="*/ 15366 w 596085"/>
                    <a:gd name="connsiteY43" fmla="*/ 279556 h 620880"/>
                    <a:gd name="connsiteX44" fmla="*/ 16676 w 596085"/>
                    <a:gd name="connsiteY44" fmla="*/ 277417 h 620880"/>
                    <a:gd name="connsiteX45" fmla="*/ 15366 w 596085"/>
                    <a:gd name="connsiteY45" fmla="*/ 275278 h 620880"/>
                    <a:gd name="connsiteX46" fmla="*/ 4234 w 596085"/>
                    <a:gd name="connsiteY46" fmla="*/ 235466 h 620880"/>
                    <a:gd name="connsiteX47" fmla="*/ 65000 w 596085"/>
                    <a:gd name="connsiteY47" fmla="*/ 160295 h 620880"/>
                    <a:gd name="connsiteX48" fmla="*/ 68579 w 596085"/>
                    <a:gd name="connsiteY48" fmla="*/ 159509 h 620880"/>
                    <a:gd name="connsiteX49" fmla="*/ 68274 w 596085"/>
                    <a:gd name="connsiteY49" fmla="*/ 155886 h 620880"/>
                    <a:gd name="connsiteX50" fmla="*/ 67925 w 596085"/>
                    <a:gd name="connsiteY50" fmla="*/ 148116 h 620880"/>
                    <a:gd name="connsiteX51" fmla="*/ 158549 w 596085"/>
                    <a:gd name="connsiteY51" fmla="*/ 57491 h 620880"/>
                    <a:gd name="connsiteX52" fmla="*/ 174220 w 596085"/>
                    <a:gd name="connsiteY52" fmla="*/ 58845 h 620880"/>
                    <a:gd name="connsiteX53" fmla="*/ 177363 w 596085"/>
                    <a:gd name="connsiteY53" fmla="*/ 59412 h 620880"/>
                    <a:gd name="connsiteX54" fmla="*/ 178717 w 596085"/>
                    <a:gd name="connsiteY54" fmla="*/ 56531 h 620880"/>
                    <a:gd name="connsiteX55" fmla="*/ 260872 w 596085"/>
                    <a:gd name="connsiteY55" fmla="*/ 4278 h 620880"/>
                    <a:gd name="connsiteX56" fmla="*/ 185832 w 596085"/>
                    <a:gd name="connsiteY56" fmla="*/ 88834 h 620880"/>
                    <a:gd name="connsiteX57" fmla="*/ 181205 w 596085"/>
                    <a:gd name="connsiteY57" fmla="*/ 88005 h 620880"/>
                    <a:gd name="connsiteX58" fmla="*/ 158592 w 596085"/>
                    <a:gd name="connsiteY58" fmla="*/ 83902 h 620880"/>
                    <a:gd name="connsiteX59" fmla="*/ 96299 w 596085"/>
                    <a:gd name="connsiteY59" fmla="*/ 132444 h 620880"/>
                    <a:gd name="connsiteX60" fmla="*/ 93811 w 596085"/>
                    <a:gd name="connsiteY60" fmla="*/ 142222 h 620880"/>
                    <a:gd name="connsiteX61" fmla="*/ 102454 w 596085"/>
                    <a:gd name="connsiteY61" fmla="*/ 136984 h 620880"/>
                    <a:gd name="connsiteX62" fmla="*/ 138075 w 596085"/>
                    <a:gd name="connsiteY62" fmla="*/ 127031 h 620880"/>
                    <a:gd name="connsiteX63" fmla="*/ 172125 w 596085"/>
                    <a:gd name="connsiteY63" fmla="*/ 136155 h 620880"/>
                    <a:gd name="connsiteX64" fmla="*/ 176971 w 596085"/>
                    <a:gd name="connsiteY64" fmla="*/ 154140 h 620880"/>
                    <a:gd name="connsiteX65" fmla="*/ 165533 w 596085"/>
                    <a:gd name="connsiteY65" fmla="*/ 160731 h 620880"/>
                    <a:gd name="connsiteX66" fmla="*/ 158985 w 596085"/>
                    <a:gd name="connsiteY66" fmla="*/ 158985 h 620880"/>
                    <a:gd name="connsiteX67" fmla="*/ 138032 w 596085"/>
                    <a:gd name="connsiteY67" fmla="*/ 153354 h 620880"/>
                    <a:gd name="connsiteX68" fmla="*/ 101494 w 596085"/>
                    <a:gd name="connsiteY68" fmla="*/ 174439 h 620880"/>
                    <a:gd name="connsiteX69" fmla="*/ 97303 w 596085"/>
                    <a:gd name="connsiteY69" fmla="*/ 206393 h 620880"/>
                    <a:gd name="connsiteX70" fmla="*/ 116947 w 596085"/>
                    <a:gd name="connsiteY70" fmla="*/ 231930 h 620880"/>
                    <a:gd name="connsiteX71" fmla="*/ 117733 w 596085"/>
                    <a:gd name="connsiteY71" fmla="*/ 232454 h 620880"/>
                    <a:gd name="connsiteX72" fmla="*/ 120265 w 596085"/>
                    <a:gd name="connsiteY72" fmla="*/ 234156 h 620880"/>
                    <a:gd name="connsiteX73" fmla="*/ 122666 w 596085"/>
                    <a:gd name="connsiteY73" fmla="*/ 232235 h 620880"/>
                    <a:gd name="connsiteX74" fmla="*/ 160950 w 596085"/>
                    <a:gd name="connsiteY74" fmla="*/ 218703 h 620880"/>
                    <a:gd name="connsiteX75" fmla="*/ 187054 w 596085"/>
                    <a:gd name="connsiteY75" fmla="*/ 224683 h 620880"/>
                    <a:gd name="connsiteX76" fmla="*/ 193777 w 596085"/>
                    <a:gd name="connsiteY76" fmla="*/ 232192 h 620880"/>
                    <a:gd name="connsiteX77" fmla="*/ 193210 w 596085"/>
                    <a:gd name="connsiteY77" fmla="*/ 242276 h 620880"/>
                    <a:gd name="connsiteX78" fmla="*/ 181292 w 596085"/>
                    <a:gd name="connsiteY78" fmla="*/ 249740 h 620880"/>
                    <a:gd name="connsiteX79" fmla="*/ 175617 w 596085"/>
                    <a:gd name="connsiteY79" fmla="*/ 248431 h 620880"/>
                    <a:gd name="connsiteX80" fmla="*/ 160862 w 596085"/>
                    <a:gd name="connsiteY80" fmla="*/ 245070 h 620880"/>
                    <a:gd name="connsiteX81" fmla="*/ 129912 w 596085"/>
                    <a:gd name="connsiteY81" fmla="*/ 264495 h 620880"/>
                    <a:gd name="connsiteX82" fmla="*/ 128472 w 596085"/>
                    <a:gd name="connsiteY82" fmla="*/ 290687 h 620880"/>
                    <a:gd name="connsiteX83" fmla="*/ 145977 w 596085"/>
                    <a:gd name="connsiteY83" fmla="*/ 310200 h 620880"/>
                    <a:gd name="connsiteX84" fmla="*/ 152699 w 596085"/>
                    <a:gd name="connsiteY84" fmla="*/ 317709 h 620880"/>
                    <a:gd name="connsiteX85" fmla="*/ 152132 w 596085"/>
                    <a:gd name="connsiteY85" fmla="*/ 327793 h 620880"/>
                    <a:gd name="connsiteX86" fmla="*/ 140214 w 596085"/>
                    <a:gd name="connsiteY86" fmla="*/ 335257 h 620880"/>
                    <a:gd name="connsiteX87" fmla="*/ 134540 w 596085"/>
                    <a:gd name="connsiteY87" fmla="*/ 333948 h 620880"/>
                    <a:gd name="connsiteX88" fmla="*/ 103764 w 596085"/>
                    <a:gd name="connsiteY88" fmla="*/ 258689 h 620880"/>
                    <a:gd name="connsiteX89" fmla="*/ 104899 w 596085"/>
                    <a:gd name="connsiteY89" fmla="*/ 255503 h 620880"/>
                    <a:gd name="connsiteX90" fmla="*/ 102018 w 596085"/>
                    <a:gd name="connsiteY90" fmla="*/ 253713 h 620880"/>
                    <a:gd name="connsiteX91" fmla="*/ 71766 w 596085"/>
                    <a:gd name="connsiteY91" fmla="*/ 213203 h 620880"/>
                    <a:gd name="connsiteX92" fmla="*/ 69496 w 596085"/>
                    <a:gd name="connsiteY92" fmla="*/ 192074 h 620880"/>
                    <a:gd name="connsiteX93" fmla="*/ 69802 w 596085"/>
                    <a:gd name="connsiteY93" fmla="*/ 185876 h 620880"/>
                    <a:gd name="connsiteX94" fmla="*/ 63952 w 596085"/>
                    <a:gd name="connsiteY94" fmla="*/ 187971 h 620880"/>
                    <a:gd name="connsiteX95" fmla="*/ 30601 w 596085"/>
                    <a:gd name="connsiteY95" fmla="*/ 235466 h 620880"/>
                    <a:gd name="connsiteX96" fmla="*/ 43129 w 596085"/>
                    <a:gd name="connsiteY96" fmla="*/ 268730 h 620880"/>
                    <a:gd name="connsiteX97" fmla="*/ 43129 w 596085"/>
                    <a:gd name="connsiteY97" fmla="*/ 286104 h 620880"/>
                    <a:gd name="connsiteX98" fmla="*/ 30601 w 596085"/>
                    <a:gd name="connsiteY98" fmla="*/ 319367 h 620880"/>
                    <a:gd name="connsiteX99" fmla="*/ 58408 w 596085"/>
                    <a:gd name="connsiteY99" fmla="*/ 364461 h 620880"/>
                    <a:gd name="connsiteX100" fmla="*/ 65218 w 596085"/>
                    <a:gd name="connsiteY100" fmla="*/ 372974 h 620880"/>
                    <a:gd name="connsiteX101" fmla="*/ 63297 w 596085"/>
                    <a:gd name="connsiteY101" fmla="*/ 383712 h 620880"/>
                    <a:gd name="connsiteX102" fmla="*/ 54436 w 596085"/>
                    <a:gd name="connsiteY102" fmla="*/ 412262 h 620880"/>
                    <a:gd name="connsiteX103" fmla="*/ 77135 w 596085"/>
                    <a:gd name="connsiteY103" fmla="*/ 454387 h 620880"/>
                    <a:gd name="connsiteX104" fmla="*/ 85953 w 596085"/>
                    <a:gd name="connsiteY104" fmla="*/ 460237 h 620880"/>
                    <a:gd name="connsiteX105" fmla="*/ 83465 w 596085"/>
                    <a:gd name="connsiteY105" fmla="*/ 449978 h 620880"/>
                    <a:gd name="connsiteX106" fmla="*/ 82592 w 596085"/>
                    <a:gd name="connsiteY106" fmla="*/ 422127 h 620880"/>
                    <a:gd name="connsiteX107" fmla="*/ 110705 w 596085"/>
                    <a:gd name="connsiteY107" fmla="*/ 377907 h 620880"/>
                    <a:gd name="connsiteX108" fmla="*/ 118257 w 596085"/>
                    <a:gd name="connsiteY108" fmla="*/ 375506 h 620880"/>
                    <a:gd name="connsiteX109" fmla="*/ 129039 w 596085"/>
                    <a:gd name="connsiteY109" fmla="*/ 381093 h 620880"/>
                    <a:gd name="connsiteX110" fmla="*/ 131222 w 596085"/>
                    <a:gd name="connsiteY110" fmla="*/ 390959 h 620880"/>
                    <a:gd name="connsiteX111" fmla="*/ 125809 w 596085"/>
                    <a:gd name="connsiteY111" fmla="*/ 399471 h 620880"/>
                    <a:gd name="connsiteX112" fmla="*/ 108522 w 596085"/>
                    <a:gd name="connsiteY112" fmla="*/ 426667 h 620880"/>
                    <a:gd name="connsiteX113" fmla="*/ 115550 w 596085"/>
                    <a:gd name="connsiteY113" fmla="*/ 458098 h 620880"/>
                    <a:gd name="connsiteX114" fmla="*/ 150036 w 596085"/>
                    <a:gd name="connsiteY114" fmla="*/ 475995 h 620880"/>
                    <a:gd name="connsiteX115" fmla="*/ 174177 w 596085"/>
                    <a:gd name="connsiteY115" fmla="*/ 468356 h 620880"/>
                    <a:gd name="connsiteX116" fmla="*/ 181729 w 596085"/>
                    <a:gd name="connsiteY116" fmla="*/ 465955 h 620880"/>
                    <a:gd name="connsiteX117" fmla="*/ 192511 w 596085"/>
                    <a:gd name="connsiteY117" fmla="*/ 471543 h 620880"/>
                    <a:gd name="connsiteX118" fmla="*/ 189281 w 596085"/>
                    <a:gd name="connsiteY118" fmla="*/ 489921 h 620880"/>
                    <a:gd name="connsiteX119" fmla="*/ 150124 w 596085"/>
                    <a:gd name="connsiteY119" fmla="*/ 502362 h 620880"/>
                    <a:gd name="connsiteX120" fmla="*/ 138163 w 596085"/>
                    <a:gd name="connsiteY120" fmla="*/ 501314 h 620880"/>
                    <a:gd name="connsiteX121" fmla="*/ 114677 w 596085"/>
                    <a:gd name="connsiteY121" fmla="*/ 492540 h 620880"/>
                    <a:gd name="connsiteX122" fmla="*/ 107343 w 596085"/>
                    <a:gd name="connsiteY122" fmla="*/ 488131 h 620880"/>
                    <a:gd name="connsiteX123" fmla="*/ 108435 w 596085"/>
                    <a:gd name="connsiteY123" fmla="*/ 496600 h 620880"/>
                    <a:gd name="connsiteX124" fmla="*/ 158505 w 596085"/>
                    <a:gd name="connsiteY124" fmla="*/ 540733 h 620880"/>
                    <a:gd name="connsiteX125" fmla="*/ 194432 w 596085"/>
                    <a:gd name="connsiteY125" fmla="*/ 525717 h 620880"/>
                    <a:gd name="connsiteX126" fmla="*/ 203817 w 596085"/>
                    <a:gd name="connsiteY126" fmla="*/ 521788 h 620880"/>
                    <a:gd name="connsiteX127" fmla="*/ 209274 w 596085"/>
                    <a:gd name="connsiteY127" fmla="*/ 522966 h 620880"/>
                    <a:gd name="connsiteX128" fmla="*/ 216957 w 596085"/>
                    <a:gd name="connsiteY128" fmla="*/ 535931 h 620880"/>
                    <a:gd name="connsiteX129" fmla="*/ 216782 w 596085"/>
                    <a:gd name="connsiteY129" fmla="*/ 539773 h 620880"/>
                    <a:gd name="connsiteX130" fmla="*/ 267289 w 596085"/>
                    <a:gd name="connsiteY130" fmla="*/ 590280 h 620880"/>
                    <a:gd name="connsiteX131" fmla="*/ 316399 w 596085"/>
                    <a:gd name="connsiteY131" fmla="*/ 551428 h 620880"/>
                    <a:gd name="connsiteX132" fmla="*/ 326963 w 596085"/>
                    <a:gd name="connsiteY132" fmla="*/ 541475 h 620880"/>
                    <a:gd name="connsiteX133" fmla="*/ 329233 w 596085"/>
                    <a:gd name="connsiteY133" fmla="*/ 541257 h 620880"/>
                    <a:gd name="connsiteX134" fmla="*/ 340234 w 596085"/>
                    <a:gd name="connsiteY134" fmla="*/ 547238 h 620880"/>
                    <a:gd name="connsiteX135" fmla="*/ 382534 w 596085"/>
                    <a:gd name="connsiteY135" fmla="*/ 570156 h 620880"/>
                    <a:gd name="connsiteX136" fmla="*/ 432168 w 596085"/>
                    <a:gd name="connsiteY136" fmla="*/ 529034 h 620880"/>
                    <a:gd name="connsiteX137" fmla="*/ 433434 w 596085"/>
                    <a:gd name="connsiteY137" fmla="*/ 522443 h 620880"/>
                    <a:gd name="connsiteX138" fmla="*/ 426973 w 596085"/>
                    <a:gd name="connsiteY138" fmla="*/ 524276 h 620880"/>
                    <a:gd name="connsiteX139" fmla="*/ 408464 w 596085"/>
                    <a:gd name="connsiteY139" fmla="*/ 526895 h 620880"/>
                    <a:gd name="connsiteX140" fmla="*/ 391439 w 596085"/>
                    <a:gd name="connsiteY140" fmla="*/ 524756 h 620880"/>
                    <a:gd name="connsiteX141" fmla="*/ 354552 w 596085"/>
                    <a:gd name="connsiteY141" fmla="*/ 500747 h 620880"/>
                    <a:gd name="connsiteX142" fmla="*/ 352020 w 596085"/>
                    <a:gd name="connsiteY142" fmla="*/ 497517 h 620880"/>
                    <a:gd name="connsiteX143" fmla="*/ 348746 w 596085"/>
                    <a:gd name="connsiteY143" fmla="*/ 500005 h 620880"/>
                    <a:gd name="connsiteX144" fmla="*/ 316487 w 596085"/>
                    <a:gd name="connsiteY144" fmla="*/ 512140 h 620880"/>
                    <a:gd name="connsiteX145" fmla="*/ 312121 w 596085"/>
                    <a:gd name="connsiteY145" fmla="*/ 512315 h 620880"/>
                    <a:gd name="connsiteX146" fmla="*/ 272484 w 596085"/>
                    <a:gd name="connsiteY146" fmla="*/ 497473 h 620880"/>
                    <a:gd name="connsiteX147" fmla="*/ 251749 w 596085"/>
                    <a:gd name="connsiteY147" fmla="*/ 455959 h 620880"/>
                    <a:gd name="connsiteX148" fmla="*/ 254935 w 596085"/>
                    <a:gd name="connsiteY148" fmla="*/ 446399 h 620880"/>
                    <a:gd name="connsiteX149" fmla="*/ 263972 w 596085"/>
                    <a:gd name="connsiteY149" fmla="*/ 441902 h 620880"/>
                    <a:gd name="connsiteX150" fmla="*/ 264932 w 596085"/>
                    <a:gd name="connsiteY150" fmla="*/ 441902 h 620880"/>
                    <a:gd name="connsiteX151" fmla="*/ 278028 w 596085"/>
                    <a:gd name="connsiteY151" fmla="*/ 454169 h 620880"/>
                    <a:gd name="connsiteX152" fmla="*/ 289771 w 596085"/>
                    <a:gd name="connsiteY152" fmla="*/ 477611 h 620880"/>
                    <a:gd name="connsiteX153" fmla="*/ 312165 w 596085"/>
                    <a:gd name="connsiteY153" fmla="*/ 485992 h 620880"/>
                    <a:gd name="connsiteX154" fmla="*/ 314609 w 596085"/>
                    <a:gd name="connsiteY154" fmla="*/ 485905 h 620880"/>
                    <a:gd name="connsiteX155" fmla="*/ 346345 w 596085"/>
                    <a:gd name="connsiteY155" fmla="*/ 449323 h 620880"/>
                    <a:gd name="connsiteX156" fmla="*/ 349532 w 596085"/>
                    <a:gd name="connsiteY156" fmla="*/ 439763 h 620880"/>
                    <a:gd name="connsiteX157" fmla="*/ 358568 w 596085"/>
                    <a:gd name="connsiteY157" fmla="*/ 435267 h 620880"/>
                    <a:gd name="connsiteX158" fmla="*/ 359529 w 596085"/>
                    <a:gd name="connsiteY158" fmla="*/ 435267 h 620880"/>
                    <a:gd name="connsiteX159" fmla="*/ 372625 w 596085"/>
                    <a:gd name="connsiteY159" fmla="*/ 447534 h 620880"/>
                    <a:gd name="connsiteX160" fmla="*/ 368958 w 596085"/>
                    <a:gd name="connsiteY160" fmla="*/ 472983 h 620880"/>
                    <a:gd name="connsiteX161" fmla="*/ 367997 w 596085"/>
                    <a:gd name="connsiteY161" fmla="*/ 475515 h 620880"/>
                    <a:gd name="connsiteX162" fmla="*/ 369918 w 596085"/>
                    <a:gd name="connsiteY162" fmla="*/ 477392 h 620880"/>
                    <a:gd name="connsiteX163" fmla="*/ 372057 w 596085"/>
                    <a:gd name="connsiteY163" fmla="*/ 480099 h 620880"/>
                    <a:gd name="connsiteX164" fmla="*/ 397856 w 596085"/>
                    <a:gd name="connsiteY164" fmla="*/ 499394 h 620880"/>
                    <a:gd name="connsiteX165" fmla="*/ 408333 w 596085"/>
                    <a:gd name="connsiteY165" fmla="*/ 500703 h 620880"/>
                    <a:gd name="connsiteX166" fmla="*/ 429767 w 596085"/>
                    <a:gd name="connsiteY166" fmla="*/ 494810 h 620880"/>
                    <a:gd name="connsiteX167" fmla="*/ 444478 w 596085"/>
                    <a:gd name="connsiteY167" fmla="*/ 437144 h 620880"/>
                    <a:gd name="connsiteX168" fmla="*/ 449062 w 596085"/>
                    <a:gd name="connsiteY168" fmla="*/ 419072 h 620880"/>
                    <a:gd name="connsiteX169" fmla="*/ 455784 w 596085"/>
                    <a:gd name="connsiteY169" fmla="*/ 417238 h 620880"/>
                    <a:gd name="connsiteX170" fmla="*/ 467134 w 596085"/>
                    <a:gd name="connsiteY170" fmla="*/ 423699 h 620880"/>
                    <a:gd name="connsiteX171" fmla="*/ 463424 w 596085"/>
                    <a:gd name="connsiteY171" fmla="*/ 499175 h 620880"/>
                    <a:gd name="connsiteX172" fmla="*/ 459582 w 596085"/>
                    <a:gd name="connsiteY172" fmla="*/ 504414 h 620880"/>
                    <a:gd name="connsiteX173" fmla="*/ 465912 w 596085"/>
                    <a:gd name="connsiteY173" fmla="*/ 505723 h 620880"/>
                    <a:gd name="connsiteX174" fmla="*/ 475996 w 596085"/>
                    <a:gd name="connsiteY174" fmla="*/ 506771 h 620880"/>
                    <a:gd name="connsiteX175" fmla="*/ 526503 w 596085"/>
                    <a:gd name="connsiteY175" fmla="*/ 456264 h 620880"/>
                    <a:gd name="connsiteX176" fmla="*/ 519867 w 596085"/>
                    <a:gd name="connsiteY176" fmla="*/ 431207 h 620880"/>
                    <a:gd name="connsiteX177" fmla="*/ 519125 w 596085"/>
                    <a:gd name="connsiteY177" fmla="*/ 419552 h 620880"/>
                    <a:gd name="connsiteX178" fmla="*/ 527900 w 596085"/>
                    <a:gd name="connsiteY178" fmla="*/ 411912 h 620880"/>
                    <a:gd name="connsiteX179" fmla="*/ 565441 w 596085"/>
                    <a:gd name="connsiteY179" fmla="*/ 363108 h 620880"/>
                    <a:gd name="connsiteX180" fmla="*/ 559068 w 596085"/>
                    <a:gd name="connsiteY180" fmla="*/ 338531 h 620880"/>
                    <a:gd name="connsiteX181" fmla="*/ 555226 w 596085"/>
                    <a:gd name="connsiteY181" fmla="*/ 331678 h 620880"/>
                    <a:gd name="connsiteX182" fmla="*/ 551734 w 596085"/>
                    <a:gd name="connsiteY182" fmla="*/ 338706 h 620880"/>
                    <a:gd name="connsiteX183" fmla="*/ 497255 w 596085"/>
                    <a:gd name="connsiteY183" fmla="*/ 376335 h 620880"/>
                    <a:gd name="connsiteX184" fmla="*/ 495945 w 596085"/>
                    <a:gd name="connsiteY184" fmla="*/ 376422 h 620880"/>
                    <a:gd name="connsiteX185" fmla="*/ 482849 w 596085"/>
                    <a:gd name="connsiteY185" fmla="*/ 364549 h 620880"/>
                    <a:gd name="connsiteX186" fmla="*/ 485774 w 596085"/>
                    <a:gd name="connsiteY186" fmla="*/ 354901 h 620880"/>
                    <a:gd name="connsiteX187" fmla="*/ 494679 w 596085"/>
                    <a:gd name="connsiteY187" fmla="*/ 350143 h 620880"/>
                    <a:gd name="connsiteX188" fmla="*/ 532396 w 596085"/>
                    <a:gd name="connsiteY188" fmla="*/ 304089 h 620880"/>
                    <a:gd name="connsiteX189" fmla="*/ 490576 w 596085"/>
                    <a:gd name="connsiteY189" fmla="*/ 266154 h 620880"/>
                    <a:gd name="connsiteX190" fmla="*/ 486385 w 596085"/>
                    <a:gd name="connsiteY190" fmla="*/ 266372 h 620880"/>
                    <a:gd name="connsiteX191" fmla="*/ 485076 w 596085"/>
                    <a:gd name="connsiteY191" fmla="*/ 266460 h 620880"/>
                    <a:gd name="connsiteX192" fmla="*/ 471980 w 596085"/>
                    <a:gd name="connsiteY192" fmla="*/ 254586 h 620880"/>
                    <a:gd name="connsiteX193" fmla="*/ 474904 w 596085"/>
                    <a:gd name="connsiteY193" fmla="*/ 244939 h 620880"/>
                    <a:gd name="connsiteX194" fmla="*/ 483810 w 596085"/>
                    <a:gd name="connsiteY194" fmla="*/ 240180 h 620880"/>
                    <a:gd name="connsiteX195" fmla="*/ 490576 w 596085"/>
                    <a:gd name="connsiteY195" fmla="*/ 239831 h 620880"/>
                    <a:gd name="connsiteX196" fmla="*/ 552433 w 596085"/>
                    <a:gd name="connsiteY196" fmla="*/ 279032 h 620880"/>
                    <a:gd name="connsiteX197" fmla="*/ 556012 w 596085"/>
                    <a:gd name="connsiteY197" fmla="*/ 286584 h 620880"/>
                    <a:gd name="connsiteX198" fmla="*/ 559854 w 596085"/>
                    <a:gd name="connsiteY198" fmla="*/ 279163 h 620880"/>
                    <a:gd name="connsiteX199" fmla="*/ 565485 w 596085"/>
                    <a:gd name="connsiteY199" fmla="*/ 255983 h 620880"/>
                    <a:gd name="connsiteX200" fmla="*/ 521613 w 596085"/>
                    <a:gd name="connsiteY200" fmla="*/ 205913 h 620880"/>
                    <a:gd name="connsiteX201" fmla="*/ 511399 w 596085"/>
                    <a:gd name="connsiteY201" fmla="*/ 198448 h 620880"/>
                    <a:gd name="connsiteX202" fmla="*/ 512228 w 596085"/>
                    <a:gd name="connsiteY202" fmla="*/ 185788 h 620880"/>
                    <a:gd name="connsiteX203" fmla="*/ 520086 w 596085"/>
                    <a:gd name="connsiteY203" fmla="*/ 158767 h 620880"/>
                    <a:gd name="connsiteX204" fmla="*/ 469579 w 596085"/>
                    <a:gd name="connsiteY204" fmla="*/ 108260 h 620880"/>
                    <a:gd name="connsiteX205" fmla="*/ 461197 w 596085"/>
                    <a:gd name="connsiteY205" fmla="*/ 108959 h 620880"/>
                    <a:gd name="connsiteX206" fmla="*/ 459015 w 596085"/>
                    <a:gd name="connsiteY206" fmla="*/ 109133 h 620880"/>
                    <a:gd name="connsiteX207" fmla="*/ 451332 w 596085"/>
                    <a:gd name="connsiteY207" fmla="*/ 106645 h 620880"/>
                    <a:gd name="connsiteX208" fmla="*/ 446006 w 596085"/>
                    <a:gd name="connsiteY208" fmla="*/ 98002 h 620880"/>
                    <a:gd name="connsiteX209" fmla="*/ 382534 w 596085"/>
                    <a:gd name="connsiteY209" fmla="*/ 43959 h 620880"/>
                    <a:gd name="connsiteX210" fmla="*/ 360271 w 596085"/>
                    <a:gd name="connsiteY210" fmla="*/ 47888 h 620880"/>
                    <a:gd name="connsiteX211" fmla="*/ 353330 w 596085"/>
                    <a:gd name="connsiteY211" fmla="*/ 50463 h 620880"/>
                    <a:gd name="connsiteX212" fmla="*/ 359179 w 596085"/>
                    <a:gd name="connsiteY212" fmla="*/ 55047 h 620880"/>
                    <a:gd name="connsiteX213" fmla="*/ 375506 w 596085"/>
                    <a:gd name="connsiteY213" fmla="*/ 73556 h 620880"/>
                    <a:gd name="connsiteX214" fmla="*/ 384455 w 596085"/>
                    <a:gd name="connsiteY214" fmla="*/ 119566 h 620880"/>
                    <a:gd name="connsiteX215" fmla="*/ 383887 w 596085"/>
                    <a:gd name="connsiteY215" fmla="*/ 123190 h 620880"/>
                    <a:gd name="connsiteX216" fmla="*/ 387423 w 596085"/>
                    <a:gd name="connsiteY216" fmla="*/ 124194 h 620880"/>
                    <a:gd name="connsiteX217" fmla="*/ 391658 w 596085"/>
                    <a:gd name="connsiteY217" fmla="*/ 125547 h 620880"/>
                    <a:gd name="connsiteX218" fmla="*/ 427584 w 596085"/>
                    <a:gd name="connsiteY218" fmla="*/ 203381 h 620880"/>
                    <a:gd name="connsiteX219" fmla="*/ 415230 w 596085"/>
                    <a:gd name="connsiteY219" fmla="*/ 212024 h 620880"/>
                    <a:gd name="connsiteX220" fmla="*/ 410690 w 596085"/>
                    <a:gd name="connsiteY220" fmla="*/ 211195 h 620880"/>
                    <a:gd name="connsiteX221" fmla="*/ 403269 w 596085"/>
                    <a:gd name="connsiteY221" fmla="*/ 204341 h 620880"/>
                    <a:gd name="connsiteX222" fmla="*/ 402876 w 596085"/>
                    <a:gd name="connsiteY222" fmla="*/ 194257 h 620880"/>
                    <a:gd name="connsiteX223" fmla="*/ 382578 w 596085"/>
                    <a:gd name="connsiteY223" fmla="*/ 150255 h 620880"/>
                    <a:gd name="connsiteX224" fmla="*/ 370791 w 596085"/>
                    <a:gd name="connsiteY224" fmla="*/ 148159 h 620880"/>
                    <a:gd name="connsiteX225" fmla="*/ 340452 w 596085"/>
                    <a:gd name="connsiteY225" fmla="*/ 166494 h 620880"/>
                    <a:gd name="connsiteX226" fmla="*/ 339055 w 596085"/>
                    <a:gd name="connsiteY226" fmla="*/ 169200 h 620880"/>
                    <a:gd name="connsiteX227" fmla="*/ 341238 w 596085"/>
                    <a:gd name="connsiteY227" fmla="*/ 171339 h 620880"/>
                    <a:gd name="connsiteX228" fmla="*/ 341456 w 596085"/>
                    <a:gd name="connsiteY228" fmla="*/ 171557 h 620880"/>
                    <a:gd name="connsiteX229" fmla="*/ 342766 w 596085"/>
                    <a:gd name="connsiteY229" fmla="*/ 172911 h 620880"/>
                    <a:gd name="connsiteX230" fmla="*/ 346302 w 596085"/>
                    <a:gd name="connsiteY230" fmla="*/ 182340 h 620880"/>
                    <a:gd name="connsiteX231" fmla="*/ 342111 w 596085"/>
                    <a:gd name="connsiteY231" fmla="*/ 191507 h 620880"/>
                    <a:gd name="connsiteX232" fmla="*/ 333118 w 596085"/>
                    <a:gd name="connsiteY232" fmla="*/ 195043 h 620880"/>
                    <a:gd name="connsiteX233" fmla="*/ 323471 w 596085"/>
                    <a:gd name="connsiteY233" fmla="*/ 190852 h 620880"/>
                    <a:gd name="connsiteX234" fmla="*/ 298458 w 596085"/>
                    <a:gd name="connsiteY234" fmla="*/ 179983 h 620880"/>
                    <a:gd name="connsiteX235" fmla="*/ 275060 w 596085"/>
                    <a:gd name="connsiteY235" fmla="*/ 189193 h 620880"/>
                    <a:gd name="connsiteX236" fmla="*/ 273444 w 596085"/>
                    <a:gd name="connsiteY236" fmla="*/ 237605 h 620880"/>
                    <a:gd name="connsiteX237" fmla="*/ 272833 w 596085"/>
                    <a:gd name="connsiteY237" fmla="*/ 256245 h 620880"/>
                    <a:gd name="connsiteX238" fmla="*/ 263841 w 596085"/>
                    <a:gd name="connsiteY238" fmla="*/ 259781 h 620880"/>
                    <a:gd name="connsiteX239" fmla="*/ 254193 w 596085"/>
                    <a:gd name="connsiteY239" fmla="*/ 255590 h 620880"/>
                    <a:gd name="connsiteX240" fmla="*/ 257074 w 596085"/>
                    <a:gd name="connsiteY240" fmla="*/ 169899 h 620880"/>
                    <a:gd name="connsiteX241" fmla="*/ 298414 w 596085"/>
                    <a:gd name="connsiteY241" fmla="*/ 153616 h 620880"/>
                    <a:gd name="connsiteX242" fmla="*/ 312907 w 596085"/>
                    <a:gd name="connsiteY242" fmla="*/ 155362 h 620880"/>
                    <a:gd name="connsiteX243" fmla="*/ 316006 w 596085"/>
                    <a:gd name="connsiteY243" fmla="*/ 156104 h 620880"/>
                    <a:gd name="connsiteX244" fmla="*/ 317534 w 596085"/>
                    <a:gd name="connsiteY244" fmla="*/ 153310 h 620880"/>
                    <a:gd name="connsiteX245" fmla="*/ 354509 w 596085"/>
                    <a:gd name="connsiteY245" fmla="*/ 123932 h 620880"/>
                    <a:gd name="connsiteX246" fmla="*/ 357171 w 596085"/>
                    <a:gd name="connsiteY246" fmla="*/ 123190 h 620880"/>
                    <a:gd name="connsiteX247" fmla="*/ 357521 w 596085"/>
                    <a:gd name="connsiteY247" fmla="*/ 120439 h 620880"/>
                    <a:gd name="connsiteX248" fmla="*/ 357783 w 596085"/>
                    <a:gd name="connsiteY248" fmla="*/ 118868 h 620880"/>
                    <a:gd name="connsiteX249" fmla="*/ 352981 w 596085"/>
                    <a:gd name="connsiteY249" fmla="*/ 87001 h 620880"/>
                    <a:gd name="connsiteX250" fmla="*/ 327094 w 596085"/>
                    <a:gd name="connsiteY250" fmla="*/ 67881 h 620880"/>
                    <a:gd name="connsiteX251" fmla="*/ 316879 w 596085"/>
                    <a:gd name="connsiteY251" fmla="*/ 66615 h 620880"/>
                    <a:gd name="connsiteX252" fmla="*/ 295227 w 596085"/>
                    <a:gd name="connsiteY252" fmla="*/ 72683 h 620880"/>
                    <a:gd name="connsiteX253" fmla="*/ 276107 w 596085"/>
                    <a:gd name="connsiteY253" fmla="*/ 98613 h 620880"/>
                    <a:gd name="connsiteX254" fmla="*/ 263317 w 596085"/>
                    <a:gd name="connsiteY254" fmla="*/ 108609 h 620880"/>
                    <a:gd name="connsiteX255" fmla="*/ 260130 w 596085"/>
                    <a:gd name="connsiteY255" fmla="*/ 108217 h 620880"/>
                    <a:gd name="connsiteX256" fmla="*/ 252011 w 596085"/>
                    <a:gd name="connsiteY256" fmla="*/ 102236 h 620880"/>
                    <a:gd name="connsiteX257" fmla="*/ 250526 w 596085"/>
                    <a:gd name="connsiteY257" fmla="*/ 92239 h 620880"/>
                    <a:gd name="connsiteX258" fmla="*/ 281651 w 596085"/>
                    <a:gd name="connsiteY258" fmla="*/ 50114 h 620880"/>
                    <a:gd name="connsiteX259" fmla="*/ 290600 w 596085"/>
                    <a:gd name="connsiteY259" fmla="*/ 45574 h 620880"/>
                    <a:gd name="connsiteX260" fmla="*/ 298676 w 596085"/>
                    <a:gd name="connsiteY260" fmla="*/ 42169 h 620880"/>
                    <a:gd name="connsiteX261" fmla="*/ 290949 w 596085"/>
                    <a:gd name="connsiteY261" fmla="*/ 38066 h 620880"/>
                    <a:gd name="connsiteX262" fmla="*/ 260829 w 596085"/>
                    <a:gd name="connsiteY262" fmla="*/ 30601 h 620880"/>
                    <a:gd name="connsiteX263" fmla="*/ 198579 w 596085"/>
                    <a:gd name="connsiteY263" fmla="*/ 78881 h 620880"/>
                    <a:gd name="connsiteX264" fmla="*/ 191900 w 596085"/>
                    <a:gd name="connsiteY264" fmla="*/ 87307 h 620880"/>
                    <a:gd name="connsiteX265" fmla="*/ 185788 w 596085"/>
                    <a:gd name="connsiteY265" fmla="*/ 88791 h 620880"/>
                    <a:gd name="connsiteX266" fmla="*/ 260785 w 596085"/>
                    <a:gd name="connsiteY266" fmla="*/ 0 h 620880"/>
                    <a:gd name="connsiteX267" fmla="*/ 174875 w 596085"/>
                    <a:gd name="connsiteY267" fmla="*/ 54654 h 620880"/>
                    <a:gd name="connsiteX268" fmla="*/ 158462 w 596085"/>
                    <a:gd name="connsiteY268" fmla="*/ 53213 h 620880"/>
                    <a:gd name="connsiteX269" fmla="*/ 63690 w 596085"/>
                    <a:gd name="connsiteY269" fmla="*/ 147985 h 620880"/>
                    <a:gd name="connsiteX270" fmla="*/ 64039 w 596085"/>
                    <a:gd name="connsiteY270" fmla="*/ 156148 h 620880"/>
                    <a:gd name="connsiteX271" fmla="*/ 0 w 596085"/>
                    <a:gd name="connsiteY271" fmla="*/ 235379 h 620880"/>
                    <a:gd name="connsiteX272" fmla="*/ 11743 w 596085"/>
                    <a:gd name="connsiteY272" fmla="*/ 277373 h 620880"/>
                    <a:gd name="connsiteX273" fmla="*/ 0 w 596085"/>
                    <a:gd name="connsiteY273" fmla="*/ 319367 h 620880"/>
                    <a:gd name="connsiteX274" fmla="*/ 29684 w 596085"/>
                    <a:gd name="connsiteY274" fmla="*/ 382054 h 620880"/>
                    <a:gd name="connsiteX275" fmla="*/ 23878 w 596085"/>
                    <a:gd name="connsiteY275" fmla="*/ 412262 h 620880"/>
                    <a:gd name="connsiteX276" fmla="*/ 77485 w 596085"/>
                    <a:gd name="connsiteY276" fmla="*/ 488480 h 620880"/>
                    <a:gd name="connsiteX277" fmla="*/ 77485 w 596085"/>
                    <a:gd name="connsiteY277" fmla="*/ 490270 h 620880"/>
                    <a:gd name="connsiteX278" fmla="*/ 158505 w 596085"/>
                    <a:gd name="connsiteY278" fmla="*/ 571291 h 620880"/>
                    <a:gd name="connsiteX279" fmla="*/ 190241 w 596085"/>
                    <a:gd name="connsiteY279" fmla="*/ 564874 h 620880"/>
                    <a:gd name="connsiteX280" fmla="*/ 267289 w 596085"/>
                    <a:gd name="connsiteY280" fmla="*/ 620881 h 620880"/>
                    <a:gd name="connsiteX281" fmla="*/ 334603 w 596085"/>
                    <a:gd name="connsiteY281" fmla="*/ 585085 h 620880"/>
                    <a:gd name="connsiteX282" fmla="*/ 382578 w 596085"/>
                    <a:gd name="connsiteY282" fmla="*/ 600800 h 620880"/>
                    <a:gd name="connsiteX283" fmla="*/ 461983 w 596085"/>
                    <a:gd name="connsiteY283" fmla="*/ 535888 h 620880"/>
                    <a:gd name="connsiteX284" fmla="*/ 476127 w 596085"/>
                    <a:gd name="connsiteY284" fmla="*/ 537110 h 620880"/>
                    <a:gd name="connsiteX285" fmla="*/ 557147 w 596085"/>
                    <a:gd name="connsiteY285" fmla="*/ 456090 h 620880"/>
                    <a:gd name="connsiteX286" fmla="*/ 554048 w 596085"/>
                    <a:gd name="connsiteY286" fmla="*/ 433957 h 620880"/>
                    <a:gd name="connsiteX287" fmla="*/ 596086 w 596085"/>
                    <a:gd name="connsiteY287" fmla="*/ 362933 h 620880"/>
                    <a:gd name="connsiteX288" fmla="*/ 575831 w 596085"/>
                    <a:gd name="connsiteY288" fmla="*/ 309327 h 620880"/>
                    <a:gd name="connsiteX289" fmla="*/ 596086 w 596085"/>
                    <a:gd name="connsiteY289" fmla="*/ 255721 h 620880"/>
                    <a:gd name="connsiteX290" fmla="*/ 547325 w 596085"/>
                    <a:gd name="connsiteY290" fmla="*/ 181423 h 620880"/>
                    <a:gd name="connsiteX291" fmla="*/ 550643 w 596085"/>
                    <a:gd name="connsiteY291" fmla="*/ 158549 h 620880"/>
                    <a:gd name="connsiteX292" fmla="*/ 472372 w 596085"/>
                    <a:gd name="connsiteY292" fmla="*/ 77572 h 620880"/>
                    <a:gd name="connsiteX293" fmla="*/ 382578 w 596085"/>
                    <a:gd name="connsiteY293" fmla="*/ 13271 h 620880"/>
                    <a:gd name="connsiteX294" fmla="*/ 329495 w 596085"/>
                    <a:gd name="connsiteY294" fmla="*/ 29510 h 620880"/>
                    <a:gd name="connsiteX295" fmla="*/ 260785 w 596085"/>
                    <a:gd name="connsiteY295" fmla="*/ 87 h 620880"/>
                    <a:gd name="connsiteX296" fmla="*/ 260785 w 596085"/>
                    <a:gd name="connsiteY296" fmla="*/ 87 h 620880"/>
                    <a:gd name="connsiteX297" fmla="*/ 185745 w 596085"/>
                    <a:gd name="connsiteY297" fmla="*/ 92851 h 620880"/>
                    <a:gd name="connsiteX298" fmla="*/ 193733 w 596085"/>
                    <a:gd name="connsiteY298" fmla="*/ 90886 h 620880"/>
                    <a:gd name="connsiteX299" fmla="*/ 202508 w 596085"/>
                    <a:gd name="connsiteY299" fmla="*/ 79798 h 620880"/>
                    <a:gd name="connsiteX300" fmla="*/ 260741 w 596085"/>
                    <a:gd name="connsiteY300" fmla="*/ 34661 h 620880"/>
                    <a:gd name="connsiteX301" fmla="*/ 288898 w 596085"/>
                    <a:gd name="connsiteY301" fmla="*/ 41645 h 620880"/>
                    <a:gd name="connsiteX302" fmla="*/ 279381 w 596085"/>
                    <a:gd name="connsiteY302" fmla="*/ 46447 h 620880"/>
                    <a:gd name="connsiteX303" fmla="*/ 246379 w 596085"/>
                    <a:gd name="connsiteY303" fmla="*/ 91148 h 620880"/>
                    <a:gd name="connsiteX304" fmla="*/ 259039 w 596085"/>
                    <a:gd name="connsiteY304" fmla="*/ 112145 h 620880"/>
                    <a:gd name="connsiteX305" fmla="*/ 263229 w 596085"/>
                    <a:gd name="connsiteY305" fmla="*/ 112669 h 620880"/>
                    <a:gd name="connsiteX306" fmla="*/ 280036 w 596085"/>
                    <a:gd name="connsiteY306" fmla="*/ 99529 h 620880"/>
                    <a:gd name="connsiteX307" fmla="*/ 297279 w 596085"/>
                    <a:gd name="connsiteY307" fmla="*/ 76175 h 620880"/>
                    <a:gd name="connsiteX308" fmla="*/ 316792 w 596085"/>
                    <a:gd name="connsiteY308" fmla="*/ 70718 h 620880"/>
                    <a:gd name="connsiteX309" fmla="*/ 326003 w 596085"/>
                    <a:gd name="connsiteY309" fmla="*/ 71853 h 620880"/>
                    <a:gd name="connsiteX310" fmla="*/ 349357 w 596085"/>
                    <a:gd name="connsiteY310" fmla="*/ 89096 h 620880"/>
                    <a:gd name="connsiteX311" fmla="*/ 353679 w 596085"/>
                    <a:gd name="connsiteY311" fmla="*/ 117820 h 620880"/>
                    <a:gd name="connsiteX312" fmla="*/ 353330 w 596085"/>
                    <a:gd name="connsiteY312" fmla="*/ 119872 h 620880"/>
                    <a:gd name="connsiteX313" fmla="*/ 313824 w 596085"/>
                    <a:gd name="connsiteY313" fmla="*/ 151259 h 620880"/>
                    <a:gd name="connsiteX314" fmla="*/ 298370 w 596085"/>
                    <a:gd name="connsiteY314" fmla="*/ 149382 h 620880"/>
                    <a:gd name="connsiteX315" fmla="*/ 254193 w 596085"/>
                    <a:gd name="connsiteY315" fmla="*/ 166799 h 620880"/>
                    <a:gd name="connsiteX316" fmla="*/ 251094 w 596085"/>
                    <a:gd name="connsiteY316" fmla="*/ 258340 h 620880"/>
                    <a:gd name="connsiteX317" fmla="*/ 263753 w 596085"/>
                    <a:gd name="connsiteY317" fmla="*/ 263840 h 620880"/>
                    <a:gd name="connsiteX318" fmla="*/ 275583 w 596085"/>
                    <a:gd name="connsiteY318" fmla="*/ 259170 h 620880"/>
                    <a:gd name="connsiteX319" fmla="*/ 276413 w 596085"/>
                    <a:gd name="connsiteY319" fmla="*/ 234680 h 620880"/>
                    <a:gd name="connsiteX320" fmla="*/ 277853 w 596085"/>
                    <a:gd name="connsiteY320" fmla="*/ 192118 h 620880"/>
                    <a:gd name="connsiteX321" fmla="*/ 298414 w 596085"/>
                    <a:gd name="connsiteY321" fmla="*/ 183999 h 620880"/>
                    <a:gd name="connsiteX322" fmla="*/ 320415 w 596085"/>
                    <a:gd name="connsiteY322" fmla="*/ 193515 h 620880"/>
                    <a:gd name="connsiteX323" fmla="*/ 333075 w 596085"/>
                    <a:gd name="connsiteY323" fmla="*/ 199015 h 620880"/>
                    <a:gd name="connsiteX324" fmla="*/ 344905 w 596085"/>
                    <a:gd name="connsiteY324" fmla="*/ 194344 h 620880"/>
                    <a:gd name="connsiteX325" fmla="*/ 345734 w 596085"/>
                    <a:gd name="connsiteY325" fmla="*/ 169855 h 620880"/>
                    <a:gd name="connsiteX326" fmla="*/ 344119 w 596085"/>
                    <a:gd name="connsiteY326" fmla="*/ 168196 h 620880"/>
                    <a:gd name="connsiteX327" fmla="*/ 370791 w 596085"/>
                    <a:gd name="connsiteY327" fmla="*/ 152088 h 620880"/>
                    <a:gd name="connsiteX328" fmla="*/ 381137 w 596085"/>
                    <a:gd name="connsiteY328" fmla="*/ 153921 h 620880"/>
                    <a:gd name="connsiteX329" fmla="*/ 398991 w 596085"/>
                    <a:gd name="connsiteY329" fmla="*/ 192598 h 620880"/>
                    <a:gd name="connsiteX330" fmla="*/ 409250 w 596085"/>
                    <a:gd name="connsiteY330" fmla="*/ 214861 h 620880"/>
                    <a:gd name="connsiteX331" fmla="*/ 415230 w 596085"/>
                    <a:gd name="connsiteY331" fmla="*/ 215953 h 620880"/>
                    <a:gd name="connsiteX332" fmla="*/ 431513 w 596085"/>
                    <a:gd name="connsiteY332" fmla="*/ 204603 h 620880"/>
                    <a:gd name="connsiteX333" fmla="*/ 393098 w 596085"/>
                    <a:gd name="connsiteY333" fmla="*/ 121443 h 620880"/>
                    <a:gd name="connsiteX334" fmla="*/ 388602 w 596085"/>
                    <a:gd name="connsiteY334" fmla="*/ 120003 h 620880"/>
                    <a:gd name="connsiteX335" fmla="*/ 379085 w 596085"/>
                    <a:gd name="connsiteY335" fmla="*/ 71199 h 620880"/>
                    <a:gd name="connsiteX336" fmla="*/ 361755 w 596085"/>
                    <a:gd name="connsiteY336" fmla="*/ 51555 h 620880"/>
                    <a:gd name="connsiteX337" fmla="*/ 382578 w 596085"/>
                    <a:gd name="connsiteY337" fmla="*/ 47844 h 620880"/>
                    <a:gd name="connsiteX338" fmla="*/ 441946 w 596085"/>
                    <a:gd name="connsiteY338" fmla="*/ 98395 h 620880"/>
                    <a:gd name="connsiteX339" fmla="*/ 448931 w 596085"/>
                    <a:gd name="connsiteY339" fmla="*/ 109744 h 620880"/>
                    <a:gd name="connsiteX340" fmla="*/ 459058 w 596085"/>
                    <a:gd name="connsiteY340" fmla="*/ 113018 h 620880"/>
                    <a:gd name="connsiteX341" fmla="*/ 461896 w 596085"/>
                    <a:gd name="connsiteY341" fmla="*/ 112800 h 620880"/>
                    <a:gd name="connsiteX342" fmla="*/ 469622 w 596085"/>
                    <a:gd name="connsiteY342" fmla="*/ 112145 h 620880"/>
                    <a:gd name="connsiteX343" fmla="*/ 515982 w 596085"/>
                    <a:gd name="connsiteY343" fmla="*/ 158505 h 620880"/>
                    <a:gd name="connsiteX344" fmla="*/ 508779 w 596085"/>
                    <a:gd name="connsiteY344" fmla="*/ 183300 h 620880"/>
                    <a:gd name="connsiteX345" fmla="*/ 507732 w 596085"/>
                    <a:gd name="connsiteY345" fmla="*/ 199932 h 620880"/>
                    <a:gd name="connsiteX346" fmla="*/ 521177 w 596085"/>
                    <a:gd name="connsiteY346" fmla="*/ 209754 h 620880"/>
                    <a:gd name="connsiteX347" fmla="*/ 561469 w 596085"/>
                    <a:gd name="connsiteY347" fmla="*/ 255677 h 620880"/>
                    <a:gd name="connsiteX348" fmla="*/ 556274 w 596085"/>
                    <a:gd name="connsiteY348" fmla="*/ 276936 h 620880"/>
                    <a:gd name="connsiteX349" fmla="*/ 490663 w 596085"/>
                    <a:gd name="connsiteY349" fmla="*/ 235379 h 620880"/>
                    <a:gd name="connsiteX350" fmla="*/ 483460 w 596085"/>
                    <a:gd name="connsiteY350" fmla="*/ 235728 h 620880"/>
                    <a:gd name="connsiteX351" fmla="*/ 467920 w 596085"/>
                    <a:gd name="connsiteY351" fmla="*/ 254673 h 620880"/>
                    <a:gd name="connsiteX352" fmla="*/ 485119 w 596085"/>
                    <a:gd name="connsiteY352" fmla="*/ 270301 h 620880"/>
                    <a:gd name="connsiteX353" fmla="*/ 486865 w 596085"/>
                    <a:gd name="connsiteY353" fmla="*/ 270214 h 620880"/>
                    <a:gd name="connsiteX354" fmla="*/ 490663 w 596085"/>
                    <a:gd name="connsiteY354" fmla="*/ 270039 h 620880"/>
                    <a:gd name="connsiteX355" fmla="*/ 528380 w 596085"/>
                    <a:gd name="connsiteY355" fmla="*/ 304220 h 620880"/>
                    <a:gd name="connsiteX356" fmla="*/ 494374 w 596085"/>
                    <a:gd name="connsiteY356" fmla="*/ 345734 h 620880"/>
                    <a:gd name="connsiteX357" fmla="*/ 478833 w 596085"/>
                    <a:gd name="connsiteY357" fmla="*/ 364680 h 620880"/>
                    <a:gd name="connsiteX358" fmla="*/ 496076 w 596085"/>
                    <a:gd name="connsiteY358" fmla="*/ 380307 h 620880"/>
                    <a:gd name="connsiteX359" fmla="*/ 497822 w 596085"/>
                    <a:gd name="connsiteY359" fmla="*/ 380220 h 620880"/>
                    <a:gd name="connsiteX360" fmla="*/ 555576 w 596085"/>
                    <a:gd name="connsiteY360" fmla="*/ 340321 h 620880"/>
                    <a:gd name="connsiteX361" fmla="*/ 561425 w 596085"/>
                    <a:gd name="connsiteY361" fmla="*/ 362890 h 620880"/>
                    <a:gd name="connsiteX362" fmla="*/ 526939 w 596085"/>
                    <a:gd name="connsiteY362" fmla="*/ 407678 h 620880"/>
                    <a:gd name="connsiteX363" fmla="*/ 515371 w 596085"/>
                    <a:gd name="connsiteY363" fmla="*/ 417762 h 620880"/>
                    <a:gd name="connsiteX364" fmla="*/ 516331 w 596085"/>
                    <a:gd name="connsiteY364" fmla="*/ 433041 h 620880"/>
                    <a:gd name="connsiteX365" fmla="*/ 522443 w 596085"/>
                    <a:gd name="connsiteY365" fmla="*/ 456002 h 620880"/>
                    <a:gd name="connsiteX366" fmla="*/ 476083 w 596085"/>
                    <a:gd name="connsiteY366" fmla="*/ 502362 h 620880"/>
                    <a:gd name="connsiteX367" fmla="*/ 466829 w 596085"/>
                    <a:gd name="connsiteY367" fmla="*/ 501402 h 620880"/>
                    <a:gd name="connsiteX368" fmla="*/ 470757 w 596085"/>
                    <a:gd name="connsiteY368" fmla="*/ 421385 h 620880"/>
                    <a:gd name="connsiteX369" fmla="*/ 455828 w 596085"/>
                    <a:gd name="connsiteY369" fmla="*/ 412916 h 620880"/>
                    <a:gd name="connsiteX370" fmla="*/ 447010 w 596085"/>
                    <a:gd name="connsiteY370" fmla="*/ 415361 h 620880"/>
                    <a:gd name="connsiteX371" fmla="*/ 440942 w 596085"/>
                    <a:gd name="connsiteY371" fmla="*/ 439108 h 620880"/>
                    <a:gd name="connsiteX372" fmla="*/ 427672 w 596085"/>
                    <a:gd name="connsiteY372" fmla="*/ 491099 h 620880"/>
                    <a:gd name="connsiteX373" fmla="*/ 408377 w 596085"/>
                    <a:gd name="connsiteY373" fmla="*/ 496425 h 620880"/>
                    <a:gd name="connsiteX374" fmla="*/ 398948 w 596085"/>
                    <a:gd name="connsiteY374" fmla="*/ 495247 h 620880"/>
                    <a:gd name="connsiteX375" fmla="*/ 375724 w 596085"/>
                    <a:gd name="connsiteY375" fmla="*/ 477873 h 620880"/>
                    <a:gd name="connsiteX376" fmla="*/ 372930 w 596085"/>
                    <a:gd name="connsiteY376" fmla="*/ 474337 h 620880"/>
                    <a:gd name="connsiteX377" fmla="*/ 376859 w 596085"/>
                    <a:gd name="connsiteY377" fmla="*/ 447141 h 620880"/>
                    <a:gd name="connsiteX378" fmla="*/ 359616 w 596085"/>
                    <a:gd name="connsiteY378" fmla="*/ 431033 h 620880"/>
                    <a:gd name="connsiteX379" fmla="*/ 358350 w 596085"/>
                    <a:gd name="connsiteY379" fmla="*/ 431076 h 620880"/>
                    <a:gd name="connsiteX380" fmla="*/ 342286 w 596085"/>
                    <a:gd name="connsiteY380" fmla="*/ 449585 h 620880"/>
                    <a:gd name="connsiteX381" fmla="*/ 314391 w 596085"/>
                    <a:gd name="connsiteY381" fmla="*/ 481758 h 620880"/>
                    <a:gd name="connsiteX382" fmla="*/ 312209 w 596085"/>
                    <a:gd name="connsiteY382" fmla="*/ 481845 h 620880"/>
                    <a:gd name="connsiteX383" fmla="*/ 292521 w 596085"/>
                    <a:gd name="connsiteY383" fmla="*/ 474468 h 620880"/>
                    <a:gd name="connsiteX384" fmla="*/ 282219 w 596085"/>
                    <a:gd name="connsiteY384" fmla="*/ 453863 h 620880"/>
                    <a:gd name="connsiteX385" fmla="*/ 264976 w 596085"/>
                    <a:gd name="connsiteY385" fmla="*/ 437755 h 620880"/>
                    <a:gd name="connsiteX386" fmla="*/ 263710 w 596085"/>
                    <a:gd name="connsiteY386" fmla="*/ 437799 h 620880"/>
                    <a:gd name="connsiteX387" fmla="*/ 247645 w 596085"/>
                    <a:gd name="connsiteY387" fmla="*/ 456308 h 620880"/>
                    <a:gd name="connsiteX388" fmla="*/ 269821 w 596085"/>
                    <a:gd name="connsiteY388" fmla="*/ 500660 h 620880"/>
                    <a:gd name="connsiteX389" fmla="*/ 312165 w 596085"/>
                    <a:gd name="connsiteY389" fmla="*/ 516506 h 620880"/>
                    <a:gd name="connsiteX390" fmla="*/ 316836 w 596085"/>
                    <a:gd name="connsiteY390" fmla="*/ 516331 h 620880"/>
                    <a:gd name="connsiteX391" fmla="*/ 351278 w 596085"/>
                    <a:gd name="connsiteY391" fmla="*/ 503366 h 620880"/>
                    <a:gd name="connsiteX392" fmla="*/ 390392 w 596085"/>
                    <a:gd name="connsiteY392" fmla="*/ 528860 h 620880"/>
                    <a:gd name="connsiteX393" fmla="*/ 408464 w 596085"/>
                    <a:gd name="connsiteY393" fmla="*/ 531130 h 620880"/>
                    <a:gd name="connsiteX394" fmla="*/ 428108 w 596085"/>
                    <a:gd name="connsiteY394" fmla="*/ 528379 h 620880"/>
                    <a:gd name="connsiteX395" fmla="*/ 382578 w 596085"/>
                    <a:gd name="connsiteY395" fmla="*/ 566140 h 620880"/>
                    <a:gd name="connsiteX396" fmla="*/ 343770 w 596085"/>
                    <a:gd name="connsiteY396" fmla="*/ 545099 h 620880"/>
                    <a:gd name="connsiteX397" fmla="*/ 329277 w 596085"/>
                    <a:gd name="connsiteY397" fmla="*/ 537241 h 620880"/>
                    <a:gd name="connsiteX398" fmla="*/ 326265 w 596085"/>
                    <a:gd name="connsiteY398" fmla="*/ 537503 h 620880"/>
                    <a:gd name="connsiteX399" fmla="*/ 312383 w 596085"/>
                    <a:gd name="connsiteY399" fmla="*/ 550599 h 620880"/>
                    <a:gd name="connsiteX400" fmla="*/ 267289 w 596085"/>
                    <a:gd name="connsiteY400" fmla="*/ 586220 h 620880"/>
                    <a:gd name="connsiteX401" fmla="*/ 220929 w 596085"/>
                    <a:gd name="connsiteY401" fmla="*/ 539860 h 620880"/>
                    <a:gd name="connsiteX402" fmla="*/ 221104 w 596085"/>
                    <a:gd name="connsiteY402" fmla="*/ 536324 h 620880"/>
                    <a:gd name="connsiteX403" fmla="*/ 210976 w 596085"/>
                    <a:gd name="connsiteY403" fmla="*/ 519256 h 620880"/>
                    <a:gd name="connsiteX404" fmla="*/ 203817 w 596085"/>
                    <a:gd name="connsiteY404" fmla="*/ 517684 h 620880"/>
                    <a:gd name="connsiteX405" fmla="*/ 191463 w 596085"/>
                    <a:gd name="connsiteY405" fmla="*/ 522835 h 620880"/>
                    <a:gd name="connsiteX406" fmla="*/ 158462 w 596085"/>
                    <a:gd name="connsiteY406" fmla="*/ 536630 h 620880"/>
                    <a:gd name="connsiteX407" fmla="*/ 112495 w 596085"/>
                    <a:gd name="connsiteY407" fmla="*/ 496120 h 620880"/>
                    <a:gd name="connsiteX408" fmla="*/ 137421 w 596085"/>
                    <a:gd name="connsiteY408" fmla="*/ 505418 h 620880"/>
                    <a:gd name="connsiteX409" fmla="*/ 150080 w 596085"/>
                    <a:gd name="connsiteY409" fmla="*/ 506509 h 620880"/>
                    <a:gd name="connsiteX410" fmla="*/ 191638 w 596085"/>
                    <a:gd name="connsiteY410" fmla="*/ 493326 h 620880"/>
                    <a:gd name="connsiteX411" fmla="*/ 195872 w 596085"/>
                    <a:gd name="connsiteY411" fmla="*/ 469186 h 620880"/>
                    <a:gd name="connsiteX412" fmla="*/ 181685 w 596085"/>
                    <a:gd name="connsiteY412" fmla="*/ 461808 h 620880"/>
                    <a:gd name="connsiteX413" fmla="*/ 171732 w 596085"/>
                    <a:gd name="connsiteY413" fmla="*/ 464951 h 620880"/>
                    <a:gd name="connsiteX414" fmla="*/ 149993 w 596085"/>
                    <a:gd name="connsiteY414" fmla="*/ 471805 h 620880"/>
                    <a:gd name="connsiteX415" fmla="*/ 118912 w 596085"/>
                    <a:gd name="connsiteY415" fmla="*/ 455697 h 620880"/>
                    <a:gd name="connsiteX416" fmla="*/ 112582 w 596085"/>
                    <a:gd name="connsiteY416" fmla="*/ 427366 h 620880"/>
                    <a:gd name="connsiteX417" fmla="*/ 128166 w 596085"/>
                    <a:gd name="connsiteY417" fmla="*/ 402876 h 620880"/>
                    <a:gd name="connsiteX418" fmla="*/ 132401 w 596085"/>
                    <a:gd name="connsiteY418" fmla="*/ 378736 h 620880"/>
                    <a:gd name="connsiteX419" fmla="*/ 118213 w 596085"/>
                    <a:gd name="connsiteY419" fmla="*/ 371359 h 620880"/>
                    <a:gd name="connsiteX420" fmla="*/ 108260 w 596085"/>
                    <a:gd name="connsiteY420" fmla="*/ 374502 h 620880"/>
                    <a:gd name="connsiteX421" fmla="*/ 78445 w 596085"/>
                    <a:gd name="connsiteY421" fmla="*/ 421385 h 620880"/>
                    <a:gd name="connsiteX422" fmla="*/ 79362 w 596085"/>
                    <a:gd name="connsiteY422" fmla="*/ 450938 h 620880"/>
                    <a:gd name="connsiteX423" fmla="*/ 58539 w 596085"/>
                    <a:gd name="connsiteY423" fmla="*/ 412262 h 620880"/>
                    <a:gd name="connsiteX424" fmla="*/ 66659 w 596085"/>
                    <a:gd name="connsiteY424" fmla="*/ 386070 h 620880"/>
                    <a:gd name="connsiteX425" fmla="*/ 69147 w 596085"/>
                    <a:gd name="connsiteY425" fmla="*/ 371970 h 620880"/>
                    <a:gd name="connsiteX426" fmla="*/ 60154 w 596085"/>
                    <a:gd name="connsiteY426" fmla="*/ 360794 h 620880"/>
                    <a:gd name="connsiteX427" fmla="*/ 34661 w 596085"/>
                    <a:gd name="connsiteY427" fmla="*/ 319411 h 620880"/>
                    <a:gd name="connsiteX428" fmla="*/ 46185 w 596085"/>
                    <a:gd name="connsiteY428" fmla="*/ 288854 h 620880"/>
                    <a:gd name="connsiteX429" fmla="*/ 46185 w 596085"/>
                    <a:gd name="connsiteY429" fmla="*/ 265979 h 620880"/>
                    <a:gd name="connsiteX430" fmla="*/ 34661 w 596085"/>
                    <a:gd name="connsiteY430" fmla="*/ 235422 h 620880"/>
                    <a:gd name="connsiteX431" fmla="*/ 65305 w 596085"/>
                    <a:gd name="connsiteY431" fmla="*/ 191813 h 620880"/>
                    <a:gd name="connsiteX432" fmla="*/ 67706 w 596085"/>
                    <a:gd name="connsiteY432" fmla="*/ 214207 h 620880"/>
                    <a:gd name="connsiteX433" fmla="*/ 99791 w 596085"/>
                    <a:gd name="connsiteY433" fmla="*/ 257162 h 620880"/>
                    <a:gd name="connsiteX434" fmla="*/ 132706 w 596085"/>
                    <a:gd name="connsiteY434" fmla="*/ 337571 h 620880"/>
                    <a:gd name="connsiteX435" fmla="*/ 140171 w 596085"/>
                    <a:gd name="connsiteY435" fmla="*/ 339273 h 620880"/>
                    <a:gd name="connsiteX436" fmla="*/ 155799 w 596085"/>
                    <a:gd name="connsiteY436" fmla="*/ 329451 h 620880"/>
                    <a:gd name="connsiteX437" fmla="*/ 147679 w 596085"/>
                    <a:gd name="connsiteY437" fmla="*/ 306315 h 620880"/>
                    <a:gd name="connsiteX438" fmla="*/ 133579 w 596085"/>
                    <a:gd name="connsiteY438" fmla="*/ 266154 h 620880"/>
                    <a:gd name="connsiteX439" fmla="*/ 160775 w 596085"/>
                    <a:gd name="connsiteY439" fmla="*/ 249086 h 620880"/>
                    <a:gd name="connsiteX440" fmla="*/ 173740 w 596085"/>
                    <a:gd name="connsiteY440" fmla="*/ 252054 h 620880"/>
                    <a:gd name="connsiteX441" fmla="*/ 181205 w 596085"/>
                    <a:gd name="connsiteY441" fmla="*/ 253757 h 620880"/>
                    <a:gd name="connsiteX442" fmla="*/ 196833 w 596085"/>
                    <a:gd name="connsiteY442" fmla="*/ 243935 h 620880"/>
                    <a:gd name="connsiteX443" fmla="*/ 188713 w 596085"/>
                    <a:gd name="connsiteY443" fmla="*/ 220798 h 620880"/>
                    <a:gd name="connsiteX444" fmla="*/ 160819 w 596085"/>
                    <a:gd name="connsiteY444" fmla="*/ 214425 h 620880"/>
                    <a:gd name="connsiteX445" fmla="*/ 119916 w 596085"/>
                    <a:gd name="connsiteY445" fmla="*/ 228918 h 620880"/>
                    <a:gd name="connsiteX446" fmla="*/ 118868 w 596085"/>
                    <a:gd name="connsiteY446" fmla="*/ 228219 h 620880"/>
                    <a:gd name="connsiteX447" fmla="*/ 101188 w 596085"/>
                    <a:gd name="connsiteY447" fmla="*/ 205214 h 620880"/>
                    <a:gd name="connsiteX448" fmla="*/ 104943 w 596085"/>
                    <a:gd name="connsiteY448" fmla="*/ 176447 h 620880"/>
                    <a:gd name="connsiteX449" fmla="*/ 137857 w 596085"/>
                    <a:gd name="connsiteY449" fmla="*/ 157457 h 620880"/>
                    <a:gd name="connsiteX450" fmla="*/ 156715 w 596085"/>
                    <a:gd name="connsiteY450" fmla="*/ 162521 h 620880"/>
                    <a:gd name="connsiteX451" fmla="*/ 165359 w 596085"/>
                    <a:gd name="connsiteY451" fmla="*/ 164835 h 620880"/>
                    <a:gd name="connsiteX452" fmla="*/ 180375 w 596085"/>
                    <a:gd name="connsiteY452" fmla="*/ 156148 h 620880"/>
                    <a:gd name="connsiteX453" fmla="*/ 174002 w 596085"/>
                    <a:gd name="connsiteY453" fmla="*/ 132488 h 620880"/>
                    <a:gd name="connsiteX454" fmla="*/ 137901 w 596085"/>
                    <a:gd name="connsiteY454" fmla="*/ 122797 h 620880"/>
                    <a:gd name="connsiteX455" fmla="*/ 100141 w 596085"/>
                    <a:gd name="connsiteY455" fmla="*/ 133317 h 620880"/>
                    <a:gd name="connsiteX456" fmla="*/ 158418 w 596085"/>
                    <a:gd name="connsiteY456" fmla="*/ 87918 h 620880"/>
                    <a:gd name="connsiteX457" fmla="*/ 179590 w 596085"/>
                    <a:gd name="connsiteY457" fmla="*/ 91759 h 620880"/>
                    <a:gd name="connsiteX458" fmla="*/ 185701 w 596085"/>
                    <a:gd name="connsiteY458" fmla="*/ 92851 h 620880"/>
                    <a:gd name="connsiteX459" fmla="*/ 185701 w 596085"/>
                    <a:gd name="connsiteY459" fmla="*/ 92851 h 6208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</a:cxnLst>
                  <a:rect l="l" t="t" r="r" b="b"/>
                  <a:pathLst>
                    <a:path w="596085" h="620880">
                      <a:moveTo>
                        <a:pt x="260785" y="4191"/>
                      </a:moveTo>
                      <a:cubicBezTo>
                        <a:pt x="285973" y="4191"/>
                        <a:pt x="309284" y="14187"/>
                        <a:pt x="326483" y="32303"/>
                      </a:cubicBezTo>
                      <a:lnTo>
                        <a:pt x="328928" y="34879"/>
                      </a:lnTo>
                      <a:lnTo>
                        <a:pt x="331852" y="32915"/>
                      </a:lnTo>
                      <a:cubicBezTo>
                        <a:pt x="346782" y="22743"/>
                        <a:pt x="364331" y="17374"/>
                        <a:pt x="382621" y="17374"/>
                      </a:cubicBezTo>
                      <a:cubicBezTo>
                        <a:pt x="421647" y="17374"/>
                        <a:pt x="456133" y="42082"/>
                        <a:pt x="468487" y="78838"/>
                      </a:cubicBezTo>
                      <a:lnTo>
                        <a:pt x="469404" y="81588"/>
                      </a:lnTo>
                      <a:lnTo>
                        <a:pt x="472285" y="81675"/>
                      </a:lnTo>
                      <a:cubicBezTo>
                        <a:pt x="513930" y="83072"/>
                        <a:pt x="546539" y="116816"/>
                        <a:pt x="546539" y="158505"/>
                      </a:cubicBezTo>
                      <a:cubicBezTo>
                        <a:pt x="546539" y="165883"/>
                        <a:pt x="545492" y="173173"/>
                        <a:pt x="543396" y="180201"/>
                      </a:cubicBezTo>
                      <a:lnTo>
                        <a:pt x="542349" y="183693"/>
                      </a:lnTo>
                      <a:lnTo>
                        <a:pt x="545710" y="185134"/>
                      </a:lnTo>
                      <a:cubicBezTo>
                        <a:pt x="573823" y="197357"/>
                        <a:pt x="591983" y="225033"/>
                        <a:pt x="591983" y="255634"/>
                      </a:cubicBezTo>
                      <a:cubicBezTo>
                        <a:pt x="591983" y="274448"/>
                        <a:pt x="585173" y="292477"/>
                        <a:pt x="572775" y="306490"/>
                      </a:cubicBezTo>
                      <a:lnTo>
                        <a:pt x="570331" y="309240"/>
                      </a:lnTo>
                      <a:lnTo>
                        <a:pt x="572775" y="311990"/>
                      </a:lnTo>
                      <a:cubicBezTo>
                        <a:pt x="585173" y="326003"/>
                        <a:pt x="591983" y="344032"/>
                        <a:pt x="591983" y="362846"/>
                      </a:cubicBezTo>
                      <a:cubicBezTo>
                        <a:pt x="591983" y="390915"/>
                        <a:pt x="576704" y="416758"/>
                        <a:pt x="552083" y="430247"/>
                      </a:cubicBezTo>
                      <a:lnTo>
                        <a:pt x="549202" y="431818"/>
                      </a:lnTo>
                      <a:lnTo>
                        <a:pt x="550119" y="435005"/>
                      </a:lnTo>
                      <a:cubicBezTo>
                        <a:pt x="552040" y="441859"/>
                        <a:pt x="553044" y="448887"/>
                        <a:pt x="553044" y="456002"/>
                      </a:cubicBezTo>
                      <a:cubicBezTo>
                        <a:pt x="553044" y="498390"/>
                        <a:pt x="518558" y="532876"/>
                        <a:pt x="476170" y="532876"/>
                      </a:cubicBezTo>
                      <a:cubicBezTo>
                        <a:pt x="471674" y="532876"/>
                        <a:pt x="467178" y="532483"/>
                        <a:pt x="462769" y="531697"/>
                      </a:cubicBezTo>
                      <a:lnTo>
                        <a:pt x="458796" y="530999"/>
                      </a:lnTo>
                      <a:lnTo>
                        <a:pt x="458011" y="534971"/>
                      </a:lnTo>
                      <a:cubicBezTo>
                        <a:pt x="450808" y="570679"/>
                        <a:pt x="419115" y="596566"/>
                        <a:pt x="382665" y="596566"/>
                      </a:cubicBezTo>
                      <a:cubicBezTo>
                        <a:pt x="366120" y="596566"/>
                        <a:pt x="350405" y="591415"/>
                        <a:pt x="337135" y="581636"/>
                      </a:cubicBezTo>
                      <a:lnTo>
                        <a:pt x="333642" y="579061"/>
                      </a:lnTo>
                      <a:lnTo>
                        <a:pt x="331241" y="582684"/>
                      </a:lnTo>
                      <a:cubicBezTo>
                        <a:pt x="317010" y="603943"/>
                        <a:pt x="293132" y="616646"/>
                        <a:pt x="267377" y="616646"/>
                      </a:cubicBezTo>
                      <a:cubicBezTo>
                        <a:pt x="233982" y="616646"/>
                        <a:pt x="204603" y="595300"/>
                        <a:pt x="194257" y="563520"/>
                      </a:cubicBezTo>
                      <a:lnTo>
                        <a:pt x="192860" y="559199"/>
                      </a:lnTo>
                      <a:lnTo>
                        <a:pt x="188713" y="560988"/>
                      </a:lnTo>
                      <a:cubicBezTo>
                        <a:pt x="179197" y="565048"/>
                        <a:pt x="169069" y="567100"/>
                        <a:pt x="158592" y="567100"/>
                      </a:cubicBezTo>
                      <a:cubicBezTo>
                        <a:pt x="116205" y="567100"/>
                        <a:pt x="81719" y="532614"/>
                        <a:pt x="81719" y="490226"/>
                      </a:cubicBezTo>
                      <a:cubicBezTo>
                        <a:pt x="81719" y="489659"/>
                        <a:pt x="81719" y="489091"/>
                        <a:pt x="81719" y="488568"/>
                      </a:cubicBezTo>
                      <a:lnTo>
                        <a:pt x="81719" y="485599"/>
                      </a:lnTo>
                      <a:cubicBezTo>
                        <a:pt x="81719" y="485599"/>
                        <a:pt x="78969" y="484595"/>
                        <a:pt x="78969" y="484595"/>
                      </a:cubicBezTo>
                      <a:cubicBezTo>
                        <a:pt x="48542" y="473638"/>
                        <a:pt x="28113" y="444565"/>
                        <a:pt x="28113" y="412262"/>
                      </a:cubicBezTo>
                      <a:cubicBezTo>
                        <a:pt x="28113" y="402352"/>
                        <a:pt x="29990" y="392705"/>
                        <a:pt x="33613" y="383625"/>
                      </a:cubicBezTo>
                      <a:lnTo>
                        <a:pt x="34748" y="380788"/>
                      </a:lnTo>
                      <a:lnTo>
                        <a:pt x="32391" y="378867"/>
                      </a:lnTo>
                      <a:cubicBezTo>
                        <a:pt x="14493" y="364287"/>
                        <a:pt x="4234" y="342591"/>
                        <a:pt x="4234" y="319367"/>
                      </a:cubicBezTo>
                      <a:cubicBezTo>
                        <a:pt x="4234" y="305311"/>
                        <a:pt x="8076" y="291560"/>
                        <a:pt x="15366" y="279556"/>
                      </a:cubicBezTo>
                      <a:lnTo>
                        <a:pt x="16676" y="277417"/>
                      </a:lnTo>
                      <a:lnTo>
                        <a:pt x="15366" y="275278"/>
                      </a:lnTo>
                      <a:cubicBezTo>
                        <a:pt x="8076" y="263273"/>
                        <a:pt x="4234" y="249479"/>
                        <a:pt x="4234" y="235466"/>
                      </a:cubicBezTo>
                      <a:cubicBezTo>
                        <a:pt x="4234" y="199452"/>
                        <a:pt x="29772" y="167847"/>
                        <a:pt x="65000" y="160295"/>
                      </a:cubicBezTo>
                      <a:lnTo>
                        <a:pt x="68579" y="159509"/>
                      </a:lnTo>
                      <a:lnTo>
                        <a:pt x="68274" y="155886"/>
                      </a:lnTo>
                      <a:cubicBezTo>
                        <a:pt x="68056" y="153310"/>
                        <a:pt x="67925" y="150691"/>
                        <a:pt x="67925" y="148116"/>
                      </a:cubicBezTo>
                      <a:cubicBezTo>
                        <a:pt x="67925" y="98133"/>
                        <a:pt x="108566" y="57491"/>
                        <a:pt x="158549" y="57491"/>
                      </a:cubicBezTo>
                      <a:cubicBezTo>
                        <a:pt x="163831" y="57491"/>
                        <a:pt x="169069" y="57928"/>
                        <a:pt x="174220" y="58845"/>
                      </a:cubicBezTo>
                      <a:lnTo>
                        <a:pt x="177363" y="59412"/>
                      </a:lnTo>
                      <a:lnTo>
                        <a:pt x="178717" y="56531"/>
                      </a:lnTo>
                      <a:cubicBezTo>
                        <a:pt x="193515" y="24795"/>
                        <a:pt x="225775" y="4278"/>
                        <a:pt x="260872" y="4278"/>
                      </a:cubicBezTo>
                      <a:moveTo>
                        <a:pt x="185832" y="88834"/>
                      </a:moveTo>
                      <a:cubicBezTo>
                        <a:pt x="184261" y="88834"/>
                        <a:pt x="182689" y="88529"/>
                        <a:pt x="181205" y="88005"/>
                      </a:cubicBezTo>
                      <a:cubicBezTo>
                        <a:pt x="173958" y="85299"/>
                        <a:pt x="166363" y="83902"/>
                        <a:pt x="158592" y="83902"/>
                      </a:cubicBezTo>
                      <a:cubicBezTo>
                        <a:pt x="129126" y="83902"/>
                        <a:pt x="103502" y="103851"/>
                        <a:pt x="96299" y="132444"/>
                      </a:cubicBezTo>
                      <a:lnTo>
                        <a:pt x="93811" y="142222"/>
                      </a:lnTo>
                      <a:lnTo>
                        <a:pt x="102454" y="136984"/>
                      </a:lnTo>
                      <a:cubicBezTo>
                        <a:pt x="113193" y="130480"/>
                        <a:pt x="125547" y="127031"/>
                        <a:pt x="138075" y="127031"/>
                      </a:cubicBezTo>
                      <a:cubicBezTo>
                        <a:pt x="149993" y="127031"/>
                        <a:pt x="161736" y="130174"/>
                        <a:pt x="172125" y="136155"/>
                      </a:cubicBezTo>
                      <a:cubicBezTo>
                        <a:pt x="178411" y="139778"/>
                        <a:pt x="180594" y="147854"/>
                        <a:pt x="176971" y="154140"/>
                      </a:cubicBezTo>
                      <a:cubicBezTo>
                        <a:pt x="174613" y="158200"/>
                        <a:pt x="170248" y="160731"/>
                        <a:pt x="165533" y="160731"/>
                      </a:cubicBezTo>
                      <a:cubicBezTo>
                        <a:pt x="163220" y="160731"/>
                        <a:pt x="160950" y="160120"/>
                        <a:pt x="158985" y="158985"/>
                      </a:cubicBezTo>
                      <a:cubicBezTo>
                        <a:pt x="152612" y="155318"/>
                        <a:pt x="145366" y="153354"/>
                        <a:pt x="138032" y="153354"/>
                      </a:cubicBezTo>
                      <a:cubicBezTo>
                        <a:pt x="122971" y="153354"/>
                        <a:pt x="109002" y="161430"/>
                        <a:pt x="101494" y="174439"/>
                      </a:cubicBezTo>
                      <a:cubicBezTo>
                        <a:pt x="95863" y="184173"/>
                        <a:pt x="94422" y="195523"/>
                        <a:pt x="97303" y="206393"/>
                      </a:cubicBezTo>
                      <a:cubicBezTo>
                        <a:pt x="100228" y="217262"/>
                        <a:pt x="107213" y="226299"/>
                        <a:pt x="116947" y="231930"/>
                      </a:cubicBezTo>
                      <a:cubicBezTo>
                        <a:pt x="117165" y="232061"/>
                        <a:pt x="117384" y="232235"/>
                        <a:pt x="117733" y="232454"/>
                      </a:cubicBezTo>
                      <a:lnTo>
                        <a:pt x="120265" y="234156"/>
                      </a:lnTo>
                      <a:lnTo>
                        <a:pt x="122666" y="232235"/>
                      </a:lnTo>
                      <a:cubicBezTo>
                        <a:pt x="133492" y="223505"/>
                        <a:pt x="147068" y="218703"/>
                        <a:pt x="160950" y="218703"/>
                      </a:cubicBezTo>
                      <a:cubicBezTo>
                        <a:pt x="170030" y="218703"/>
                        <a:pt x="178804" y="220711"/>
                        <a:pt x="187054" y="224683"/>
                      </a:cubicBezTo>
                      <a:cubicBezTo>
                        <a:pt x="190241" y="226211"/>
                        <a:pt x="192598" y="228874"/>
                        <a:pt x="193777" y="232192"/>
                      </a:cubicBezTo>
                      <a:cubicBezTo>
                        <a:pt x="194956" y="235509"/>
                        <a:pt x="194737" y="239089"/>
                        <a:pt x="193210" y="242276"/>
                      </a:cubicBezTo>
                      <a:cubicBezTo>
                        <a:pt x="191027" y="246816"/>
                        <a:pt x="186356" y="249740"/>
                        <a:pt x="181292" y="249740"/>
                      </a:cubicBezTo>
                      <a:cubicBezTo>
                        <a:pt x="179328" y="249740"/>
                        <a:pt x="177407" y="249304"/>
                        <a:pt x="175617" y="248431"/>
                      </a:cubicBezTo>
                      <a:cubicBezTo>
                        <a:pt x="170946" y="246205"/>
                        <a:pt x="165970" y="245070"/>
                        <a:pt x="160862" y="245070"/>
                      </a:cubicBezTo>
                      <a:cubicBezTo>
                        <a:pt x="147723" y="245070"/>
                        <a:pt x="135587" y="252709"/>
                        <a:pt x="129912" y="264495"/>
                      </a:cubicBezTo>
                      <a:cubicBezTo>
                        <a:pt x="125940" y="272746"/>
                        <a:pt x="125460" y="282044"/>
                        <a:pt x="128472" y="290687"/>
                      </a:cubicBezTo>
                      <a:cubicBezTo>
                        <a:pt x="131527" y="299331"/>
                        <a:pt x="137726" y="306271"/>
                        <a:pt x="145977" y="310200"/>
                      </a:cubicBezTo>
                      <a:cubicBezTo>
                        <a:pt x="149163" y="311728"/>
                        <a:pt x="151521" y="314391"/>
                        <a:pt x="152699" y="317709"/>
                      </a:cubicBezTo>
                      <a:cubicBezTo>
                        <a:pt x="153878" y="321026"/>
                        <a:pt x="153660" y="324606"/>
                        <a:pt x="152132" y="327793"/>
                      </a:cubicBezTo>
                      <a:cubicBezTo>
                        <a:pt x="149949" y="332332"/>
                        <a:pt x="145278" y="335257"/>
                        <a:pt x="140214" y="335257"/>
                      </a:cubicBezTo>
                      <a:cubicBezTo>
                        <a:pt x="138250" y="335257"/>
                        <a:pt x="136329" y="334821"/>
                        <a:pt x="134540" y="333948"/>
                      </a:cubicBezTo>
                      <a:cubicBezTo>
                        <a:pt x="106339" y="320415"/>
                        <a:pt x="93113" y="288068"/>
                        <a:pt x="103764" y="258689"/>
                      </a:cubicBezTo>
                      <a:lnTo>
                        <a:pt x="104899" y="255503"/>
                      </a:lnTo>
                      <a:lnTo>
                        <a:pt x="102018" y="253713"/>
                      </a:lnTo>
                      <a:cubicBezTo>
                        <a:pt x="87045" y="244546"/>
                        <a:pt x="76306" y="230140"/>
                        <a:pt x="71766" y="213203"/>
                      </a:cubicBezTo>
                      <a:cubicBezTo>
                        <a:pt x="69889" y="206305"/>
                        <a:pt x="69147" y="199190"/>
                        <a:pt x="69496" y="192074"/>
                      </a:cubicBezTo>
                      <a:lnTo>
                        <a:pt x="69802" y="185876"/>
                      </a:lnTo>
                      <a:lnTo>
                        <a:pt x="63952" y="187971"/>
                      </a:lnTo>
                      <a:cubicBezTo>
                        <a:pt x="44003" y="195174"/>
                        <a:pt x="30601" y="214294"/>
                        <a:pt x="30601" y="235466"/>
                      </a:cubicBezTo>
                      <a:cubicBezTo>
                        <a:pt x="30601" y="247732"/>
                        <a:pt x="35054" y="259519"/>
                        <a:pt x="43129" y="268730"/>
                      </a:cubicBezTo>
                      <a:cubicBezTo>
                        <a:pt x="47495" y="273706"/>
                        <a:pt x="47495" y="281171"/>
                        <a:pt x="43129" y="286104"/>
                      </a:cubicBezTo>
                      <a:cubicBezTo>
                        <a:pt x="35054" y="295315"/>
                        <a:pt x="30601" y="307145"/>
                        <a:pt x="30601" y="319367"/>
                      </a:cubicBezTo>
                      <a:cubicBezTo>
                        <a:pt x="30601" y="338531"/>
                        <a:pt x="41252" y="355818"/>
                        <a:pt x="58408" y="364461"/>
                      </a:cubicBezTo>
                      <a:cubicBezTo>
                        <a:pt x="61813" y="366164"/>
                        <a:pt x="64301" y="369263"/>
                        <a:pt x="65218" y="372974"/>
                      </a:cubicBezTo>
                      <a:cubicBezTo>
                        <a:pt x="66178" y="376641"/>
                        <a:pt x="65480" y="380569"/>
                        <a:pt x="63297" y="383712"/>
                      </a:cubicBezTo>
                      <a:cubicBezTo>
                        <a:pt x="57491" y="392138"/>
                        <a:pt x="54436" y="402003"/>
                        <a:pt x="54436" y="412262"/>
                      </a:cubicBezTo>
                      <a:cubicBezTo>
                        <a:pt x="54436" y="429243"/>
                        <a:pt x="62904" y="444958"/>
                        <a:pt x="77135" y="454387"/>
                      </a:cubicBezTo>
                      <a:lnTo>
                        <a:pt x="85953" y="460237"/>
                      </a:lnTo>
                      <a:lnTo>
                        <a:pt x="83465" y="449978"/>
                      </a:lnTo>
                      <a:cubicBezTo>
                        <a:pt x="81239" y="440855"/>
                        <a:pt x="80977" y="431469"/>
                        <a:pt x="82592" y="422127"/>
                      </a:cubicBezTo>
                      <a:cubicBezTo>
                        <a:pt x="85735" y="404098"/>
                        <a:pt x="95732" y="388427"/>
                        <a:pt x="110705" y="377907"/>
                      </a:cubicBezTo>
                      <a:cubicBezTo>
                        <a:pt x="112931" y="376335"/>
                        <a:pt x="115550" y="375506"/>
                        <a:pt x="118257" y="375506"/>
                      </a:cubicBezTo>
                      <a:cubicBezTo>
                        <a:pt x="122579" y="375506"/>
                        <a:pt x="126595" y="377601"/>
                        <a:pt x="129039" y="381093"/>
                      </a:cubicBezTo>
                      <a:cubicBezTo>
                        <a:pt x="131047" y="383974"/>
                        <a:pt x="131833" y="387467"/>
                        <a:pt x="131222" y="390959"/>
                      </a:cubicBezTo>
                      <a:cubicBezTo>
                        <a:pt x="130611" y="394407"/>
                        <a:pt x="128690" y="397463"/>
                        <a:pt x="125809" y="399471"/>
                      </a:cubicBezTo>
                      <a:cubicBezTo>
                        <a:pt x="116598" y="405932"/>
                        <a:pt x="110487" y="415579"/>
                        <a:pt x="108522" y="426667"/>
                      </a:cubicBezTo>
                      <a:cubicBezTo>
                        <a:pt x="106601" y="437755"/>
                        <a:pt x="109090" y="448887"/>
                        <a:pt x="115550" y="458098"/>
                      </a:cubicBezTo>
                      <a:cubicBezTo>
                        <a:pt x="123408" y="469317"/>
                        <a:pt x="136329" y="475995"/>
                        <a:pt x="150036" y="475995"/>
                      </a:cubicBezTo>
                      <a:cubicBezTo>
                        <a:pt x="158723" y="475995"/>
                        <a:pt x="167061" y="473376"/>
                        <a:pt x="174177" y="468356"/>
                      </a:cubicBezTo>
                      <a:cubicBezTo>
                        <a:pt x="176403" y="466785"/>
                        <a:pt x="179022" y="465955"/>
                        <a:pt x="181729" y="465955"/>
                      </a:cubicBezTo>
                      <a:cubicBezTo>
                        <a:pt x="186050" y="465955"/>
                        <a:pt x="190067" y="468051"/>
                        <a:pt x="192511" y="471543"/>
                      </a:cubicBezTo>
                      <a:cubicBezTo>
                        <a:pt x="196702" y="477480"/>
                        <a:pt x="195261" y="485730"/>
                        <a:pt x="189281" y="489921"/>
                      </a:cubicBezTo>
                      <a:cubicBezTo>
                        <a:pt x="177669" y="498040"/>
                        <a:pt x="164136" y="502362"/>
                        <a:pt x="150124" y="502362"/>
                      </a:cubicBezTo>
                      <a:cubicBezTo>
                        <a:pt x="146151" y="502362"/>
                        <a:pt x="142135" y="502013"/>
                        <a:pt x="138163" y="501314"/>
                      </a:cubicBezTo>
                      <a:cubicBezTo>
                        <a:pt x="129781" y="499830"/>
                        <a:pt x="121880" y="496905"/>
                        <a:pt x="114677" y="492540"/>
                      </a:cubicBezTo>
                      <a:lnTo>
                        <a:pt x="107343" y="488131"/>
                      </a:lnTo>
                      <a:lnTo>
                        <a:pt x="108435" y="496600"/>
                      </a:lnTo>
                      <a:cubicBezTo>
                        <a:pt x="111622" y="521744"/>
                        <a:pt x="133143" y="540733"/>
                        <a:pt x="158505" y="540733"/>
                      </a:cubicBezTo>
                      <a:cubicBezTo>
                        <a:pt x="172125" y="540733"/>
                        <a:pt x="184872" y="535408"/>
                        <a:pt x="194432" y="525717"/>
                      </a:cubicBezTo>
                      <a:cubicBezTo>
                        <a:pt x="196920" y="523185"/>
                        <a:pt x="200281" y="521788"/>
                        <a:pt x="203817" y="521788"/>
                      </a:cubicBezTo>
                      <a:cubicBezTo>
                        <a:pt x="205694" y="521788"/>
                        <a:pt x="207528" y="522181"/>
                        <a:pt x="209274" y="522966"/>
                      </a:cubicBezTo>
                      <a:cubicBezTo>
                        <a:pt x="214294" y="525236"/>
                        <a:pt x="217394" y="530475"/>
                        <a:pt x="216957" y="535931"/>
                      </a:cubicBezTo>
                      <a:cubicBezTo>
                        <a:pt x="216826" y="537459"/>
                        <a:pt x="216782" y="538682"/>
                        <a:pt x="216782" y="539773"/>
                      </a:cubicBezTo>
                      <a:cubicBezTo>
                        <a:pt x="216782" y="567624"/>
                        <a:pt x="239438" y="590280"/>
                        <a:pt x="267289" y="590280"/>
                      </a:cubicBezTo>
                      <a:cubicBezTo>
                        <a:pt x="290818" y="590280"/>
                        <a:pt x="311030" y="574303"/>
                        <a:pt x="316399" y="551428"/>
                      </a:cubicBezTo>
                      <a:cubicBezTo>
                        <a:pt x="317622" y="546277"/>
                        <a:pt x="321769" y="542392"/>
                        <a:pt x="326963" y="541475"/>
                      </a:cubicBezTo>
                      <a:cubicBezTo>
                        <a:pt x="327705" y="541344"/>
                        <a:pt x="328491" y="541257"/>
                        <a:pt x="329233" y="541257"/>
                      </a:cubicBezTo>
                      <a:cubicBezTo>
                        <a:pt x="333686" y="541257"/>
                        <a:pt x="337789" y="543483"/>
                        <a:pt x="340234" y="547238"/>
                      </a:cubicBezTo>
                      <a:cubicBezTo>
                        <a:pt x="349619" y="561600"/>
                        <a:pt x="365422" y="570156"/>
                        <a:pt x="382534" y="570156"/>
                      </a:cubicBezTo>
                      <a:cubicBezTo>
                        <a:pt x="406805" y="570156"/>
                        <a:pt x="427672" y="552869"/>
                        <a:pt x="432168" y="529034"/>
                      </a:cubicBezTo>
                      <a:lnTo>
                        <a:pt x="433434" y="522443"/>
                      </a:lnTo>
                      <a:lnTo>
                        <a:pt x="426973" y="524276"/>
                      </a:lnTo>
                      <a:cubicBezTo>
                        <a:pt x="420905" y="526022"/>
                        <a:pt x="414706" y="526895"/>
                        <a:pt x="408464" y="526895"/>
                      </a:cubicBezTo>
                      <a:cubicBezTo>
                        <a:pt x="402745" y="526895"/>
                        <a:pt x="397027" y="526153"/>
                        <a:pt x="391439" y="524756"/>
                      </a:cubicBezTo>
                      <a:cubicBezTo>
                        <a:pt x="376641" y="521002"/>
                        <a:pt x="363894" y="512664"/>
                        <a:pt x="354552" y="500747"/>
                      </a:cubicBezTo>
                      <a:lnTo>
                        <a:pt x="352020" y="497517"/>
                      </a:lnTo>
                      <a:lnTo>
                        <a:pt x="348746" y="500005"/>
                      </a:lnTo>
                      <a:cubicBezTo>
                        <a:pt x="339361" y="507120"/>
                        <a:pt x="328229" y="511311"/>
                        <a:pt x="316487" y="512140"/>
                      </a:cubicBezTo>
                      <a:cubicBezTo>
                        <a:pt x="315046" y="512228"/>
                        <a:pt x="313562" y="512315"/>
                        <a:pt x="312121" y="512315"/>
                      </a:cubicBezTo>
                      <a:cubicBezTo>
                        <a:pt x="297585" y="512315"/>
                        <a:pt x="283528" y="507033"/>
                        <a:pt x="272484" y="497473"/>
                      </a:cubicBezTo>
                      <a:cubicBezTo>
                        <a:pt x="260261" y="486865"/>
                        <a:pt x="252884" y="472110"/>
                        <a:pt x="251749" y="455959"/>
                      </a:cubicBezTo>
                      <a:cubicBezTo>
                        <a:pt x="251487" y="452466"/>
                        <a:pt x="252622" y="449061"/>
                        <a:pt x="254935" y="446399"/>
                      </a:cubicBezTo>
                      <a:cubicBezTo>
                        <a:pt x="257249" y="443736"/>
                        <a:pt x="260436" y="442121"/>
                        <a:pt x="263972" y="441902"/>
                      </a:cubicBezTo>
                      <a:cubicBezTo>
                        <a:pt x="264277" y="441902"/>
                        <a:pt x="264626" y="441902"/>
                        <a:pt x="264932" y="441902"/>
                      </a:cubicBezTo>
                      <a:cubicBezTo>
                        <a:pt x="271786" y="441902"/>
                        <a:pt x="277548" y="447272"/>
                        <a:pt x="278028" y="454169"/>
                      </a:cubicBezTo>
                      <a:cubicBezTo>
                        <a:pt x="278683" y="463292"/>
                        <a:pt x="282830" y="471630"/>
                        <a:pt x="289771" y="477611"/>
                      </a:cubicBezTo>
                      <a:cubicBezTo>
                        <a:pt x="296013" y="483024"/>
                        <a:pt x="303958" y="485992"/>
                        <a:pt x="312165" y="485992"/>
                      </a:cubicBezTo>
                      <a:cubicBezTo>
                        <a:pt x="312994" y="485992"/>
                        <a:pt x="313780" y="485992"/>
                        <a:pt x="314609" y="485905"/>
                      </a:cubicBezTo>
                      <a:cubicBezTo>
                        <a:pt x="333468" y="484552"/>
                        <a:pt x="347699" y="468138"/>
                        <a:pt x="346345" y="449323"/>
                      </a:cubicBezTo>
                      <a:cubicBezTo>
                        <a:pt x="346083" y="445831"/>
                        <a:pt x="347218" y="442426"/>
                        <a:pt x="349532" y="439763"/>
                      </a:cubicBezTo>
                      <a:cubicBezTo>
                        <a:pt x="351846" y="437100"/>
                        <a:pt x="355032" y="435485"/>
                        <a:pt x="358568" y="435267"/>
                      </a:cubicBezTo>
                      <a:cubicBezTo>
                        <a:pt x="358874" y="435267"/>
                        <a:pt x="359223" y="435267"/>
                        <a:pt x="359529" y="435267"/>
                      </a:cubicBezTo>
                      <a:cubicBezTo>
                        <a:pt x="366382" y="435267"/>
                        <a:pt x="372144" y="440636"/>
                        <a:pt x="372625" y="447534"/>
                      </a:cubicBezTo>
                      <a:cubicBezTo>
                        <a:pt x="373236" y="456221"/>
                        <a:pt x="372014" y="464777"/>
                        <a:pt x="368958" y="472983"/>
                      </a:cubicBezTo>
                      <a:lnTo>
                        <a:pt x="367997" y="475515"/>
                      </a:lnTo>
                      <a:lnTo>
                        <a:pt x="369918" y="477392"/>
                      </a:lnTo>
                      <a:cubicBezTo>
                        <a:pt x="370791" y="478222"/>
                        <a:pt x="371490" y="479139"/>
                        <a:pt x="372057" y="480099"/>
                      </a:cubicBezTo>
                      <a:cubicBezTo>
                        <a:pt x="377776" y="489746"/>
                        <a:pt x="386943" y="496600"/>
                        <a:pt x="397856" y="499394"/>
                      </a:cubicBezTo>
                      <a:cubicBezTo>
                        <a:pt x="401305" y="500267"/>
                        <a:pt x="404797" y="500703"/>
                        <a:pt x="408333" y="500703"/>
                      </a:cubicBezTo>
                      <a:cubicBezTo>
                        <a:pt x="415841" y="500703"/>
                        <a:pt x="423219" y="498651"/>
                        <a:pt x="429767" y="494810"/>
                      </a:cubicBezTo>
                      <a:cubicBezTo>
                        <a:pt x="449716" y="482980"/>
                        <a:pt x="456308" y="457094"/>
                        <a:pt x="444478" y="437144"/>
                      </a:cubicBezTo>
                      <a:cubicBezTo>
                        <a:pt x="440767" y="430902"/>
                        <a:pt x="442819" y="422782"/>
                        <a:pt x="449062" y="419072"/>
                      </a:cubicBezTo>
                      <a:cubicBezTo>
                        <a:pt x="451113" y="417849"/>
                        <a:pt x="453427" y="417238"/>
                        <a:pt x="455784" y="417238"/>
                      </a:cubicBezTo>
                      <a:cubicBezTo>
                        <a:pt x="460411" y="417238"/>
                        <a:pt x="464777" y="419726"/>
                        <a:pt x="467134" y="423699"/>
                      </a:cubicBezTo>
                      <a:cubicBezTo>
                        <a:pt x="481147" y="447315"/>
                        <a:pt x="479706" y="476956"/>
                        <a:pt x="463424" y="499175"/>
                      </a:cubicBezTo>
                      <a:lnTo>
                        <a:pt x="459582" y="504414"/>
                      </a:lnTo>
                      <a:lnTo>
                        <a:pt x="465912" y="505723"/>
                      </a:lnTo>
                      <a:cubicBezTo>
                        <a:pt x="469273" y="506422"/>
                        <a:pt x="472678" y="506771"/>
                        <a:pt x="475996" y="506771"/>
                      </a:cubicBezTo>
                      <a:cubicBezTo>
                        <a:pt x="503847" y="506771"/>
                        <a:pt x="526503" y="484115"/>
                        <a:pt x="526503" y="456264"/>
                      </a:cubicBezTo>
                      <a:cubicBezTo>
                        <a:pt x="526503" y="447490"/>
                        <a:pt x="524189" y="438847"/>
                        <a:pt x="519867" y="431207"/>
                      </a:cubicBezTo>
                      <a:cubicBezTo>
                        <a:pt x="517859" y="427671"/>
                        <a:pt x="517554" y="423306"/>
                        <a:pt x="519125" y="419552"/>
                      </a:cubicBezTo>
                      <a:cubicBezTo>
                        <a:pt x="520697" y="415798"/>
                        <a:pt x="523971" y="412916"/>
                        <a:pt x="527900" y="411912"/>
                      </a:cubicBezTo>
                      <a:cubicBezTo>
                        <a:pt x="550032" y="406063"/>
                        <a:pt x="565441" y="385982"/>
                        <a:pt x="565441" y="363108"/>
                      </a:cubicBezTo>
                      <a:cubicBezTo>
                        <a:pt x="565441" y="354508"/>
                        <a:pt x="563215" y="345996"/>
                        <a:pt x="559068" y="338531"/>
                      </a:cubicBezTo>
                      <a:lnTo>
                        <a:pt x="555226" y="331678"/>
                      </a:lnTo>
                      <a:lnTo>
                        <a:pt x="551734" y="338706"/>
                      </a:lnTo>
                      <a:cubicBezTo>
                        <a:pt x="541126" y="359921"/>
                        <a:pt x="520740" y="373978"/>
                        <a:pt x="497255" y="376335"/>
                      </a:cubicBezTo>
                      <a:cubicBezTo>
                        <a:pt x="496818" y="376379"/>
                        <a:pt x="496382" y="376422"/>
                        <a:pt x="495945" y="376422"/>
                      </a:cubicBezTo>
                      <a:cubicBezTo>
                        <a:pt x="489135" y="376422"/>
                        <a:pt x="483504" y="371315"/>
                        <a:pt x="482849" y="364549"/>
                      </a:cubicBezTo>
                      <a:cubicBezTo>
                        <a:pt x="482500" y="361056"/>
                        <a:pt x="483548" y="357608"/>
                        <a:pt x="485774" y="354901"/>
                      </a:cubicBezTo>
                      <a:cubicBezTo>
                        <a:pt x="488000" y="352195"/>
                        <a:pt x="491143" y="350492"/>
                        <a:pt x="494679" y="350143"/>
                      </a:cubicBezTo>
                      <a:cubicBezTo>
                        <a:pt x="517772" y="347829"/>
                        <a:pt x="534666" y="327181"/>
                        <a:pt x="532396" y="304089"/>
                      </a:cubicBezTo>
                      <a:cubicBezTo>
                        <a:pt x="530257" y="282480"/>
                        <a:pt x="512272" y="266154"/>
                        <a:pt x="490576" y="266154"/>
                      </a:cubicBezTo>
                      <a:cubicBezTo>
                        <a:pt x="489179" y="266154"/>
                        <a:pt x="487782" y="266241"/>
                        <a:pt x="486385" y="266372"/>
                      </a:cubicBezTo>
                      <a:cubicBezTo>
                        <a:pt x="485949" y="266416"/>
                        <a:pt x="485512" y="266460"/>
                        <a:pt x="485076" y="266460"/>
                      </a:cubicBezTo>
                      <a:cubicBezTo>
                        <a:pt x="478266" y="266460"/>
                        <a:pt x="472678" y="261352"/>
                        <a:pt x="471980" y="254586"/>
                      </a:cubicBezTo>
                      <a:cubicBezTo>
                        <a:pt x="471630" y="251094"/>
                        <a:pt x="472678" y="247645"/>
                        <a:pt x="474904" y="244939"/>
                      </a:cubicBezTo>
                      <a:cubicBezTo>
                        <a:pt x="477131" y="242232"/>
                        <a:pt x="480274" y="240530"/>
                        <a:pt x="483810" y="240180"/>
                      </a:cubicBezTo>
                      <a:cubicBezTo>
                        <a:pt x="486080" y="239962"/>
                        <a:pt x="488350" y="239831"/>
                        <a:pt x="490576" y="239831"/>
                      </a:cubicBezTo>
                      <a:cubicBezTo>
                        <a:pt x="516855" y="239831"/>
                        <a:pt x="541126" y="255197"/>
                        <a:pt x="552433" y="279032"/>
                      </a:cubicBezTo>
                      <a:lnTo>
                        <a:pt x="556012" y="286584"/>
                      </a:lnTo>
                      <a:lnTo>
                        <a:pt x="559854" y="279163"/>
                      </a:lnTo>
                      <a:cubicBezTo>
                        <a:pt x="563564" y="272047"/>
                        <a:pt x="565485" y="264015"/>
                        <a:pt x="565485" y="255983"/>
                      </a:cubicBezTo>
                      <a:cubicBezTo>
                        <a:pt x="565485" y="230708"/>
                        <a:pt x="546627" y="209187"/>
                        <a:pt x="521613" y="205913"/>
                      </a:cubicBezTo>
                      <a:cubicBezTo>
                        <a:pt x="517117" y="205345"/>
                        <a:pt x="513319" y="202508"/>
                        <a:pt x="511399" y="198448"/>
                      </a:cubicBezTo>
                      <a:cubicBezTo>
                        <a:pt x="509478" y="194344"/>
                        <a:pt x="509783" y="189630"/>
                        <a:pt x="512228" y="185788"/>
                      </a:cubicBezTo>
                      <a:cubicBezTo>
                        <a:pt x="517335" y="177713"/>
                        <a:pt x="520086" y="168371"/>
                        <a:pt x="520086" y="158767"/>
                      </a:cubicBezTo>
                      <a:cubicBezTo>
                        <a:pt x="520086" y="130916"/>
                        <a:pt x="497430" y="108260"/>
                        <a:pt x="469579" y="108260"/>
                      </a:cubicBezTo>
                      <a:cubicBezTo>
                        <a:pt x="466829" y="108260"/>
                        <a:pt x="463991" y="108478"/>
                        <a:pt x="461197" y="108959"/>
                      </a:cubicBezTo>
                      <a:cubicBezTo>
                        <a:pt x="460499" y="109090"/>
                        <a:pt x="459757" y="109133"/>
                        <a:pt x="459015" y="109133"/>
                      </a:cubicBezTo>
                      <a:cubicBezTo>
                        <a:pt x="456221" y="109133"/>
                        <a:pt x="453558" y="108260"/>
                        <a:pt x="451332" y="106645"/>
                      </a:cubicBezTo>
                      <a:cubicBezTo>
                        <a:pt x="448494" y="104593"/>
                        <a:pt x="446573" y="101450"/>
                        <a:pt x="446006" y="98002"/>
                      </a:cubicBezTo>
                      <a:cubicBezTo>
                        <a:pt x="441029" y="66702"/>
                        <a:pt x="414314" y="43959"/>
                        <a:pt x="382534" y="43959"/>
                      </a:cubicBezTo>
                      <a:cubicBezTo>
                        <a:pt x="374851" y="43959"/>
                        <a:pt x="367386" y="45268"/>
                        <a:pt x="360271" y="47888"/>
                      </a:cubicBezTo>
                      <a:lnTo>
                        <a:pt x="353330" y="50463"/>
                      </a:lnTo>
                      <a:lnTo>
                        <a:pt x="359179" y="55047"/>
                      </a:lnTo>
                      <a:cubicBezTo>
                        <a:pt x="365727" y="60198"/>
                        <a:pt x="371228" y="66397"/>
                        <a:pt x="375506" y="73556"/>
                      </a:cubicBezTo>
                      <a:cubicBezTo>
                        <a:pt x="383931" y="87569"/>
                        <a:pt x="387030" y="103458"/>
                        <a:pt x="384455" y="119566"/>
                      </a:cubicBezTo>
                      <a:lnTo>
                        <a:pt x="383887" y="123190"/>
                      </a:lnTo>
                      <a:lnTo>
                        <a:pt x="387423" y="124194"/>
                      </a:lnTo>
                      <a:cubicBezTo>
                        <a:pt x="389038" y="124674"/>
                        <a:pt x="390392" y="125110"/>
                        <a:pt x="391658" y="125547"/>
                      </a:cubicBezTo>
                      <a:cubicBezTo>
                        <a:pt x="423044" y="137115"/>
                        <a:pt x="439152" y="171994"/>
                        <a:pt x="427584" y="203381"/>
                      </a:cubicBezTo>
                      <a:cubicBezTo>
                        <a:pt x="425663" y="208532"/>
                        <a:pt x="420731" y="212024"/>
                        <a:pt x="415230" y="212024"/>
                      </a:cubicBezTo>
                      <a:cubicBezTo>
                        <a:pt x="413702" y="212024"/>
                        <a:pt x="412131" y="211762"/>
                        <a:pt x="410690" y="211195"/>
                      </a:cubicBezTo>
                      <a:cubicBezTo>
                        <a:pt x="407373" y="209972"/>
                        <a:pt x="404754" y="207528"/>
                        <a:pt x="403269" y="204341"/>
                      </a:cubicBezTo>
                      <a:cubicBezTo>
                        <a:pt x="401785" y="201154"/>
                        <a:pt x="401654" y="197575"/>
                        <a:pt x="402876" y="194257"/>
                      </a:cubicBezTo>
                      <a:cubicBezTo>
                        <a:pt x="409424" y="176534"/>
                        <a:pt x="400301" y="156803"/>
                        <a:pt x="382578" y="150255"/>
                      </a:cubicBezTo>
                      <a:cubicBezTo>
                        <a:pt x="378780" y="148858"/>
                        <a:pt x="374807" y="148159"/>
                        <a:pt x="370791" y="148159"/>
                      </a:cubicBezTo>
                      <a:cubicBezTo>
                        <a:pt x="358001" y="148159"/>
                        <a:pt x="346345" y="155187"/>
                        <a:pt x="340452" y="166494"/>
                      </a:cubicBezTo>
                      <a:lnTo>
                        <a:pt x="339055" y="169200"/>
                      </a:lnTo>
                      <a:lnTo>
                        <a:pt x="341238" y="171339"/>
                      </a:lnTo>
                      <a:lnTo>
                        <a:pt x="341456" y="171557"/>
                      </a:lnTo>
                      <a:cubicBezTo>
                        <a:pt x="341893" y="171994"/>
                        <a:pt x="342329" y="172430"/>
                        <a:pt x="342766" y="172911"/>
                      </a:cubicBezTo>
                      <a:cubicBezTo>
                        <a:pt x="345167" y="175486"/>
                        <a:pt x="346433" y="178848"/>
                        <a:pt x="346302" y="182340"/>
                      </a:cubicBezTo>
                      <a:cubicBezTo>
                        <a:pt x="346171" y="185832"/>
                        <a:pt x="344687" y="189106"/>
                        <a:pt x="342111" y="191507"/>
                      </a:cubicBezTo>
                      <a:cubicBezTo>
                        <a:pt x="339666" y="193777"/>
                        <a:pt x="336480" y="195043"/>
                        <a:pt x="333118" y="195043"/>
                      </a:cubicBezTo>
                      <a:cubicBezTo>
                        <a:pt x="329408" y="195043"/>
                        <a:pt x="326003" y="193559"/>
                        <a:pt x="323471" y="190852"/>
                      </a:cubicBezTo>
                      <a:cubicBezTo>
                        <a:pt x="317010" y="183955"/>
                        <a:pt x="307887" y="179983"/>
                        <a:pt x="298458" y="179983"/>
                      </a:cubicBezTo>
                      <a:cubicBezTo>
                        <a:pt x="289727" y="179983"/>
                        <a:pt x="281433" y="183257"/>
                        <a:pt x="275060" y="189193"/>
                      </a:cubicBezTo>
                      <a:cubicBezTo>
                        <a:pt x="261265" y="202071"/>
                        <a:pt x="260523" y="223810"/>
                        <a:pt x="273444" y="237605"/>
                      </a:cubicBezTo>
                      <a:cubicBezTo>
                        <a:pt x="278421" y="242931"/>
                        <a:pt x="278115" y="251268"/>
                        <a:pt x="272833" y="256245"/>
                      </a:cubicBezTo>
                      <a:cubicBezTo>
                        <a:pt x="270389" y="258515"/>
                        <a:pt x="267202" y="259781"/>
                        <a:pt x="263841" y="259781"/>
                      </a:cubicBezTo>
                      <a:cubicBezTo>
                        <a:pt x="260130" y="259781"/>
                        <a:pt x="256725" y="258297"/>
                        <a:pt x="254193" y="255590"/>
                      </a:cubicBezTo>
                      <a:cubicBezTo>
                        <a:pt x="231363" y="231188"/>
                        <a:pt x="232672" y="192729"/>
                        <a:pt x="257074" y="169899"/>
                      </a:cubicBezTo>
                      <a:cubicBezTo>
                        <a:pt x="268293" y="159378"/>
                        <a:pt x="283004" y="153616"/>
                        <a:pt x="298414" y="153616"/>
                      </a:cubicBezTo>
                      <a:cubicBezTo>
                        <a:pt x="303303" y="153616"/>
                        <a:pt x="308192" y="154183"/>
                        <a:pt x="312907" y="155362"/>
                      </a:cubicBezTo>
                      <a:lnTo>
                        <a:pt x="316006" y="156104"/>
                      </a:lnTo>
                      <a:lnTo>
                        <a:pt x="317534" y="153310"/>
                      </a:lnTo>
                      <a:cubicBezTo>
                        <a:pt x="325305" y="139036"/>
                        <a:pt x="338750" y="128341"/>
                        <a:pt x="354509" y="123932"/>
                      </a:cubicBezTo>
                      <a:lnTo>
                        <a:pt x="357171" y="123190"/>
                      </a:lnTo>
                      <a:lnTo>
                        <a:pt x="357521" y="120439"/>
                      </a:lnTo>
                      <a:cubicBezTo>
                        <a:pt x="357564" y="119916"/>
                        <a:pt x="357652" y="119392"/>
                        <a:pt x="357783" y="118868"/>
                      </a:cubicBezTo>
                      <a:cubicBezTo>
                        <a:pt x="360489" y="107955"/>
                        <a:pt x="358787" y="96648"/>
                        <a:pt x="352981" y="87001"/>
                      </a:cubicBezTo>
                      <a:cubicBezTo>
                        <a:pt x="347175" y="77354"/>
                        <a:pt x="337964" y="70587"/>
                        <a:pt x="327094" y="67881"/>
                      </a:cubicBezTo>
                      <a:cubicBezTo>
                        <a:pt x="323733" y="67051"/>
                        <a:pt x="320328" y="66615"/>
                        <a:pt x="316879" y="66615"/>
                      </a:cubicBezTo>
                      <a:cubicBezTo>
                        <a:pt x="309284" y="66615"/>
                        <a:pt x="301819" y="68710"/>
                        <a:pt x="295227" y="72683"/>
                      </a:cubicBezTo>
                      <a:cubicBezTo>
                        <a:pt x="285580" y="78489"/>
                        <a:pt x="278814" y="87699"/>
                        <a:pt x="276107" y="98613"/>
                      </a:cubicBezTo>
                      <a:cubicBezTo>
                        <a:pt x="274623" y="104506"/>
                        <a:pt x="269385" y="108609"/>
                        <a:pt x="263317" y="108609"/>
                      </a:cubicBezTo>
                      <a:cubicBezTo>
                        <a:pt x="262269" y="108609"/>
                        <a:pt x="261178" y="108478"/>
                        <a:pt x="260130" y="108217"/>
                      </a:cubicBezTo>
                      <a:cubicBezTo>
                        <a:pt x="256725" y="107387"/>
                        <a:pt x="253844" y="105248"/>
                        <a:pt x="252011" y="102236"/>
                      </a:cubicBezTo>
                      <a:cubicBezTo>
                        <a:pt x="250177" y="99224"/>
                        <a:pt x="249653" y="95688"/>
                        <a:pt x="250526" y="92239"/>
                      </a:cubicBezTo>
                      <a:cubicBezTo>
                        <a:pt x="254935" y="74516"/>
                        <a:pt x="265980" y="59543"/>
                        <a:pt x="281651" y="50114"/>
                      </a:cubicBezTo>
                      <a:cubicBezTo>
                        <a:pt x="284532" y="48368"/>
                        <a:pt x="287544" y="46840"/>
                        <a:pt x="290600" y="45574"/>
                      </a:cubicBezTo>
                      <a:lnTo>
                        <a:pt x="298676" y="42169"/>
                      </a:lnTo>
                      <a:lnTo>
                        <a:pt x="290949" y="38066"/>
                      </a:lnTo>
                      <a:cubicBezTo>
                        <a:pt x="281738" y="33176"/>
                        <a:pt x="271349" y="30601"/>
                        <a:pt x="260829" y="30601"/>
                      </a:cubicBezTo>
                      <a:cubicBezTo>
                        <a:pt x="231450" y="30601"/>
                        <a:pt x="205825" y="50463"/>
                        <a:pt x="198579" y="78881"/>
                      </a:cubicBezTo>
                      <a:cubicBezTo>
                        <a:pt x="197662" y="82505"/>
                        <a:pt x="195218" y="85560"/>
                        <a:pt x="191900" y="87307"/>
                      </a:cubicBezTo>
                      <a:cubicBezTo>
                        <a:pt x="190023" y="88267"/>
                        <a:pt x="187928" y="88791"/>
                        <a:pt x="185788" y="88791"/>
                      </a:cubicBezTo>
                      <a:moveTo>
                        <a:pt x="260785" y="0"/>
                      </a:moveTo>
                      <a:cubicBezTo>
                        <a:pt x="223418" y="0"/>
                        <a:pt x="190197" y="21783"/>
                        <a:pt x="174875" y="54654"/>
                      </a:cubicBezTo>
                      <a:cubicBezTo>
                        <a:pt x="169506" y="53694"/>
                        <a:pt x="164005" y="53213"/>
                        <a:pt x="158462" y="53213"/>
                      </a:cubicBezTo>
                      <a:cubicBezTo>
                        <a:pt x="106209" y="53213"/>
                        <a:pt x="63690" y="95732"/>
                        <a:pt x="63690" y="147985"/>
                      </a:cubicBezTo>
                      <a:cubicBezTo>
                        <a:pt x="63690" y="150691"/>
                        <a:pt x="63821" y="153441"/>
                        <a:pt x="64039" y="156148"/>
                      </a:cubicBezTo>
                      <a:cubicBezTo>
                        <a:pt x="27502" y="163962"/>
                        <a:pt x="0" y="196527"/>
                        <a:pt x="0" y="235379"/>
                      </a:cubicBezTo>
                      <a:cubicBezTo>
                        <a:pt x="0" y="250264"/>
                        <a:pt x="4103" y="264757"/>
                        <a:pt x="11743" y="277373"/>
                      </a:cubicBezTo>
                      <a:cubicBezTo>
                        <a:pt x="4103" y="289945"/>
                        <a:pt x="0" y="304438"/>
                        <a:pt x="0" y="319367"/>
                      </a:cubicBezTo>
                      <a:cubicBezTo>
                        <a:pt x="0" y="344119"/>
                        <a:pt x="11044" y="366862"/>
                        <a:pt x="29684" y="382054"/>
                      </a:cubicBezTo>
                      <a:cubicBezTo>
                        <a:pt x="25843" y="391570"/>
                        <a:pt x="23878" y="401785"/>
                        <a:pt x="23878" y="412262"/>
                      </a:cubicBezTo>
                      <a:cubicBezTo>
                        <a:pt x="23878" y="446879"/>
                        <a:pt x="46011" y="477130"/>
                        <a:pt x="77485" y="488480"/>
                      </a:cubicBezTo>
                      <a:cubicBezTo>
                        <a:pt x="77485" y="489048"/>
                        <a:pt x="77485" y="489659"/>
                        <a:pt x="77485" y="490270"/>
                      </a:cubicBezTo>
                      <a:cubicBezTo>
                        <a:pt x="77485" y="534927"/>
                        <a:pt x="113804" y="571291"/>
                        <a:pt x="158505" y="571291"/>
                      </a:cubicBezTo>
                      <a:cubicBezTo>
                        <a:pt x="169593" y="571291"/>
                        <a:pt x="180332" y="569064"/>
                        <a:pt x="190241" y="564874"/>
                      </a:cubicBezTo>
                      <a:cubicBezTo>
                        <a:pt x="200805" y="597352"/>
                        <a:pt x="231363" y="620881"/>
                        <a:pt x="267289" y="620881"/>
                      </a:cubicBezTo>
                      <a:cubicBezTo>
                        <a:pt x="295053" y="620881"/>
                        <a:pt x="319935" y="606999"/>
                        <a:pt x="334603" y="585085"/>
                      </a:cubicBezTo>
                      <a:cubicBezTo>
                        <a:pt x="348310" y="595169"/>
                        <a:pt x="365029" y="600800"/>
                        <a:pt x="382578" y="600800"/>
                      </a:cubicBezTo>
                      <a:cubicBezTo>
                        <a:pt x="421735" y="600800"/>
                        <a:pt x="454518" y="572862"/>
                        <a:pt x="461983" y="535888"/>
                      </a:cubicBezTo>
                      <a:cubicBezTo>
                        <a:pt x="466654" y="536717"/>
                        <a:pt x="471368" y="537110"/>
                        <a:pt x="476127" y="537110"/>
                      </a:cubicBezTo>
                      <a:cubicBezTo>
                        <a:pt x="520784" y="537110"/>
                        <a:pt x="557147" y="500791"/>
                        <a:pt x="557147" y="456090"/>
                      </a:cubicBezTo>
                      <a:cubicBezTo>
                        <a:pt x="557147" y="448581"/>
                        <a:pt x="556100" y="441160"/>
                        <a:pt x="554048" y="433957"/>
                      </a:cubicBezTo>
                      <a:cubicBezTo>
                        <a:pt x="579498" y="419988"/>
                        <a:pt x="596086" y="392967"/>
                        <a:pt x="596086" y="362933"/>
                      </a:cubicBezTo>
                      <a:cubicBezTo>
                        <a:pt x="596086" y="342853"/>
                        <a:pt x="588752" y="323951"/>
                        <a:pt x="575831" y="309327"/>
                      </a:cubicBezTo>
                      <a:cubicBezTo>
                        <a:pt x="588752" y="294747"/>
                        <a:pt x="596086" y="275801"/>
                        <a:pt x="596086" y="255721"/>
                      </a:cubicBezTo>
                      <a:cubicBezTo>
                        <a:pt x="596086" y="222894"/>
                        <a:pt x="576224" y="193995"/>
                        <a:pt x="547325" y="181423"/>
                      </a:cubicBezTo>
                      <a:cubicBezTo>
                        <a:pt x="549508" y="174046"/>
                        <a:pt x="550643" y="166319"/>
                        <a:pt x="550643" y="158549"/>
                      </a:cubicBezTo>
                      <a:cubicBezTo>
                        <a:pt x="550643" y="114808"/>
                        <a:pt x="515764" y="79056"/>
                        <a:pt x="472372" y="77572"/>
                      </a:cubicBezTo>
                      <a:cubicBezTo>
                        <a:pt x="459626" y="39506"/>
                        <a:pt x="424048" y="13271"/>
                        <a:pt x="382578" y="13271"/>
                      </a:cubicBezTo>
                      <a:cubicBezTo>
                        <a:pt x="363327" y="13271"/>
                        <a:pt x="345036" y="18946"/>
                        <a:pt x="329495" y="29510"/>
                      </a:cubicBezTo>
                      <a:cubicBezTo>
                        <a:pt x="311816" y="10826"/>
                        <a:pt x="287239" y="87"/>
                        <a:pt x="260785" y="87"/>
                      </a:cubicBezTo>
                      <a:lnTo>
                        <a:pt x="260785" y="87"/>
                      </a:lnTo>
                      <a:close/>
                      <a:moveTo>
                        <a:pt x="185745" y="92851"/>
                      </a:moveTo>
                      <a:cubicBezTo>
                        <a:pt x="188495" y="92851"/>
                        <a:pt x="191245" y="92196"/>
                        <a:pt x="193733" y="90886"/>
                      </a:cubicBezTo>
                      <a:cubicBezTo>
                        <a:pt x="198099" y="88616"/>
                        <a:pt x="201285" y="84600"/>
                        <a:pt x="202508" y="79798"/>
                      </a:cubicBezTo>
                      <a:cubicBezTo>
                        <a:pt x="209318" y="53213"/>
                        <a:pt x="233283" y="34661"/>
                        <a:pt x="260741" y="34661"/>
                      </a:cubicBezTo>
                      <a:cubicBezTo>
                        <a:pt x="270781" y="34661"/>
                        <a:pt x="280385" y="37149"/>
                        <a:pt x="288898" y="41645"/>
                      </a:cubicBezTo>
                      <a:cubicBezTo>
                        <a:pt x="285667" y="42998"/>
                        <a:pt x="282481" y="44614"/>
                        <a:pt x="279381" y="46447"/>
                      </a:cubicBezTo>
                      <a:cubicBezTo>
                        <a:pt x="262793" y="56444"/>
                        <a:pt x="251050" y="72334"/>
                        <a:pt x="246379" y="91148"/>
                      </a:cubicBezTo>
                      <a:cubicBezTo>
                        <a:pt x="244066" y="100446"/>
                        <a:pt x="249741" y="109832"/>
                        <a:pt x="259039" y="112145"/>
                      </a:cubicBezTo>
                      <a:cubicBezTo>
                        <a:pt x="260436" y="112495"/>
                        <a:pt x="261833" y="112669"/>
                        <a:pt x="263229" y="112669"/>
                      </a:cubicBezTo>
                      <a:cubicBezTo>
                        <a:pt x="271000" y="112669"/>
                        <a:pt x="278072" y="107387"/>
                        <a:pt x="280036" y="99529"/>
                      </a:cubicBezTo>
                      <a:cubicBezTo>
                        <a:pt x="282481" y="89708"/>
                        <a:pt x="288592" y="81413"/>
                        <a:pt x="297279" y="76175"/>
                      </a:cubicBezTo>
                      <a:cubicBezTo>
                        <a:pt x="303260" y="72552"/>
                        <a:pt x="309982" y="70718"/>
                        <a:pt x="316792" y="70718"/>
                      </a:cubicBezTo>
                      <a:cubicBezTo>
                        <a:pt x="319848" y="70718"/>
                        <a:pt x="322947" y="71111"/>
                        <a:pt x="326003" y="71853"/>
                      </a:cubicBezTo>
                      <a:cubicBezTo>
                        <a:pt x="335825" y="74298"/>
                        <a:pt x="344119" y="80409"/>
                        <a:pt x="349357" y="89096"/>
                      </a:cubicBezTo>
                      <a:cubicBezTo>
                        <a:pt x="354596" y="97783"/>
                        <a:pt x="356124" y="107955"/>
                        <a:pt x="353679" y="117820"/>
                      </a:cubicBezTo>
                      <a:cubicBezTo>
                        <a:pt x="353505" y="118519"/>
                        <a:pt x="353374" y="119217"/>
                        <a:pt x="353330" y="119872"/>
                      </a:cubicBezTo>
                      <a:cubicBezTo>
                        <a:pt x="336829" y="124499"/>
                        <a:pt x="322336" y="135543"/>
                        <a:pt x="313824" y="151259"/>
                      </a:cubicBezTo>
                      <a:cubicBezTo>
                        <a:pt x="308760" y="150036"/>
                        <a:pt x="303565" y="149382"/>
                        <a:pt x="298370" y="149382"/>
                      </a:cubicBezTo>
                      <a:cubicBezTo>
                        <a:pt x="282524" y="149382"/>
                        <a:pt x="266634" y="155144"/>
                        <a:pt x="254193" y="166799"/>
                      </a:cubicBezTo>
                      <a:cubicBezTo>
                        <a:pt x="228089" y="191201"/>
                        <a:pt x="226735" y="232235"/>
                        <a:pt x="251094" y="258340"/>
                      </a:cubicBezTo>
                      <a:cubicBezTo>
                        <a:pt x="254499" y="262007"/>
                        <a:pt x="259126" y="263840"/>
                        <a:pt x="263753" y="263840"/>
                      </a:cubicBezTo>
                      <a:cubicBezTo>
                        <a:pt x="267988" y="263840"/>
                        <a:pt x="272222" y="262313"/>
                        <a:pt x="275583" y="259170"/>
                      </a:cubicBezTo>
                      <a:cubicBezTo>
                        <a:pt x="282568" y="252622"/>
                        <a:pt x="282961" y="241665"/>
                        <a:pt x="276413" y="234680"/>
                      </a:cubicBezTo>
                      <a:cubicBezTo>
                        <a:pt x="265063" y="222544"/>
                        <a:pt x="265718" y="203468"/>
                        <a:pt x="277853" y="192118"/>
                      </a:cubicBezTo>
                      <a:cubicBezTo>
                        <a:pt x="283659" y="186705"/>
                        <a:pt x="291037" y="183999"/>
                        <a:pt x="298414" y="183999"/>
                      </a:cubicBezTo>
                      <a:cubicBezTo>
                        <a:pt x="306446" y="183999"/>
                        <a:pt x="314478" y="187185"/>
                        <a:pt x="320415" y="193515"/>
                      </a:cubicBezTo>
                      <a:cubicBezTo>
                        <a:pt x="323820" y="197182"/>
                        <a:pt x="328448" y="199015"/>
                        <a:pt x="333075" y="199015"/>
                      </a:cubicBezTo>
                      <a:cubicBezTo>
                        <a:pt x="337309" y="199015"/>
                        <a:pt x="341544" y="197487"/>
                        <a:pt x="344905" y="194344"/>
                      </a:cubicBezTo>
                      <a:cubicBezTo>
                        <a:pt x="351889" y="187796"/>
                        <a:pt x="352282" y="176839"/>
                        <a:pt x="345734" y="169855"/>
                      </a:cubicBezTo>
                      <a:cubicBezTo>
                        <a:pt x="345210" y="169287"/>
                        <a:pt x="344643" y="168764"/>
                        <a:pt x="344119" y="168196"/>
                      </a:cubicBezTo>
                      <a:cubicBezTo>
                        <a:pt x="349401" y="158156"/>
                        <a:pt x="359791" y="152088"/>
                        <a:pt x="370791" y="152088"/>
                      </a:cubicBezTo>
                      <a:cubicBezTo>
                        <a:pt x="374240" y="152088"/>
                        <a:pt x="377732" y="152699"/>
                        <a:pt x="381137" y="153921"/>
                      </a:cubicBezTo>
                      <a:cubicBezTo>
                        <a:pt x="396721" y="159640"/>
                        <a:pt x="404710" y="177014"/>
                        <a:pt x="398991" y="192598"/>
                      </a:cubicBezTo>
                      <a:cubicBezTo>
                        <a:pt x="395674" y="201591"/>
                        <a:pt x="400301" y="211544"/>
                        <a:pt x="409250" y="214861"/>
                      </a:cubicBezTo>
                      <a:cubicBezTo>
                        <a:pt x="411214" y="215604"/>
                        <a:pt x="413266" y="215953"/>
                        <a:pt x="415230" y="215953"/>
                      </a:cubicBezTo>
                      <a:cubicBezTo>
                        <a:pt x="422302" y="215953"/>
                        <a:pt x="428894" y="211631"/>
                        <a:pt x="431513" y="204603"/>
                      </a:cubicBezTo>
                      <a:cubicBezTo>
                        <a:pt x="443867" y="171077"/>
                        <a:pt x="426624" y="133797"/>
                        <a:pt x="393098" y="121443"/>
                      </a:cubicBezTo>
                      <a:cubicBezTo>
                        <a:pt x="391614" y="120876"/>
                        <a:pt x="390086" y="120439"/>
                        <a:pt x="388602" y="120003"/>
                      </a:cubicBezTo>
                      <a:cubicBezTo>
                        <a:pt x="391308" y="103153"/>
                        <a:pt x="387991" y="86041"/>
                        <a:pt x="379085" y="71199"/>
                      </a:cubicBezTo>
                      <a:cubicBezTo>
                        <a:pt x="374458" y="63516"/>
                        <a:pt x="368565" y="56924"/>
                        <a:pt x="361755" y="51555"/>
                      </a:cubicBezTo>
                      <a:cubicBezTo>
                        <a:pt x="368347" y="49110"/>
                        <a:pt x="375331" y="47844"/>
                        <a:pt x="382578" y="47844"/>
                      </a:cubicBezTo>
                      <a:cubicBezTo>
                        <a:pt x="412306" y="47844"/>
                        <a:pt x="437275" y="69103"/>
                        <a:pt x="441946" y="98395"/>
                      </a:cubicBezTo>
                      <a:cubicBezTo>
                        <a:pt x="442688" y="102934"/>
                        <a:pt x="445176" y="107038"/>
                        <a:pt x="448931" y="109744"/>
                      </a:cubicBezTo>
                      <a:cubicBezTo>
                        <a:pt x="451899" y="111883"/>
                        <a:pt x="455435" y="113018"/>
                        <a:pt x="459058" y="113018"/>
                      </a:cubicBezTo>
                      <a:cubicBezTo>
                        <a:pt x="460019" y="113018"/>
                        <a:pt x="460979" y="112931"/>
                        <a:pt x="461896" y="112800"/>
                      </a:cubicBezTo>
                      <a:cubicBezTo>
                        <a:pt x="464471" y="112364"/>
                        <a:pt x="467090" y="112145"/>
                        <a:pt x="469622" y="112145"/>
                      </a:cubicBezTo>
                      <a:cubicBezTo>
                        <a:pt x="495160" y="112145"/>
                        <a:pt x="515982" y="132924"/>
                        <a:pt x="515982" y="158505"/>
                      </a:cubicBezTo>
                      <a:cubicBezTo>
                        <a:pt x="515982" y="167323"/>
                        <a:pt x="513494" y="175879"/>
                        <a:pt x="508779" y="183300"/>
                      </a:cubicBezTo>
                      <a:cubicBezTo>
                        <a:pt x="505593" y="188277"/>
                        <a:pt x="505200" y="194563"/>
                        <a:pt x="507732" y="199932"/>
                      </a:cubicBezTo>
                      <a:cubicBezTo>
                        <a:pt x="510220" y="205301"/>
                        <a:pt x="515327" y="209012"/>
                        <a:pt x="521177" y="209754"/>
                      </a:cubicBezTo>
                      <a:cubicBezTo>
                        <a:pt x="544139" y="212766"/>
                        <a:pt x="561469" y="232497"/>
                        <a:pt x="561469" y="255677"/>
                      </a:cubicBezTo>
                      <a:cubicBezTo>
                        <a:pt x="561469" y="263229"/>
                        <a:pt x="559635" y="270476"/>
                        <a:pt x="556274" y="276936"/>
                      </a:cubicBezTo>
                      <a:cubicBezTo>
                        <a:pt x="544488" y="252098"/>
                        <a:pt x="519125" y="235379"/>
                        <a:pt x="490663" y="235379"/>
                      </a:cubicBezTo>
                      <a:cubicBezTo>
                        <a:pt x="488306" y="235379"/>
                        <a:pt x="485905" y="235509"/>
                        <a:pt x="483460" y="235728"/>
                      </a:cubicBezTo>
                      <a:cubicBezTo>
                        <a:pt x="473944" y="236688"/>
                        <a:pt x="467003" y="245157"/>
                        <a:pt x="467920" y="254673"/>
                      </a:cubicBezTo>
                      <a:cubicBezTo>
                        <a:pt x="468793" y="263622"/>
                        <a:pt x="476345" y="270301"/>
                        <a:pt x="485119" y="270301"/>
                      </a:cubicBezTo>
                      <a:cubicBezTo>
                        <a:pt x="485687" y="270301"/>
                        <a:pt x="486254" y="270301"/>
                        <a:pt x="486865" y="270214"/>
                      </a:cubicBezTo>
                      <a:cubicBezTo>
                        <a:pt x="488131" y="270083"/>
                        <a:pt x="489397" y="270039"/>
                        <a:pt x="490663" y="270039"/>
                      </a:cubicBezTo>
                      <a:cubicBezTo>
                        <a:pt x="509914" y="270039"/>
                        <a:pt x="526415" y="284663"/>
                        <a:pt x="528380" y="304220"/>
                      </a:cubicBezTo>
                      <a:cubicBezTo>
                        <a:pt x="530431" y="325042"/>
                        <a:pt x="515196" y="343639"/>
                        <a:pt x="494374" y="345734"/>
                      </a:cubicBezTo>
                      <a:cubicBezTo>
                        <a:pt x="484857" y="346694"/>
                        <a:pt x="477916" y="355163"/>
                        <a:pt x="478833" y="364680"/>
                      </a:cubicBezTo>
                      <a:cubicBezTo>
                        <a:pt x="479706" y="373628"/>
                        <a:pt x="487258" y="380307"/>
                        <a:pt x="496076" y="380307"/>
                      </a:cubicBezTo>
                      <a:cubicBezTo>
                        <a:pt x="496644" y="380307"/>
                        <a:pt x="497211" y="380307"/>
                        <a:pt x="497822" y="380220"/>
                      </a:cubicBezTo>
                      <a:cubicBezTo>
                        <a:pt x="523534" y="377645"/>
                        <a:pt x="544793" y="361886"/>
                        <a:pt x="555576" y="340321"/>
                      </a:cubicBezTo>
                      <a:cubicBezTo>
                        <a:pt x="559374" y="347087"/>
                        <a:pt x="561425" y="354814"/>
                        <a:pt x="561425" y="362890"/>
                      </a:cubicBezTo>
                      <a:cubicBezTo>
                        <a:pt x="561425" y="383931"/>
                        <a:pt x="547238" y="402352"/>
                        <a:pt x="526939" y="407678"/>
                      </a:cubicBezTo>
                      <a:cubicBezTo>
                        <a:pt x="521744" y="409075"/>
                        <a:pt x="517466" y="412785"/>
                        <a:pt x="515371" y="417762"/>
                      </a:cubicBezTo>
                      <a:cubicBezTo>
                        <a:pt x="513276" y="422738"/>
                        <a:pt x="513625" y="428370"/>
                        <a:pt x="516331" y="433041"/>
                      </a:cubicBezTo>
                      <a:cubicBezTo>
                        <a:pt x="520347" y="440025"/>
                        <a:pt x="522443" y="447970"/>
                        <a:pt x="522443" y="456002"/>
                      </a:cubicBezTo>
                      <a:cubicBezTo>
                        <a:pt x="522443" y="481539"/>
                        <a:pt x="501664" y="502362"/>
                        <a:pt x="476083" y="502362"/>
                      </a:cubicBezTo>
                      <a:cubicBezTo>
                        <a:pt x="472940" y="502362"/>
                        <a:pt x="469841" y="502013"/>
                        <a:pt x="466829" y="501402"/>
                      </a:cubicBezTo>
                      <a:cubicBezTo>
                        <a:pt x="483504" y="478615"/>
                        <a:pt x="486036" y="447141"/>
                        <a:pt x="470757" y="421385"/>
                      </a:cubicBezTo>
                      <a:cubicBezTo>
                        <a:pt x="467527" y="415929"/>
                        <a:pt x="461765" y="412916"/>
                        <a:pt x="455828" y="412916"/>
                      </a:cubicBezTo>
                      <a:cubicBezTo>
                        <a:pt x="452816" y="412916"/>
                        <a:pt x="449760" y="413702"/>
                        <a:pt x="447010" y="415361"/>
                      </a:cubicBezTo>
                      <a:cubicBezTo>
                        <a:pt x="438759" y="420250"/>
                        <a:pt x="436053" y="430858"/>
                        <a:pt x="440942" y="439108"/>
                      </a:cubicBezTo>
                      <a:cubicBezTo>
                        <a:pt x="451637" y="457094"/>
                        <a:pt x="445657" y="480404"/>
                        <a:pt x="427672" y="491099"/>
                      </a:cubicBezTo>
                      <a:cubicBezTo>
                        <a:pt x="421735" y="494635"/>
                        <a:pt x="415099" y="496425"/>
                        <a:pt x="408377" y="496425"/>
                      </a:cubicBezTo>
                      <a:cubicBezTo>
                        <a:pt x="405234" y="496425"/>
                        <a:pt x="402047" y="496032"/>
                        <a:pt x="398948" y="495247"/>
                      </a:cubicBezTo>
                      <a:cubicBezTo>
                        <a:pt x="389126" y="492758"/>
                        <a:pt x="380875" y="486560"/>
                        <a:pt x="375724" y="477873"/>
                      </a:cubicBezTo>
                      <a:cubicBezTo>
                        <a:pt x="374938" y="476519"/>
                        <a:pt x="373978" y="475384"/>
                        <a:pt x="372930" y="474337"/>
                      </a:cubicBezTo>
                      <a:cubicBezTo>
                        <a:pt x="376073" y="465912"/>
                        <a:pt x="377557" y="456701"/>
                        <a:pt x="376859" y="447141"/>
                      </a:cubicBezTo>
                      <a:cubicBezTo>
                        <a:pt x="376204" y="438017"/>
                        <a:pt x="368609" y="431033"/>
                        <a:pt x="359616" y="431033"/>
                      </a:cubicBezTo>
                      <a:cubicBezTo>
                        <a:pt x="359179" y="431033"/>
                        <a:pt x="358787" y="431033"/>
                        <a:pt x="358350" y="431076"/>
                      </a:cubicBezTo>
                      <a:cubicBezTo>
                        <a:pt x="348790" y="431775"/>
                        <a:pt x="341631" y="440025"/>
                        <a:pt x="342286" y="449585"/>
                      </a:cubicBezTo>
                      <a:cubicBezTo>
                        <a:pt x="343464" y="466130"/>
                        <a:pt x="330936" y="480579"/>
                        <a:pt x="314391" y="481758"/>
                      </a:cubicBezTo>
                      <a:cubicBezTo>
                        <a:pt x="313649" y="481801"/>
                        <a:pt x="312951" y="481845"/>
                        <a:pt x="312209" y="481845"/>
                      </a:cubicBezTo>
                      <a:cubicBezTo>
                        <a:pt x="304962" y="481845"/>
                        <a:pt x="298021" y="479269"/>
                        <a:pt x="292521" y="474468"/>
                      </a:cubicBezTo>
                      <a:cubicBezTo>
                        <a:pt x="286453" y="469186"/>
                        <a:pt x="282786" y="461895"/>
                        <a:pt x="282219" y="453863"/>
                      </a:cubicBezTo>
                      <a:cubicBezTo>
                        <a:pt x="281564" y="444740"/>
                        <a:pt x="273968" y="437755"/>
                        <a:pt x="264976" y="437755"/>
                      </a:cubicBezTo>
                      <a:cubicBezTo>
                        <a:pt x="264539" y="437755"/>
                        <a:pt x="264146" y="437755"/>
                        <a:pt x="263710" y="437799"/>
                      </a:cubicBezTo>
                      <a:cubicBezTo>
                        <a:pt x="254150" y="438497"/>
                        <a:pt x="246990" y="446748"/>
                        <a:pt x="247645" y="456308"/>
                      </a:cubicBezTo>
                      <a:cubicBezTo>
                        <a:pt x="248868" y="473551"/>
                        <a:pt x="256725" y="489310"/>
                        <a:pt x="269821" y="500660"/>
                      </a:cubicBezTo>
                      <a:cubicBezTo>
                        <a:pt x="281695" y="510962"/>
                        <a:pt x="296581" y="516506"/>
                        <a:pt x="312165" y="516506"/>
                      </a:cubicBezTo>
                      <a:cubicBezTo>
                        <a:pt x="313736" y="516506"/>
                        <a:pt x="315264" y="516462"/>
                        <a:pt x="316836" y="516331"/>
                      </a:cubicBezTo>
                      <a:cubicBezTo>
                        <a:pt x="329801" y="515414"/>
                        <a:pt x="341631" y="510700"/>
                        <a:pt x="351278" y="503366"/>
                      </a:cubicBezTo>
                      <a:cubicBezTo>
                        <a:pt x="361100" y="515938"/>
                        <a:pt x="374720" y="524843"/>
                        <a:pt x="390392" y="528860"/>
                      </a:cubicBezTo>
                      <a:cubicBezTo>
                        <a:pt x="396372" y="530387"/>
                        <a:pt x="402440" y="531130"/>
                        <a:pt x="408464" y="531130"/>
                      </a:cubicBezTo>
                      <a:cubicBezTo>
                        <a:pt x="415099" y="531130"/>
                        <a:pt x="421691" y="530169"/>
                        <a:pt x="428108" y="528379"/>
                      </a:cubicBezTo>
                      <a:cubicBezTo>
                        <a:pt x="424048" y="549857"/>
                        <a:pt x="405190" y="566140"/>
                        <a:pt x="382578" y="566140"/>
                      </a:cubicBezTo>
                      <a:cubicBezTo>
                        <a:pt x="366862" y="566140"/>
                        <a:pt x="352370" y="558282"/>
                        <a:pt x="343770" y="545099"/>
                      </a:cubicBezTo>
                      <a:cubicBezTo>
                        <a:pt x="340539" y="540166"/>
                        <a:pt x="335039" y="537241"/>
                        <a:pt x="329277" y="537241"/>
                      </a:cubicBezTo>
                      <a:cubicBezTo>
                        <a:pt x="328273" y="537241"/>
                        <a:pt x="327269" y="537328"/>
                        <a:pt x="326265" y="537503"/>
                      </a:cubicBezTo>
                      <a:cubicBezTo>
                        <a:pt x="319455" y="538682"/>
                        <a:pt x="313998" y="543833"/>
                        <a:pt x="312383" y="550599"/>
                      </a:cubicBezTo>
                      <a:cubicBezTo>
                        <a:pt x="307407" y="571596"/>
                        <a:pt x="288898" y="586220"/>
                        <a:pt x="267289" y="586220"/>
                      </a:cubicBezTo>
                      <a:cubicBezTo>
                        <a:pt x="241752" y="586220"/>
                        <a:pt x="220929" y="565441"/>
                        <a:pt x="220929" y="539860"/>
                      </a:cubicBezTo>
                      <a:cubicBezTo>
                        <a:pt x="220929" y="538813"/>
                        <a:pt x="220973" y="537721"/>
                        <a:pt x="221104" y="536324"/>
                      </a:cubicBezTo>
                      <a:cubicBezTo>
                        <a:pt x="221628" y="529078"/>
                        <a:pt x="217612" y="522268"/>
                        <a:pt x="210976" y="519256"/>
                      </a:cubicBezTo>
                      <a:cubicBezTo>
                        <a:pt x="208663" y="518208"/>
                        <a:pt x="206218" y="517684"/>
                        <a:pt x="203817" y="517684"/>
                      </a:cubicBezTo>
                      <a:cubicBezTo>
                        <a:pt x="199277" y="517684"/>
                        <a:pt x="194825" y="519474"/>
                        <a:pt x="191463" y="522835"/>
                      </a:cubicBezTo>
                      <a:cubicBezTo>
                        <a:pt x="182689" y="531741"/>
                        <a:pt x="170946" y="536630"/>
                        <a:pt x="158462" y="536630"/>
                      </a:cubicBezTo>
                      <a:cubicBezTo>
                        <a:pt x="134889" y="536630"/>
                        <a:pt x="115376" y="518950"/>
                        <a:pt x="112495" y="496120"/>
                      </a:cubicBezTo>
                      <a:cubicBezTo>
                        <a:pt x="120047" y="500660"/>
                        <a:pt x="128472" y="503846"/>
                        <a:pt x="137421" y="505418"/>
                      </a:cubicBezTo>
                      <a:cubicBezTo>
                        <a:pt x="141655" y="506160"/>
                        <a:pt x="145889" y="506509"/>
                        <a:pt x="150080" y="506509"/>
                      </a:cubicBezTo>
                      <a:cubicBezTo>
                        <a:pt x="164879" y="506509"/>
                        <a:pt x="179284" y="501969"/>
                        <a:pt x="191638" y="493326"/>
                      </a:cubicBezTo>
                      <a:cubicBezTo>
                        <a:pt x="199452" y="487825"/>
                        <a:pt x="201373" y="476999"/>
                        <a:pt x="195872" y="469186"/>
                      </a:cubicBezTo>
                      <a:cubicBezTo>
                        <a:pt x="192511" y="464384"/>
                        <a:pt x="187142" y="461808"/>
                        <a:pt x="181685" y="461808"/>
                      </a:cubicBezTo>
                      <a:cubicBezTo>
                        <a:pt x="178236" y="461808"/>
                        <a:pt x="174788" y="462812"/>
                        <a:pt x="171732" y="464951"/>
                      </a:cubicBezTo>
                      <a:cubicBezTo>
                        <a:pt x="165097" y="469578"/>
                        <a:pt x="157501" y="471805"/>
                        <a:pt x="149993" y="471805"/>
                      </a:cubicBezTo>
                      <a:cubicBezTo>
                        <a:pt x="138032" y="471805"/>
                        <a:pt x="126289" y="466173"/>
                        <a:pt x="118912" y="455697"/>
                      </a:cubicBezTo>
                      <a:cubicBezTo>
                        <a:pt x="113106" y="447403"/>
                        <a:pt x="110836" y="437362"/>
                        <a:pt x="112582" y="427366"/>
                      </a:cubicBezTo>
                      <a:cubicBezTo>
                        <a:pt x="114328" y="417369"/>
                        <a:pt x="119872" y="408682"/>
                        <a:pt x="128166" y="402876"/>
                      </a:cubicBezTo>
                      <a:cubicBezTo>
                        <a:pt x="135980" y="397376"/>
                        <a:pt x="137901" y="386550"/>
                        <a:pt x="132401" y="378736"/>
                      </a:cubicBezTo>
                      <a:cubicBezTo>
                        <a:pt x="129039" y="373934"/>
                        <a:pt x="123670" y="371359"/>
                        <a:pt x="118213" y="371359"/>
                      </a:cubicBezTo>
                      <a:cubicBezTo>
                        <a:pt x="114765" y="371359"/>
                        <a:pt x="111316" y="372363"/>
                        <a:pt x="108260" y="374502"/>
                      </a:cubicBezTo>
                      <a:cubicBezTo>
                        <a:pt x="92370" y="385633"/>
                        <a:pt x="81806" y="402309"/>
                        <a:pt x="78445" y="421385"/>
                      </a:cubicBezTo>
                      <a:cubicBezTo>
                        <a:pt x="76699" y="431338"/>
                        <a:pt x="77048" y="441378"/>
                        <a:pt x="79362" y="450938"/>
                      </a:cubicBezTo>
                      <a:cubicBezTo>
                        <a:pt x="66746" y="442601"/>
                        <a:pt x="58539" y="428239"/>
                        <a:pt x="58539" y="412262"/>
                      </a:cubicBezTo>
                      <a:cubicBezTo>
                        <a:pt x="58539" y="402833"/>
                        <a:pt x="61333" y="393796"/>
                        <a:pt x="66659" y="386070"/>
                      </a:cubicBezTo>
                      <a:cubicBezTo>
                        <a:pt x="69496" y="381966"/>
                        <a:pt x="70413" y="376815"/>
                        <a:pt x="69147" y="371970"/>
                      </a:cubicBezTo>
                      <a:cubicBezTo>
                        <a:pt x="67925" y="367124"/>
                        <a:pt x="64651" y="363064"/>
                        <a:pt x="60154" y="360794"/>
                      </a:cubicBezTo>
                      <a:cubicBezTo>
                        <a:pt x="44395" y="352850"/>
                        <a:pt x="34661" y="337003"/>
                        <a:pt x="34661" y="319411"/>
                      </a:cubicBezTo>
                      <a:cubicBezTo>
                        <a:pt x="34661" y="308149"/>
                        <a:pt x="38764" y="297323"/>
                        <a:pt x="46185" y="288854"/>
                      </a:cubicBezTo>
                      <a:cubicBezTo>
                        <a:pt x="51947" y="282306"/>
                        <a:pt x="51947" y="272527"/>
                        <a:pt x="46185" y="265979"/>
                      </a:cubicBezTo>
                      <a:cubicBezTo>
                        <a:pt x="38764" y="257511"/>
                        <a:pt x="34661" y="246685"/>
                        <a:pt x="34661" y="235422"/>
                      </a:cubicBezTo>
                      <a:cubicBezTo>
                        <a:pt x="34661" y="215385"/>
                        <a:pt x="47451" y="198273"/>
                        <a:pt x="65305" y="191813"/>
                      </a:cubicBezTo>
                      <a:cubicBezTo>
                        <a:pt x="64956" y="199277"/>
                        <a:pt x="65742" y="206786"/>
                        <a:pt x="67706" y="214207"/>
                      </a:cubicBezTo>
                      <a:cubicBezTo>
                        <a:pt x="72552" y="232279"/>
                        <a:pt x="83945" y="247427"/>
                        <a:pt x="99791" y="257162"/>
                      </a:cubicBezTo>
                      <a:cubicBezTo>
                        <a:pt x="88616" y="288024"/>
                        <a:pt x="102454" y="323078"/>
                        <a:pt x="132706" y="337571"/>
                      </a:cubicBezTo>
                      <a:cubicBezTo>
                        <a:pt x="135107" y="338750"/>
                        <a:pt x="137683" y="339273"/>
                        <a:pt x="140171" y="339273"/>
                      </a:cubicBezTo>
                      <a:cubicBezTo>
                        <a:pt x="146631" y="339273"/>
                        <a:pt x="152830" y="335650"/>
                        <a:pt x="155799" y="329451"/>
                      </a:cubicBezTo>
                      <a:cubicBezTo>
                        <a:pt x="159946" y="320808"/>
                        <a:pt x="156323" y="310462"/>
                        <a:pt x="147679" y="306315"/>
                      </a:cubicBezTo>
                      <a:cubicBezTo>
                        <a:pt x="132706" y="299112"/>
                        <a:pt x="126376" y="281127"/>
                        <a:pt x="133579" y="266154"/>
                      </a:cubicBezTo>
                      <a:cubicBezTo>
                        <a:pt x="138730" y="255372"/>
                        <a:pt x="149556" y="249086"/>
                        <a:pt x="160775" y="249086"/>
                      </a:cubicBezTo>
                      <a:cubicBezTo>
                        <a:pt x="165140" y="249086"/>
                        <a:pt x="169549" y="250046"/>
                        <a:pt x="173740" y="252054"/>
                      </a:cubicBezTo>
                      <a:cubicBezTo>
                        <a:pt x="176141" y="253233"/>
                        <a:pt x="178717" y="253757"/>
                        <a:pt x="181205" y="253757"/>
                      </a:cubicBezTo>
                      <a:cubicBezTo>
                        <a:pt x="187666" y="253757"/>
                        <a:pt x="193864" y="250133"/>
                        <a:pt x="196833" y="243935"/>
                      </a:cubicBezTo>
                      <a:cubicBezTo>
                        <a:pt x="200980" y="235291"/>
                        <a:pt x="197357" y="224945"/>
                        <a:pt x="188713" y="220798"/>
                      </a:cubicBezTo>
                      <a:cubicBezTo>
                        <a:pt x="179721" y="216477"/>
                        <a:pt x="170204" y="214425"/>
                        <a:pt x="160819" y="214425"/>
                      </a:cubicBezTo>
                      <a:cubicBezTo>
                        <a:pt x="145977" y="214425"/>
                        <a:pt x="131440" y="219576"/>
                        <a:pt x="119916" y="228918"/>
                      </a:cubicBezTo>
                      <a:cubicBezTo>
                        <a:pt x="119566" y="228700"/>
                        <a:pt x="119217" y="228438"/>
                        <a:pt x="118868" y="228219"/>
                      </a:cubicBezTo>
                      <a:cubicBezTo>
                        <a:pt x="110094" y="223156"/>
                        <a:pt x="103808" y="214992"/>
                        <a:pt x="101188" y="205214"/>
                      </a:cubicBezTo>
                      <a:cubicBezTo>
                        <a:pt x="98569" y="195436"/>
                        <a:pt x="99879" y="185221"/>
                        <a:pt x="104943" y="176447"/>
                      </a:cubicBezTo>
                      <a:cubicBezTo>
                        <a:pt x="111971" y="164267"/>
                        <a:pt x="124761" y="157457"/>
                        <a:pt x="137857" y="157457"/>
                      </a:cubicBezTo>
                      <a:cubicBezTo>
                        <a:pt x="144274" y="157457"/>
                        <a:pt x="150779" y="159073"/>
                        <a:pt x="156715" y="162521"/>
                      </a:cubicBezTo>
                      <a:cubicBezTo>
                        <a:pt x="159422" y="164093"/>
                        <a:pt x="162434" y="164835"/>
                        <a:pt x="165359" y="164835"/>
                      </a:cubicBezTo>
                      <a:cubicBezTo>
                        <a:pt x="171339" y="164835"/>
                        <a:pt x="177189" y="161735"/>
                        <a:pt x="180375" y="156148"/>
                      </a:cubicBezTo>
                      <a:cubicBezTo>
                        <a:pt x="185134" y="147854"/>
                        <a:pt x="182296" y="137246"/>
                        <a:pt x="174002" y="132488"/>
                      </a:cubicBezTo>
                      <a:cubicBezTo>
                        <a:pt x="162609" y="125940"/>
                        <a:pt x="150167" y="122797"/>
                        <a:pt x="137901" y="122797"/>
                      </a:cubicBezTo>
                      <a:cubicBezTo>
                        <a:pt x="124630" y="122797"/>
                        <a:pt x="111491" y="126464"/>
                        <a:pt x="100141" y="133317"/>
                      </a:cubicBezTo>
                      <a:cubicBezTo>
                        <a:pt x="106732" y="107256"/>
                        <a:pt x="130349" y="87918"/>
                        <a:pt x="158418" y="87918"/>
                      </a:cubicBezTo>
                      <a:cubicBezTo>
                        <a:pt x="165708" y="87918"/>
                        <a:pt x="172823" y="89227"/>
                        <a:pt x="179590" y="91759"/>
                      </a:cubicBezTo>
                      <a:cubicBezTo>
                        <a:pt x="181554" y="92501"/>
                        <a:pt x="183649" y="92851"/>
                        <a:pt x="185701" y="92851"/>
                      </a:cubicBezTo>
                      <a:lnTo>
                        <a:pt x="185701" y="9285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269AF769-2DD6-0C45-3CFF-471443104F79}"/>
                    </a:ext>
                  </a:extLst>
                </p:cNvPr>
                <p:cNvSpPr/>
                <p:nvPr/>
              </p:nvSpPr>
              <p:spPr>
                <a:xfrm>
                  <a:off x="8711394" y="3052974"/>
                  <a:ext cx="62580" cy="61352"/>
                </a:xfrm>
                <a:custGeom>
                  <a:avLst/>
                  <a:gdLst>
                    <a:gd name="connsiteX0" fmla="*/ 65210 w 101824"/>
                    <a:gd name="connsiteY0" fmla="*/ 4095 h 99826"/>
                    <a:gd name="connsiteX1" fmla="*/ 64511 w 101824"/>
                    <a:gd name="connsiteY1" fmla="*/ 25441 h 99826"/>
                    <a:gd name="connsiteX2" fmla="*/ 63245 w 101824"/>
                    <a:gd name="connsiteY2" fmla="*/ 62547 h 99826"/>
                    <a:gd name="connsiteX3" fmla="*/ 26140 w 101824"/>
                    <a:gd name="connsiteY3" fmla="*/ 61281 h 99826"/>
                    <a:gd name="connsiteX4" fmla="*/ 4793 w 101824"/>
                    <a:gd name="connsiteY4" fmla="*/ 60582 h 99826"/>
                    <a:gd name="connsiteX5" fmla="*/ 4095 w 101824"/>
                    <a:gd name="connsiteY5" fmla="*/ 81929 h 99826"/>
                    <a:gd name="connsiteX6" fmla="*/ 45391 w 101824"/>
                    <a:gd name="connsiteY6" fmla="*/ 99827 h 99826"/>
                    <a:gd name="connsiteX7" fmla="*/ 83937 w 101824"/>
                    <a:gd name="connsiteY7" fmla="*/ 84635 h 99826"/>
                    <a:gd name="connsiteX8" fmla="*/ 86643 w 101824"/>
                    <a:gd name="connsiteY8" fmla="*/ 4793 h 99826"/>
                    <a:gd name="connsiteX9" fmla="*/ 65297 w 101824"/>
                    <a:gd name="connsiteY9" fmla="*/ 4095 h 99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24" h="99826">
                      <a:moveTo>
                        <a:pt x="65210" y="4095"/>
                      </a:moveTo>
                      <a:cubicBezTo>
                        <a:pt x="59098" y="9814"/>
                        <a:pt x="58793" y="19374"/>
                        <a:pt x="64511" y="25441"/>
                      </a:cubicBezTo>
                      <a:cubicBezTo>
                        <a:pt x="74377" y="36006"/>
                        <a:pt x="73853" y="52681"/>
                        <a:pt x="63245" y="62547"/>
                      </a:cubicBezTo>
                      <a:cubicBezTo>
                        <a:pt x="52681" y="72456"/>
                        <a:pt x="36006" y="71889"/>
                        <a:pt x="26140" y="61281"/>
                      </a:cubicBezTo>
                      <a:cubicBezTo>
                        <a:pt x="20421" y="55169"/>
                        <a:pt x="10861" y="54864"/>
                        <a:pt x="4793" y="60582"/>
                      </a:cubicBezTo>
                      <a:cubicBezTo>
                        <a:pt x="-1318" y="66301"/>
                        <a:pt x="-1624" y="75861"/>
                        <a:pt x="4095" y="81929"/>
                      </a:cubicBezTo>
                      <a:cubicBezTo>
                        <a:pt x="15183" y="93803"/>
                        <a:pt x="30287" y="99827"/>
                        <a:pt x="45391" y="99827"/>
                      </a:cubicBezTo>
                      <a:cubicBezTo>
                        <a:pt x="59229" y="99827"/>
                        <a:pt x="73067" y="94807"/>
                        <a:pt x="83937" y="84635"/>
                      </a:cubicBezTo>
                      <a:cubicBezTo>
                        <a:pt x="106680" y="63376"/>
                        <a:pt x="107903" y="27537"/>
                        <a:pt x="86643" y="4793"/>
                      </a:cubicBezTo>
                      <a:cubicBezTo>
                        <a:pt x="80925" y="-1318"/>
                        <a:pt x="71365" y="-1624"/>
                        <a:pt x="65297" y="40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4DD94C3D-266E-C916-1F7F-946E72959B0C}"/>
                    </a:ext>
                  </a:extLst>
                </p:cNvPr>
                <p:cNvSpPr/>
                <p:nvPr/>
              </p:nvSpPr>
              <p:spPr>
                <a:xfrm>
                  <a:off x="8503502" y="3201279"/>
                  <a:ext cx="57968" cy="60394"/>
                </a:xfrm>
                <a:custGeom>
                  <a:avLst/>
                  <a:gdLst>
                    <a:gd name="connsiteX0" fmla="*/ 84076 w 108478"/>
                    <a:gd name="connsiteY0" fmla="*/ 97565 h 113018"/>
                    <a:gd name="connsiteX1" fmla="*/ 86652 w 108478"/>
                    <a:gd name="connsiteY1" fmla="*/ 97783 h 113018"/>
                    <a:gd name="connsiteX2" fmla="*/ 101407 w 108478"/>
                    <a:gd name="connsiteY2" fmla="*/ 83029 h 113018"/>
                    <a:gd name="connsiteX3" fmla="*/ 100839 w 108478"/>
                    <a:gd name="connsiteY3" fmla="*/ 79012 h 113018"/>
                    <a:gd name="connsiteX4" fmla="*/ 108478 w 108478"/>
                    <a:gd name="connsiteY4" fmla="*/ 66091 h 113018"/>
                    <a:gd name="connsiteX5" fmla="*/ 104812 w 108478"/>
                    <a:gd name="connsiteY5" fmla="*/ 56313 h 113018"/>
                    <a:gd name="connsiteX6" fmla="*/ 108478 w 108478"/>
                    <a:gd name="connsiteY6" fmla="*/ 46534 h 113018"/>
                    <a:gd name="connsiteX7" fmla="*/ 99617 w 108478"/>
                    <a:gd name="connsiteY7" fmla="*/ 33002 h 113018"/>
                    <a:gd name="connsiteX8" fmla="*/ 100228 w 108478"/>
                    <a:gd name="connsiteY8" fmla="*/ 28855 h 113018"/>
                    <a:gd name="connsiteX9" fmla="*/ 85997 w 108478"/>
                    <a:gd name="connsiteY9" fmla="*/ 14100 h 113018"/>
                    <a:gd name="connsiteX10" fmla="*/ 69627 w 108478"/>
                    <a:gd name="connsiteY10" fmla="*/ 2401 h 113018"/>
                    <a:gd name="connsiteX11" fmla="*/ 59980 w 108478"/>
                    <a:gd name="connsiteY11" fmla="*/ 5369 h 113018"/>
                    <a:gd name="connsiteX12" fmla="*/ 47451 w 108478"/>
                    <a:gd name="connsiteY12" fmla="*/ 0 h 113018"/>
                    <a:gd name="connsiteX13" fmla="*/ 31823 w 108478"/>
                    <a:gd name="connsiteY13" fmla="*/ 9953 h 113018"/>
                    <a:gd name="connsiteX14" fmla="*/ 28855 w 108478"/>
                    <a:gd name="connsiteY14" fmla="*/ 9691 h 113018"/>
                    <a:gd name="connsiteX15" fmla="*/ 11612 w 108478"/>
                    <a:gd name="connsiteY15" fmla="*/ 26934 h 113018"/>
                    <a:gd name="connsiteX16" fmla="*/ 11655 w 108478"/>
                    <a:gd name="connsiteY16" fmla="*/ 28418 h 113018"/>
                    <a:gd name="connsiteX17" fmla="*/ 0 w 108478"/>
                    <a:gd name="connsiteY17" fmla="*/ 42824 h 113018"/>
                    <a:gd name="connsiteX18" fmla="*/ 2139 w 108478"/>
                    <a:gd name="connsiteY18" fmla="*/ 50463 h 113018"/>
                    <a:gd name="connsiteX19" fmla="*/ 0 w 108478"/>
                    <a:gd name="connsiteY19" fmla="*/ 58103 h 113018"/>
                    <a:gd name="connsiteX20" fmla="*/ 5413 w 108478"/>
                    <a:gd name="connsiteY20" fmla="*/ 69540 h 113018"/>
                    <a:gd name="connsiteX21" fmla="*/ 4365 w 108478"/>
                    <a:gd name="connsiteY21" fmla="*/ 75040 h 113018"/>
                    <a:gd name="connsiteX22" fmla="*/ 14144 w 108478"/>
                    <a:gd name="connsiteY22" fmla="*/ 88922 h 113018"/>
                    <a:gd name="connsiteX23" fmla="*/ 14144 w 108478"/>
                    <a:gd name="connsiteY23" fmla="*/ 89227 h 113018"/>
                    <a:gd name="connsiteX24" fmla="*/ 28898 w 108478"/>
                    <a:gd name="connsiteY24" fmla="*/ 103982 h 113018"/>
                    <a:gd name="connsiteX25" fmla="*/ 34661 w 108478"/>
                    <a:gd name="connsiteY25" fmla="*/ 102803 h 113018"/>
                    <a:gd name="connsiteX26" fmla="*/ 48673 w 108478"/>
                    <a:gd name="connsiteY26" fmla="*/ 113018 h 113018"/>
                    <a:gd name="connsiteX27" fmla="*/ 60940 w 108478"/>
                    <a:gd name="connsiteY27" fmla="*/ 106514 h 113018"/>
                    <a:gd name="connsiteX28" fmla="*/ 69671 w 108478"/>
                    <a:gd name="connsiteY28" fmla="*/ 109395 h 113018"/>
                    <a:gd name="connsiteX29" fmla="*/ 84120 w 108478"/>
                    <a:gd name="connsiteY29" fmla="*/ 97565 h 1130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08478" h="113018">
                      <a:moveTo>
                        <a:pt x="84076" y="97565"/>
                      </a:moveTo>
                      <a:cubicBezTo>
                        <a:pt x="84906" y="97696"/>
                        <a:pt x="85779" y="97783"/>
                        <a:pt x="86652" y="97783"/>
                      </a:cubicBezTo>
                      <a:cubicBezTo>
                        <a:pt x="94771" y="97783"/>
                        <a:pt x="101407" y="91148"/>
                        <a:pt x="101407" y="83029"/>
                      </a:cubicBezTo>
                      <a:cubicBezTo>
                        <a:pt x="101407" y="81675"/>
                        <a:pt x="101232" y="80322"/>
                        <a:pt x="100839" y="79012"/>
                      </a:cubicBezTo>
                      <a:cubicBezTo>
                        <a:pt x="105466" y="76481"/>
                        <a:pt x="108478" y="71548"/>
                        <a:pt x="108478" y="66091"/>
                      </a:cubicBezTo>
                      <a:cubicBezTo>
                        <a:pt x="108478" y="62424"/>
                        <a:pt x="107125" y="58976"/>
                        <a:pt x="104812" y="56313"/>
                      </a:cubicBezTo>
                      <a:cubicBezTo>
                        <a:pt x="107169" y="53650"/>
                        <a:pt x="108478" y="50201"/>
                        <a:pt x="108478" y="46534"/>
                      </a:cubicBezTo>
                      <a:cubicBezTo>
                        <a:pt x="108478" y="40554"/>
                        <a:pt x="104855" y="35315"/>
                        <a:pt x="99617" y="33002"/>
                      </a:cubicBezTo>
                      <a:cubicBezTo>
                        <a:pt x="100010" y="31649"/>
                        <a:pt x="100228" y="30252"/>
                        <a:pt x="100228" y="28855"/>
                      </a:cubicBezTo>
                      <a:cubicBezTo>
                        <a:pt x="100228" y="20866"/>
                        <a:pt x="93898" y="14362"/>
                        <a:pt x="85997" y="14100"/>
                      </a:cubicBezTo>
                      <a:cubicBezTo>
                        <a:pt x="83683" y="7159"/>
                        <a:pt x="77179" y="2401"/>
                        <a:pt x="69627" y="2401"/>
                      </a:cubicBezTo>
                      <a:cubicBezTo>
                        <a:pt x="66135" y="2401"/>
                        <a:pt x="62773" y="3449"/>
                        <a:pt x="59980" y="5369"/>
                      </a:cubicBezTo>
                      <a:cubicBezTo>
                        <a:pt x="56749" y="1964"/>
                        <a:pt x="52297" y="0"/>
                        <a:pt x="47451" y="0"/>
                      </a:cubicBezTo>
                      <a:cubicBezTo>
                        <a:pt x="40641" y="0"/>
                        <a:pt x="34617" y="3972"/>
                        <a:pt x="31823" y="9953"/>
                      </a:cubicBezTo>
                      <a:cubicBezTo>
                        <a:pt x="30863" y="9778"/>
                        <a:pt x="29859" y="9691"/>
                        <a:pt x="28855" y="9691"/>
                      </a:cubicBezTo>
                      <a:cubicBezTo>
                        <a:pt x="19338" y="9691"/>
                        <a:pt x="11612" y="17418"/>
                        <a:pt x="11612" y="26934"/>
                      </a:cubicBezTo>
                      <a:cubicBezTo>
                        <a:pt x="11612" y="27414"/>
                        <a:pt x="11612" y="27938"/>
                        <a:pt x="11655" y="28418"/>
                      </a:cubicBezTo>
                      <a:cubicBezTo>
                        <a:pt x="5020" y="29859"/>
                        <a:pt x="0" y="35752"/>
                        <a:pt x="0" y="42824"/>
                      </a:cubicBezTo>
                      <a:cubicBezTo>
                        <a:pt x="0" y="45530"/>
                        <a:pt x="742" y="48193"/>
                        <a:pt x="2139" y="50463"/>
                      </a:cubicBezTo>
                      <a:cubicBezTo>
                        <a:pt x="742" y="52733"/>
                        <a:pt x="0" y="55396"/>
                        <a:pt x="0" y="58103"/>
                      </a:cubicBezTo>
                      <a:cubicBezTo>
                        <a:pt x="0" y="62599"/>
                        <a:pt x="2008" y="66746"/>
                        <a:pt x="5413" y="69540"/>
                      </a:cubicBezTo>
                      <a:cubicBezTo>
                        <a:pt x="4715" y="71286"/>
                        <a:pt x="4365" y="73119"/>
                        <a:pt x="4365" y="75040"/>
                      </a:cubicBezTo>
                      <a:cubicBezTo>
                        <a:pt x="4365" y="81326"/>
                        <a:pt x="8381" y="86870"/>
                        <a:pt x="14144" y="88922"/>
                      </a:cubicBezTo>
                      <a:cubicBezTo>
                        <a:pt x="14144" y="89009"/>
                        <a:pt x="14144" y="89140"/>
                        <a:pt x="14144" y="89227"/>
                      </a:cubicBezTo>
                      <a:cubicBezTo>
                        <a:pt x="14144" y="97347"/>
                        <a:pt x="20779" y="103982"/>
                        <a:pt x="28898" y="103982"/>
                      </a:cubicBezTo>
                      <a:cubicBezTo>
                        <a:pt x="30907" y="103982"/>
                        <a:pt x="32871" y="103589"/>
                        <a:pt x="34661" y="102803"/>
                      </a:cubicBezTo>
                      <a:cubicBezTo>
                        <a:pt x="36581" y="108697"/>
                        <a:pt x="42125" y="113018"/>
                        <a:pt x="48673" y="113018"/>
                      </a:cubicBezTo>
                      <a:cubicBezTo>
                        <a:pt x="53737" y="113018"/>
                        <a:pt x="58277" y="110486"/>
                        <a:pt x="60940" y="106514"/>
                      </a:cubicBezTo>
                      <a:cubicBezTo>
                        <a:pt x="63428" y="108347"/>
                        <a:pt x="66484" y="109395"/>
                        <a:pt x="69671" y="109395"/>
                      </a:cubicBezTo>
                      <a:cubicBezTo>
                        <a:pt x="76786" y="109395"/>
                        <a:pt x="82767" y="104288"/>
                        <a:pt x="84120" y="9756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266A0FFE-F56B-7270-8450-94FDC453725B}"/>
                    </a:ext>
                  </a:extLst>
                </p:cNvPr>
                <p:cNvSpPr/>
                <p:nvPr/>
              </p:nvSpPr>
              <p:spPr>
                <a:xfrm rot="21046799">
                  <a:off x="8854285" y="2897344"/>
                  <a:ext cx="43355" cy="43355"/>
                </a:xfrm>
                <a:custGeom>
                  <a:avLst/>
                  <a:gdLst>
                    <a:gd name="connsiteX0" fmla="*/ 70544 w 70543"/>
                    <a:gd name="connsiteY0" fmla="*/ 35272 h 70543"/>
                    <a:gd name="connsiteX1" fmla="*/ 35272 w 70543"/>
                    <a:gd name="connsiteY1" fmla="*/ 70544 h 70543"/>
                    <a:gd name="connsiteX2" fmla="*/ 0 w 70543"/>
                    <a:gd name="connsiteY2" fmla="*/ 35272 h 70543"/>
                    <a:gd name="connsiteX3" fmla="*/ 35272 w 70543"/>
                    <a:gd name="connsiteY3" fmla="*/ 0 h 70543"/>
                    <a:gd name="connsiteX4" fmla="*/ 70544 w 70543"/>
                    <a:gd name="connsiteY4" fmla="*/ 35272 h 70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543" h="70543">
                      <a:moveTo>
                        <a:pt x="70544" y="35272"/>
                      </a:moveTo>
                      <a:cubicBezTo>
                        <a:pt x="70544" y="54752"/>
                        <a:pt x="54752" y="70544"/>
                        <a:pt x="35272" y="70544"/>
                      </a:cubicBezTo>
                      <a:cubicBezTo>
                        <a:pt x="15792" y="70544"/>
                        <a:pt x="0" y="54752"/>
                        <a:pt x="0" y="35272"/>
                      </a:cubicBezTo>
                      <a:cubicBezTo>
                        <a:pt x="0" y="15792"/>
                        <a:pt x="15792" y="0"/>
                        <a:pt x="35272" y="0"/>
                      </a:cubicBezTo>
                      <a:cubicBezTo>
                        <a:pt x="54752" y="0"/>
                        <a:pt x="70544" y="15792"/>
                        <a:pt x="70544" y="3527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A90178AF-4038-05E6-E4D8-2A6E6A4D474F}"/>
                    </a:ext>
                  </a:extLst>
                </p:cNvPr>
                <p:cNvSpPr/>
                <p:nvPr/>
              </p:nvSpPr>
              <p:spPr>
                <a:xfrm rot="20946002">
                  <a:off x="8514486" y="2949988"/>
                  <a:ext cx="32016" cy="32016"/>
                </a:xfrm>
                <a:custGeom>
                  <a:avLst/>
                  <a:gdLst>
                    <a:gd name="connsiteX0" fmla="*/ 70544 w 70543"/>
                    <a:gd name="connsiteY0" fmla="*/ 35272 h 70543"/>
                    <a:gd name="connsiteX1" fmla="*/ 35272 w 70543"/>
                    <a:gd name="connsiteY1" fmla="*/ 70544 h 70543"/>
                    <a:gd name="connsiteX2" fmla="*/ 0 w 70543"/>
                    <a:gd name="connsiteY2" fmla="*/ 35272 h 70543"/>
                    <a:gd name="connsiteX3" fmla="*/ 35272 w 70543"/>
                    <a:gd name="connsiteY3" fmla="*/ 0 h 70543"/>
                    <a:gd name="connsiteX4" fmla="*/ 70544 w 70543"/>
                    <a:gd name="connsiteY4" fmla="*/ 35272 h 70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0543" h="70543">
                      <a:moveTo>
                        <a:pt x="70544" y="35272"/>
                      </a:moveTo>
                      <a:cubicBezTo>
                        <a:pt x="70544" y="54752"/>
                        <a:pt x="54752" y="70544"/>
                        <a:pt x="35272" y="70544"/>
                      </a:cubicBezTo>
                      <a:cubicBezTo>
                        <a:pt x="15792" y="70544"/>
                        <a:pt x="0" y="54752"/>
                        <a:pt x="0" y="35272"/>
                      </a:cubicBezTo>
                      <a:cubicBezTo>
                        <a:pt x="0" y="15792"/>
                        <a:pt x="15792" y="0"/>
                        <a:pt x="35272" y="0"/>
                      </a:cubicBezTo>
                      <a:cubicBezTo>
                        <a:pt x="54752" y="0"/>
                        <a:pt x="70544" y="15792"/>
                        <a:pt x="70544" y="3527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86B23AC-1F41-D1CB-35F6-7F3FCBDA2915}"/>
              </a:ext>
            </a:extLst>
          </p:cNvPr>
          <p:cNvGrpSpPr/>
          <p:nvPr/>
        </p:nvGrpSpPr>
        <p:grpSpPr>
          <a:xfrm>
            <a:off x="4258319" y="1233268"/>
            <a:ext cx="3678446" cy="4700314"/>
            <a:chOff x="4258319" y="1233479"/>
            <a:chExt cx="3678446" cy="4700314"/>
          </a:xfrm>
        </p:grpSpPr>
        <p:sp>
          <p:nvSpPr>
            <p:cNvPr id="2" name="Round Same-side Corner of Rectangle 1">
              <a:extLst>
                <a:ext uri="{FF2B5EF4-FFF2-40B4-BE49-F238E27FC236}">
                  <a16:creationId xmlns:a16="http://schemas.microsoft.com/office/drawing/2014/main" id="{41771C75-AE77-3465-66A5-923520849BC0}"/>
                </a:ext>
              </a:extLst>
            </p:cNvPr>
            <p:cNvSpPr/>
            <p:nvPr/>
          </p:nvSpPr>
          <p:spPr>
            <a:xfrm>
              <a:off x="4264765" y="1772894"/>
              <a:ext cx="3672000" cy="4160899"/>
            </a:xfrm>
            <a:prstGeom prst="round2SameRect">
              <a:avLst>
                <a:gd name="adj1" fmla="val 0"/>
                <a:gd name="adj2" fmla="val 2635"/>
              </a:avLst>
            </a:prstGeom>
            <a:solidFill>
              <a:schemeClr val="bg1"/>
            </a:solidFill>
            <a:ln w="50800">
              <a:solidFill>
                <a:schemeClr val="tx2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Round Same Side Corner Rectangle 21">
              <a:extLst>
                <a:ext uri="{FF2B5EF4-FFF2-40B4-BE49-F238E27FC236}">
                  <a16:creationId xmlns:a16="http://schemas.microsoft.com/office/drawing/2014/main" id="{0FE5CE6B-01BD-3A28-D6FB-6C8D3DCDA3CC}"/>
                </a:ext>
              </a:extLst>
            </p:cNvPr>
            <p:cNvSpPr/>
            <p:nvPr/>
          </p:nvSpPr>
          <p:spPr>
            <a:xfrm>
              <a:off x="4258319" y="1233479"/>
              <a:ext cx="3672000" cy="653204"/>
            </a:xfrm>
            <a:prstGeom prst="round2SameRect">
              <a:avLst>
                <a:gd name="adj1" fmla="val 32999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45720" rIns="182880" bIns="9144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S PGothic" pitchFamily="34" charset="-128"/>
                  <a:cs typeface="Arial" panose="020B0604020202020204" pitchFamily="34" charset="0"/>
                </a:rPr>
                <a:t>AZD0305 is a                      GPRC5D-targeting ADC</a:t>
              </a:r>
              <a:r>
                <a:rPr kumimoji="0" lang="en-US" sz="1600" b="1" i="0" u="none" strike="noStrike" kern="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S PGothic" pitchFamily="34" charset="-128"/>
                  <a:cs typeface="Arial" panose="020B0604020202020204" pitchFamily="34" charset="0"/>
                </a:rPr>
                <a:t>2,3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MS PGothic" pitchFamily="34" charset="-128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1EA6A1D-B6DE-4D60-AB1B-3380DE6B1B58}"/>
                </a:ext>
              </a:extLst>
            </p:cNvPr>
            <p:cNvSpPr txBox="1"/>
            <p:nvPr/>
          </p:nvSpPr>
          <p:spPr>
            <a:xfrm>
              <a:off x="4610209" y="2939884"/>
              <a:ext cx="1253079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3F444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AZD0305 mAB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F8368FA-E5FE-D00F-95BD-2CD16904F422}"/>
                </a:ext>
              </a:extLst>
            </p:cNvPr>
            <p:cNvSpPr/>
            <p:nvPr/>
          </p:nvSpPr>
          <p:spPr>
            <a:xfrm>
              <a:off x="5777168" y="2741493"/>
              <a:ext cx="1824614" cy="58245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3F444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Conjugation site cysteine alkylation</a:t>
              </a:r>
            </a:p>
          </p:txBody>
        </p:sp>
        <p:pic>
          <p:nvPicPr>
            <p:cNvPr id="54" name="Picture 53" descr="A purple lines with a yellow circle and a point&#10;&#10;Description automatically generated">
              <a:extLst>
                <a:ext uri="{FF2B5EF4-FFF2-40B4-BE49-F238E27FC236}">
                  <a16:creationId xmlns:a16="http://schemas.microsoft.com/office/drawing/2014/main" id="{6E6AA6FB-8A9B-1142-B45B-BD2DB31CD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6188" y="3300445"/>
              <a:ext cx="2348059" cy="1329443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37E8624-F4B7-B231-EEA4-8794EF6EEA5F}"/>
                </a:ext>
              </a:extLst>
            </p:cNvPr>
            <p:cNvSpPr txBox="1"/>
            <p:nvPr/>
          </p:nvSpPr>
          <p:spPr>
            <a:xfrm>
              <a:off x="5490302" y="4114924"/>
              <a:ext cx="895639" cy="4247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F444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Linker cleavable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7531B10-EA6E-BD9A-EDC5-6C9410E0B4AF}"/>
                </a:ext>
              </a:extLst>
            </p:cNvPr>
            <p:cNvSpPr txBox="1"/>
            <p:nvPr/>
          </p:nvSpPr>
          <p:spPr>
            <a:xfrm>
              <a:off x="6286500" y="4225797"/>
              <a:ext cx="1551861" cy="590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F444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Payload antimitotic agent: 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3F444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vc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3F4444">
                      <a:lumMod val="5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-MMAE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0EC32A3-4B45-26F4-CC14-80D50400602B}"/>
              </a:ext>
            </a:extLst>
          </p:cNvPr>
          <p:cNvGrpSpPr/>
          <p:nvPr/>
        </p:nvGrpSpPr>
        <p:grpSpPr>
          <a:xfrm>
            <a:off x="418887" y="1233268"/>
            <a:ext cx="3673367" cy="4700313"/>
            <a:chOff x="418887" y="1233479"/>
            <a:chExt cx="3673367" cy="4700313"/>
          </a:xfrm>
        </p:grpSpPr>
        <p:sp>
          <p:nvSpPr>
            <p:cNvPr id="9" name="Round Same-side Corner of Rectangle 1">
              <a:extLst>
                <a:ext uri="{FF2B5EF4-FFF2-40B4-BE49-F238E27FC236}">
                  <a16:creationId xmlns:a16="http://schemas.microsoft.com/office/drawing/2014/main" id="{E59E8B3F-D232-0453-6F13-7BB3ADC83C38}"/>
                </a:ext>
              </a:extLst>
            </p:cNvPr>
            <p:cNvSpPr/>
            <p:nvPr/>
          </p:nvSpPr>
          <p:spPr>
            <a:xfrm>
              <a:off x="420043" y="1772893"/>
              <a:ext cx="3672000" cy="4160899"/>
            </a:xfrm>
            <a:prstGeom prst="round2SameRect">
              <a:avLst>
                <a:gd name="adj1" fmla="val 0"/>
                <a:gd name="adj2" fmla="val 2635"/>
              </a:avLst>
            </a:prstGeom>
            <a:solidFill>
              <a:schemeClr val="bg1"/>
            </a:solidFill>
            <a:ln w="50800">
              <a:solidFill>
                <a:schemeClr val="tx2">
                  <a:alpha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Round Same Side Corner Rectangle 21">
              <a:extLst>
                <a:ext uri="{FF2B5EF4-FFF2-40B4-BE49-F238E27FC236}">
                  <a16:creationId xmlns:a16="http://schemas.microsoft.com/office/drawing/2014/main" id="{C906400C-9C0A-422D-663D-1A26C8DF0C1E}"/>
                </a:ext>
              </a:extLst>
            </p:cNvPr>
            <p:cNvSpPr/>
            <p:nvPr/>
          </p:nvSpPr>
          <p:spPr>
            <a:xfrm>
              <a:off x="420254" y="1233479"/>
              <a:ext cx="3672000" cy="653204"/>
            </a:xfrm>
            <a:prstGeom prst="round2SameRect">
              <a:avLst>
                <a:gd name="adj1" fmla="val 32999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45720" rIns="182880" bIns="91440" rtlCol="0" anchor="ctr">
              <a:noAutofit/>
            </a:bodyPr>
            <a:lstStyle/>
            <a:p>
              <a:pPr marL="0" marR="0" lvl="0" indent="0" algn="ctr" defTabSz="51431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GPRC5D is a validated target in MM, expressed at all stages of disease</a:t>
              </a:r>
              <a:r>
                <a:rPr kumimoji="0" lang="en-US" sz="1600" b="1" i="0" u="none" strike="noStrike" kern="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1,2</a:t>
              </a: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6BEB1F2-91F7-609C-BA30-8A4868332A74}"/>
                </a:ext>
              </a:extLst>
            </p:cNvPr>
            <p:cNvSpPr txBox="1"/>
            <p:nvPr/>
          </p:nvSpPr>
          <p:spPr>
            <a:xfrm>
              <a:off x="418887" y="1998840"/>
              <a:ext cx="3626673" cy="258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0"/>
              </a:defPPr>
              <a:lvl1pPr marR="0" lvl="0" indent="0" algn="r" fontAlgn="auto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 kumimoji="0" sz="1400" b="1" i="0" u="none" strike="noStrike" cap="none" spc="0" normalizeH="0" baseline="0">
                  <a:ln>
                    <a:noFill/>
                  </a:ln>
                  <a:solidFill>
                    <a:srgbClr val="003865"/>
                  </a:solidFill>
                  <a:effectLst/>
                  <a:uLnTx/>
                  <a:uFillTx/>
                  <a:latin typeface="Calibri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3865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GPRC5D expressed in MM patient samples…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8DE30EB-3012-201F-7537-EC4794D80F30}"/>
                </a:ext>
              </a:extLst>
            </p:cNvPr>
            <p:cNvSpPr txBox="1"/>
            <p:nvPr/>
          </p:nvSpPr>
          <p:spPr>
            <a:xfrm>
              <a:off x="425215" y="4318052"/>
              <a:ext cx="3620345" cy="258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kern="0"/>
              </a:defPPr>
              <a:lvl1pPr marR="0" lvl="0" indent="0" algn="r" fontAlgn="auto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 kumimoji="0" sz="1400" b="1" i="0" u="none" strike="noStrike" cap="none" spc="0" normalizeH="0" baseline="0">
                  <a:ln>
                    <a:noFill/>
                  </a:ln>
                  <a:solidFill>
                    <a:srgbClr val="003865"/>
                  </a:solidFill>
                  <a:effectLst/>
                  <a:uLnTx/>
                  <a:uFillTx/>
                  <a:latin typeface="Calibri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3865"/>
                  </a:solidFill>
                  <a:effectLst/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…including post-BCMA therapy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310F5E4-3781-E4CC-284E-872116796322}"/>
                </a:ext>
              </a:extLst>
            </p:cNvPr>
            <p:cNvSpPr txBox="1"/>
            <p:nvPr/>
          </p:nvSpPr>
          <p:spPr>
            <a:xfrm>
              <a:off x="1329255" y="5500136"/>
              <a:ext cx="1971675" cy="34163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Calibri"/>
                <a:cs typeface="Arial" panose="020B0604020202020204" pitchFamily="34" charset="0"/>
              </a:endParaRP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BCF3BDFA-B48B-3476-1765-2483EE4AAC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1587" y="4659692"/>
              <a:ext cx="1635993" cy="1033271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F4F5C1F-F988-40E6-37AE-32FEDFE84C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69030" y="4659692"/>
              <a:ext cx="1633123" cy="1031459"/>
            </a:xfrm>
            <a:prstGeom prst="rect">
              <a:avLst/>
            </a:prstGeom>
            <a:ln>
              <a:noFill/>
            </a:ln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020ECB7-CBEC-0942-05D3-5316B22608A7}"/>
                </a:ext>
              </a:extLst>
            </p:cNvPr>
            <p:cNvSpPr txBox="1"/>
            <p:nvPr/>
          </p:nvSpPr>
          <p:spPr>
            <a:xfrm>
              <a:off x="578792" y="4659692"/>
              <a:ext cx="134684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r" defTabSz="457200">
                <a:defRPr sz="2000" b="1">
                  <a:solidFill>
                    <a:schemeClr val="tx2"/>
                  </a:solidFill>
                </a:defRPr>
              </a:lvl1pPr>
              <a:lvl2pPr defTabSz="457200"/>
              <a:lvl3pPr defTabSz="457200"/>
              <a:lvl4pPr defTabSz="457200"/>
              <a:lvl5pPr defTabSz="457200"/>
              <a:lvl6pPr defTabSz="457200"/>
              <a:lvl7pPr defTabSz="457200"/>
              <a:lvl8pPr defTabSz="457200"/>
              <a:lvl9pPr defTabSz="457200"/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65"/>
                  </a:solidFill>
                  <a:effectLst>
                    <a:glow rad="114300">
                      <a:srgbClr val="FFFFFF">
                        <a:alpha val="90000"/>
                      </a:srgbClr>
                    </a:glow>
                  </a:effectLst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GPRC5D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7726918-3125-249F-EDE9-4DC3671DCBEC}"/>
                </a:ext>
              </a:extLst>
            </p:cNvPr>
            <p:cNvSpPr txBox="1"/>
            <p:nvPr/>
          </p:nvSpPr>
          <p:spPr>
            <a:xfrm>
              <a:off x="2269030" y="4659692"/>
              <a:ext cx="134684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r" defTabSz="457200">
                <a:defRPr sz="2000" b="1">
                  <a:solidFill>
                    <a:schemeClr val="tx2"/>
                  </a:solidFill>
                </a:defRPr>
              </a:lvl1pPr>
              <a:lvl2pPr defTabSz="457200"/>
              <a:lvl3pPr defTabSz="457200"/>
              <a:lvl4pPr defTabSz="457200"/>
              <a:lvl5pPr defTabSz="457200"/>
              <a:lvl6pPr defTabSz="457200"/>
              <a:lvl7pPr defTabSz="457200"/>
              <a:lvl8pPr defTabSz="457200"/>
              <a:lvl9pPr defTabSz="457200"/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3865"/>
                  </a:solidFill>
                  <a:effectLst>
                    <a:glow rad="114300">
                      <a:srgbClr val="FFFFFF">
                        <a:alpha val="90000"/>
                      </a:srgbClr>
                    </a:glow>
                  </a:effectLst>
                  <a:uLnTx/>
                  <a:uFillTx/>
                  <a:latin typeface="Arial"/>
                  <a:ea typeface="+mn-ea"/>
                  <a:cs typeface="Arial" panose="020B0604020202020204" pitchFamily="34" charset="0"/>
                </a:rPr>
                <a:t>BCMA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F045C9E-697E-9567-2CAE-64D3C5DA35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561" y="2301194"/>
              <a:ext cx="3484423" cy="1708051"/>
            </a:xfrm>
            <a:prstGeom prst="rect">
              <a:avLst/>
            </a:prstGeom>
          </p:spPr>
        </p:pic>
      </p:grp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E611C132-58CE-31E0-9BE4-1FA5E4E044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0402" y="6419854"/>
            <a:ext cx="5685598" cy="371644"/>
          </a:xfrm>
        </p:spPr>
        <p:txBody>
          <a:bodyPr>
            <a:noAutofit/>
          </a:bodyPr>
          <a:lstStyle/>
          <a:p>
            <a:pPr lvl="0"/>
            <a:r>
              <a:rPr lang="en-US" sz="1200" noProof="0" dirty="0"/>
              <a:t>1. Smith EL, et al. Sci </a:t>
            </a:r>
            <a:r>
              <a:rPr lang="en-US" sz="1200" noProof="0" dirty="0" err="1"/>
              <a:t>Transl</a:t>
            </a:r>
            <a:r>
              <a:rPr lang="en-US" sz="1200" noProof="0" dirty="0"/>
              <a:t> Med 2019;11(485):eaau7746.</a:t>
            </a:r>
            <a:br>
              <a:rPr lang="en-US" sz="1200" noProof="0" dirty="0"/>
            </a:br>
            <a:r>
              <a:rPr lang="en-US" sz="1200" noProof="0" dirty="0"/>
              <a:t>2. In-house data, AstraZeneca Pharmaceuticals LP</a:t>
            </a:r>
            <a:r>
              <a:rPr lang="pt-BR" sz="1200" noProof="0" dirty="0"/>
              <a:t>.</a:t>
            </a:r>
            <a:br>
              <a:rPr lang="pt-BR" sz="1200" noProof="0" dirty="0"/>
            </a:br>
            <a:r>
              <a:rPr lang="pt-BR" sz="1200" noProof="0" dirty="0"/>
              <a:t>3.</a:t>
            </a:r>
            <a:r>
              <a:rPr lang="en-US" sz="1200" noProof="0" dirty="0"/>
              <a:t> Huang W, et al. Cancer Res 2022;82(12_Supplement):abstract 6020, poster presentation at AACR 2022.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DDDAE6B-FDAC-CFF7-7337-CCE6D786AA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6500" y="6419854"/>
            <a:ext cx="5480284" cy="371644"/>
          </a:xfrm>
        </p:spPr>
        <p:txBody>
          <a:bodyPr/>
          <a:lstStyle/>
          <a:p>
            <a:r>
              <a:rPr lang="en-GB" sz="1200" noProof="0" dirty="0"/>
              <a:t>ADC, antibody-drug conjugate; BCMA, B-cell maturation antigen; GPRC5D, G protein-coupled receptor, class C, group 5, member D; </a:t>
            </a:r>
            <a:r>
              <a:rPr lang="en-GB" sz="1200" noProof="0" dirty="0" err="1"/>
              <a:t>mAB</a:t>
            </a:r>
            <a:r>
              <a:rPr lang="en-GB" sz="1200" noProof="0" dirty="0"/>
              <a:t>, monoclonal antibody; (RR)MM</a:t>
            </a:r>
            <a:r>
              <a:rPr lang="en-GB" sz="1200" dirty="0"/>
              <a:t>, (relapsed/refractory) multiple myeloma; </a:t>
            </a:r>
            <a:r>
              <a:rPr lang="en-GB" sz="1200" noProof="0" dirty="0" err="1"/>
              <a:t>vc</a:t>
            </a:r>
            <a:r>
              <a:rPr lang="en-GB" sz="1200" noProof="0" dirty="0"/>
              <a:t>-MMAE, valine-citrulline monomethyl auristatin E.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4913A00-CFC4-BDBB-C310-1BCA4B5F02AD}"/>
              </a:ext>
            </a:extLst>
          </p:cNvPr>
          <p:cNvGrpSpPr/>
          <p:nvPr/>
        </p:nvGrpSpPr>
        <p:grpSpPr>
          <a:xfrm>
            <a:off x="3290635" y="2540159"/>
            <a:ext cx="5684535" cy="2276359"/>
            <a:chOff x="2929038" y="2683170"/>
            <a:chExt cx="5684535" cy="2276359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14D34F3-54C8-21CC-3D80-E176F071AEEF}"/>
                </a:ext>
              </a:extLst>
            </p:cNvPr>
            <p:cNvSpPr/>
            <p:nvPr/>
          </p:nvSpPr>
          <p:spPr>
            <a:xfrm>
              <a:off x="2929038" y="2683170"/>
              <a:ext cx="5684535" cy="2276359"/>
            </a:xfrm>
            <a:prstGeom prst="roundRect">
              <a:avLst>
                <a:gd name="adj" fmla="val 11883"/>
              </a:avLst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7330DF2-3164-F19F-C12D-7D3858D86D74}"/>
                </a:ext>
              </a:extLst>
            </p:cNvPr>
            <p:cNvSpPr/>
            <p:nvPr/>
          </p:nvSpPr>
          <p:spPr>
            <a:xfrm>
              <a:off x="3118095" y="2785375"/>
              <a:ext cx="5328539" cy="431409"/>
            </a:xfrm>
            <a:custGeom>
              <a:avLst/>
              <a:gdLst>
                <a:gd name="connsiteX0" fmla="*/ 0 w 5562694"/>
                <a:gd name="connsiteY0" fmla="*/ 0 h 403200"/>
                <a:gd name="connsiteX1" fmla="*/ 5562694 w 5562694"/>
                <a:gd name="connsiteY1" fmla="*/ 0 h 403200"/>
                <a:gd name="connsiteX2" fmla="*/ 5562694 w 5562694"/>
                <a:gd name="connsiteY2" fmla="*/ 403200 h 403200"/>
                <a:gd name="connsiteX3" fmla="*/ 0 w 5562694"/>
                <a:gd name="connsiteY3" fmla="*/ 403200 h 403200"/>
                <a:gd name="connsiteX4" fmla="*/ 0 w 5562694"/>
                <a:gd name="connsiteY4" fmla="*/ 0 h 4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403200">
                  <a:moveTo>
                    <a:pt x="0" y="0"/>
                  </a:moveTo>
                  <a:lnTo>
                    <a:pt x="5562694" y="0"/>
                  </a:lnTo>
                  <a:lnTo>
                    <a:pt x="5562694" y="403200"/>
                  </a:lnTo>
                  <a:lnTo>
                    <a:pt x="0" y="403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dirty="0">
                  <a:solidFill>
                    <a:schemeClr val="tx1"/>
                  </a:solidFill>
                </a:rPr>
                <a:t>Ongoing phase 1/2 study of AZD0305 in RRMM</a:t>
              </a:r>
              <a:endParaRPr lang="en-GB" sz="1400" kern="1200" dirty="0">
                <a:solidFill>
                  <a:schemeClr val="tx1"/>
                </a:solidFill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6A22C95-9DA0-0EA9-5E15-42CA6F9A0021}"/>
                </a:ext>
              </a:extLst>
            </p:cNvPr>
            <p:cNvSpPr/>
            <p:nvPr/>
          </p:nvSpPr>
          <p:spPr>
            <a:xfrm>
              <a:off x="3118095" y="3229988"/>
              <a:ext cx="5328539" cy="1638516"/>
            </a:xfrm>
            <a:custGeom>
              <a:avLst/>
              <a:gdLst>
                <a:gd name="connsiteX0" fmla="*/ 0 w 5562694"/>
                <a:gd name="connsiteY0" fmla="*/ 0 h 2152079"/>
                <a:gd name="connsiteX1" fmla="*/ 5562694 w 5562694"/>
                <a:gd name="connsiteY1" fmla="*/ 0 h 2152079"/>
                <a:gd name="connsiteX2" fmla="*/ 5562694 w 5562694"/>
                <a:gd name="connsiteY2" fmla="*/ 2152079 h 2152079"/>
                <a:gd name="connsiteX3" fmla="*/ 0 w 5562694"/>
                <a:gd name="connsiteY3" fmla="*/ 2152079 h 2152079"/>
                <a:gd name="connsiteX4" fmla="*/ 0 w 5562694"/>
                <a:gd name="connsiteY4" fmla="*/ 0 h 215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2152079">
                  <a:moveTo>
                    <a:pt x="0" y="0"/>
                  </a:moveTo>
                  <a:lnTo>
                    <a:pt x="5562694" y="0"/>
                  </a:lnTo>
                  <a:lnTo>
                    <a:pt x="5562694" y="2152079"/>
                  </a:lnTo>
                  <a:lnTo>
                    <a:pt x="0" y="21520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kern="1200" dirty="0"/>
                <a:t>NCT06106945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kern="1200" dirty="0"/>
                <a:t>Patients with RRMM enrolled to three modules: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AZD0305 alone (≥3 prior lines)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AZD0305 + elranatamab (1–3 prior lines)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AZD0305 + Pom-dex (1–3 prior lines)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Estimated enrolment: 226 patients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Primary endpoints: DLTs, safety, tolerability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Estimated primary completion date: August 2027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286919D2-80EA-0A23-457D-A4E646FD8331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39</a:t>
            </a:r>
          </a:p>
        </p:txBody>
      </p:sp>
    </p:spTree>
    <p:extLst>
      <p:ext uri="{BB962C8B-B14F-4D97-AF65-F5344CB8AC3E}">
        <p14:creationId xmlns:p14="http://schemas.microsoft.com/office/powerpoint/2010/main" val="44286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014A6F3-B034-DCC2-E72B-EBE63A138D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CELMoDs slides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B34F4F2-B1BE-62D2-2480-D559BF10C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74049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7EFF5-B264-43F8-5A93-C2FB3D19D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/>
          <a:lstStyle/>
          <a:p>
            <a:r>
              <a:rPr lang="en-US" sz="3600" dirty="0"/>
              <a:t>CELMoDs: summary of pharmacodynamics</a:t>
            </a:r>
            <a:br>
              <a:rPr lang="en-US" sz="3600" dirty="0"/>
            </a:br>
            <a:r>
              <a:rPr lang="en-US" sz="2400" dirty="0"/>
              <a:t>Enhanced effects seen with anti-MM agents, potential mechanisms of resistance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29817-9A8B-E70A-60B4-BE299D20CD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346" y="6419854"/>
            <a:ext cx="6467958" cy="371644"/>
          </a:xfrm>
        </p:spPr>
        <p:txBody>
          <a:bodyPr/>
          <a:lstStyle/>
          <a:p>
            <a:r>
              <a:rPr lang="en-GB" sz="1200" dirty="0"/>
              <a:t>Mo CC, et al. Expert </a:t>
            </a:r>
            <a:r>
              <a:rPr lang="en-GB" sz="1200" dirty="0" err="1"/>
              <a:t>Opin</a:t>
            </a:r>
            <a:r>
              <a:rPr lang="en-GB" sz="1200" dirty="0"/>
              <a:t> Emerg Drugs 2025;30(3):209–19.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E492833-B510-EA36-E22C-999623EDA496}"/>
              </a:ext>
            </a:extLst>
          </p:cNvPr>
          <p:cNvGrpSpPr/>
          <p:nvPr/>
        </p:nvGrpSpPr>
        <p:grpSpPr>
          <a:xfrm>
            <a:off x="4733025" y="3534776"/>
            <a:ext cx="2339578" cy="2788107"/>
            <a:chOff x="4733025" y="3534776"/>
            <a:chExt cx="2339578" cy="2788107"/>
          </a:xfrm>
        </p:grpSpPr>
        <p:sp>
          <p:nvSpPr>
            <p:cNvPr id="5" name="Teardrop 4">
              <a:extLst>
                <a:ext uri="{FF2B5EF4-FFF2-40B4-BE49-F238E27FC236}">
                  <a16:creationId xmlns:a16="http://schemas.microsoft.com/office/drawing/2014/main" id="{2EEAD3F5-4FF7-11D4-D31C-11A2C4AD60F4}"/>
                </a:ext>
              </a:extLst>
            </p:cNvPr>
            <p:cNvSpPr/>
            <p:nvPr/>
          </p:nvSpPr>
          <p:spPr>
            <a:xfrm>
              <a:off x="4733025" y="3834950"/>
              <a:ext cx="853020" cy="407802"/>
            </a:xfrm>
            <a:prstGeom prst="teardrop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RBX1</a:t>
              </a:r>
            </a:p>
          </p:txBody>
        </p:sp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7D99239A-DE97-59E3-4FD1-68FC4CA1D583}"/>
                </a:ext>
              </a:extLst>
            </p:cNvPr>
            <p:cNvSpPr/>
            <p:nvPr/>
          </p:nvSpPr>
          <p:spPr>
            <a:xfrm>
              <a:off x="6143168" y="3750384"/>
              <a:ext cx="929435" cy="407320"/>
            </a:xfrm>
            <a:prstGeom prst="parallelogram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DDB1</a:t>
              </a:r>
            </a:p>
          </p:txBody>
        </p:sp>
        <p:sp>
          <p:nvSpPr>
            <p:cNvPr id="7" name="Flowchart: Terminator 6">
              <a:extLst>
                <a:ext uri="{FF2B5EF4-FFF2-40B4-BE49-F238E27FC236}">
                  <a16:creationId xmlns:a16="http://schemas.microsoft.com/office/drawing/2014/main" id="{EB02B97B-577D-24FC-BA03-2DC2A907D7C4}"/>
                </a:ext>
              </a:extLst>
            </p:cNvPr>
            <p:cNvSpPr/>
            <p:nvPr/>
          </p:nvSpPr>
          <p:spPr>
            <a:xfrm>
              <a:off x="5242980" y="3534776"/>
              <a:ext cx="1205184" cy="407802"/>
            </a:xfrm>
            <a:prstGeom prst="flowChartTerminator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CUL4A</a:t>
              </a:r>
            </a:p>
          </p:txBody>
        </p:sp>
        <p:sp>
          <p:nvSpPr>
            <p:cNvPr id="8" name="Flowchart: Stored Data 1">
              <a:extLst>
                <a:ext uri="{FF2B5EF4-FFF2-40B4-BE49-F238E27FC236}">
                  <a16:creationId xmlns:a16="http://schemas.microsoft.com/office/drawing/2014/main" id="{AF562F52-B00D-8526-4537-F4E5E0D285AA}"/>
                </a:ext>
              </a:extLst>
            </p:cNvPr>
            <p:cNvSpPr/>
            <p:nvPr/>
          </p:nvSpPr>
          <p:spPr>
            <a:xfrm rot="7168036">
              <a:off x="5920871" y="4151281"/>
              <a:ext cx="653377" cy="519245"/>
            </a:xfrm>
            <a:custGeom>
              <a:avLst/>
              <a:gdLst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8333 w 10000"/>
                <a:gd name="connsiteY2" fmla="*/ 5000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667 w 10000"/>
                <a:gd name="connsiteY0" fmla="*/ 0 h 10000"/>
                <a:gd name="connsiteX1" fmla="*/ 10000 w 10000"/>
                <a:gd name="connsiteY1" fmla="*/ 0 h 10000"/>
                <a:gd name="connsiteX2" fmla="*/ 6410 w 10000"/>
                <a:gd name="connsiteY2" fmla="*/ 4774 h 10000"/>
                <a:gd name="connsiteX3" fmla="*/ 10000 w 10000"/>
                <a:gd name="connsiteY3" fmla="*/ 10000 h 10000"/>
                <a:gd name="connsiteX4" fmla="*/ 1667 w 10000"/>
                <a:gd name="connsiteY4" fmla="*/ 10000 h 10000"/>
                <a:gd name="connsiteX5" fmla="*/ 0 w 10000"/>
                <a:gd name="connsiteY5" fmla="*/ 5000 h 10000"/>
                <a:gd name="connsiteX6" fmla="*/ 1667 w 10000"/>
                <a:gd name="connsiteY6" fmla="*/ 0 h 10000"/>
                <a:gd name="connsiteX0" fmla="*/ 1998 w 10002"/>
                <a:gd name="connsiteY0" fmla="*/ 928 h 10000"/>
                <a:gd name="connsiteX1" fmla="*/ 10002 w 10002"/>
                <a:gd name="connsiteY1" fmla="*/ 0 h 10000"/>
                <a:gd name="connsiteX2" fmla="*/ 6412 w 10002"/>
                <a:gd name="connsiteY2" fmla="*/ 4774 h 10000"/>
                <a:gd name="connsiteX3" fmla="*/ 10002 w 10002"/>
                <a:gd name="connsiteY3" fmla="*/ 10000 h 10000"/>
                <a:gd name="connsiteX4" fmla="*/ 1669 w 10002"/>
                <a:gd name="connsiteY4" fmla="*/ 10000 h 10000"/>
                <a:gd name="connsiteX5" fmla="*/ 2 w 10002"/>
                <a:gd name="connsiteY5" fmla="*/ 5000 h 10000"/>
                <a:gd name="connsiteX6" fmla="*/ 1998 w 10002"/>
                <a:gd name="connsiteY6" fmla="*/ 928 h 10000"/>
                <a:gd name="connsiteX0" fmla="*/ 1998 w 10002"/>
                <a:gd name="connsiteY0" fmla="*/ 928 h 10000"/>
                <a:gd name="connsiteX1" fmla="*/ 10002 w 10002"/>
                <a:gd name="connsiteY1" fmla="*/ 0 h 10000"/>
                <a:gd name="connsiteX2" fmla="*/ 6412 w 10002"/>
                <a:gd name="connsiteY2" fmla="*/ 4774 h 10000"/>
                <a:gd name="connsiteX3" fmla="*/ 10002 w 10002"/>
                <a:gd name="connsiteY3" fmla="*/ 10000 h 10000"/>
                <a:gd name="connsiteX4" fmla="*/ 1755 w 10002"/>
                <a:gd name="connsiteY4" fmla="*/ 8943 h 10000"/>
                <a:gd name="connsiteX5" fmla="*/ 2 w 10002"/>
                <a:gd name="connsiteY5" fmla="*/ 5000 h 10000"/>
                <a:gd name="connsiteX6" fmla="*/ 1998 w 10002"/>
                <a:gd name="connsiteY6" fmla="*/ 928 h 10000"/>
                <a:gd name="connsiteX0" fmla="*/ 2841 w 10020"/>
                <a:gd name="connsiteY0" fmla="*/ 0 h 13244"/>
                <a:gd name="connsiteX1" fmla="*/ 10020 w 10020"/>
                <a:gd name="connsiteY1" fmla="*/ 3244 h 13244"/>
                <a:gd name="connsiteX2" fmla="*/ 6430 w 10020"/>
                <a:gd name="connsiteY2" fmla="*/ 8018 h 13244"/>
                <a:gd name="connsiteX3" fmla="*/ 10020 w 10020"/>
                <a:gd name="connsiteY3" fmla="*/ 13244 h 13244"/>
                <a:gd name="connsiteX4" fmla="*/ 1773 w 10020"/>
                <a:gd name="connsiteY4" fmla="*/ 12187 h 13244"/>
                <a:gd name="connsiteX5" fmla="*/ 20 w 10020"/>
                <a:gd name="connsiteY5" fmla="*/ 8244 h 13244"/>
                <a:gd name="connsiteX6" fmla="*/ 2841 w 10020"/>
                <a:gd name="connsiteY6" fmla="*/ 0 h 13244"/>
                <a:gd name="connsiteX0" fmla="*/ 2726 w 10017"/>
                <a:gd name="connsiteY0" fmla="*/ 774 h 10000"/>
                <a:gd name="connsiteX1" fmla="*/ 10017 w 10017"/>
                <a:gd name="connsiteY1" fmla="*/ 0 h 10000"/>
                <a:gd name="connsiteX2" fmla="*/ 6427 w 10017"/>
                <a:gd name="connsiteY2" fmla="*/ 4774 h 10000"/>
                <a:gd name="connsiteX3" fmla="*/ 10017 w 10017"/>
                <a:gd name="connsiteY3" fmla="*/ 10000 h 10000"/>
                <a:gd name="connsiteX4" fmla="*/ 1770 w 10017"/>
                <a:gd name="connsiteY4" fmla="*/ 8943 h 10000"/>
                <a:gd name="connsiteX5" fmla="*/ 17 w 10017"/>
                <a:gd name="connsiteY5" fmla="*/ 5000 h 10000"/>
                <a:gd name="connsiteX6" fmla="*/ 2726 w 10017"/>
                <a:gd name="connsiteY6" fmla="*/ 774 h 10000"/>
                <a:gd name="connsiteX0" fmla="*/ 2726 w 10017"/>
                <a:gd name="connsiteY0" fmla="*/ 774 h 11928"/>
                <a:gd name="connsiteX1" fmla="*/ 10017 w 10017"/>
                <a:gd name="connsiteY1" fmla="*/ 0 h 11928"/>
                <a:gd name="connsiteX2" fmla="*/ 6427 w 10017"/>
                <a:gd name="connsiteY2" fmla="*/ 4774 h 11928"/>
                <a:gd name="connsiteX3" fmla="*/ 9779 w 10017"/>
                <a:gd name="connsiteY3" fmla="*/ 11928 h 11928"/>
                <a:gd name="connsiteX4" fmla="*/ 1770 w 10017"/>
                <a:gd name="connsiteY4" fmla="*/ 8943 h 11928"/>
                <a:gd name="connsiteX5" fmla="*/ 17 w 10017"/>
                <a:gd name="connsiteY5" fmla="*/ 5000 h 11928"/>
                <a:gd name="connsiteX6" fmla="*/ 2726 w 10017"/>
                <a:gd name="connsiteY6" fmla="*/ 774 h 11928"/>
                <a:gd name="connsiteX0" fmla="*/ 2726 w 9936"/>
                <a:gd name="connsiteY0" fmla="*/ 1436 h 12590"/>
                <a:gd name="connsiteX1" fmla="*/ 9936 w 9936"/>
                <a:gd name="connsiteY1" fmla="*/ 0 h 12590"/>
                <a:gd name="connsiteX2" fmla="*/ 6427 w 9936"/>
                <a:gd name="connsiteY2" fmla="*/ 5436 h 12590"/>
                <a:gd name="connsiteX3" fmla="*/ 9779 w 9936"/>
                <a:gd name="connsiteY3" fmla="*/ 12590 h 12590"/>
                <a:gd name="connsiteX4" fmla="*/ 1770 w 9936"/>
                <a:gd name="connsiteY4" fmla="*/ 9605 h 12590"/>
                <a:gd name="connsiteX5" fmla="*/ 17 w 9936"/>
                <a:gd name="connsiteY5" fmla="*/ 5662 h 12590"/>
                <a:gd name="connsiteX6" fmla="*/ 2726 w 9936"/>
                <a:gd name="connsiteY6" fmla="*/ 1436 h 12590"/>
                <a:gd name="connsiteX0" fmla="*/ 2744 w 10000"/>
                <a:gd name="connsiteY0" fmla="*/ 1141 h 10000"/>
                <a:gd name="connsiteX1" fmla="*/ 10000 w 10000"/>
                <a:gd name="connsiteY1" fmla="*/ 0 h 10000"/>
                <a:gd name="connsiteX2" fmla="*/ 7778 w 10000"/>
                <a:gd name="connsiteY2" fmla="*/ 6863 h 10000"/>
                <a:gd name="connsiteX3" fmla="*/ 9842 w 10000"/>
                <a:gd name="connsiteY3" fmla="*/ 10000 h 10000"/>
                <a:gd name="connsiteX4" fmla="*/ 1781 w 10000"/>
                <a:gd name="connsiteY4" fmla="*/ 7629 h 10000"/>
                <a:gd name="connsiteX5" fmla="*/ 17 w 10000"/>
                <a:gd name="connsiteY5" fmla="*/ 4497 h 10000"/>
                <a:gd name="connsiteX6" fmla="*/ 2744 w 10000"/>
                <a:gd name="connsiteY6" fmla="*/ 1141 h 10000"/>
                <a:gd name="connsiteX0" fmla="*/ 2744 w 10000"/>
                <a:gd name="connsiteY0" fmla="*/ 1141 h 10000"/>
                <a:gd name="connsiteX1" fmla="*/ 10000 w 10000"/>
                <a:gd name="connsiteY1" fmla="*/ 0 h 10000"/>
                <a:gd name="connsiteX2" fmla="*/ 7505 w 10000"/>
                <a:gd name="connsiteY2" fmla="*/ 4950 h 10000"/>
                <a:gd name="connsiteX3" fmla="*/ 9842 w 10000"/>
                <a:gd name="connsiteY3" fmla="*/ 10000 h 10000"/>
                <a:gd name="connsiteX4" fmla="*/ 1781 w 10000"/>
                <a:gd name="connsiteY4" fmla="*/ 7629 h 10000"/>
                <a:gd name="connsiteX5" fmla="*/ 17 w 10000"/>
                <a:gd name="connsiteY5" fmla="*/ 4497 h 10000"/>
                <a:gd name="connsiteX6" fmla="*/ 2744 w 10000"/>
                <a:gd name="connsiteY6" fmla="*/ 1141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10000">
                  <a:moveTo>
                    <a:pt x="2744" y="1141"/>
                  </a:moveTo>
                  <a:lnTo>
                    <a:pt x="10000" y="0"/>
                  </a:lnTo>
                  <a:cubicBezTo>
                    <a:pt x="9073" y="0"/>
                    <a:pt x="7532" y="3283"/>
                    <a:pt x="7505" y="4950"/>
                  </a:cubicBezTo>
                  <a:cubicBezTo>
                    <a:pt x="7479" y="6616"/>
                    <a:pt x="8915" y="10000"/>
                    <a:pt x="9842" y="10000"/>
                  </a:cubicBezTo>
                  <a:lnTo>
                    <a:pt x="1781" y="7629"/>
                  </a:lnTo>
                  <a:cubicBezTo>
                    <a:pt x="854" y="7629"/>
                    <a:pt x="-143" y="5578"/>
                    <a:pt x="17" y="4497"/>
                  </a:cubicBezTo>
                  <a:cubicBezTo>
                    <a:pt x="177" y="3416"/>
                    <a:pt x="1817" y="1141"/>
                    <a:pt x="2744" y="1141"/>
                  </a:cubicBezTo>
                  <a:close/>
                </a:path>
              </a:pathLst>
            </a:custGeom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BE269D7-5485-F1B0-885C-F4CF4D37CBB1}"/>
                </a:ext>
              </a:extLst>
            </p:cNvPr>
            <p:cNvSpPr txBox="1"/>
            <p:nvPr/>
          </p:nvSpPr>
          <p:spPr>
            <a:xfrm>
              <a:off x="5942803" y="4251544"/>
              <a:ext cx="62709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CRBN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8E9A6EEB-D7FB-113E-BC4C-1166CB7E74A9}"/>
                </a:ext>
              </a:extLst>
            </p:cNvPr>
            <p:cNvSpPr/>
            <p:nvPr/>
          </p:nvSpPr>
          <p:spPr>
            <a:xfrm rot="1056578">
              <a:off x="5986166" y="4590727"/>
              <a:ext cx="766750" cy="421738"/>
            </a:xfrm>
            <a:prstGeom prst="round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Mezi</a:t>
              </a:r>
              <a:endParaRPr lang="en-GB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Oval 8">
              <a:extLst>
                <a:ext uri="{FF2B5EF4-FFF2-40B4-BE49-F238E27FC236}">
                  <a16:creationId xmlns:a16="http://schemas.microsoft.com/office/drawing/2014/main" id="{DF1A7A84-D79B-FC96-D0BD-4D21C7F827B3}"/>
                </a:ext>
              </a:extLst>
            </p:cNvPr>
            <p:cNvSpPr/>
            <p:nvPr/>
          </p:nvSpPr>
          <p:spPr>
            <a:xfrm>
              <a:off x="5336686" y="4438245"/>
              <a:ext cx="773488" cy="628932"/>
            </a:xfrm>
            <a:custGeom>
              <a:avLst/>
              <a:gdLst>
                <a:gd name="connsiteX0" fmla="*/ 0 w 492369"/>
                <a:gd name="connsiteY0" fmla="*/ 233905 h 467810"/>
                <a:gd name="connsiteX1" fmla="*/ 246185 w 492369"/>
                <a:gd name="connsiteY1" fmla="*/ 0 h 467810"/>
                <a:gd name="connsiteX2" fmla="*/ 492370 w 492369"/>
                <a:gd name="connsiteY2" fmla="*/ 233905 h 467810"/>
                <a:gd name="connsiteX3" fmla="*/ 246185 w 492369"/>
                <a:gd name="connsiteY3" fmla="*/ 467810 h 467810"/>
                <a:gd name="connsiteX4" fmla="*/ 0 w 492369"/>
                <a:gd name="connsiteY4" fmla="*/ 233905 h 467810"/>
                <a:gd name="connsiteX0" fmla="*/ 0 w 571500"/>
                <a:gd name="connsiteY0" fmla="*/ 225128 h 467840"/>
                <a:gd name="connsiteX1" fmla="*/ 325315 w 571500"/>
                <a:gd name="connsiteY1" fmla="*/ 16 h 467840"/>
                <a:gd name="connsiteX2" fmla="*/ 571500 w 571500"/>
                <a:gd name="connsiteY2" fmla="*/ 233921 h 467840"/>
                <a:gd name="connsiteX3" fmla="*/ 325315 w 571500"/>
                <a:gd name="connsiteY3" fmla="*/ 467826 h 467840"/>
                <a:gd name="connsiteX4" fmla="*/ 0 w 571500"/>
                <a:gd name="connsiteY4" fmla="*/ 225128 h 467840"/>
                <a:gd name="connsiteX0" fmla="*/ 68 w 571568"/>
                <a:gd name="connsiteY0" fmla="*/ 225124 h 538170"/>
                <a:gd name="connsiteX1" fmla="*/ 325383 w 571568"/>
                <a:gd name="connsiteY1" fmla="*/ 12 h 538170"/>
                <a:gd name="connsiteX2" fmla="*/ 571568 w 571568"/>
                <a:gd name="connsiteY2" fmla="*/ 233917 h 538170"/>
                <a:gd name="connsiteX3" fmla="*/ 299006 w 571568"/>
                <a:gd name="connsiteY3" fmla="*/ 538161 h 538170"/>
                <a:gd name="connsiteX4" fmla="*/ 68 w 571568"/>
                <a:gd name="connsiteY4" fmla="*/ 225124 h 538170"/>
                <a:gd name="connsiteX0" fmla="*/ 1884 w 573384"/>
                <a:gd name="connsiteY0" fmla="*/ 216333 h 529379"/>
                <a:gd name="connsiteX1" fmla="*/ 450291 w 573384"/>
                <a:gd name="connsiteY1" fmla="*/ 13 h 529379"/>
                <a:gd name="connsiteX2" fmla="*/ 573384 w 573384"/>
                <a:gd name="connsiteY2" fmla="*/ 225126 h 529379"/>
                <a:gd name="connsiteX3" fmla="*/ 300822 w 573384"/>
                <a:gd name="connsiteY3" fmla="*/ 529370 h 529379"/>
                <a:gd name="connsiteX4" fmla="*/ 1884 w 573384"/>
                <a:gd name="connsiteY4" fmla="*/ 216333 h 529379"/>
                <a:gd name="connsiteX0" fmla="*/ 2917 w 468909"/>
                <a:gd name="connsiteY0" fmla="*/ 93541 h 540365"/>
                <a:gd name="connsiteX1" fmla="*/ 345816 w 468909"/>
                <a:gd name="connsiteY1" fmla="*/ 9106 h 540365"/>
                <a:gd name="connsiteX2" fmla="*/ 468909 w 468909"/>
                <a:gd name="connsiteY2" fmla="*/ 234219 h 540365"/>
                <a:gd name="connsiteX3" fmla="*/ 196347 w 468909"/>
                <a:gd name="connsiteY3" fmla="*/ 538463 h 540365"/>
                <a:gd name="connsiteX4" fmla="*/ 2917 w 468909"/>
                <a:gd name="connsiteY4" fmla="*/ 93541 h 540365"/>
                <a:gd name="connsiteX0" fmla="*/ 13470 w 479462"/>
                <a:gd name="connsiteY0" fmla="*/ 94134 h 564584"/>
                <a:gd name="connsiteX1" fmla="*/ 356369 w 479462"/>
                <a:gd name="connsiteY1" fmla="*/ 9699 h 564584"/>
                <a:gd name="connsiteX2" fmla="*/ 479462 w 479462"/>
                <a:gd name="connsiteY2" fmla="*/ 234812 h 564584"/>
                <a:gd name="connsiteX3" fmla="*/ 109269 w 479462"/>
                <a:gd name="connsiteY3" fmla="*/ 562868 h 564584"/>
                <a:gd name="connsiteX4" fmla="*/ 13470 w 479462"/>
                <a:gd name="connsiteY4" fmla="*/ 94134 h 564584"/>
                <a:gd name="connsiteX0" fmla="*/ 62898 w 528890"/>
                <a:gd name="connsiteY0" fmla="*/ 93101 h 521056"/>
                <a:gd name="connsiteX1" fmla="*/ 405797 w 528890"/>
                <a:gd name="connsiteY1" fmla="*/ 8666 h 521056"/>
                <a:gd name="connsiteX2" fmla="*/ 528890 w 528890"/>
                <a:gd name="connsiteY2" fmla="*/ 233779 h 521056"/>
                <a:gd name="connsiteX3" fmla="*/ 44397 w 528890"/>
                <a:gd name="connsiteY3" fmla="*/ 518973 h 521056"/>
                <a:gd name="connsiteX4" fmla="*/ 62898 w 528890"/>
                <a:gd name="connsiteY4" fmla="*/ 93101 h 521056"/>
                <a:gd name="connsiteX0" fmla="*/ 94053 w 560045"/>
                <a:gd name="connsiteY0" fmla="*/ 93101 h 529707"/>
                <a:gd name="connsiteX1" fmla="*/ 436952 w 560045"/>
                <a:gd name="connsiteY1" fmla="*/ 8666 h 529707"/>
                <a:gd name="connsiteX2" fmla="*/ 560045 w 560045"/>
                <a:gd name="connsiteY2" fmla="*/ 233779 h 529707"/>
                <a:gd name="connsiteX3" fmla="*/ 75552 w 560045"/>
                <a:gd name="connsiteY3" fmla="*/ 518973 h 529707"/>
                <a:gd name="connsiteX4" fmla="*/ 94053 w 560045"/>
                <a:gd name="connsiteY4" fmla="*/ 93101 h 529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45" h="529707">
                  <a:moveTo>
                    <a:pt x="94053" y="93101"/>
                  </a:moveTo>
                  <a:cubicBezTo>
                    <a:pt x="154286" y="8050"/>
                    <a:pt x="359287" y="-14780"/>
                    <a:pt x="436952" y="8666"/>
                  </a:cubicBezTo>
                  <a:cubicBezTo>
                    <a:pt x="514617" y="32112"/>
                    <a:pt x="560045" y="104597"/>
                    <a:pt x="560045" y="233779"/>
                  </a:cubicBezTo>
                  <a:cubicBezTo>
                    <a:pt x="560045" y="362961"/>
                    <a:pt x="224654" y="580519"/>
                    <a:pt x="75552" y="518973"/>
                  </a:cubicBezTo>
                  <a:cubicBezTo>
                    <a:pt x="-73550" y="457427"/>
                    <a:pt x="33820" y="178152"/>
                    <a:pt x="94053" y="93101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Ikaros/ Aiolos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14A057B-6CA1-60E8-AE32-DFF461810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01482" y="5225311"/>
              <a:ext cx="594518" cy="1097572"/>
            </a:xfrm>
            <a:prstGeom prst="rect">
              <a:avLst/>
            </a:prstGeom>
          </p:spPr>
        </p:pic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33728BC9-EBED-2965-8E47-F40A14B4EF5E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798741" y="5076559"/>
              <a:ext cx="0" cy="148752"/>
            </a:xfrm>
            <a:prstGeom prst="straightConnector1">
              <a:avLst/>
            </a:prstGeom>
            <a:ln w="285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F02D3391-2C78-B9F5-6125-24785E01BEB7}"/>
              </a:ext>
            </a:extLst>
          </p:cNvPr>
          <p:cNvSpPr/>
          <p:nvPr/>
        </p:nvSpPr>
        <p:spPr>
          <a:xfrm rot="16200000">
            <a:off x="5700606" y="3043365"/>
            <a:ext cx="362080" cy="540000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1BE34AD-7036-158D-1339-361BD876E402}"/>
              </a:ext>
            </a:extLst>
          </p:cNvPr>
          <p:cNvGrpSpPr/>
          <p:nvPr/>
        </p:nvGrpSpPr>
        <p:grpSpPr>
          <a:xfrm>
            <a:off x="4309056" y="1277804"/>
            <a:ext cx="3437944" cy="1815805"/>
            <a:chOff x="4309056" y="1277804"/>
            <a:chExt cx="3437944" cy="181580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2B57A9-DE50-CDB1-0EED-242CCF3103B1}"/>
                </a:ext>
              </a:extLst>
            </p:cNvPr>
            <p:cNvSpPr/>
            <p:nvPr/>
          </p:nvSpPr>
          <p:spPr>
            <a:xfrm>
              <a:off x="4309056" y="1454922"/>
              <a:ext cx="3437944" cy="1638687"/>
            </a:xfrm>
            <a:custGeom>
              <a:avLst/>
              <a:gdLst>
                <a:gd name="connsiteX0" fmla="*/ 0 w 4461628"/>
                <a:gd name="connsiteY0" fmla="*/ 0 h 1115100"/>
                <a:gd name="connsiteX1" fmla="*/ 4461628 w 4461628"/>
                <a:gd name="connsiteY1" fmla="*/ 0 h 1115100"/>
                <a:gd name="connsiteX2" fmla="*/ 4461628 w 4461628"/>
                <a:gd name="connsiteY2" fmla="*/ 1115100 h 1115100"/>
                <a:gd name="connsiteX3" fmla="*/ 0 w 4461628"/>
                <a:gd name="connsiteY3" fmla="*/ 1115100 h 1115100"/>
                <a:gd name="connsiteX4" fmla="*/ 0 w 4461628"/>
                <a:gd name="connsiteY4" fmla="*/ 0 h 111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1628" h="1115100">
                  <a:moveTo>
                    <a:pt x="0" y="0"/>
                  </a:moveTo>
                  <a:lnTo>
                    <a:pt x="4461628" y="0"/>
                  </a:lnTo>
                  <a:lnTo>
                    <a:pt x="4461628" y="1115100"/>
                  </a:lnTo>
                  <a:lnTo>
                    <a:pt x="0" y="11151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108000" tIns="249936" rIns="72000" bIns="78232" numCol="1" spcCol="1270" anchor="t" anchorCtr="0">
              <a:noAutofit/>
            </a:bodyPr>
            <a:lstStyle/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↑ Cytokine production</a:t>
              </a:r>
              <a:endParaRPr lang="en-GB" sz="1200" b="1" kern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b="1" kern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↑ T cell activation and proliferation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↑ NK cell cytotoxicity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↓ Exhausted/senescent T and NK cells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Activated innate/adaptive immunity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 Modulation of adhesion molecules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↑ Antigen presentation via MHC-I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A4F7A7C-50E6-1DC5-F0AC-A76AB4F3FDBC}"/>
                </a:ext>
              </a:extLst>
            </p:cNvPr>
            <p:cNvSpPr/>
            <p:nvPr/>
          </p:nvSpPr>
          <p:spPr>
            <a:xfrm>
              <a:off x="4531920" y="1277804"/>
              <a:ext cx="2699452" cy="354240"/>
            </a:xfrm>
            <a:custGeom>
              <a:avLst/>
              <a:gdLst>
                <a:gd name="connsiteX0" fmla="*/ 0 w 3289229"/>
                <a:gd name="connsiteY0" fmla="*/ 59041 h 354240"/>
                <a:gd name="connsiteX1" fmla="*/ 59041 w 3289229"/>
                <a:gd name="connsiteY1" fmla="*/ 0 h 354240"/>
                <a:gd name="connsiteX2" fmla="*/ 3230188 w 3289229"/>
                <a:gd name="connsiteY2" fmla="*/ 0 h 354240"/>
                <a:gd name="connsiteX3" fmla="*/ 3289229 w 3289229"/>
                <a:gd name="connsiteY3" fmla="*/ 59041 h 354240"/>
                <a:gd name="connsiteX4" fmla="*/ 3289229 w 3289229"/>
                <a:gd name="connsiteY4" fmla="*/ 295199 h 354240"/>
                <a:gd name="connsiteX5" fmla="*/ 3230188 w 3289229"/>
                <a:gd name="connsiteY5" fmla="*/ 354240 h 354240"/>
                <a:gd name="connsiteX6" fmla="*/ 59041 w 3289229"/>
                <a:gd name="connsiteY6" fmla="*/ 354240 h 354240"/>
                <a:gd name="connsiteX7" fmla="*/ 0 w 3289229"/>
                <a:gd name="connsiteY7" fmla="*/ 295199 h 354240"/>
                <a:gd name="connsiteX8" fmla="*/ 0 w 3289229"/>
                <a:gd name="connsiteY8" fmla="*/ 59041 h 35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9229" h="354240">
                  <a:moveTo>
                    <a:pt x="0" y="59041"/>
                  </a:moveTo>
                  <a:cubicBezTo>
                    <a:pt x="0" y="26434"/>
                    <a:pt x="26434" y="0"/>
                    <a:pt x="59041" y="0"/>
                  </a:cubicBezTo>
                  <a:lnTo>
                    <a:pt x="3230188" y="0"/>
                  </a:lnTo>
                  <a:cubicBezTo>
                    <a:pt x="3262795" y="0"/>
                    <a:pt x="3289229" y="26434"/>
                    <a:pt x="3289229" y="59041"/>
                  </a:cubicBezTo>
                  <a:lnTo>
                    <a:pt x="3289229" y="295199"/>
                  </a:lnTo>
                  <a:cubicBezTo>
                    <a:pt x="3289229" y="327806"/>
                    <a:pt x="3262795" y="354240"/>
                    <a:pt x="3230188" y="354240"/>
                  </a:cubicBezTo>
                  <a:lnTo>
                    <a:pt x="59041" y="354240"/>
                  </a:lnTo>
                  <a:cubicBezTo>
                    <a:pt x="26434" y="354240"/>
                    <a:pt x="0" y="327806"/>
                    <a:pt x="0" y="295199"/>
                  </a:cubicBezTo>
                  <a:lnTo>
                    <a:pt x="0" y="59041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135340" tIns="17293" rIns="135340" bIns="17293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Direct immune/antitumor effects</a:t>
              </a:r>
              <a:endParaRPr lang="en-GB" sz="12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CCFADAA-C9D8-E46E-2F68-8517B97264D0}"/>
              </a:ext>
            </a:extLst>
          </p:cNvPr>
          <p:cNvSpPr/>
          <p:nvPr/>
        </p:nvSpPr>
        <p:spPr>
          <a:xfrm rot="19811944">
            <a:off x="7307410" y="3219866"/>
            <a:ext cx="720000" cy="540000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+PIs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C89F363E-0BC6-3086-EE7E-A3BCE54A6490}"/>
              </a:ext>
            </a:extLst>
          </p:cNvPr>
          <p:cNvSpPr/>
          <p:nvPr/>
        </p:nvSpPr>
        <p:spPr>
          <a:xfrm rot="721992">
            <a:off x="7346926" y="3914344"/>
            <a:ext cx="720000" cy="540000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+mAbs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7ABA5BD-8269-8ABD-F8C0-8A6AA7E8655C}"/>
              </a:ext>
            </a:extLst>
          </p:cNvPr>
          <p:cNvGrpSpPr/>
          <p:nvPr/>
        </p:nvGrpSpPr>
        <p:grpSpPr>
          <a:xfrm>
            <a:off x="8182852" y="1284142"/>
            <a:ext cx="3918952" cy="1945957"/>
            <a:chOff x="8182852" y="1284142"/>
            <a:chExt cx="3918952" cy="1945957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3F45D25-5C73-8F7D-9A97-8F966CEE7DBC}"/>
                </a:ext>
              </a:extLst>
            </p:cNvPr>
            <p:cNvSpPr/>
            <p:nvPr/>
          </p:nvSpPr>
          <p:spPr>
            <a:xfrm>
              <a:off x="8182852" y="1461261"/>
              <a:ext cx="3918952" cy="1768838"/>
            </a:xfrm>
            <a:custGeom>
              <a:avLst/>
              <a:gdLst>
                <a:gd name="connsiteX0" fmla="*/ 0 w 4461628"/>
                <a:gd name="connsiteY0" fmla="*/ 0 h 1115100"/>
                <a:gd name="connsiteX1" fmla="*/ 4461628 w 4461628"/>
                <a:gd name="connsiteY1" fmla="*/ 0 h 1115100"/>
                <a:gd name="connsiteX2" fmla="*/ 4461628 w 4461628"/>
                <a:gd name="connsiteY2" fmla="*/ 1115100 h 1115100"/>
                <a:gd name="connsiteX3" fmla="*/ 0 w 4461628"/>
                <a:gd name="connsiteY3" fmla="*/ 1115100 h 1115100"/>
                <a:gd name="connsiteX4" fmla="*/ 0 w 4461628"/>
                <a:gd name="connsiteY4" fmla="*/ 0 h 111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1628" h="1115100">
                  <a:moveTo>
                    <a:pt x="0" y="0"/>
                  </a:moveTo>
                  <a:lnTo>
                    <a:pt x="4461628" y="0"/>
                  </a:lnTo>
                  <a:lnTo>
                    <a:pt x="4461628" y="1115100"/>
                  </a:lnTo>
                  <a:lnTo>
                    <a:pt x="0" y="11151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108000" tIns="249936" rIns="72000" bIns="78232" numCol="1" spcCol="1270" anchor="t" anchorCtr="0">
              <a:noAutofit/>
            </a:bodyPr>
            <a:lstStyle/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↑ Tumor growth inhibition, synergistic cell killing – </a:t>
              </a: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ezigdomide + </a:t>
              </a:r>
              <a:r>
                <a:rPr lang="en-US" sz="1200" b="1" kern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V±dex</a:t>
              </a:r>
              <a:endParaRPr lang="en-US" sz="12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Potent immunomodulation with mezigdomide + </a:t>
              </a:r>
              <a:r>
                <a:rPr lang="en-US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Vd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↑ Apoptotic activity vs pom with mezigdomide + V or K </a:t>
              </a: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at 100-fold lower concentration of mezigdomide vs pom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Near-complete regressions, prolonged survival in vivo with mezigdomide + </a:t>
              </a:r>
              <a:r>
                <a:rPr lang="en-US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Vd</a:t>
              </a:r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vs pom-</a:t>
              </a:r>
              <a:r>
                <a:rPr lang="en-US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Vd</a:t>
              </a:r>
              <a:endParaRPr lang="en-GB" sz="12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lvl="1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GB" sz="12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3B98C94-4130-8902-9141-91EF709B8128}"/>
                </a:ext>
              </a:extLst>
            </p:cNvPr>
            <p:cNvSpPr/>
            <p:nvPr/>
          </p:nvSpPr>
          <p:spPr>
            <a:xfrm>
              <a:off x="8405716" y="1284142"/>
              <a:ext cx="2699452" cy="354240"/>
            </a:xfrm>
            <a:custGeom>
              <a:avLst/>
              <a:gdLst>
                <a:gd name="connsiteX0" fmla="*/ 0 w 3289229"/>
                <a:gd name="connsiteY0" fmla="*/ 59041 h 354240"/>
                <a:gd name="connsiteX1" fmla="*/ 59041 w 3289229"/>
                <a:gd name="connsiteY1" fmla="*/ 0 h 354240"/>
                <a:gd name="connsiteX2" fmla="*/ 3230188 w 3289229"/>
                <a:gd name="connsiteY2" fmla="*/ 0 h 354240"/>
                <a:gd name="connsiteX3" fmla="*/ 3289229 w 3289229"/>
                <a:gd name="connsiteY3" fmla="*/ 59041 h 354240"/>
                <a:gd name="connsiteX4" fmla="*/ 3289229 w 3289229"/>
                <a:gd name="connsiteY4" fmla="*/ 295199 h 354240"/>
                <a:gd name="connsiteX5" fmla="*/ 3230188 w 3289229"/>
                <a:gd name="connsiteY5" fmla="*/ 354240 h 354240"/>
                <a:gd name="connsiteX6" fmla="*/ 59041 w 3289229"/>
                <a:gd name="connsiteY6" fmla="*/ 354240 h 354240"/>
                <a:gd name="connsiteX7" fmla="*/ 0 w 3289229"/>
                <a:gd name="connsiteY7" fmla="*/ 295199 h 354240"/>
                <a:gd name="connsiteX8" fmla="*/ 0 w 3289229"/>
                <a:gd name="connsiteY8" fmla="*/ 59041 h 35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9229" h="354240">
                  <a:moveTo>
                    <a:pt x="0" y="59041"/>
                  </a:moveTo>
                  <a:cubicBezTo>
                    <a:pt x="0" y="26434"/>
                    <a:pt x="26434" y="0"/>
                    <a:pt x="59041" y="0"/>
                  </a:cubicBezTo>
                  <a:lnTo>
                    <a:pt x="3230188" y="0"/>
                  </a:lnTo>
                  <a:cubicBezTo>
                    <a:pt x="3262795" y="0"/>
                    <a:pt x="3289229" y="26434"/>
                    <a:pt x="3289229" y="59041"/>
                  </a:cubicBezTo>
                  <a:lnTo>
                    <a:pt x="3289229" y="295199"/>
                  </a:lnTo>
                  <a:cubicBezTo>
                    <a:pt x="3289229" y="327806"/>
                    <a:pt x="3262795" y="354240"/>
                    <a:pt x="3230188" y="354240"/>
                  </a:cubicBezTo>
                  <a:lnTo>
                    <a:pt x="59041" y="354240"/>
                  </a:lnTo>
                  <a:cubicBezTo>
                    <a:pt x="26434" y="354240"/>
                    <a:pt x="0" y="327806"/>
                    <a:pt x="0" y="295199"/>
                  </a:cubicBezTo>
                  <a:lnTo>
                    <a:pt x="0" y="59041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135340" tIns="17293" rIns="135340" bIns="17293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Enhanced/synergistic effects</a:t>
              </a:r>
              <a:endParaRPr lang="en-GB" sz="12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D64C3EB-30BC-616C-604B-F32BA281EF15}"/>
              </a:ext>
            </a:extLst>
          </p:cNvPr>
          <p:cNvGrpSpPr/>
          <p:nvPr/>
        </p:nvGrpSpPr>
        <p:grpSpPr>
          <a:xfrm>
            <a:off x="8339934" y="3450782"/>
            <a:ext cx="3411902" cy="1604574"/>
            <a:chOff x="8339934" y="3450782"/>
            <a:chExt cx="3411902" cy="1604574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7C77791-760E-1146-1A32-94A86CB464DF}"/>
                </a:ext>
              </a:extLst>
            </p:cNvPr>
            <p:cNvSpPr/>
            <p:nvPr/>
          </p:nvSpPr>
          <p:spPr>
            <a:xfrm>
              <a:off x="8339934" y="3627901"/>
              <a:ext cx="3411902" cy="1427455"/>
            </a:xfrm>
            <a:custGeom>
              <a:avLst/>
              <a:gdLst>
                <a:gd name="connsiteX0" fmla="*/ 0 w 4461628"/>
                <a:gd name="connsiteY0" fmla="*/ 0 h 1115100"/>
                <a:gd name="connsiteX1" fmla="*/ 4461628 w 4461628"/>
                <a:gd name="connsiteY1" fmla="*/ 0 h 1115100"/>
                <a:gd name="connsiteX2" fmla="*/ 4461628 w 4461628"/>
                <a:gd name="connsiteY2" fmla="*/ 1115100 h 1115100"/>
                <a:gd name="connsiteX3" fmla="*/ 0 w 4461628"/>
                <a:gd name="connsiteY3" fmla="*/ 1115100 h 1115100"/>
                <a:gd name="connsiteX4" fmla="*/ 0 w 4461628"/>
                <a:gd name="connsiteY4" fmla="*/ 0 h 111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1628" h="1115100">
                  <a:moveTo>
                    <a:pt x="0" y="0"/>
                  </a:moveTo>
                  <a:lnTo>
                    <a:pt x="4461628" y="0"/>
                  </a:lnTo>
                  <a:lnTo>
                    <a:pt x="4461628" y="1115100"/>
                  </a:lnTo>
                  <a:lnTo>
                    <a:pt x="0" y="11151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108000" tIns="249936" rIns="72000" bIns="78232" numCol="1" spcCol="1270" anchor="t" anchorCtr="0">
              <a:noAutofit/>
            </a:bodyPr>
            <a:lstStyle/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↑ CD38 cell surface expression</a:t>
              </a:r>
              <a:endParaRPr lang="en-GB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↑ ADCC / ADCP with subsequent Dara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↑ Apoptosis with mezigdomide + Dara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↑ Proliferative CD3+ T cells, effector memory CD4+ T cells, HLA-DR-expressing CD4+ T cell activation</a:t>
              </a:r>
              <a:endParaRPr lang="en-GB" sz="1200" b="1" kern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D530F7B-C66E-2D97-19D2-ED31B1B129DF}"/>
                </a:ext>
              </a:extLst>
            </p:cNvPr>
            <p:cNvSpPr/>
            <p:nvPr/>
          </p:nvSpPr>
          <p:spPr>
            <a:xfrm>
              <a:off x="8562798" y="3450782"/>
              <a:ext cx="2867704" cy="354240"/>
            </a:xfrm>
            <a:custGeom>
              <a:avLst/>
              <a:gdLst>
                <a:gd name="connsiteX0" fmla="*/ 0 w 3289229"/>
                <a:gd name="connsiteY0" fmla="*/ 59041 h 354240"/>
                <a:gd name="connsiteX1" fmla="*/ 59041 w 3289229"/>
                <a:gd name="connsiteY1" fmla="*/ 0 h 354240"/>
                <a:gd name="connsiteX2" fmla="*/ 3230188 w 3289229"/>
                <a:gd name="connsiteY2" fmla="*/ 0 h 354240"/>
                <a:gd name="connsiteX3" fmla="*/ 3289229 w 3289229"/>
                <a:gd name="connsiteY3" fmla="*/ 59041 h 354240"/>
                <a:gd name="connsiteX4" fmla="*/ 3289229 w 3289229"/>
                <a:gd name="connsiteY4" fmla="*/ 295199 h 354240"/>
                <a:gd name="connsiteX5" fmla="*/ 3230188 w 3289229"/>
                <a:gd name="connsiteY5" fmla="*/ 354240 h 354240"/>
                <a:gd name="connsiteX6" fmla="*/ 59041 w 3289229"/>
                <a:gd name="connsiteY6" fmla="*/ 354240 h 354240"/>
                <a:gd name="connsiteX7" fmla="*/ 0 w 3289229"/>
                <a:gd name="connsiteY7" fmla="*/ 295199 h 354240"/>
                <a:gd name="connsiteX8" fmla="*/ 0 w 3289229"/>
                <a:gd name="connsiteY8" fmla="*/ 59041 h 35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9229" h="354240">
                  <a:moveTo>
                    <a:pt x="0" y="59041"/>
                  </a:moveTo>
                  <a:cubicBezTo>
                    <a:pt x="0" y="26434"/>
                    <a:pt x="26434" y="0"/>
                    <a:pt x="59041" y="0"/>
                  </a:cubicBezTo>
                  <a:lnTo>
                    <a:pt x="3230188" y="0"/>
                  </a:lnTo>
                  <a:cubicBezTo>
                    <a:pt x="3262795" y="0"/>
                    <a:pt x="3289229" y="26434"/>
                    <a:pt x="3289229" y="59041"/>
                  </a:cubicBezTo>
                  <a:lnTo>
                    <a:pt x="3289229" y="295199"/>
                  </a:lnTo>
                  <a:cubicBezTo>
                    <a:pt x="3289229" y="327806"/>
                    <a:pt x="3262795" y="354240"/>
                    <a:pt x="3230188" y="354240"/>
                  </a:cubicBezTo>
                  <a:lnTo>
                    <a:pt x="59041" y="354240"/>
                  </a:lnTo>
                  <a:cubicBezTo>
                    <a:pt x="26434" y="354240"/>
                    <a:pt x="0" y="327806"/>
                    <a:pt x="0" y="295199"/>
                  </a:cubicBezTo>
                  <a:lnTo>
                    <a:pt x="0" y="59041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135340" tIns="17293" rIns="135340" bIns="17293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CD38 priming, enhanced apoptosis</a:t>
              </a:r>
              <a:endParaRPr lang="en-GB" sz="12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49A7956C-ECCA-5526-E3FE-FB743BDFB9FE}"/>
              </a:ext>
            </a:extLst>
          </p:cNvPr>
          <p:cNvSpPr/>
          <p:nvPr/>
        </p:nvSpPr>
        <p:spPr>
          <a:xfrm rot="1519663" flipH="1">
            <a:off x="3970028" y="3166898"/>
            <a:ext cx="720000" cy="540000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GB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BsAbs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447A5B2-EDB4-841E-26C3-113182FE677F}"/>
              </a:ext>
            </a:extLst>
          </p:cNvPr>
          <p:cNvGrpSpPr/>
          <p:nvPr/>
        </p:nvGrpSpPr>
        <p:grpSpPr>
          <a:xfrm>
            <a:off x="90196" y="1277559"/>
            <a:ext cx="3851947" cy="2139437"/>
            <a:chOff x="90196" y="1277559"/>
            <a:chExt cx="3851947" cy="2139437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B2817EB-9586-92AF-02CE-C4BD44AA9292}"/>
                </a:ext>
              </a:extLst>
            </p:cNvPr>
            <p:cNvSpPr/>
            <p:nvPr/>
          </p:nvSpPr>
          <p:spPr>
            <a:xfrm>
              <a:off x="90196" y="1454677"/>
              <a:ext cx="3851947" cy="1962319"/>
            </a:xfrm>
            <a:custGeom>
              <a:avLst/>
              <a:gdLst>
                <a:gd name="connsiteX0" fmla="*/ 0 w 4461628"/>
                <a:gd name="connsiteY0" fmla="*/ 0 h 1115100"/>
                <a:gd name="connsiteX1" fmla="*/ 4461628 w 4461628"/>
                <a:gd name="connsiteY1" fmla="*/ 0 h 1115100"/>
                <a:gd name="connsiteX2" fmla="*/ 4461628 w 4461628"/>
                <a:gd name="connsiteY2" fmla="*/ 1115100 h 1115100"/>
                <a:gd name="connsiteX3" fmla="*/ 0 w 4461628"/>
                <a:gd name="connsiteY3" fmla="*/ 1115100 h 1115100"/>
                <a:gd name="connsiteX4" fmla="*/ 0 w 4461628"/>
                <a:gd name="connsiteY4" fmla="*/ 0 h 111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1628" h="1115100">
                  <a:moveTo>
                    <a:pt x="0" y="0"/>
                  </a:moveTo>
                  <a:lnTo>
                    <a:pt x="4461628" y="0"/>
                  </a:lnTo>
                  <a:lnTo>
                    <a:pt x="4461628" y="1115100"/>
                  </a:lnTo>
                  <a:lnTo>
                    <a:pt x="0" y="11151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108000" tIns="249936" rIns="72000" bIns="78232" numCol="1" spcCol="1270" anchor="t" anchorCtr="0">
              <a:noAutofit/>
            </a:bodyPr>
            <a:lstStyle/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↑ Cytotoxicity of BCMA-targeted </a:t>
              </a:r>
              <a:r>
                <a:rPr lang="en-US" sz="1200" b="1" kern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BsAb</a:t>
              </a: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 alnuctamab, greater enhancement of activity with mezigdomide vs pom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↑ Alnuctamab antitumor activity in vivo, T-cell activation, tumor tissue infiltration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↑ Adhesion molecules, T-cell-mediated killing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↑ Regressions and PFS in vivo with mezigdomide + GPRC5D-targeted </a:t>
              </a:r>
              <a:r>
                <a:rPr lang="en-US" sz="1200" b="1" kern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BsAb</a:t>
              </a: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b="1" kern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forimtamig</a:t>
              </a:r>
              <a:endParaRPr lang="en-US" sz="12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↑ Durable responses, favorable T-cell profile</a:t>
              </a: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28B59EE-5110-7466-3458-9C89E47499AB}"/>
                </a:ext>
              </a:extLst>
            </p:cNvPr>
            <p:cNvSpPr/>
            <p:nvPr/>
          </p:nvSpPr>
          <p:spPr>
            <a:xfrm>
              <a:off x="313060" y="1277559"/>
              <a:ext cx="2699452" cy="354240"/>
            </a:xfrm>
            <a:custGeom>
              <a:avLst/>
              <a:gdLst>
                <a:gd name="connsiteX0" fmla="*/ 0 w 3289229"/>
                <a:gd name="connsiteY0" fmla="*/ 59041 h 354240"/>
                <a:gd name="connsiteX1" fmla="*/ 59041 w 3289229"/>
                <a:gd name="connsiteY1" fmla="*/ 0 h 354240"/>
                <a:gd name="connsiteX2" fmla="*/ 3230188 w 3289229"/>
                <a:gd name="connsiteY2" fmla="*/ 0 h 354240"/>
                <a:gd name="connsiteX3" fmla="*/ 3289229 w 3289229"/>
                <a:gd name="connsiteY3" fmla="*/ 59041 h 354240"/>
                <a:gd name="connsiteX4" fmla="*/ 3289229 w 3289229"/>
                <a:gd name="connsiteY4" fmla="*/ 295199 h 354240"/>
                <a:gd name="connsiteX5" fmla="*/ 3230188 w 3289229"/>
                <a:gd name="connsiteY5" fmla="*/ 354240 h 354240"/>
                <a:gd name="connsiteX6" fmla="*/ 59041 w 3289229"/>
                <a:gd name="connsiteY6" fmla="*/ 354240 h 354240"/>
                <a:gd name="connsiteX7" fmla="*/ 0 w 3289229"/>
                <a:gd name="connsiteY7" fmla="*/ 295199 h 354240"/>
                <a:gd name="connsiteX8" fmla="*/ 0 w 3289229"/>
                <a:gd name="connsiteY8" fmla="*/ 59041 h 35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9229" h="354240">
                  <a:moveTo>
                    <a:pt x="0" y="59041"/>
                  </a:moveTo>
                  <a:cubicBezTo>
                    <a:pt x="0" y="26434"/>
                    <a:pt x="26434" y="0"/>
                    <a:pt x="59041" y="0"/>
                  </a:cubicBezTo>
                  <a:lnTo>
                    <a:pt x="3230188" y="0"/>
                  </a:lnTo>
                  <a:cubicBezTo>
                    <a:pt x="3262795" y="0"/>
                    <a:pt x="3289229" y="26434"/>
                    <a:pt x="3289229" y="59041"/>
                  </a:cubicBezTo>
                  <a:lnTo>
                    <a:pt x="3289229" y="295199"/>
                  </a:lnTo>
                  <a:cubicBezTo>
                    <a:pt x="3289229" y="327806"/>
                    <a:pt x="3262795" y="354240"/>
                    <a:pt x="3230188" y="354240"/>
                  </a:cubicBezTo>
                  <a:lnTo>
                    <a:pt x="59041" y="354240"/>
                  </a:lnTo>
                  <a:cubicBezTo>
                    <a:pt x="26434" y="354240"/>
                    <a:pt x="0" y="327806"/>
                    <a:pt x="0" y="295199"/>
                  </a:cubicBezTo>
                  <a:lnTo>
                    <a:pt x="0" y="59041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135340" tIns="17293" rIns="135340" bIns="17293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Sensitization/potentiation</a:t>
              </a:r>
              <a:endParaRPr lang="en-GB" sz="12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7F856D00-B1ED-926A-F1C2-66B45074FB22}"/>
              </a:ext>
            </a:extLst>
          </p:cNvPr>
          <p:cNvSpPr/>
          <p:nvPr/>
        </p:nvSpPr>
        <p:spPr>
          <a:xfrm rot="21272061" flipH="1">
            <a:off x="3902588" y="3970570"/>
            <a:ext cx="720000" cy="540000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ctr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+CAR T</a:t>
            </a: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718760CD-94E4-3E1D-27AE-872DBBE7381B}"/>
              </a:ext>
            </a:extLst>
          </p:cNvPr>
          <p:cNvSpPr/>
          <p:nvPr/>
        </p:nvSpPr>
        <p:spPr>
          <a:xfrm rot="18692643" flipH="1">
            <a:off x="4423560" y="4860638"/>
            <a:ext cx="720000" cy="540000"/>
          </a:xfrm>
          <a:prstGeom prst="righ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GB" sz="1200" b="1" dirty="0">
                <a:latin typeface="Arial" panose="020B0604020202020204" pitchFamily="34" charset="0"/>
                <a:cs typeface="Arial" panose="020B0604020202020204" pitchFamily="34" charset="0"/>
              </a:rPr>
              <a:t>+Novel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BBA9E94-1834-8E3E-D657-A49B86ED26E9}"/>
              </a:ext>
            </a:extLst>
          </p:cNvPr>
          <p:cNvGrpSpPr/>
          <p:nvPr/>
        </p:nvGrpSpPr>
        <p:grpSpPr>
          <a:xfrm>
            <a:off x="896283" y="5428208"/>
            <a:ext cx="4074888" cy="1073942"/>
            <a:chOff x="896283" y="5428208"/>
            <a:chExt cx="4074888" cy="1073942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5EC448A-9BC7-3893-5C51-6AB5308B2279}"/>
                </a:ext>
              </a:extLst>
            </p:cNvPr>
            <p:cNvSpPr/>
            <p:nvPr/>
          </p:nvSpPr>
          <p:spPr>
            <a:xfrm>
              <a:off x="896283" y="5605328"/>
              <a:ext cx="4074888" cy="896822"/>
            </a:xfrm>
            <a:custGeom>
              <a:avLst/>
              <a:gdLst>
                <a:gd name="connsiteX0" fmla="*/ 0 w 4461628"/>
                <a:gd name="connsiteY0" fmla="*/ 0 h 1115100"/>
                <a:gd name="connsiteX1" fmla="*/ 4461628 w 4461628"/>
                <a:gd name="connsiteY1" fmla="*/ 0 h 1115100"/>
                <a:gd name="connsiteX2" fmla="*/ 4461628 w 4461628"/>
                <a:gd name="connsiteY2" fmla="*/ 1115100 h 1115100"/>
                <a:gd name="connsiteX3" fmla="*/ 0 w 4461628"/>
                <a:gd name="connsiteY3" fmla="*/ 1115100 h 1115100"/>
                <a:gd name="connsiteX4" fmla="*/ 0 w 4461628"/>
                <a:gd name="connsiteY4" fmla="*/ 0 h 111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1628" h="1115100">
                  <a:moveTo>
                    <a:pt x="0" y="0"/>
                  </a:moveTo>
                  <a:lnTo>
                    <a:pt x="4461628" y="0"/>
                  </a:lnTo>
                  <a:lnTo>
                    <a:pt x="4461628" y="1115100"/>
                  </a:lnTo>
                  <a:lnTo>
                    <a:pt x="0" y="11151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108000" tIns="249936" rIns="72000" bIns="78232" numCol="1" spcCol="1270" anchor="t" anchorCtr="0">
              <a:noAutofit/>
            </a:bodyPr>
            <a:lstStyle/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↑ Apoptosis, ↓ cell proliferation with mezigdomide + bromodomain-containing protein 4 (BRD4) inhibitor </a:t>
              </a:r>
              <a:endParaRPr lang="en-GB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Potential for activity in gain/amp 1q21 MM</a:t>
              </a:r>
              <a:endParaRPr lang="en-GB" sz="1200" b="1" kern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12EB4EF-FC4F-F03C-99FE-C9963AA48104}"/>
                </a:ext>
              </a:extLst>
            </p:cNvPr>
            <p:cNvSpPr/>
            <p:nvPr/>
          </p:nvSpPr>
          <p:spPr>
            <a:xfrm>
              <a:off x="1119147" y="5428208"/>
              <a:ext cx="2699452" cy="354240"/>
            </a:xfrm>
            <a:custGeom>
              <a:avLst/>
              <a:gdLst>
                <a:gd name="connsiteX0" fmla="*/ 0 w 3289229"/>
                <a:gd name="connsiteY0" fmla="*/ 59041 h 354240"/>
                <a:gd name="connsiteX1" fmla="*/ 59041 w 3289229"/>
                <a:gd name="connsiteY1" fmla="*/ 0 h 354240"/>
                <a:gd name="connsiteX2" fmla="*/ 3230188 w 3289229"/>
                <a:gd name="connsiteY2" fmla="*/ 0 h 354240"/>
                <a:gd name="connsiteX3" fmla="*/ 3289229 w 3289229"/>
                <a:gd name="connsiteY3" fmla="*/ 59041 h 354240"/>
                <a:gd name="connsiteX4" fmla="*/ 3289229 w 3289229"/>
                <a:gd name="connsiteY4" fmla="*/ 295199 h 354240"/>
                <a:gd name="connsiteX5" fmla="*/ 3230188 w 3289229"/>
                <a:gd name="connsiteY5" fmla="*/ 354240 h 354240"/>
                <a:gd name="connsiteX6" fmla="*/ 59041 w 3289229"/>
                <a:gd name="connsiteY6" fmla="*/ 354240 h 354240"/>
                <a:gd name="connsiteX7" fmla="*/ 0 w 3289229"/>
                <a:gd name="connsiteY7" fmla="*/ 295199 h 354240"/>
                <a:gd name="connsiteX8" fmla="*/ 0 w 3289229"/>
                <a:gd name="connsiteY8" fmla="*/ 59041 h 35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9229" h="354240">
                  <a:moveTo>
                    <a:pt x="0" y="59041"/>
                  </a:moveTo>
                  <a:cubicBezTo>
                    <a:pt x="0" y="26434"/>
                    <a:pt x="26434" y="0"/>
                    <a:pt x="59041" y="0"/>
                  </a:cubicBezTo>
                  <a:lnTo>
                    <a:pt x="3230188" y="0"/>
                  </a:lnTo>
                  <a:cubicBezTo>
                    <a:pt x="3262795" y="0"/>
                    <a:pt x="3289229" y="26434"/>
                    <a:pt x="3289229" y="59041"/>
                  </a:cubicBezTo>
                  <a:lnTo>
                    <a:pt x="3289229" y="295199"/>
                  </a:lnTo>
                  <a:cubicBezTo>
                    <a:pt x="3289229" y="327806"/>
                    <a:pt x="3262795" y="354240"/>
                    <a:pt x="3230188" y="354240"/>
                  </a:cubicBezTo>
                  <a:lnTo>
                    <a:pt x="59041" y="354240"/>
                  </a:lnTo>
                  <a:cubicBezTo>
                    <a:pt x="26434" y="354240"/>
                    <a:pt x="0" y="327806"/>
                    <a:pt x="0" y="295199"/>
                  </a:cubicBezTo>
                  <a:lnTo>
                    <a:pt x="0" y="59041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135340" tIns="17293" rIns="135340" bIns="17293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CKS1B downregulation</a:t>
              </a:r>
              <a:endParaRPr lang="en-GB" sz="12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E0F12BD-94ED-BA9C-2F6B-4F53507F749B}"/>
              </a:ext>
            </a:extLst>
          </p:cNvPr>
          <p:cNvGrpSpPr/>
          <p:nvPr/>
        </p:nvGrpSpPr>
        <p:grpSpPr>
          <a:xfrm>
            <a:off x="7220829" y="5221717"/>
            <a:ext cx="4233467" cy="1604574"/>
            <a:chOff x="7220829" y="5221717"/>
            <a:chExt cx="4233467" cy="1604574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91FF4BC-0059-033F-82FA-686AF9952C02}"/>
                </a:ext>
              </a:extLst>
            </p:cNvPr>
            <p:cNvSpPr/>
            <p:nvPr/>
          </p:nvSpPr>
          <p:spPr>
            <a:xfrm>
              <a:off x="7220829" y="5398836"/>
              <a:ext cx="4233467" cy="1427455"/>
            </a:xfrm>
            <a:custGeom>
              <a:avLst/>
              <a:gdLst>
                <a:gd name="connsiteX0" fmla="*/ 0 w 4461628"/>
                <a:gd name="connsiteY0" fmla="*/ 0 h 1115100"/>
                <a:gd name="connsiteX1" fmla="*/ 4461628 w 4461628"/>
                <a:gd name="connsiteY1" fmla="*/ 0 h 1115100"/>
                <a:gd name="connsiteX2" fmla="*/ 4461628 w 4461628"/>
                <a:gd name="connsiteY2" fmla="*/ 1115100 h 1115100"/>
                <a:gd name="connsiteX3" fmla="*/ 0 w 4461628"/>
                <a:gd name="connsiteY3" fmla="*/ 1115100 h 1115100"/>
                <a:gd name="connsiteX4" fmla="*/ 0 w 4461628"/>
                <a:gd name="connsiteY4" fmla="*/ 0 h 111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1628" h="1115100">
                  <a:moveTo>
                    <a:pt x="0" y="0"/>
                  </a:moveTo>
                  <a:lnTo>
                    <a:pt x="4461628" y="0"/>
                  </a:lnTo>
                  <a:lnTo>
                    <a:pt x="4461628" y="1115100"/>
                  </a:lnTo>
                  <a:lnTo>
                    <a:pt x="0" y="11151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144000" tIns="249936" rIns="144000" bIns="78232" numCol="1" spcCol="1270" anchor="t" anchorCtr="0">
              <a:noAutofit/>
            </a:bodyPr>
            <a:lstStyle/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100" b="1" i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CRBN</a:t>
              </a:r>
              <a:r>
                <a:rPr lang="en-US" sz="11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 alterations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1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Monoallelic 3p26 loss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1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↓ Expression of COP9 signalosome protein complex 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1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↑ USP15 expression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Alterations in SREBP lipid synthesis pathway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1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High baseline EZH2 expression → poorer PFS</a:t>
              </a:r>
              <a:endParaRPr lang="en-GB" sz="11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DFDFF5A-351C-F1E8-1385-3C5CB93C3B87}"/>
                </a:ext>
              </a:extLst>
            </p:cNvPr>
            <p:cNvSpPr/>
            <p:nvPr/>
          </p:nvSpPr>
          <p:spPr>
            <a:xfrm>
              <a:off x="7443695" y="5221717"/>
              <a:ext cx="2699452" cy="354240"/>
            </a:xfrm>
            <a:custGeom>
              <a:avLst/>
              <a:gdLst>
                <a:gd name="connsiteX0" fmla="*/ 0 w 3289229"/>
                <a:gd name="connsiteY0" fmla="*/ 59041 h 354240"/>
                <a:gd name="connsiteX1" fmla="*/ 59041 w 3289229"/>
                <a:gd name="connsiteY1" fmla="*/ 0 h 354240"/>
                <a:gd name="connsiteX2" fmla="*/ 3230188 w 3289229"/>
                <a:gd name="connsiteY2" fmla="*/ 0 h 354240"/>
                <a:gd name="connsiteX3" fmla="*/ 3289229 w 3289229"/>
                <a:gd name="connsiteY3" fmla="*/ 59041 h 354240"/>
                <a:gd name="connsiteX4" fmla="*/ 3289229 w 3289229"/>
                <a:gd name="connsiteY4" fmla="*/ 295199 h 354240"/>
                <a:gd name="connsiteX5" fmla="*/ 3230188 w 3289229"/>
                <a:gd name="connsiteY5" fmla="*/ 354240 h 354240"/>
                <a:gd name="connsiteX6" fmla="*/ 59041 w 3289229"/>
                <a:gd name="connsiteY6" fmla="*/ 354240 h 354240"/>
                <a:gd name="connsiteX7" fmla="*/ 0 w 3289229"/>
                <a:gd name="connsiteY7" fmla="*/ 295199 h 354240"/>
                <a:gd name="connsiteX8" fmla="*/ 0 w 3289229"/>
                <a:gd name="connsiteY8" fmla="*/ 59041 h 35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9229" h="354240">
                  <a:moveTo>
                    <a:pt x="0" y="59041"/>
                  </a:moveTo>
                  <a:cubicBezTo>
                    <a:pt x="0" y="26434"/>
                    <a:pt x="26434" y="0"/>
                    <a:pt x="59041" y="0"/>
                  </a:cubicBezTo>
                  <a:lnTo>
                    <a:pt x="3230188" y="0"/>
                  </a:lnTo>
                  <a:cubicBezTo>
                    <a:pt x="3262795" y="0"/>
                    <a:pt x="3289229" y="26434"/>
                    <a:pt x="3289229" y="59041"/>
                  </a:cubicBezTo>
                  <a:lnTo>
                    <a:pt x="3289229" y="295199"/>
                  </a:lnTo>
                  <a:cubicBezTo>
                    <a:pt x="3289229" y="327806"/>
                    <a:pt x="3262795" y="354240"/>
                    <a:pt x="3230188" y="354240"/>
                  </a:cubicBezTo>
                  <a:lnTo>
                    <a:pt x="59041" y="354240"/>
                  </a:lnTo>
                  <a:cubicBezTo>
                    <a:pt x="26434" y="354240"/>
                    <a:pt x="0" y="327806"/>
                    <a:pt x="0" y="295199"/>
                  </a:cubicBezTo>
                  <a:lnTo>
                    <a:pt x="0" y="59041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alpha val="9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35340" tIns="17293" rIns="135340" bIns="17293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Potential resistance mechanisms</a:t>
              </a:r>
              <a:endParaRPr lang="en-GB" sz="12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7B295AE-62AA-A7FD-2AB3-E6EB3EB7D185}"/>
              </a:ext>
            </a:extLst>
          </p:cNvPr>
          <p:cNvGrpSpPr/>
          <p:nvPr/>
        </p:nvGrpSpPr>
        <p:grpSpPr>
          <a:xfrm>
            <a:off x="166346" y="3541699"/>
            <a:ext cx="3652253" cy="1774281"/>
            <a:chOff x="166346" y="3541699"/>
            <a:chExt cx="3652253" cy="1774281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193B3B6-2953-265C-6C73-478E562E4BF3}"/>
                </a:ext>
              </a:extLst>
            </p:cNvPr>
            <p:cNvSpPr/>
            <p:nvPr/>
          </p:nvSpPr>
          <p:spPr>
            <a:xfrm>
              <a:off x="166346" y="3718818"/>
              <a:ext cx="3652253" cy="1597162"/>
            </a:xfrm>
            <a:custGeom>
              <a:avLst/>
              <a:gdLst>
                <a:gd name="connsiteX0" fmla="*/ 0 w 4461628"/>
                <a:gd name="connsiteY0" fmla="*/ 0 h 1115100"/>
                <a:gd name="connsiteX1" fmla="*/ 4461628 w 4461628"/>
                <a:gd name="connsiteY1" fmla="*/ 0 h 1115100"/>
                <a:gd name="connsiteX2" fmla="*/ 4461628 w 4461628"/>
                <a:gd name="connsiteY2" fmla="*/ 1115100 h 1115100"/>
                <a:gd name="connsiteX3" fmla="*/ 0 w 4461628"/>
                <a:gd name="connsiteY3" fmla="*/ 1115100 h 1115100"/>
                <a:gd name="connsiteX4" fmla="*/ 0 w 4461628"/>
                <a:gd name="connsiteY4" fmla="*/ 0 h 1115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1628" h="1115100">
                  <a:moveTo>
                    <a:pt x="0" y="0"/>
                  </a:moveTo>
                  <a:lnTo>
                    <a:pt x="4461628" y="0"/>
                  </a:lnTo>
                  <a:lnTo>
                    <a:pt x="4461628" y="1115100"/>
                  </a:lnTo>
                  <a:lnTo>
                    <a:pt x="0" y="11151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108000" tIns="249936" rIns="72000" bIns="78232" numCol="1" spcCol="1270" anchor="t" anchorCtr="0">
              <a:noAutofit/>
            </a:bodyPr>
            <a:lstStyle/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↑ Viability in IL-2-starved CAR T cells</a:t>
              </a:r>
              <a:endParaRPr lang="en-GB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↑ Activation markers HLA-DR, CD69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↑ Effector memory phenotype CAR T cells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↑ Production of IL-2, IL-17a, TNFα antigen-specific cytokines by CD8+ and CD4+ CAR T cells against BCMA-expressing MM cells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↑ Antigen-specific toxicity</a:t>
              </a:r>
              <a:endParaRPr lang="en-GB" sz="12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AC84A80-DF6B-48D3-3ED6-726DCDF2A22B}"/>
                </a:ext>
              </a:extLst>
            </p:cNvPr>
            <p:cNvSpPr/>
            <p:nvPr/>
          </p:nvSpPr>
          <p:spPr>
            <a:xfrm>
              <a:off x="389211" y="3541699"/>
              <a:ext cx="2699452" cy="354240"/>
            </a:xfrm>
            <a:custGeom>
              <a:avLst/>
              <a:gdLst>
                <a:gd name="connsiteX0" fmla="*/ 0 w 3289229"/>
                <a:gd name="connsiteY0" fmla="*/ 59041 h 354240"/>
                <a:gd name="connsiteX1" fmla="*/ 59041 w 3289229"/>
                <a:gd name="connsiteY1" fmla="*/ 0 h 354240"/>
                <a:gd name="connsiteX2" fmla="*/ 3230188 w 3289229"/>
                <a:gd name="connsiteY2" fmla="*/ 0 h 354240"/>
                <a:gd name="connsiteX3" fmla="*/ 3289229 w 3289229"/>
                <a:gd name="connsiteY3" fmla="*/ 59041 h 354240"/>
                <a:gd name="connsiteX4" fmla="*/ 3289229 w 3289229"/>
                <a:gd name="connsiteY4" fmla="*/ 295199 h 354240"/>
                <a:gd name="connsiteX5" fmla="*/ 3230188 w 3289229"/>
                <a:gd name="connsiteY5" fmla="*/ 354240 h 354240"/>
                <a:gd name="connsiteX6" fmla="*/ 59041 w 3289229"/>
                <a:gd name="connsiteY6" fmla="*/ 354240 h 354240"/>
                <a:gd name="connsiteX7" fmla="*/ 0 w 3289229"/>
                <a:gd name="connsiteY7" fmla="*/ 295199 h 354240"/>
                <a:gd name="connsiteX8" fmla="*/ 0 w 3289229"/>
                <a:gd name="connsiteY8" fmla="*/ 59041 h 354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89229" h="354240">
                  <a:moveTo>
                    <a:pt x="0" y="59041"/>
                  </a:moveTo>
                  <a:cubicBezTo>
                    <a:pt x="0" y="26434"/>
                    <a:pt x="26434" y="0"/>
                    <a:pt x="59041" y="0"/>
                  </a:cubicBezTo>
                  <a:lnTo>
                    <a:pt x="3230188" y="0"/>
                  </a:lnTo>
                  <a:cubicBezTo>
                    <a:pt x="3262795" y="0"/>
                    <a:pt x="3289229" y="26434"/>
                    <a:pt x="3289229" y="59041"/>
                  </a:cubicBezTo>
                  <a:lnTo>
                    <a:pt x="3289229" y="295199"/>
                  </a:lnTo>
                  <a:cubicBezTo>
                    <a:pt x="3289229" y="327806"/>
                    <a:pt x="3262795" y="354240"/>
                    <a:pt x="3230188" y="354240"/>
                  </a:cubicBezTo>
                  <a:lnTo>
                    <a:pt x="59041" y="354240"/>
                  </a:lnTo>
                  <a:cubicBezTo>
                    <a:pt x="26434" y="354240"/>
                    <a:pt x="0" y="327806"/>
                    <a:pt x="0" y="295199"/>
                  </a:cubicBezTo>
                  <a:lnTo>
                    <a:pt x="0" y="59041"/>
                  </a:lnTo>
                  <a:close/>
                </a:path>
              </a:pathLst>
            </a:cu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135340" tIns="17293" rIns="135340" bIns="17293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b="1" kern="1200" dirty="0">
                  <a:latin typeface="Arial" panose="020B0604020202020204" pitchFamily="34" charset="0"/>
                  <a:cs typeface="Arial" panose="020B0604020202020204" pitchFamily="34" charset="0"/>
                </a:rPr>
                <a:t>Enhanced viability/persistence</a:t>
              </a:r>
              <a:endParaRPr lang="en-GB" sz="1200" b="1" kern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D0F440FA-B74C-8287-1EC0-D1294CF96E87}"/>
              </a:ext>
            </a:extLst>
          </p:cNvPr>
          <p:cNvSpPr/>
          <p:nvPr/>
        </p:nvSpPr>
        <p:spPr>
          <a:xfrm rot="12803813">
            <a:off x="6790901" y="5005753"/>
            <a:ext cx="406369" cy="540000"/>
          </a:xfrm>
          <a:prstGeom prst="rightArrow">
            <a:avLst>
              <a:gd name="adj1" fmla="val 50000"/>
              <a:gd name="adj2" fmla="val 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9268024-18DD-D30C-4E11-32BA3760B261}"/>
              </a:ext>
            </a:extLst>
          </p:cNvPr>
          <p:cNvGrpSpPr/>
          <p:nvPr/>
        </p:nvGrpSpPr>
        <p:grpSpPr>
          <a:xfrm>
            <a:off x="885255" y="827900"/>
            <a:ext cx="10602466" cy="5726480"/>
            <a:chOff x="885255" y="827900"/>
            <a:chExt cx="10602466" cy="5726480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38478E90-50E2-FECF-988C-A4CAB26DEDF2}"/>
                </a:ext>
              </a:extLst>
            </p:cNvPr>
            <p:cNvSpPr/>
            <p:nvPr/>
          </p:nvSpPr>
          <p:spPr bwMode="auto">
            <a:xfrm>
              <a:off x="885255" y="827900"/>
              <a:ext cx="10602466" cy="572648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51" name="Picture 50" descr="Fig. 1">
              <a:extLst>
                <a:ext uri="{FF2B5EF4-FFF2-40B4-BE49-F238E27FC236}">
                  <a16:creationId xmlns:a16="http://schemas.microsoft.com/office/drawing/2014/main" id="{51385BF6-9841-1C3B-DD6C-1FA16AD298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5478" y="1304330"/>
              <a:ext cx="8542020" cy="52054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4D82F8E-B6B9-E587-D5E7-04E5C2351D4B}"/>
                </a:ext>
              </a:extLst>
            </p:cNvPr>
            <p:cNvSpPr txBox="1"/>
            <p:nvPr/>
          </p:nvSpPr>
          <p:spPr>
            <a:xfrm>
              <a:off x="1081088" y="827900"/>
              <a:ext cx="102108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GB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j-ea"/>
                  <a:cs typeface="+mj-cs"/>
                </a:rPr>
                <a:t>CELMoDs: overview of immunologic effects</a:t>
              </a:r>
              <a:endParaRPr lang="en-GB" sz="1400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D51EAE4-18E6-8AA0-AF78-6506C779BFD1}"/>
                </a:ext>
              </a:extLst>
            </p:cNvPr>
            <p:cNvSpPr txBox="1"/>
            <p:nvPr/>
          </p:nvSpPr>
          <p:spPr>
            <a:xfrm>
              <a:off x="1575150" y="6277381"/>
              <a:ext cx="60960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FFFFFF"/>
                </a:buClr>
                <a:buSzPct val="110000"/>
                <a:buFont typeface="Arial" pitchFamily="34" charset="0"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Kegyes D, et al. Biomarker Res 2025;13(1):105.</a:t>
              </a: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6F55A55E-60E5-2B95-8A55-F6A7C4DBAE2F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64</a:t>
            </a:r>
          </a:p>
        </p:txBody>
      </p:sp>
    </p:spTree>
    <p:extLst>
      <p:ext uri="{BB962C8B-B14F-4D97-AF65-F5344CB8AC3E}">
        <p14:creationId xmlns:p14="http://schemas.microsoft.com/office/powerpoint/2010/main" val="1061405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18" grpId="0" animBg="1"/>
      <p:bldP spid="23" grpId="0" animBg="1"/>
      <p:bldP spid="26" grpId="0" animBg="1"/>
      <p:bldP spid="27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7B65ABB-27DC-4C64-BAE9-23E03AEA0C6C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430090" y="1907932"/>
          <a:ext cx="4978534" cy="4664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AAE0798-0522-40B7-AF84-466CD6741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CELMoD</a:t>
            </a:r>
            <a:r>
              <a:rPr kumimoji="0" lang="en-US" sz="2400" b="1" i="0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doublet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for later-relapse RRMM 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lang="en-US" dirty="0"/>
              <a:t>Mezigdomide + </a:t>
            </a:r>
            <a:r>
              <a:rPr lang="en-US" dirty="0" err="1"/>
              <a:t>dex</a:t>
            </a:r>
            <a:r>
              <a:rPr lang="en-US" dirty="0"/>
              <a:t>: Phase 1/2 study, N=178</a:t>
            </a:r>
            <a:endParaRPr lang="en-US" baseline="300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71CE-82AC-44F9-8A5D-9DB9339AA4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877" y="6419854"/>
            <a:ext cx="11051279" cy="371644"/>
          </a:xfrm>
        </p:spPr>
        <p:txBody>
          <a:bodyPr/>
          <a:lstStyle/>
          <a:p>
            <a:r>
              <a:rPr lang="en-US" sz="1100" kern="0" dirty="0">
                <a:solidFill>
                  <a:schemeClr val="bg2"/>
                </a:solidFill>
              </a:rPr>
              <a:t>Richardson PG, et al. N Engl J Med 2023;389(11):1009–22.</a:t>
            </a:r>
            <a:endParaRPr lang="en-US" sz="11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4B08CD-4B3C-4297-B7ED-5733B7084982}"/>
              </a:ext>
            </a:extLst>
          </p:cNvPr>
          <p:cNvSpPr txBox="1"/>
          <p:nvPr/>
        </p:nvSpPr>
        <p:spPr>
          <a:xfrm>
            <a:off x="419877" y="1478146"/>
            <a:ext cx="11352246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CC-92480-MM-001 first-in-human phase 1 trial: Mezigdomide + Dex</a:t>
            </a:r>
            <a:endParaRPr lang="en-US" sz="1600" baseline="3000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939C899-1FF5-47BC-8DFA-BFEED6AF6697}"/>
              </a:ext>
            </a:extLst>
          </p:cNvPr>
          <p:cNvGrpSpPr/>
          <p:nvPr/>
        </p:nvGrpSpPr>
        <p:grpSpPr>
          <a:xfrm>
            <a:off x="5463859" y="1896648"/>
            <a:ext cx="6591121" cy="3361152"/>
            <a:chOff x="239398" y="940721"/>
            <a:chExt cx="9443893" cy="3007822"/>
          </a:xfrm>
        </p:grpSpPr>
        <p:graphicFrame>
          <p:nvGraphicFramePr>
            <p:cNvPr id="59" name="Chart 58">
              <a:extLst>
                <a:ext uri="{FF2B5EF4-FFF2-40B4-BE49-F238E27FC236}">
                  <a16:creationId xmlns:a16="http://schemas.microsoft.com/office/drawing/2014/main" id="{3C8E63FD-7098-4792-83B7-7591BF154D78}"/>
                </a:ext>
              </a:extLst>
            </p:cNvPr>
            <p:cNvGraphicFramePr/>
            <p:nvPr/>
          </p:nvGraphicFramePr>
          <p:xfrm>
            <a:off x="239398" y="957434"/>
            <a:ext cx="9443893" cy="299110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CE2272-27E9-463C-BFAC-6BF29EFB8204}"/>
                </a:ext>
              </a:extLst>
            </p:cNvPr>
            <p:cNvSpPr txBox="1"/>
            <p:nvPr/>
          </p:nvSpPr>
          <p:spPr>
            <a:xfrm>
              <a:off x="1145143" y="940721"/>
              <a:ext cx="1746895" cy="204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ORR 25%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A3E3E3B-B749-4159-BCF7-D3916F59DDCD}"/>
                </a:ext>
              </a:extLst>
            </p:cNvPr>
            <p:cNvSpPr txBox="1"/>
            <p:nvPr/>
          </p:nvSpPr>
          <p:spPr>
            <a:xfrm>
              <a:off x="2971179" y="948027"/>
              <a:ext cx="1872221" cy="204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</a:rPr>
                <a:t>ORR 41%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926F5668-5A0B-4C60-808A-4C6839C23B98}"/>
              </a:ext>
            </a:extLst>
          </p:cNvPr>
          <p:cNvSpPr txBox="1"/>
          <p:nvPr/>
        </p:nvSpPr>
        <p:spPr>
          <a:xfrm>
            <a:off x="8732338" y="1907635"/>
            <a:ext cx="1306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ORR 30%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891618-F559-6198-7F9D-98FA3EBA8747}"/>
              </a:ext>
            </a:extLst>
          </p:cNvPr>
          <p:cNvSpPr txBox="1"/>
          <p:nvPr/>
        </p:nvSpPr>
        <p:spPr>
          <a:xfrm>
            <a:off x="10094241" y="1907635"/>
            <a:ext cx="1306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+mn-cs"/>
              </a:rPr>
              <a:t>ORR 50%</a:t>
            </a:r>
          </a:p>
        </p:txBody>
      </p:sp>
      <p:graphicFrame>
        <p:nvGraphicFramePr>
          <p:cNvPr id="18" name="Content Placeholder 6">
            <a:extLst>
              <a:ext uri="{FF2B5EF4-FFF2-40B4-BE49-F238E27FC236}">
                <a16:creationId xmlns:a16="http://schemas.microsoft.com/office/drawing/2014/main" id="{E58382E6-2073-9851-421D-307BAD3C706B}"/>
              </a:ext>
            </a:extLst>
          </p:cNvPr>
          <p:cNvGraphicFramePr>
            <a:graphicFrameLocks/>
          </p:cNvGraphicFramePr>
          <p:nvPr/>
        </p:nvGraphicFramePr>
        <p:xfrm>
          <a:off x="5591175" y="5133975"/>
          <a:ext cx="6180948" cy="1593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C17D23D-FCDE-3E3F-DB82-B9531E027AFF}"/>
              </a:ext>
            </a:extLst>
          </p:cNvPr>
          <p:cNvSpPr/>
          <p:nvPr/>
        </p:nvSpPr>
        <p:spPr bwMode="auto">
          <a:xfrm>
            <a:off x="8732338" y="1892351"/>
            <a:ext cx="2738818" cy="3342476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477576-9DB8-9C7A-CF1C-90562D7734F5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69</a:t>
            </a:r>
          </a:p>
        </p:txBody>
      </p:sp>
    </p:spTree>
    <p:extLst>
      <p:ext uri="{BB962C8B-B14F-4D97-AF65-F5344CB8AC3E}">
        <p14:creationId xmlns:p14="http://schemas.microsoft.com/office/powerpoint/2010/main" val="20554404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30" grpId="0" animBg="1"/>
      <p:bldP spid="25" grpId="0"/>
      <p:bldP spid="3" grpId="0"/>
      <p:bldGraphic spid="18" grpId="0">
        <p:bldAsOne/>
      </p:bldGraphic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>
            <a:extLst>
              <a:ext uri="{FF2B5EF4-FFF2-40B4-BE49-F238E27FC236}">
                <a16:creationId xmlns:a16="http://schemas.microsoft.com/office/drawing/2014/main" id="{0E0BAA27-4D94-215A-879C-9194603C3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5396" y="1360149"/>
            <a:ext cx="9766638" cy="257273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FE04DA8-1E8D-DD70-ED8E-D0CA3414A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6340" y="3959499"/>
            <a:ext cx="9766638" cy="26032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59D8F1-A8BF-42C1-86CB-462DDAD7B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CELMoD doublet for later-relapse RRMM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lang="en-US" sz="3200" dirty="0"/>
              <a:t>Mezigdomide + </a:t>
            </a:r>
            <a:r>
              <a:rPr lang="en-US" sz="3200" dirty="0" err="1"/>
              <a:t>dex</a:t>
            </a:r>
            <a:r>
              <a:rPr lang="en-US" sz="3200" dirty="0"/>
              <a:t> induces responses in patients with EMD</a:t>
            </a:r>
            <a:endParaRPr lang="en-US" sz="3200" b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1B8917-8D3E-FEA0-44C0-B7F9827F1E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7881" y="6419854"/>
            <a:ext cx="9535244" cy="371644"/>
          </a:xfrm>
        </p:spPr>
        <p:txBody>
          <a:bodyPr/>
          <a:lstStyle/>
          <a:p>
            <a:r>
              <a:rPr lang="en-GB" sz="1200" dirty="0"/>
              <a:t>Richardson PG, et al. Blood 2022;140(Supplement 1):1366–8.</a:t>
            </a:r>
            <a:r>
              <a:rPr lang="en-US" sz="1200" noProof="0" dirty="0"/>
              <a:t> </a:t>
            </a:r>
            <a:r>
              <a:rPr lang="en-US" sz="1200" kern="0" dirty="0">
                <a:solidFill>
                  <a:schemeClr val="bg2"/>
                </a:solidFill>
              </a:rPr>
              <a:t>Richardson PG, et al. N Engl J Med 2023;389(11):1009–22.</a:t>
            </a:r>
            <a:endParaRPr lang="en-US" sz="1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FB60B-C661-94F3-7CA5-C4B9FE7FCE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0196B3-4648-41FE-9445-7ECDB8027010}"/>
              </a:ext>
            </a:extLst>
          </p:cNvPr>
          <p:cNvSpPr txBox="1"/>
          <p:nvPr/>
        </p:nvSpPr>
        <p:spPr>
          <a:xfrm>
            <a:off x="227881" y="2186277"/>
            <a:ext cx="1716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</a:rPr>
              <a:t>At start of treatment (study entry)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B1E0B2-DDAA-48FA-A4E1-FC9FE969C64C}"/>
              </a:ext>
            </a:extLst>
          </p:cNvPr>
          <p:cNvSpPr txBox="1"/>
          <p:nvPr/>
        </p:nvSpPr>
        <p:spPr>
          <a:xfrm>
            <a:off x="0" y="4600634"/>
            <a:ext cx="19447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</a:rPr>
              <a:t>After 4 months of treatment with </a:t>
            </a:r>
            <a:r>
              <a:rPr lang="en-US" sz="1600" b="1" dirty="0" err="1">
                <a:solidFill>
                  <a:schemeClr val="bg1"/>
                </a:solidFill>
              </a:rPr>
              <a:t>Mezi</a:t>
            </a:r>
            <a:r>
              <a:rPr lang="en-US" sz="1600" b="1" dirty="0">
                <a:solidFill>
                  <a:schemeClr val="bg1"/>
                </a:solidFill>
              </a:rPr>
              <a:t> 1.0 mg, 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D1–21 every 28 days, + Dex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283F1B-3F1D-4E13-0626-16234E1B4BEB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69</a:t>
            </a:r>
          </a:p>
        </p:txBody>
      </p:sp>
    </p:spTree>
    <p:extLst>
      <p:ext uri="{BB962C8B-B14F-4D97-AF65-F5344CB8AC3E}">
        <p14:creationId xmlns:p14="http://schemas.microsoft.com/office/powerpoint/2010/main" val="17200175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Rectangle: Rounded Corners 66"/>
          <p:cNvSpPr/>
          <p:nvPr/>
        </p:nvSpPr>
        <p:spPr bwMode="auto">
          <a:xfrm>
            <a:off x="248817" y="1743074"/>
            <a:ext cx="11681925" cy="4493023"/>
          </a:xfrm>
          <a:prstGeom prst="roundRect">
            <a:avLst>
              <a:gd name="adj" fmla="val 6212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285758"/>
            <a:ext cx="12192000" cy="1020763"/>
          </a:xfrm>
        </p:spPr>
        <p:txBody>
          <a:bodyPr/>
          <a:lstStyle/>
          <a:p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SUCCESSOR-2: Subgroup analysis of PFS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0" y="6419854"/>
            <a:ext cx="11930742" cy="371644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None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Richardson PG, et al. J Clin Oncol 2026;44(16_suppl):LBA7506.  Dimopoulos MA, et al. </a:t>
            </a:r>
            <a:r>
              <a:rPr kumimoji="0" lang="en-GB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HemaSphere</a:t>
            </a: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2026;10(S1):LB5004. Dimopoulos MA, et al. Lancet 2026;408(10551):219–33. </a:t>
            </a:r>
          </a:p>
        </p:txBody>
      </p:sp>
      <p:sp>
        <p:nvSpPr>
          <p:cNvPr id="524" name="Rectangle: Rounded Corners 523"/>
          <p:cNvSpPr/>
          <p:nvPr/>
        </p:nvSpPr>
        <p:spPr>
          <a:xfrm>
            <a:off x="248818" y="1252500"/>
            <a:ext cx="11669486" cy="45835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spcFirstLastPara="0" vert="horz" wrap="square" lIns="65214" tIns="65214" rIns="65214" bIns="65214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b="1" i="0" kern="1200" baseline="0" dirty="0"/>
              <a:t>Subgroup</a:t>
            </a:r>
            <a:r>
              <a:rPr lang="en-US" b="1" i="0" kern="1200" dirty="0"/>
              <a:t> analysis of PFS in </a:t>
            </a:r>
            <a:r>
              <a:rPr lang="en-US" b="1" i="0" kern="1200" baseline="0" dirty="0"/>
              <a:t>confirmatory analysis group by ITT, n</a:t>
            </a:r>
            <a:r>
              <a:rPr lang="en-US" b="1" i="0" kern="1200" dirty="0"/>
              <a:t> =</a:t>
            </a:r>
            <a:r>
              <a:rPr lang="en-US" b="1" i="0" kern="1200" baseline="0" dirty="0"/>
              <a:t> 479</a:t>
            </a:r>
            <a:endParaRPr lang="en-GB" b="1" kern="1200" dirty="0"/>
          </a:p>
        </p:txBody>
      </p:sp>
      <p:sp>
        <p:nvSpPr>
          <p:cNvPr id="525" name="TextBox 524"/>
          <p:cNvSpPr txBox="1"/>
          <p:nvPr/>
        </p:nvSpPr>
        <p:spPr>
          <a:xfrm>
            <a:off x="472066" y="6158464"/>
            <a:ext cx="11247867" cy="40862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PFS survival benefit with </a:t>
            </a:r>
            <a:r>
              <a:rPr lang="en-US" b="1" dirty="0" err="1">
                <a:solidFill>
                  <a:schemeClr val="bg1"/>
                </a:solidFill>
              </a:rPr>
              <a:t>MeziKd</a:t>
            </a:r>
            <a:r>
              <a:rPr lang="en-US" b="1" dirty="0">
                <a:solidFill>
                  <a:schemeClr val="bg1"/>
                </a:solidFill>
              </a:rPr>
              <a:t> superior across all prespecified subgroups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955928" y="1764772"/>
          <a:ext cx="5806800" cy="4173117"/>
        </p:xfrm>
        <a:graphic>
          <a:graphicData uri="http://schemas.openxmlformats.org/drawingml/2006/table">
            <a:tbl>
              <a:tblPr firstRow="1" bandRow="1"/>
              <a:tblGrid>
                <a:gridCol w="195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161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Subgroup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GB" sz="1200" b="1">
                          <a:solidFill>
                            <a:schemeClr val="tx1"/>
                          </a:solidFill>
                          <a:latin typeface="+mj-lt"/>
                        </a:rPr>
                        <a:t>N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Favors </a:t>
                      </a:r>
                      <a:r>
                        <a:rPr lang="en-GB" sz="12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MeziKd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Favors Kd</a:t>
                      </a:r>
                    </a:p>
                  </a:txBody>
                  <a:tcPr marL="3600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noFill/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HR (95% CI)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7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000" b="1">
                          <a:solidFill>
                            <a:schemeClr val="tx1"/>
                          </a:solidFill>
                          <a:latin typeface="+mj-lt"/>
                        </a:rPr>
                        <a:t>Prior LOTs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7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≤ 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253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0.54 (0.37–0.80)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7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/>
                      <a:r>
                        <a:rPr lang="en-GB" sz="1000" b="1">
                          <a:solidFill>
                            <a:schemeClr val="tx1"/>
                          </a:solidFill>
                          <a:latin typeface="+mj-lt"/>
                        </a:rPr>
                        <a:t>&gt; 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226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0.44 (0.30–0.64)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7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Refractory to anti-CD38 mAbs</a:t>
                      </a:r>
                    </a:p>
                  </a:txBody>
                  <a:tcPr marR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7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Yes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411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0.48 (0.36–0.64)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7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/>
                      <a:r>
                        <a:rPr lang="en-GB" sz="1000" b="1">
                          <a:solidFill>
                            <a:schemeClr val="tx1"/>
                          </a:solidFill>
                          <a:latin typeface="+mj-lt"/>
                        </a:rPr>
                        <a:t>No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68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0.50 (0.23–1.08)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7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Refractory to LEN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7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/>
                      <a:r>
                        <a:rPr lang="en-GB" sz="1000" b="1">
                          <a:solidFill>
                            <a:schemeClr val="tx1"/>
                          </a:solidFill>
                          <a:latin typeface="+mj-lt"/>
                        </a:rPr>
                        <a:t>Yes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363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0.50 (0.36–0.67)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7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/>
                      <a:r>
                        <a:rPr lang="en-GB" sz="1000" b="1">
                          <a:solidFill>
                            <a:schemeClr val="tx1"/>
                          </a:solidFill>
                          <a:latin typeface="+mj-lt"/>
                        </a:rPr>
                        <a:t>No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116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000" b="1">
                          <a:solidFill>
                            <a:schemeClr val="tx1"/>
                          </a:solidFill>
                          <a:latin typeface="+mj-lt"/>
                        </a:rPr>
                        <a:t>0.40 (0.21–0.76)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767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Refractory to anti-CD38 </a:t>
                      </a:r>
                      <a:r>
                        <a:rPr lang="en-GB" sz="10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mAbs</a:t>
                      </a: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 and LEN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7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/>
                      <a:r>
                        <a:rPr lang="en-GB" sz="1000" b="1">
                          <a:solidFill>
                            <a:schemeClr val="tx1"/>
                          </a:solidFill>
                          <a:latin typeface="+mj-lt"/>
                        </a:rPr>
                        <a:t>Yes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/>
                      <a:r>
                        <a:rPr lang="en-GB" sz="1000" b="1">
                          <a:solidFill>
                            <a:schemeClr val="tx1"/>
                          </a:solidFill>
                          <a:latin typeface="+mj-lt"/>
                        </a:rPr>
                        <a:t>326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0.47 (0.34–0.65)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7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/>
                      <a:r>
                        <a:rPr lang="en-GB" sz="1000" b="1">
                          <a:solidFill>
                            <a:schemeClr val="tx1"/>
                          </a:solidFill>
                          <a:latin typeface="+mj-lt"/>
                        </a:rPr>
                        <a:t>No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153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0.48 (0.28–0.82)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7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Refractory to POM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7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/>
                      <a:r>
                        <a:rPr lang="en-GB" sz="1000" b="1">
                          <a:solidFill>
                            <a:schemeClr val="tx1"/>
                          </a:solidFill>
                          <a:latin typeface="+mj-lt"/>
                        </a:rPr>
                        <a:t>Yes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/>
                      <a:r>
                        <a:rPr lang="en-GB" sz="1000" b="1">
                          <a:solidFill>
                            <a:schemeClr val="tx1"/>
                          </a:solidFill>
                          <a:latin typeface="+mj-lt"/>
                        </a:rPr>
                        <a:t>155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0.51 (0.33–0.78)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7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/>
                      <a:r>
                        <a:rPr lang="en-GB" sz="1000" b="1">
                          <a:solidFill>
                            <a:schemeClr val="tx1"/>
                          </a:solidFill>
                          <a:latin typeface="+mj-lt"/>
                        </a:rPr>
                        <a:t>No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/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324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0.44 (0.31–0.64)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514" name="Table 513"/>
          <p:cNvGraphicFramePr>
            <a:graphicFrameLocks noGrp="1"/>
          </p:cNvGraphicFramePr>
          <p:nvPr/>
        </p:nvGraphicFramePr>
        <p:xfrm>
          <a:off x="261257" y="1764773"/>
          <a:ext cx="5595094" cy="4173122"/>
        </p:xfrm>
        <a:graphic>
          <a:graphicData uri="http://schemas.openxmlformats.org/drawingml/2006/table">
            <a:tbl>
              <a:tblPr firstRow="1" bandRow="1"/>
              <a:tblGrid>
                <a:gridCol w="148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1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0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92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Subgroup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Favors </a:t>
                      </a:r>
                      <a:r>
                        <a:rPr lang="en-GB" sz="1200" b="1" dirty="0" err="1">
                          <a:solidFill>
                            <a:schemeClr val="tx1"/>
                          </a:solidFill>
                          <a:latin typeface="+mj-lt"/>
                        </a:rPr>
                        <a:t>MeziKd</a:t>
                      </a:r>
                      <a:endParaRPr lang="en-GB" sz="1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3600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Favors Kd</a:t>
                      </a:r>
                    </a:p>
                  </a:txBody>
                  <a:tcPr marL="3600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HR (95% CI)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Age, years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algn="ctr"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&lt; 65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181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GB" sz="1000" b="1">
                          <a:solidFill>
                            <a:schemeClr val="tx1"/>
                          </a:solidFill>
                          <a:latin typeface="+mj-lt"/>
                        </a:rPr>
                        <a:t>0.52 (0.34–0.80)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6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65 to &lt; 75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178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GB" sz="1000" b="1">
                          <a:solidFill>
                            <a:schemeClr val="tx1"/>
                          </a:solidFill>
                          <a:latin typeface="+mj-lt"/>
                        </a:rPr>
                        <a:t>0.43 (0.27–0.67)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≥ 75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120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0.52 (0.29–0.94)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669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Baseline ISS disease stage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6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I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245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0.42 (0.28–0.64)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6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II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146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GB" sz="1000" b="1">
                          <a:solidFill>
                            <a:schemeClr val="tx1"/>
                          </a:solidFill>
                          <a:latin typeface="+mj-lt"/>
                        </a:rPr>
                        <a:t>0.51 (0.31–0.84)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6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III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88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GB" sz="1000" b="1">
                          <a:solidFill>
                            <a:schemeClr val="tx1"/>
                          </a:solidFill>
                          <a:latin typeface="+mj-lt"/>
                        </a:rPr>
                        <a:t>0.60 (0.34–1.05)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669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Cytogenetic risk groups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6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High risk</a:t>
                      </a:r>
                      <a:endParaRPr lang="en-GB" sz="1000" b="1" baseline="30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>
                        <a:lnSpc>
                          <a:spcPct val="80000"/>
                        </a:lnSpc>
                      </a:pPr>
                      <a:r>
                        <a:rPr lang="en-GB" sz="1000" b="1" baseline="0" dirty="0">
                          <a:solidFill>
                            <a:schemeClr val="tx1"/>
                          </a:solidFill>
                          <a:latin typeface="+mj-lt"/>
                        </a:rPr>
                        <a:t>136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0.49 (0.30–0.80)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6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Standard risk</a:t>
                      </a:r>
                      <a:endParaRPr lang="en-GB" sz="1000" b="1" baseline="300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>
                        <a:lnSpc>
                          <a:spcPct val="80000"/>
                        </a:lnSpc>
                      </a:pPr>
                      <a:r>
                        <a:rPr lang="en-GB" sz="1000" b="1" baseline="0" dirty="0">
                          <a:solidFill>
                            <a:schemeClr val="tx1"/>
                          </a:solidFill>
                          <a:latin typeface="+mj-lt"/>
                        </a:rPr>
                        <a:t>280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GB" sz="1000" b="1">
                          <a:solidFill>
                            <a:schemeClr val="tx1"/>
                          </a:solidFill>
                          <a:latin typeface="+mj-lt"/>
                        </a:rPr>
                        <a:t>0.51 (0.35–0.74)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669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Soft-tissue plasmacytomas</a:t>
                      </a:r>
                    </a:p>
                  </a:txBody>
                  <a:tcPr marR="0"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6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Yes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118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D2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0.34 (0.21–0.54)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E2BBB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6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No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361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0.58 (0.42–0.82)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669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Extra-medullary plasmacytomas</a:t>
                      </a:r>
                    </a:p>
                  </a:txBody>
                  <a:tcPr marR="0"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6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Yes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D2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45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D2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D2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D2F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0.33 (0.16–0.67)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D2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6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80000"/>
                        </a:lnSpc>
                      </a:pPr>
                      <a:r>
                        <a:rPr lang="en-GB" sz="1000" b="1">
                          <a:solidFill>
                            <a:schemeClr val="tx1"/>
                          </a:solidFill>
                          <a:latin typeface="+mj-lt"/>
                        </a:rPr>
                        <a:t>No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 algn="ctr"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434</a:t>
                      </a: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+mj-lt"/>
                        </a:rPr>
                        <a:t>0.51 (0.38–0.69)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cxnSp>
        <p:nvCxnSpPr>
          <p:cNvPr id="515" name="Straight Arrow Connector 514"/>
          <p:cNvCxnSpPr/>
          <p:nvPr/>
        </p:nvCxnSpPr>
        <p:spPr>
          <a:xfrm flipH="1">
            <a:off x="2923175" y="2028336"/>
            <a:ext cx="576000" cy="0"/>
          </a:xfrm>
          <a:prstGeom prst="straightConnector1">
            <a:avLst/>
          </a:prstGeom>
          <a:noFill/>
          <a:ln w="28575" cap="flat" cmpd="sng" algn="ctr">
            <a:solidFill>
              <a:srgbClr val="595454"/>
            </a:solidFill>
            <a:prstDash val="solid"/>
            <a:tailEnd type="triangle"/>
          </a:ln>
          <a:effectLst/>
        </p:spPr>
      </p:cxnSp>
      <p:cxnSp>
        <p:nvCxnSpPr>
          <p:cNvPr id="516" name="Straight Arrow Connector 515"/>
          <p:cNvCxnSpPr/>
          <p:nvPr/>
        </p:nvCxnSpPr>
        <p:spPr>
          <a:xfrm>
            <a:off x="3564430" y="2028336"/>
            <a:ext cx="576000" cy="0"/>
          </a:xfrm>
          <a:prstGeom prst="straightConnector1">
            <a:avLst/>
          </a:prstGeom>
          <a:noFill/>
          <a:ln w="28575" cap="flat" cmpd="sng" algn="ctr">
            <a:solidFill>
              <a:srgbClr val="595454"/>
            </a:solidFill>
            <a:prstDash val="solid"/>
            <a:tailEnd type="triangle"/>
          </a:ln>
          <a:effectLst/>
        </p:spPr>
      </p:cxnSp>
      <p:cxnSp>
        <p:nvCxnSpPr>
          <p:cNvPr id="517" name="Straight Arrow Connector 516"/>
          <p:cNvCxnSpPr/>
          <p:nvPr/>
        </p:nvCxnSpPr>
        <p:spPr>
          <a:xfrm flipH="1">
            <a:off x="9127766" y="2028336"/>
            <a:ext cx="576000" cy="0"/>
          </a:xfrm>
          <a:prstGeom prst="straightConnector1">
            <a:avLst/>
          </a:prstGeom>
          <a:noFill/>
          <a:ln w="28575" cap="flat" cmpd="sng" algn="ctr">
            <a:solidFill>
              <a:srgbClr val="595454"/>
            </a:solidFill>
            <a:prstDash val="solid"/>
            <a:tailEnd type="triangle"/>
          </a:ln>
          <a:effectLst/>
        </p:spPr>
      </p:cxnSp>
      <p:cxnSp>
        <p:nvCxnSpPr>
          <p:cNvPr id="526" name="Straight Arrow Connector 525"/>
          <p:cNvCxnSpPr/>
          <p:nvPr/>
        </p:nvCxnSpPr>
        <p:spPr>
          <a:xfrm>
            <a:off x="9784029" y="2028336"/>
            <a:ext cx="574778" cy="0"/>
          </a:xfrm>
          <a:prstGeom prst="straightConnector1">
            <a:avLst/>
          </a:prstGeom>
          <a:noFill/>
          <a:ln w="28575" cap="flat" cmpd="sng" algn="ctr">
            <a:solidFill>
              <a:srgbClr val="595454"/>
            </a:solidFill>
            <a:prstDash val="solid"/>
            <a:tailEnd type="triangle"/>
          </a:ln>
          <a:effectLst/>
        </p:spPr>
      </p:cxnSp>
      <p:grpSp>
        <p:nvGrpSpPr>
          <p:cNvPr id="527" name="Group 526"/>
          <p:cNvGrpSpPr/>
          <p:nvPr/>
        </p:nvGrpSpPr>
        <p:grpSpPr>
          <a:xfrm>
            <a:off x="2467412" y="2103717"/>
            <a:ext cx="1642860" cy="4111379"/>
            <a:chOff x="2584616" y="1212783"/>
            <a:chExt cx="1642860" cy="4111379"/>
          </a:xfrm>
        </p:grpSpPr>
        <p:cxnSp>
          <p:nvCxnSpPr>
            <p:cNvPr id="528" name="Straight Connector 527"/>
            <p:cNvCxnSpPr/>
            <p:nvPr/>
          </p:nvCxnSpPr>
          <p:spPr>
            <a:xfrm rot="5400000">
              <a:off x="2897182" y="5094751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29" name="Straight Connector 528"/>
            <p:cNvCxnSpPr/>
            <p:nvPr/>
          </p:nvCxnSpPr>
          <p:spPr>
            <a:xfrm rot="5400000">
              <a:off x="2972587" y="5094752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30" name="Straight Connector 529"/>
            <p:cNvCxnSpPr/>
            <p:nvPr/>
          </p:nvCxnSpPr>
          <p:spPr>
            <a:xfrm rot="5400000">
              <a:off x="3024629" y="5094753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31" name="Straight Connector 530"/>
            <p:cNvCxnSpPr/>
            <p:nvPr/>
          </p:nvCxnSpPr>
          <p:spPr>
            <a:xfrm rot="5400000">
              <a:off x="3175441" y="5094753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32" name="Straight Connector 531"/>
            <p:cNvCxnSpPr/>
            <p:nvPr/>
          </p:nvCxnSpPr>
          <p:spPr>
            <a:xfrm rot="5400000">
              <a:off x="3153663" y="5094754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33" name="Straight Connector 532"/>
            <p:cNvCxnSpPr/>
            <p:nvPr/>
          </p:nvCxnSpPr>
          <p:spPr>
            <a:xfrm rot="5400000">
              <a:off x="3129605" y="5094755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34" name="Straight Connector 533"/>
            <p:cNvCxnSpPr/>
            <p:nvPr/>
          </p:nvCxnSpPr>
          <p:spPr>
            <a:xfrm rot="5400000">
              <a:off x="3101433" y="5094756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35" name="Straight Connector 534"/>
            <p:cNvCxnSpPr/>
            <p:nvPr/>
          </p:nvCxnSpPr>
          <p:spPr>
            <a:xfrm rot="5400000">
              <a:off x="3068955" y="5094757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36" name="Straight Connector 535"/>
            <p:cNvCxnSpPr/>
            <p:nvPr/>
          </p:nvCxnSpPr>
          <p:spPr>
            <a:xfrm rot="5400000">
              <a:off x="3324989" y="5094758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37" name="Straight Connector 536"/>
            <p:cNvCxnSpPr/>
            <p:nvPr/>
          </p:nvCxnSpPr>
          <p:spPr>
            <a:xfrm rot="5400000">
              <a:off x="3399882" y="5094759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38" name="Straight Connector 537"/>
            <p:cNvCxnSpPr/>
            <p:nvPr/>
          </p:nvCxnSpPr>
          <p:spPr>
            <a:xfrm rot="5400000">
              <a:off x="3454751" y="5094760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39" name="Straight Connector 538"/>
            <p:cNvCxnSpPr/>
            <p:nvPr/>
          </p:nvCxnSpPr>
          <p:spPr>
            <a:xfrm rot="5400000">
              <a:off x="3493745" y="5094761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40" name="Straight Connector 539"/>
            <p:cNvCxnSpPr/>
            <p:nvPr/>
          </p:nvCxnSpPr>
          <p:spPr>
            <a:xfrm rot="5400000">
              <a:off x="3528469" y="5094762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41" name="Straight Connector 540"/>
            <p:cNvCxnSpPr/>
            <p:nvPr/>
          </p:nvCxnSpPr>
          <p:spPr>
            <a:xfrm rot="5400000">
              <a:off x="3557312" y="5094763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42" name="Straight Connector 541"/>
            <p:cNvCxnSpPr/>
            <p:nvPr/>
          </p:nvCxnSpPr>
          <p:spPr>
            <a:xfrm rot="5400000">
              <a:off x="3580699" y="5094764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43" name="Straight Connector 542"/>
            <p:cNvCxnSpPr/>
            <p:nvPr/>
          </p:nvCxnSpPr>
          <p:spPr>
            <a:xfrm rot="5400000">
              <a:off x="3603774" y="5094765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44" name="Straight Connector 543"/>
            <p:cNvCxnSpPr/>
            <p:nvPr/>
          </p:nvCxnSpPr>
          <p:spPr>
            <a:xfrm rot="5400000">
              <a:off x="3751197" y="5094766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45" name="Straight Connector 544"/>
            <p:cNvCxnSpPr/>
            <p:nvPr/>
          </p:nvCxnSpPr>
          <p:spPr>
            <a:xfrm rot="5400000">
              <a:off x="3826918" y="5094767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46" name="Straight Connector 545"/>
            <p:cNvCxnSpPr/>
            <p:nvPr/>
          </p:nvCxnSpPr>
          <p:spPr>
            <a:xfrm rot="5400000">
              <a:off x="3882379" y="5094768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47" name="Straight Connector 546"/>
            <p:cNvCxnSpPr/>
            <p:nvPr/>
          </p:nvCxnSpPr>
          <p:spPr>
            <a:xfrm rot="5400000">
              <a:off x="3923317" y="5094769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48" name="Straight Connector 547"/>
            <p:cNvCxnSpPr/>
            <p:nvPr/>
          </p:nvCxnSpPr>
          <p:spPr>
            <a:xfrm rot="5400000">
              <a:off x="3957093" y="5094770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49" name="Straight Connector 548"/>
            <p:cNvCxnSpPr/>
            <p:nvPr/>
          </p:nvCxnSpPr>
          <p:spPr>
            <a:xfrm rot="5400000">
              <a:off x="3984080" y="5094771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50" name="Straight Connector 549"/>
            <p:cNvCxnSpPr/>
            <p:nvPr/>
          </p:nvCxnSpPr>
          <p:spPr>
            <a:xfrm rot="5400000">
              <a:off x="4010005" y="5094772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cxnSp>
          <p:nvCxnSpPr>
            <p:cNvPr id="551" name="Straight Connector 550"/>
            <p:cNvCxnSpPr/>
            <p:nvPr/>
          </p:nvCxnSpPr>
          <p:spPr>
            <a:xfrm rot="5400000">
              <a:off x="4030810" y="5094773"/>
              <a:ext cx="38113" cy="0"/>
            </a:xfrm>
            <a:prstGeom prst="line">
              <a:avLst/>
            </a:prstGeom>
            <a:noFill/>
            <a:ln w="9525" cap="flat" cmpd="sng" algn="ctr">
              <a:solidFill>
                <a:srgbClr val="FFFFFF">
                  <a:lumMod val="50000"/>
                </a:srgbClr>
              </a:solidFill>
              <a:prstDash val="solid"/>
            </a:ln>
            <a:effectLst/>
          </p:spPr>
        </p:cxnSp>
        <p:grpSp>
          <p:nvGrpSpPr>
            <p:cNvPr id="552" name="Group 551"/>
            <p:cNvGrpSpPr/>
            <p:nvPr/>
          </p:nvGrpSpPr>
          <p:grpSpPr>
            <a:xfrm>
              <a:off x="2584616" y="5108718"/>
              <a:ext cx="1642860" cy="215444"/>
              <a:chOff x="2606841" y="5222495"/>
              <a:chExt cx="1642860" cy="215444"/>
            </a:xfrm>
          </p:grpSpPr>
          <p:sp>
            <p:nvSpPr>
              <p:cNvPr id="560" name="TextBox 559"/>
              <p:cNvSpPr txBox="1"/>
              <p:nvPr/>
            </p:nvSpPr>
            <p:spPr>
              <a:xfrm>
                <a:off x="2606841" y="5222495"/>
                <a:ext cx="40588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1219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8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rebuchet MS" panose="020B0603020202020204"/>
                  </a:rPr>
                  <a:t>0.01</a:t>
                </a:r>
              </a:p>
            </p:txBody>
          </p:sp>
          <p:sp>
            <p:nvSpPr>
              <p:cNvPr id="561" name="TextBox 560"/>
              <p:cNvSpPr txBox="1"/>
              <p:nvPr/>
            </p:nvSpPr>
            <p:spPr>
              <a:xfrm>
                <a:off x="3063006" y="5222495"/>
                <a:ext cx="34496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1219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8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rebuchet MS" panose="020B0603020202020204"/>
                  </a:rPr>
                  <a:t>0.1</a:t>
                </a:r>
              </a:p>
            </p:txBody>
          </p:sp>
          <p:sp>
            <p:nvSpPr>
              <p:cNvPr id="562" name="TextBox 561"/>
              <p:cNvSpPr txBox="1"/>
              <p:nvPr/>
            </p:nvSpPr>
            <p:spPr>
              <a:xfrm>
                <a:off x="3546629" y="5222495"/>
                <a:ext cx="24558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1219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8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rebuchet MS" panose="020B0603020202020204"/>
                  </a:rPr>
                  <a:t>1</a:t>
                </a:r>
              </a:p>
            </p:txBody>
          </p:sp>
          <p:sp>
            <p:nvSpPr>
              <p:cNvPr id="563" name="TextBox 562"/>
              <p:cNvSpPr txBox="1"/>
              <p:nvPr/>
            </p:nvSpPr>
            <p:spPr>
              <a:xfrm>
                <a:off x="3943206" y="5222495"/>
                <a:ext cx="30649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1219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8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rebuchet MS" panose="020B0603020202020204"/>
                  </a:rPr>
                  <a:t>10</a:t>
                </a:r>
              </a:p>
            </p:txBody>
          </p:sp>
        </p:grpSp>
        <p:grpSp>
          <p:nvGrpSpPr>
            <p:cNvPr id="553" name="Group 552"/>
            <p:cNvGrpSpPr/>
            <p:nvPr/>
          </p:nvGrpSpPr>
          <p:grpSpPr>
            <a:xfrm>
              <a:off x="2716213" y="1212783"/>
              <a:ext cx="1425575" cy="3937184"/>
              <a:chOff x="2716213" y="1212783"/>
              <a:chExt cx="1425575" cy="3937184"/>
            </a:xfrm>
          </p:grpSpPr>
          <p:cxnSp>
            <p:nvCxnSpPr>
              <p:cNvPr id="554" name="Straight Connector 553"/>
              <p:cNvCxnSpPr/>
              <p:nvPr/>
            </p:nvCxnSpPr>
            <p:spPr>
              <a:xfrm>
                <a:off x="2716213" y="5075761"/>
                <a:ext cx="1425575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555" name="Straight Connector 554"/>
              <p:cNvCxnSpPr/>
              <p:nvPr/>
            </p:nvCxnSpPr>
            <p:spPr>
              <a:xfrm rot="5400000">
                <a:off x="2748928" y="5112829"/>
                <a:ext cx="7427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556" name="Straight Connector 555"/>
              <p:cNvCxnSpPr/>
              <p:nvPr/>
            </p:nvCxnSpPr>
            <p:spPr>
              <a:xfrm rot="5400000">
                <a:off x="3175965" y="5112830"/>
                <a:ext cx="7427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557" name="Straight Connector 556"/>
              <p:cNvCxnSpPr/>
              <p:nvPr/>
            </p:nvCxnSpPr>
            <p:spPr>
              <a:xfrm rot="5400000">
                <a:off x="3609353" y="5112831"/>
                <a:ext cx="7427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558" name="Straight Connector 557"/>
              <p:cNvCxnSpPr/>
              <p:nvPr/>
            </p:nvCxnSpPr>
            <p:spPr>
              <a:xfrm rot="5400000">
                <a:off x="4036390" y="5112832"/>
                <a:ext cx="7427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559" name="Straight Connector 558"/>
              <p:cNvCxnSpPr/>
              <p:nvPr/>
            </p:nvCxnSpPr>
            <p:spPr>
              <a:xfrm>
                <a:off x="3646488" y="1212783"/>
                <a:ext cx="0" cy="386291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dash"/>
              </a:ln>
              <a:effectLst/>
            </p:spPr>
          </p:cxnSp>
        </p:grpSp>
      </p:grpSp>
      <p:grpSp>
        <p:nvGrpSpPr>
          <p:cNvPr id="564" name="Group 563"/>
          <p:cNvGrpSpPr/>
          <p:nvPr/>
        </p:nvGrpSpPr>
        <p:grpSpPr>
          <a:xfrm>
            <a:off x="3322892" y="2367497"/>
            <a:ext cx="163993" cy="96168"/>
            <a:chOff x="9846711" y="2654170"/>
            <a:chExt cx="163993" cy="96168"/>
          </a:xfrm>
          <a:solidFill>
            <a:schemeClr val="tx1"/>
          </a:solidFill>
        </p:grpSpPr>
        <p:grpSp>
          <p:nvGrpSpPr>
            <p:cNvPr id="565" name="Group 564"/>
            <p:cNvGrpSpPr/>
            <p:nvPr/>
          </p:nvGrpSpPr>
          <p:grpSpPr>
            <a:xfrm>
              <a:off x="9846711" y="2654170"/>
              <a:ext cx="163993" cy="96168"/>
              <a:chOff x="8840083" y="5029986"/>
              <a:chExt cx="222211" cy="105785"/>
            </a:xfrm>
            <a:grpFill/>
          </p:grpSpPr>
          <p:cxnSp>
            <p:nvCxnSpPr>
              <p:cNvPr id="567" name="Straight Connector 566"/>
              <p:cNvCxnSpPr/>
              <p:nvPr/>
            </p:nvCxnSpPr>
            <p:spPr>
              <a:xfrm flipH="1">
                <a:off x="8840083" y="5082879"/>
                <a:ext cx="221064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568" name="Straight Connector 567"/>
              <p:cNvCxnSpPr/>
              <p:nvPr/>
            </p:nvCxnSpPr>
            <p:spPr>
              <a:xfrm rot="5400000" flipH="1">
                <a:off x="8787283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569" name="Straight Connector 568"/>
              <p:cNvCxnSpPr/>
              <p:nvPr/>
            </p:nvCxnSpPr>
            <p:spPr>
              <a:xfrm rot="5400000" flipH="1">
                <a:off x="9009401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566" name="Oval 565"/>
            <p:cNvSpPr/>
            <p:nvPr/>
          </p:nvSpPr>
          <p:spPr>
            <a:xfrm>
              <a:off x="9890733" y="2670250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570" name="Group 569"/>
          <p:cNvGrpSpPr/>
          <p:nvPr/>
        </p:nvGrpSpPr>
        <p:grpSpPr>
          <a:xfrm>
            <a:off x="3284917" y="2575459"/>
            <a:ext cx="163993" cy="96168"/>
            <a:chOff x="9846711" y="2654170"/>
            <a:chExt cx="163993" cy="96168"/>
          </a:xfrm>
          <a:solidFill>
            <a:schemeClr val="tx1"/>
          </a:solidFill>
        </p:grpSpPr>
        <p:grpSp>
          <p:nvGrpSpPr>
            <p:cNvPr id="571" name="Group 570"/>
            <p:cNvGrpSpPr/>
            <p:nvPr/>
          </p:nvGrpSpPr>
          <p:grpSpPr>
            <a:xfrm>
              <a:off x="9846711" y="2654170"/>
              <a:ext cx="163993" cy="96168"/>
              <a:chOff x="8840083" y="5029986"/>
              <a:chExt cx="222211" cy="105785"/>
            </a:xfrm>
            <a:grpFill/>
          </p:grpSpPr>
          <p:cxnSp>
            <p:nvCxnSpPr>
              <p:cNvPr id="573" name="Straight Connector 572"/>
              <p:cNvCxnSpPr/>
              <p:nvPr/>
            </p:nvCxnSpPr>
            <p:spPr>
              <a:xfrm flipH="1">
                <a:off x="8840083" y="5082879"/>
                <a:ext cx="221064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574" name="Straight Connector 573"/>
              <p:cNvCxnSpPr/>
              <p:nvPr/>
            </p:nvCxnSpPr>
            <p:spPr>
              <a:xfrm rot="5400000" flipH="1">
                <a:off x="8787283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575" name="Straight Connector 574"/>
              <p:cNvCxnSpPr/>
              <p:nvPr/>
            </p:nvCxnSpPr>
            <p:spPr>
              <a:xfrm rot="5400000" flipH="1">
                <a:off x="9009401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572" name="Oval 571"/>
            <p:cNvSpPr/>
            <p:nvPr/>
          </p:nvSpPr>
          <p:spPr>
            <a:xfrm>
              <a:off x="9890733" y="2670250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3295258" y="2801039"/>
            <a:ext cx="217054" cy="96169"/>
            <a:chOff x="9793645" y="2654173"/>
            <a:chExt cx="217054" cy="96169"/>
          </a:xfrm>
          <a:solidFill>
            <a:schemeClr val="tx1"/>
          </a:solidFill>
        </p:grpSpPr>
        <p:grpSp>
          <p:nvGrpSpPr>
            <p:cNvPr id="291" name="Group 290"/>
            <p:cNvGrpSpPr/>
            <p:nvPr/>
          </p:nvGrpSpPr>
          <p:grpSpPr>
            <a:xfrm>
              <a:off x="9793645" y="2654173"/>
              <a:ext cx="217054" cy="96169"/>
              <a:chOff x="8768185" y="5029985"/>
              <a:chExt cx="294109" cy="105786"/>
            </a:xfrm>
            <a:grpFill/>
          </p:grpSpPr>
          <p:cxnSp>
            <p:nvCxnSpPr>
              <p:cNvPr id="295" name="Straight Connector 294"/>
              <p:cNvCxnSpPr/>
              <p:nvPr/>
            </p:nvCxnSpPr>
            <p:spPr>
              <a:xfrm flipH="1">
                <a:off x="8768185" y="5082879"/>
                <a:ext cx="292962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296" name="Straight Connector 295"/>
              <p:cNvCxnSpPr/>
              <p:nvPr/>
            </p:nvCxnSpPr>
            <p:spPr>
              <a:xfrm rot="5400000" flipH="1">
                <a:off x="8715295" y="5082878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299" name="Straight Connector 298"/>
              <p:cNvCxnSpPr/>
              <p:nvPr/>
            </p:nvCxnSpPr>
            <p:spPr>
              <a:xfrm rot="5400000" flipH="1">
                <a:off x="9009401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293" name="Oval 292"/>
            <p:cNvSpPr/>
            <p:nvPr/>
          </p:nvSpPr>
          <p:spPr>
            <a:xfrm>
              <a:off x="9865301" y="2670250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300" name="Group 299"/>
          <p:cNvGrpSpPr/>
          <p:nvPr/>
        </p:nvGrpSpPr>
        <p:grpSpPr>
          <a:xfrm>
            <a:off x="3289617" y="3251110"/>
            <a:ext cx="151221" cy="96180"/>
            <a:chOff x="9859480" y="2654135"/>
            <a:chExt cx="151221" cy="96180"/>
          </a:xfrm>
          <a:solidFill>
            <a:schemeClr val="tx1"/>
          </a:solidFill>
        </p:grpSpPr>
        <p:grpSp>
          <p:nvGrpSpPr>
            <p:cNvPr id="301" name="Group 300"/>
            <p:cNvGrpSpPr/>
            <p:nvPr/>
          </p:nvGrpSpPr>
          <p:grpSpPr>
            <a:xfrm>
              <a:off x="9859480" y="2654135"/>
              <a:ext cx="151221" cy="96180"/>
              <a:chOff x="8857389" y="5029986"/>
              <a:chExt cx="204905" cy="105799"/>
            </a:xfrm>
            <a:grpFill/>
          </p:grpSpPr>
          <p:cxnSp>
            <p:nvCxnSpPr>
              <p:cNvPr id="303" name="Straight Connector 302"/>
              <p:cNvCxnSpPr/>
              <p:nvPr/>
            </p:nvCxnSpPr>
            <p:spPr>
              <a:xfrm flipH="1">
                <a:off x="8863777" y="5082879"/>
                <a:ext cx="197371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576" name="Straight Connector 575"/>
              <p:cNvCxnSpPr/>
              <p:nvPr/>
            </p:nvCxnSpPr>
            <p:spPr>
              <a:xfrm rot="5400000" flipH="1">
                <a:off x="8804496" y="5082893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577" name="Straight Connector 576"/>
              <p:cNvCxnSpPr/>
              <p:nvPr/>
            </p:nvCxnSpPr>
            <p:spPr>
              <a:xfrm rot="5400000" flipH="1">
                <a:off x="9009401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302" name="Oval 301"/>
            <p:cNvSpPr/>
            <p:nvPr/>
          </p:nvSpPr>
          <p:spPr>
            <a:xfrm>
              <a:off x="9900390" y="2670250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578" name="Group 577"/>
          <p:cNvGrpSpPr/>
          <p:nvPr/>
        </p:nvGrpSpPr>
        <p:grpSpPr>
          <a:xfrm>
            <a:off x="3324129" y="3712638"/>
            <a:ext cx="201632" cy="96169"/>
            <a:chOff x="9809022" y="2654173"/>
            <a:chExt cx="201632" cy="96169"/>
          </a:xfrm>
          <a:solidFill>
            <a:schemeClr val="tx1"/>
          </a:solidFill>
        </p:grpSpPr>
        <p:grpSp>
          <p:nvGrpSpPr>
            <p:cNvPr id="579" name="Group 578"/>
            <p:cNvGrpSpPr/>
            <p:nvPr/>
          </p:nvGrpSpPr>
          <p:grpSpPr>
            <a:xfrm>
              <a:off x="9809022" y="2654173"/>
              <a:ext cx="201632" cy="96169"/>
              <a:chOff x="8789080" y="5029985"/>
              <a:chExt cx="273214" cy="105786"/>
            </a:xfrm>
            <a:grpFill/>
          </p:grpSpPr>
          <p:cxnSp>
            <p:nvCxnSpPr>
              <p:cNvPr id="581" name="Straight Connector 580"/>
              <p:cNvCxnSpPr/>
              <p:nvPr/>
            </p:nvCxnSpPr>
            <p:spPr>
              <a:xfrm flipH="1">
                <a:off x="8797749" y="5082879"/>
                <a:ext cx="263397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582" name="Straight Connector 581"/>
              <p:cNvCxnSpPr/>
              <p:nvPr/>
            </p:nvCxnSpPr>
            <p:spPr>
              <a:xfrm rot="5400000" flipH="1">
                <a:off x="8736187" y="5082878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583" name="Straight Connector 582"/>
              <p:cNvCxnSpPr/>
              <p:nvPr/>
            </p:nvCxnSpPr>
            <p:spPr>
              <a:xfrm rot="5400000" flipH="1">
                <a:off x="9009401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580" name="Oval 579"/>
            <p:cNvSpPr/>
            <p:nvPr/>
          </p:nvSpPr>
          <p:spPr>
            <a:xfrm>
              <a:off x="9880414" y="2670250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584" name="Group 583"/>
          <p:cNvGrpSpPr/>
          <p:nvPr/>
        </p:nvGrpSpPr>
        <p:grpSpPr>
          <a:xfrm>
            <a:off x="3302667" y="3490638"/>
            <a:ext cx="187418" cy="96168"/>
            <a:chOff x="9823284" y="2654170"/>
            <a:chExt cx="187418" cy="96168"/>
          </a:xfrm>
          <a:solidFill>
            <a:schemeClr val="tx1"/>
          </a:solidFill>
        </p:grpSpPr>
        <p:grpSp>
          <p:nvGrpSpPr>
            <p:cNvPr id="585" name="Group 584"/>
            <p:cNvGrpSpPr/>
            <p:nvPr/>
          </p:nvGrpSpPr>
          <p:grpSpPr>
            <a:xfrm>
              <a:off x="9823284" y="2654170"/>
              <a:ext cx="187418" cy="96168"/>
              <a:chOff x="8808342" y="5029986"/>
              <a:chExt cx="253952" cy="105785"/>
            </a:xfrm>
            <a:grpFill/>
          </p:grpSpPr>
          <p:cxnSp>
            <p:nvCxnSpPr>
              <p:cNvPr id="587" name="Straight Connector 586"/>
              <p:cNvCxnSpPr/>
              <p:nvPr/>
            </p:nvCxnSpPr>
            <p:spPr>
              <a:xfrm flipH="1">
                <a:off x="8809243" y="5082879"/>
                <a:ext cx="25190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588" name="Straight Connector 587"/>
              <p:cNvCxnSpPr/>
              <p:nvPr/>
            </p:nvCxnSpPr>
            <p:spPr>
              <a:xfrm rot="5400000" flipH="1">
                <a:off x="8755449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589" name="Straight Connector 588"/>
              <p:cNvCxnSpPr/>
              <p:nvPr/>
            </p:nvCxnSpPr>
            <p:spPr>
              <a:xfrm rot="5400000" flipH="1">
                <a:off x="9009401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586" name="Oval 585"/>
            <p:cNvSpPr/>
            <p:nvPr/>
          </p:nvSpPr>
          <p:spPr>
            <a:xfrm>
              <a:off x="9881259" y="2670250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590" name="Group 589"/>
          <p:cNvGrpSpPr/>
          <p:nvPr/>
        </p:nvGrpSpPr>
        <p:grpSpPr>
          <a:xfrm>
            <a:off x="3322891" y="4405033"/>
            <a:ext cx="141194" cy="96168"/>
            <a:chOff x="9869450" y="2654170"/>
            <a:chExt cx="141194" cy="96168"/>
          </a:xfrm>
          <a:solidFill>
            <a:schemeClr val="tx1"/>
          </a:solidFill>
        </p:grpSpPr>
        <p:grpSp>
          <p:nvGrpSpPr>
            <p:cNvPr id="591" name="Group 590"/>
            <p:cNvGrpSpPr/>
            <p:nvPr/>
          </p:nvGrpSpPr>
          <p:grpSpPr>
            <a:xfrm>
              <a:off x="9869450" y="2654170"/>
              <a:ext cx="141194" cy="96168"/>
              <a:chOff x="8870974" y="5029986"/>
              <a:chExt cx="191320" cy="105785"/>
            </a:xfrm>
            <a:grpFill/>
          </p:grpSpPr>
          <p:cxnSp>
            <p:nvCxnSpPr>
              <p:cNvPr id="593" name="Straight Connector 592"/>
              <p:cNvCxnSpPr/>
              <p:nvPr/>
            </p:nvCxnSpPr>
            <p:spPr>
              <a:xfrm flipH="1">
                <a:off x="8870974" y="5082879"/>
                <a:ext cx="190172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594" name="Straight Connector 593"/>
              <p:cNvCxnSpPr/>
              <p:nvPr/>
            </p:nvCxnSpPr>
            <p:spPr>
              <a:xfrm rot="5400000" flipH="1">
                <a:off x="8818082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595" name="Straight Connector 594"/>
              <p:cNvCxnSpPr/>
              <p:nvPr/>
            </p:nvCxnSpPr>
            <p:spPr>
              <a:xfrm rot="5400000" flipH="1">
                <a:off x="9009401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592" name="Oval 591"/>
            <p:cNvSpPr/>
            <p:nvPr/>
          </p:nvSpPr>
          <p:spPr>
            <a:xfrm>
              <a:off x="9907201" y="2670250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596" name="Group 595"/>
          <p:cNvGrpSpPr/>
          <p:nvPr/>
        </p:nvGrpSpPr>
        <p:grpSpPr>
          <a:xfrm>
            <a:off x="3294025" y="4162251"/>
            <a:ext cx="187599" cy="96168"/>
            <a:chOff x="9823110" y="2654170"/>
            <a:chExt cx="187599" cy="96168"/>
          </a:xfrm>
          <a:solidFill>
            <a:schemeClr val="tx1"/>
          </a:solidFill>
        </p:grpSpPr>
        <p:grpSp>
          <p:nvGrpSpPr>
            <p:cNvPr id="597" name="Group 596"/>
            <p:cNvGrpSpPr/>
            <p:nvPr/>
          </p:nvGrpSpPr>
          <p:grpSpPr>
            <a:xfrm>
              <a:off x="9823110" y="2654170"/>
              <a:ext cx="187599" cy="96168"/>
              <a:chOff x="8808097" y="5029986"/>
              <a:chExt cx="254197" cy="105785"/>
            </a:xfrm>
            <a:grpFill/>
          </p:grpSpPr>
          <p:cxnSp>
            <p:nvCxnSpPr>
              <p:cNvPr id="599" name="Straight Connector 598"/>
              <p:cNvCxnSpPr/>
              <p:nvPr/>
            </p:nvCxnSpPr>
            <p:spPr>
              <a:xfrm flipH="1">
                <a:off x="8808097" y="5082879"/>
                <a:ext cx="253051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00" name="Straight Connector 599"/>
              <p:cNvCxnSpPr/>
              <p:nvPr/>
            </p:nvCxnSpPr>
            <p:spPr>
              <a:xfrm rot="5400000" flipH="1">
                <a:off x="8761187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01" name="Straight Connector 600"/>
              <p:cNvCxnSpPr/>
              <p:nvPr/>
            </p:nvCxnSpPr>
            <p:spPr>
              <a:xfrm rot="5400000" flipH="1">
                <a:off x="9009401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598" name="Oval 597"/>
            <p:cNvSpPr/>
            <p:nvPr/>
          </p:nvSpPr>
          <p:spPr>
            <a:xfrm>
              <a:off x="9883376" y="2670250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602" name="Group 601"/>
          <p:cNvGrpSpPr/>
          <p:nvPr/>
        </p:nvGrpSpPr>
        <p:grpSpPr>
          <a:xfrm>
            <a:off x="3357472" y="5091203"/>
            <a:ext cx="125686" cy="96169"/>
            <a:chOff x="9884975" y="2654173"/>
            <a:chExt cx="125686" cy="96169"/>
          </a:xfrm>
          <a:solidFill>
            <a:schemeClr val="tx1"/>
          </a:solidFill>
        </p:grpSpPr>
        <p:grpSp>
          <p:nvGrpSpPr>
            <p:cNvPr id="603" name="Group 602"/>
            <p:cNvGrpSpPr/>
            <p:nvPr/>
          </p:nvGrpSpPr>
          <p:grpSpPr>
            <a:xfrm>
              <a:off x="9884975" y="2654173"/>
              <a:ext cx="125686" cy="96169"/>
              <a:chOff x="8891988" y="5029985"/>
              <a:chExt cx="170306" cy="105786"/>
            </a:xfrm>
            <a:grpFill/>
          </p:grpSpPr>
          <p:cxnSp>
            <p:nvCxnSpPr>
              <p:cNvPr id="605" name="Straight Connector 604"/>
              <p:cNvCxnSpPr/>
              <p:nvPr/>
            </p:nvCxnSpPr>
            <p:spPr>
              <a:xfrm flipH="1">
                <a:off x="8896306" y="5082879"/>
                <a:ext cx="164840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06" name="Straight Connector 605"/>
              <p:cNvCxnSpPr/>
              <p:nvPr/>
            </p:nvCxnSpPr>
            <p:spPr>
              <a:xfrm rot="5400000" flipH="1">
                <a:off x="8839095" y="5082878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07" name="Straight Connector 606"/>
              <p:cNvCxnSpPr/>
              <p:nvPr/>
            </p:nvCxnSpPr>
            <p:spPr>
              <a:xfrm rot="5400000" flipH="1">
                <a:off x="9009401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604" name="Oval 603"/>
            <p:cNvSpPr/>
            <p:nvPr/>
          </p:nvSpPr>
          <p:spPr>
            <a:xfrm>
              <a:off x="9916212" y="2670250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608" name="Group 607"/>
          <p:cNvGrpSpPr/>
          <p:nvPr/>
        </p:nvGrpSpPr>
        <p:grpSpPr>
          <a:xfrm>
            <a:off x="3238291" y="4839179"/>
            <a:ext cx="167309" cy="96168"/>
            <a:chOff x="9843430" y="2654170"/>
            <a:chExt cx="167309" cy="96168"/>
          </a:xfrm>
          <a:solidFill>
            <a:schemeClr val="tx1"/>
          </a:solidFill>
        </p:grpSpPr>
        <p:grpSp>
          <p:nvGrpSpPr>
            <p:cNvPr id="609" name="Group 608"/>
            <p:cNvGrpSpPr/>
            <p:nvPr/>
          </p:nvGrpSpPr>
          <p:grpSpPr>
            <a:xfrm>
              <a:off x="9843430" y="2654170"/>
              <a:ext cx="167309" cy="96168"/>
              <a:chOff x="8835591" y="5029986"/>
              <a:chExt cx="226703" cy="105785"/>
            </a:xfrm>
            <a:grpFill/>
          </p:grpSpPr>
          <p:cxnSp>
            <p:nvCxnSpPr>
              <p:cNvPr id="611" name="Straight Connector 610"/>
              <p:cNvCxnSpPr/>
              <p:nvPr/>
            </p:nvCxnSpPr>
            <p:spPr>
              <a:xfrm flipH="1">
                <a:off x="8836281" y="5082879"/>
                <a:ext cx="224867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12" name="Straight Connector 611"/>
              <p:cNvCxnSpPr/>
              <p:nvPr/>
            </p:nvCxnSpPr>
            <p:spPr>
              <a:xfrm rot="5400000" flipH="1">
                <a:off x="8782698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13" name="Straight Connector 612"/>
              <p:cNvCxnSpPr/>
              <p:nvPr/>
            </p:nvCxnSpPr>
            <p:spPr>
              <a:xfrm rot="5400000" flipH="1">
                <a:off x="9009401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610" name="Oval 609"/>
            <p:cNvSpPr/>
            <p:nvPr/>
          </p:nvSpPr>
          <p:spPr>
            <a:xfrm>
              <a:off x="9896023" y="2670250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614" name="Group 613"/>
          <p:cNvGrpSpPr/>
          <p:nvPr/>
        </p:nvGrpSpPr>
        <p:grpSpPr>
          <a:xfrm>
            <a:off x="3331748" y="5754868"/>
            <a:ext cx="122020" cy="96168"/>
            <a:chOff x="9888703" y="2654170"/>
            <a:chExt cx="122020" cy="96168"/>
          </a:xfrm>
          <a:solidFill>
            <a:schemeClr val="tx1"/>
          </a:solidFill>
        </p:grpSpPr>
        <p:grpSp>
          <p:nvGrpSpPr>
            <p:cNvPr id="615" name="Group 614"/>
            <p:cNvGrpSpPr/>
            <p:nvPr/>
          </p:nvGrpSpPr>
          <p:grpSpPr>
            <a:xfrm>
              <a:off x="9888703" y="2654170"/>
              <a:ext cx="122020" cy="96168"/>
              <a:chOff x="8896957" y="5029986"/>
              <a:chExt cx="165337" cy="105785"/>
            </a:xfrm>
            <a:grpFill/>
          </p:grpSpPr>
          <p:cxnSp>
            <p:nvCxnSpPr>
              <p:cNvPr id="617" name="Straight Connector 616"/>
              <p:cNvCxnSpPr/>
              <p:nvPr/>
            </p:nvCxnSpPr>
            <p:spPr>
              <a:xfrm flipH="1">
                <a:off x="8896957" y="5082878"/>
                <a:ext cx="164687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18" name="Straight Connector 617"/>
              <p:cNvCxnSpPr/>
              <p:nvPr/>
            </p:nvCxnSpPr>
            <p:spPr>
              <a:xfrm rot="5400000" flipH="1">
                <a:off x="8852007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19" name="Straight Connector 618"/>
              <p:cNvCxnSpPr/>
              <p:nvPr/>
            </p:nvCxnSpPr>
            <p:spPr>
              <a:xfrm rot="5400000" flipH="1">
                <a:off x="9009401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616" name="Oval 615"/>
            <p:cNvSpPr/>
            <p:nvPr/>
          </p:nvSpPr>
          <p:spPr>
            <a:xfrm>
              <a:off x="9919388" y="2670250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620" name="Group 619"/>
          <p:cNvGrpSpPr/>
          <p:nvPr/>
        </p:nvGrpSpPr>
        <p:grpSpPr>
          <a:xfrm>
            <a:off x="3189093" y="5542212"/>
            <a:ext cx="263008" cy="96169"/>
            <a:chOff x="9794232" y="2654173"/>
            <a:chExt cx="263008" cy="96169"/>
          </a:xfrm>
          <a:solidFill>
            <a:schemeClr val="tx1"/>
          </a:solidFill>
        </p:grpSpPr>
        <p:grpSp>
          <p:nvGrpSpPr>
            <p:cNvPr id="621" name="Group 620"/>
            <p:cNvGrpSpPr/>
            <p:nvPr/>
          </p:nvGrpSpPr>
          <p:grpSpPr>
            <a:xfrm>
              <a:off x="9794232" y="2654173"/>
              <a:ext cx="263008" cy="96169"/>
              <a:chOff x="8768910" y="5029985"/>
              <a:chExt cx="356374" cy="105786"/>
            </a:xfrm>
            <a:grpFill/>
          </p:grpSpPr>
          <p:cxnSp>
            <p:nvCxnSpPr>
              <p:cNvPr id="623" name="Straight Connector 622"/>
              <p:cNvCxnSpPr/>
              <p:nvPr/>
            </p:nvCxnSpPr>
            <p:spPr>
              <a:xfrm flipH="1">
                <a:off x="8769541" y="5082879"/>
                <a:ext cx="355743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24" name="Straight Connector 623"/>
              <p:cNvCxnSpPr/>
              <p:nvPr/>
            </p:nvCxnSpPr>
            <p:spPr>
              <a:xfrm rot="5400000" flipH="1">
                <a:off x="8716017" y="5082878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25" name="Straight Connector 624"/>
              <p:cNvCxnSpPr/>
              <p:nvPr/>
            </p:nvCxnSpPr>
            <p:spPr>
              <a:xfrm rot="5400000" flipH="1">
                <a:off x="9068128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622" name="Oval 621"/>
            <p:cNvSpPr/>
            <p:nvPr/>
          </p:nvSpPr>
          <p:spPr>
            <a:xfrm>
              <a:off x="9891259" y="2670250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626" name="Group 625"/>
          <p:cNvGrpSpPr/>
          <p:nvPr/>
        </p:nvGrpSpPr>
        <p:grpSpPr>
          <a:xfrm>
            <a:off x="9511820" y="2673162"/>
            <a:ext cx="146650" cy="96168"/>
            <a:chOff x="9846734" y="4806784"/>
            <a:chExt cx="146650" cy="96168"/>
          </a:xfrm>
          <a:solidFill>
            <a:schemeClr val="tx1"/>
          </a:solidFill>
        </p:grpSpPr>
        <p:grpSp>
          <p:nvGrpSpPr>
            <p:cNvPr id="627" name="Group 626"/>
            <p:cNvGrpSpPr/>
            <p:nvPr/>
          </p:nvGrpSpPr>
          <p:grpSpPr>
            <a:xfrm>
              <a:off x="9846734" y="4806784"/>
              <a:ext cx="146650" cy="96168"/>
              <a:chOff x="8896957" y="5029986"/>
              <a:chExt cx="165337" cy="105785"/>
            </a:xfrm>
            <a:grpFill/>
          </p:grpSpPr>
          <p:cxnSp>
            <p:nvCxnSpPr>
              <p:cNvPr id="629" name="Straight Connector 628"/>
              <p:cNvCxnSpPr/>
              <p:nvPr/>
            </p:nvCxnSpPr>
            <p:spPr>
              <a:xfrm flipH="1">
                <a:off x="8896957" y="5082878"/>
                <a:ext cx="164687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30" name="Straight Connector 629"/>
              <p:cNvCxnSpPr/>
              <p:nvPr/>
            </p:nvCxnSpPr>
            <p:spPr>
              <a:xfrm rot="5400000" flipH="1">
                <a:off x="8852007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31" name="Straight Connector 630"/>
              <p:cNvCxnSpPr/>
              <p:nvPr/>
            </p:nvCxnSpPr>
            <p:spPr>
              <a:xfrm rot="5400000" flipH="1">
                <a:off x="9009401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628" name="Oval 627"/>
            <p:cNvSpPr/>
            <p:nvPr/>
          </p:nvSpPr>
          <p:spPr>
            <a:xfrm>
              <a:off x="9892356" y="4822864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632" name="Group 631"/>
          <p:cNvGrpSpPr/>
          <p:nvPr/>
        </p:nvGrpSpPr>
        <p:grpSpPr>
          <a:xfrm>
            <a:off x="9558386" y="2407585"/>
            <a:ext cx="145380" cy="96169"/>
            <a:chOff x="9893300" y="4498878"/>
            <a:chExt cx="145380" cy="96169"/>
          </a:xfrm>
          <a:solidFill>
            <a:schemeClr val="tx1"/>
          </a:solidFill>
        </p:grpSpPr>
        <p:grpSp>
          <p:nvGrpSpPr>
            <p:cNvPr id="633" name="Group 632"/>
            <p:cNvGrpSpPr/>
            <p:nvPr/>
          </p:nvGrpSpPr>
          <p:grpSpPr>
            <a:xfrm>
              <a:off x="9893300" y="4498878"/>
              <a:ext cx="145380" cy="96169"/>
              <a:chOff x="8768910" y="5029985"/>
              <a:chExt cx="356374" cy="105786"/>
            </a:xfrm>
            <a:grpFill/>
          </p:grpSpPr>
          <p:cxnSp>
            <p:nvCxnSpPr>
              <p:cNvPr id="635" name="Straight Connector 634"/>
              <p:cNvCxnSpPr/>
              <p:nvPr/>
            </p:nvCxnSpPr>
            <p:spPr>
              <a:xfrm flipH="1">
                <a:off x="8769541" y="5082879"/>
                <a:ext cx="355743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36" name="Straight Connector 635"/>
              <p:cNvCxnSpPr/>
              <p:nvPr/>
            </p:nvCxnSpPr>
            <p:spPr>
              <a:xfrm rot="5400000" flipH="1">
                <a:off x="8716017" y="5082878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37" name="Straight Connector 636"/>
              <p:cNvCxnSpPr/>
              <p:nvPr/>
            </p:nvCxnSpPr>
            <p:spPr>
              <a:xfrm rot="5400000" flipH="1">
                <a:off x="9068128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634" name="Oval 633"/>
            <p:cNvSpPr/>
            <p:nvPr/>
          </p:nvSpPr>
          <p:spPr>
            <a:xfrm>
              <a:off x="9933840" y="4514955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638" name="Group 637"/>
          <p:cNvGrpSpPr/>
          <p:nvPr/>
        </p:nvGrpSpPr>
        <p:grpSpPr>
          <a:xfrm>
            <a:off x="9475583" y="3441506"/>
            <a:ext cx="279304" cy="96168"/>
            <a:chOff x="9714068" y="4806784"/>
            <a:chExt cx="279304" cy="96168"/>
          </a:xfrm>
          <a:solidFill>
            <a:schemeClr val="tx1"/>
          </a:solidFill>
        </p:grpSpPr>
        <p:grpSp>
          <p:nvGrpSpPr>
            <p:cNvPr id="639" name="Group 638"/>
            <p:cNvGrpSpPr/>
            <p:nvPr/>
          </p:nvGrpSpPr>
          <p:grpSpPr>
            <a:xfrm>
              <a:off x="9714068" y="4806784"/>
              <a:ext cx="279304" cy="96168"/>
              <a:chOff x="8747399" y="5029986"/>
              <a:chExt cx="314895" cy="105785"/>
            </a:xfrm>
            <a:grpFill/>
          </p:grpSpPr>
          <p:cxnSp>
            <p:nvCxnSpPr>
              <p:cNvPr id="641" name="Straight Connector 640"/>
              <p:cNvCxnSpPr/>
              <p:nvPr/>
            </p:nvCxnSpPr>
            <p:spPr>
              <a:xfrm flipH="1">
                <a:off x="8753054" y="5082879"/>
                <a:ext cx="308589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42" name="Straight Connector 641"/>
              <p:cNvCxnSpPr/>
              <p:nvPr/>
            </p:nvCxnSpPr>
            <p:spPr>
              <a:xfrm rot="5400000" flipH="1">
                <a:off x="8694506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43" name="Straight Connector 642"/>
              <p:cNvCxnSpPr/>
              <p:nvPr/>
            </p:nvCxnSpPr>
            <p:spPr>
              <a:xfrm rot="5400000" flipH="1">
                <a:off x="9009401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640" name="Oval 639"/>
            <p:cNvSpPr/>
            <p:nvPr/>
          </p:nvSpPr>
          <p:spPr>
            <a:xfrm>
              <a:off x="9827630" y="4822864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644" name="Group 643"/>
          <p:cNvGrpSpPr/>
          <p:nvPr/>
        </p:nvGrpSpPr>
        <p:grpSpPr>
          <a:xfrm>
            <a:off x="9557445" y="3191763"/>
            <a:ext cx="104891" cy="96168"/>
            <a:chOff x="9933792" y="4498875"/>
            <a:chExt cx="104891" cy="96168"/>
          </a:xfrm>
          <a:solidFill>
            <a:schemeClr val="tx1"/>
          </a:solidFill>
        </p:grpSpPr>
        <p:grpSp>
          <p:nvGrpSpPr>
            <p:cNvPr id="645" name="Group 644"/>
            <p:cNvGrpSpPr/>
            <p:nvPr/>
          </p:nvGrpSpPr>
          <p:grpSpPr>
            <a:xfrm>
              <a:off x="9933792" y="4498875"/>
              <a:ext cx="104891" cy="96168"/>
              <a:chOff x="8868162" y="5029986"/>
              <a:chExt cx="257122" cy="105785"/>
            </a:xfrm>
            <a:grpFill/>
          </p:grpSpPr>
          <p:cxnSp>
            <p:nvCxnSpPr>
              <p:cNvPr id="647" name="Straight Connector 646"/>
              <p:cNvCxnSpPr/>
              <p:nvPr/>
            </p:nvCxnSpPr>
            <p:spPr>
              <a:xfrm flipH="1">
                <a:off x="8868162" y="5082879"/>
                <a:ext cx="257122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48" name="Straight Connector 647"/>
              <p:cNvCxnSpPr/>
              <p:nvPr/>
            </p:nvCxnSpPr>
            <p:spPr>
              <a:xfrm rot="5400000" flipH="1">
                <a:off x="8815269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49" name="Straight Connector 648"/>
              <p:cNvCxnSpPr/>
              <p:nvPr/>
            </p:nvCxnSpPr>
            <p:spPr>
              <a:xfrm rot="5400000" flipH="1">
                <a:off x="9068128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646" name="Oval 645"/>
            <p:cNvSpPr/>
            <p:nvPr/>
          </p:nvSpPr>
          <p:spPr>
            <a:xfrm>
              <a:off x="9952893" y="4514955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650" name="Group 649"/>
          <p:cNvGrpSpPr/>
          <p:nvPr/>
        </p:nvGrpSpPr>
        <p:grpSpPr>
          <a:xfrm>
            <a:off x="9557450" y="3949020"/>
            <a:ext cx="114419" cy="96168"/>
            <a:chOff x="9878961" y="4806784"/>
            <a:chExt cx="114419" cy="96168"/>
          </a:xfrm>
          <a:solidFill>
            <a:schemeClr val="tx1"/>
          </a:solidFill>
        </p:grpSpPr>
        <p:grpSp>
          <p:nvGrpSpPr>
            <p:cNvPr id="651" name="Group 650"/>
            <p:cNvGrpSpPr/>
            <p:nvPr/>
          </p:nvGrpSpPr>
          <p:grpSpPr>
            <a:xfrm>
              <a:off x="9878961" y="4806784"/>
              <a:ext cx="114419" cy="96168"/>
              <a:chOff x="8933295" y="5029986"/>
              <a:chExt cx="128999" cy="105785"/>
            </a:xfrm>
            <a:grpFill/>
          </p:grpSpPr>
          <p:cxnSp>
            <p:nvCxnSpPr>
              <p:cNvPr id="653" name="Straight Connector 652"/>
              <p:cNvCxnSpPr/>
              <p:nvPr/>
            </p:nvCxnSpPr>
            <p:spPr>
              <a:xfrm flipH="1">
                <a:off x="8933295" y="5082879"/>
                <a:ext cx="128346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54" name="Straight Connector 653"/>
              <p:cNvCxnSpPr/>
              <p:nvPr/>
            </p:nvCxnSpPr>
            <p:spPr>
              <a:xfrm rot="5400000" flipH="1">
                <a:off x="8880402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55" name="Straight Connector 654"/>
              <p:cNvCxnSpPr/>
              <p:nvPr/>
            </p:nvCxnSpPr>
            <p:spPr>
              <a:xfrm rot="5400000" flipH="1">
                <a:off x="9009401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652" name="Oval 651"/>
            <p:cNvSpPr/>
            <p:nvPr/>
          </p:nvSpPr>
          <p:spPr>
            <a:xfrm>
              <a:off x="9903031" y="4822864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656" name="Group 655"/>
          <p:cNvGrpSpPr/>
          <p:nvPr/>
        </p:nvGrpSpPr>
        <p:grpSpPr>
          <a:xfrm>
            <a:off x="9529803" y="5746504"/>
            <a:ext cx="132563" cy="96168"/>
            <a:chOff x="9906150" y="4498875"/>
            <a:chExt cx="132563" cy="96168"/>
          </a:xfrm>
          <a:solidFill>
            <a:schemeClr val="tx1"/>
          </a:solidFill>
        </p:grpSpPr>
        <p:grpSp>
          <p:nvGrpSpPr>
            <p:cNvPr id="657" name="Group 656"/>
            <p:cNvGrpSpPr/>
            <p:nvPr/>
          </p:nvGrpSpPr>
          <p:grpSpPr>
            <a:xfrm>
              <a:off x="9906150" y="4498875"/>
              <a:ext cx="132563" cy="96168"/>
              <a:chOff x="8800155" y="5029986"/>
              <a:chExt cx="324946" cy="105785"/>
            </a:xfrm>
            <a:grpFill/>
          </p:grpSpPr>
          <p:cxnSp>
            <p:nvCxnSpPr>
              <p:cNvPr id="659" name="Straight Connector 658"/>
              <p:cNvCxnSpPr/>
              <p:nvPr/>
            </p:nvCxnSpPr>
            <p:spPr>
              <a:xfrm flipH="1">
                <a:off x="8800155" y="5082879"/>
                <a:ext cx="324946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60" name="Straight Connector 659"/>
              <p:cNvCxnSpPr/>
              <p:nvPr/>
            </p:nvCxnSpPr>
            <p:spPr>
              <a:xfrm rot="5400000" flipH="1">
                <a:off x="8753375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61" name="Straight Connector 660"/>
              <p:cNvCxnSpPr/>
              <p:nvPr/>
            </p:nvCxnSpPr>
            <p:spPr>
              <a:xfrm rot="5400000" flipH="1">
                <a:off x="9068128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658" name="Oval 657"/>
            <p:cNvSpPr/>
            <p:nvPr/>
          </p:nvSpPr>
          <p:spPr>
            <a:xfrm>
              <a:off x="9941779" y="4514955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662" name="Group 661"/>
          <p:cNvGrpSpPr/>
          <p:nvPr/>
        </p:nvGrpSpPr>
        <p:grpSpPr>
          <a:xfrm>
            <a:off x="9541118" y="5500664"/>
            <a:ext cx="163949" cy="96168"/>
            <a:chOff x="9829406" y="4806784"/>
            <a:chExt cx="163949" cy="96168"/>
          </a:xfrm>
          <a:solidFill>
            <a:schemeClr val="tx1"/>
          </a:solidFill>
        </p:grpSpPr>
        <p:grpSp>
          <p:nvGrpSpPr>
            <p:cNvPr id="663" name="Group 662"/>
            <p:cNvGrpSpPr/>
            <p:nvPr/>
          </p:nvGrpSpPr>
          <p:grpSpPr>
            <a:xfrm>
              <a:off x="9829406" y="4806784"/>
              <a:ext cx="163949" cy="96168"/>
              <a:chOff x="8877453" y="5029986"/>
              <a:chExt cx="184841" cy="105785"/>
            </a:xfrm>
            <a:grpFill/>
          </p:grpSpPr>
          <p:cxnSp>
            <p:nvCxnSpPr>
              <p:cNvPr id="665" name="Straight Connector 664"/>
              <p:cNvCxnSpPr/>
              <p:nvPr/>
            </p:nvCxnSpPr>
            <p:spPr>
              <a:xfrm flipH="1">
                <a:off x="8877453" y="5082879"/>
                <a:ext cx="184190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66" name="Straight Connector 665"/>
              <p:cNvCxnSpPr/>
              <p:nvPr/>
            </p:nvCxnSpPr>
            <p:spPr>
              <a:xfrm rot="5400000" flipH="1">
                <a:off x="8824561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67" name="Straight Connector 666"/>
              <p:cNvCxnSpPr/>
              <p:nvPr/>
            </p:nvCxnSpPr>
            <p:spPr>
              <a:xfrm rot="5400000" flipH="1">
                <a:off x="9009401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664" name="Oval 663"/>
            <p:cNvSpPr/>
            <p:nvPr/>
          </p:nvSpPr>
          <p:spPr>
            <a:xfrm>
              <a:off x="9877433" y="4822864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668" name="Group 667"/>
          <p:cNvGrpSpPr/>
          <p:nvPr/>
        </p:nvGrpSpPr>
        <p:grpSpPr>
          <a:xfrm>
            <a:off x="9461733" y="4219527"/>
            <a:ext cx="236440" cy="96168"/>
            <a:chOff x="9756930" y="4806784"/>
            <a:chExt cx="236440" cy="96168"/>
          </a:xfrm>
          <a:solidFill>
            <a:schemeClr val="tx1"/>
          </a:solidFill>
        </p:grpSpPr>
        <p:grpSp>
          <p:nvGrpSpPr>
            <p:cNvPr id="669" name="Group 668"/>
            <p:cNvGrpSpPr/>
            <p:nvPr/>
          </p:nvGrpSpPr>
          <p:grpSpPr>
            <a:xfrm>
              <a:off x="9756930" y="4806784"/>
              <a:ext cx="236440" cy="96168"/>
              <a:chOff x="8795725" y="5029986"/>
              <a:chExt cx="266569" cy="105785"/>
            </a:xfrm>
            <a:grpFill/>
          </p:grpSpPr>
          <p:cxnSp>
            <p:nvCxnSpPr>
              <p:cNvPr id="671" name="Straight Connector 670"/>
              <p:cNvCxnSpPr/>
              <p:nvPr/>
            </p:nvCxnSpPr>
            <p:spPr>
              <a:xfrm flipH="1">
                <a:off x="8802679" y="5082879"/>
                <a:ext cx="25896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72" name="Straight Connector 671"/>
              <p:cNvCxnSpPr/>
              <p:nvPr/>
            </p:nvCxnSpPr>
            <p:spPr>
              <a:xfrm rot="5400000" flipH="1">
                <a:off x="8742832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673" name="Straight Connector 672"/>
              <p:cNvCxnSpPr/>
              <p:nvPr/>
            </p:nvCxnSpPr>
            <p:spPr>
              <a:xfrm rot="5400000" flipH="1">
                <a:off x="9009401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670" name="Oval 669"/>
            <p:cNvSpPr/>
            <p:nvPr/>
          </p:nvSpPr>
          <p:spPr>
            <a:xfrm>
              <a:off x="9844171" y="4822864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cxnSp>
        <p:nvCxnSpPr>
          <p:cNvPr id="674" name="Straight Arrow Connector 673"/>
          <p:cNvCxnSpPr/>
          <p:nvPr/>
        </p:nvCxnSpPr>
        <p:spPr>
          <a:xfrm flipH="1">
            <a:off x="9127766" y="2028336"/>
            <a:ext cx="576000" cy="0"/>
          </a:xfrm>
          <a:prstGeom prst="straightConnector1">
            <a:avLst/>
          </a:prstGeom>
          <a:noFill/>
          <a:ln w="28575" cap="flat" cmpd="sng" algn="ctr">
            <a:solidFill>
              <a:srgbClr val="595454"/>
            </a:solidFill>
            <a:prstDash val="solid"/>
            <a:tailEnd type="triangle"/>
          </a:ln>
          <a:effectLst/>
        </p:spPr>
      </p:cxnSp>
      <p:sp>
        <p:nvSpPr>
          <p:cNvPr id="675" name="Rectangle 674"/>
          <p:cNvSpPr/>
          <p:nvPr/>
        </p:nvSpPr>
        <p:spPr>
          <a:xfrm>
            <a:off x="261258" y="2758950"/>
            <a:ext cx="5594696" cy="216000"/>
          </a:xfrm>
          <a:prstGeom prst="rect">
            <a:avLst/>
          </a:prstGeom>
          <a:noFill/>
          <a:ln w="19050" cap="flat" cmpd="sng" algn="ctr">
            <a:solidFill>
              <a:srgbClr val="BE2BB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76" name="Rectangle 675"/>
          <p:cNvSpPr/>
          <p:nvPr/>
        </p:nvSpPr>
        <p:spPr>
          <a:xfrm>
            <a:off x="261258" y="4800662"/>
            <a:ext cx="5594696" cy="216000"/>
          </a:xfrm>
          <a:prstGeom prst="rect">
            <a:avLst/>
          </a:prstGeom>
          <a:noFill/>
          <a:ln w="19050" cap="flat" cmpd="sng" algn="ctr">
            <a:solidFill>
              <a:srgbClr val="BE2BB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77" name="Rectangle 676"/>
          <p:cNvSpPr/>
          <p:nvPr/>
        </p:nvSpPr>
        <p:spPr>
          <a:xfrm>
            <a:off x="261258" y="4130048"/>
            <a:ext cx="5594696" cy="216000"/>
          </a:xfrm>
          <a:prstGeom prst="rect">
            <a:avLst/>
          </a:prstGeom>
          <a:noFill/>
          <a:ln w="19050" cap="flat" cmpd="sng" algn="ctr">
            <a:solidFill>
              <a:srgbClr val="BE2BB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78" name="Rectangle 677"/>
          <p:cNvSpPr/>
          <p:nvPr/>
        </p:nvSpPr>
        <p:spPr>
          <a:xfrm>
            <a:off x="5955928" y="2347705"/>
            <a:ext cx="5796000" cy="250980"/>
          </a:xfrm>
          <a:prstGeom prst="rect">
            <a:avLst/>
          </a:prstGeom>
          <a:noFill/>
          <a:ln w="19050" cap="flat" cmpd="sng" algn="ctr">
            <a:solidFill>
              <a:srgbClr val="BE2BB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79" name="Rectangle 678"/>
          <p:cNvSpPr/>
          <p:nvPr/>
        </p:nvSpPr>
        <p:spPr>
          <a:xfrm>
            <a:off x="5955928" y="3118432"/>
            <a:ext cx="5796000" cy="250980"/>
          </a:xfrm>
          <a:prstGeom prst="rect">
            <a:avLst/>
          </a:prstGeom>
          <a:noFill/>
          <a:ln w="19050" cap="flat" cmpd="sng" algn="ctr">
            <a:solidFill>
              <a:srgbClr val="BE2BB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80" name="Rectangle 679"/>
          <p:cNvSpPr/>
          <p:nvPr/>
        </p:nvSpPr>
        <p:spPr>
          <a:xfrm>
            <a:off x="5955928" y="4661830"/>
            <a:ext cx="5796000" cy="250980"/>
          </a:xfrm>
          <a:prstGeom prst="rect">
            <a:avLst/>
          </a:prstGeom>
          <a:noFill/>
          <a:ln w="19050" cap="flat" cmpd="sng" algn="ctr">
            <a:solidFill>
              <a:srgbClr val="BE2BB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pSp>
        <p:nvGrpSpPr>
          <p:cNvPr id="681" name="Group 680"/>
          <p:cNvGrpSpPr/>
          <p:nvPr/>
        </p:nvGrpSpPr>
        <p:grpSpPr>
          <a:xfrm>
            <a:off x="8693485" y="2103717"/>
            <a:ext cx="1642860" cy="4111379"/>
            <a:chOff x="2584616" y="1212783"/>
            <a:chExt cx="1642860" cy="4111379"/>
          </a:xfrm>
        </p:grpSpPr>
        <p:grpSp>
          <p:nvGrpSpPr>
            <p:cNvPr id="682" name="Group 681"/>
            <p:cNvGrpSpPr/>
            <p:nvPr/>
          </p:nvGrpSpPr>
          <p:grpSpPr>
            <a:xfrm>
              <a:off x="2716213" y="5075693"/>
              <a:ext cx="1425575" cy="74274"/>
              <a:chOff x="2738438" y="5189470"/>
              <a:chExt cx="1425575" cy="74274"/>
            </a:xfrm>
          </p:grpSpPr>
          <p:cxnSp>
            <p:nvCxnSpPr>
              <p:cNvPr id="690" name="Straight Connector 689"/>
              <p:cNvCxnSpPr/>
              <p:nvPr/>
            </p:nvCxnSpPr>
            <p:spPr>
              <a:xfrm>
                <a:off x="2738438" y="5189538"/>
                <a:ext cx="1425575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691" name="Straight Connector 690"/>
              <p:cNvCxnSpPr/>
              <p:nvPr/>
            </p:nvCxnSpPr>
            <p:spPr>
              <a:xfrm rot="5400000">
                <a:off x="2771153" y="5226606"/>
                <a:ext cx="7427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692" name="Straight Connector 691"/>
              <p:cNvCxnSpPr/>
              <p:nvPr/>
            </p:nvCxnSpPr>
            <p:spPr>
              <a:xfrm rot="5400000">
                <a:off x="3198190" y="5226607"/>
                <a:ext cx="7427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693" name="Straight Connector 692"/>
              <p:cNvCxnSpPr/>
              <p:nvPr/>
            </p:nvCxnSpPr>
            <p:spPr>
              <a:xfrm rot="5400000">
                <a:off x="3631578" y="5226608"/>
                <a:ext cx="7427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694" name="Straight Connector 693"/>
              <p:cNvCxnSpPr/>
              <p:nvPr/>
            </p:nvCxnSpPr>
            <p:spPr>
              <a:xfrm rot="5400000">
                <a:off x="4058615" y="5226609"/>
                <a:ext cx="74271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695" name="Straight Connector 694"/>
              <p:cNvCxnSpPr/>
              <p:nvPr/>
            </p:nvCxnSpPr>
            <p:spPr>
              <a:xfrm rot="5400000">
                <a:off x="2919407" y="5208528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696" name="Straight Connector 695"/>
              <p:cNvCxnSpPr/>
              <p:nvPr/>
            </p:nvCxnSpPr>
            <p:spPr>
              <a:xfrm rot="5400000">
                <a:off x="2994812" y="5208529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697" name="Straight Connector 696"/>
              <p:cNvCxnSpPr/>
              <p:nvPr/>
            </p:nvCxnSpPr>
            <p:spPr>
              <a:xfrm rot="5400000">
                <a:off x="3046854" y="5208530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698" name="Straight Connector 697"/>
              <p:cNvCxnSpPr/>
              <p:nvPr/>
            </p:nvCxnSpPr>
            <p:spPr>
              <a:xfrm rot="5400000">
                <a:off x="3197666" y="5208530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699" name="Straight Connector 698"/>
              <p:cNvCxnSpPr/>
              <p:nvPr/>
            </p:nvCxnSpPr>
            <p:spPr>
              <a:xfrm rot="5400000">
                <a:off x="3175888" y="5208531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00" name="Straight Connector 699"/>
              <p:cNvCxnSpPr/>
              <p:nvPr/>
            </p:nvCxnSpPr>
            <p:spPr>
              <a:xfrm rot="5400000">
                <a:off x="3151830" y="5208532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01" name="Straight Connector 700"/>
              <p:cNvCxnSpPr/>
              <p:nvPr/>
            </p:nvCxnSpPr>
            <p:spPr>
              <a:xfrm rot="5400000">
                <a:off x="3123658" y="5208533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02" name="Straight Connector 701"/>
              <p:cNvCxnSpPr/>
              <p:nvPr/>
            </p:nvCxnSpPr>
            <p:spPr>
              <a:xfrm rot="5400000">
                <a:off x="3091180" y="5208534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03" name="Straight Connector 702"/>
              <p:cNvCxnSpPr/>
              <p:nvPr/>
            </p:nvCxnSpPr>
            <p:spPr>
              <a:xfrm rot="5400000">
                <a:off x="3347214" y="5208535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04" name="Straight Connector 703"/>
              <p:cNvCxnSpPr/>
              <p:nvPr/>
            </p:nvCxnSpPr>
            <p:spPr>
              <a:xfrm rot="5400000">
                <a:off x="3422107" y="5208536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05" name="Straight Connector 704"/>
              <p:cNvCxnSpPr/>
              <p:nvPr/>
            </p:nvCxnSpPr>
            <p:spPr>
              <a:xfrm rot="5400000">
                <a:off x="3476976" y="5208537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06" name="Straight Connector 705"/>
              <p:cNvCxnSpPr/>
              <p:nvPr/>
            </p:nvCxnSpPr>
            <p:spPr>
              <a:xfrm rot="5400000">
                <a:off x="3515970" y="5208538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07" name="Straight Connector 706"/>
              <p:cNvCxnSpPr/>
              <p:nvPr/>
            </p:nvCxnSpPr>
            <p:spPr>
              <a:xfrm rot="5400000">
                <a:off x="3550694" y="5208539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08" name="Straight Connector 707"/>
              <p:cNvCxnSpPr/>
              <p:nvPr/>
            </p:nvCxnSpPr>
            <p:spPr>
              <a:xfrm rot="5400000">
                <a:off x="3579537" y="5208540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09" name="Straight Connector 708"/>
              <p:cNvCxnSpPr/>
              <p:nvPr/>
            </p:nvCxnSpPr>
            <p:spPr>
              <a:xfrm rot="5400000">
                <a:off x="3602924" y="5208541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10" name="Straight Connector 709"/>
              <p:cNvCxnSpPr/>
              <p:nvPr/>
            </p:nvCxnSpPr>
            <p:spPr>
              <a:xfrm rot="5400000">
                <a:off x="3625999" y="5208542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11" name="Straight Connector 710"/>
              <p:cNvCxnSpPr/>
              <p:nvPr/>
            </p:nvCxnSpPr>
            <p:spPr>
              <a:xfrm rot="5400000">
                <a:off x="3773422" y="5208543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12" name="Straight Connector 711"/>
              <p:cNvCxnSpPr/>
              <p:nvPr/>
            </p:nvCxnSpPr>
            <p:spPr>
              <a:xfrm rot="5400000">
                <a:off x="3849143" y="5208544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13" name="Straight Connector 712"/>
              <p:cNvCxnSpPr/>
              <p:nvPr/>
            </p:nvCxnSpPr>
            <p:spPr>
              <a:xfrm rot="5400000">
                <a:off x="3904604" y="5208545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14" name="Straight Connector 713"/>
              <p:cNvCxnSpPr/>
              <p:nvPr/>
            </p:nvCxnSpPr>
            <p:spPr>
              <a:xfrm rot="5400000">
                <a:off x="3945542" y="5208546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15" name="Straight Connector 714"/>
              <p:cNvCxnSpPr/>
              <p:nvPr/>
            </p:nvCxnSpPr>
            <p:spPr>
              <a:xfrm rot="5400000">
                <a:off x="3979318" y="5208547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16" name="Straight Connector 715"/>
              <p:cNvCxnSpPr/>
              <p:nvPr/>
            </p:nvCxnSpPr>
            <p:spPr>
              <a:xfrm rot="5400000">
                <a:off x="4006305" y="5208548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17" name="Straight Connector 716"/>
              <p:cNvCxnSpPr/>
              <p:nvPr/>
            </p:nvCxnSpPr>
            <p:spPr>
              <a:xfrm rot="5400000">
                <a:off x="4032230" y="5208549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  <p:cxnSp>
            <p:nvCxnSpPr>
              <p:cNvPr id="718" name="Straight Connector 717"/>
              <p:cNvCxnSpPr/>
              <p:nvPr/>
            </p:nvCxnSpPr>
            <p:spPr>
              <a:xfrm rot="5400000">
                <a:off x="4053035" y="5208550"/>
                <a:ext cx="3811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683" name="Group 682"/>
            <p:cNvGrpSpPr/>
            <p:nvPr/>
          </p:nvGrpSpPr>
          <p:grpSpPr>
            <a:xfrm>
              <a:off x="2584616" y="1212783"/>
              <a:ext cx="1642860" cy="4111379"/>
              <a:chOff x="2584616" y="1212783"/>
              <a:chExt cx="1642860" cy="4111379"/>
            </a:xfrm>
          </p:grpSpPr>
          <p:grpSp>
            <p:nvGrpSpPr>
              <p:cNvPr id="684" name="Group 683"/>
              <p:cNvGrpSpPr/>
              <p:nvPr/>
            </p:nvGrpSpPr>
            <p:grpSpPr>
              <a:xfrm>
                <a:off x="2584616" y="5108718"/>
                <a:ext cx="1642860" cy="215444"/>
                <a:chOff x="2606841" y="5222495"/>
                <a:chExt cx="1642860" cy="215444"/>
              </a:xfrm>
            </p:grpSpPr>
            <p:sp>
              <p:nvSpPr>
                <p:cNvPr id="686" name="TextBox 685"/>
                <p:cNvSpPr txBox="1"/>
                <p:nvPr/>
              </p:nvSpPr>
              <p:spPr>
                <a:xfrm>
                  <a:off x="2606841" y="5222495"/>
                  <a:ext cx="405881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1219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sz="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595454"/>
                      </a:solidFill>
                      <a:effectLst/>
                      <a:uLnTx/>
                      <a:uFillTx/>
                      <a:latin typeface="Trebuchet MS" panose="020B0603020202020204"/>
                    </a:rPr>
                    <a:t>0.01</a:t>
                  </a:r>
                </a:p>
              </p:txBody>
            </p:sp>
            <p:sp>
              <p:nvSpPr>
                <p:cNvPr id="687" name="TextBox 686"/>
                <p:cNvSpPr txBox="1"/>
                <p:nvPr/>
              </p:nvSpPr>
              <p:spPr>
                <a:xfrm>
                  <a:off x="3063006" y="5222495"/>
                  <a:ext cx="344967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1219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sz="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595454"/>
                      </a:solidFill>
                      <a:effectLst/>
                      <a:uLnTx/>
                      <a:uFillTx/>
                      <a:latin typeface="Trebuchet MS" panose="020B0603020202020204"/>
                    </a:rPr>
                    <a:t>0.1</a:t>
                  </a:r>
                </a:p>
              </p:txBody>
            </p:sp>
            <p:sp>
              <p:nvSpPr>
                <p:cNvPr id="688" name="TextBox 687"/>
                <p:cNvSpPr txBox="1"/>
                <p:nvPr/>
              </p:nvSpPr>
              <p:spPr>
                <a:xfrm>
                  <a:off x="3546629" y="5222495"/>
                  <a:ext cx="245581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1219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sz="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595454"/>
                      </a:solidFill>
                      <a:effectLst/>
                      <a:uLnTx/>
                      <a:uFillTx/>
                      <a:latin typeface="Trebuchet MS" panose="020B0603020202020204"/>
                    </a:rPr>
                    <a:t>1</a:t>
                  </a:r>
                </a:p>
              </p:txBody>
            </p:sp>
            <p:sp>
              <p:nvSpPr>
                <p:cNvPr id="689" name="TextBox 688"/>
                <p:cNvSpPr txBox="1"/>
                <p:nvPr/>
              </p:nvSpPr>
              <p:spPr>
                <a:xfrm>
                  <a:off x="3943206" y="5222495"/>
                  <a:ext cx="306495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ctr" defTabSz="1219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sz="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595454"/>
                      </a:solidFill>
                      <a:effectLst/>
                      <a:uLnTx/>
                      <a:uFillTx/>
                      <a:latin typeface="Trebuchet MS" panose="020B0603020202020204"/>
                    </a:rPr>
                    <a:t>10</a:t>
                  </a:r>
                </a:p>
              </p:txBody>
            </p:sp>
          </p:grpSp>
          <p:cxnSp>
            <p:nvCxnSpPr>
              <p:cNvPr id="685" name="Straight Connector 684"/>
              <p:cNvCxnSpPr/>
              <p:nvPr/>
            </p:nvCxnSpPr>
            <p:spPr>
              <a:xfrm>
                <a:off x="3646488" y="1212783"/>
                <a:ext cx="0" cy="3862910"/>
              </a:xfrm>
              <a:prstGeom prst="line">
                <a:avLst/>
              </a:prstGeom>
              <a:noFill/>
              <a:ln w="9525" cap="flat" cmpd="sng" algn="ctr">
                <a:solidFill>
                  <a:srgbClr val="FFFFFF">
                    <a:lumMod val="50000"/>
                  </a:srgbClr>
                </a:solidFill>
                <a:prstDash val="dash"/>
              </a:ln>
              <a:effectLst/>
            </p:spPr>
          </p:cxnSp>
        </p:grpSp>
      </p:grpSp>
      <p:grpSp>
        <p:nvGrpSpPr>
          <p:cNvPr id="719" name="Group 718"/>
          <p:cNvGrpSpPr/>
          <p:nvPr/>
        </p:nvGrpSpPr>
        <p:grpSpPr>
          <a:xfrm>
            <a:off x="9521966" y="4987617"/>
            <a:ext cx="187159" cy="96168"/>
            <a:chOff x="9838227" y="4806784"/>
            <a:chExt cx="187159" cy="96168"/>
          </a:xfrm>
          <a:solidFill>
            <a:schemeClr val="tx1"/>
          </a:solidFill>
        </p:grpSpPr>
        <p:grpSp>
          <p:nvGrpSpPr>
            <p:cNvPr id="720" name="Group 719"/>
            <p:cNvGrpSpPr/>
            <p:nvPr/>
          </p:nvGrpSpPr>
          <p:grpSpPr>
            <a:xfrm>
              <a:off x="9838227" y="4806784"/>
              <a:ext cx="187159" cy="96168"/>
              <a:chOff x="8887792" y="5029986"/>
              <a:chExt cx="211018" cy="105785"/>
            </a:xfrm>
            <a:grpFill/>
          </p:grpSpPr>
          <p:cxnSp>
            <p:nvCxnSpPr>
              <p:cNvPr id="722" name="Straight Connector 721"/>
              <p:cNvCxnSpPr/>
              <p:nvPr/>
            </p:nvCxnSpPr>
            <p:spPr>
              <a:xfrm flipH="1">
                <a:off x="8893773" y="5082878"/>
                <a:ext cx="19899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723" name="Straight Connector 722"/>
              <p:cNvCxnSpPr/>
              <p:nvPr/>
            </p:nvCxnSpPr>
            <p:spPr>
              <a:xfrm rot="5400000" flipH="1">
                <a:off x="8834899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724" name="Straight Connector 723"/>
              <p:cNvCxnSpPr/>
              <p:nvPr/>
            </p:nvCxnSpPr>
            <p:spPr>
              <a:xfrm rot="5400000" flipH="1">
                <a:off x="9045917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721" name="Oval 720"/>
            <p:cNvSpPr/>
            <p:nvPr/>
          </p:nvSpPr>
          <p:spPr>
            <a:xfrm>
              <a:off x="9898863" y="4822864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725" name="Group 724"/>
          <p:cNvGrpSpPr/>
          <p:nvPr/>
        </p:nvGrpSpPr>
        <p:grpSpPr>
          <a:xfrm>
            <a:off x="9553648" y="4729145"/>
            <a:ext cx="114420" cy="96168"/>
            <a:chOff x="9877064" y="4806784"/>
            <a:chExt cx="114420" cy="96168"/>
          </a:xfrm>
          <a:solidFill>
            <a:schemeClr val="tx1"/>
          </a:solidFill>
        </p:grpSpPr>
        <p:grpSp>
          <p:nvGrpSpPr>
            <p:cNvPr id="726" name="Group 725"/>
            <p:cNvGrpSpPr/>
            <p:nvPr/>
          </p:nvGrpSpPr>
          <p:grpSpPr>
            <a:xfrm>
              <a:off x="9877064" y="4806784"/>
              <a:ext cx="114420" cy="96168"/>
              <a:chOff x="8931147" y="5029986"/>
              <a:chExt cx="129000" cy="105785"/>
            </a:xfrm>
            <a:grpFill/>
          </p:grpSpPr>
          <p:cxnSp>
            <p:nvCxnSpPr>
              <p:cNvPr id="728" name="Straight Connector 727"/>
              <p:cNvCxnSpPr/>
              <p:nvPr/>
            </p:nvCxnSpPr>
            <p:spPr>
              <a:xfrm flipH="1">
                <a:off x="8931147" y="5082879"/>
                <a:ext cx="128346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729" name="Straight Connector 728"/>
              <p:cNvCxnSpPr/>
              <p:nvPr/>
            </p:nvCxnSpPr>
            <p:spPr>
              <a:xfrm rot="5400000" flipH="1">
                <a:off x="8878255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  <p:cxnSp>
            <p:nvCxnSpPr>
              <p:cNvPr id="730" name="Straight Connector 729"/>
              <p:cNvCxnSpPr/>
              <p:nvPr/>
            </p:nvCxnSpPr>
            <p:spPr>
              <a:xfrm rot="5400000" flipH="1">
                <a:off x="9007254" y="5082879"/>
                <a:ext cx="105785" cy="0"/>
              </a:xfrm>
              <a:prstGeom prst="line">
                <a:avLst/>
              </a:prstGeom>
              <a:grpFill/>
              <a:ln w="12700" cap="flat" cmpd="sng" algn="ctr">
                <a:solidFill>
                  <a:srgbClr val="595454"/>
                </a:solidFill>
                <a:prstDash val="solid"/>
              </a:ln>
              <a:effectLst/>
            </p:spPr>
          </p:cxnSp>
        </p:grpSp>
        <p:sp>
          <p:nvSpPr>
            <p:cNvPr id="727" name="Oval 726"/>
            <p:cNvSpPr/>
            <p:nvPr/>
          </p:nvSpPr>
          <p:spPr>
            <a:xfrm>
              <a:off x="9903031" y="4822864"/>
              <a:ext cx="63407" cy="64008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0" y="-1"/>
            <a:ext cx="2019300" cy="635968"/>
            <a:chOff x="71438" y="66502"/>
            <a:chExt cx="2019300" cy="635968"/>
          </a:xfrm>
        </p:grpSpPr>
        <p:sp>
          <p:nvSpPr>
            <p:cNvPr id="4" name="Rectangle: Rounded Corners 3"/>
            <p:cNvSpPr/>
            <p:nvPr/>
          </p:nvSpPr>
          <p:spPr>
            <a:xfrm>
              <a:off x="71438" y="66502"/>
              <a:ext cx="2019300" cy="635968"/>
            </a:xfrm>
            <a:prstGeom prst="round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>
            <a:xfrm>
              <a:off x="95251" y="94739"/>
              <a:ext cx="1975484" cy="581025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10182702" y="0"/>
            <a:ext cx="2019300" cy="635967"/>
            <a:chOff x="8583896" y="9173"/>
            <a:chExt cx="1535978" cy="493130"/>
          </a:xfrm>
        </p:grpSpPr>
        <p:sp>
          <p:nvSpPr>
            <p:cNvPr id="9" name="Rectangle: Rounded Corners 8"/>
            <p:cNvSpPr/>
            <p:nvPr/>
          </p:nvSpPr>
          <p:spPr>
            <a:xfrm>
              <a:off x="8583896" y="9173"/>
              <a:ext cx="1535978" cy="493130"/>
            </a:xfrm>
            <a:prstGeom prst="round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4486" y="19702"/>
              <a:ext cx="1452789" cy="476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C583564F-6560-33D4-104C-65D8CC3ADF1B}"/>
              </a:ext>
            </a:extLst>
          </p:cNvPr>
          <p:cNvSpPr/>
          <p:nvPr/>
        </p:nvSpPr>
        <p:spPr>
          <a:xfrm>
            <a:off x="261257" y="5470931"/>
            <a:ext cx="5594696" cy="250980"/>
          </a:xfrm>
          <a:prstGeom prst="rect">
            <a:avLst/>
          </a:prstGeom>
          <a:noFill/>
          <a:ln w="19050" cap="flat" cmpd="sng" algn="ctr">
            <a:solidFill>
              <a:srgbClr val="BE2BBB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EDD17D-E880-2E76-21B4-177937C71791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71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10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10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10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10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10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10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10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10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10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10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10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10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10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10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10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10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10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10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10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2" dur="10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10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8" dur="10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1" dur="10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4" dur="10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7" dur="10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0" dur="10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3" dur="10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6" dur="10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9" dur="10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2" dur="10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5" dur="10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8" dur="10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1" dur="1000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6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0" animBg="1"/>
      <p:bldP spid="525" grpId="0" animBg="1"/>
      <p:bldP spid="675" grpId="0" animBg="1"/>
      <p:bldP spid="676" grpId="0" animBg="1"/>
      <p:bldP spid="677" grpId="0" animBg="1"/>
      <p:bldP spid="678" grpId="0" animBg="1"/>
      <p:bldP spid="679" grpId="0" animBg="1"/>
      <p:bldP spid="680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6535B-5686-2084-F9B5-122B8F3F1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Rectangle: Rounded Corners 66">
            <a:extLst>
              <a:ext uri="{FF2B5EF4-FFF2-40B4-BE49-F238E27FC236}">
                <a16:creationId xmlns:a16="http://schemas.microsoft.com/office/drawing/2014/main" id="{987B1A88-8372-F1C8-6A35-ACE58428AF23}"/>
              </a:ext>
            </a:extLst>
          </p:cNvPr>
          <p:cNvSpPr/>
          <p:nvPr/>
        </p:nvSpPr>
        <p:spPr bwMode="auto">
          <a:xfrm>
            <a:off x="248817" y="1714046"/>
            <a:ext cx="11681925" cy="4338549"/>
          </a:xfrm>
          <a:prstGeom prst="roundRect">
            <a:avLst>
              <a:gd name="adj" fmla="val 6212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DB15858-409D-861B-2BCE-2B5E6DF33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758"/>
            <a:ext cx="12192000" cy="1020763"/>
          </a:xfrm>
        </p:spPr>
        <p:txBody>
          <a:bodyPr/>
          <a:lstStyle/>
          <a:p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SUCCESSOR-2: Response and DOR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82AE3AB-3BAE-1F41-86F2-C13E4CE84D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419854"/>
            <a:ext cx="11930742" cy="371644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10000"/>
              <a:buFont typeface="Arial" pitchFamily="34" charset="0"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Richardson PG, et al. J Clin Oncol 2026;44(16_suppl):LBA7506.  Dimopoulos MA, et al. </a:t>
            </a:r>
            <a:r>
              <a:rPr kumimoji="0" lang="en-GB" sz="11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HemaSphere</a:t>
            </a: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2026;10(S1):LB5004. Dimopoulos MA, et al. Lancet 2026;408(10551):219–33. </a:t>
            </a:r>
          </a:p>
        </p:txBody>
      </p:sp>
      <p:sp>
        <p:nvSpPr>
          <p:cNvPr id="524" name="Rectangle: Rounded Corners 523">
            <a:extLst>
              <a:ext uri="{FF2B5EF4-FFF2-40B4-BE49-F238E27FC236}">
                <a16:creationId xmlns:a16="http://schemas.microsoft.com/office/drawing/2014/main" id="{A2B29576-BA4C-2491-5BA7-187050352F2B}"/>
              </a:ext>
            </a:extLst>
          </p:cNvPr>
          <p:cNvSpPr/>
          <p:nvPr/>
        </p:nvSpPr>
        <p:spPr>
          <a:xfrm>
            <a:off x="248818" y="1252500"/>
            <a:ext cx="5770982" cy="45835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spcFirstLastPara="0" vert="horz" wrap="square" lIns="65214" tIns="65214" rIns="65214" bIns="65214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b="1" i="0" kern="1200" dirty="0"/>
              <a:t>Treatment response, n = 479</a:t>
            </a:r>
            <a:endParaRPr lang="en-GB" b="1" kern="1200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CB1F65C-65D4-5A13-8AD8-DE407EC57B6C}"/>
              </a:ext>
            </a:extLst>
          </p:cNvPr>
          <p:cNvSpPr/>
          <p:nvPr/>
        </p:nvSpPr>
        <p:spPr>
          <a:xfrm>
            <a:off x="6172200" y="1252500"/>
            <a:ext cx="5770982" cy="45835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spcFirstLastPara="0" vert="horz" wrap="square" lIns="65214" tIns="65214" rIns="65214" bIns="65214" numCol="1" spcCol="1270" anchor="ctr" anchorCtr="0">
            <a:noAutofit/>
          </a:bodyPr>
          <a:lstStyle/>
          <a:p>
            <a:pPr marL="0" lvl="0" indent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b="1" i="0" kern="1200" dirty="0"/>
              <a:t>DOR, n = 333</a:t>
            </a:r>
            <a:endParaRPr lang="en-GB" b="1" kern="1200" dirty="0"/>
          </a:p>
        </p:txBody>
      </p:sp>
      <p:grpSp>
        <p:nvGrpSpPr>
          <p:cNvPr id="1186" name="Group 1185">
            <a:extLst>
              <a:ext uri="{FF2B5EF4-FFF2-40B4-BE49-F238E27FC236}">
                <a16:creationId xmlns:a16="http://schemas.microsoft.com/office/drawing/2014/main" id="{D06E08D9-9749-9F27-EBE0-69185A46BD00}"/>
              </a:ext>
            </a:extLst>
          </p:cNvPr>
          <p:cNvGrpSpPr/>
          <p:nvPr/>
        </p:nvGrpSpPr>
        <p:grpSpPr>
          <a:xfrm>
            <a:off x="168539" y="1732342"/>
            <a:ext cx="6451246" cy="4162425"/>
            <a:chOff x="168539" y="1732342"/>
            <a:chExt cx="6451246" cy="4162425"/>
          </a:xfrm>
        </p:grpSpPr>
        <p:graphicFrame>
          <p:nvGraphicFramePr>
            <p:cNvPr id="514" name="Chart 513">
              <a:extLst>
                <a:ext uri="{FF2B5EF4-FFF2-40B4-BE49-F238E27FC236}">
                  <a16:creationId xmlns:a16="http://schemas.microsoft.com/office/drawing/2014/main" id="{23495EFA-98DF-7BDF-6402-30AF0EE1AC0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68539" y="1732342"/>
            <a:ext cx="6451246" cy="41624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15" name="TextBox 514">
              <a:extLst>
                <a:ext uri="{FF2B5EF4-FFF2-40B4-BE49-F238E27FC236}">
                  <a16:creationId xmlns:a16="http://schemas.microsoft.com/office/drawing/2014/main" id="{F5954FB2-3E52-8179-CDE7-7E03F2FE076A}"/>
                </a:ext>
              </a:extLst>
            </p:cNvPr>
            <p:cNvSpPr txBox="1"/>
            <p:nvPr/>
          </p:nvSpPr>
          <p:spPr>
            <a:xfrm>
              <a:off x="1842258" y="1969937"/>
              <a:ext cx="76655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/>
              <a:r>
                <a:rPr lang="en-GB" sz="1600" b="1" dirty="0">
                  <a:solidFill>
                    <a:srgbClr val="595454"/>
                  </a:solidFill>
                  <a:latin typeface="+mj-lt"/>
                </a:rPr>
                <a:t>ORR</a:t>
              </a:r>
            </a:p>
            <a:p>
              <a:pPr algn="ctr" defTabSz="1219170"/>
              <a:r>
                <a:rPr lang="en-GB" sz="1600" b="1" dirty="0">
                  <a:solidFill>
                    <a:srgbClr val="595454"/>
                  </a:solidFill>
                  <a:latin typeface="+mj-lt"/>
                </a:rPr>
                <a:t>80.2%</a:t>
              </a:r>
            </a:p>
          </p:txBody>
        </p:sp>
        <p:sp>
          <p:nvSpPr>
            <p:cNvPr id="516" name="TextBox 515">
              <a:extLst>
                <a:ext uri="{FF2B5EF4-FFF2-40B4-BE49-F238E27FC236}">
                  <a16:creationId xmlns:a16="http://schemas.microsoft.com/office/drawing/2014/main" id="{83347EA2-4FAB-D7AA-E002-89AE3CDB7471}"/>
                </a:ext>
              </a:extLst>
            </p:cNvPr>
            <p:cNvSpPr txBox="1"/>
            <p:nvPr/>
          </p:nvSpPr>
          <p:spPr>
            <a:xfrm>
              <a:off x="3941436" y="2849272"/>
              <a:ext cx="83227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/>
              <a:r>
                <a:rPr lang="en-GB" sz="1600" b="1" dirty="0">
                  <a:solidFill>
                    <a:srgbClr val="595454"/>
                  </a:solidFill>
                  <a:latin typeface="+mj-lt"/>
                </a:rPr>
                <a:t>ORR</a:t>
              </a:r>
            </a:p>
            <a:p>
              <a:pPr algn="ctr" defTabSz="1219170"/>
              <a:r>
                <a:rPr lang="en-GB" sz="1600" b="1" dirty="0">
                  <a:solidFill>
                    <a:srgbClr val="595454"/>
                  </a:solidFill>
                  <a:latin typeface="+mj-lt"/>
                </a:rPr>
                <a:t>53.4%</a:t>
              </a:r>
            </a:p>
          </p:txBody>
        </p:sp>
        <p:sp>
          <p:nvSpPr>
            <p:cNvPr id="517" name="Left Bracket 516">
              <a:extLst>
                <a:ext uri="{FF2B5EF4-FFF2-40B4-BE49-F238E27FC236}">
                  <a16:creationId xmlns:a16="http://schemas.microsoft.com/office/drawing/2014/main" id="{E7DAA921-838C-7A53-FC5B-74FFAE4BDBD9}"/>
                </a:ext>
              </a:extLst>
            </p:cNvPr>
            <p:cNvSpPr/>
            <p:nvPr/>
          </p:nvSpPr>
          <p:spPr>
            <a:xfrm flipH="1">
              <a:off x="2881928" y="2519647"/>
              <a:ext cx="45719" cy="914400"/>
            </a:xfrm>
            <a:prstGeom prst="leftBracket">
              <a:avLst/>
            </a:prstGeom>
            <a:noFill/>
            <a:ln w="19050" cap="flat" cmpd="sng" algn="ctr">
              <a:solidFill>
                <a:srgbClr val="09778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595454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26" name="TextBox 525">
              <a:extLst>
                <a:ext uri="{FF2B5EF4-FFF2-40B4-BE49-F238E27FC236}">
                  <a16:creationId xmlns:a16="http://schemas.microsoft.com/office/drawing/2014/main" id="{B9E18735-1D2E-EAD4-1D94-624FF72953DD}"/>
                </a:ext>
              </a:extLst>
            </p:cNvPr>
            <p:cNvSpPr txBox="1"/>
            <p:nvPr/>
          </p:nvSpPr>
          <p:spPr>
            <a:xfrm>
              <a:off x="2891222" y="2661389"/>
              <a:ext cx="6928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/>
              <a:r>
                <a:rPr lang="en-GB" sz="1400" b="1" dirty="0">
                  <a:solidFill>
                    <a:srgbClr val="097789"/>
                  </a:solidFill>
                  <a:latin typeface="+mj-lt"/>
                </a:rPr>
                <a:t>≥CR</a:t>
              </a:r>
              <a:br>
                <a:rPr lang="en-GB" sz="1400" b="1" dirty="0">
                  <a:solidFill>
                    <a:srgbClr val="097789"/>
                  </a:solidFill>
                  <a:latin typeface="+mj-lt"/>
                </a:rPr>
              </a:br>
              <a:r>
                <a:rPr lang="en-GB" sz="1400" b="1" dirty="0">
                  <a:solidFill>
                    <a:srgbClr val="097789"/>
                  </a:solidFill>
                  <a:latin typeface="+mj-lt"/>
                </a:rPr>
                <a:t>26.7%</a:t>
              </a:r>
            </a:p>
          </p:txBody>
        </p:sp>
        <p:sp>
          <p:nvSpPr>
            <p:cNvPr id="527" name="Left Bracket 526">
              <a:extLst>
                <a:ext uri="{FF2B5EF4-FFF2-40B4-BE49-F238E27FC236}">
                  <a16:creationId xmlns:a16="http://schemas.microsoft.com/office/drawing/2014/main" id="{52B3C4D6-7C71-D28B-805A-27D6540F67DD}"/>
                </a:ext>
              </a:extLst>
            </p:cNvPr>
            <p:cNvSpPr/>
            <p:nvPr/>
          </p:nvSpPr>
          <p:spPr>
            <a:xfrm flipH="1">
              <a:off x="5027463" y="3448552"/>
              <a:ext cx="45719" cy="306754"/>
            </a:xfrm>
            <a:prstGeom prst="leftBracket">
              <a:avLst/>
            </a:prstGeom>
            <a:noFill/>
            <a:ln w="19050" cap="flat" cmpd="sng" algn="ctr">
              <a:solidFill>
                <a:srgbClr val="097789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595454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28" name="TextBox 527">
              <a:extLst>
                <a:ext uri="{FF2B5EF4-FFF2-40B4-BE49-F238E27FC236}">
                  <a16:creationId xmlns:a16="http://schemas.microsoft.com/office/drawing/2014/main" id="{28582CE0-E7FE-D407-4F8B-0F91AC3BCF06}"/>
                </a:ext>
              </a:extLst>
            </p:cNvPr>
            <p:cNvSpPr txBox="1"/>
            <p:nvPr/>
          </p:nvSpPr>
          <p:spPr>
            <a:xfrm>
              <a:off x="4934943" y="3332747"/>
              <a:ext cx="7922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/>
              <a:r>
                <a:rPr lang="en-GB" sz="1400" b="1" dirty="0">
                  <a:solidFill>
                    <a:srgbClr val="097789"/>
                  </a:solidFill>
                  <a:latin typeface="+mj-lt"/>
                </a:rPr>
                <a:t>≥CR</a:t>
              </a:r>
              <a:br>
                <a:rPr lang="en-GB" sz="1400" b="1" dirty="0">
                  <a:solidFill>
                    <a:srgbClr val="097789"/>
                  </a:solidFill>
                  <a:latin typeface="+mj-lt"/>
                </a:rPr>
              </a:br>
              <a:r>
                <a:rPr lang="en-GB" sz="1400" b="1" dirty="0">
                  <a:solidFill>
                    <a:srgbClr val="097789"/>
                  </a:solidFill>
                  <a:latin typeface="+mj-lt"/>
                </a:rPr>
                <a:t>8.9%</a:t>
              </a:r>
            </a:p>
          </p:txBody>
        </p:sp>
        <p:sp>
          <p:nvSpPr>
            <p:cNvPr id="529" name="Left Bracket 528">
              <a:extLst>
                <a:ext uri="{FF2B5EF4-FFF2-40B4-BE49-F238E27FC236}">
                  <a16:creationId xmlns:a16="http://schemas.microsoft.com/office/drawing/2014/main" id="{38B1C59E-4281-02E3-B504-3819065CDA56}"/>
                </a:ext>
              </a:extLst>
            </p:cNvPr>
            <p:cNvSpPr/>
            <p:nvPr/>
          </p:nvSpPr>
          <p:spPr>
            <a:xfrm flipH="1">
              <a:off x="2782442" y="2519647"/>
              <a:ext cx="45719" cy="2084832"/>
            </a:xfrm>
            <a:prstGeom prst="leftBracket">
              <a:avLst/>
            </a:prstGeom>
            <a:noFill/>
            <a:ln w="19050" cap="flat" cmpd="sng" algn="ctr">
              <a:solidFill>
                <a:srgbClr val="009FC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595454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30" name="TextBox 529">
              <a:extLst>
                <a:ext uri="{FF2B5EF4-FFF2-40B4-BE49-F238E27FC236}">
                  <a16:creationId xmlns:a16="http://schemas.microsoft.com/office/drawing/2014/main" id="{83116946-1044-981D-364A-F49006038901}"/>
                </a:ext>
              </a:extLst>
            </p:cNvPr>
            <p:cNvSpPr txBox="1"/>
            <p:nvPr/>
          </p:nvSpPr>
          <p:spPr>
            <a:xfrm flipH="1">
              <a:off x="2802339" y="3793853"/>
              <a:ext cx="79220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/>
              <a:r>
                <a:rPr lang="en-GB" sz="1400" b="1" dirty="0">
                  <a:solidFill>
                    <a:srgbClr val="009FC4"/>
                  </a:solidFill>
                  <a:latin typeface="+mj-lt"/>
                </a:rPr>
                <a:t>≥VGPR</a:t>
              </a:r>
              <a:br>
                <a:rPr lang="en-GB" sz="1400" b="1" dirty="0">
                  <a:solidFill>
                    <a:srgbClr val="009FC4"/>
                  </a:solidFill>
                  <a:latin typeface="+mj-lt"/>
                </a:rPr>
              </a:br>
              <a:r>
                <a:rPr lang="en-GB" sz="1400" b="1" dirty="0">
                  <a:solidFill>
                    <a:srgbClr val="009FC4"/>
                  </a:solidFill>
                  <a:latin typeface="+mj-lt"/>
                </a:rPr>
                <a:t>60.1%</a:t>
              </a:r>
            </a:p>
          </p:txBody>
        </p:sp>
        <p:sp>
          <p:nvSpPr>
            <p:cNvPr id="531" name="Left Bracket 530">
              <a:extLst>
                <a:ext uri="{FF2B5EF4-FFF2-40B4-BE49-F238E27FC236}">
                  <a16:creationId xmlns:a16="http://schemas.microsoft.com/office/drawing/2014/main" id="{08A1506B-8A73-6778-B48D-4F55D8A28645}"/>
                </a:ext>
              </a:extLst>
            </p:cNvPr>
            <p:cNvSpPr/>
            <p:nvPr/>
          </p:nvSpPr>
          <p:spPr>
            <a:xfrm flipH="1">
              <a:off x="4934943" y="3448552"/>
              <a:ext cx="45719" cy="1060704"/>
            </a:xfrm>
            <a:prstGeom prst="leftBracket">
              <a:avLst/>
            </a:prstGeom>
            <a:noFill/>
            <a:ln w="19050" cap="flat" cmpd="sng" algn="ctr">
              <a:solidFill>
                <a:srgbClr val="009FC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595454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532" name="TextBox 531">
              <a:extLst>
                <a:ext uri="{FF2B5EF4-FFF2-40B4-BE49-F238E27FC236}">
                  <a16:creationId xmlns:a16="http://schemas.microsoft.com/office/drawing/2014/main" id="{88BD3471-1729-8856-1235-3E40E25278B1}"/>
                </a:ext>
              </a:extLst>
            </p:cNvPr>
            <p:cNvSpPr txBox="1"/>
            <p:nvPr/>
          </p:nvSpPr>
          <p:spPr>
            <a:xfrm flipH="1">
              <a:off x="4958188" y="3886217"/>
              <a:ext cx="79220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1219170"/>
              <a:r>
                <a:rPr lang="en-GB" sz="1400" b="1" dirty="0">
                  <a:solidFill>
                    <a:srgbClr val="009FC4"/>
                  </a:solidFill>
                  <a:latin typeface="+mj-lt"/>
                </a:rPr>
                <a:t>≥VGPR</a:t>
              </a:r>
              <a:br>
                <a:rPr lang="en-GB" sz="1400" b="1" dirty="0">
                  <a:solidFill>
                    <a:srgbClr val="009FC4"/>
                  </a:solidFill>
                  <a:latin typeface="+mj-lt"/>
                </a:rPr>
              </a:br>
              <a:r>
                <a:rPr lang="en-GB" sz="1400" b="1" dirty="0">
                  <a:solidFill>
                    <a:srgbClr val="009FC4"/>
                  </a:solidFill>
                  <a:latin typeface="+mj-lt"/>
                </a:rPr>
                <a:t>30.9%</a:t>
              </a:r>
            </a:p>
          </p:txBody>
        </p:sp>
      </p:grpSp>
      <p:graphicFrame>
        <p:nvGraphicFramePr>
          <p:cNvPr id="534" name="Table 533">
            <a:extLst>
              <a:ext uri="{FF2B5EF4-FFF2-40B4-BE49-F238E27FC236}">
                <a16:creationId xmlns:a16="http://schemas.microsoft.com/office/drawing/2014/main" id="{52F571F6-EB88-EB61-4E02-9F3FE638144A}"/>
              </a:ext>
            </a:extLst>
          </p:cNvPr>
          <p:cNvGraphicFramePr>
            <a:graphicFrameLocks noGrp="1"/>
          </p:cNvGraphicFramePr>
          <p:nvPr/>
        </p:nvGraphicFramePr>
        <p:xfrm>
          <a:off x="1321725" y="5738519"/>
          <a:ext cx="3831809" cy="192639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825455">
                  <a:extLst>
                    <a:ext uri="{9D8B030D-6E8A-4147-A177-3AD203B41FA5}">
                      <a16:colId xmlns:a16="http://schemas.microsoft.com/office/drawing/2014/main" val="3573345939"/>
                    </a:ext>
                  </a:extLst>
                </a:gridCol>
                <a:gridCol w="790113">
                  <a:extLst>
                    <a:ext uri="{9D8B030D-6E8A-4147-A177-3AD203B41FA5}">
                      <a16:colId xmlns:a16="http://schemas.microsoft.com/office/drawing/2014/main" val="2136455554"/>
                    </a:ext>
                  </a:extLst>
                </a:gridCol>
                <a:gridCol w="1216241">
                  <a:extLst>
                    <a:ext uri="{9D8B030D-6E8A-4147-A177-3AD203B41FA5}">
                      <a16:colId xmlns:a16="http://schemas.microsoft.com/office/drawing/2014/main" val="1956816565"/>
                    </a:ext>
                  </a:extLst>
                </a:gridCol>
              </a:tblGrid>
              <a:tr h="192639">
                <a:tc>
                  <a:txBody>
                    <a:bodyPr/>
                    <a:lstStyle/>
                    <a:p>
                      <a:r>
                        <a:rPr lang="en-US" sz="1200" b="1" dirty="0"/>
                        <a:t>Median time to response</a:t>
                      </a:r>
                      <a:endParaRPr lang="en-GB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1.1 mos </a:t>
                      </a:r>
                      <a:endParaRPr lang="en-GB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1.1 mos </a:t>
                      </a:r>
                      <a:endParaRPr lang="en-GB" sz="12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81635193"/>
                  </a:ext>
                </a:extLst>
              </a:tr>
            </a:tbl>
          </a:graphicData>
        </a:graphic>
      </p:graphicFrame>
      <p:sp>
        <p:nvSpPr>
          <p:cNvPr id="525" name="TextBox 524">
            <a:extLst>
              <a:ext uri="{FF2B5EF4-FFF2-40B4-BE49-F238E27FC236}">
                <a16:creationId xmlns:a16="http://schemas.microsoft.com/office/drawing/2014/main" id="{DA14977E-5759-D8A5-B4DB-F84C0BBA20A3}"/>
              </a:ext>
            </a:extLst>
          </p:cNvPr>
          <p:cNvSpPr txBox="1"/>
          <p:nvPr/>
        </p:nvSpPr>
        <p:spPr>
          <a:xfrm>
            <a:off x="168539" y="6030261"/>
            <a:ext cx="11842486" cy="408623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0" rIns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Addition of Mezi to Kd deepened response, doubling the rate of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b="1" dirty="0">
                <a:solidFill>
                  <a:schemeClr val="bg1"/>
                </a:solidFill>
              </a:rPr>
              <a:t>VGPR and tripling the rate of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b="1" dirty="0">
                <a:solidFill>
                  <a:schemeClr val="bg1"/>
                </a:solidFill>
              </a:rPr>
              <a:t>CR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A6E99D2-5AA1-9EAC-F6A9-9EFAA673FED7}"/>
              </a:ext>
            </a:extLst>
          </p:cNvPr>
          <p:cNvGrpSpPr/>
          <p:nvPr/>
        </p:nvGrpSpPr>
        <p:grpSpPr>
          <a:xfrm>
            <a:off x="0" y="-1"/>
            <a:ext cx="2019300" cy="635968"/>
            <a:chOff x="71438" y="66502"/>
            <a:chExt cx="2019300" cy="635968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092E954A-0470-8F17-F093-523BB30856C1}"/>
                </a:ext>
              </a:extLst>
            </p:cNvPr>
            <p:cNvSpPr/>
            <p:nvPr/>
          </p:nvSpPr>
          <p:spPr>
            <a:xfrm>
              <a:off x="71438" y="66502"/>
              <a:ext cx="2019300" cy="635968"/>
            </a:xfrm>
            <a:prstGeom prst="round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AA8DE1B-450F-AF5F-D677-93E2E0CF55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5251" y="94739"/>
              <a:ext cx="1975484" cy="581025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4DB3C2B-A535-B953-531C-BC30839608FF}"/>
              </a:ext>
            </a:extLst>
          </p:cNvPr>
          <p:cNvGrpSpPr/>
          <p:nvPr/>
        </p:nvGrpSpPr>
        <p:grpSpPr>
          <a:xfrm>
            <a:off x="10182702" y="0"/>
            <a:ext cx="2019300" cy="635967"/>
            <a:chOff x="8583896" y="9173"/>
            <a:chExt cx="1535978" cy="49313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A53A535-571A-4F71-53A6-89363DDDE532}"/>
                </a:ext>
              </a:extLst>
            </p:cNvPr>
            <p:cNvSpPr/>
            <p:nvPr/>
          </p:nvSpPr>
          <p:spPr>
            <a:xfrm>
              <a:off x="8583896" y="9173"/>
              <a:ext cx="1535978" cy="493130"/>
            </a:xfrm>
            <a:prstGeom prst="round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4C87257B-6740-10A1-A3CF-3D1723CE47A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4486" y="19702"/>
              <a:ext cx="1452789" cy="476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38B3E6A9-315E-A791-2B80-9CC99CFB2F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8375" y="1881773"/>
            <a:ext cx="6008635" cy="4012994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9FD614E2-DFE7-1D22-716D-1DA0480F7500}"/>
              </a:ext>
            </a:extLst>
          </p:cNvPr>
          <p:cNvGraphicFramePr>
            <a:graphicFrameLocks noGrp="1"/>
          </p:cNvGraphicFramePr>
          <p:nvPr/>
        </p:nvGraphicFramePr>
        <p:xfrm>
          <a:off x="7342493" y="1831608"/>
          <a:ext cx="3831809" cy="192639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1825455">
                  <a:extLst>
                    <a:ext uri="{9D8B030D-6E8A-4147-A177-3AD203B41FA5}">
                      <a16:colId xmlns:a16="http://schemas.microsoft.com/office/drawing/2014/main" val="3573345939"/>
                    </a:ext>
                  </a:extLst>
                </a:gridCol>
                <a:gridCol w="790113">
                  <a:extLst>
                    <a:ext uri="{9D8B030D-6E8A-4147-A177-3AD203B41FA5}">
                      <a16:colId xmlns:a16="http://schemas.microsoft.com/office/drawing/2014/main" val="2136455554"/>
                    </a:ext>
                  </a:extLst>
                </a:gridCol>
                <a:gridCol w="1216241">
                  <a:extLst>
                    <a:ext uri="{9D8B030D-6E8A-4147-A177-3AD203B41FA5}">
                      <a16:colId xmlns:a16="http://schemas.microsoft.com/office/drawing/2014/main" val="1956816565"/>
                    </a:ext>
                  </a:extLst>
                </a:gridCol>
              </a:tblGrid>
              <a:tr h="192639">
                <a:tc>
                  <a:txBody>
                    <a:bodyPr/>
                    <a:lstStyle/>
                    <a:p>
                      <a:r>
                        <a:rPr lang="en-US" sz="1200" b="1" dirty="0"/>
                        <a:t>12-month </a:t>
                      </a:r>
                      <a:r>
                        <a:rPr lang="en-US" sz="1200" b="1" dirty="0" err="1"/>
                        <a:t>DoR</a:t>
                      </a:r>
                      <a:r>
                        <a:rPr lang="en-US" sz="1200" b="1" dirty="0"/>
                        <a:t> </a:t>
                      </a:r>
                      <a:endParaRPr lang="en-GB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/>
                        <a:t>72%</a:t>
                      </a:r>
                      <a:endParaRPr lang="en-GB" sz="12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/>
                        <a:t>54%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10444140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07E193B9-156F-EC61-278D-E69E6C71AF38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71</a:t>
            </a:r>
          </a:p>
        </p:txBody>
      </p:sp>
    </p:spTree>
    <p:extLst>
      <p:ext uri="{BB962C8B-B14F-4D97-AF65-F5344CB8AC3E}">
        <p14:creationId xmlns:p14="http://schemas.microsoft.com/office/powerpoint/2010/main" val="188768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0" animBg="1"/>
      <p:bldP spid="2" grpId="0" animBg="1"/>
      <p:bldP spid="5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Rectangle: Rounded Corners 66"/>
          <p:cNvSpPr/>
          <p:nvPr/>
        </p:nvSpPr>
        <p:spPr bwMode="auto">
          <a:xfrm>
            <a:off x="248817" y="1743074"/>
            <a:ext cx="11681925" cy="4584918"/>
          </a:xfrm>
          <a:prstGeom prst="roundRect">
            <a:avLst>
              <a:gd name="adj" fmla="val 6212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285758"/>
            <a:ext cx="12192000" cy="1020763"/>
          </a:xfrm>
        </p:spPr>
        <p:txBody>
          <a:bodyPr/>
          <a:lstStyle/>
          <a:p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SUCCESSOR-2: How does it compare?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0" y="6471630"/>
            <a:ext cx="12202002" cy="371644"/>
          </a:xfrm>
        </p:spPr>
        <p:txBody>
          <a:bodyPr/>
          <a:lstStyle/>
          <a:p>
            <a:pPr lvl="0">
              <a:lnSpc>
                <a:spcPct val="95000"/>
              </a:lnSpc>
              <a:spcBef>
                <a:spcPts val="100"/>
              </a:spcBef>
              <a:buClr>
                <a:srgbClr val="FFFFFF"/>
              </a:buClr>
              <a:defRPr/>
            </a:pPr>
            <a:r>
              <a:rPr lang="en-GB" sz="1100" dirty="0"/>
              <a:t>Richardson PG, et al. J Clin Oncol 2026;44(16_suppl):LBA7506.  Dimopoulos MA, et al. </a:t>
            </a:r>
            <a:r>
              <a:rPr lang="en-GB" sz="1100" dirty="0" err="1"/>
              <a:t>HemaSphere</a:t>
            </a:r>
            <a:r>
              <a:rPr lang="en-GB" sz="1100" dirty="0"/>
              <a:t> 2026;10(S1):LB5004. Dimopoulos MA, et al. Lancet 2026;408(10551):219–33. </a:t>
            </a:r>
            <a:br>
              <a:rPr lang="en-GB" sz="1100" dirty="0"/>
            </a:br>
            <a:r>
              <a:rPr lang="nl-NL" sz="1100" dirty="0"/>
              <a:t>1. Richardson PG, et al. Blood Cancer J 2018;8(11):109.  2. Perrot A, et al. Leuk Lymphoma 2024;65(6):833-842; 3. Ailawadhi S, et al. Blood 2024;144(23):2389-2401; </a:t>
            </a:r>
            <a:br>
              <a:rPr lang="nl-NL" sz="1100" dirty="0"/>
            </a:br>
            <a:r>
              <a:rPr lang="nl-NL" sz="1100" dirty="0"/>
              <a:t>4. Einsele H, et al. Lancet Oncol 2026;27(2):254-268.</a:t>
            </a:r>
            <a:endParaRPr lang="en-GB" sz="1100" dirty="0"/>
          </a:p>
        </p:txBody>
      </p:sp>
      <p:sp>
        <p:nvSpPr>
          <p:cNvPr id="524" name="Rectangle: Rounded Corners 523"/>
          <p:cNvSpPr/>
          <p:nvPr/>
        </p:nvSpPr>
        <p:spPr>
          <a:xfrm>
            <a:off x="248818" y="1109471"/>
            <a:ext cx="11669486" cy="60138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spcFirstLastPara="0" vert="horz" wrap="square" lIns="65214" tIns="65214" rIns="65214" bIns="6521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/>
              <a:t>Contextualization of clinical benefit seen in SUCCESSOR-2 for anti-CD38 mAb- and R-exposed RRMM patients across multiple settings and implications for real-world practice</a:t>
            </a:r>
            <a:r>
              <a:rPr lang="en-US" b="1" baseline="30000" dirty="0"/>
              <a:t>1</a:t>
            </a:r>
            <a:endParaRPr lang="en-GB" b="1" baseline="30000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236376" y="5053426"/>
          <a:ext cx="10017568" cy="813816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0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4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4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45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4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45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845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>
                        <a:lnSpc>
                          <a:spcPct val="95000"/>
                        </a:lnSpc>
                      </a:pPr>
                      <a:r>
                        <a:rPr lang="en-GB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Median prior </a:t>
                      </a:r>
                      <a:r>
                        <a:rPr lang="en-GB" sz="12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LoT</a:t>
                      </a:r>
                      <a:r>
                        <a:rPr lang="en-GB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n (range)</a:t>
                      </a:r>
                    </a:p>
                  </a:txBody>
                  <a:tcPr marL="91416" marR="0" marT="18288" marB="18288" anchor="ctr">
                    <a:lnL>
                      <a:noFill/>
                    </a:lnL>
                    <a:lnR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br>
                        <a:rPr lang="en-GB" sz="1200" b="1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en-GB" sz="1200" b="1">
                          <a:solidFill>
                            <a:schemeClr val="tx1"/>
                          </a:solidFill>
                          <a:latin typeface="+mn-lt"/>
                        </a:rPr>
                        <a:t>(1–9)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br>
                        <a:rPr lang="en-GB" sz="1200" b="1">
                          <a:solidFill>
                            <a:schemeClr val="tx1"/>
                          </a:solidFill>
                          <a:latin typeface="+mn-lt"/>
                        </a:rPr>
                      </a:br>
                      <a:r>
                        <a:rPr lang="en-GB" sz="1200" b="1">
                          <a:solidFill>
                            <a:schemeClr val="tx1"/>
                          </a:solidFill>
                          <a:latin typeface="+mn-lt"/>
                        </a:rPr>
                        <a:t>(1–9)</a:t>
                      </a: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latin typeface="+mn-lt"/>
                        </a:rPr>
                        <a:t>(1–2)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</a:p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latin typeface="+mn-lt"/>
                        </a:rPr>
                        <a:t>(2-4)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</a:p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latin typeface="+mn-lt"/>
                        </a:rPr>
                        <a:t>(2-4)</a:t>
                      </a: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latin typeface="+mn-lt"/>
                        </a:rPr>
                        <a:t>NR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latin typeface="+mn-lt"/>
                        </a:rPr>
                        <a:t>NR</a:t>
                      </a: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0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95000"/>
                        </a:lnSpc>
                      </a:pPr>
                      <a:r>
                        <a:rPr lang="en-GB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 refractory, %</a:t>
                      </a:r>
                    </a:p>
                  </a:txBody>
                  <a:tcPr marL="91416" marR="0" marT="18288" marB="18288" anchor="ctr">
                    <a:lnL>
                      <a:noFill/>
                    </a:lnL>
                    <a:lnR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76.9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latin typeface="+mn-lt"/>
                        </a:rPr>
                        <a:t>74.4</a:t>
                      </a: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6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95000"/>
                        </a:lnSpc>
                      </a:pPr>
                      <a:r>
                        <a:rPr lang="en-GB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Anti-CD38 refractory, %</a:t>
                      </a:r>
                    </a:p>
                  </a:txBody>
                  <a:tcPr marL="91416" marR="0" marT="18288" marB="18288" anchor="ctr">
                    <a:lnL>
                      <a:noFill/>
                    </a:lnL>
                    <a:lnR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latin typeface="+mn-lt"/>
                        </a:rPr>
                        <a:t>85.3</a:t>
                      </a:r>
                    </a:p>
                  </a:txBody>
                  <a:tcPr marT="18288" marB="18288" anchor="ctr">
                    <a:lnL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95000"/>
                        </a:lnSpc>
                      </a:pPr>
                      <a:r>
                        <a:rPr lang="en-GB" sz="1200" b="1">
                          <a:solidFill>
                            <a:schemeClr val="tx1"/>
                          </a:solidFill>
                          <a:latin typeface="+mn-lt"/>
                        </a:rPr>
                        <a:t>86.1</a:t>
                      </a:r>
                    </a:p>
                  </a:txBody>
                  <a:tcPr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sz="1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72000" marR="72000" marT="18288" marB="18288" anchor="ctr">
                    <a:lnL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 marL="72000" marR="72000" marT="18288" marB="18288" anchor="ctr">
                    <a:lnL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 marL="72000" marR="72000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sz="1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83.3</a:t>
                      </a:r>
                    </a:p>
                  </a:txBody>
                  <a:tcPr marL="72000" marR="72000" marT="18288" marB="18288" anchor="ctr">
                    <a:lnL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90.5</a:t>
                      </a:r>
                    </a:p>
                  </a:txBody>
                  <a:tcPr marL="72000" marR="72000" marT="18288" marB="1828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1" name="Group 40"/>
          <p:cNvGrpSpPr/>
          <p:nvPr/>
        </p:nvGrpSpPr>
        <p:grpSpPr>
          <a:xfrm>
            <a:off x="236378" y="1811204"/>
            <a:ext cx="11694366" cy="4516788"/>
            <a:chOff x="236378" y="1811204"/>
            <a:chExt cx="11694366" cy="4516788"/>
          </a:xfrm>
        </p:grpSpPr>
        <p:sp>
          <p:nvSpPr>
            <p:cNvPr id="525" name="TextBox 524"/>
            <p:cNvSpPr txBox="1"/>
            <p:nvPr/>
          </p:nvSpPr>
          <p:spPr>
            <a:xfrm>
              <a:off x="236378" y="5851266"/>
              <a:ext cx="11694366" cy="47672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 lIns="0" rIns="0">
              <a:spAutoFit/>
            </a:bodyPr>
            <a:lstStyle/>
            <a:p>
              <a:pPr algn="ctr"/>
              <a:r>
                <a:rPr lang="en-US" sz="1100" b="1" dirty="0">
                  <a:solidFill>
                    <a:schemeClr val="tx1"/>
                  </a:solidFill>
                </a:rPr>
                <a:t>Trials are not intended for direct comparison. Side-by-side data are presented solely to summarize information.</a:t>
              </a:r>
            </a:p>
            <a:p>
              <a:pPr algn="ctr"/>
              <a:r>
                <a:rPr lang="en-US" sz="1100" b="1" baseline="30000" dirty="0">
                  <a:solidFill>
                    <a:schemeClr val="tx1"/>
                  </a:solidFill>
                </a:rPr>
                <a:t>a</a:t>
              </a:r>
              <a:r>
                <a:rPr lang="en-US" sz="1100" b="1" dirty="0">
                  <a:solidFill>
                    <a:schemeClr val="tx1"/>
                  </a:solidFill>
                </a:rPr>
                <a:t>77% of patients received prior anti-CD38 mAb in the SELECT trial. </a:t>
              </a:r>
            </a:p>
          </p:txBody>
        </p:sp>
        <p:graphicFrame>
          <p:nvGraphicFramePr>
            <p:cNvPr id="2" name="Chart 1"/>
            <p:cNvGraphicFramePr/>
            <p:nvPr/>
          </p:nvGraphicFramePr>
          <p:xfrm>
            <a:off x="1846384" y="2355698"/>
            <a:ext cx="2166587" cy="337717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Rectangle 4"/>
            <p:cNvSpPr/>
            <p:nvPr/>
          </p:nvSpPr>
          <p:spPr>
            <a:xfrm rot="16200000">
              <a:off x="579229" y="3263856"/>
              <a:ext cx="17011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 sz="900" b="1" i="0" u="none" strike="noStrike" kern="1200" baseline="0">
                  <a:solidFill>
                    <a:srgbClr val="595454"/>
                  </a:solidFill>
                  <a:latin typeface="+mn-lt"/>
                  <a:ea typeface="+mn-ea"/>
                  <a:cs typeface="+mn-cs"/>
                </a:defRPr>
              </a:pPr>
              <a:r>
                <a:rPr lang="en-US" sz="1200" b="1" dirty="0">
                  <a:cs typeface="Arial" panose="020B0604020202020204" pitchFamily="34" charset="0"/>
                </a:rPr>
                <a:t>Median PFS, months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2573873" y="2951160"/>
              <a:ext cx="1018800" cy="0"/>
            </a:xfrm>
            <a:prstGeom prst="line">
              <a:avLst/>
            </a:prstGeom>
            <a:noFill/>
            <a:ln w="19050" cap="sq" cmpd="sng" algn="ctr">
              <a:solidFill>
                <a:srgbClr val="595454"/>
              </a:solidFill>
              <a:prstDash val="soli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>
            <a:xfrm flipH="1">
              <a:off x="3594970" y="2951159"/>
              <a:ext cx="7" cy="288000"/>
            </a:xfrm>
            <a:prstGeom prst="line">
              <a:avLst/>
            </a:prstGeom>
            <a:noFill/>
            <a:ln w="19050" cap="sq" cmpd="sng" algn="ctr">
              <a:solidFill>
                <a:srgbClr val="595454"/>
              </a:solidFill>
              <a:prstDash val="soli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>
            <a:xfrm>
              <a:off x="2572381" y="2951160"/>
              <a:ext cx="0" cy="936000"/>
            </a:xfrm>
            <a:prstGeom prst="line">
              <a:avLst/>
            </a:prstGeom>
            <a:noFill/>
            <a:ln w="19050" cap="sq" cmpd="sng" algn="ctr">
              <a:solidFill>
                <a:srgbClr val="595454"/>
              </a:solidFill>
              <a:prstDash val="solid"/>
            </a:ln>
            <a:effectLst/>
          </p:spPr>
        </p:cxnSp>
        <p:sp>
          <p:nvSpPr>
            <p:cNvPr id="12" name="TextBox 18"/>
            <p:cNvSpPr txBox="1"/>
            <p:nvPr/>
          </p:nvSpPr>
          <p:spPr>
            <a:xfrm>
              <a:off x="2649956" y="2634210"/>
              <a:ext cx="8643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200" b="1" kern="0" dirty="0">
                  <a:cs typeface="Arial" panose="020B0604020202020204" pitchFamily="34" charset="0"/>
                </a:rPr>
                <a:t>HR: 0.48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24231" y="1811204"/>
              <a:ext cx="1788726" cy="5309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9200">
                <a:lnSpc>
                  <a:spcPct val="95000"/>
                </a:lnSpc>
              </a:pPr>
              <a:r>
                <a:rPr lang="en-GB" sz="1600" b="1" dirty="0">
                  <a:cs typeface="Arial" panose="020B0604020202020204" pitchFamily="34" charset="0"/>
                </a:rPr>
                <a:t>SUCCESSOR-2</a:t>
              </a:r>
              <a:br>
                <a:rPr lang="en-GB" sz="1600" b="1" dirty="0">
                  <a:cs typeface="Arial" panose="020B0604020202020204" pitchFamily="34" charset="0"/>
                </a:rPr>
              </a:br>
              <a:r>
                <a:rPr lang="en-GB" sz="1400" b="1" dirty="0">
                  <a:cs typeface="Arial" panose="020B0604020202020204" pitchFamily="34" charset="0"/>
                </a:rPr>
                <a:t>ITT</a:t>
              </a:r>
              <a:endParaRPr lang="en-GB" sz="1600" b="1" dirty="0"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432814" y="1811204"/>
              <a:ext cx="124278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9200"/>
              <a:r>
                <a:rPr lang="en-GB" sz="1600" b="1" dirty="0">
                  <a:cs typeface="Arial" panose="020B0604020202020204" pitchFamily="34" charset="0"/>
                </a:rPr>
                <a:t>SELECT</a:t>
              </a:r>
              <a:r>
                <a:rPr lang="en-GB" sz="1600" b="1" baseline="30000" dirty="0">
                  <a:cs typeface="Arial" panose="020B0604020202020204" pitchFamily="34" charset="0"/>
                </a:rPr>
                <a:t>1</a:t>
              </a:r>
            </a:p>
            <a:p>
              <a:pPr algn="ctr" defTabSz="1219200"/>
              <a:r>
                <a:rPr lang="en-GB" sz="1400" b="1" dirty="0">
                  <a:cs typeface="Arial" panose="020B0604020202020204" pitchFamily="34" charset="0"/>
                </a:rPr>
                <a:t>ITT</a:t>
              </a:r>
              <a:endParaRPr lang="en-US" sz="1400" b="1" dirty="0">
                <a:cs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055681" y="1811204"/>
              <a:ext cx="1416856" cy="5309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9200">
                <a:lnSpc>
                  <a:spcPct val="95000"/>
                </a:lnSpc>
              </a:pPr>
              <a:r>
                <a:rPr lang="en-GB" sz="1600" b="1" dirty="0">
                  <a:cs typeface="Arial" panose="020B0604020202020204" pitchFamily="34" charset="0"/>
                </a:rPr>
                <a:t>KARMMA-3</a:t>
              </a:r>
              <a:r>
                <a:rPr lang="en-GB" sz="1600" b="1" baseline="30000" dirty="0">
                  <a:cs typeface="Arial" panose="020B0604020202020204" pitchFamily="34" charset="0"/>
                </a:rPr>
                <a:t>2</a:t>
              </a:r>
            </a:p>
            <a:p>
              <a:pPr algn="ctr" defTabSz="1219200">
                <a:lnSpc>
                  <a:spcPct val="95000"/>
                </a:lnSpc>
              </a:pPr>
              <a:r>
                <a:rPr lang="en-GB" sz="1400" b="1" dirty="0">
                  <a:cs typeface="Arial" panose="020B0604020202020204" pitchFamily="34" charset="0"/>
                </a:rPr>
                <a:t>ITT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046545" y="1811204"/>
              <a:ext cx="2310631" cy="5601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9200">
                <a:lnSpc>
                  <a:spcPct val="95000"/>
                </a:lnSpc>
              </a:pPr>
              <a:r>
                <a:rPr lang="en-GB" sz="1600" b="1" dirty="0">
                  <a:cs typeface="Arial" panose="020B0604020202020204" pitchFamily="34" charset="0"/>
                </a:rPr>
                <a:t>CARTITUDE-4</a:t>
              </a:r>
              <a:r>
                <a:rPr lang="en-GB" sz="1600" b="1" baseline="30000" dirty="0">
                  <a:cs typeface="Arial" panose="020B0604020202020204" pitchFamily="34" charset="0"/>
                </a:rPr>
                <a:t>3</a:t>
              </a:r>
            </a:p>
            <a:p>
              <a:pPr algn="ctr" defTabSz="1219200">
                <a:lnSpc>
                  <a:spcPct val="95000"/>
                </a:lnSpc>
              </a:pPr>
              <a:r>
                <a:rPr lang="en-GB" sz="1400" b="1" dirty="0">
                  <a:cs typeface="Arial" panose="020B0604020202020204" pitchFamily="34" charset="0"/>
                </a:rPr>
                <a:t>Dara-exposed sub-group</a:t>
              </a:r>
              <a:r>
                <a:rPr lang="en-GB" sz="1600" b="1" dirty="0">
                  <a:cs typeface="Arial" panose="020B0604020202020204" pitchFamily="34" charset="0"/>
                </a:rPr>
                <a:t> </a:t>
              </a:r>
            </a:p>
          </p:txBody>
        </p:sp>
        <p:graphicFrame>
          <p:nvGraphicFramePr>
            <p:cNvPr id="20" name="Chart 19"/>
            <p:cNvGraphicFramePr/>
            <p:nvPr/>
          </p:nvGraphicFramePr>
          <p:xfrm>
            <a:off x="4173601" y="2355219"/>
            <a:ext cx="1225197" cy="337717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1" name="Chart 20"/>
            <p:cNvGraphicFramePr/>
            <p:nvPr/>
          </p:nvGraphicFramePr>
          <p:xfrm>
            <a:off x="5484804" y="2382070"/>
            <a:ext cx="2236892" cy="337717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2" name="Chart 21"/>
            <p:cNvGraphicFramePr/>
            <p:nvPr/>
          </p:nvGraphicFramePr>
          <p:xfrm>
            <a:off x="7874508" y="2348868"/>
            <a:ext cx="2236892" cy="337717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cxnSp>
          <p:nvCxnSpPr>
            <p:cNvPr id="23" name="Straight Connector 22"/>
            <p:cNvCxnSpPr/>
            <p:nvPr/>
          </p:nvCxnSpPr>
          <p:spPr>
            <a:xfrm>
              <a:off x="6255857" y="2948112"/>
              <a:ext cx="1018800" cy="0"/>
            </a:xfrm>
            <a:prstGeom prst="line">
              <a:avLst/>
            </a:prstGeom>
            <a:noFill/>
            <a:ln w="19050" cap="sq" cmpd="sng" algn="ctr">
              <a:solidFill>
                <a:srgbClr val="595454"/>
              </a:solidFill>
              <a:prstDash val="soli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>
            <a:xfrm flipH="1">
              <a:off x="7276954" y="2948111"/>
              <a:ext cx="7" cy="468000"/>
            </a:xfrm>
            <a:prstGeom prst="line">
              <a:avLst/>
            </a:prstGeom>
            <a:noFill/>
            <a:ln w="19050" cap="sq" cmpd="sng" algn="ctr">
              <a:solidFill>
                <a:srgbClr val="595454"/>
              </a:solidFill>
              <a:prstDash val="soli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>
            <a:xfrm>
              <a:off x="6254365" y="2948112"/>
              <a:ext cx="0" cy="1116000"/>
            </a:xfrm>
            <a:prstGeom prst="line">
              <a:avLst/>
            </a:prstGeom>
            <a:noFill/>
            <a:ln w="19050" cap="sq" cmpd="sng" algn="ctr">
              <a:solidFill>
                <a:srgbClr val="595454"/>
              </a:solidFill>
              <a:prstDash val="solid"/>
            </a:ln>
            <a:effectLst/>
          </p:spPr>
        </p:cxnSp>
        <p:sp>
          <p:nvSpPr>
            <p:cNvPr id="26" name="TextBox 18"/>
            <p:cNvSpPr txBox="1"/>
            <p:nvPr/>
          </p:nvSpPr>
          <p:spPr>
            <a:xfrm>
              <a:off x="6331940" y="2631162"/>
              <a:ext cx="8643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200" b="1" kern="0" dirty="0">
                  <a:cs typeface="Arial" panose="020B0604020202020204" pitchFamily="34" charset="0"/>
                </a:rPr>
                <a:t>HR: 0.49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8621105" y="2954208"/>
              <a:ext cx="1018800" cy="0"/>
            </a:xfrm>
            <a:prstGeom prst="line">
              <a:avLst/>
            </a:prstGeom>
            <a:noFill/>
            <a:ln w="19050" cap="sq" cmpd="sng" algn="ctr">
              <a:solidFill>
                <a:srgbClr val="595454"/>
              </a:solidFill>
              <a:prstDash val="soli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>
            <a:xfrm flipH="1">
              <a:off x="9642202" y="2954207"/>
              <a:ext cx="7" cy="216000"/>
            </a:xfrm>
            <a:prstGeom prst="line">
              <a:avLst/>
            </a:prstGeom>
            <a:noFill/>
            <a:ln w="19050" cap="sq" cmpd="sng" algn="ctr">
              <a:solidFill>
                <a:srgbClr val="595454"/>
              </a:solidFill>
              <a:prstDash val="soli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>
            <a:xfrm>
              <a:off x="8619613" y="2954208"/>
              <a:ext cx="0" cy="1152000"/>
            </a:xfrm>
            <a:prstGeom prst="line">
              <a:avLst/>
            </a:prstGeom>
            <a:noFill/>
            <a:ln w="19050" cap="sq" cmpd="sng" algn="ctr">
              <a:solidFill>
                <a:srgbClr val="595454"/>
              </a:solidFill>
              <a:prstDash val="solid"/>
            </a:ln>
            <a:effectLst/>
          </p:spPr>
        </p:cxnSp>
        <p:sp>
          <p:nvSpPr>
            <p:cNvPr id="30" name="TextBox 18"/>
            <p:cNvSpPr txBox="1"/>
            <p:nvPr/>
          </p:nvSpPr>
          <p:spPr>
            <a:xfrm>
              <a:off x="8697188" y="2637258"/>
              <a:ext cx="8643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200" b="1" kern="0" dirty="0">
                  <a:cs typeface="Arial" panose="020B0604020202020204" pitchFamily="34" charset="0"/>
                </a:rPr>
                <a:t>HR: 0.24</a:t>
              </a:r>
            </a:p>
          </p:txBody>
        </p:sp>
        <p:sp>
          <p:nvSpPr>
            <p:cNvPr id="31" name="TextBox 18"/>
            <p:cNvSpPr txBox="1"/>
            <p:nvPr/>
          </p:nvSpPr>
          <p:spPr>
            <a:xfrm>
              <a:off x="4472472" y="4502749"/>
              <a:ext cx="8643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1200" b="1" kern="0" dirty="0">
                  <a:solidFill>
                    <a:srgbClr val="595454"/>
                  </a:solidFill>
                  <a:cs typeface="Arial" panose="020B0604020202020204" pitchFamily="34" charset="0"/>
                </a:rPr>
                <a:t>KPd</a:t>
              </a:r>
            </a:p>
          </p:txBody>
        </p:sp>
        <p:sp>
          <p:nvSpPr>
            <p:cNvPr id="32" name="TextBox 18"/>
            <p:cNvSpPr txBox="1"/>
            <p:nvPr/>
          </p:nvSpPr>
          <p:spPr>
            <a:xfrm>
              <a:off x="2152911" y="4786753"/>
              <a:ext cx="8643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b="1" kern="0">
                  <a:cs typeface="Arial" panose="020B0604020202020204" pitchFamily="34" charset="0"/>
                </a:rPr>
                <a:t>N= 191</a:t>
              </a:r>
            </a:p>
          </p:txBody>
        </p:sp>
        <p:sp>
          <p:nvSpPr>
            <p:cNvPr id="33" name="TextBox 18"/>
            <p:cNvSpPr txBox="1"/>
            <p:nvPr/>
          </p:nvSpPr>
          <p:spPr>
            <a:xfrm>
              <a:off x="3101991" y="4786753"/>
              <a:ext cx="8643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b="1" kern="0">
                  <a:cs typeface="Arial" panose="020B0604020202020204" pitchFamily="34" charset="0"/>
                </a:rPr>
                <a:t>N = 288</a:t>
              </a:r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4473357" y="4786753"/>
              <a:ext cx="8643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b="1" kern="0" dirty="0">
                  <a:cs typeface="Arial" panose="020B0604020202020204" pitchFamily="34" charset="0"/>
                </a:rPr>
                <a:t>N = 52</a:t>
              </a:r>
            </a:p>
          </p:txBody>
        </p:sp>
        <p:sp>
          <p:nvSpPr>
            <p:cNvPr id="35" name="TextBox 18"/>
            <p:cNvSpPr txBox="1"/>
            <p:nvPr/>
          </p:nvSpPr>
          <p:spPr>
            <a:xfrm>
              <a:off x="5810990" y="4786753"/>
              <a:ext cx="8643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b="1" kern="0" dirty="0">
                  <a:cs typeface="Arial" panose="020B0604020202020204" pitchFamily="34" charset="0"/>
                </a:rPr>
                <a:t>N = 132</a:t>
              </a:r>
            </a:p>
          </p:txBody>
        </p:sp>
        <p:sp>
          <p:nvSpPr>
            <p:cNvPr id="36" name="TextBox 18"/>
            <p:cNvSpPr txBox="1"/>
            <p:nvPr/>
          </p:nvSpPr>
          <p:spPr>
            <a:xfrm>
              <a:off x="6786623" y="4786753"/>
              <a:ext cx="8643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b="1" kern="0" dirty="0">
                  <a:cs typeface="Arial" panose="020B0604020202020204" pitchFamily="34" charset="0"/>
                </a:rPr>
                <a:t>N = 254</a:t>
              </a:r>
            </a:p>
          </p:txBody>
        </p:sp>
        <p:sp>
          <p:nvSpPr>
            <p:cNvPr id="37" name="TextBox 18"/>
            <p:cNvSpPr txBox="1"/>
            <p:nvPr/>
          </p:nvSpPr>
          <p:spPr>
            <a:xfrm>
              <a:off x="8206493" y="4786753"/>
              <a:ext cx="8643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b="1" kern="0" dirty="0">
                  <a:cs typeface="Arial" panose="020B0604020202020204" pitchFamily="34" charset="0"/>
                </a:rPr>
                <a:t>N = 54</a:t>
              </a:r>
            </a:p>
          </p:txBody>
        </p:sp>
        <p:sp>
          <p:nvSpPr>
            <p:cNvPr id="38" name="TextBox 18"/>
            <p:cNvSpPr txBox="1"/>
            <p:nvPr/>
          </p:nvSpPr>
          <p:spPr>
            <a:xfrm>
              <a:off x="9185103" y="4786753"/>
              <a:ext cx="8643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b="1" kern="0">
                  <a:cs typeface="Arial" panose="020B0604020202020204" pitchFamily="34" charset="0"/>
                </a:rPr>
                <a:t>N = 51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196513" y="3217347"/>
              <a:ext cx="1509712" cy="911019"/>
            </a:xfrm>
            <a:prstGeom prst="rect">
              <a:avLst/>
            </a:prstGeom>
            <a:noFill/>
            <a:ln>
              <a:solidFill>
                <a:srgbClr val="595454"/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ctr" defTabSz="121920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Arial" panose="020B0604020202020204" pitchFamily="34" charset="0"/>
                </a:rPr>
                <a:t>All </a:t>
              </a:r>
              <a:r>
                <a:rPr kumimoji="0" lang="en-GB" sz="1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cs typeface="Arial" panose="020B0604020202020204" pitchFamily="34" charset="0"/>
                </a:rPr>
                <a:t>patients</a:t>
              </a:r>
              <a:r>
                <a:rPr kumimoji="0" lang="en-GB" sz="1400" b="1" i="0" u="none" strike="noStrike" kern="0" cap="none" spc="0" normalizeH="0" baseline="30000" noProof="0" dirty="0" err="1">
                  <a:ln>
                    <a:noFill/>
                  </a:ln>
                  <a:effectLst/>
                  <a:uLnTx/>
                  <a:uFillTx/>
                  <a:cs typeface="Arial" panose="020B0604020202020204" pitchFamily="34" charset="0"/>
                </a:rPr>
                <a:t>a</a:t>
              </a: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Arial" panose="020B0604020202020204" pitchFamily="34" charset="0"/>
                </a:rPr>
                <a:t> were anti-CD38 mAb- and </a:t>
              </a:r>
              <a:b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Arial" panose="020B0604020202020204" pitchFamily="34" charset="0"/>
                </a:rPr>
              </a:b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Arial" panose="020B0604020202020204" pitchFamily="34" charset="0"/>
                </a:rPr>
                <a:t>R-exposed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0" y="-1"/>
            <a:ext cx="2019300" cy="635968"/>
            <a:chOff x="71438" y="66502"/>
            <a:chExt cx="2019300" cy="635968"/>
          </a:xfrm>
        </p:grpSpPr>
        <p:sp>
          <p:nvSpPr>
            <p:cNvPr id="4" name="Rectangle: Rounded Corners 3"/>
            <p:cNvSpPr/>
            <p:nvPr/>
          </p:nvSpPr>
          <p:spPr>
            <a:xfrm>
              <a:off x="71438" y="66502"/>
              <a:ext cx="2019300" cy="635968"/>
            </a:xfrm>
            <a:prstGeom prst="round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>
            <a:xfrm>
              <a:off x="95251" y="94739"/>
              <a:ext cx="1975484" cy="581025"/>
            </a:xfrm>
            <a:prstGeom prst="rect">
              <a:avLst/>
            </a:prstGeom>
          </p:spPr>
        </p:pic>
      </p:grpSp>
      <p:grpSp>
        <p:nvGrpSpPr>
          <p:cNvPr id="42" name="Group 41"/>
          <p:cNvGrpSpPr/>
          <p:nvPr/>
        </p:nvGrpSpPr>
        <p:grpSpPr>
          <a:xfrm>
            <a:off x="10182702" y="0"/>
            <a:ext cx="2019300" cy="635967"/>
            <a:chOff x="8583896" y="9173"/>
            <a:chExt cx="1535978" cy="493130"/>
          </a:xfrm>
        </p:grpSpPr>
        <p:sp>
          <p:nvSpPr>
            <p:cNvPr id="43" name="Rectangle: Rounded Corners 42"/>
            <p:cNvSpPr/>
            <p:nvPr/>
          </p:nvSpPr>
          <p:spPr>
            <a:xfrm>
              <a:off x="8583896" y="9173"/>
              <a:ext cx="1535978" cy="493130"/>
            </a:xfrm>
            <a:prstGeom prst="round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4486" y="19702"/>
              <a:ext cx="1452789" cy="476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E032621D-CDCC-90E1-6E09-CBEB9BFA0A95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72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Rectangle: Rounded Corners 66">
            <a:extLst>
              <a:ext uri="{FF2B5EF4-FFF2-40B4-BE49-F238E27FC236}">
                <a16:creationId xmlns:a16="http://schemas.microsoft.com/office/drawing/2014/main" id="{D39179CB-C0A8-FE26-7343-A6646100CF49}"/>
              </a:ext>
            </a:extLst>
          </p:cNvPr>
          <p:cNvSpPr/>
          <p:nvPr/>
        </p:nvSpPr>
        <p:spPr bwMode="auto">
          <a:xfrm>
            <a:off x="112143" y="1337839"/>
            <a:ext cx="11824819" cy="5017095"/>
          </a:xfrm>
          <a:prstGeom prst="roundRect">
            <a:avLst>
              <a:gd name="adj" fmla="val 6212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49FE8C-436C-0AE9-9D10-9B98E6049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EXCALIBER-RRMM: Dual primary endpoint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MRD-negative CR at any time – subgroup analysis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8EE133-8EF8-A993-8784-761030655E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6419854"/>
            <a:ext cx="12178244" cy="371644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10000"/>
              <a:buFont typeface="Arial" pitchFamily="34" charset="0"/>
              <a:buNone/>
              <a:tabLst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Lonial S, et al. Clin Lymphoma Myeloma Leuk 2026;26(</a:t>
            </a:r>
            <a:r>
              <a:rPr kumimoji="0" lang="en-GB" sz="1200" b="1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Suppl</a:t>
            </a: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2):S378–9, abstract LBA-12.  Lonial S, et al. Lancet Oncol 2026;doi:10.1016/S1470-2045(26)00450-X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E0A40A1-AE84-0DBA-EF37-16DC3CCC471B}"/>
              </a:ext>
            </a:extLst>
          </p:cNvPr>
          <p:cNvGrpSpPr/>
          <p:nvPr/>
        </p:nvGrpSpPr>
        <p:grpSpPr>
          <a:xfrm>
            <a:off x="0" y="0"/>
            <a:ext cx="1504952" cy="857250"/>
            <a:chOff x="10622756" y="-2679"/>
            <a:chExt cx="1504952" cy="85725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C0713943-268F-7FF1-63E5-51F72B3532CE}"/>
                </a:ext>
              </a:extLst>
            </p:cNvPr>
            <p:cNvSpPr/>
            <p:nvPr/>
          </p:nvSpPr>
          <p:spPr>
            <a:xfrm>
              <a:off x="10622756" y="-2679"/>
              <a:ext cx="1504952" cy="857250"/>
            </a:xfrm>
            <a:prstGeom prst="roundRect">
              <a:avLst>
                <a:gd name="adj" fmla="val 5556"/>
              </a:avLst>
            </a:prstGeom>
            <a:solidFill>
              <a:schemeClr val="bg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742E67C-6EAA-CD23-22B4-1771AC29C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44189" y="14795"/>
              <a:ext cx="1462088" cy="822302"/>
            </a:xfrm>
            <a:prstGeom prst="rect">
              <a:avLst/>
            </a:prstGeom>
          </p:spPr>
        </p:pic>
      </p:grp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CBDABCB-E498-D528-EB5A-8086143B6F25}"/>
              </a:ext>
            </a:extLst>
          </p:cNvPr>
          <p:cNvGraphicFramePr>
            <a:graphicFrameLocks noGrp="1"/>
          </p:cNvGraphicFramePr>
          <p:nvPr/>
        </p:nvGraphicFramePr>
        <p:xfrm>
          <a:off x="307230" y="1384501"/>
          <a:ext cx="5649094" cy="4649760"/>
        </p:xfrm>
        <a:graphic>
          <a:graphicData uri="http://schemas.openxmlformats.org/drawingml/2006/table">
            <a:tbl>
              <a:tblPr firstRow="1" bandRow="1"/>
              <a:tblGrid>
                <a:gridCol w="1483200">
                  <a:extLst>
                    <a:ext uri="{9D8B030D-6E8A-4147-A177-3AD203B41FA5}">
                      <a16:colId xmlns:a16="http://schemas.microsoft.com/office/drawing/2014/main" val="2398009467"/>
                    </a:ext>
                  </a:extLst>
                </a:gridCol>
                <a:gridCol w="565894">
                  <a:extLst>
                    <a:ext uri="{9D8B030D-6E8A-4147-A177-3AD203B41FA5}">
                      <a16:colId xmlns:a16="http://schemas.microsoft.com/office/drawing/2014/main" val="975885034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9743883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95349714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41316825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520922801"/>
                    </a:ext>
                  </a:extLst>
                </a:gridCol>
              </a:tblGrid>
              <a:tr h="18288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Subgroup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GB" sz="1100" b="1" dirty="0">
                          <a:solidFill>
                            <a:srgbClr val="595454"/>
                          </a:solidFill>
                          <a:latin typeface="+mn-lt"/>
                        </a:rPr>
                        <a:t>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r"/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Favors DVd</a:t>
                      </a:r>
                    </a:p>
                  </a:txBody>
                  <a:tcPr marL="0" marR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97789"/>
                          </a:solidFill>
                          <a:latin typeface="+mn-lt"/>
                        </a:rPr>
                        <a:t>Favors IberDd</a:t>
                      </a:r>
                    </a:p>
                  </a:txBody>
                  <a:tcPr marL="36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GB" sz="1100" b="1" dirty="0">
                          <a:solidFill>
                            <a:srgbClr val="595454"/>
                          </a:solidFill>
                          <a:latin typeface="+mn-lt"/>
                        </a:rPr>
                        <a:t>MRD-neg CR rate, 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8687493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GB" sz="1100" b="1" dirty="0">
                          <a:solidFill>
                            <a:srgbClr val="097789"/>
                          </a:solidFill>
                          <a:latin typeface="+mn-lt"/>
                        </a:rPr>
                        <a:t>IberDd</a:t>
                      </a:r>
                    </a:p>
                  </a:txBody>
                  <a:tcPr marL="0" marR="0" marT="0" marB="0" anchor="ctr">
                    <a:lnL w="381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DVd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983271"/>
                  </a:ext>
                </a:extLst>
              </a:tr>
              <a:tr h="25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latin typeface="+mn-lt"/>
                        </a:rPr>
                        <a:t>Age, years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endParaRPr lang="en-GB" sz="1050" b="1" dirty="0">
                        <a:solidFill>
                          <a:srgbClr val="595454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637716"/>
                  </a:ext>
                </a:extLst>
              </a:tr>
              <a:tr h="25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latin typeface="+mn-lt"/>
                        </a:rPr>
                        <a:t>&lt; 64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algn="ctr" rtl="0" eaLnBrk="1" fontAlgn="ctr" latinLnBrk="0" hangingPunct="1">
                        <a:lnSpc>
                          <a:spcPct val="75000"/>
                        </a:lnSpc>
                        <a:buNone/>
                      </a:pPr>
                      <a:r>
                        <a:rPr lang="en-US" sz="1050" b="1" i="0" u="none" strike="noStrike" kern="1200" dirty="0">
                          <a:solidFill>
                            <a:srgbClr val="595454"/>
                          </a:solidFill>
                          <a:effectLst/>
                          <a:latin typeface="+mn-lt"/>
                        </a:rPr>
                        <a:t>160</a:t>
                      </a:r>
                      <a:endParaRPr lang="en-GB" sz="1050" b="1" i="0" u="none" strike="noStrike" dirty="0"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52.5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25.0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505768"/>
                  </a:ext>
                </a:extLst>
              </a:tr>
              <a:tr h="25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latin typeface="+mn-lt"/>
                        </a:rPr>
                        <a:t>65 to 74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algn="ctr" rtl="0" eaLnBrk="1" fontAlgn="ctr" latinLnBrk="0" hangingPunct="1">
                        <a:lnSpc>
                          <a:spcPct val="75000"/>
                        </a:lnSpc>
                        <a:buNone/>
                      </a:pPr>
                      <a:r>
                        <a:rPr lang="en-US" sz="1050" b="1" i="0" u="none" strike="noStrike" kern="1200" dirty="0">
                          <a:solidFill>
                            <a:srgbClr val="595454"/>
                          </a:solidFill>
                          <a:effectLst/>
                          <a:latin typeface="+mn-lt"/>
                        </a:rPr>
                        <a:t>184</a:t>
                      </a:r>
                      <a:endParaRPr lang="en-GB" sz="1050" b="1" i="0" u="none" strike="noStrike" dirty="0"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35.2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19.8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343503"/>
                  </a:ext>
                </a:extLst>
              </a:tr>
              <a:tr h="25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latin typeface="+mn-lt"/>
                        </a:rPr>
                        <a:t>≥ 75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algn="ctr" rtl="0" eaLnBrk="1" fontAlgn="ctr" latinLnBrk="0" hangingPunct="1">
                        <a:lnSpc>
                          <a:spcPct val="75000"/>
                        </a:lnSpc>
                        <a:buNone/>
                      </a:pPr>
                      <a:r>
                        <a:rPr lang="en-US" sz="1050" b="1" i="0" u="none" strike="noStrike" kern="1200" dirty="0">
                          <a:solidFill>
                            <a:srgbClr val="595454"/>
                          </a:solidFill>
                          <a:effectLst/>
                          <a:latin typeface="+mn-lt"/>
                        </a:rPr>
                        <a:t>76</a:t>
                      </a:r>
                      <a:endParaRPr lang="en-GB" sz="1050" b="1" i="0" u="none" strike="noStrike" dirty="0"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30.8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13.5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091781"/>
                  </a:ext>
                </a:extLst>
              </a:tr>
              <a:tr h="25200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indent="0"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latin typeface="+mn-lt"/>
                        </a:rPr>
                        <a:t>Baseline ISS disease stage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ctr"/>
                      <a:endParaRPr lang="en-GB" sz="1000" b="1">
                        <a:solidFill>
                          <a:srgbClr val="595454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175582"/>
                  </a:ext>
                </a:extLst>
              </a:tr>
              <a:tr h="25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latin typeface="+mn-lt"/>
                        </a:rPr>
                        <a:t>I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latin typeface="+mn-lt"/>
                        </a:rPr>
                        <a:t>265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46.8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27.7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33470"/>
                  </a:ext>
                </a:extLst>
              </a:tr>
              <a:tr h="25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latin typeface="+mn-lt"/>
                        </a:rPr>
                        <a:t>II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latin typeface="+mn-lt"/>
                        </a:rPr>
                        <a:t>103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37.3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9.1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657842"/>
                  </a:ext>
                </a:extLst>
              </a:tr>
              <a:tr h="25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latin typeface="+mn-lt"/>
                        </a:rPr>
                        <a:t>III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latin typeface="+mn-lt"/>
                        </a:rPr>
                        <a:t>52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20.8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3.6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364516"/>
                  </a:ext>
                </a:extLst>
              </a:tr>
              <a:tr h="25200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latin typeface="+mn-lt"/>
                        </a:rPr>
                        <a:t>Cytogenetic risk groups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b="1">
                        <a:solidFill>
                          <a:srgbClr val="595454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857617"/>
                  </a:ext>
                </a:extLst>
              </a:tr>
              <a:tr h="25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High risk</a:t>
                      </a:r>
                      <a:r>
                        <a:rPr lang="en-GB" sz="1050" b="1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b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latin typeface="+mn-lt"/>
                        </a:rPr>
                        <a:t>92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27.1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15.9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782030"/>
                  </a:ext>
                </a:extLst>
              </a:tr>
              <a:tr h="25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Standard risk</a:t>
                      </a:r>
                      <a:endParaRPr lang="en-GB" sz="1050" b="1" baseline="30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latin typeface="+mn-lt"/>
                        </a:rPr>
                        <a:t>267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45.5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24.1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252220"/>
                  </a:ext>
                </a:extLst>
              </a:tr>
              <a:tr h="252000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latin typeface="+mn-lt"/>
                        </a:rPr>
                        <a:t>Expanded cytogenetic risk groups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b="1">
                        <a:solidFill>
                          <a:srgbClr val="595454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endParaRPr lang="en-GB" sz="1000"/>
                    </a:p>
                  </a:txBody>
                  <a:tcPr marL="0" marR="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169872"/>
                  </a:ext>
                </a:extLst>
              </a:tr>
              <a:tr h="25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High risk</a:t>
                      </a:r>
                      <a:r>
                        <a:rPr lang="en-GB" sz="1050" b="1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PH" sz="1050" b="1" dirty="0">
                          <a:latin typeface="+mn-lt"/>
                        </a:rPr>
                        <a:t>205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PH" sz="1050" b="1" dirty="0">
                          <a:latin typeface="+mn-lt"/>
                        </a:rPr>
                        <a:t>33.7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PH" sz="1050" b="1" dirty="0">
                          <a:latin typeface="+mn-lt"/>
                        </a:rPr>
                        <a:t>21.8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9288669"/>
                  </a:ext>
                </a:extLst>
              </a:tr>
              <a:tr h="25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Standard risk</a:t>
                      </a:r>
                      <a:endParaRPr lang="en-GB" sz="1050" b="1" baseline="30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PH" sz="1050" b="1" dirty="0">
                          <a:latin typeface="+mn-lt"/>
                        </a:rPr>
                        <a:t>145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PH" sz="1050" b="1" dirty="0">
                          <a:latin typeface="+mn-lt"/>
                        </a:rPr>
                        <a:t>51.3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PH" sz="1050" b="1" dirty="0">
                          <a:latin typeface="+mn-lt"/>
                        </a:rPr>
                        <a:t>20.3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591601"/>
                  </a:ext>
                </a:extLst>
              </a:tr>
              <a:tr h="25200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latin typeface="+mn-lt"/>
                        </a:rPr>
                        <a:t>Soft-tissue plasmacytomas</a:t>
                      </a:r>
                    </a:p>
                  </a:txBody>
                  <a:tcPr marR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b="1">
                        <a:solidFill>
                          <a:srgbClr val="595454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941944"/>
                  </a:ext>
                </a:extLst>
              </a:tr>
              <a:tr h="25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latin typeface="+mn-lt"/>
                        </a:rPr>
                        <a:t>Yes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latin typeface="+mn-lt"/>
                        </a:rPr>
                        <a:t>47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21.7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8.3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224704"/>
                  </a:ext>
                </a:extLst>
              </a:tr>
              <a:tr h="25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latin typeface="+mn-lt"/>
                        </a:rPr>
                        <a:t>No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latin typeface="+mn-lt"/>
                        </a:rPr>
                        <a:t>373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0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43.5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US" sz="1050" b="1" dirty="0">
                          <a:latin typeface="+mn-lt"/>
                        </a:rPr>
                        <a:t>22.2</a:t>
                      </a:r>
                      <a:endParaRPr lang="en-PH" sz="1050" b="1" dirty="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44917"/>
                  </a:ext>
                </a:extLst>
              </a:tr>
            </a:tbl>
          </a:graphicData>
        </a:graphic>
      </p:graphicFrame>
      <p:grpSp>
        <p:nvGrpSpPr>
          <p:cNvPr id="211" name="Group 210">
            <a:extLst>
              <a:ext uri="{FF2B5EF4-FFF2-40B4-BE49-F238E27FC236}">
                <a16:creationId xmlns:a16="http://schemas.microsoft.com/office/drawing/2014/main" id="{10214090-FC66-2EF8-C3DC-7518EA610C38}"/>
              </a:ext>
            </a:extLst>
          </p:cNvPr>
          <p:cNvGrpSpPr/>
          <p:nvPr/>
        </p:nvGrpSpPr>
        <p:grpSpPr>
          <a:xfrm>
            <a:off x="2353354" y="1695691"/>
            <a:ext cx="2160000" cy="4646178"/>
            <a:chOff x="2353354" y="1695691"/>
            <a:chExt cx="2160000" cy="4646178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AE722B2-BB29-5268-0B8B-7CECA0211C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28178" y="1695691"/>
              <a:ext cx="576000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44AB99F-7108-B1C9-C4A8-CAB4493F05BD}"/>
                </a:ext>
              </a:extLst>
            </p:cNvPr>
            <p:cNvCxnSpPr>
              <a:cxnSpLocks/>
            </p:cNvCxnSpPr>
            <p:nvPr/>
          </p:nvCxnSpPr>
          <p:spPr>
            <a:xfrm>
              <a:off x="3461813" y="1695691"/>
              <a:ext cx="576000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44D8E92-7964-A2B7-CA63-3136343C1BE3}"/>
                </a:ext>
              </a:extLst>
            </p:cNvPr>
            <p:cNvGrpSpPr/>
            <p:nvPr/>
          </p:nvGrpSpPr>
          <p:grpSpPr>
            <a:xfrm>
              <a:off x="2353354" y="6034689"/>
              <a:ext cx="2160000" cy="307180"/>
              <a:chOff x="2429063" y="5773015"/>
              <a:chExt cx="2160000" cy="30718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03CA69EE-CBCC-107B-275D-C4DFC9238CFF}"/>
                  </a:ext>
                </a:extLst>
              </p:cNvPr>
              <p:cNvGrpSpPr/>
              <p:nvPr/>
            </p:nvGrpSpPr>
            <p:grpSpPr>
              <a:xfrm>
                <a:off x="2429063" y="5837309"/>
                <a:ext cx="2160000" cy="242886"/>
                <a:chOff x="7060408" y="5495926"/>
                <a:chExt cx="3093245" cy="242886"/>
              </a:xfrm>
            </p:grpSpPr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841779A-7D57-A915-085B-CEBAF0C6F022}"/>
                    </a:ext>
                  </a:extLst>
                </p:cNvPr>
                <p:cNvSpPr txBox="1"/>
                <p:nvPr/>
              </p:nvSpPr>
              <p:spPr>
                <a:xfrm>
                  <a:off x="7060408" y="5495926"/>
                  <a:ext cx="323850" cy="2428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PH" sz="105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sym typeface="Symbol" panose="05050102010706020507" pitchFamily="18" charset="2"/>
                    </a:rPr>
                    <a:t>75</a:t>
                  </a:r>
                  <a:endParaRPr kumimoji="0" lang="en-PH" sz="105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458F51C7-299D-A6DC-7777-E0BFA22DC532}"/>
                    </a:ext>
                  </a:extLst>
                </p:cNvPr>
                <p:cNvSpPr txBox="1"/>
                <p:nvPr/>
              </p:nvSpPr>
              <p:spPr>
                <a:xfrm>
                  <a:off x="7521974" y="5495926"/>
                  <a:ext cx="323850" cy="2428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PH" sz="105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sym typeface="Symbol" panose="05050102010706020507" pitchFamily="18" charset="2"/>
                    </a:rPr>
                    <a:t>50</a:t>
                  </a:r>
                  <a:endParaRPr kumimoji="0" lang="en-PH" sz="105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7D5B8FB3-3D4A-D13A-BDE9-A82B14FB9A54}"/>
                    </a:ext>
                  </a:extLst>
                </p:cNvPr>
                <p:cNvSpPr txBox="1"/>
                <p:nvPr/>
              </p:nvSpPr>
              <p:spPr>
                <a:xfrm>
                  <a:off x="7983540" y="5495926"/>
                  <a:ext cx="323850" cy="2428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PH" sz="105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sym typeface="Symbol" panose="05050102010706020507" pitchFamily="18" charset="2"/>
                    </a:rPr>
                    <a:t>25</a:t>
                  </a:r>
                  <a:endParaRPr kumimoji="0" lang="en-PH" sz="105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1282C6A1-5A1D-272C-2B23-C3ECA5EC3E3E}"/>
                    </a:ext>
                  </a:extLst>
                </p:cNvPr>
                <p:cNvSpPr txBox="1"/>
                <p:nvPr/>
              </p:nvSpPr>
              <p:spPr>
                <a:xfrm>
                  <a:off x="8445106" y="5495926"/>
                  <a:ext cx="323850" cy="2428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PH" sz="105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sym typeface="Symbol" panose="05050102010706020507" pitchFamily="18" charset="2"/>
                    </a:rPr>
                    <a:t>0</a:t>
                  </a:r>
                  <a:endParaRPr kumimoji="0" lang="en-PH" sz="105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F30F4CCB-BEEF-6663-78E2-77EDCDD7AC32}"/>
                    </a:ext>
                  </a:extLst>
                </p:cNvPr>
                <p:cNvSpPr txBox="1"/>
                <p:nvPr/>
              </p:nvSpPr>
              <p:spPr>
                <a:xfrm>
                  <a:off x="8906672" y="5495926"/>
                  <a:ext cx="323850" cy="2428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PH" sz="105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sym typeface="Symbol" panose="05050102010706020507" pitchFamily="18" charset="2"/>
                    </a:rPr>
                    <a:t>25</a:t>
                  </a:r>
                  <a:endParaRPr kumimoji="0" lang="en-PH" sz="105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09A5367-5CF9-8656-6EC7-0B70CF10A384}"/>
                    </a:ext>
                  </a:extLst>
                </p:cNvPr>
                <p:cNvSpPr txBox="1"/>
                <p:nvPr/>
              </p:nvSpPr>
              <p:spPr>
                <a:xfrm>
                  <a:off x="9368238" y="5495926"/>
                  <a:ext cx="323850" cy="2428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PH" sz="105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sym typeface="Symbol" panose="05050102010706020507" pitchFamily="18" charset="2"/>
                    </a:rPr>
                    <a:t>50</a:t>
                  </a:r>
                  <a:endParaRPr kumimoji="0" lang="en-PH" sz="105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6DF53DD-75B5-8596-7E70-1E42905894A8}"/>
                    </a:ext>
                  </a:extLst>
                </p:cNvPr>
                <p:cNvSpPr txBox="1"/>
                <p:nvPr/>
              </p:nvSpPr>
              <p:spPr>
                <a:xfrm>
                  <a:off x="9829803" y="5495926"/>
                  <a:ext cx="323850" cy="2428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PH" sz="105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sym typeface="Symbol" panose="05050102010706020507" pitchFamily="18" charset="2"/>
                    </a:rPr>
                    <a:t>75</a:t>
                  </a:r>
                  <a:endParaRPr kumimoji="0" lang="en-PH" sz="105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9D2D0DD4-9BEE-DBA2-DBD4-20E308F79207}"/>
                  </a:ext>
                </a:extLst>
              </p:cNvPr>
              <p:cNvGrpSpPr/>
              <p:nvPr/>
            </p:nvGrpSpPr>
            <p:grpSpPr>
              <a:xfrm>
                <a:off x="2542965" y="5773016"/>
                <a:ext cx="1933857" cy="73152"/>
                <a:chOff x="7223521" y="5431633"/>
                <a:chExt cx="2769395" cy="73152"/>
              </a:xfrm>
            </p:grpSpPr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F077DEB4-0459-9D48-D711-C38DBA2FA6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186945" y="5468209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70FE3422-8A8A-9061-F3A0-818E1E831F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648511" y="5468209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3D2B8EAA-4010-A243-E244-F9B3BDEF4B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8110077" y="5468209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DCD7DFF0-9A96-6695-26FA-76164754DA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8571643" y="5468209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E3963ADE-6A59-8556-3BB8-3462A7FDE4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9033209" y="5468209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E3EB16E6-CB3C-6570-6976-2815C0A695A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9494775" y="5468209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2DA3D3F7-5217-BF30-A063-2702864221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9956340" y="5468209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</p:cxnSp>
          </p:grp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62B3B293-CF1E-8E86-AFCE-C8E6EED112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67307" y="5773015"/>
                <a:ext cx="2086835" cy="0"/>
              </a:xfrm>
              <a:prstGeom prst="line">
                <a:avLst/>
              </a:prstGeom>
              <a:noFill/>
              <a:ln w="9525" cap="rnd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9C91F9C-C100-001A-6CB5-675A7CEBD6FA}"/>
                </a:ext>
              </a:extLst>
            </p:cNvPr>
            <p:cNvGrpSpPr/>
            <p:nvPr/>
          </p:nvGrpSpPr>
          <p:grpSpPr>
            <a:xfrm>
              <a:off x="3590413" y="2072188"/>
              <a:ext cx="370808" cy="92203"/>
              <a:chOff x="8836819" y="1387412"/>
              <a:chExt cx="531019" cy="92203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7A6CE81B-2444-86C1-7B24-430840FA29D3}"/>
                  </a:ext>
                </a:extLst>
              </p:cNvPr>
              <p:cNvGrpSpPr/>
              <p:nvPr/>
            </p:nvGrpSpPr>
            <p:grpSpPr>
              <a:xfrm>
                <a:off x="8836819" y="1387412"/>
                <a:ext cx="531019" cy="92203"/>
                <a:chOff x="7267575" y="5584032"/>
                <a:chExt cx="2988469" cy="73152"/>
              </a:xfrm>
            </p:grpSpPr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7A5969FE-09D0-C1B7-0829-AEF297CB26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1DB3C8A6-40E8-FB70-0C70-31EE26B992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9F93C4F7-FAAE-9607-0F7C-9362536ED0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F0FF103D-6D90-E480-7C3A-F22C9FEAB59F}"/>
                  </a:ext>
                </a:extLst>
              </p:cNvPr>
              <p:cNvSpPr/>
              <p:nvPr/>
            </p:nvSpPr>
            <p:spPr>
              <a:xfrm>
                <a:off x="9077326" y="1406764"/>
                <a:ext cx="73818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BE3CBC36-2138-2946-6358-045986F8C822}"/>
                </a:ext>
              </a:extLst>
            </p:cNvPr>
            <p:cNvGrpSpPr/>
            <p:nvPr/>
          </p:nvGrpSpPr>
          <p:grpSpPr>
            <a:xfrm>
              <a:off x="3462377" y="2324265"/>
              <a:ext cx="330900" cy="92203"/>
              <a:chOff x="8653464" y="1544574"/>
              <a:chExt cx="473868" cy="92203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98A861FC-E3C8-93FF-6784-D43CE404AF67}"/>
                  </a:ext>
                </a:extLst>
              </p:cNvPr>
              <p:cNvGrpSpPr/>
              <p:nvPr/>
            </p:nvGrpSpPr>
            <p:grpSpPr>
              <a:xfrm>
                <a:off x="8653464" y="1544574"/>
                <a:ext cx="473868" cy="92203"/>
                <a:chOff x="7267575" y="5584032"/>
                <a:chExt cx="2988469" cy="73152"/>
              </a:xfrm>
            </p:grpSpPr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43CEB1B2-F1B7-53E7-7C7F-B273FEE8B1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7DCE0BE5-2D4C-E210-F1CD-CF9E6211A3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DB6509A4-691E-ED56-C221-43F169385E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23A86821-7CB2-A628-AD86-7ACCFD9B653E}"/>
                  </a:ext>
                </a:extLst>
              </p:cNvPr>
              <p:cNvSpPr/>
              <p:nvPr/>
            </p:nvSpPr>
            <p:spPr>
              <a:xfrm>
                <a:off x="8853490" y="1563926"/>
                <a:ext cx="73818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EF95FF61-612A-00F4-3D8D-CF1AA7531BB5}"/>
                </a:ext>
              </a:extLst>
            </p:cNvPr>
            <p:cNvGrpSpPr/>
            <p:nvPr/>
          </p:nvGrpSpPr>
          <p:grpSpPr>
            <a:xfrm>
              <a:off x="3404178" y="2576342"/>
              <a:ext cx="482216" cy="92203"/>
              <a:chOff x="8570119" y="1701737"/>
              <a:chExt cx="690561" cy="92203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6FDEC50B-E9B9-8524-3195-77DFF7EB059A}"/>
                  </a:ext>
                </a:extLst>
              </p:cNvPr>
              <p:cNvGrpSpPr/>
              <p:nvPr/>
            </p:nvGrpSpPr>
            <p:grpSpPr>
              <a:xfrm>
                <a:off x="8570119" y="1701737"/>
                <a:ext cx="690561" cy="92203"/>
                <a:chOff x="7267575" y="5584032"/>
                <a:chExt cx="2988469" cy="73152"/>
              </a:xfrm>
            </p:grpSpPr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341D8A68-E758-D390-ACD1-5F12691AF7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748F7619-A7F8-6915-99CD-23823B5885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140ECE86-BCDD-AB3B-7C33-981B613A0A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14519EDA-A0A7-1B85-26AA-FFAD21C5870D}"/>
                  </a:ext>
                </a:extLst>
              </p:cNvPr>
              <p:cNvSpPr/>
              <p:nvPr/>
            </p:nvSpPr>
            <p:spPr>
              <a:xfrm>
                <a:off x="8889207" y="1721089"/>
                <a:ext cx="73820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0156AA7A-DFB1-F5E7-BDF4-B8217BF556EC}"/>
                </a:ext>
              </a:extLst>
            </p:cNvPr>
            <p:cNvGrpSpPr/>
            <p:nvPr/>
          </p:nvGrpSpPr>
          <p:grpSpPr>
            <a:xfrm>
              <a:off x="3535890" y="3078019"/>
              <a:ext cx="297646" cy="92203"/>
              <a:chOff x="8751092" y="4683064"/>
              <a:chExt cx="426246" cy="92203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F17DF9CF-9498-9F8E-3483-C6A56A0B015D}"/>
                  </a:ext>
                </a:extLst>
              </p:cNvPr>
              <p:cNvGrpSpPr/>
              <p:nvPr/>
            </p:nvGrpSpPr>
            <p:grpSpPr>
              <a:xfrm>
                <a:off x="8751092" y="4683064"/>
                <a:ext cx="426246" cy="92203"/>
                <a:chOff x="7267575" y="5584032"/>
                <a:chExt cx="2988469" cy="73152"/>
              </a:xfrm>
            </p:grpSpPr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7D049042-62CF-E910-5389-E6455DB80A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13BB89EE-072C-05A0-39F3-4ED7383791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FB4A976C-813C-87BD-7749-F2247F84E9B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DC9FA0CC-DF6E-0D80-6554-3D5604DDB4B0}"/>
                  </a:ext>
                </a:extLst>
              </p:cNvPr>
              <p:cNvSpPr/>
              <p:nvPr/>
            </p:nvSpPr>
            <p:spPr>
              <a:xfrm>
                <a:off x="8929688" y="4701781"/>
                <a:ext cx="73820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3C9163CC-715D-8AED-EBB2-5BAA631BCC8A}"/>
                </a:ext>
              </a:extLst>
            </p:cNvPr>
            <p:cNvGrpSpPr/>
            <p:nvPr/>
          </p:nvGrpSpPr>
          <p:grpSpPr>
            <a:xfrm>
              <a:off x="3597414" y="3331414"/>
              <a:ext cx="394088" cy="92203"/>
              <a:chOff x="8839198" y="4864039"/>
              <a:chExt cx="564357" cy="92203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7D7BF28A-F200-FEB4-FD12-221B773D3003}"/>
                  </a:ext>
                </a:extLst>
              </p:cNvPr>
              <p:cNvGrpSpPr/>
              <p:nvPr/>
            </p:nvGrpSpPr>
            <p:grpSpPr>
              <a:xfrm>
                <a:off x="8839198" y="4864039"/>
                <a:ext cx="564357" cy="92203"/>
                <a:chOff x="7267575" y="5584032"/>
                <a:chExt cx="2988469" cy="73152"/>
              </a:xfrm>
            </p:grpSpPr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37B05C17-BDFF-C2DB-87C7-431260026D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19575AED-A325-2B2C-DA52-A0BDD34332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925E5336-9AF6-7D71-E80C-ED2FC5E76E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42B28173-3E86-1602-0412-18A5AE2ADCFC}"/>
                  </a:ext>
                </a:extLst>
              </p:cNvPr>
              <p:cNvSpPr/>
              <p:nvPr/>
            </p:nvSpPr>
            <p:spPr>
              <a:xfrm>
                <a:off x="9096377" y="4884661"/>
                <a:ext cx="73818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CFADDC56-0C5B-37F9-25B2-3CD4ADC97326}"/>
                </a:ext>
              </a:extLst>
            </p:cNvPr>
            <p:cNvGrpSpPr/>
            <p:nvPr/>
          </p:nvGrpSpPr>
          <p:grpSpPr>
            <a:xfrm>
              <a:off x="3430025" y="3584810"/>
              <a:ext cx="492195" cy="92203"/>
              <a:chOff x="8608217" y="5037870"/>
              <a:chExt cx="704852" cy="92203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89914D9D-56A9-5ADF-3292-E58570F9F20B}"/>
                  </a:ext>
                </a:extLst>
              </p:cNvPr>
              <p:cNvGrpSpPr/>
              <p:nvPr/>
            </p:nvGrpSpPr>
            <p:grpSpPr>
              <a:xfrm>
                <a:off x="8608217" y="5037870"/>
                <a:ext cx="704852" cy="92203"/>
                <a:chOff x="7267575" y="5584032"/>
                <a:chExt cx="2988469" cy="73152"/>
              </a:xfrm>
            </p:grpSpPr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4121976F-E38A-55C6-81B6-73DA9CCA5B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FED97828-13EB-C808-7CAD-0507EF7A61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5BD99211-9509-538A-35ED-EF42552640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BE03FA8D-2163-5738-AA24-BDCBDB94FAFC}"/>
                  </a:ext>
                </a:extLst>
              </p:cNvPr>
              <p:cNvSpPr/>
              <p:nvPr/>
            </p:nvSpPr>
            <p:spPr>
              <a:xfrm>
                <a:off x="8896351" y="5058492"/>
                <a:ext cx="73818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0A3961D0-E58B-C516-9B45-530E7FBECCEC}"/>
                </a:ext>
              </a:extLst>
            </p:cNvPr>
            <p:cNvGrpSpPr/>
            <p:nvPr/>
          </p:nvGrpSpPr>
          <p:grpSpPr>
            <a:xfrm>
              <a:off x="3347487" y="4089112"/>
              <a:ext cx="450624" cy="92203"/>
              <a:chOff x="8479631" y="2136353"/>
              <a:chExt cx="645319" cy="92203"/>
            </a:xfrm>
          </p:grpSpPr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FBA22432-7A4B-03B9-3E1E-81DD1E89A969}"/>
                  </a:ext>
                </a:extLst>
              </p:cNvPr>
              <p:cNvGrpSpPr/>
              <p:nvPr/>
            </p:nvGrpSpPr>
            <p:grpSpPr>
              <a:xfrm>
                <a:off x="8479631" y="2136353"/>
                <a:ext cx="645319" cy="92203"/>
                <a:chOff x="7267575" y="5584032"/>
                <a:chExt cx="2988469" cy="73152"/>
              </a:xfrm>
            </p:grpSpPr>
            <p:cxnSp>
              <p:nvCxnSpPr>
                <p:cNvPr id="72" name="Straight Connector 71">
                  <a:extLst>
                    <a:ext uri="{FF2B5EF4-FFF2-40B4-BE49-F238E27FC236}">
                      <a16:creationId xmlns:a16="http://schemas.microsoft.com/office/drawing/2014/main" id="{40C25212-8BCE-8C0B-450C-0A08D6A448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73" name="Straight Connector 72">
                  <a:extLst>
                    <a:ext uri="{FF2B5EF4-FFF2-40B4-BE49-F238E27FC236}">
                      <a16:creationId xmlns:a16="http://schemas.microsoft.com/office/drawing/2014/main" id="{48A9CB28-7D20-1E1A-7D19-0888558B5D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83160FD8-0BE3-E9AF-31E1-CAF5882693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922E3F84-6A28-97A1-7D87-7586319FCD34}"/>
                  </a:ext>
                </a:extLst>
              </p:cNvPr>
              <p:cNvSpPr/>
              <p:nvPr/>
            </p:nvSpPr>
            <p:spPr>
              <a:xfrm>
                <a:off x="8772528" y="2155705"/>
                <a:ext cx="73820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AB567F85-B27D-1B05-CFC0-D035F4A291D4}"/>
                </a:ext>
              </a:extLst>
            </p:cNvPr>
            <p:cNvGrpSpPr/>
            <p:nvPr/>
          </p:nvGrpSpPr>
          <p:grpSpPr>
            <a:xfrm>
              <a:off x="3563654" y="4327391"/>
              <a:ext cx="294319" cy="92203"/>
              <a:chOff x="8789194" y="2312565"/>
              <a:chExt cx="421482" cy="92203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09E94A82-A746-9664-5FB3-65682E6CDCB5}"/>
                  </a:ext>
                </a:extLst>
              </p:cNvPr>
              <p:cNvGrpSpPr/>
              <p:nvPr/>
            </p:nvGrpSpPr>
            <p:grpSpPr>
              <a:xfrm>
                <a:off x="8789194" y="2312565"/>
                <a:ext cx="421482" cy="92203"/>
                <a:chOff x="7267575" y="5584032"/>
                <a:chExt cx="2988469" cy="73152"/>
              </a:xfrm>
            </p:grpSpPr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AF9D680F-BB78-1366-8ED5-D3F7DBF80A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E5C8D482-44F3-9A36-6552-73EE88F3E6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80" name="Straight Connector 79">
                  <a:extLst>
                    <a:ext uri="{FF2B5EF4-FFF2-40B4-BE49-F238E27FC236}">
                      <a16:creationId xmlns:a16="http://schemas.microsoft.com/office/drawing/2014/main" id="{9836BD2E-F365-6F55-CD9A-C7AA90D2766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C4C15A82-ED9F-AE7B-0740-A7C000D9690A}"/>
                  </a:ext>
                </a:extLst>
              </p:cNvPr>
              <p:cNvSpPr/>
              <p:nvPr/>
            </p:nvSpPr>
            <p:spPr>
              <a:xfrm>
                <a:off x="8967790" y="2331917"/>
                <a:ext cx="73818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8AC58193-400B-7A0C-6279-2A663B0D086D}"/>
                </a:ext>
              </a:extLst>
            </p:cNvPr>
            <p:cNvGrpSpPr/>
            <p:nvPr/>
          </p:nvGrpSpPr>
          <p:grpSpPr>
            <a:xfrm>
              <a:off x="3428054" y="4845079"/>
              <a:ext cx="337552" cy="92203"/>
              <a:chOff x="8584406" y="2136353"/>
              <a:chExt cx="483394" cy="92203"/>
            </a:xfrm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5B179649-D37D-C715-478B-F0AABEE6D7CE}"/>
                  </a:ext>
                </a:extLst>
              </p:cNvPr>
              <p:cNvGrpSpPr/>
              <p:nvPr/>
            </p:nvGrpSpPr>
            <p:grpSpPr>
              <a:xfrm>
                <a:off x="8584406" y="2136353"/>
                <a:ext cx="483394" cy="92203"/>
                <a:chOff x="7752790" y="5584032"/>
                <a:chExt cx="2238595" cy="73152"/>
              </a:xfrm>
            </p:grpSpPr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DB5A4FBC-79F7-3251-CD92-C572D270966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995480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0F79ED73-01FB-08ED-ABD1-147C04C0CB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777044" y="5620608"/>
                  <a:ext cx="219230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2EB1F975-D22A-6F05-BDE1-D67AEA34E9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716214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FBE1EE0E-05D5-D941-B8C6-87C6F03B4A87}"/>
                  </a:ext>
                </a:extLst>
              </p:cNvPr>
              <p:cNvSpPr/>
              <p:nvPr/>
            </p:nvSpPr>
            <p:spPr>
              <a:xfrm>
                <a:off x="8795388" y="2153165"/>
                <a:ext cx="73818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3FC8A6CC-E7EF-D68A-1076-645FF852F2A9}"/>
                </a:ext>
              </a:extLst>
            </p:cNvPr>
            <p:cNvGrpSpPr/>
            <p:nvPr/>
          </p:nvGrpSpPr>
          <p:grpSpPr>
            <a:xfrm>
              <a:off x="3641563" y="5092255"/>
              <a:ext cx="368373" cy="92203"/>
              <a:chOff x="8789182" y="2312565"/>
              <a:chExt cx="527532" cy="92203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456B4D76-34EA-7118-317D-0DD986119EFF}"/>
                  </a:ext>
                </a:extLst>
              </p:cNvPr>
              <p:cNvGrpSpPr/>
              <p:nvPr/>
            </p:nvGrpSpPr>
            <p:grpSpPr>
              <a:xfrm>
                <a:off x="8789182" y="2312565"/>
                <a:ext cx="527532" cy="92203"/>
                <a:chOff x="7267575" y="5584032"/>
                <a:chExt cx="3740447" cy="73152"/>
              </a:xfrm>
            </p:grpSpPr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26B7D67C-FF26-4C83-E565-1288D044AE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971446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2F734DAE-B522-BEEC-85C4-14712F9F96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3724738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CBC520DC-882E-263B-E932-47492EFFB9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738A4F87-E9A4-934E-83E8-204B6E21A122}"/>
                  </a:ext>
                </a:extLst>
              </p:cNvPr>
              <p:cNvSpPr/>
              <p:nvPr/>
            </p:nvSpPr>
            <p:spPr>
              <a:xfrm>
                <a:off x="9037006" y="2335092"/>
                <a:ext cx="73818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5CD5475A-9D5D-6B9E-AB1E-2A56BED63A68}"/>
                </a:ext>
              </a:extLst>
            </p:cNvPr>
            <p:cNvGrpSpPr/>
            <p:nvPr/>
          </p:nvGrpSpPr>
          <p:grpSpPr>
            <a:xfrm>
              <a:off x="3330916" y="5610032"/>
              <a:ext cx="576998" cy="92203"/>
              <a:chOff x="8458201" y="2760240"/>
              <a:chExt cx="826294" cy="92203"/>
            </a:xfrm>
          </p:grpSpPr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6456C696-88D1-C8E3-F7D6-0DDEC174487B}"/>
                  </a:ext>
                </a:extLst>
              </p:cNvPr>
              <p:cNvGrpSpPr/>
              <p:nvPr/>
            </p:nvGrpSpPr>
            <p:grpSpPr>
              <a:xfrm>
                <a:off x="8458201" y="2760240"/>
                <a:ext cx="826294" cy="92203"/>
                <a:chOff x="7267575" y="5584032"/>
                <a:chExt cx="2988469" cy="73152"/>
              </a:xfrm>
            </p:grpSpPr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BA4785E3-13AE-82D7-69F8-4C0937F7EB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E26CACDC-3967-771D-6FEA-883CBE7A866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98" name="Straight Connector 97">
                  <a:extLst>
                    <a:ext uri="{FF2B5EF4-FFF2-40B4-BE49-F238E27FC236}">
                      <a16:creationId xmlns:a16="http://schemas.microsoft.com/office/drawing/2014/main" id="{E9340633-0D81-940B-D81A-680881DDDC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EA4ADA1F-9E7F-C896-8BD9-91D52A8B578D}"/>
                  </a:ext>
                </a:extLst>
              </p:cNvPr>
              <p:cNvSpPr/>
              <p:nvPr/>
            </p:nvSpPr>
            <p:spPr>
              <a:xfrm>
                <a:off x="8827296" y="2782767"/>
                <a:ext cx="73820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46EFCB5A-E93C-D2ED-F8D1-1BA847FA82F3}"/>
                </a:ext>
              </a:extLst>
            </p:cNvPr>
            <p:cNvGrpSpPr/>
            <p:nvPr/>
          </p:nvGrpSpPr>
          <p:grpSpPr>
            <a:xfrm>
              <a:off x="3591978" y="5861439"/>
              <a:ext cx="247760" cy="92203"/>
              <a:chOff x="8832057" y="2903115"/>
              <a:chExt cx="354806" cy="92203"/>
            </a:xfrm>
          </p:grpSpPr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4C15A303-2EC2-3AAD-693D-F3944CD21434}"/>
                  </a:ext>
                </a:extLst>
              </p:cNvPr>
              <p:cNvGrpSpPr/>
              <p:nvPr/>
            </p:nvGrpSpPr>
            <p:grpSpPr>
              <a:xfrm>
                <a:off x="8832057" y="2903115"/>
                <a:ext cx="354806" cy="92203"/>
                <a:chOff x="7267575" y="5584032"/>
                <a:chExt cx="2988469" cy="73152"/>
              </a:xfrm>
            </p:grpSpPr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AA2E340F-B429-8CFD-6C95-1EF7E5F176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76448C42-BD70-4FEA-03F4-C05668A6F6F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37D0D665-066B-D864-A217-A13B4A04C3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D4C5ADB0-A19C-9117-707E-2A7366162BA2}"/>
                  </a:ext>
                </a:extLst>
              </p:cNvPr>
              <p:cNvSpPr/>
              <p:nvPr/>
            </p:nvSpPr>
            <p:spPr>
              <a:xfrm>
                <a:off x="8974935" y="2923737"/>
                <a:ext cx="73820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105" name="Table 104">
            <a:extLst>
              <a:ext uri="{FF2B5EF4-FFF2-40B4-BE49-F238E27FC236}">
                <a16:creationId xmlns:a16="http://schemas.microsoft.com/office/drawing/2014/main" id="{4AB9249D-33DE-A88A-0DF3-B6C34C85A5F2}"/>
              </a:ext>
            </a:extLst>
          </p:cNvPr>
          <p:cNvGraphicFramePr>
            <a:graphicFrameLocks noGrp="1"/>
          </p:cNvGraphicFramePr>
          <p:nvPr/>
        </p:nvGraphicFramePr>
        <p:xfrm>
          <a:off x="6096000" y="1384502"/>
          <a:ext cx="5649094" cy="4649748"/>
        </p:xfrm>
        <a:graphic>
          <a:graphicData uri="http://schemas.openxmlformats.org/drawingml/2006/table">
            <a:tbl>
              <a:tblPr firstRow="1" bandRow="1"/>
              <a:tblGrid>
                <a:gridCol w="1483200">
                  <a:extLst>
                    <a:ext uri="{9D8B030D-6E8A-4147-A177-3AD203B41FA5}">
                      <a16:colId xmlns:a16="http://schemas.microsoft.com/office/drawing/2014/main" val="2398009467"/>
                    </a:ext>
                  </a:extLst>
                </a:gridCol>
                <a:gridCol w="565894">
                  <a:extLst>
                    <a:ext uri="{9D8B030D-6E8A-4147-A177-3AD203B41FA5}">
                      <a16:colId xmlns:a16="http://schemas.microsoft.com/office/drawing/2014/main" val="975885034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9743883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95349714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41316825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546151554"/>
                    </a:ext>
                  </a:extLst>
                </a:gridCol>
              </a:tblGrid>
              <a:tr h="16858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Subgroup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r"/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Favors DVd</a:t>
                      </a:r>
                    </a:p>
                  </a:txBody>
                  <a:tcPr marL="0" marR="3600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Favors IberDd</a:t>
                      </a:r>
                    </a:p>
                  </a:txBody>
                  <a:tcPr marL="36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MRD-neg CR rate, %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tx1"/>
                        </a:solidFill>
                      </a:endParaRPr>
                    </a:p>
                  </a:txBody>
                  <a:tcPr marL="0" marR="0" anchor="ctr"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8687493"/>
                  </a:ext>
                </a:extLst>
              </a:tr>
              <a:tr h="1685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IberDd</a:t>
                      </a:r>
                    </a:p>
                  </a:txBody>
                  <a:tcPr marL="0" marR="0" marT="0" marB="0" anchor="ctr">
                    <a:lnL w="381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DVd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8459640"/>
                  </a:ext>
                </a:extLst>
              </a:tr>
              <a:tr h="239077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Renal function (eGFR), mL/min</a:t>
                      </a:r>
                    </a:p>
                  </a:txBody>
                  <a:tcPr marR="0" anchor="ctr">
                    <a:lnL w="12700" cmpd="sng">
                      <a:noFill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 b="1">
                        <a:solidFill>
                          <a:srgbClr val="595454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75000"/>
                        </a:lnSpc>
                      </a:pPr>
                      <a:endParaRPr lang="en-GB" sz="1050"/>
                    </a:p>
                  </a:txBody>
                  <a:tcPr marL="0" marR="0" marT="0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637716"/>
                  </a:ext>
                </a:extLst>
              </a:tr>
              <a:tr h="220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1440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&lt; 45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9F9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38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9F9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9F9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9F9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35.7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9F9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8.3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9F9F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505768"/>
                  </a:ext>
                </a:extLst>
              </a:tr>
              <a:tr h="220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1440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45 to &lt; 60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9F9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59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9F9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9F9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9F9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46.9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9F9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18.5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9F9F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343503"/>
                  </a:ext>
                </a:extLst>
              </a:tr>
              <a:tr h="220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1440">
                        <a:lnSpc>
                          <a:spcPct val="75000"/>
                        </a:lnSpc>
                      </a:pPr>
                      <a:r>
                        <a:rPr lang="en-PH" sz="1050" b="1" dirty="0">
                          <a:solidFill>
                            <a:schemeClr val="tx1"/>
                          </a:solidFill>
                          <a:latin typeface="+mn-lt"/>
                          <a:sym typeface="Symbol" panose="05050102010706020507" pitchFamily="18" charset="2"/>
                        </a:rPr>
                        <a:t> </a:t>
                      </a: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60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9F9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322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9F9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9F9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75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9F9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40.4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9F9F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23.0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9F9F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0925780"/>
                  </a:ext>
                </a:extLst>
              </a:tr>
              <a:tr h="239077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Number of prior LOTs</a:t>
                      </a:r>
                    </a:p>
                  </a:txBody>
                  <a:tcPr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</a:pPr>
                      <a:endParaRPr lang="en-GB" sz="1050" b="1">
                        <a:solidFill>
                          <a:srgbClr val="595454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175582"/>
                  </a:ext>
                </a:extLst>
              </a:tr>
              <a:tr h="220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282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42.4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23.1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33470"/>
                  </a:ext>
                </a:extLst>
              </a:tr>
              <a:tr h="220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2075" indent="0">
                        <a:lnSpc>
                          <a:spcPct val="75000"/>
                        </a:lnSpc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138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38.2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15.7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4657842"/>
                  </a:ext>
                </a:extLst>
              </a:tr>
              <a:tr h="239077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Previous LEN exposure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10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857617"/>
                  </a:ext>
                </a:extLst>
              </a:tr>
              <a:tr h="220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1440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Yes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292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40.1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18.7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782030"/>
                  </a:ext>
                </a:extLst>
              </a:tr>
              <a:tr h="220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1440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128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43.1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25.4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252220"/>
                  </a:ext>
                </a:extLst>
              </a:tr>
              <a:tr h="239077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Previous LEN exposure in the last prior LOT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10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endParaRPr lang="en-GB" sz="110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169872"/>
                  </a:ext>
                </a:extLst>
              </a:tr>
              <a:tr h="220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1440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Yes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PH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267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PH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41.2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PH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19.9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9288669"/>
                  </a:ext>
                </a:extLst>
              </a:tr>
              <a:tr h="220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1440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PH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153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PH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40.8</a:t>
                      </a: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PH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22.1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4591601"/>
                  </a:ext>
                </a:extLst>
              </a:tr>
              <a:tr h="2390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Refractory to LEN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80000"/>
                        </a:lnSpc>
                      </a:pP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941944"/>
                  </a:ext>
                </a:extLst>
              </a:tr>
              <a:tr h="220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1440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Yes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183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35.9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23.1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224704"/>
                  </a:ext>
                </a:extLst>
              </a:tr>
              <a:tr h="220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1440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237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45.2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3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18.9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544917"/>
                  </a:ext>
                </a:extLst>
              </a:tr>
              <a:tr h="239077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Refractory to LEN in the last prior LOT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PH" sz="1100"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80000"/>
                        </a:lnSpc>
                      </a:pPr>
                      <a:endParaRPr lang="en-GB" sz="1100"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366015"/>
                  </a:ext>
                </a:extLst>
              </a:tr>
              <a:tr h="2298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1440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Yes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F2F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173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F2F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F2F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F2F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36.7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F2F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24.1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F2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014403"/>
                  </a:ext>
                </a:extLst>
              </a:tr>
              <a:tr h="2206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91440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247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>
                        <a:lnSpc>
                          <a:spcPct val="80000"/>
                        </a:lnSpc>
                      </a:pPr>
                      <a:endParaRPr lang="en-GB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595454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44.4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>
                        <a:lnSpc>
                          <a:spcPct val="75000"/>
                        </a:lnSpc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+mn-lt"/>
                        </a:rPr>
                        <a:t>18.5</a:t>
                      </a:r>
                      <a:endParaRPr lang="en-PH" sz="105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8522223"/>
                  </a:ext>
                </a:extLst>
              </a:tr>
            </a:tbl>
          </a:graphicData>
        </a:graphic>
      </p:graphicFrame>
      <p:sp>
        <p:nvSpPr>
          <p:cNvPr id="186" name="Rectangle 185">
            <a:extLst>
              <a:ext uri="{FF2B5EF4-FFF2-40B4-BE49-F238E27FC236}">
                <a16:creationId xmlns:a16="http://schemas.microsoft.com/office/drawing/2014/main" id="{EFA6488D-C025-9AD2-B393-01244E8B1E19}"/>
              </a:ext>
            </a:extLst>
          </p:cNvPr>
          <p:cNvSpPr/>
          <p:nvPr/>
        </p:nvSpPr>
        <p:spPr>
          <a:xfrm>
            <a:off x="298910" y="2494599"/>
            <a:ext cx="5652000" cy="254168"/>
          </a:xfrm>
          <a:prstGeom prst="rect">
            <a:avLst/>
          </a:prstGeom>
          <a:noFill/>
          <a:ln w="28575">
            <a:solidFill>
              <a:srgbClr val="BE2BBB"/>
            </a:solidFill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50" b="1" i="0" u="none" strike="noStrike" kern="0" cap="none" spc="0" normalizeH="0" baseline="0" noProof="0" dirty="0">
              <a:ln>
                <a:noFill/>
              </a:ln>
              <a:solidFill>
                <a:srgbClr val="14121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08D1DB20-5F8C-12DA-116A-A47684C9E380}"/>
              </a:ext>
            </a:extLst>
          </p:cNvPr>
          <p:cNvGrpSpPr/>
          <p:nvPr/>
        </p:nvGrpSpPr>
        <p:grpSpPr>
          <a:xfrm>
            <a:off x="8144237" y="1695691"/>
            <a:ext cx="2160000" cy="4646178"/>
            <a:chOff x="8144237" y="1695691"/>
            <a:chExt cx="2160000" cy="4646178"/>
          </a:xfrm>
        </p:grpSpPr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44610651-CB09-BE28-AA9D-FFCE9DBD38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16948" y="1695691"/>
              <a:ext cx="576000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1DE98C2E-E766-75AB-E060-FF3854161419}"/>
                </a:ext>
              </a:extLst>
            </p:cNvPr>
            <p:cNvCxnSpPr>
              <a:cxnSpLocks/>
            </p:cNvCxnSpPr>
            <p:nvPr/>
          </p:nvCxnSpPr>
          <p:spPr>
            <a:xfrm>
              <a:off x="9250583" y="1695691"/>
              <a:ext cx="576000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D0D865C3-6144-1B6A-5A0E-DD8458EFB726}"/>
                </a:ext>
              </a:extLst>
            </p:cNvPr>
            <p:cNvGrpSpPr/>
            <p:nvPr/>
          </p:nvGrpSpPr>
          <p:grpSpPr>
            <a:xfrm>
              <a:off x="8144237" y="6034689"/>
              <a:ext cx="2160000" cy="307180"/>
              <a:chOff x="2429063" y="5773015"/>
              <a:chExt cx="2160000" cy="307180"/>
            </a:xfrm>
          </p:grpSpPr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9F9F318B-D954-463F-0209-819A96F1FFA3}"/>
                  </a:ext>
                </a:extLst>
              </p:cNvPr>
              <p:cNvGrpSpPr/>
              <p:nvPr/>
            </p:nvGrpSpPr>
            <p:grpSpPr>
              <a:xfrm>
                <a:off x="2429063" y="5837309"/>
                <a:ext cx="2160000" cy="242886"/>
                <a:chOff x="7060408" y="5495926"/>
                <a:chExt cx="3093245" cy="242886"/>
              </a:xfrm>
            </p:grpSpPr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BC39B3E3-2ADC-CFB3-72EF-5BD159EABD32}"/>
                    </a:ext>
                  </a:extLst>
                </p:cNvPr>
                <p:cNvSpPr txBox="1"/>
                <p:nvPr/>
              </p:nvSpPr>
              <p:spPr>
                <a:xfrm>
                  <a:off x="7060408" y="5495926"/>
                  <a:ext cx="323850" cy="2428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PH" sz="105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sym typeface="Symbol" panose="05050102010706020507" pitchFamily="18" charset="2"/>
                    </a:rPr>
                    <a:t>75</a:t>
                  </a:r>
                  <a:endParaRPr kumimoji="0" lang="en-PH" sz="105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CF2633B5-BEED-0DF1-BC76-35F3FC847081}"/>
                    </a:ext>
                  </a:extLst>
                </p:cNvPr>
                <p:cNvSpPr txBox="1"/>
                <p:nvPr/>
              </p:nvSpPr>
              <p:spPr>
                <a:xfrm>
                  <a:off x="7521974" y="5495926"/>
                  <a:ext cx="323850" cy="2428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PH" sz="105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sym typeface="Symbol" panose="05050102010706020507" pitchFamily="18" charset="2"/>
                    </a:rPr>
                    <a:t>50</a:t>
                  </a:r>
                  <a:endParaRPr kumimoji="0" lang="en-PH" sz="105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4D4732F1-22C9-46AB-E16F-90132C380583}"/>
                    </a:ext>
                  </a:extLst>
                </p:cNvPr>
                <p:cNvSpPr txBox="1"/>
                <p:nvPr/>
              </p:nvSpPr>
              <p:spPr>
                <a:xfrm>
                  <a:off x="7983540" y="5495926"/>
                  <a:ext cx="323850" cy="2428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PH" sz="105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sym typeface="Symbol" panose="05050102010706020507" pitchFamily="18" charset="2"/>
                    </a:rPr>
                    <a:t>25</a:t>
                  </a:r>
                  <a:endParaRPr kumimoji="0" lang="en-PH" sz="105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6EB7547D-6A7D-DB9F-D4AB-0743C5D9848B}"/>
                    </a:ext>
                  </a:extLst>
                </p:cNvPr>
                <p:cNvSpPr txBox="1"/>
                <p:nvPr/>
              </p:nvSpPr>
              <p:spPr>
                <a:xfrm>
                  <a:off x="8445106" y="5495926"/>
                  <a:ext cx="323850" cy="2428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PH" sz="105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sym typeface="Symbol" panose="05050102010706020507" pitchFamily="18" charset="2"/>
                    </a:rPr>
                    <a:t>0</a:t>
                  </a:r>
                  <a:endParaRPr kumimoji="0" lang="en-PH" sz="105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253DE0CC-9332-F2F2-4A89-86E63F824315}"/>
                    </a:ext>
                  </a:extLst>
                </p:cNvPr>
                <p:cNvSpPr txBox="1"/>
                <p:nvPr/>
              </p:nvSpPr>
              <p:spPr>
                <a:xfrm>
                  <a:off x="8906672" y="5495926"/>
                  <a:ext cx="323850" cy="2428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PH" sz="105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sym typeface="Symbol" panose="05050102010706020507" pitchFamily="18" charset="2"/>
                    </a:rPr>
                    <a:t>25</a:t>
                  </a:r>
                  <a:endParaRPr kumimoji="0" lang="en-PH" sz="105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A5782FCC-7CB5-9633-808A-B3D763AF7A99}"/>
                    </a:ext>
                  </a:extLst>
                </p:cNvPr>
                <p:cNvSpPr txBox="1"/>
                <p:nvPr/>
              </p:nvSpPr>
              <p:spPr>
                <a:xfrm>
                  <a:off x="9368238" y="5495926"/>
                  <a:ext cx="323850" cy="2428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PH" sz="105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sym typeface="Symbol" panose="05050102010706020507" pitchFamily="18" charset="2"/>
                    </a:rPr>
                    <a:t>50</a:t>
                  </a:r>
                  <a:endParaRPr kumimoji="0" lang="en-PH" sz="105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551F9230-788E-9318-AA0C-7181F17F4A70}"/>
                    </a:ext>
                  </a:extLst>
                </p:cNvPr>
                <p:cNvSpPr txBox="1"/>
                <p:nvPr/>
              </p:nvSpPr>
              <p:spPr>
                <a:xfrm>
                  <a:off x="9829803" y="5495926"/>
                  <a:ext cx="323850" cy="24288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121917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PH" sz="105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sym typeface="Symbol" panose="05050102010706020507" pitchFamily="18" charset="2"/>
                    </a:rPr>
                    <a:t>75</a:t>
                  </a:r>
                  <a:endParaRPr kumimoji="0" lang="en-PH" sz="105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66B6EB73-E6EB-2322-63DA-66D64F37AA4C}"/>
                  </a:ext>
                </a:extLst>
              </p:cNvPr>
              <p:cNvGrpSpPr/>
              <p:nvPr/>
            </p:nvGrpSpPr>
            <p:grpSpPr>
              <a:xfrm>
                <a:off x="2542965" y="5773016"/>
                <a:ext cx="1933857" cy="73152"/>
                <a:chOff x="7223521" y="5431633"/>
                <a:chExt cx="2769395" cy="73152"/>
              </a:xfrm>
            </p:grpSpPr>
            <p:cxnSp>
              <p:nvCxnSpPr>
                <p:cNvPr id="112" name="Straight Connector 111">
                  <a:extLst>
                    <a:ext uri="{FF2B5EF4-FFF2-40B4-BE49-F238E27FC236}">
                      <a16:creationId xmlns:a16="http://schemas.microsoft.com/office/drawing/2014/main" id="{912BEF3B-61DF-9ACE-7AC6-6BF9A8B1B5F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186945" y="5468209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5387853B-CA42-F4A6-FB09-0C1D73A47D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648511" y="5468209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C5AC2E3D-C74F-F2EC-568B-8745ADEAE8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8110077" y="5468209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15" name="Straight Connector 114">
                  <a:extLst>
                    <a:ext uri="{FF2B5EF4-FFF2-40B4-BE49-F238E27FC236}">
                      <a16:creationId xmlns:a16="http://schemas.microsoft.com/office/drawing/2014/main" id="{4B1C74A4-0441-3972-AC21-7AC2696B61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8571643" y="5468209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955DD6F5-2AC5-69D2-AFFB-F866A89229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9033209" y="5468209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C9A3725B-C309-0EC4-9F9C-E8FD0E40A9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9494775" y="5468209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3989A1E9-50FC-4A59-E60F-35895EC215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9956340" y="5468209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rgbClr val="FFFFFF">
                      <a:lumMod val="50000"/>
                    </a:srgbClr>
                  </a:solidFill>
                  <a:prstDash val="solid"/>
                </a:ln>
                <a:effectLst/>
              </p:spPr>
            </p:cxnSp>
          </p:grp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FC419B52-483D-1149-F016-EA4786BFBD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67307" y="5773015"/>
                <a:ext cx="2086835" cy="0"/>
              </a:xfrm>
              <a:prstGeom prst="line">
                <a:avLst/>
              </a:prstGeom>
              <a:noFill/>
              <a:ln w="9525" cap="rnd" cmpd="sng" algn="ctr">
                <a:solidFill>
                  <a:srgbClr val="FFFFFF">
                    <a:lumMod val="50000"/>
                  </a:srgbClr>
                </a:solidFill>
                <a:prstDash val="solid"/>
              </a:ln>
              <a:effectLst/>
            </p:spPr>
          </p:cxn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24FE85C9-3EC5-DEEE-72BE-07A9707F8642}"/>
                </a:ext>
              </a:extLst>
            </p:cNvPr>
            <p:cNvGrpSpPr/>
            <p:nvPr/>
          </p:nvGrpSpPr>
          <p:grpSpPr>
            <a:xfrm>
              <a:off x="9337796" y="2939177"/>
              <a:ext cx="276029" cy="92203"/>
              <a:chOff x="8770142" y="4187763"/>
              <a:chExt cx="395289" cy="92203"/>
            </a:xfrm>
          </p:grpSpPr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7875AE84-165D-AD01-C12C-DBDE97959CC5}"/>
                  </a:ext>
                </a:extLst>
              </p:cNvPr>
              <p:cNvGrpSpPr/>
              <p:nvPr/>
            </p:nvGrpSpPr>
            <p:grpSpPr>
              <a:xfrm>
                <a:off x="8770142" y="4187763"/>
                <a:ext cx="395289" cy="92203"/>
                <a:chOff x="7267575" y="5584032"/>
                <a:chExt cx="2988469" cy="73152"/>
              </a:xfrm>
            </p:grpSpPr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7E7C9BCF-9497-89A4-7434-DBD52313F2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948B2664-C721-D0A3-172E-2FC5EC85F28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F23AE9F3-7ECF-BED5-401D-981A8A12C0F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F0AC21A7-1AD7-418A-BDF8-B487E55435F7}"/>
                  </a:ext>
                </a:extLst>
              </p:cNvPr>
              <p:cNvSpPr/>
              <p:nvPr/>
            </p:nvSpPr>
            <p:spPr>
              <a:xfrm>
                <a:off x="8936833" y="4207115"/>
                <a:ext cx="73820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8F69BBE6-DF01-EF13-6F70-7F600671B56E}"/>
                </a:ext>
              </a:extLst>
            </p:cNvPr>
            <p:cNvGrpSpPr/>
            <p:nvPr/>
          </p:nvGrpSpPr>
          <p:grpSpPr>
            <a:xfrm>
              <a:off x="9329482" y="3160537"/>
              <a:ext cx="370809" cy="92203"/>
              <a:chOff x="8758236" y="4354451"/>
              <a:chExt cx="531020" cy="92203"/>
            </a:xfrm>
          </p:grpSpPr>
          <p:grpSp>
            <p:nvGrpSpPr>
              <p:cNvPr id="133" name="Group 132">
                <a:extLst>
                  <a:ext uri="{FF2B5EF4-FFF2-40B4-BE49-F238E27FC236}">
                    <a16:creationId xmlns:a16="http://schemas.microsoft.com/office/drawing/2014/main" id="{10C2CB37-F2B3-2D15-7A52-83F39CC93FFF}"/>
                  </a:ext>
                </a:extLst>
              </p:cNvPr>
              <p:cNvGrpSpPr/>
              <p:nvPr/>
            </p:nvGrpSpPr>
            <p:grpSpPr>
              <a:xfrm>
                <a:off x="8758236" y="4354451"/>
                <a:ext cx="531020" cy="92203"/>
                <a:chOff x="7267575" y="5584032"/>
                <a:chExt cx="2988469" cy="73152"/>
              </a:xfrm>
            </p:grpSpPr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8D6FA1EB-4B22-20EA-558E-C25BCBB085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C997DA95-206B-0470-0758-DA27CFC5FF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70680109-52A5-0049-ABBE-6B91B6E57E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42AB1F57-8AC6-8B9E-3772-C540DA2E6894}"/>
                  </a:ext>
                </a:extLst>
              </p:cNvPr>
              <p:cNvSpPr/>
              <p:nvPr/>
            </p:nvSpPr>
            <p:spPr>
              <a:xfrm>
                <a:off x="8993983" y="4373803"/>
                <a:ext cx="73818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406B3FDE-5022-6976-82B7-2A930B4DD7A3}"/>
                </a:ext>
              </a:extLst>
            </p:cNvPr>
            <p:cNvGrpSpPr/>
            <p:nvPr/>
          </p:nvGrpSpPr>
          <p:grpSpPr>
            <a:xfrm>
              <a:off x="9375759" y="3612960"/>
              <a:ext cx="271039" cy="92203"/>
              <a:chOff x="8827294" y="3126952"/>
              <a:chExt cx="388144" cy="92203"/>
            </a:xfrm>
          </p:grpSpPr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CA9460E5-DB23-BC7E-D0CF-BBD8293D35AB}"/>
                  </a:ext>
                </a:extLst>
              </p:cNvPr>
              <p:cNvGrpSpPr/>
              <p:nvPr/>
            </p:nvGrpSpPr>
            <p:grpSpPr>
              <a:xfrm>
                <a:off x="8827294" y="3126952"/>
                <a:ext cx="388144" cy="92203"/>
                <a:chOff x="7267575" y="5584032"/>
                <a:chExt cx="2988469" cy="73152"/>
              </a:xfrm>
            </p:grpSpPr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47F1E13D-1CF4-2D0B-1657-93186B6E1C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B7BD2571-F94B-A275-10E0-3E323901F6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43" name="Straight Connector 142">
                  <a:extLst>
                    <a:ext uri="{FF2B5EF4-FFF2-40B4-BE49-F238E27FC236}">
                      <a16:creationId xmlns:a16="http://schemas.microsoft.com/office/drawing/2014/main" id="{87B6AF93-CC2F-72CC-8FDF-7689CBDAEE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D6841EA9-333E-3FAF-A34F-0D3A31A5ADDD}"/>
                  </a:ext>
                </a:extLst>
              </p:cNvPr>
              <p:cNvSpPr/>
              <p:nvPr/>
            </p:nvSpPr>
            <p:spPr>
              <a:xfrm>
                <a:off x="8989223" y="3147574"/>
                <a:ext cx="73818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FAAAE441-132E-0717-FF95-D23D509B6057}"/>
                </a:ext>
              </a:extLst>
            </p:cNvPr>
            <p:cNvGrpSpPr/>
            <p:nvPr/>
          </p:nvGrpSpPr>
          <p:grpSpPr>
            <a:xfrm>
              <a:off x="9244397" y="3833916"/>
              <a:ext cx="427343" cy="92203"/>
              <a:chOff x="8639176" y="3307927"/>
              <a:chExt cx="611980" cy="92203"/>
            </a:xfrm>
          </p:grpSpPr>
          <p:grpSp>
            <p:nvGrpSpPr>
              <p:cNvPr id="145" name="Group 144">
                <a:extLst>
                  <a:ext uri="{FF2B5EF4-FFF2-40B4-BE49-F238E27FC236}">
                    <a16:creationId xmlns:a16="http://schemas.microsoft.com/office/drawing/2014/main" id="{0A61EE4A-FC93-A7E1-B8CA-11D8D0FE8FA9}"/>
                  </a:ext>
                </a:extLst>
              </p:cNvPr>
              <p:cNvGrpSpPr/>
              <p:nvPr/>
            </p:nvGrpSpPr>
            <p:grpSpPr>
              <a:xfrm>
                <a:off x="8639176" y="3307927"/>
                <a:ext cx="611980" cy="92203"/>
                <a:chOff x="7267575" y="5584032"/>
                <a:chExt cx="2988469" cy="73152"/>
              </a:xfrm>
            </p:grpSpPr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0B5A094E-CB6A-EFD8-A215-C9B3883604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DBBF9AC6-34A9-E4D9-536C-C984CF7E517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49" name="Straight Connector 148">
                  <a:extLst>
                    <a:ext uri="{FF2B5EF4-FFF2-40B4-BE49-F238E27FC236}">
                      <a16:creationId xmlns:a16="http://schemas.microsoft.com/office/drawing/2014/main" id="{FFAEC38E-22B4-EF04-CACC-00FDD0A123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8897A53B-C33D-B0EF-10F0-F3808DE3395A}"/>
                  </a:ext>
                </a:extLst>
              </p:cNvPr>
              <p:cNvSpPr/>
              <p:nvPr/>
            </p:nvSpPr>
            <p:spPr>
              <a:xfrm>
                <a:off x="8915404" y="3328549"/>
                <a:ext cx="73818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3E68F703-B06A-D92C-3698-528DD4DAE9D9}"/>
                </a:ext>
              </a:extLst>
            </p:cNvPr>
            <p:cNvGrpSpPr/>
            <p:nvPr/>
          </p:nvGrpSpPr>
          <p:grpSpPr>
            <a:xfrm>
              <a:off x="9221118" y="4975843"/>
              <a:ext cx="347528" cy="92203"/>
              <a:chOff x="8605839" y="3543671"/>
              <a:chExt cx="497680" cy="92203"/>
            </a:xfrm>
          </p:grpSpPr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D9E53D77-2C7E-900D-A03A-3A4D08143C49}"/>
                  </a:ext>
                </a:extLst>
              </p:cNvPr>
              <p:cNvGrpSpPr/>
              <p:nvPr/>
            </p:nvGrpSpPr>
            <p:grpSpPr>
              <a:xfrm>
                <a:off x="8605839" y="3543671"/>
                <a:ext cx="497680" cy="92203"/>
                <a:chOff x="7267575" y="5584032"/>
                <a:chExt cx="2988469" cy="73152"/>
              </a:xfrm>
            </p:grpSpPr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B894A064-0DF8-E4D4-EEAF-101990C526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5F1A35CA-7C69-CEA8-80BF-993A32706B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8C425D93-073D-99C4-5CCD-2EA31786C4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DB33A391-1B7F-D249-850B-312B32DA0B11}"/>
                  </a:ext>
                </a:extLst>
              </p:cNvPr>
              <p:cNvSpPr/>
              <p:nvPr/>
            </p:nvSpPr>
            <p:spPr>
              <a:xfrm>
                <a:off x="8822536" y="3565563"/>
                <a:ext cx="73820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00B6087B-4FF0-310B-8069-EB386767F8E3}"/>
                </a:ext>
              </a:extLst>
            </p:cNvPr>
            <p:cNvGrpSpPr/>
            <p:nvPr/>
          </p:nvGrpSpPr>
          <p:grpSpPr>
            <a:xfrm>
              <a:off x="9423982" y="5194574"/>
              <a:ext cx="302632" cy="92203"/>
              <a:chOff x="8896352" y="3686546"/>
              <a:chExt cx="433386" cy="92203"/>
            </a:xfrm>
          </p:grpSpPr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9C94F880-87C4-32FE-5B20-56901A479922}"/>
                  </a:ext>
                </a:extLst>
              </p:cNvPr>
              <p:cNvGrpSpPr/>
              <p:nvPr/>
            </p:nvGrpSpPr>
            <p:grpSpPr>
              <a:xfrm>
                <a:off x="8896352" y="3686546"/>
                <a:ext cx="433386" cy="92203"/>
                <a:chOff x="7267575" y="5584032"/>
                <a:chExt cx="2988469" cy="73152"/>
              </a:xfrm>
            </p:grpSpPr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BE833384-CAC1-A682-0CC2-CC11933EDC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60" name="Straight Connector 159">
                  <a:extLst>
                    <a:ext uri="{FF2B5EF4-FFF2-40B4-BE49-F238E27FC236}">
                      <a16:creationId xmlns:a16="http://schemas.microsoft.com/office/drawing/2014/main" id="{DCA857C5-675B-A709-BDB0-B14A185B48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61" name="Straight Connector 160">
                  <a:extLst>
                    <a:ext uri="{FF2B5EF4-FFF2-40B4-BE49-F238E27FC236}">
                      <a16:creationId xmlns:a16="http://schemas.microsoft.com/office/drawing/2014/main" id="{4F5FACC0-4A88-FA11-82F0-D45D9CBCD0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2B0CEBA6-A2ED-864C-3070-5F9A4982551F}"/>
                  </a:ext>
                </a:extLst>
              </p:cNvPr>
              <p:cNvSpPr/>
              <p:nvPr/>
            </p:nvSpPr>
            <p:spPr>
              <a:xfrm>
                <a:off x="9082093" y="3705898"/>
                <a:ext cx="73820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03586EB1-F571-9838-44E4-17BDB2ECC56B}"/>
                </a:ext>
              </a:extLst>
            </p:cNvPr>
            <p:cNvGrpSpPr/>
            <p:nvPr/>
          </p:nvGrpSpPr>
          <p:grpSpPr>
            <a:xfrm>
              <a:off x="9211141" y="5647769"/>
              <a:ext cx="362493" cy="92203"/>
              <a:chOff x="8591551" y="3948484"/>
              <a:chExt cx="519111" cy="92203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177DEE8-2B48-2A73-0A7F-61C3F648518F}"/>
                  </a:ext>
                </a:extLst>
              </p:cNvPr>
              <p:cNvGrpSpPr/>
              <p:nvPr/>
            </p:nvGrpSpPr>
            <p:grpSpPr>
              <a:xfrm>
                <a:off x="8591551" y="3948484"/>
                <a:ext cx="519111" cy="92203"/>
                <a:chOff x="7267575" y="5584032"/>
                <a:chExt cx="2988469" cy="73152"/>
              </a:xfrm>
            </p:grpSpPr>
            <p:cxnSp>
              <p:nvCxnSpPr>
                <p:cNvPr id="165" name="Straight Connector 164">
                  <a:extLst>
                    <a:ext uri="{FF2B5EF4-FFF2-40B4-BE49-F238E27FC236}">
                      <a16:creationId xmlns:a16="http://schemas.microsoft.com/office/drawing/2014/main" id="{9BCDB269-BC39-3A09-8443-74601F733A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66" name="Straight Connector 165">
                  <a:extLst>
                    <a:ext uri="{FF2B5EF4-FFF2-40B4-BE49-F238E27FC236}">
                      <a16:creationId xmlns:a16="http://schemas.microsoft.com/office/drawing/2014/main" id="{11E671AE-6024-139D-E7B7-4BB2E7A75F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67" name="Straight Connector 166">
                  <a:extLst>
                    <a:ext uri="{FF2B5EF4-FFF2-40B4-BE49-F238E27FC236}">
                      <a16:creationId xmlns:a16="http://schemas.microsoft.com/office/drawing/2014/main" id="{F0836B20-A149-63BD-9194-4F06F81DEE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9D2BA59B-653C-A4AB-DC50-180D20948087}"/>
                  </a:ext>
                </a:extLst>
              </p:cNvPr>
              <p:cNvSpPr/>
              <p:nvPr/>
            </p:nvSpPr>
            <p:spPr>
              <a:xfrm>
                <a:off x="8817775" y="3967836"/>
                <a:ext cx="73818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764A8E5A-C40D-B4DE-E0AD-1499ECDFB5D3}"/>
                </a:ext>
              </a:extLst>
            </p:cNvPr>
            <p:cNvGrpSpPr/>
            <p:nvPr/>
          </p:nvGrpSpPr>
          <p:grpSpPr>
            <a:xfrm>
              <a:off x="9422319" y="5894410"/>
              <a:ext cx="295980" cy="92203"/>
              <a:chOff x="8893970" y="4105647"/>
              <a:chExt cx="423861" cy="92203"/>
            </a:xfrm>
          </p:grpSpPr>
          <p:grpSp>
            <p:nvGrpSpPr>
              <p:cNvPr id="169" name="Group 168">
                <a:extLst>
                  <a:ext uri="{FF2B5EF4-FFF2-40B4-BE49-F238E27FC236}">
                    <a16:creationId xmlns:a16="http://schemas.microsoft.com/office/drawing/2014/main" id="{40DA55EE-1858-8F4E-20E3-B1E0F4387A87}"/>
                  </a:ext>
                </a:extLst>
              </p:cNvPr>
              <p:cNvGrpSpPr/>
              <p:nvPr/>
            </p:nvGrpSpPr>
            <p:grpSpPr>
              <a:xfrm>
                <a:off x="8893970" y="4105647"/>
                <a:ext cx="423861" cy="92203"/>
                <a:chOff x="7267575" y="5584032"/>
                <a:chExt cx="2988469" cy="73152"/>
              </a:xfrm>
            </p:grpSpPr>
            <p:cxnSp>
              <p:nvCxnSpPr>
                <p:cNvPr id="171" name="Straight Connector 170">
                  <a:extLst>
                    <a:ext uri="{FF2B5EF4-FFF2-40B4-BE49-F238E27FC236}">
                      <a16:creationId xmlns:a16="http://schemas.microsoft.com/office/drawing/2014/main" id="{CFE9ADFF-5533-052E-5518-23F4E72B0B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72" name="Straight Connector 171">
                  <a:extLst>
                    <a:ext uri="{FF2B5EF4-FFF2-40B4-BE49-F238E27FC236}">
                      <a16:creationId xmlns:a16="http://schemas.microsoft.com/office/drawing/2014/main" id="{895AF8AD-AA9E-DD61-8935-B81C5C79BC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73" name="Straight Connector 172">
                  <a:extLst>
                    <a:ext uri="{FF2B5EF4-FFF2-40B4-BE49-F238E27FC236}">
                      <a16:creationId xmlns:a16="http://schemas.microsoft.com/office/drawing/2014/main" id="{145F873C-5529-A43D-3EED-F4345749AD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24E5D4BA-2691-0449-DEA9-C5F33F71BF6C}"/>
                  </a:ext>
                </a:extLst>
              </p:cNvPr>
              <p:cNvSpPr/>
              <p:nvPr/>
            </p:nvSpPr>
            <p:spPr>
              <a:xfrm>
                <a:off x="9074949" y="4124999"/>
                <a:ext cx="73818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294336EB-C7AC-C6D8-E6E5-FB15CC238235}"/>
                </a:ext>
              </a:extLst>
            </p:cNvPr>
            <p:cNvGrpSpPr/>
            <p:nvPr/>
          </p:nvGrpSpPr>
          <p:grpSpPr>
            <a:xfrm>
              <a:off x="9362465" y="4287359"/>
              <a:ext cx="275025" cy="92203"/>
              <a:chOff x="8808256" y="3126952"/>
              <a:chExt cx="393852" cy="92203"/>
            </a:xfrm>
          </p:grpSpPr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C71A471B-D754-BB06-6D52-AF4ED5AADF05}"/>
                  </a:ext>
                </a:extLst>
              </p:cNvPr>
              <p:cNvGrpSpPr/>
              <p:nvPr/>
            </p:nvGrpSpPr>
            <p:grpSpPr>
              <a:xfrm>
                <a:off x="8808256" y="3126952"/>
                <a:ext cx="393852" cy="92203"/>
                <a:chOff x="7120961" y="5584032"/>
                <a:chExt cx="3032416" cy="73152"/>
              </a:xfrm>
            </p:grpSpPr>
            <p:cxnSp>
              <p:nvCxnSpPr>
                <p:cNvPr id="177" name="Straight Connector 176">
                  <a:extLst>
                    <a:ext uri="{FF2B5EF4-FFF2-40B4-BE49-F238E27FC236}">
                      <a16:creationId xmlns:a16="http://schemas.microsoft.com/office/drawing/2014/main" id="{6F184720-8FA9-CD14-F2CA-6FC36CAD82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116801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78" name="Straight Connector 177">
                  <a:extLst>
                    <a:ext uri="{FF2B5EF4-FFF2-40B4-BE49-F238E27FC236}">
                      <a16:creationId xmlns:a16="http://schemas.microsoft.com/office/drawing/2014/main" id="{88BDCB07-4A81-D3D5-7490-081135AD24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150234" y="5620608"/>
                  <a:ext cx="2988468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79" name="Straight Connector 178">
                  <a:extLst>
                    <a:ext uri="{FF2B5EF4-FFF2-40B4-BE49-F238E27FC236}">
                      <a16:creationId xmlns:a16="http://schemas.microsoft.com/office/drawing/2014/main" id="{9831720B-54E7-A5B3-FDCA-2117E799CB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084385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5C440113-8166-7603-4CE1-3B93D9CB496B}"/>
                  </a:ext>
                </a:extLst>
              </p:cNvPr>
              <p:cNvSpPr/>
              <p:nvPr/>
            </p:nvSpPr>
            <p:spPr>
              <a:xfrm>
                <a:off x="8975887" y="3145669"/>
                <a:ext cx="73818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6F1AC09A-394A-DE01-2A23-673F183DEE63}"/>
                </a:ext>
              </a:extLst>
            </p:cNvPr>
            <p:cNvGrpSpPr/>
            <p:nvPr/>
          </p:nvGrpSpPr>
          <p:grpSpPr>
            <a:xfrm>
              <a:off x="9274549" y="4513495"/>
              <a:ext cx="380627" cy="92203"/>
              <a:chOff x="8682355" y="3307927"/>
              <a:chExt cx="545080" cy="92203"/>
            </a:xfrm>
          </p:grpSpPr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9D11EE41-BE0F-05B8-A46C-B08644B59438}"/>
                  </a:ext>
                </a:extLst>
              </p:cNvPr>
              <p:cNvGrpSpPr/>
              <p:nvPr/>
            </p:nvGrpSpPr>
            <p:grpSpPr>
              <a:xfrm>
                <a:off x="8682355" y="3307927"/>
                <a:ext cx="545080" cy="92203"/>
                <a:chOff x="7478437" y="5584032"/>
                <a:chExt cx="2661778" cy="73152"/>
              </a:xfrm>
            </p:grpSpPr>
            <p:cxnSp>
              <p:nvCxnSpPr>
                <p:cNvPr id="183" name="Straight Connector 182">
                  <a:extLst>
                    <a:ext uri="{FF2B5EF4-FFF2-40B4-BE49-F238E27FC236}">
                      <a16:creationId xmlns:a16="http://schemas.microsoft.com/office/drawing/2014/main" id="{7ACE3C5A-16F0-0409-7886-A834FC2A16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095435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84" name="Straight Connector 183">
                  <a:extLst>
                    <a:ext uri="{FF2B5EF4-FFF2-40B4-BE49-F238E27FC236}">
                      <a16:creationId xmlns:a16="http://schemas.microsoft.com/office/drawing/2014/main" id="{18CB1798-B3A2-2F40-4251-06E3762FEB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3244" y="5620608"/>
                  <a:ext cx="2636971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85" name="Straight Connector 184">
                  <a:extLst>
                    <a:ext uri="{FF2B5EF4-FFF2-40B4-BE49-F238E27FC236}">
                      <a16:creationId xmlns:a16="http://schemas.microsoft.com/office/drawing/2014/main" id="{A2B7155B-961A-3508-6695-CD1F1A9C06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441861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182" name="Oval 181">
                <a:extLst>
                  <a:ext uri="{FF2B5EF4-FFF2-40B4-BE49-F238E27FC236}">
                    <a16:creationId xmlns:a16="http://schemas.microsoft.com/office/drawing/2014/main" id="{BD128547-FBBA-27EC-531C-A31168E85664}"/>
                  </a:ext>
                </a:extLst>
              </p:cNvPr>
              <p:cNvSpPr/>
              <p:nvPr/>
            </p:nvSpPr>
            <p:spPr>
              <a:xfrm>
                <a:off x="8915404" y="3328549"/>
                <a:ext cx="73818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516C2046-3CE0-3310-3EE9-88091D63BEB3}"/>
                </a:ext>
              </a:extLst>
            </p:cNvPr>
            <p:cNvGrpSpPr/>
            <p:nvPr/>
          </p:nvGrpSpPr>
          <p:grpSpPr>
            <a:xfrm>
              <a:off x="9235115" y="2066276"/>
              <a:ext cx="713349" cy="92203"/>
              <a:chOff x="8622506" y="1224334"/>
              <a:chExt cx="1021557" cy="92203"/>
            </a:xfrm>
          </p:grpSpPr>
          <p:grpSp>
            <p:nvGrpSpPr>
              <p:cNvPr id="188" name="Group 187">
                <a:extLst>
                  <a:ext uri="{FF2B5EF4-FFF2-40B4-BE49-F238E27FC236}">
                    <a16:creationId xmlns:a16="http://schemas.microsoft.com/office/drawing/2014/main" id="{067D0B95-278D-42ED-F96F-8279FDD0368C}"/>
                  </a:ext>
                </a:extLst>
              </p:cNvPr>
              <p:cNvGrpSpPr/>
              <p:nvPr/>
            </p:nvGrpSpPr>
            <p:grpSpPr>
              <a:xfrm>
                <a:off x="8622506" y="1224334"/>
                <a:ext cx="1021557" cy="92203"/>
                <a:chOff x="7267575" y="5584032"/>
                <a:chExt cx="2988469" cy="73152"/>
              </a:xfrm>
            </p:grpSpPr>
            <p:cxnSp>
              <p:nvCxnSpPr>
                <p:cNvPr id="190" name="Straight Connector 189">
                  <a:extLst>
                    <a:ext uri="{FF2B5EF4-FFF2-40B4-BE49-F238E27FC236}">
                      <a16:creationId xmlns:a16="http://schemas.microsoft.com/office/drawing/2014/main" id="{840C3CEC-7695-B011-7766-56348E8124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91" name="Straight Connector 190">
                  <a:extLst>
                    <a:ext uri="{FF2B5EF4-FFF2-40B4-BE49-F238E27FC236}">
                      <a16:creationId xmlns:a16="http://schemas.microsoft.com/office/drawing/2014/main" id="{4C1E1FDD-DCAA-92B0-F377-513E29D81D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92" name="Straight Connector 191">
                  <a:extLst>
                    <a:ext uri="{FF2B5EF4-FFF2-40B4-BE49-F238E27FC236}">
                      <a16:creationId xmlns:a16="http://schemas.microsoft.com/office/drawing/2014/main" id="{35B09BB9-C665-7E74-5D4A-4949801CD5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97F50E69-C98C-A3B7-BDCB-E0BBF512432D}"/>
                  </a:ext>
                </a:extLst>
              </p:cNvPr>
              <p:cNvSpPr/>
              <p:nvPr/>
            </p:nvSpPr>
            <p:spPr>
              <a:xfrm>
                <a:off x="9082089" y="1243051"/>
                <a:ext cx="73820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54D2FAE0-1BEA-E3C2-DABA-CE521ABFA7B9}"/>
                </a:ext>
              </a:extLst>
            </p:cNvPr>
            <p:cNvGrpSpPr/>
            <p:nvPr/>
          </p:nvGrpSpPr>
          <p:grpSpPr>
            <a:xfrm>
              <a:off x="9270035" y="2279610"/>
              <a:ext cx="603602" cy="92203"/>
              <a:chOff x="8672513" y="1421978"/>
              <a:chExt cx="864393" cy="92203"/>
            </a:xfrm>
          </p:grpSpPr>
          <p:grpSp>
            <p:nvGrpSpPr>
              <p:cNvPr id="194" name="Group 193">
                <a:extLst>
                  <a:ext uri="{FF2B5EF4-FFF2-40B4-BE49-F238E27FC236}">
                    <a16:creationId xmlns:a16="http://schemas.microsoft.com/office/drawing/2014/main" id="{25C6C4A7-7FEC-266B-FC3C-EE3B746434E6}"/>
                  </a:ext>
                </a:extLst>
              </p:cNvPr>
              <p:cNvGrpSpPr/>
              <p:nvPr/>
            </p:nvGrpSpPr>
            <p:grpSpPr>
              <a:xfrm>
                <a:off x="8672513" y="1421978"/>
                <a:ext cx="864393" cy="92203"/>
                <a:chOff x="7267575" y="5584032"/>
                <a:chExt cx="2988469" cy="73152"/>
              </a:xfrm>
            </p:grpSpPr>
            <p:cxnSp>
              <p:nvCxnSpPr>
                <p:cNvPr id="196" name="Straight Connector 195">
                  <a:extLst>
                    <a:ext uri="{FF2B5EF4-FFF2-40B4-BE49-F238E27FC236}">
                      <a16:creationId xmlns:a16="http://schemas.microsoft.com/office/drawing/2014/main" id="{441FE341-8B67-BCAD-6AAB-4223D58EB0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10219468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97" name="Straight Connector 196">
                  <a:extLst>
                    <a:ext uri="{FF2B5EF4-FFF2-40B4-BE49-F238E27FC236}">
                      <a16:creationId xmlns:a16="http://schemas.microsoft.com/office/drawing/2014/main" id="{0D29BFE1-0A69-A0CC-ED67-041E9ACC60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67575" y="5620608"/>
                  <a:ext cx="298846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198" name="Straight Connector 197">
                  <a:extLst>
                    <a:ext uri="{FF2B5EF4-FFF2-40B4-BE49-F238E27FC236}">
                      <a16:creationId xmlns:a16="http://schemas.microsoft.com/office/drawing/2014/main" id="{5F5A696B-05C1-642A-F6BE-BE8687F204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230999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96CC44DB-E232-3A47-BA67-5CBE9D5C6EEC}"/>
                  </a:ext>
                </a:extLst>
              </p:cNvPr>
              <p:cNvSpPr/>
              <p:nvPr/>
            </p:nvSpPr>
            <p:spPr>
              <a:xfrm>
                <a:off x="9101139" y="1440695"/>
                <a:ext cx="73818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2E11DD02-C186-9760-C7D3-84AFD9B2FB3C}"/>
                </a:ext>
              </a:extLst>
            </p:cNvPr>
            <p:cNvGrpSpPr/>
            <p:nvPr/>
          </p:nvGrpSpPr>
          <p:grpSpPr>
            <a:xfrm>
              <a:off x="9329762" y="2479036"/>
              <a:ext cx="247402" cy="92203"/>
              <a:chOff x="8863590" y="1607716"/>
              <a:chExt cx="354292" cy="92203"/>
            </a:xfrm>
          </p:grpSpPr>
          <p:grpSp>
            <p:nvGrpSpPr>
              <p:cNvPr id="200" name="Group 199">
                <a:extLst>
                  <a:ext uri="{FF2B5EF4-FFF2-40B4-BE49-F238E27FC236}">
                    <a16:creationId xmlns:a16="http://schemas.microsoft.com/office/drawing/2014/main" id="{99E638B2-2771-1762-668A-E67FB149B39B}"/>
                  </a:ext>
                </a:extLst>
              </p:cNvPr>
              <p:cNvGrpSpPr/>
              <p:nvPr/>
            </p:nvGrpSpPr>
            <p:grpSpPr>
              <a:xfrm>
                <a:off x="8863590" y="1607716"/>
                <a:ext cx="354292" cy="92203"/>
                <a:chOff x="7576219" y="5584032"/>
                <a:chExt cx="2268552" cy="73152"/>
              </a:xfrm>
            </p:grpSpPr>
            <p:cxnSp>
              <p:nvCxnSpPr>
                <p:cNvPr id="202" name="Straight Connector 201">
                  <a:extLst>
                    <a:ext uri="{FF2B5EF4-FFF2-40B4-BE49-F238E27FC236}">
                      <a16:creationId xmlns:a16="http://schemas.microsoft.com/office/drawing/2014/main" id="{48ED3771-B8C7-9A33-4B39-E4F04EE7F7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9808195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203" name="Straight Connector 202">
                  <a:extLst>
                    <a:ext uri="{FF2B5EF4-FFF2-40B4-BE49-F238E27FC236}">
                      <a16:creationId xmlns:a16="http://schemas.microsoft.com/office/drawing/2014/main" id="{F498589C-BC50-FE12-E9F2-EC562749BA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76219" y="5620608"/>
                  <a:ext cx="2263839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  <p:cxnSp>
              <p:nvCxnSpPr>
                <p:cNvPr id="204" name="Straight Connector 203">
                  <a:extLst>
                    <a:ext uri="{FF2B5EF4-FFF2-40B4-BE49-F238E27FC236}">
                      <a16:creationId xmlns:a16="http://schemas.microsoft.com/office/drawing/2014/main" id="{E90E3C01-6971-2D2F-E101-D16C4841DD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6200000">
                  <a:off x="7539735" y="5620608"/>
                  <a:ext cx="73152" cy="0"/>
                </a:xfrm>
                <a:prstGeom prst="line">
                  <a:avLst/>
                </a:prstGeom>
                <a:noFill/>
                <a:ln w="9525" cap="rnd" cmpd="sng" algn="ctr">
                  <a:solidFill>
                    <a:schemeClr val="tx1"/>
                  </a:solidFill>
                  <a:prstDash val="solid"/>
                </a:ln>
                <a:effectLst/>
              </p:spPr>
            </p:cxnSp>
          </p:grpSp>
          <p:sp>
            <p:nvSpPr>
              <p:cNvPr id="201" name="Oval 200">
                <a:extLst>
                  <a:ext uri="{FF2B5EF4-FFF2-40B4-BE49-F238E27FC236}">
                    <a16:creationId xmlns:a16="http://schemas.microsoft.com/office/drawing/2014/main" id="{0FC66EF2-F7F7-5D2E-4BDD-1A6EBF0C091F}"/>
                  </a:ext>
                </a:extLst>
              </p:cNvPr>
              <p:cNvSpPr/>
              <p:nvPr/>
            </p:nvSpPr>
            <p:spPr>
              <a:xfrm>
                <a:off x="9017797" y="1628338"/>
                <a:ext cx="73818" cy="50400"/>
              </a:xfrm>
              <a:prstGeom prst="ellipse">
                <a:avLst/>
              </a:prstGeom>
              <a:solidFill>
                <a:srgbClr val="595454"/>
              </a:solidFill>
              <a:ln>
                <a:solidFill>
                  <a:schemeClr val="tx1"/>
                </a:solidFill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PH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</p:grpSp>
      <p:sp>
        <p:nvSpPr>
          <p:cNvPr id="207" name="Rectangle 206">
            <a:extLst>
              <a:ext uri="{FF2B5EF4-FFF2-40B4-BE49-F238E27FC236}">
                <a16:creationId xmlns:a16="http://schemas.microsoft.com/office/drawing/2014/main" id="{C2D18A4E-E817-2004-908D-A0A92224D6CF}"/>
              </a:ext>
            </a:extLst>
          </p:cNvPr>
          <p:cNvSpPr/>
          <p:nvPr/>
        </p:nvSpPr>
        <p:spPr>
          <a:xfrm>
            <a:off x="307108" y="4761924"/>
            <a:ext cx="5635070" cy="254168"/>
          </a:xfrm>
          <a:prstGeom prst="rect">
            <a:avLst/>
          </a:prstGeom>
          <a:noFill/>
          <a:ln w="28575">
            <a:solidFill>
              <a:srgbClr val="BE2BBB"/>
            </a:solidFill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50" b="1" i="0" u="none" strike="noStrike" kern="0" cap="none" spc="0" normalizeH="0" baseline="0" noProof="0" dirty="0">
              <a:ln>
                <a:noFill/>
              </a:ln>
              <a:solidFill>
                <a:srgbClr val="14121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16639867-359C-DEBB-EA69-304E25A4FED8}"/>
              </a:ext>
            </a:extLst>
          </p:cNvPr>
          <p:cNvGrpSpPr/>
          <p:nvPr/>
        </p:nvGrpSpPr>
        <p:grpSpPr>
          <a:xfrm>
            <a:off x="6093216" y="3552764"/>
            <a:ext cx="5652000" cy="2241670"/>
            <a:chOff x="6093216" y="3552764"/>
            <a:chExt cx="5652000" cy="2241670"/>
          </a:xfrm>
        </p:grpSpPr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17B030F5-DBB8-09DA-5C6E-8C1DE2792BAC}"/>
                </a:ext>
              </a:extLst>
            </p:cNvPr>
            <p:cNvSpPr/>
            <p:nvPr/>
          </p:nvSpPr>
          <p:spPr>
            <a:xfrm>
              <a:off x="6093216" y="3552764"/>
              <a:ext cx="5652000" cy="206795"/>
            </a:xfrm>
            <a:prstGeom prst="rect">
              <a:avLst/>
            </a:prstGeom>
            <a:noFill/>
            <a:ln w="28575">
              <a:solidFill>
                <a:srgbClr val="BE2BBB"/>
              </a:solidFill>
            </a:ln>
            <a:effectLst/>
          </p:spPr>
          <p:txBody>
            <a:bodyPr lIns="91440" tIns="45720" rIns="91440" bIns="45720"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BDFB1AEE-0682-4E13-A68B-2C140B1D13A1}"/>
                </a:ext>
              </a:extLst>
            </p:cNvPr>
            <p:cNvSpPr/>
            <p:nvPr/>
          </p:nvSpPr>
          <p:spPr>
            <a:xfrm>
              <a:off x="6093216" y="4903515"/>
              <a:ext cx="5652000" cy="205200"/>
            </a:xfrm>
            <a:prstGeom prst="rect">
              <a:avLst/>
            </a:prstGeom>
            <a:noFill/>
            <a:ln w="28575">
              <a:solidFill>
                <a:srgbClr val="BE2BBB"/>
              </a:solidFill>
            </a:ln>
            <a:effectLst/>
          </p:spPr>
          <p:txBody>
            <a:bodyPr lIns="91440" tIns="45720" rIns="91440" bIns="45720"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E93702DD-16B0-BD8F-2793-7E02BD1C2C12}"/>
                </a:ext>
              </a:extLst>
            </p:cNvPr>
            <p:cNvSpPr/>
            <p:nvPr/>
          </p:nvSpPr>
          <p:spPr>
            <a:xfrm>
              <a:off x="6093216" y="5589234"/>
              <a:ext cx="5652000" cy="205200"/>
            </a:xfrm>
            <a:prstGeom prst="rect">
              <a:avLst/>
            </a:prstGeom>
            <a:noFill/>
            <a:ln w="57150">
              <a:solidFill>
                <a:srgbClr val="009FBA"/>
              </a:solidFill>
            </a:ln>
            <a:effectLst/>
          </p:spPr>
          <p:txBody>
            <a:bodyPr lIns="91440" tIns="45720" rIns="91440" bIns="45720"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9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214" name="TextBox 213">
            <a:extLst>
              <a:ext uri="{FF2B5EF4-FFF2-40B4-BE49-F238E27FC236}">
                <a16:creationId xmlns:a16="http://schemas.microsoft.com/office/drawing/2014/main" id="{98DF1DA4-E410-DD13-84A1-9C6EAE10BD5F}"/>
              </a:ext>
            </a:extLst>
          </p:cNvPr>
          <p:cNvSpPr txBox="1"/>
          <p:nvPr/>
        </p:nvSpPr>
        <p:spPr>
          <a:xfrm>
            <a:off x="56071" y="6192531"/>
            <a:ext cx="12066102" cy="37457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Treatment benefit with IberDd was consistent across prespecified subgroups, including LEN-exposed/-refractory patients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ED6B90-25EC-33CF-56AD-1E1605373E15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67</a:t>
            </a:r>
          </a:p>
        </p:txBody>
      </p:sp>
    </p:spTree>
    <p:extLst>
      <p:ext uri="{BB962C8B-B14F-4D97-AF65-F5344CB8AC3E}">
        <p14:creationId xmlns:p14="http://schemas.microsoft.com/office/powerpoint/2010/main" val="28789186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 animBg="1"/>
      <p:bldP spid="207" grpId="0" animBg="1"/>
      <p:bldP spid="2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4CA18-65CC-9834-E36A-A77A6CAF9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E4D2C-1D57-5A44-64C5-6196905A7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CELMoD triplets and quadruplets for RRMM: combination with mAbs or PIs </a:t>
            </a:r>
            <a:br>
              <a:rPr lang="en-US" sz="2400" dirty="0"/>
            </a:br>
            <a:r>
              <a:rPr lang="en-US" sz="3200" b="1" dirty="0"/>
              <a:t>Iberdomide + Isa-dex or Dara-Kd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35B1B-8EE5-6016-9E02-A780ED026A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687" y="6419854"/>
            <a:ext cx="12000550" cy="371644"/>
          </a:xfrm>
        </p:spPr>
        <p:txBody>
          <a:bodyPr/>
          <a:lstStyle/>
          <a:p>
            <a:r>
              <a:rPr lang="en-GB" sz="1200" dirty="0"/>
              <a:t>1. </a:t>
            </a:r>
            <a:r>
              <a:rPr lang="en-GB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Lim S-L, et al. Blood 2025;146(Supplement 1):5841</a:t>
            </a:r>
            <a:r>
              <a:rPr lang="en-GB" sz="1200" dirty="0"/>
              <a:t>.  2. </a:t>
            </a:r>
            <a:r>
              <a:rPr lang="en-GB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Landgren O, et al. Blood 2025;146(Supplement 1):251</a:t>
            </a:r>
            <a:r>
              <a:rPr lang="en-GB" sz="1200" dirty="0"/>
              <a:t>.</a:t>
            </a:r>
          </a:p>
        </p:txBody>
      </p:sp>
      <p:graphicFrame>
        <p:nvGraphicFramePr>
          <p:cNvPr id="14" name="Content Placeholder 10">
            <a:extLst>
              <a:ext uri="{FF2B5EF4-FFF2-40B4-BE49-F238E27FC236}">
                <a16:creationId xmlns:a16="http://schemas.microsoft.com/office/drawing/2014/main" id="{6C3992AC-521D-240A-8466-C154ADD48670}"/>
              </a:ext>
            </a:extLst>
          </p:cNvPr>
          <p:cNvGraphicFramePr>
            <a:graphicFrameLocks/>
          </p:cNvGraphicFramePr>
          <p:nvPr/>
        </p:nvGraphicFramePr>
        <p:xfrm>
          <a:off x="95687" y="1983032"/>
          <a:ext cx="5910263" cy="4562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A2B333F8-B978-05AA-8261-59FC1AE5A956}"/>
              </a:ext>
            </a:extLst>
          </p:cNvPr>
          <p:cNvSpPr txBox="1"/>
          <p:nvPr/>
        </p:nvSpPr>
        <p:spPr>
          <a:xfrm>
            <a:off x="95687" y="1300061"/>
            <a:ext cx="5910339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Iberdomide + Isa-dex for functional high-risk RRMM 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IBIS </a:t>
            </a:r>
            <a:r>
              <a:rPr lang="en-US" b="1" dirty="0" err="1">
                <a:solidFill>
                  <a:schemeClr val="tx1"/>
                </a:solidFill>
              </a:rPr>
              <a:t>AMaRC</a:t>
            </a:r>
            <a:r>
              <a:rPr lang="en-US" b="1" dirty="0">
                <a:solidFill>
                  <a:schemeClr val="tx1"/>
                </a:solidFill>
              </a:rPr>
              <a:t> 20-01 study</a:t>
            </a:r>
            <a:r>
              <a:rPr lang="en-US" b="1" baseline="30000" dirty="0">
                <a:solidFill>
                  <a:schemeClr val="tx1"/>
                </a:solidFill>
              </a:rPr>
              <a:t>1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endParaRPr lang="en-US" baseline="300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2A42DC-3BB2-D1FE-581F-3B4C5302EE3C}"/>
              </a:ext>
            </a:extLst>
          </p:cNvPr>
          <p:cNvSpPr txBox="1"/>
          <p:nvPr/>
        </p:nvSpPr>
        <p:spPr>
          <a:xfrm>
            <a:off x="6185974" y="1306513"/>
            <a:ext cx="5910339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Iberdomide + Dara-Kd in RRMM 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(Phase 2 </a:t>
            </a:r>
            <a:r>
              <a:rPr lang="en-US" b="1" dirty="0" err="1">
                <a:solidFill>
                  <a:schemeClr val="tx1"/>
                </a:solidFill>
              </a:rPr>
              <a:t>ReKInDLE</a:t>
            </a:r>
            <a:r>
              <a:rPr lang="en-US" b="1" dirty="0">
                <a:solidFill>
                  <a:schemeClr val="tx1"/>
                </a:solidFill>
              </a:rPr>
              <a:t> study)</a:t>
            </a:r>
            <a:r>
              <a:rPr lang="en-US" b="1" baseline="30000" dirty="0">
                <a:solidFill>
                  <a:schemeClr val="tx1"/>
                </a:solidFill>
              </a:rPr>
              <a:t>2</a:t>
            </a:r>
            <a:endParaRPr lang="en-US" baseline="30000" dirty="0">
              <a:solidFill>
                <a:schemeClr val="tx1"/>
              </a:solidFill>
            </a:endParaRPr>
          </a:p>
        </p:txBody>
      </p:sp>
      <p:graphicFrame>
        <p:nvGraphicFramePr>
          <p:cNvPr id="17" name="Content Placeholder 10">
            <a:extLst>
              <a:ext uri="{FF2B5EF4-FFF2-40B4-BE49-F238E27FC236}">
                <a16:creationId xmlns:a16="http://schemas.microsoft.com/office/drawing/2014/main" id="{C61B4CA9-CCB9-A590-0600-0F3715EAA1C5}"/>
              </a:ext>
            </a:extLst>
          </p:cNvPr>
          <p:cNvGraphicFramePr>
            <a:graphicFrameLocks/>
          </p:cNvGraphicFramePr>
          <p:nvPr/>
        </p:nvGraphicFramePr>
        <p:xfrm>
          <a:off x="6185898" y="1902888"/>
          <a:ext cx="5910339" cy="4615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9CEC993E-7CA5-6E14-96BC-BC30ED90044D}"/>
              </a:ext>
            </a:extLst>
          </p:cNvPr>
          <p:cNvGrpSpPr/>
          <p:nvPr/>
        </p:nvGrpSpPr>
        <p:grpSpPr>
          <a:xfrm>
            <a:off x="11331417" y="0"/>
            <a:ext cx="860583" cy="1192241"/>
            <a:chOff x="11331417" y="12694"/>
            <a:chExt cx="860583" cy="119224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69BEC4F3-EFAB-08F0-DD92-F85641BE72AA}"/>
                </a:ext>
              </a:extLst>
            </p:cNvPr>
            <p:cNvSpPr/>
            <p:nvPr/>
          </p:nvSpPr>
          <p:spPr>
            <a:xfrm>
              <a:off x="11331417" y="12694"/>
              <a:ext cx="860583" cy="1192241"/>
            </a:xfrm>
            <a:prstGeom prst="round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036376E-8AF7-AD9A-F66C-2CDB41BE4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389982" y="101390"/>
              <a:ext cx="776784" cy="78097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6FADB2B-A4FE-D074-1BBC-407901D2DFB4}"/>
                </a:ext>
              </a:extLst>
            </p:cNvPr>
            <p:cNvSpPr txBox="1"/>
            <p:nvPr/>
          </p:nvSpPr>
          <p:spPr>
            <a:xfrm>
              <a:off x="11458415" y="837806"/>
              <a:ext cx="6399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B62B30"/>
                  </a:solidFill>
                </a:rPr>
                <a:t>2025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0F794F57-8B55-9475-CB22-CF911FD0F48E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69</a:t>
            </a:r>
          </a:p>
        </p:txBody>
      </p:sp>
    </p:spTree>
    <p:extLst>
      <p:ext uri="{BB962C8B-B14F-4D97-AF65-F5344CB8AC3E}">
        <p14:creationId xmlns:p14="http://schemas.microsoft.com/office/powerpoint/2010/main" val="4511998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44929E4-4E95-45E4-9D61-AEDEF92FDE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>
                                            <p:graphicEl>
                                              <a:dgm id="{344929E4-4E95-45E4-9D61-AEDEF92FDE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graphicEl>
                                              <a:dgm id="{344929E4-4E95-45E4-9D61-AEDEF92FDE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graphicEl>
                                              <a:dgm id="{344929E4-4E95-45E4-9D61-AEDEF92FDE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6D1863-9B0F-47E6-AD41-97899B63A1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graphicEl>
                                              <a:dgm id="{7A6D1863-9B0F-47E6-AD41-97899B63A1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graphicEl>
                                              <a:dgm id="{7A6D1863-9B0F-47E6-AD41-97899B63A1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graphicEl>
                                              <a:dgm id="{7A6D1863-9B0F-47E6-AD41-97899B63A1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1F450FD7-9C86-47E5-AE4F-EFA6805A3E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>
                                            <p:graphicEl>
                                              <a:dgm id="{1F450FD7-9C86-47E5-AE4F-EFA6805A3E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>
                                            <p:graphicEl>
                                              <a:dgm id="{1F450FD7-9C86-47E5-AE4F-EFA6805A3E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>
                                            <p:graphicEl>
                                              <a:dgm id="{1F450FD7-9C86-47E5-AE4F-EFA6805A3E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A9B6437E-E8D8-485B-9CA9-8E406205C2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>
                                            <p:graphicEl>
                                              <a:dgm id="{A9B6437E-E8D8-485B-9CA9-8E406205C2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>
                                            <p:graphicEl>
                                              <a:dgm id="{A9B6437E-E8D8-485B-9CA9-8E406205C2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>
                                            <p:graphicEl>
                                              <a:dgm id="{A9B6437E-E8D8-485B-9CA9-8E406205C2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34A0023-7854-44C6-A67E-54F970E27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>
                                            <p:graphicEl>
                                              <a:dgm id="{D34A0023-7854-44C6-A67E-54F970E278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>
                                            <p:graphicEl>
                                              <a:dgm id="{D34A0023-7854-44C6-A67E-54F970E27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graphicEl>
                                              <a:dgm id="{D34A0023-7854-44C6-A67E-54F970E27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B995B59-FDAF-4738-8D07-2853B49DB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graphicEl>
                                              <a:dgm id="{3B995B59-FDAF-4738-8D07-2853B49DB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>
                                            <p:graphicEl>
                                              <a:dgm id="{3B995B59-FDAF-4738-8D07-2853B49DB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>
                                            <p:graphicEl>
                                              <a:dgm id="{3B995B59-FDAF-4738-8D07-2853B49DB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CBF83017-91F4-436A-B2B1-72A378BBF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>
                                            <p:graphicEl>
                                              <a:dgm id="{CBF83017-91F4-436A-B2B1-72A378BBFB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>
                                            <p:graphicEl>
                                              <a:dgm id="{CBF83017-91F4-436A-B2B1-72A378BBF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>
                                            <p:graphicEl>
                                              <a:dgm id="{CBF83017-91F4-436A-B2B1-72A378BBF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EBC13D0A-A01F-4948-BA15-9DB5B80628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>
                                            <p:graphicEl>
                                              <a:dgm id="{EBC13D0A-A01F-4948-BA15-9DB5B80628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>
                                            <p:graphicEl>
                                              <a:dgm id="{EBC13D0A-A01F-4948-BA15-9DB5B80628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>
                                            <p:graphicEl>
                                              <a:dgm id="{EBC13D0A-A01F-4948-BA15-9DB5B80628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27BFA207-C3CD-4147-B782-73135C9CA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>
                                            <p:graphicEl>
                                              <a:dgm id="{27BFA207-C3CD-4147-B782-73135C9CA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>
                                            <p:graphicEl>
                                              <a:dgm id="{27BFA207-C3CD-4147-B782-73135C9CA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>
                                            <p:graphicEl>
                                              <a:dgm id="{27BFA207-C3CD-4147-B782-73135C9CA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B49E70D-4ED4-4AF2-AB82-A9ADAC1EF3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>
                                            <p:graphicEl>
                                              <a:dgm id="{AB49E70D-4ED4-4AF2-AB82-A9ADAC1EF3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>
                                            <p:graphicEl>
                                              <a:dgm id="{AB49E70D-4ED4-4AF2-AB82-A9ADAC1EF3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>
                                            <p:graphicEl>
                                              <a:dgm id="{AB49E70D-4ED4-4AF2-AB82-A9ADAC1EF3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1FF3B8CF-1A7A-4247-BFE8-03730609F0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>
                                            <p:graphicEl>
                                              <a:dgm id="{1FF3B8CF-1A7A-4247-BFE8-03730609F0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>
                                            <p:graphicEl>
                                              <a:dgm id="{1FF3B8CF-1A7A-4247-BFE8-03730609F0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>
                                            <p:graphicEl>
                                              <a:dgm id="{1FF3B8CF-1A7A-4247-BFE8-03730609F0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dgm id="{931B7084-B083-49AD-811D-7EEF1D239D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7">
                                            <p:graphicEl>
                                              <a:dgm id="{931B7084-B083-49AD-811D-7EEF1D239D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>
                                            <p:graphicEl>
                                              <a:dgm id="{931B7084-B083-49AD-811D-7EEF1D239D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>
                                            <p:graphicEl>
                                              <a:dgm id="{931B7084-B083-49AD-811D-7EEF1D239D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 uiExpand="1">
        <p:bldSub>
          <a:bldDgm bld="one"/>
        </p:bldSub>
      </p:bldGraphic>
      <p:bldP spid="15" grpId="0" animBg="1"/>
      <p:bldP spid="16" grpId="0" animBg="1"/>
      <p:bldGraphic spid="17" grpId="0" uiExpand="1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26"/>
          <p:cNvSpPr/>
          <p:nvPr/>
        </p:nvSpPr>
        <p:spPr bwMode="auto">
          <a:xfrm>
            <a:off x="1191363" y="3329681"/>
            <a:ext cx="9807134" cy="824224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GB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Mezigdomide / iberdomide: potential strategy for overcoming immune exhaustion</a:t>
            </a:r>
            <a:br>
              <a:rPr kumimoji="0" lang="en-GB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GB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 of T cell ‘energizing’ agents in combination with/after T cell exhausting agents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Overcoming T-cell exhaustion</a:t>
            </a:r>
            <a:b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</a:br>
            <a:r>
              <a:rPr kumimoji="0" lang="en-GB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Improving CAR T-cell function with CELMoDs</a:t>
            </a:r>
            <a:endParaRPr lang="en-GB" i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609600" y="1507058"/>
            <a:ext cx="10972800" cy="1338480"/>
            <a:chOff x="609600" y="1507058"/>
            <a:chExt cx="10972800" cy="1338480"/>
          </a:xfrm>
        </p:grpSpPr>
        <p:sp>
          <p:nvSpPr>
            <p:cNvPr id="12" name="Freeform: Shape 11"/>
            <p:cNvSpPr/>
            <p:nvPr/>
          </p:nvSpPr>
          <p:spPr>
            <a:xfrm>
              <a:off x="609600" y="1698938"/>
              <a:ext cx="10972800" cy="1146600"/>
            </a:xfrm>
            <a:custGeom>
              <a:avLst/>
              <a:gdLst>
                <a:gd name="connsiteX0" fmla="*/ 0 w 10972800"/>
                <a:gd name="connsiteY0" fmla="*/ 0 h 1146600"/>
                <a:gd name="connsiteX1" fmla="*/ 10972800 w 10972800"/>
                <a:gd name="connsiteY1" fmla="*/ 0 h 1146600"/>
                <a:gd name="connsiteX2" fmla="*/ 10972800 w 10972800"/>
                <a:gd name="connsiteY2" fmla="*/ 1146600 h 1146600"/>
                <a:gd name="connsiteX3" fmla="*/ 0 w 10972800"/>
                <a:gd name="connsiteY3" fmla="*/ 1146600 h 1146600"/>
                <a:gd name="connsiteX4" fmla="*/ 0 w 10972800"/>
                <a:gd name="connsiteY4" fmla="*/ 0 h 114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72800" h="1146600">
                  <a:moveTo>
                    <a:pt x="0" y="0"/>
                  </a:moveTo>
                  <a:lnTo>
                    <a:pt x="10972800" y="0"/>
                  </a:lnTo>
                  <a:lnTo>
                    <a:pt x="10972800" y="1146600"/>
                  </a:lnTo>
                  <a:lnTo>
                    <a:pt x="0" y="11466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1611" tIns="270764" rIns="851611" bIns="92456" numCol="1" spcCol="1270" anchor="t" anchorCtr="0">
              <a:noAutofit/>
            </a:bodyPr>
            <a:lstStyle/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300" b="1" kern="1200" dirty="0"/>
                <a:t>Evaluation of the persistence, proliferation, and activation of healthy donor-derived anti-BCMA CAR T cells in response to addition of CELMoDs</a:t>
              </a:r>
              <a:endParaRPr lang="en-GB" sz="1300" kern="1200" dirty="0"/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300" b="1" kern="1200" dirty="0"/>
                <a:t>40-color spectral flow cytometry panels used to investigate dynamics of CAR T-cell phenotypes and proliferation</a:t>
              </a:r>
              <a:endParaRPr lang="en-GB" sz="1300" kern="1200" dirty="0"/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300" b="1" kern="1200" dirty="0"/>
                <a:t>Evaluation of effect of CELMoDs on antigen-specific cytokine production and cytotoxic activity of CAR T cells</a:t>
              </a:r>
              <a:endParaRPr lang="en-GB" sz="1300" kern="1200" dirty="0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1158240" y="1507058"/>
              <a:ext cx="7680960" cy="383760"/>
            </a:xfrm>
            <a:custGeom>
              <a:avLst/>
              <a:gdLst>
                <a:gd name="connsiteX0" fmla="*/ 0 w 7680960"/>
                <a:gd name="connsiteY0" fmla="*/ 63961 h 383760"/>
                <a:gd name="connsiteX1" fmla="*/ 63961 w 7680960"/>
                <a:gd name="connsiteY1" fmla="*/ 0 h 383760"/>
                <a:gd name="connsiteX2" fmla="*/ 7616999 w 7680960"/>
                <a:gd name="connsiteY2" fmla="*/ 0 h 383760"/>
                <a:gd name="connsiteX3" fmla="*/ 7680960 w 7680960"/>
                <a:gd name="connsiteY3" fmla="*/ 63961 h 383760"/>
                <a:gd name="connsiteX4" fmla="*/ 7680960 w 7680960"/>
                <a:gd name="connsiteY4" fmla="*/ 319799 h 383760"/>
                <a:gd name="connsiteX5" fmla="*/ 7616999 w 7680960"/>
                <a:gd name="connsiteY5" fmla="*/ 383760 h 383760"/>
                <a:gd name="connsiteX6" fmla="*/ 63961 w 7680960"/>
                <a:gd name="connsiteY6" fmla="*/ 383760 h 383760"/>
                <a:gd name="connsiteX7" fmla="*/ 0 w 7680960"/>
                <a:gd name="connsiteY7" fmla="*/ 319799 h 383760"/>
                <a:gd name="connsiteX8" fmla="*/ 0 w 7680960"/>
                <a:gd name="connsiteY8" fmla="*/ 63961 h 38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0960" h="383760">
                  <a:moveTo>
                    <a:pt x="0" y="63961"/>
                  </a:moveTo>
                  <a:cubicBezTo>
                    <a:pt x="0" y="28636"/>
                    <a:pt x="28636" y="0"/>
                    <a:pt x="63961" y="0"/>
                  </a:cubicBezTo>
                  <a:lnTo>
                    <a:pt x="7616999" y="0"/>
                  </a:lnTo>
                  <a:cubicBezTo>
                    <a:pt x="7652324" y="0"/>
                    <a:pt x="7680960" y="28636"/>
                    <a:pt x="7680960" y="63961"/>
                  </a:cubicBezTo>
                  <a:lnTo>
                    <a:pt x="7680960" y="319799"/>
                  </a:lnTo>
                  <a:cubicBezTo>
                    <a:pt x="7680960" y="355124"/>
                    <a:pt x="7652324" y="383760"/>
                    <a:pt x="7616999" y="383760"/>
                  </a:cubicBezTo>
                  <a:lnTo>
                    <a:pt x="63961" y="383760"/>
                  </a:lnTo>
                  <a:cubicBezTo>
                    <a:pt x="28636" y="383760"/>
                    <a:pt x="0" y="355124"/>
                    <a:pt x="0" y="319799"/>
                  </a:cubicBezTo>
                  <a:lnTo>
                    <a:pt x="0" y="63961"/>
                  </a:lnTo>
                  <a:close/>
                </a:path>
              </a:pathLst>
            </a:cu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9056" tIns="18734" rIns="309056" bIns="18734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b="1" i="1" kern="1200" dirty="0"/>
                <a:t>In vitro</a:t>
              </a:r>
              <a:r>
                <a:rPr lang="en-GB" sz="1300" b="1" kern="1200" dirty="0"/>
                <a:t> evaluation of impact of mezigdomide and iberdomide</a:t>
              </a:r>
              <a:endParaRPr lang="en-GB" sz="1300" kern="12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09600" y="2915738"/>
            <a:ext cx="10972800" cy="1133730"/>
            <a:chOff x="609600" y="2915738"/>
            <a:chExt cx="10972800" cy="1133730"/>
          </a:xfrm>
        </p:grpSpPr>
        <p:sp>
          <p:nvSpPr>
            <p:cNvPr id="14" name="Freeform: Shape 13"/>
            <p:cNvSpPr/>
            <p:nvPr/>
          </p:nvSpPr>
          <p:spPr>
            <a:xfrm>
              <a:off x="609600" y="3107618"/>
              <a:ext cx="10972800" cy="941850"/>
            </a:xfrm>
            <a:custGeom>
              <a:avLst/>
              <a:gdLst>
                <a:gd name="connsiteX0" fmla="*/ 0 w 10972800"/>
                <a:gd name="connsiteY0" fmla="*/ 0 h 941850"/>
                <a:gd name="connsiteX1" fmla="*/ 10972800 w 10972800"/>
                <a:gd name="connsiteY1" fmla="*/ 0 h 941850"/>
                <a:gd name="connsiteX2" fmla="*/ 10972800 w 10972800"/>
                <a:gd name="connsiteY2" fmla="*/ 941850 h 941850"/>
                <a:gd name="connsiteX3" fmla="*/ 0 w 10972800"/>
                <a:gd name="connsiteY3" fmla="*/ 941850 h 941850"/>
                <a:gd name="connsiteX4" fmla="*/ 0 w 10972800"/>
                <a:gd name="connsiteY4" fmla="*/ 0 h 94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72800" h="941850">
                  <a:moveTo>
                    <a:pt x="0" y="0"/>
                  </a:moveTo>
                  <a:lnTo>
                    <a:pt x="10972800" y="0"/>
                  </a:lnTo>
                  <a:lnTo>
                    <a:pt x="10972800" y="941850"/>
                  </a:lnTo>
                  <a:lnTo>
                    <a:pt x="0" y="94185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1611" tIns="270764" rIns="851611" bIns="92456" numCol="1" spcCol="1270" anchor="t" anchorCtr="0">
              <a:noAutofit/>
            </a:bodyPr>
            <a:lstStyle/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300" b="1" kern="1200" dirty="0"/>
                <a:t>Significant decrease in Ikaros and </a:t>
              </a:r>
              <a:r>
                <a:rPr lang="en-GB" sz="1300" b="1" kern="1200" dirty="0" err="1"/>
                <a:t>Aiolos</a:t>
              </a:r>
              <a:r>
                <a:rPr lang="en-GB" sz="1300" b="1" kern="1200" dirty="0"/>
                <a:t> in CAR T cells by 24 hours</a:t>
              </a:r>
              <a:endParaRPr lang="en-GB" sz="1300" kern="1200" dirty="0"/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300" b="1" kern="1200" dirty="0"/>
                <a:t>Persistence and increased viability in IL-2-starved CAR T cells</a:t>
              </a:r>
              <a:endParaRPr lang="en-GB" sz="1300" kern="1200" dirty="0"/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300" b="1" kern="1200" dirty="0">
                  <a:solidFill>
                    <a:srgbClr val="FF0000"/>
                  </a:solidFill>
                </a:rPr>
                <a:t>Median viability 82% vs 45% (p&lt;0.001) after CELMoD treatment</a:t>
              </a:r>
              <a:endParaRPr lang="en-GB" sz="13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1158240" y="2915738"/>
              <a:ext cx="7680960" cy="383760"/>
            </a:xfrm>
            <a:custGeom>
              <a:avLst/>
              <a:gdLst>
                <a:gd name="connsiteX0" fmla="*/ 0 w 7680960"/>
                <a:gd name="connsiteY0" fmla="*/ 63961 h 383760"/>
                <a:gd name="connsiteX1" fmla="*/ 63961 w 7680960"/>
                <a:gd name="connsiteY1" fmla="*/ 0 h 383760"/>
                <a:gd name="connsiteX2" fmla="*/ 7616999 w 7680960"/>
                <a:gd name="connsiteY2" fmla="*/ 0 h 383760"/>
                <a:gd name="connsiteX3" fmla="*/ 7680960 w 7680960"/>
                <a:gd name="connsiteY3" fmla="*/ 63961 h 383760"/>
                <a:gd name="connsiteX4" fmla="*/ 7680960 w 7680960"/>
                <a:gd name="connsiteY4" fmla="*/ 319799 h 383760"/>
                <a:gd name="connsiteX5" fmla="*/ 7616999 w 7680960"/>
                <a:gd name="connsiteY5" fmla="*/ 383760 h 383760"/>
                <a:gd name="connsiteX6" fmla="*/ 63961 w 7680960"/>
                <a:gd name="connsiteY6" fmla="*/ 383760 h 383760"/>
                <a:gd name="connsiteX7" fmla="*/ 0 w 7680960"/>
                <a:gd name="connsiteY7" fmla="*/ 319799 h 383760"/>
                <a:gd name="connsiteX8" fmla="*/ 0 w 7680960"/>
                <a:gd name="connsiteY8" fmla="*/ 63961 h 38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0960" h="383760">
                  <a:moveTo>
                    <a:pt x="0" y="63961"/>
                  </a:moveTo>
                  <a:cubicBezTo>
                    <a:pt x="0" y="28636"/>
                    <a:pt x="28636" y="0"/>
                    <a:pt x="63961" y="0"/>
                  </a:cubicBezTo>
                  <a:lnTo>
                    <a:pt x="7616999" y="0"/>
                  </a:lnTo>
                  <a:cubicBezTo>
                    <a:pt x="7652324" y="0"/>
                    <a:pt x="7680960" y="28636"/>
                    <a:pt x="7680960" y="63961"/>
                  </a:cubicBezTo>
                  <a:lnTo>
                    <a:pt x="7680960" y="319799"/>
                  </a:lnTo>
                  <a:cubicBezTo>
                    <a:pt x="7680960" y="355124"/>
                    <a:pt x="7652324" y="383760"/>
                    <a:pt x="7616999" y="383760"/>
                  </a:cubicBezTo>
                  <a:lnTo>
                    <a:pt x="63961" y="383760"/>
                  </a:lnTo>
                  <a:cubicBezTo>
                    <a:pt x="28636" y="383760"/>
                    <a:pt x="0" y="355124"/>
                    <a:pt x="0" y="319799"/>
                  </a:cubicBezTo>
                  <a:lnTo>
                    <a:pt x="0" y="63961"/>
                  </a:lnTo>
                  <a:close/>
                </a:path>
              </a:pathLst>
            </a:cu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9056" tIns="18734" rIns="309056" bIns="18734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b="1" kern="1200"/>
                <a:t>Cellular effects</a:t>
              </a:r>
              <a:endParaRPr lang="en-GB" sz="1300" kern="120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09600" y="4119668"/>
            <a:ext cx="10972800" cy="1113255"/>
            <a:chOff x="609600" y="4119668"/>
            <a:chExt cx="10972800" cy="1113255"/>
          </a:xfrm>
        </p:grpSpPr>
        <p:sp>
          <p:nvSpPr>
            <p:cNvPr id="16" name="Freeform: Shape 15"/>
            <p:cNvSpPr/>
            <p:nvPr/>
          </p:nvSpPr>
          <p:spPr>
            <a:xfrm>
              <a:off x="609600" y="4311548"/>
              <a:ext cx="10972800" cy="921375"/>
            </a:xfrm>
            <a:custGeom>
              <a:avLst/>
              <a:gdLst>
                <a:gd name="connsiteX0" fmla="*/ 0 w 10972800"/>
                <a:gd name="connsiteY0" fmla="*/ 0 h 921375"/>
                <a:gd name="connsiteX1" fmla="*/ 10972800 w 10972800"/>
                <a:gd name="connsiteY1" fmla="*/ 0 h 921375"/>
                <a:gd name="connsiteX2" fmla="*/ 10972800 w 10972800"/>
                <a:gd name="connsiteY2" fmla="*/ 921375 h 921375"/>
                <a:gd name="connsiteX3" fmla="*/ 0 w 10972800"/>
                <a:gd name="connsiteY3" fmla="*/ 921375 h 921375"/>
                <a:gd name="connsiteX4" fmla="*/ 0 w 10972800"/>
                <a:gd name="connsiteY4" fmla="*/ 0 h 92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72800" h="921375">
                  <a:moveTo>
                    <a:pt x="0" y="0"/>
                  </a:moveTo>
                  <a:lnTo>
                    <a:pt x="10972800" y="0"/>
                  </a:lnTo>
                  <a:lnTo>
                    <a:pt x="10972800" y="921375"/>
                  </a:lnTo>
                  <a:lnTo>
                    <a:pt x="0" y="92137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1611" tIns="270764" rIns="851611" bIns="92456" numCol="1" spcCol="1270" anchor="t" anchorCtr="0">
              <a:noAutofit/>
            </a:bodyPr>
            <a:lstStyle/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300" b="1" kern="1200" dirty="0"/>
                <a:t>Mezigdomide tripled and iberdomide doubled presence of activation markers HLA-DR and CD69</a:t>
              </a:r>
              <a:endParaRPr lang="en-GB" sz="1300" kern="1200" dirty="0"/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300" b="1" kern="1200" dirty="0">
                  <a:solidFill>
                    <a:srgbClr val="FF0000"/>
                  </a:solidFill>
                </a:rPr>
                <a:t>CELMoDs during CAR T cell transduction doubled production of effector memory phenotype CAR T cells, potentially promoting survival and function</a:t>
              </a:r>
              <a:endParaRPr lang="en-GB" sz="1300" kern="1200" dirty="0">
                <a:solidFill>
                  <a:srgbClr val="FF0000"/>
                </a:solidFill>
              </a:endParaRPr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1158240" y="4119668"/>
              <a:ext cx="7680960" cy="383760"/>
            </a:xfrm>
            <a:custGeom>
              <a:avLst/>
              <a:gdLst>
                <a:gd name="connsiteX0" fmla="*/ 0 w 7680960"/>
                <a:gd name="connsiteY0" fmla="*/ 63961 h 383760"/>
                <a:gd name="connsiteX1" fmla="*/ 63961 w 7680960"/>
                <a:gd name="connsiteY1" fmla="*/ 0 h 383760"/>
                <a:gd name="connsiteX2" fmla="*/ 7616999 w 7680960"/>
                <a:gd name="connsiteY2" fmla="*/ 0 h 383760"/>
                <a:gd name="connsiteX3" fmla="*/ 7680960 w 7680960"/>
                <a:gd name="connsiteY3" fmla="*/ 63961 h 383760"/>
                <a:gd name="connsiteX4" fmla="*/ 7680960 w 7680960"/>
                <a:gd name="connsiteY4" fmla="*/ 319799 h 383760"/>
                <a:gd name="connsiteX5" fmla="*/ 7616999 w 7680960"/>
                <a:gd name="connsiteY5" fmla="*/ 383760 h 383760"/>
                <a:gd name="connsiteX6" fmla="*/ 63961 w 7680960"/>
                <a:gd name="connsiteY6" fmla="*/ 383760 h 383760"/>
                <a:gd name="connsiteX7" fmla="*/ 0 w 7680960"/>
                <a:gd name="connsiteY7" fmla="*/ 319799 h 383760"/>
                <a:gd name="connsiteX8" fmla="*/ 0 w 7680960"/>
                <a:gd name="connsiteY8" fmla="*/ 63961 h 38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0960" h="383760">
                  <a:moveTo>
                    <a:pt x="0" y="63961"/>
                  </a:moveTo>
                  <a:cubicBezTo>
                    <a:pt x="0" y="28636"/>
                    <a:pt x="28636" y="0"/>
                    <a:pt x="63961" y="0"/>
                  </a:cubicBezTo>
                  <a:lnTo>
                    <a:pt x="7616999" y="0"/>
                  </a:lnTo>
                  <a:cubicBezTo>
                    <a:pt x="7652324" y="0"/>
                    <a:pt x="7680960" y="28636"/>
                    <a:pt x="7680960" y="63961"/>
                  </a:cubicBezTo>
                  <a:lnTo>
                    <a:pt x="7680960" y="319799"/>
                  </a:lnTo>
                  <a:cubicBezTo>
                    <a:pt x="7680960" y="355124"/>
                    <a:pt x="7652324" y="383760"/>
                    <a:pt x="7616999" y="383760"/>
                  </a:cubicBezTo>
                  <a:lnTo>
                    <a:pt x="63961" y="383760"/>
                  </a:lnTo>
                  <a:cubicBezTo>
                    <a:pt x="28636" y="383760"/>
                    <a:pt x="0" y="355124"/>
                    <a:pt x="0" y="319799"/>
                  </a:cubicBezTo>
                  <a:lnTo>
                    <a:pt x="0" y="63961"/>
                  </a:lnTo>
                  <a:close/>
                </a:path>
              </a:pathLst>
            </a:cu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9056" tIns="18734" rIns="309056" bIns="18734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b="1" kern="1200"/>
                <a:t>Activation</a:t>
              </a:r>
              <a:endParaRPr lang="en-GB" sz="1300" kern="120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09600" y="5303123"/>
            <a:ext cx="10972800" cy="1113255"/>
            <a:chOff x="609600" y="5303123"/>
            <a:chExt cx="10972800" cy="1113255"/>
          </a:xfrm>
        </p:grpSpPr>
        <p:sp>
          <p:nvSpPr>
            <p:cNvPr id="18" name="Freeform: Shape 17"/>
            <p:cNvSpPr/>
            <p:nvPr/>
          </p:nvSpPr>
          <p:spPr>
            <a:xfrm>
              <a:off x="609600" y="5495003"/>
              <a:ext cx="10972800" cy="921375"/>
            </a:xfrm>
            <a:custGeom>
              <a:avLst/>
              <a:gdLst>
                <a:gd name="connsiteX0" fmla="*/ 0 w 10972800"/>
                <a:gd name="connsiteY0" fmla="*/ 0 h 921375"/>
                <a:gd name="connsiteX1" fmla="*/ 10972800 w 10972800"/>
                <a:gd name="connsiteY1" fmla="*/ 0 h 921375"/>
                <a:gd name="connsiteX2" fmla="*/ 10972800 w 10972800"/>
                <a:gd name="connsiteY2" fmla="*/ 921375 h 921375"/>
                <a:gd name="connsiteX3" fmla="*/ 0 w 10972800"/>
                <a:gd name="connsiteY3" fmla="*/ 921375 h 921375"/>
                <a:gd name="connsiteX4" fmla="*/ 0 w 10972800"/>
                <a:gd name="connsiteY4" fmla="*/ 0 h 921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72800" h="921375">
                  <a:moveTo>
                    <a:pt x="0" y="0"/>
                  </a:moveTo>
                  <a:lnTo>
                    <a:pt x="10972800" y="0"/>
                  </a:lnTo>
                  <a:lnTo>
                    <a:pt x="10972800" y="921375"/>
                  </a:lnTo>
                  <a:lnTo>
                    <a:pt x="0" y="92137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1611" tIns="270764" rIns="851611" bIns="92456" numCol="1" spcCol="1270" anchor="t" anchorCtr="0">
              <a:noAutofit/>
            </a:bodyPr>
            <a:lstStyle/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300" b="1" kern="1200" dirty="0">
                  <a:solidFill>
                    <a:srgbClr val="FF0000"/>
                  </a:solidFill>
                </a:rPr>
                <a:t>Increased production of IL-2, IL-17a, TNFα antigen-specific cytokines by CD8+ and CD4+ CAR T cells against BCMA-expressing MM cells</a:t>
              </a:r>
              <a:endParaRPr lang="en-GB" sz="1300" kern="1200" dirty="0">
                <a:solidFill>
                  <a:srgbClr val="FF0000"/>
                </a:solidFill>
              </a:endParaRPr>
            </a:p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300" b="1" kern="1200" dirty="0"/>
                <a:t>46% increase in antigen-specific toxicity with CELMoDs</a:t>
              </a:r>
              <a:endParaRPr lang="en-GB" sz="1300" kern="1200" dirty="0"/>
            </a:p>
          </p:txBody>
        </p:sp>
        <p:sp>
          <p:nvSpPr>
            <p:cNvPr id="19" name="Freeform: Shape 18"/>
            <p:cNvSpPr/>
            <p:nvPr/>
          </p:nvSpPr>
          <p:spPr>
            <a:xfrm>
              <a:off x="1158240" y="5303123"/>
              <a:ext cx="7680960" cy="383760"/>
            </a:xfrm>
            <a:custGeom>
              <a:avLst/>
              <a:gdLst>
                <a:gd name="connsiteX0" fmla="*/ 0 w 7680960"/>
                <a:gd name="connsiteY0" fmla="*/ 63961 h 383760"/>
                <a:gd name="connsiteX1" fmla="*/ 63961 w 7680960"/>
                <a:gd name="connsiteY1" fmla="*/ 0 h 383760"/>
                <a:gd name="connsiteX2" fmla="*/ 7616999 w 7680960"/>
                <a:gd name="connsiteY2" fmla="*/ 0 h 383760"/>
                <a:gd name="connsiteX3" fmla="*/ 7680960 w 7680960"/>
                <a:gd name="connsiteY3" fmla="*/ 63961 h 383760"/>
                <a:gd name="connsiteX4" fmla="*/ 7680960 w 7680960"/>
                <a:gd name="connsiteY4" fmla="*/ 319799 h 383760"/>
                <a:gd name="connsiteX5" fmla="*/ 7616999 w 7680960"/>
                <a:gd name="connsiteY5" fmla="*/ 383760 h 383760"/>
                <a:gd name="connsiteX6" fmla="*/ 63961 w 7680960"/>
                <a:gd name="connsiteY6" fmla="*/ 383760 h 383760"/>
                <a:gd name="connsiteX7" fmla="*/ 0 w 7680960"/>
                <a:gd name="connsiteY7" fmla="*/ 319799 h 383760"/>
                <a:gd name="connsiteX8" fmla="*/ 0 w 7680960"/>
                <a:gd name="connsiteY8" fmla="*/ 63961 h 38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80960" h="383760">
                  <a:moveTo>
                    <a:pt x="0" y="63961"/>
                  </a:moveTo>
                  <a:cubicBezTo>
                    <a:pt x="0" y="28636"/>
                    <a:pt x="28636" y="0"/>
                    <a:pt x="63961" y="0"/>
                  </a:cubicBezTo>
                  <a:lnTo>
                    <a:pt x="7616999" y="0"/>
                  </a:lnTo>
                  <a:cubicBezTo>
                    <a:pt x="7652324" y="0"/>
                    <a:pt x="7680960" y="28636"/>
                    <a:pt x="7680960" y="63961"/>
                  </a:cubicBezTo>
                  <a:lnTo>
                    <a:pt x="7680960" y="319799"/>
                  </a:lnTo>
                  <a:cubicBezTo>
                    <a:pt x="7680960" y="355124"/>
                    <a:pt x="7652324" y="383760"/>
                    <a:pt x="7616999" y="383760"/>
                  </a:cubicBezTo>
                  <a:lnTo>
                    <a:pt x="63961" y="383760"/>
                  </a:lnTo>
                  <a:cubicBezTo>
                    <a:pt x="28636" y="383760"/>
                    <a:pt x="0" y="355124"/>
                    <a:pt x="0" y="319799"/>
                  </a:cubicBezTo>
                  <a:lnTo>
                    <a:pt x="0" y="63961"/>
                  </a:lnTo>
                  <a:close/>
                </a:path>
              </a:pathLst>
            </a:cu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9056" tIns="18734" rIns="309056" bIns="18734" numCol="1" spcCol="1270" anchor="ctr" anchorCtr="0">
              <a:noAutofit/>
            </a:bodyPr>
            <a:lstStyle/>
            <a:p>
              <a:pPr marL="0" lvl="0" indent="0" algn="l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300" b="1" kern="1200"/>
                <a:t>Cytokine production and cytotoxicity</a:t>
              </a:r>
              <a:endParaRPr lang="en-GB" sz="1300" kern="1200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None/>
              <a:defRPr/>
            </a:pPr>
            <a:r>
              <a:rPr kumimoji="0" lang="en-GB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Aleman A, et al. Blood 2024;144(supplement 1):3259.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1331417" y="0"/>
            <a:ext cx="860583" cy="1192241"/>
            <a:chOff x="11331417" y="12694"/>
            <a:chExt cx="860583" cy="1192241"/>
          </a:xfrm>
        </p:grpSpPr>
        <p:sp>
          <p:nvSpPr>
            <p:cNvPr id="7" name="Rectangle: Rounded Corners 6"/>
            <p:cNvSpPr/>
            <p:nvPr/>
          </p:nvSpPr>
          <p:spPr>
            <a:xfrm>
              <a:off x="11331417" y="12694"/>
              <a:ext cx="860583" cy="1192241"/>
            </a:xfrm>
            <a:prstGeom prst="round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89982" y="101390"/>
              <a:ext cx="776784" cy="78097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1458415" y="837806"/>
              <a:ext cx="6399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B62B30"/>
                  </a:solidFill>
                </a:rPr>
                <a:t>2024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3666" y="971653"/>
            <a:ext cx="6071630" cy="2824788"/>
            <a:chOff x="2498747" y="2104924"/>
            <a:chExt cx="6071630" cy="2824788"/>
          </a:xfrm>
        </p:grpSpPr>
        <p:sp>
          <p:nvSpPr>
            <p:cNvPr id="5" name="Rectangle: Rounded Corners 4"/>
            <p:cNvSpPr/>
            <p:nvPr/>
          </p:nvSpPr>
          <p:spPr>
            <a:xfrm>
              <a:off x="2929039" y="2497412"/>
              <a:ext cx="5641338" cy="2432300"/>
            </a:xfrm>
            <a:prstGeom prst="roundRect">
              <a:avLst>
                <a:gd name="adj" fmla="val 11883"/>
              </a:avLst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3118096" y="2785375"/>
              <a:ext cx="5288048" cy="431409"/>
            </a:xfrm>
            <a:custGeom>
              <a:avLst/>
              <a:gdLst>
                <a:gd name="connsiteX0" fmla="*/ 0 w 5562694"/>
                <a:gd name="connsiteY0" fmla="*/ 0 h 403200"/>
                <a:gd name="connsiteX1" fmla="*/ 5562694 w 5562694"/>
                <a:gd name="connsiteY1" fmla="*/ 0 h 403200"/>
                <a:gd name="connsiteX2" fmla="*/ 5562694 w 5562694"/>
                <a:gd name="connsiteY2" fmla="*/ 403200 h 403200"/>
                <a:gd name="connsiteX3" fmla="*/ 0 w 5562694"/>
                <a:gd name="connsiteY3" fmla="*/ 403200 h 403200"/>
                <a:gd name="connsiteX4" fmla="*/ 0 w 5562694"/>
                <a:gd name="connsiteY4" fmla="*/ 0 h 4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403200">
                  <a:moveTo>
                    <a:pt x="0" y="0"/>
                  </a:moveTo>
                  <a:lnTo>
                    <a:pt x="5562694" y="0"/>
                  </a:lnTo>
                  <a:lnTo>
                    <a:pt x="5562694" y="403200"/>
                  </a:lnTo>
                  <a:lnTo>
                    <a:pt x="0" y="403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>
                  <a:solidFill>
                    <a:schemeClr val="tx1"/>
                  </a:solidFill>
                </a:rPr>
                <a:t>Preclinical benefit of CELMoD-</a:t>
              </a:r>
              <a:r>
                <a:rPr lang="en-GB" sz="1400" b="1" kern="1200" dirty="0" err="1">
                  <a:solidFill>
                    <a:schemeClr val="tx1"/>
                  </a:solidFill>
                </a:rPr>
                <a:t>dex</a:t>
              </a:r>
              <a:r>
                <a:rPr lang="en-GB" sz="1400" b="1" kern="1200" dirty="0">
                  <a:solidFill>
                    <a:schemeClr val="tx1"/>
                  </a:solidFill>
                </a:rPr>
                <a:t> on TCE outcome</a:t>
              </a:r>
              <a:endParaRPr lang="en-GB" sz="1400" kern="1200" baseline="30000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3118096" y="3229988"/>
              <a:ext cx="5288048" cy="1600821"/>
            </a:xfrm>
            <a:custGeom>
              <a:avLst/>
              <a:gdLst>
                <a:gd name="connsiteX0" fmla="*/ 0 w 5562694"/>
                <a:gd name="connsiteY0" fmla="*/ 0 h 2152079"/>
                <a:gd name="connsiteX1" fmla="*/ 5562694 w 5562694"/>
                <a:gd name="connsiteY1" fmla="*/ 0 h 2152079"/>
                <a:gd name="connsiteX2" fmla="*/ 5562694 w 5562694"/>
                <a:gd name="connsiteY2" fmla="*/ 2152079 h 2152079"/>
                <a:gd name="connsiteX3" fmla="*/ 0 w 5562694"/>
                <a:gd name="connsiteY3" fmla="*/ 2152079 h 2152079"/>
                <a:gd name="connsiteX4" fmla="*/ 0 w 5562694"/>
                <a:gd name="connsiteY4" fmla="*/ 0 h 215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2152079">
                  <a:moveTo>
                    <a:pt x="0" y="0"/>
                  </a:moveTo>
                  <a:lnTo>
                    <a:pt x="5562694" y="0"/>
                  </a:lnTo>
                  <a:lnTo>
                    <a:pt x="5562694" y="2152079"/>
                  </a:lnTo>
                  <a:lnTo>
                    <a:pt x="0" y="21520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/>
                <a:t>Immunocompetent CRBN+ mouse model</a:t>
              </a:r>
            </a:p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kern="1200" dirty="0"/>
                <a:t>Dex alone shown to moderate T-cell proliferation in response to TCE and to give moderate sustained cytokine production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Incremental TCE step-up dosing combined with iberdomide or mezigdomide plus </a:t>
              </a:r>
              <a:r>
                <a:rPr lang="en-GB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dex</a:t>
              </a: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was feasible and tolerable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</a:pPr>
              <a:r>
                <a:rPr lang="en-GB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Pretreatment with </a:t>
              </a:r>
              <a:r>
                <a:rPr lang="en-GB" sz="12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iber-dex</a:t>
              </a:r>
              <a:r>
                <a:rPr lang="en-GB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before TCE gave 100% response rate, highest overall survival, and more </a:t>
              </a:r>
              <a:r>
                <a:rPr lang="en-GB" sz="12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favorable</a:t>
              </a:r>
              <a:r>
                <a:rPr lang="en-GB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T-cell profiling over time</a:t>
              </a:r>
            </a:p>
            <a:p>
              <a:pPr marL="0" lvl="1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Meermeier</a:t>
              </a: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EW, et al. Blood 2024;144(supplement 1):356.</a:t>
              </a:r>
            </a:p>
          </p:txBody>
        </p:sp>
        <p:sp>
          <p:nvSpPr>
            <p:cNvPr id="24" name="Rectangle: Rounded Corners 23"/>
            <p:cNvSpPr/>
            <p:nvPr/>
          </p:nvSpPr>
          <p:spPr>
            <a:xfrm>
              <a:off x="2498747" y="2104924"/>
              <a:ext cx="860583" cy="1192241"/>
            </a:xfrm>
            <a:prstGeom prst="round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7312" y="2193620"/>
              <a:ext cx="776784" cy="780978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2625745" y="2930036"/>
              <a:ext cx="6399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B62B30"/>
                  </a:solidFill>
                </a:rPr>
                <a:t>2024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100078" y="1171296"/>
            <a:ext cx="5951098" cy="2759940"/>
            <a:chOff x="2498747" y="2272710"/>
            <a:chExt cx="5951098" cy="2759940"/>
          </a:xfrm>
        </p:grpSpPr>
        <p:sp>
          <p:nvSpPr>
            <p:cNvPr id="67" name="Rectangle: Rounded Corners 66"/>
            <p:cNvSpPr/>
            <p:nvPr/>
          </p:nvSpPr>
          <p:spPr>
            <a:xfrm>
              <a:off x="2929039" y="2497412"/>
              <a:ext cx="5520806" cy="2535238"/>
            </a:xfrm>
            <a:prstGeom prst="roundRect">
              <a:avLst>
                <a:gd name="adj" fmla="val 11883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8" name="Freeform: Shape 67"/>
            <p:cNvSpPr/>
            <p:nvPr/>
          </p:nvSpPr>
          <p:spPr>
            <a:xfrm>
              <a:off x="3118096" y="2785375"/>
              <a:ext cx="5175064" cy="431409"/>
            </a:xfrm>
            <a:custGeom>
              <a:avLst/>
              <a:gdLst>
                <a:gd name="connsiteX0" fmla="*/ 0 w 5562694"/>
                <a:gd name="connsiteY0" fmla="*/ 0 h 403200"/>
                <a:gd name="connsiteX1" fmla="*/ 5562694 w 5562694"/>
                <a:gd name="connsiteY1" fmla="*/ 0 h 403200"/>
                <a:gd name="connsiteX2" fmla="*/ 5562694 w 5562694"/>
                <a:gd name="connsiteY2" fmla="*/ 403200 h 403200"/>
                <a:gd name="connsiteX3" fmla="*/ 0 w 5562694"/>
                <a:gd name="connsiteY3" fmla="*/ 403200 h 403200"/>
                <a:gd name="connsiteX4" fmla="*/ 0 w 5562694"/>
                <a:gd name="connsiteY4" fmla="*/ 0 h 4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403200">
                  <a:moveTo>
                    <a:pt x="0" y="0"/>
                  </a:moveTo>
                  <a:lnTo>
                    <a:pt x="5562694" y="0"/>
                  </a:lnTo>
                  <a:lnTo>
                    <a:pt x="5562694" y="403200"/>
                  </a:lnTo>
                  <a:lnTo>
                    <a:pt x="0" y="403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400" b="1" dirty="0">
                  <a:solidFill>
                    <a:schemeClr val="tx1"/>
                  </a:solidFill>
                </a:rPr>
                <a:t>Immune system reactivation with mezigdomide regimens</a:t>
              </a:r>
            </a:p>
          </p:txBody>
        </p:sp>
        <p:sp>
          <p:nvSpPr>
            <p:cNvPr id="69" name="Freeform: Shape 68"/>
            <p:cNvSpPr/>
            <p:nvPr/>
          </p:nvSpPr>
          <p:spPr>
            <a:xfrm>
              <a:off x="3118096" y="3229988"/>
              <a:ext cx="5175064" cy="1704337"/>
            </a:xfrm>
            <a:custGeom>
              <a:avLst/>
              <a:gdLst>
                <a:gd name="connsiteX0" fmla="*/ 0 w 5562694"/>
                <a:gd name="connsiteY0" fmla="*/ 0 h 2152079"/>
                <a:gd name="connsiteX1" fmla="*/ 5562694 w 5562694"/>
                <a:gd name="connsiteY1" fmla="*/ 0 h 2152079"/>
                <a:gd name="connsiteX2" fmla="*/ 5562694 w 5562694"/>
                <a:gd name="connsiteY2" fmla="*/ 2152079 h 2152079"/>
                <a:gd name="connsiteX3" fmla="*/ 0 w 5562694"/>
                <a:gd name="connsiteY3" fmla="*/ 2152079 h 2152079"/>
                <a:gd name="connsiteX4" fmla="*/ 0 w 5562694"/>
                <a:gd name="connsiteY4" fmla="*/ 0 h 215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2152079">
                  <a:moveTo>
                    <a:pt x="0" y="0"/>
                  </a:moveTo>
                  <a:lnTo>
                    <a:pt x="5562694" y="0"/>
                  </a:lnTo>
                  <a:lnTo>
                    <a:pt x="5562694" y="2152079"/>
                  </a:lnTo>
                  <a:lnTo>
                    <a:pt x="0" y="21520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marR="0" lvl="1" indent="-114300" defTabSz="622300" fontAlgn="auto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GB" sz="1200" b="1" dirty="0"/>
                <a:t>Analysis of immune profiles in 56 patients with RRMM receiving mezigdomide-dexamethasone-based regimens</a:t>
              </a:r>
            </a:p>
            <a:p>
              <a:pPr marL="114300" marR="0" lvl="1" indent="-114300" defTabSz="622300" fontAlgn="auto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GB" sz="1200" b="1" dirty="0"/>
                <a:t>28 patients had T cell redirecting therapy (TCRT) in last regimen</a:t>
              </a:r>
            </a:p>
            <a:p>
              <a:pPr marL="114300" marR="0" lvl="1" indent="-114300" defTabSz="622300" fontAlgn="auto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GB" sz="1200" b="1" dirty="0"/>
                <a:t>TCRT-treated patients had increases in immune cell subsets related to persistent activation and lower Treg counts</a:t>
              </a:r>
            </a:p>
            <a:p>
              <a:pPr marL="114300" marR="0" lvl="1" indent="-114300" defTabSz="622300" fontAlgn="auto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defRPr/>
              </a:pPr>
              <a:r>
                <a:rPr lang="en-GB" sz="1200" b="1" dirty="0">
                  <a:solidFill>
                    <a:srgbClr val="FF0000"/>
                  </a:solidFill>
                </a:rPr>
                <a:t>Mezigdomide treatment resulted in increased proliferation levels, enhanced CD4+/CD8+ T cell and NK/NKT cell activation, and a shift to an effector memory phenotype, regardless of prior TCRT</a:t>
              </a:r>
            </a:p>
            <a:p>
              <a:pPr marL="0" marR="0" lvl="1" indent="0" defTabSz="622300" fontAlgn="auto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lang="en-GB" sz="1200" b="1" dirty="0"/>
                <a:t>Kurtova A, et al. HemaSphere 2025;9(S1):PS1674.</a:t>
              </a:r>
            </a:p>
          </p:txBody>
        </p:sp>
        <p:sp>
          <p:nvSpPr>
            <p:cNvPr id="70" name="Rectangle: Rounded Corners 69"/>
            <p:cNvSpPr/>
            <p:nvPr/>
          </p:nvSpPr>
          <p:spPr>
            <a:xfrm>
              <a:off x="2498747" y="2272710"/>
              <a:ext cx="1266716" cy="601550"/>
            </a:xfrm>
            <a:prstGeom prst="round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71" name="Picture 70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128031" y="1230036"/>
            <a:ext cx="1210185" cy="460604"/>
          </a:xfrm>
          <a:prstGeom prst="rect">
            <a:avLst/>
          </a:prstGeom>
        </p:spPr>
      </p:pic>
      <p:grpSp>
        <p:nvGrpSpPr>
          <p:cNvPr id="72" name="Group 71"/>
          <p:cNvGrpSpPr/>
          <p:nvPr/>
        </p:nvGrpSpPr>
        <p:grpSpPr>
          <a:xfrm>
            <a:off x="465914" y="3727920"/>
            <a:ext cx="6236528" cy="3088021"/>
            <a:chOff x="2929039" y="2497411"/>
            <a:chExt cx="6236528" cy="3088021"/>
          </a:xfrm>
        </p:grpSpPr>
        <p:sp>
          <p:nvSpPr>
            <p:cNvPr id="73" name="Rectangle: Rounded Corners 72"/>
            <p:cNvSpPr/>
            <p:nvPr/>
          </p:nvSpPr>
          <p:spPr>
            <a:xfrm>
              <a:off x="2929039" y="2497411"/>
              <a:ext cx="6236528" cy="3088021"/>
            </a:xfrm>
            <a:prstGeom prst="roundRect">
              <a:avLst>
                <a:gd name="adj" fmla="val 11883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4" name="Freeform: Shape 73"/>
            <p:cNvSpPr/>
            <p:nvPr/>
          </p:nvSpPr>
          <p:spPr>
            <a:xfrm>
              <a:off x="3029225" y="2603155"/>
              <a:ext cx="5972685" cy="431409"/>
            </a:xfrm>
            <a:custGeom>
              <a:avLst/>
              <a:gdLst>
                <a:gd name="connsiteX0" fmla="*/ 0 w 5562694"/>
                <a:gd name="connsiteY0" fmla="*/ 0 h 403200"/>
                <a:gd name="connsiteX1" fmla="*/ 5562694 w 5562694"/>
                <a:gd name="connsiteY1" fmla="*/ 0 h 403200"/>
                <a:gd name="connsiteX2" fmla="*/ 5562694 w 5562694"/>
                <a:gd name="connsiteY2" fmla="*/ 403200 h 403200"/>
                <a:gd name="connsiteX3" fmla="*/ 0 w 5562694"/>
                <a:gd name="connsiteY3" fmla="*/ 403200 h 403200"/>
                <a:gd name="connsiteX4" fmla="*/ 0 w 5562694"/>
                <a:gd name="connsiteY4" fmla="*/ 0 h 4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403200">
                  <a:moveTo>
                    <a:pt x="0" y="0"/>
                  </a:moveTo>
                  <a:lnTo>
                    <a:pt x="5562694" y="0"/>
                  </a:lnTo>
                  <a:lnTo>
                    <a:pt x="5562694" y="403200"/>
                  </a:lnTo>
                  <a:lnTo>
                    <a:pt x="0" y="4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marL="0" marR="0" lvl="0" indent="0" algn="ctr" defTabSz="6223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lang="en-GB" sz="1400" b="1" dirty="0">
                  <a:solidFill>
                    <a:schemeClr val="tx1"/>
                  </a:solidFill>
                </a:rPr>
                <a:t>Enhancing</a:t>
              </a: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CAR T cells and </a:t>
              </a:r>
              <a:b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</a:b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immune effects with iberdomide</a:t>
              </a:r>
              <a:endPara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75" name="Freeform: Shape 74"/>
            <p:cNvSpPr/>
            <p:nvPr/>
          </p:nvSpPr>
          <p:spPr>
            <a:xfrm>
              <a:off x="3029225" y="3047768"/>
              <a:ext cx="5972685" cy="2420848"/>
            </a:xfrm>
            <a:custGeom>
              <a:avLst/>
              <a:gdLst>
                <a:gd name="connsiteX0" fmla="*/ 0 w 5562694"/>
                <a:gd name="connsiteY0" fmla="*/ 0 h 2152079"/>
                <a:gd name="connsiteX1" fmla="*/ 5562694 w 5562694"/>
                <a:gd name="connsiteY1" fmla="*/ 0 h 2152079"/>
                <a:gd name="connsiteX2" fmla="*/ 5562694 w 5562694"/>
                <a:gd name="connsiteY2" fmla="*/ 2152079 h 2152079"/>
                <a:gd name="connsiteX3" fmla="*/ 0 w 5562694"/>
                <a:gd name="connsiteY3" fmla="*/ 2152079 h 2152079"/>
                <a:gd name="connsiteX4" fmla="*/ 0 w 5562694"/>
                <a:gd name="connsiteY4" fmla="*/ 0 h 215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2152079">
                  <a:moveTo>
                    <a:pt x="0" y="0"/>
                  </a:moveTo>
                  <a:lnTo>
                    <a:pt x="5562694" y="0"/>
                  </a:lnTo>
                  <a:lnTo>
                    <a:pt x="5562694" y="2152079"/>
                  </a:lnTo>
                  <a:lnTo>
                    <a:pt x="0" y="21520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  <a:defRPr/>
              </a:pPr>
              <a:r>
                <a:rPr lang="en-GB" sz="1200" b="1" dirty="0"/>
                <a:t>Analysis of immunomodulatory effect of iberdomide-dex on CAR T cells in murine models and on the bone marrow compartment in patients with RRMM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  <a:defRPr/>
              </a:pPr>
              <a:r>
                <a:rPr lang="en-GB" sz="1200" b="1" dirty="0"/>
                <a:t>Iberdomide-primed CAR T cells had superior </a:t>
              </a:r>
              <a:r>
                <a:rPr lang="en-GB" sz="1200" b="1" i="1" dirty="0"/>
                <a:t>in vivo </a:t>
              </a:r>
              <a:r>
                <a:rPr lang="en-GB" sz="1200" b="1" dirty="0"/>
                <a:t>anti-MM activity versus non-primed CAR T cells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  <a:defRPr/>
              </a:pPr>
              <a:r>
                <a:rPr lang="en-GB" sz="1200" b="1" dirty="0">
                  <a:solidFill>
                    <a:srgbClr val="FF0000"/>
                  </a:solidFill>
                </a:rPr>
                <a:t>In 21 patients progressing after BCMA therapy, iberdomide-dex resulted in: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  <a:defRPr/>
              </a:pPr>
              <a:r>
                <a:rPr lang="en-GB" sz="1200" b="1" dirty="0">
                  <a:solidFill>
                    <a:srgbClr val="FF0000"/>
                  </a:solidFill>
                </a:rPr>
                <a:t>Significant increases in NK cells, </a:t>
              </a:r>
              <a:r>
                <a:rPr lang="el-GR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γδ</a:t>
              </a:r>
              <a:r>
                <a:rPr lang="en-GB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 cells, and CD8+ T cells</a:t>
              </a:r>
              <a:endParaRPr lang="en-GB" sz="1200" b="1" dirty="0">
                <a:solidFill>
                  <a:srgbClr val="FF0000"/>
                </a:solidFill>
              </a:endParaRP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  <a:defRPr/>
              </a:pPr>
              <a:r>
                <a:rPr lang="en-GB" sz="1200" b="1" dirty="0">
                  <a:solidFill>
                    <a:srgbClr val="FF0000"/>
                  </a:solidFill>
                </a:rPr>
                <a:t>Shift towards effector memory T cells and reduced naïve T cells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  <a:defRPr/>
              </a:pPr>
              <a:r>
                <a:rPr lang="en-GB" sz="1200" b="1" dirty="0">
                  <a:solidFill>
                    <a:srgbClr val="FF0000"/>
                  </a:solidFill>
                </a:rPr>
                <a:t>Increase in activated CD4+ and CD8+ T cells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"/>
                <a:defRPr/>
              </a:pPr>
              <a:r>
                <a:rPr lang="en-GB" sz="1200" b="1" dirty="0">
                  <a:solidFill>
                    <a:schemeClr val="tx1"/>
                  </a:solidFill>
                </a:rPr>
                <a:t>Findings consistent with previous report showing that </a:t>
              </a:r>
              <a:r>
                <a:rPr lang="en-GB" sz="1200" b="1" dirty="0">
                  <a:solidFill>
                    <a:srgbClr val="FF0000"/>
                  </a:solidFill>
                </a:rPr>
                <a:t>CAR T cells manufactured from iberdomide-treated patient samples had greater proliferative capacity, activation, and cytotoxicity</a:t>
              </a:r>
            </a:p>
            <a:p>
              <a:pPr marL="0" lvl="1" indent="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None/>
                <a:defRPr/>
              </a:pPr>
              <a:r>
                <a:rPr lang="en-GB" sz="1200" b="1" dirty="0"/>
                <a:t>Aleman A, et al. Clin Lymphoma Myeloma Leuk </a:t>
              </a:r>
              <a:r>
                <a:rPr lang="en-US" sz="1200" b="1" dirty="0"/>
                <a:t>2026;26(Suppl 2):S20–21, abstract OA-31</a:t>
              </a:r>
              <a:r>
                <a:rPr lang="en-GB" sz="1200" b="1" dirty="0"/>
                <a:t>.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205280" y="3890291"/>
            <a:ext cx="5951098" cy="2925650"/>
            <a:chOff x="6205280" y="3890291"/>
            <a:chExt cx="5951098" cy="2925650"/>
          </a:xfrm>
        </p:grpSpPr>
        <p:grpSp>
          <p:nvGrpSpPr>
            <p:cNvPr id="28" name="Group 27"/>
            <p:cNvGrpSpPr/>
            <p:nvPr/>
          </p:nvGrpSpPr>
          <p:grpSpPr>
            <a:xfrm>
              <a:off x="6205280" y="3890291"/>
              <a:ext cx="5951098" cy="2925650"/>
              <a:chOff x="2498747" y="2336377"/>
              <a:chExt cx="5951098" cy="2925650"/>
            </a:xfrm>
          </p:grpSpPr>
          <p:sp>
            <p:nvSpPr>
              <p:cNvPr id="29" name="Rectangle: Rounded Corners 28"/>
              <p:cNvSpPr/>
              <p:nvPr/>
            </p:nvSpPr>
            <p:spPr>
              <a:xfrm>
                <a:off x="2929039" y="2486557"/>
                <a:ext cx="5520806" cy="2775470"/>
              </a:xfrm>
              <a:prstGeom prst="roundRect">
                <a:avLst>
                  <a:gd name="adj" fmla="val 11883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3">
                <a:schemeClr val="lt1"/>
              </a:lnRef>
              <a:fillRef idx="1">
                <a:schemeClr val="dk1"/>
              </a:fillRef>
              <a:effectRef idx="1">
                <a:schemeClr val="dk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GB" sz="18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29"/>
              <p:cNvSpPr/>
              <p:nvPr/>
            </p:nvSpPr>
            <p:spPr>
              <a:xfrm>
                <a:off x="3118096" y="2585985"/>
                <a:ext cx="5175064" cy="431409"/>
              </a:xfrm>
              <a:custGeom>
                <a:avLst/>
                <a:gdLst>
                  <a:gd name="connsiteX0" fmla="*/ 0 w 5562694"/>
                  <a:gd name="connsiteY0" fmla="*/ 0 h 403200"/>
                  <a:gd name="connsiteX1" fmla="*/ 5562694 w 5562694"/>
                  <a:gd name="connsiteY1" fmla="*/ 0 h 403200"/>
                  <a:gd name="connsiteX2" fmla="*/ 5562694 w 5562694"/>
                  <a:gd name="connsiteY2" fmla="*/ 403200 h 403200"/>
                  <a:gd name="connsiteX3" fmla="*/ 0 w 5562694"/>
                  <a:gd name="connsiteY3" fmla="*/ 403200 h 403200"/>
                  <a:gd name="connsiteX4" fmla="*/ 0 w 5562694"/>
                  <a:gd name="connsiteY4" fmla="*/ 0 h 4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2694" h="403200">
                    <a:moveTo>
                      <a:pt x="0" y="0"/>
                    </a:moveTo>
                    <a:lnTo>
                      <a:pt x="5562694" y="0"/>
                    </a:lnTo>
                    <a:lnTo>
                      <a:pt x="5562694" y="403200"/>
                    </a:lnTo>
                    <a:lnTo>
                      <a:pt x="0" y="403200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99568" tIns="56896" rIns="99568" bIns="56896" numCol="1" spcCol="1270" anchor="ctr" anchorCtr="0">
                <a:noAutofit/>
              </a:bodyPr>
              <a:lstStyle/>
              <a:p>
                <a:pPr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400" b="1" dirty="0">
                    <a:solidFill>
                      <a:schemeClr val="tx1"/>
                    </a:solidFill>
                  </a:rPr>
                  <a:t>Expansion of highly activated CAR T cell </a:t>
                </a:r>
                <a:br>
                  <a:rPr lang="en-US" sz="1400" b="1" dirty="0">
                    <a:solidFill>
                      <a:schemeClr val="tx1"/>
                    </a:solidFill>
                  </a:rPr>
                </a:br>
                <a:r>
                  <a:rPr lang="en-US" sz="1400" b="1" dirty="0">
                    <a:solidFill>
                      <a:schemeClr val="tx1"/>
                    </a:solidFill>
                  </a:rPr>
                  <a:t>population after mezigdomide exposure post–ide-cel</a:t>
                </a:r>
                <a:endParaRPr lang="en-GB" sz="1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Freeform: Shape 30"/>
              <p:cNvSpPr/>
              <p:nvPr/>
            </p:nvSpPr>
            <p:spPr>
              <a:xfrm>
                <a:off x="3118096" y="3030597"/>
                <a:ext cx="5175064" cy="2114614"/>
              </a:xfrm>
              <a:custGeom>
                <a:avLst/>
                <a:gdLst>
                  <a:gd name="connsiteX0" fmla="*/ 0 w 5562694"/>
                  <a:gd name="connsiteY0" fmla="*/ 0 h 2152079"/>
                  <a:gd name="connsiteX1" fmla="*/ 5562694 w 5562694"/>
                  <a:gd name="connsiteY1" fmla="*/ 0 h 2152079"/>
                  <a:gd name="connsiteX2" fmla="*/ 5562694 w 5562694"/>
                  <a:gd name="connsiteY2" fmla="*/ 2152079 h 2152079"/>
                  <a:gd name="connsiteX3" fmla="*/ 0 w 5562694"/>
                  <a:gd name="connsiteY3" fmla="*/ 2152079 h 2152079"/>
                  <a:gd name="connsiteX4" fmla="*/ 0 w 5562694"/>
                  <a:gd name="connsiteY4" fmla="*/ 0 h 2152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2694" h="2152079">
                    <a:moveTo>
                      <a:pt x="0" y="0"/>
                    </a:moveTo>
                    <a:lnTo>
                      <a:pt x="5562694" y="0"/>
                    </a:lnTo>
                    <a:lnTo>
                      <a:pt x="5562694" y="2152079"/>
                    </a:lnTo>
                    <a:lnTo>
                      <a:pt x="0" y="21520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0" vert="horz" wrap="square" lIns="74676" tIns="74676" rIns="99568" bIns="112014" numCol="1" spcCol="1270" anchor="t" anchorCtr="0">
                <a:noAutofit/>
              </a:bodyPr>
              <a:lstStyle/>
              <a:p>
                <a:pPr marL="114300" marR="0" lvl="1" indent="-114300" defTabSz="622300" fontAlgn="auto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Tx/>
                  <a:buSzTx/>
                  <a:buFontTx/>
                  <a:buChar char="•"/>
                  <a:defRPr/>
                </a:pPr>
                <a:r>
                  <a:rPr lang="en-GB" sz="1200" b="1" dirty="0"/>
                  <a:t>Phase 1 study (NCT06048250) of mezigdomide started 60–120 days post-ide-cel; 6 RRMM patients (median age 81 years, median 5 prior lines) with peripheral blood </a:t>
                </a:r>
                <a:r>
                  <a:rPr lang="en-GB" sz="1200" b="1" dirty="0" err="1"/>
                  <a:t>immunoprofiling</a:t>
                </a:r>
                <a:r>
                  <a:rPr lang="en-GB" sz="1200" b="1" dirty="0"/>
                  <a:t> data</a:t>
                </a:r>
              </a:p>
              <a:p>
                <a:pPr marL="114300" marR="0" lvl="1" indent="-114300" defTabSz="622300" fontAlgn="auto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Tx/>
                  <a:buSzTx/>
                  <a:buFontTx/>
                  <a:buChar char="•"/>
                  <a:defRPr/>
                </a:pPr>
                <a:r>
                  <a:rPr lang="en-GB" sz="1200" b="1" dirty="0">
                    <a:solidFill>
                      <a:srgbClr val="FF0000"/>
                    </a:solidFill>
                  </a:rPr>
                  <a:t>Trend towards increased BCMA CAR T cells by C1D8 – % of BCMA CAR T cells associated with achieving CR</a:t>
                </a:r>
              </a:p>
              <a:p>
                <a:pPr marL="114300" marR="0" lvl="1" indent="-114300" defTabSz="622300" fontAlgn="auto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Tx/>
                  <a:buSzTx/>
                  <a:buFontTx/>
                  <a:buChar char="•"/>
                  <a:defRPr/>
                </a:pPr>
                <a:r>
                  <a:rPr lang="en-GB" sz="1200" b="1" dirty="0">
                    <a:solidFill>
                      <a:srgbClr val="FF0000"/>
                    </a:solidFill>
                  </a:rPr>
                  <a:t>Early increases in HLA-DR+/CD38+ T cells/CAR T cells – associated with inflammation and disease activity in other settings</a:t>
                </a:r>
              </a:p>
              <a:p>
                <a:pPr marL="114300" marR="0" lvl="1" indent="-114300" defTabSz="622300" fontAlgn="auto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Tx/>
                  <a:buSzTx/>
                  <a:buFontTx/>
                  <a:buChar char="•"/>
                  <a:defRPr/>
                </a:pPr>
                <a:r>
                  <a:rPr lang="en-GB" sz="1200" b="1" dirty="0"/>
                  <a:t>Early increases in CD8+ effector memory cells, CTLA-4+ T cells</a:t>
                </a:r>
              </a:p>
              <a:p>
                <a:pPr marL="114300" marR="0" lvl="1" indent="-114300" defTabSz="622300" fontAlgn="auto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Tx/>
                  <a:buSzTx/>
                  <a:buFontTx/>
                  <a:buChar char="•"/>
                  <a:defRPr/>
                </a:pPr>
                <a:r>
                  <a:rPr lang="en-GB" sz="1200" b="1" dirty="0"/>
                  <a:t>Early decreases in suppressive cells (e.g. CD8+ TEMRA)</a:t>
                </a:r>
              </a:p>
              <a:p>
                <a:pPr marL="114300" marR="0" lvl="1" indent="-114300" defTabSz="622300" fontAlgn="auto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Tx/>
                  <a:buSzTx/>
                  <a:buFontTx/>
                  <a:buChar char="•"/>
                  <a:defRPr/>
                </a:pPr>
                <a:r>
                  <a:rPr lang="en-GB" sz="1200" b="1" dirty="0">
                    <a:solidFill>
                      <a:srgbClr val="FF0000"/>
                    </a:solidFill>
                  </a:rPr>
                  <a:t>Shift from exhausted to activated T-cell phenotype</a:t>
                </a:r>
              </a:p>
              <a:p>
                <a:pPr marL="0" marR="0" lvl="1" indent="0" defTabSz="622300" fontAlgn="auto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lrTx/>
                  <a:buSzTx/>
                  <a:buFontTx/>
                  <a:buNone/>
                  <a:defRPr/>
                </a:pPr>
                <a:r>
                  <a:rPr lang="fr-FR" sz="1200" b="1" dirty="0"/>
                  <a:t>Liu LW, et al. J Clin </a:t>
                </a:r>
                <a:r>
                  <a:rPr lang="fr-FR" sz="1200" b="1" dirty="0" err="1"/>
                  <a:t>Oncol</a:t>
                </a:r>
                <a:r>
                  <a:rPr lang="fr-FR" sz="1200" b="1" dirty="0"/>
                  <a:t> 2026;44(16_suppl):7540</a:t>
                </a:r>
                <a:r>
                  <a:rPr lang="en-GB" sz="1200" b="1" dirty="0"/>
                  <a:t>.</a:t>
                </a:r>
              </a:p>
            </p:txBody>
          </p:sp>
          <p:sp>
            <p:nvSpPr>
              <p:cNvPr id="32" name="Rectangle: Rounded Corners 31"/>
              <p:cNvSpPr/>
              <p:nvPr/>
            </p:nvSpPr>
            <p:spPr>
              <a:xfrm>
                <a:off x="2498747" y="2336377"/>
                <a:ext cx="1266716" cy="455494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GB" sz="18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>
            <a:xfrm>
              <a:off x="6244612" y="3952869"/>
              <a:ext cx="1188051" cy="349427"/>
            </a:xfrm>
            <a:prstGeom prst="rect">
              <a:avLst/>
            </a:prstGeom>
          </p:spPr>
        </p:pic>
      </p:grp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82172292-47D1-03FC-6C2F-555470600023}"/>
              </a:ext>
            </a:extLst>
          </p:cNvPr>
          <p:cNvSpPr/>
          <p:nvPr/>
        </p:nvSpPr>
        <p:spPr>
          <a:xfrm>
            <a:off x="44397" y="3497015"/>
            <a:ext cx="1504952" cy="857250"/>
          </a:xfrm>
          <a:prstGeom prst="roundRect">
            <a:avLst>
              <a:gd name="adj" fmla="val 5556"/>
            </a:avLst>
          </a:prstGeom>
          <a:solidFill>
            <a:schemeClr val="bg1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800" b="1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70E4D86-2B4F-2185-9F03-F76FF90670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0" y="3514489"/>
            <a:ext cx="1462088" cy="822302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0B5AA42D-24E0-97DD-44B3-597E70D93D17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74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3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315960"/>
            <a:ext cx="4514845" cy="2703139"/>
            <a:chOff x="2929038" y="2644278"/>
            <a:chExt cx="5238301" cy="2703139"/>
          </a:xfrm>
        </p:grpSpPr>
        <p:sp>
          <p:nvSpPr>
            <p:cNvPr id="10" name="Rectangle: Rounded Corners 9"/>
            <p:cNvSpPr/>
            <p:nvPr/>
          </p:nvSpPr>
          <p:spPr>
            <a:xfrm>
              <a:off x="2929038" y="2644278"/>
              <a:ext cx="5238301" cy="2703139"/>
            </a:xfrm>
            <a:prstGeom prst="roundRect">
              <a:avLst>
                <a:gd name="adj" fmla="val 11883"/>
              </a:avLst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sz="1200" b="1" baseline="30000" dirty="0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3118806" y="2775882"/>
              <a:ext cx="4858745" cy="384883"/>
            </a:xfrm>
            <a:custGeom>
              <a:avLst/>
              <a:gdLst>
                <a:gd name="connsiteX0" fmla="*/ 0 w 5562694"/>
                <a:gd name="connsiteY0" fmla="*/ 0 h 403200"/>
                <a:gd name="connsiteX1" fmla="*/ 5562694 w 5562694"/>
                <a:gd name="connsiteY1" fmla="*/ 0 h 403200"/>
                <a:gd name="connsiteX2" fmla="*/ 5562694 w 5562694"/>
                <a:gd name="connsiteY2" fmla="*/ 403200 h 403200"/>
                <a:gd name="connsiteX3" fmla="*/ 0 w 5562694"/>
                <a:gd name="connsiteY3" fmla="*/ 403200 h 403200"/>
                <a:gd name="connsiteX4" fmla="*/ 0 w 5562694"/>
                <a:gd name="connsiteY4" fmla="*/ 0 h 4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403200">
                  <a:moveTo>
                    <a:pt x="0" y="0"/>
                  </a:moveTo>
                  <a:lnTo>
                    <a:pt x="5562694" y="0"/>
                  </a:lnTo>
                  <a:lnTo>
                    <a:pt x="5562694" y="403200"/>
                  </a:lnTo>
                  <a:lnTo>
                    <a:pt x="0" y="403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b="1" kern="1200" dirty="0"/>
                <a:t>MagnetisMM-30: </a:t>
              </a:r>
              <a:r>
                <a:rPr lang="en-US" sz="1200" b="1" dirty="0"/>
                <a:t>Elranatamab + iberdomide</a:t>
              </a:r>
              <a:r>
                <a:rPr lang="en-US" sz="1200" b="1" baseline="30000" dirty="0"/>
                <a:t>1</a:t>
              </a:r>
              <a:endParaRPr lang="en-GB" sz="1200" kern="1200" baseline="30000" dirty="0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3118807" y="3173970"/>
              <a:ext cx="4858744" cy="2002448"/>
            </a:xfrm>
            <a:custGeom>
              <a:avLst/>
              <a:gdLst>
                <a:gd name="connsiteX0" fmla="*/ 0 w 5562694"/>
                <a:gd name="connsiteY0" fmla="*/ 0 h 2152079"/>
                <a:gd name="connsiteX1" fmla="*/ 5562694 w 5562694"/>
                <a:gd name="connsiteY1" fmla="*/ 0 h 2152079"/>
                <a:gd name="connsiteX2" fmla="*/ 5562694 w 5562694"/>
                <a:gd name="connsiteY2" fmla="*/ 2152079 h 2152079"/>
                <a:gd name="connsiteX3" fmla="*/ 0 w 5562694"/>
                <a:gd name="connsiteY3" fmla="*/ 2152079 h 2152079"/>
                <a:gd name="connsiteX4" fmla="*/ 0 w 5562694"/>
                <a:gd name="connsiteY4" fmla="*/ 0 h 215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2152079">
                  <a:moveTo>
                    <a:pt x="0" y="0"/>
                  </a:moveTo>
                  <a:lnTo>
                    <a:pt x="5562694" y="0"/>
                  </a:lnTo>
                  <a:lnTo>
                    <a:pt x="5562694" y="2152079"/>
                  </a:lnTo>
                  <a:lnTo>
                    <a:pt x="0" y="21520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22 patients with RRMM following 2–4 prior lines 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Median age 68 yrs, 41% high-risk cytogenetics, 18% EMD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Median 2.5 prior lines; </a:t>
              </a:r>
              <a:r>
                <a:rPr lang="en-GB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50% triple-class refractory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Median follow-up 6.1 months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Unconfirmed ORR 91%; 68% ≥VGPR, 46% ≥CR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Grade 3/4 AEs 68%, including neutropenia 59%, </a:t>
              </a:r>
              <a:r>
                <a:rPr lang="en-GB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anemia</a:t>
              </a: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14%, thrombocytopenia 14%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CRS 68% (all Grade 1/2), 9% ICANS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Infections 41% (5% Grade 3/4)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ASH 2025/IMS 2026: Novel combination studies </a:t>
            </a:r>
            <a:br>
              <a:rPr lang="en-GB" sz="3200" dirty="0"/>
            </a:br>
            <a:r>
              <a:rPr lang="en-GB" sz="3200" dirty="0"/>
              <a:t>in RRMM with CELMoDs and TCEs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10895" y="6419854"/>
            <a:ext cx="12081105" cy="371644"/>
          </a:xfrm>
        </p:spPr>
        <p:txBody>
          <a:bodyPr/>
          <a:lstStyle/>
          <a:p>
            <a:r>
              <a:rPr lang="en-GB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sz="1200" kern="1200" dirty="0" err="1">
                <a:latin typeface="Arial" panose="020B0604020202020204" pitchFamily="34" charset="0"/>
                <a:cs typeface="Arial" panose="020B0604020202020204" pitchFamily="34" charset="0"/>
              </a:rPr>
              <a:t>Suvannasankha</a:t>
            </a:r>
            <a:r>
              <a:rPr lang="en-GB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 A, et al. Blood 2025;146(Supplement 1):100. 2. Tuchman S, et al. Blood 2025;146(Supplement 1):2289 .  3. Bal S, et al. Blood 2025;146(Supplement 1):5807. 4. Bar N, et al. Blood 2025;146(Supplement 1):8246.  5. Byun JM, et al. </a:t>
            </a:r>
            <a:r>
              <a:rPr lang="en-US" sz="1200" kern="1200" dirty="0">
                <a:latin typeface="Arial" panose="020B0604020202020204" pitchFamily="34" charset="0"/>
                <a:cs typeface="Arial" panose="020B0604020202020204" pitchFamily="34" charset="0"/>
              </a:rPr>
              <a:t>Clin Lymphoma Myeloma Leuk 2026;26(Suppl 2):S34–5, abstract OA-52.</a:t>
            </a:r>
            <a:endParaRPr lang="en-GB" sz="1200" dirty="0"/>
          </a:p>
        </p:txBody>
      </p:sp>
      <p:grpSp>
        <p:nvGrpSpPr>
          <p:cNvPr id="43" name="Group 42"/>
          <p:cNvGrpSpPr/>
          <p:nvPr/>
        </p:nvGrpSpPr>
        <p:grpSpPr>
          <a:xfrm>
            <a:off x="25234" y="3871814"/>
            <a:ext cx="4471511" cy="2499400"/>
            <a:chOff x="2929038" y="2751840"/>
            <a:chExt cx="5238301" cy="2499400"/>
          </a:xfrm>
        </p:grpSpPr>
        <p:sp>
          <p:nvSpPr>
            <p:cNvPr id="47" name="Rectangle: Rounded Corners 46"/>
            <p:cNvSpPr/>
            <p:nvPr/>
          </p:nvSpPr>
          <p:spPr>
            <a:xfrm>
              <a:off x="2929038" y="2751840"/>
              <a:ext cx="5238301" cy="2499400"/>
            </a:xfrm>
            <a:prstGeom prst="roundRect">
              <a:avLst>
                <a:gd name="adj" fmla="val 11883"/>
              </a:avLst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sz="1200" b="1" baseline="30000" dirty="0">
                <a:solidFill>
                  <a:schemeClr val="tx1"/>
                </a:solidFill>
              </a:endParaRPr>
            </a:p>
          </p:txBody>
        </p:sp>
        <p:sp>
          <p:nvSpPr>
            <p:cNvPr id="48" name="Freeform: Shape 47"/>
            <p:cNvSpPr/>
            <p:nvPr/>
          </p:nvSpPr>
          <p:spPr>
            <a:xfrm>
              <a:off x="3118094" y="2856679"/>
              <a:ext cx="4858745" cy="360105"/>
            </a:xfrm>
            <a:custGeom>
              <a:avLst/>
              <a:gdLst>
                <a:gd name="connsiteX0" fmla="*/ 0 w 5562694"/>
                <a:gd name="connsiteY0" fmla="*/ 0 h 403200"/>
                <a:gd name="connsiteX1" fmla="*/ 5562694 w 5562694"/>
                <a:gd name="connsiteY1" fmla="*/ 0 h 403200"/>
                <a:gd name="connsiteX2" fmla="*/ 5562694 w 5562694"/>
                <a:gd name="connsiteY2" fmla="*/ 403200 h 403200"/>
                <a:gd name="connsiteX3" fmla="*/ 0 w 5562694"/>
                <a:gd name="connsiteY3" fmla="*/ 403200 h 403200"/>
                <a:gd name="connsiteX4" fmla="*/ 0 w 5562694"/>
                <a:gd name="connsiteY4" fmla="*/ 0 h 4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403200">
                  <a:moveTo>
                    <a:pt x="0" y="0"/>
                  </a:moveTo>
                  <a:lnTo>
                    <a:pt x="5562694" y="0"/>
                  </a:lnTo>
                  <a:lnTo>
                    <a:pt x="5562694" y="403200"/>
                  </a:lnTo>
                  <a:lnTo>
                    <a:pt x="0" y="403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b="1" kern="1200" dirty="0"/>
                <a:t>CADMIUM (Alliance A062102):</a:t>
              </a:r>
              <a:br>
                <a:rPr lang="en-GB" sz="1200" b="1" kern="1200" dirty="0"/>
              </a:br>
              <a:r>
                <a:rPr lang="en-GB" sz="1200" b="1" kern="1200" dirty="0"/>
                <a:t>Ide-cel</a:t>
              </a:r>
              <a:r>
                <a:rPr lang="en-US" sz="1200" b="1" dirty="0"/>
                <a:t> + iberdomide</a:t>
              </a:r>
              <a:r>
                <a:rPr lang="en-US" sz="1200" b="1" baseline="30000" dirty="0"/>
                <a:t>2</a:t>
              </a:r>
              <a:endParaRPr lang="en-GB" sz="1200" kern="1200" baseline="30000" dirty="0"/>
            </a:p>
          </p:txBody>
        </p:sp>
        <p:sp>
          <p:nvSpPr>
            <p:cNvPr id="49" name="Freeform: Shape 48"/>
            <p:cNvSpPr/>
            <p:nvPr/>
          </p:nvSpPr>
          <p:spPr>
            <a:xfrm>
              <a:off x="3118096" y="3229989"/>
              <a:ext cx="4858744" cy="1918421"/>
            </a:xfrm>
            <a:custGeom>
              <a:avLst/>
              <a:gdLst>
                <a:gd name="connsiteX0" fmla="*/ 0 w 5562694"/>
                <a:gd name="connsiteY0" fmla="*/ 0 h 2152079"/>
                <a:gd name="connsiteX1" fmla="*/ 5562694 w 5562694"/>
                <a:gd name="connsiteY1" fmla="*/ 0 h 2152079"/>
                <a:gd name="connsiteX2" fmla="*/ 5562694 w 5562694"/>
                <a:gd name="connsiteY2" fmla="*/ 2152079 h 2152079"/>
                <a:gd name="connsiteX3" fmla="*/ 0 w 5562694"/>
                <a:gd name="connsiteY3" fmla="*/ 2152079 h 2152079"/>
                <a:gd name="connsiteX4" fmla="*/ 0 w 5562694"/>
                <a:gd name="connsiteY4" fmla="*/ 0 h 215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2152079">
                  <a:moveTo>
                    <a:pt x="0" y="0"/>
                  </a:moveTo>
                  <a:lnTo>
                    <a:pt x="5562694" y="0"/>
                  </a:lnTo>
                  <a:lnTo>
                    <a:pt x="5562694" y="2152079"/>
                  </a:lnTo>
                  <a:lnTo>
                    <a:pt x="0" y="21520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b="1" dirty="0"/>
                <a:t>Randomized Phase 2 study (NCT06179888) of iberdomide maintenance post ide-cel</a:t>
              </a:r>
              <a:endParaRPr lang="en-GB" sz="1200" b="1" dirty="0"/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Patients with RRMM, ≥4 prior lines of therapy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6–12 patients in part 1 (safety run-in)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60 patients in part 2, randomized to iberdomide or observation post ide-cel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Primary endpoint: PFS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Secondary endpoints: OS, best response, deepening of response, including MRD-neg CR conversion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381498" y="1999322"/>
            <a:ext cx="3189221" cy="3891524"/>
            <a:chOff x="8217866" y="1560264"/>
            <a:chExt cx="3189221" cy="3891524"/>
          </a:xfrm>
        </p:grpSpPr>
        <p:sp>
          <p:nvSpPr>
            <p:cNvPr id="17" name="Rectangle: Rounded Corners 16"/>
            <p:cNvSpPr/>
            <p:nvPr/>
          </p:nvSpPr>
          <p:spPr>
            <a:xfrm>
              <a:off x="8217866" y="1560264"/>
              <a:ext cx="3189221" cy="3891524"/>
            </a:xfrm>
            <a:prstGeom prst="roundRect">
              <a:avLst>
                <a:gd name="adj" fmla="val 11883"/>
              </a:avLst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sz="1200" b="1" baseline="30000" dirty="0">
                <a:solidFill>
                  <a:schemeClr val="tx1"/>
                </a:solidFill>
              </a:endParaRPr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8337823" y="1729764"/>
              <a:ext cx="2850185" cy="431409"/>
            </a:xfrm>
            <a:custGeom>
              <a:avLst/>
              <a:gdLst>
                <a:gd name="connsiteX0" fmla="*/ 0 w 5562694"/>
                <a:gd name="connsiteY0" fmla="*/ 0 h 403200"/>
                <a:gd name="connsiteX1" fmla="*/ 5562694 w 5562694"/>
                <a:gd name="connsiteY1" fmla="*/ 0 h 403200"/>
                <a:gd name="connsiteX2" fmla="*/ 5562694 w 5562694"/>
                <a:gd name="connsiteY2" fmla="*/ 403200 h 403200"/>
                <a:gd name="connsiteX3" fmla="*/ 0 w 5562694"/>
                <a:gd name="connsiteY3" fmla="*/ 403200 h 403200"/>
                <a:gd name="connsiteX4" fmla="*/ 0 w 5562694"/>
                <a:gd name="connsiteY4" fmla="*/ 0 h 4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403200">
                  <a:moveTo>
                    <a:pt x="0" y="0"/>
                  </a:moveTo>
                  <a:lnTo>
                    <a:pt x="5562694" y="0"/>
                  </a:lnTo>
                  <a:lnTo>
                    <a:pt x="5562694" y="403200"/>
                  </a:lnTo>
                  <a:lnTo>
                    <a:pt x="0" y="403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200" b="1" kern="1200" dirty="0"/>
                <a:t>CA088-1005: </a:t>
              </a:r>
              <a:r>
                <a:rPr lang="en-US" sz="1200" b="1" dirty="0"/>
                <a:t>Arlo-cel + mezigdomide</a:t>
              </a:r>
              <a:r>
                <a:rPr lang="en-US" sz="1200" b="1" baseline="30000" dirty="0"/>
                <a:t>3</a:t>
              </a:r>
              <a:r>
                <a:rPr lang="en-US" sz="1200" b="1" dirty="0"/>
                <a:t> or iberdomide</a:t>
              </a:r>
              <a:endParaRPr lang="en-GB" sz="1200" kern="1200" dirty="0"/>
            </a:p>
          </p:txBody>
        </p:sp>
        <p:sp>
          <p:nvSpPr>
            <p:cNvPr id="19" name="Freeform: Shape 18"/>
            <p:cNvSpPr/>
            <p:nvPr/>
          </p:nvSpPr>
          <p:spPr>
            <a:xfrm>
              <a:off x="8341690" y="2145975"/>
              <a:ext cx="2850185" cy="3181012"/>
            </a:xfrm>
            <a:custGeom>
              <a:avLst/>
              <a:gdLst>
                <a:gd name="connsiteX0" fmla="*/ 0 w 5562694"/>
                <a:gd name="connsiteY0" fmla="*/ 0 h 2152079"/>
                <a:gd name="connsiteX1" fmla="*/ 5562694 w 5562694"/>
                <a:gd name="connsiteY1" fmla="*/ 0 h 2152079"/>
                <a:gd name="connsiteX2" fmla="*/ 5562694 w 5562694"/>
                <a:gd name="connsiteY2" fmla="*/ 2152079 h 2152079"/>
                <a:gd name="connsiteX3" fmla="*/ 0 w 5562694"/>
                <a:gd name="connsiteY3" fmla="*/ 2152079 h 2152079"/>
                <a:gd name="connsiteX4" fmla="*/ 0 w 5562694"/>
                <a:gd name="connsiteY4" fmla="*/ 0 h 215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2152079">
                  <a:moveTo>
                    <a:pt x="0" y="0"/>
                  </a:moveTo>
                  <a:lnTo>
                    <a:pt x="5562694" y="0"/>
                  </a:lnTo>
                  <a:lnTo>
                    <a:pt x="5562694" y="2152079"/>
                  </a:lnTo>
                  <a:lnTo>
                    <a:pt x="0" y="21520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b="1" kern="1200" dirty="0"/>
                <a:t>Phase 1 study (NCT06121843) of </a:t>
              </a:r>
              <a:r>
                <a:rPr lang="en-US" sz="1200" b="1" kern="1200" dirty="0" err="1"/>
                <a:t>arlo</a:t>
              </a:r>
              <a:r>
                <a:rPr lang="en-US" sz="1200" b="1" kern="1200" dirty="0"/>
                <a:t>-cel plus novel therapies including mezigdomide and iberdomide</a:t>
              </a:r>
              <a:endParaRPr lang="en-GB" sz="1200" b="1" kern="1200" dirty="0"/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Dose-finding and dose-expansion study, with up to 30 patients in the latter part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Patients with RRMM following ≥3 (dose-finding, n=10 in dose-expansion) and 1–3 (n=20 in dose-expansion) prior lines of therapy 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Primary endpoint: AEs and RP2D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Secondary endpoints: preliminary efficacy (ORR, CR rate, VGPR rate) and pharmacokinetics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450450" y="1340015"/>
            <a:ext cx="4716316" cy="2357307"/>
            <a:chOff x="6690771" y="1560265"/>
            <a:chExt cx="4716316" cy="2357307"/>
          </a:xfrm>
        </p:grpSpPr>
        <p:sp>
          <p:nvSpPr>
            <p:cNvPr id="23" name="Rectangle: Rounded Corners 22"/>
            <p:cNvSpPr/>
            <p:nvPr/>
          </p:nvSpPr>
          <p:spPr>
            <a:xfrm>
              <a:off x="6690771" y="1560265"/>
              <a:ext cx="4716316" cy="2357307"/>
            </a:xfrm>
            <a:prstGeom prst="roundRect">
              <a:avLst>
                <a:gd name="adj" fmla="val 11883"/>
              </a:avLst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sp>
          <p:nvSpPr>
            <p:cNvPr id="24" name="Freeform: Shape 23"/>
            <p:cNvSpPr/>
            <p:nvPr/>
          </p:nvSpPr>
          <p:spPr>
            <a:xfrm>
              <a:off x="6828194" y="1696078"/>
              <a:ext cx="4363681" cy="332643"/>
            </a:xfrm>
            <a:custGeom>
              <a:avLst/>
              <a:gdLst>
                <a:gd name="connsiteX0" fmla="*/ 0 w 5562694"/>
                <a:gd name="connsiteY0" fmla="*/ 0 h 403200"/>
                <a:gd name="connsiteX1" fmla="*/ 5562694 w 5562694"/>
                <a:gd name="connsiteY1" fmla="*/ 0 h 403200"/>
                <a:gd name="connsiteX2" fmla="*/ 5562694 w 5562694"/>
                <a:gd name="connsiteY2" fmla="*/ 403200 h 403200"/>
                <a:gd name="connsiteX3" fmla="*/ 0 w 5562694"/>
                <a:gd name="connsiteY3" fmla="*/ 403200 h 403200"/>
                <a:gd name="connsiteX4" fmla="*/ 0 w 5562694"/>
                <a:gd name="connsiteY4" fmla="*/ 0 h 4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403200">
                  <a:moveTo>
                    <a:pt x="0" y="0"/>
                  </a:moveTo>
                  <a:lnTo>
                    <a:pt x="5562694" y="0"/>
                  </a:lnTo>
                  <a:lnTo>
                    <a:pt x="5562694" y="403200"/>
                  </a:lnTo>
                  <a:lnTo>
                    <a:pt x="0" y="403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/>
                <a:t>CA057-1040: </a:t>
              </a:r>
              <a:r>
                <a:rPr lang="en-US" sz="1400" b="1" dirty="0"/>
                <a:t>Elranatamab + mezigdomide</a:t>
              </a:r>
              <a:r>
                <a:rPr lang="en-US" sz="1400" b="1" baseline="30000" dirty="0"/>
                <a:t>4</a:t>
              </a:r>
              <a:endParaRPr lang="en-GB" sz="1400" kern="1200" baseline="30000" dirty="0"/>
            </a:p>
          </p:txBody>
        </p:sp>
        <p:sp>
          <p:nvSpPr>
            <p:cNvPr id="25" name="Freeform: Shape 24"/>
            <p:cNvSpPr/>
            <p:nvPr/>
          </p:nvSpPr>
          <p:spPr>
            <a:xfrm>
              <a:off x="6841270" y="2049361"/>
              <a:ext cx="4363681" cy="1729078"/>
            </a:xfrm>
            <a:custGeom>
              <a:avLst/>
              <a:gdLst>
                <a:gd name="connsiteX0" fmla="*/ 0 w 5562694"/>
                <a:gd name="connsiteY0" fmla="*/ 0 h 2152079"/>
                <a:gd name="connsiteX1" fmla="*/ 5562694 w 5562694"/>
                <a:gd name="connsiteY1" fmla="*/ 0 h 2152079"/>
                <a:gd name="connsiteX2" fmla="*/ 5562694 w 5562694"/>
                <a:gd name="connsiteY2" fmla="*/ 2152079 h 2152079"/>
                <a:gd name="connsiteX3" fmla="*/ 0 w 5562694"/>
                <a:gd name="connsiteY3" fmla="*/ 2152079 h 2152079"/>
                <a:gd name="connsiteX4" fmla="*/ 0 w 5562694"/>
                <a:gd name="connsiteY4" fmla="*/ 0 h 215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2152079">
                  <a:moveTo>
                    <a:pt x="0" y="0"/>
                  </a:moveTo>
                  <a:lnTo>
                    <a:pt x="5562694" y="0"/>
                  </a:lnTo>
                  <a:lnTo>
                    <a:pt x="5562694" y="2152079"/>
                  </a:lnTo>
                  <a:lnTo>
                    <a:pt x="0" y="21520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b="1" kern="1200" dirty="0"/>
                <a:t>Phase 1b/2a study (NCT06988488) of elranatamab plus mezigdomide</a:t>
              </a:r>
              <a:endParaRPr lang="en-GB" sz="1200" b="1" kern="1200" dirty="0"/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Phase 1 dose-escalation and phase 2 dose-expansion study, 22 patients in 2 phase 2 arms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Patients with RRMM following 2–4 prior lines of therapy, including an IMiD, a PI, and a CD38 mAb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Primary endpoint: AEs and DLTs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Secondary endpoints: ORR, CR rate, VGPR rate, TTR, DOR, PFS and OS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437372" y="3617511"/>
            <a:ext cx="4716316" cy="2743021"/>
            <a:chOff x="6690771" y="1675635"/>
            <a:chExt cx="4716316" cy="2743021"/>
          </a:xfrm>
        </p:grpSpPr>
        <p:sp>
          <p:nvSpPr>
            <p:cNvPr id="31" name="Rectangle: Rounded Corners 30"/>
            <p:cNvSpPr/>
            <p:nvPr/>
          </p:nvSpPr>
          <p:spPr>
            <a:xfrm>
              <a:off x="6690771" y="1675635"/>
              <a:ext cx="4716316" cy="2743021"/>
            </a:xfrm>
            <a:prstGeom prst="roundRect">
              <a:avLst>
                <a:gd name="adj" fmla="val 11883"/>
              </a:avLst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sp>
          <p:nvSpPr>
            <p:cNvPr id="32" name="Freeform: Shape 31"/>
            <p:cNvSpPr/>
            <p:nvPr/>
          </p:nvSpPr>
          <p:spPr>
            <a:xfrm>
              <a:off x="6841271" y="1814768"/>
              <a:ext cx="4350604" cy="318003"/>
            </a:xfrm>
            <a:custGeom>
              <a:avLst/>
              <a:gdLst>
                <a:gd name="connsiteX0" fmla="*/ 0 w 5562694"/>
                <a:gd name="connsiteY0" fmla="*/ 0 h 403200"/>
                <a:gd name="connsiteX1" fmla="*/ 5562694 w 5562694"/>
                <a:gd name="connsiteY1" fmla="*/ 0 h 403200"/>
                <a:gd name="connsiteX2" fmla="*/ 5562694 w 5562694"/>
                <a:gd name="connsiteY2" fmla="*/ 403200 h 403200"/>
                <a:gd name="connsiteX3" fmla="*/ 0 w 5562694"/>
                <a:gd name="connsiteY3" fmla="*/ 403200 h 403200"/>
                <a:gd name="connsiteX4" fmla="*/ 0 w 5562694"/>
                <a:gd name="connsiteY4" fmla="*/ 0 h 4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403200">
                  <a:moveTo>
                    <a:pt x="0" y="0"/>
                  </a:moveTo>
                  <a:lnTo>
                    <a:pt x="5562694" y="0"/>
                  </a:lnTo>
                  <a:lnTo>
                    <a:pt x="5562694" y="403200"/>
                  </a:lnTo>
                  <a:lnTo>
                    <a:pt x="0" y="4032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99568" tIns="56896" rIns="99568" bIns="56896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1400" b="1" kern="1200" dirty="0"/>
                <a:t>MELT-MM: </a:t>
              </a:r>
              <a:r>
                <a:rPr lang="en-US" sz="1400" b="1" dirty="0"/>
                <a:t>Elranatamab + mezigdomide</a:t>
              </a:r>
              <a:r>
                <a:rPr lang="en-US" sz="1400" b="1" baseline="30000" dirty="0"/>
                <a:t>5</a:t>
              </a:r>
              <a:endParaRPr lang="en-GB" sz="1400" kern="1200" baseline="30000" dirty="0"/>
            </a:p>
          </p:txBody>
        </p:sp>
        <p:sp>
          <p:nvSpPr>
            <p:cNvPr id="33" name="Freeform: Shape 32"/>
            <p:cNvSpPr/>
            <p:nvPr/>
          </p:nvSpPr>
          <p:spPr>
            <a:xfrm>
              <a:off x="6841272" y="2145976"/>
              <a:ext cx="4350604" cy="2116717"/>
            </a:xfrm>
            <a:custGeom>
              <a:avLst/>
              <a:gdLst>
                <a:gd name="connsiteX0" fmla="*/ 0 w 5562694"/>
                <a:gd name="connsiteY0" fmla="*/ 0 h 2152079"/>
                <a:gd name="connsiteX1" fmla="*/ 5562694 w 5562694"/>
                <a:gd name="connsiteY1" fmla="*/ 0 h 2152079"/>
                <a:gd name="connsiteX2" fmla="*/ 5562694 w 5562694"/>
                <a:gd name="connsiteY2" fmla="*/ 2152079 h 2152079"/>
                <a:gd name="connsiteX3" fmla="*/ 0 w 5562694"/>
                <a:gd name="connsiteY3" fmla="*/ 2152079 h 2152079"/>
                <a:gd name="connsiteX4" fmla="*/ 0 w 5562694"/>
                <a:gd name="connsiteY4" fmla="*/ 0 h 2152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694" h="2152079">
                  <a:moveTo>
                    <a:pt x="0" y="0"/>
                  </a:moveTo>
                  <a:lnTo>
                    <a:pt x="5562694" y="0"/>
                  </a:lnTo>
                  <a:lnTo>
                    <a:pt x="5562694" y="2152079"/>
                  </a:lnTo>
                  <a:lnTo>
                    <a:pt x="0" y="215207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74676" tIns="74676" rIns="99568" bIns="112014" numCol="1" spcCol="1270" anchor="t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200" b="1" kern="1200" dirty="0"/>
                <a:t>Phase 1/2 study (NCT06645678) of elranatamab plus mezigdomide</a:t>
              </a:r>
              <a:endParaRPr lang="en-GB" sz="1200" b="1" kern="1200" dirty="0"/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75 patients receiving one of 3 dose levels of mezigdomide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Patients with RRMM ≥2 prior lines of therapy, including R and a PI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13 evaluable patients enrolled to date: 7 at </a:t>
              </a:r>
              <a:r>
                <a:rPr lang="en-GB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mezi</a:t>
              </a: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0.3 mg/kg, 6 at </a:t>
              </a:r>
              <a:r>
                <a:rPr lang="en-GB" sz="12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mezi</a:t>
              </a: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 0.6 mg/kg; median 4 prior lines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ORR (n=13) 100% (92.3% CR/</a:t>
              </a:r>
              <a:r>
                <a:rPr lang="en-GB" sz="12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sCR</a:t>
              </a:r>
              <a:r>
                <a:rPr lang="en-GB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MRD-neg </a:t>
              </a:r>
              <a:r>
                <a:rPr lang="en-GB" sz="1200" b="1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sCR</a:t>
              </a:r>
              <a:r>
                <a:rPr lang="en-GB" sz="12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7/8 evaluable patients (87.5%)</a:t>
              </a:r>
            </a:p>
            <a:p>
              <a:pPr marL="571500" lvl="2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CRS 77% (all grade 1/2), no ICANS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5234" y="17619"/>
            <a:ext cx="860583" cy="1192241"/>
            <a:chOff x="11331417" y="12694"/>
            <a:chExt cx="860583" cy="1192241"/>
          </a:xfrm>
        </p:grpSpPr>
        <p:sp>
          <p:nvSpPr>
            <p:cNvPr id="54" name="Rectangle: Rounded Corners 53"/>
            <p:cNvSpPr/>
            <p:nvPr/>
          </p:nvSpPr>
          <p:spPr>
            <a:xfrm>
              <a:off x="11331417" y="12694"/>
              <a:ext cx="860583" cy="1192241"/>
            </a:xfrm>
            <a:prstGeom prst="roundRect">
              <a:avLst/>
            </a:prstGeom>
            <a:solidFill>
              <a:schemeClr val="bg1"/>
            </a:solidFill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en-GB" b="1" baseline="30000" dirty="0">
                <a:solidFill>
                  <a:schemeClr val="tx1"/>
                </a:solidFill>
              </a:endParaRPr>
            </a:p>
          </p:txBody>
        </p:sp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11389982" y="101390"/>
              <a:ext cx="776784" cy="780978"/>
            </a:xfrm>
            <a:prstGeom prst="rect">
              <a:avLst/>
            </a:prstGeom>
          </p:spPr>
        </p:pic>
        <p:sp>
          <p:nvSpPr>
            <p:cNvPr id="56" name="TextBox 55"/>
            <p:cNvSpPr txBox="1"/>
            <p:nvPr/>
          </p:nvSpPr>
          <p:spPr>
            <a:xfrm>
              <a:off x="11458415" y="837806"/>
              <a:ext cx="6399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B62B30"/>
                  </a:solidFill>
                </a:rPr>
                <a:t>2025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6F6344C-3018-015F-2023-3F3DD8DE7E6B}"/>
              </a:ext>
            </a:extLst>
          </p:cNvPr>
          <p:cNvGrpSpPr/>
          <p:nvPr/>
        </p:nvGrpSpPr>
        <p:grpSpPr>
          <a:xfrm>
            <a:off x="10687048" y="0"/>
            <a:ext cx="1504952" cy="857250"/>
            <a:chOff x="10622756" y="-2679"/>
            <a:chExt cx="1504952" cy="85725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9AFC70A8-5DEC-6D84-0753-A12F82623F57}"/>
                </a:ext>
              </a:extLst>
            </p:cNvPr>
            <p:cNvSpPr/>
            <p:nvPr/>
          </p:nvSpPr>
          <p:spPr>
            <a:xfrm>
              <a:off x="10622756" y="-2679"/>
              <a:ext cx="1504952" cy="857250"/>
            </a:xfrm>
            <a:prstGeom prst="roundRect">
              <a:avLst>
                <a:gd name="adj" fmla="val 5556"/>
              </a:avLst>
            </a:prstGeom>
            <a:solidFill>
              <a:schemeClr val="bg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0DA7340-5D0E-33C5-A033-177C50E9A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44189" y="14795"/>
              <a:ext cx="1462088" cy="822302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0931FE6-9B1B-B3B7-E3E9-337CEA523BCC}"/>
              </a:ext>
            </a:extLst>
          </p:cNvPr>
          <p:cNvGrpSpPr/>
          <p:nvPr/>
        </p:nvGrpSpPr>
        <p:grpSpPr>
          <a:xfrm>
            <a:off x="2354053" y="3451226"/>
            <a:ext cx="6331662" cy="2757092"/>
            <a:chOff x="4354632" y="3426785"/>
            <a:chExt cx="6331662" cy="275709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0473BAE-99CA-B5C2-7D9F-39813A8688DC}"/>
                </a:ext>
              </a:extLst>
            </p:cNvPr>
            <p:cNvGrpSpPr/>
            <p:nvPr/>
          </p:nvGrpSpPr>
          <p:grpSpPr>
            <a:xfrm>
              <a:off x="5001759" y="3678037"/>
              <a:ext cx="5684535" cy="2505840"/>
              <a:chOff x="2929038" y="2563820"/>
              <a:chExt cx="5684535" cy="2505840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8A708A63-7C1C-A656-F537-F6D541BA309E}"/>
                  </a:ext>
                </a:extLst>
              </p:cNvPr>
              <p:cNvSpPr/>
              <p:nvPr/>
            </p:nvSpPr>
            <p:spPr>
              <a:xfrm>
                <a:off x="2929038" y="2563820"/>
                <a:ext cx="5684535" cy="2505840"/>
              </a:xfrm>
              <a:prstGeom prst="roundRect">
                <a:avLst>
                  <a:gd name="adj" fmla="val 11883"/>
                </a:avLst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endParaRPr lang="en-GB" b="1" baseline="30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BC989B5F-2DEA-3062-DC2E-5E851BE48329}"/>
                  </a:ext>
                </a:extLst>
              </p:cNvPr>
              <p:cNvSpPr/>
              <p:nvPr/>
            </p:nvSpPr>
            <p:spPr>
              <a:xfrm>
                <a:off x="3118095" y="2785375"/>
                <a:ext cx="5328539" cy="431409"/>
              </a:xfrm>
              <a:custGeom>
                <a:avLst/>
                <a:gdLst>
                  <a:gd name="connsiteX0" fmla="*/ 0 w 5562694"/>
                  <a:gd name="connsiteY0" fmla="*/ 0 h 403200"/>
                  <a:gd name="connsiteX1" fmla="*/ 5562694 w 5562694"/>
                  <a:gd name="connsiteY1" fmla="*/ 0 h 403200"/>
                  <a:gd name="connsiteX2" fmla="*/ 5562694 w 5562694"/>
                  <a:gd name="connsiteY2" fmla="*/ 403200 h 403200"/>
                  <a:gd name="connsiteX3" fmla="*/ 0 w 5562694"/>
                  <a:gd name="connsiteY3" fmla="*/ 403200 h 403200"/>
                  <a:gd name="connsiteX4" fmla="*/ 0 w 5562694"/>
                  <a:gd name="connsiteY4" fmla="*/ 0 h 403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2694" h="403200">
                    <a:moveTo>
                      <a:pt x="0" y="0"/>
                    </a:moveTo>
                    <a:lnTo>
                      <a:pt x="5562694" y="0"/>
                    </a:lnTo>
                    <a:lnTo>
                      <a:pt x="5562694" y="403200"/>
                    </a:lnTo>
                    <a:lnTo>
                      <a:pt x="0" y="403200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spcFirstLastPara="0" vert="horz" wrap="square" lIns="99568" tIns="56896" rIns="99568" bIns="56896" numCol="1" spcCol="1270" anchor="ctr" anchorCtr="0">
                <a:noAutofit/>
              </a:bodyPr>
              <a:lstStyle/>
              <a:p>
                <a:pPr marL="0" lvl="0" indent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1400" b="1" kern="1200" dirty="0">
                    <a:solidFill>
                      <a:schemeClr val="tx1"/>
                    </a:solidFill>
                  </a:rPr>
                  <a:t>Mezi maintenance following ide-cel</a:t>
                </a:r>
                <a:endParaRPr lang="en-GB" sz="1400" kern="1200" baseline="30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1E9DF10A-ABCD-6708-08CE-B93AADAB9DEF}"/>
                  </a:ext>
                </a:extLst>
              </p:cNvPr>
              <p:cNvSpPr/>
              <p:nvPr/>
            </p:nvSpPr>
            <p:spPr>
              <a:xfrm>
                <a:off x="3118095" y="3229988"/>
                <a:ext cx="5328539" cy="1736097"/>
              </a:xfrm>
              <a:custGeom>
                <a:avLst/>
                <a:gdLst>
                  <a:gd name="connsiteX0" fmla="*/ 0 w 5562694"/>
                  <a:gd name="connsiteY0" fmla="*/ 0 h 2152079"/>
                  <a:gd name="connsiteX1" fmla="*/ 5562694 w 5562694"/>
                  <a:gd name="connsiteY1" fmla="*/ 0 h 2152079"/>
                  <a:gd name="connsiteX2" fmla="*/ 5562694 w 5562694"/>
                  <a:gd name="connsiteY2" fmla="*/ 2152079 h 2152079"/>
                  <a:gd name="connsiteX3" fmla="*/ 0 w 5562694"/>
                  <a:gd name="connsiteY3" fmla="*/ 2152079 h 2152079"/>
                  <a:gd name="connsiteX4" fmla="*/ 0 w 5562694"/>
                  <a:gd name="connsiteY4" fmla="*/ 0 h 2152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62694" h="2152079">
                    <a:moveTo>
                      <a:pt x="0" y="0"/>
                    </a:moveTo>
                    <a:lnTo>
                      <a:pt x="5562694" y="0"/>
                    </a:lnTo>
                    <a:lnTo>
                      <a:pt x="5562694" y="2152079"/>
                    </a:lnTo>
                    <a:lnTo>
                      <a:pt x="0" y="2152079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spcFirstLastPara="0" vert="horz" wrap="square" lIns="74676" tIns="74676" rIns="99568" bIns="112014" numCol="1" spcCol="1270" anchor="t" anchorCtr="0">
                <a:noAutofit/>
              </a:bodyPr>
              <a:lstStyle/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GB" sz="1200" b="1" dirty="0"/>
                  <a:t>7 patients; median age 81 years; median 5 prior lines</a:t>
                </a:r>
              </a:p>
              <a:p>
                <a:pPr marL="114300" lvl="1" indent="-11430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GB" sz="1200" b="1" kern="1200" dirty="0"/>
                  <a:t>Median 108 days from ide-cel to </a:t>
                </a:r>
                <a:r>
                  <a:rPr lang="en-GB" sz="1200" b="1" kern="1200" dirty="0" err="1"/>
                  <a:t>mezi</a:t>
                </a:r>
                <a:endParaRPr lang="en-GB" sz="1200" b="1" kern="1200" dirty="0"/>
              </a:p>
              <a:p>
                <a:pPr marL="114300" lvl="1" indent="-11430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"/>
                </a:pPr>
                <a:r>
                  <a:rPr lang="en-GB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ORR 85.7%, including 71.4% </a:t>
                </a:r>
                <a:r>
                  <a:rPr lang="en-GB" sz="1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sCR</a:t>
                </a:r>
                <a:r>
                  <a:rPr lang="en-GB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– deepening of response to ide-cel seen in 5/6 (83.3%) responding patients</a:t>
                </a:r>
              </a:p>
              <a:p>
                <a:pPr marL="114300" lvl="1" indent="-11430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"/>
                </a:pPr>
                <a:r>
                  <a:rPr lang="en-GB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Median follow-up 17.9 months; median PFS 16.5 months</a:t>
                </a:r>
              </a:p>
              <a:p>
                <a:pPr marL="114300" lvl="1" indent="-11430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"/>
                </a:pPr>
                <a:r>
                  <a:rPr lang="en-GB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Most common grade ≥3 AE was neutropenia (85.7%)</a:t>
                </a:r>
              </a:p>
              <a:p>
                <a:pPr marL="114300" lvl="1" indent="-114300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FontTx/>
                  <a:buChar char="•"/>
                </a:pPr>
                <a:r>
                  <a:rPr lang="en-GB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No recurrent CRS, ICANS, or persistent cytopenias</a:t>
                </a:r>
              </a:p>
              <a:p>
                <a:pPr marL="0" lvl="1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GB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Janakiram M, et al. Clin Lymphoma Myeloma Leuk 2026;26(</a:t>
                </a:r>
                <a:r>
                  <a:rPr lang="en-GB" sz="12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Suppl</a:t>
                </a:r>
                <a:r>
                  <a:rPr lang="en-GB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2):S219, abstract PA-304. 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B9EFE9F-B752-B1B9-19C6-E2207A789371}"/>
                </a:ext>
              </a:extLst>
            </p:cNvPr>
            <p:cNvGrpSpPr/>
            <p:nvPr/>
          </p:nvGrpSpPr>
          <p:grpSpPr>
            <a:xfrm>
              <a:off x="4354632" y="3426785"/>
              <a:ext cx="1504952" cy="857250"/>
              <a:chOff x="10728105" y="-13575"/>
              <a:chExt cx="1504952" cy="857250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8FA9E3CF-5582-0E74-A70F-B7409A9646C2}"/>
                  </a:ext>
                </a:extLst>
              </p:cNvPr>
              <p:cNvSpPr/>
              <p:nvPr/>
            </p:nvSpPr>
            <p:spPr>
              <a:xfrm>
                <a:off x="10728105" y="-13575"/>
                <a:ext cx="1504952" cy="857250"/>
              </a:xfrm>
              <a:prstGeom prst="roundRect">
                <a:avLst>
                  <a:gd name="adj" fmla="val 555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GB" sz="18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1165B601-3B63-4513-9534-1C196A984C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49538" y="3899"/>
                <a:ext cx="1462088" cy="822302"/>
              </a:xfrm>
              <a:prstGeom prst="rect">
                <a:avLst/>
              </a:prstGeom>
            </p:spPr>
          </p:pic>
        </p:grp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8BCBA549-EBA1-6BE9-1C65-419C66D3A587}"/>
              </a:ext>
            </a:extLst>
          </p:cNvPr>
          <p:cNvSpPr/>
          <p:nvPr/>
        </p:nvSpPr>
        <p:spPr bwMode="auto">
          <a:xfrm>
            <a:off x="0" y="1"/>
            <a:ext cx="3683479" cy="284672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</a:rPr>
              <a:t>Suggest inserting prior to slide 74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3_ML 03-04 REAL Template">
  <a:themeElements>
    <a:clrScheme name="Custom 5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C0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ML 03-04 REAL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ML 03-04 REAL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L 03-04 REAL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L 03-04 REAL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L 03-04 REAL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L 03-04 REAL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L 03-04 REAL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L 03-04 REAL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L 03-04 REAL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L 03-04 REAL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L 03-04 REAL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L 03-04 REAL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L 03-04 REAL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9">
    <a:dk1>
      <a:srgbClr val="595454"/>
    </a:dk1>
    <a:lt1>
      <a:srgbClr val="FFFFFF"/>
    </a:lt1>
    <a:dk2>
      <a:srgbClr val="595454"/>
    </a:dk2>
    <a:lt2>
      <a:srgbClr val="A69F9F"/>
    </a:lt2>
    <a:accent1>
      <a:srgbClr val="BE2BBB"/>
    </a:accent1>
    <a:accent2>
      <a:srgbClr val="33D6F1"/>
    </a:accent2>
    <a:accent3>
      <a:srgbClr val="59FFB9"/>
    </a:accent3>
    <a:accent4>
      <a:srgbClr val="FDA97D"/>
    </a:accent4>
    <a:accent5>
      <a:srgbClr val="FFD186"/>
    </a:accent5>
    <a:accent6>
      <a:srgbClr val="AE7A65"/>
    </a:accent6>
    <a:hlink>
      <a:srgbClr val="BE2BBB"/>
    </a:hlink>
    <a:folHlink>
      <a:srgbClr val="A69F9F"/>
    </a:folHlink>
  </a:clrScheme>
  <a:fontScheme name="Trebuchet MS">
    <a:majorFont>
      <a:latin typeface="Trebuchet MS" panose="020B0603020202020204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 panose="020B0603020202020204"/>
      <a:ea typeface=""/>
      <a:cs typeface=""/>
      <a:font script="Jpan" typeface="HG丸ｺﾞｼｯｸM-PRO"/>
      <a:font script="Hang" typeface="HY그래픽M"/>
      <a:font script="Hans" typeface="华文新魏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9">
    <a:dk1>
      <a:srgbClr val="595454"/>
    </a:dk1>
    <a:lt1>
      <a:srgbClr val="FFFFFF"/>
    </a:lt1>
    <a:dk2>
      <a:srgbClr val="595454"/>
    </a:dk2>
    <a:lt2>
      <a:srgbClr val="A69F9F"/>
    </a:lt2>
    <a:accent1>
      <a:srgbClr val="BE2BBB"/>
    </a:accent1>
    <a:accent2>
      <a:srgbClr val="33D6F1"/>
    </a:accent2>
    <a:accent3>
      <a:srgbClr val="59FFB9"/>
    </a:accent3>
    <a:accent4>
      <a:srgbClr val="FDA97D"/>
    </a:accent4>
    <a:accent5>
      <a:srgbClr val="FFD186"/>
    </a:accent5>
    <a:accent6>
      <a:srgbClr val="AE7A65"/>
    </a:accent6>
    <a:hlink>
      <a:srgbClr val="BE2BBB"/>
    </a:hlink>
    <a:folHlink>
      <a:srgbClr val="A69F9F"/>
    </a:folHlink>
  </a:clrScheme>
  <a:fontScheme name="Trebuchet MS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丸ｺﾞｼｯｸM-PRO"/>
      <a:font script="Hang" typeface="HY그래픽M"/>
      <a:font script="Hans" typeface="华文新魏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9">
    <a:dk1>
      <a:srgbClr val="595454"/>
    </a:dk1>
    <a:lt1>
      <a:srgbClr val="FFFFFF"/>
    </a:lt1>
    <a:dk2>
      <a:srgbClr val="595454"/>
    </a:dk2>
    <a:lt2>
      <a:srgbClr val="A69F9F"/>
    </a:lt2>
    <a:accent1>
      <a:srgbClr val="BE2BBB"/>
    </a:accent1>
    <a:accent2>
      <a:srgbClr val="33D6F1"/>
    </a:accent2>
    <a:accent3>
      <a:srgbClr val="59FFB9"/>
    </a:accent3>
    <a:accent4>
      <a:srgbClr val="FDA97D"/>
    </a:accent4>
    <a:accent5>
      <a:srgbClr val="FFD186"/>
    </a:accent5>
    <a:accent6>
      <a:srgbClr val="AE7A65"/>
    </a:accent6>
    <a:hlink>
      <a:srgbClr val="BE2BBB"/>
    </a:hlink>
    <a:folHlink>
      <a:srgbClr val="A69F9F"/>
    </a:folHlink>
  </a:clrScheme>
  <a:fontScheme name="Trebuchet MS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丸ｺﾞｼｯｸM-PRO"/>
      <a:font script="Hang" typeface="HY그래픽M"/>
      <a:font script="Hans" typeface="华文新魏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Custom 9">
    <a:dk1>
      <a:srgbClr val="595454"/>
    </a:dk1>
    <a:lt1>
      <a:srgbClr val="FFFFFF"/>
    </a:lt1>
    <a:dk2>
      <a:srgbClr val="595454"/>
    </a:dk2>
    <a:lt2>
      <a:srgbClr val="A69F9F"/>
    </a:lt2>
    <a:accent1>
      <a:srgbClr val="BE2BBB"/>
    </a:accent1>
    <a:accent2>
      <a:srgbClr val="33D6F1"/>
    </a:accent2>
    <a:accent3>
      <a:srgbClr val="59FFB9"/>
    </a:accent3>
    <a:accent4>
      <a:srgbClr val="FDA97D"/>
    </a:accent4>
    <a:accent5>
      <a:srgbClr val="FFD186"/>
    </a:accent5>
    <a:accent6>
      <a:srgbClr val="AE7A65"/>
    </a:accent6>
    <a:hlink>
      <a:srgbClr val="BE2BBB"/>
    </a:hlink>
    <a:folHlink>
      <a:srgbClr val="A69F9F"/>
    </a:folHlink>
  </a:clrScheme>
  <a:fontScheme name="Trebuchet MS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丸ｺﾞｼｯｸM-PRO"/>
      <a:font script="Hang" typeface="HY그래픽M"/>
      <a:font script="Hans" typeface="华文新魏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Custom 9">
    <a:dk1>
      <a:srgbClr val="595454"/>
    </a:dk1>
    <a:lt1>
      <a:srgbClr val="FFFFFF"/>
    </a:lt1>
    <a:dk2>
      <a:srgbClr val="595454"/>
    </a:dk2>
    <a:lt2>
      <a:srgbClr val="A69F9F"/>
    </a:lt2>
    <a:accent1>
      <a:srgbClr val="BE2BBB"/>
    </a:accent1>
    <a:accent2>
      <a:srgbClr val="33D6F1"/>
    </a:accent2>
    <a:accent3>
      <a:srgbClr val="59FFB9"/>
    </a:accent3>
    <a:accent4>
      <a:srgbClr val="FDA97D"/>
    </a:accent4>
    <a:accent5>
      <a:srgbClr val="FFD186"/>
    </a:accent5>
    <a:accent6>
      <a:srgbClr val="AE7A65"/>
    </a:accent6>
    <a:hlink>
      <a:srgbClr val="BE2BBB"/>
    </a:hlink>
    <a:folHlink>
      <a:srgbClr val="A69F9F"/>
    </a:folHlink>
  </a:clrScheme>
  <a:fontScheme name="Trebuchet MS">
    <a:majorFont>
      <a:latin typeface="Trebuchet MS"/>
      <a:ea typeface=""/>
      <a:cs typeface=""/>
      <a:font script="Jpan" typeface="HGｺﾞｼｯｸM"/>
      <a:font script="Hang" typeface="맑은 고딕"/>
      <a:font script="Hans" typeface="方正姚体"/>
      <a:font script="Hant" typeface="微軟正黑體"/>
      <a:font script="Arab" typeface="Tahoma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丸ｺﾞｼｯｸM-PRO"/>
      <a:font script="Hang" typeface="HY그래픽M"/>
      <a:font script="Hans" typeface="华文新魏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16316</TotalTime>
  <Words>6398</Words>
  <Application>Microsoft Macintosh PowerPoint</Application>
  <PresentationFormat>Widescreen</PresentationFormat>
  <Paragraphs>1148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Calibri</vt:lpstr>
      <vt:lpstr>Courier New</vt:lpstr>
      <vt:lpstr>Noto Sans</vt:lpstr>
      <vt:lpstr>Poppins</vt:lpstr>
      <vt:lpstr>Symbol</vt:lpstr>
      <vt:lpstr>Trebuchet MS</vt:lpstr>
      <vt:lpstr>Wingdings</vt:lpstr>
      <vt:lpstr>Wingdings 3</vt:lpstr>
      <vt:lpstr>3_ML 03-04 REAL Template</vt:lpstr>
      <vt:lpstr>Bispecific Antibodies and  CELMoDs in Multiple Myeloma</vt:lpstr>
      <vt:lpstr>Belantamab mafodotin for early-relapse RRMM  DREAMM-7: Belantamab mafodotin + Vd vs Dara-Vd as ≥2nd-line therapy</vt:lpstr>
      <vt:lpstr>Belantamab mafodotin for early-relapse RRMM  DREAMM-7: Belantamab mafodotin + Vd vs Dara-Vd as ≥2nd-line therapy</vt:lpstr>
      <vt:lpstr>Belantamab mafodotin for early-relapse RRMM  DREAMM-8: Belantamab mafodotin + Pom-dex vs Pom-Vd as ≥2nd-line therapy</vt:lpstr>
      <vt:lpstr>Belantamab mafodotin for early-relapse RRMM  DREAMM-8: Belantamab mafodotin + Pom-dex vs Pom-Vd as ≥2nd-line therapy</vt:lpstr>
      <vt:lpstr>Belantamab mafodotin for early-relapse RRMM  ALGONQUIN: supportive findings from a phase 1/2 study of Bela-Pom-dex</vt:lpstr>
      <vt:lpstr>AMaRC 19-02 BelaCarD study: Belantamab mafodotin + Kd in RRMM</vt:lpstr>
      <vt:lpstr>Real-world practical guidance for the clinical management of  belantamab mafodotin-associated ocular events</vt:lpstr>
      <vt:lpstr>Treatment sequencing of BCMA-targeted therapies Feasibility of sequential use based on differing MOAs1</vt:lpstr>
      <vt:lpstr>Novel BCMA-targeted ADC: HDP-101</vt:lpstr>
      <vt:lpstr>Novel ADCs for RRMM  GPRC5D ADC for targeting RRMM</vt:lpstr>
      <vt:lpstr>CELMoDs slides</vt:lpstr>
      <vt:lpstr>CELMoDs: summary of pharmacodynamics Enhanced effects seen with anti-MM agents, potential mechanisms of resistance</vt:lpstr>
      <vt:lpstr>CELMoD doublet for later-relapse RRMM  Mezigdomide + dex: Phase 1/2 study, N=178</vt:lpstr>
      <vt:lpstr>CELMoD doublet for later-relapse RRMM Mezigdomide + dex induces responses in patients with EMD</vt:lpstr>
      <vt:lpstr>SUCCESSOR-2: Subgroup analysis of PFS</vt:lpstr>
      <vt:lpstr>SUCCESSOR-2: Response and DOR</vt:lpstr>
      <vt:lpstr>SUCCESSOR-2: How does it compare?</vt:lpstr>
      <vt:lpstr>EXCALIBER-RRMM: Dual primary endpoint MRD-negative CR at any time – subgroup analysis</vt:lpstr>
      <vt:lpstr>CELMoD triplets and quadruplets for RRMM: combination with mAbs or PIs  Iberdomide + Isa-dex or Dara-Kd</vt:lpstr>
      <vt:lpstr>Overcoming T-cell exhaustion Improving CAR T-cell function with CELMoDs</vt:lpstr>
      <vt:lpstr>ASH 2025/IMS 2026: Novel combination studies  in RRMM with CELMoDs and TCEs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Myeloma Updates: EHA 2021</dc:title>
  <dc:creator>Ford, Ashley</dc:creator>
  <cp:lastModifiedBy>Fernando Rendina</cp:lastModifiedBy>
  <cp:revision>810</cp:revision>
  <dcterms:created xsi:type="dcterms:W3CDTF">2021-07-14T20:09:16Z</dcterms:created>
  <dcterms:modified xsi:type="dcterms:W3CDTF">2026-10-17T11:24:01Z</dcterms:modified>
</cp:coreProperties>
</file>