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88.jpg" ContentType="image/jpg"/>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5.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16.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17.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8.xml" ContentType="application/vnd.openxmlformats-officedocument.presentationml.tag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theme/themeOverride5.xml" ContentType="application/vnd.openxmlformats-officedocument.themeOverride+xml"/>
  <Override PartName="/ppt/tags/tag19.xml" ContentType="application/vnd.openxmlformats-officedocument.presentationml.tags+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508" r:id="rId4"/>
    <p:sldMasterId id="2147485143" r:id="rId5"/>
    <p:sldMasterId id="2147485183" r:id="rId6"/>
    <p:sldMasterId id="2147485203" r:id="rId7"/>
    <p:sldMasterId id="2147485212" r:id="rId8"/>
    <p:sldMasterId id="2147485214" r:id="rId9"/>
    <p:sldMasterId id="2147485217" r:id="rId10"/>
  </p:sldMasterIdLst>
  <p:notesMasterIdLst>
    <p:notesMasterId r:id="rId180"/>
  </p:notesMasterIdLst>
  <p:handoutMasterIdLst>
    <p:handoutMasterId r:id="rId181"/>
  </p:handoutMasterIdLst>
  <p:sldIdLst>
    <p:sldId id="2147470419" r:id="rId11"/>
    <p:sldId id="2147483569" r:id="rId12"/>
    <p:sldId id="2147471209" r:id="rId13"/>
    <p:sldId id="326" r:id="rId14"/>
    <p:sldId id="2147483642" r:id="rId15"/>
    <p:sldId id="329" r:id="rId16"/>
    <p:sldId id="330" r:id="rId17"/>
    <p:sldId id="331" r:id="rId18"/>
    <p:sldId id="332" r:id="rId19"/>
    <p:sldId id="333" r:id="rId20"/>
    <p:sldId id="334" r:id="rId21"/>
    <p:sldId id="2147471834" r:id="rId22"/>
    <p:sldId id="2147471861" r:id="rId23"/>
    <p:sldId id="2147471862" r:id="rId24"/>
    <p:sldId id="2147483646" r:id="rId25"/>
    <p:sldId id="2147471836" r:id="rId26"/>
    <p:sldId id="2147471868" r:id="rId27"/>
    <p:sldId id="2147471867" r:id="rId28"/>
    <p:sldId id="337" r:id="rId29"/>
    <p:sldId id="338" r:id="rId30"/>
    <p:sldId id="2147471841" r:id="rId31"/>
    <p:sldId id="2147471882" r:id="rId32"/>
    <p:sldId id="2147471887" r:id="rId33"/>
    <p:sldId id="2147471888" r:id="rId34"/>
    <p:sldId id="2147471883" r:id="rId35"/>
    <p:sldId id="2147471890" r:id="rId36"/>
    <p:sldId id="2147471893" r:id="rId37"/>
    <p:sldId id="340" r:id="rId38"/>
    <p:sldId id="2147471866" r:id="rId39"/>
    <p:sldId id="2147471876" r:id="rId40"/>
    <p:sldId id="341" r:id="rId41"/>
    <p:sldId id="336" r:id="rId42"/>
    <p:sldId id="342" r:id="rId43"/>
    <p:sldId id="343" r:id="rId44"/>
    <p:sldId id="344" r:id="rId45"/>
    <p:sldId id="348" r:id="rId46"/>
    <p:sldId id="350" r:id="rId47"/>
    <p:sldId id="2147471843" r:id="rId48"/>
    <p:sldId id="2147471847" r:id="rId49"/>
    <p:sldId id="2147471899" r:id="rId50"/>
    <p:sldId id="2147471901" r:id="rId51"/>
    <p:sldId id="2147471900" r:id="rId52"/>
    <p:sldId id="2147471848" r:id="rId53"/>
    <p:sldId id="2147471902" r:id="rId54"/>
    <p:sldId id="2147471903" r:id="rId55"/>
    <p:sldId id="2147471904" r:id="rId56"/>
    <p:sldId id="2147471871" r:id="rId57"/>
    <p:sldId id="2147471872" r:id="rId58"/>
    <p:sldId id="2147471873" r:id="rId59"/>
    <p:sldId id="2147471874" r:id="rId60"/>
    <p:sldId id="351" r:id="rId61"/>
    <p:sldId id="352" r:id="rId62"/>
    <p:sldId id="356" r:id="rId63"/>
    <p:sldId id="357" r:id="rId64"/>
    <p:sldId id="358" r:id="rId65"/>
    <p:sldId id="2147471894" r:id="rId66"/>
    <p:sldId id="2147471855" r:id="rId67"/>
    <p:sldId id="2147471854" r:id="rId68"/>
    <p:sldId id="2147471856" r:id="rId69"/>
    <p:sldId id="2147471858" r:id="rId70"/>
    <p:sldId id="2147471857" r:id="rId71"/>
    <p:sldId id="2147471859" r:id="rId72"/>
    <p:sldId id="359" r:id="rId73"/>
    <p:sldId id="360" r:id="rId74"/>
    <p:sldId id="361" r:id="rId75"/>
    <p:sldId id="362" r:id="rId76"/>
    <p:sldId id="2147471850" r:id="rId77"/>
    <p:sldId id="2147471907" r:id="rId78"/>
    <p:sldId id="2147471906" r:id="rId79"/>
    <p:sldId id="2147471908" r:id="rId80"/>
    <p:sldId id="2147471911" r:id="rId81"/>
    <p:sldId id="2147471912" r:id="rId82"/>
    <p:sldId id="2147471895" r:id="rId83"/>
    <p:sldId id="2147471913" r:id="rId84"/>
    <p:sldId id="2147471914" r:id="rId85"/>
    <p:sldId id="2147471915" r:id="rId86"/>
    <p:sldId id="364" r:id="rId87"/>
    <p:sldId id="365" r:id="rId88"/>
    <p:sldId id="366" r:id="rId89"/>
    <p:sldId id="367" r:id="rId90"/>
    <p:sldId id="2147471917" r:id="rId91"/>
    <p:sldId id="2147471919" r:id="rId92"/>
    <p:sldId id="372" r:id="rId93"/>
    <p:sldId id="373" r:id="rId94"/>
    <p:sldId id="376" r:id="rId95"/>
    <p:sldId id="379" r:id="rId96"/>
    <p:sldId id="324" r:id="rId97"/>
    <p:sldId id="2147483570" r:id="rId98"/>
    <p:sldId id="380" r:id="rId99"/>
    <p:sldId id="381" r:id="rId100"/>
    <p:sldId id="382" r:id="rId101"/>
    <p:sldId id="383" r:id="rId102"/>
    <p:sldId id="384" r:id="rId103"/>
    <p:sldId id="385" r:id="rId104"/>
    <p:sldId id="386" r:id="rId105"/>
    <p:sldId id="387" r:id="rId106"/>
    <p:sldId id="388" r:id="rId107"/>
    <p:sldId id="392" r:id="rId108"/>
    <p:sldId id="393" r:id="rId109"/>
    <p:sldId id="395" r:id="rId110"/>
    <p:sldId id="396" r:id="rId111"/>
    <p:sldId id="397" r:id="rId112"/>
    <p:sldId id="398" r:id="rId113"/>
    <p:sldId id="399" r:id="rId114"/>
    <p:sldId id="400" r:id="rId115"/>
    <p:sldId id="401" r:id="rId116"/>
    <p:sldId id="402" r:id="rId117"/>
    <p:sldId id="403" r:id="rId118"/>
    <p:sldId id="404" r:id="rId119"/>
    <p:sldId id="405" r:id="rId120"/>
    <p:sldId id="406" r:id="rId121"/>
    <p:sldId id="407" r:id="rId122"/>
    <p:sldId id="408" r:id="rId123"/>
    <p:sldId id="409" r:id="rId124"/>
    <p:sldId id="410" r:id="rId125"/>
    <p:sldId id="411" r:id="rId126"/>
    <p:sldId id="412" r:id="rId127"/>
    <p:sldId id="413" r:id="rId128"/>
    <p:sldId id="414" r:id="rId129"/>
    <p:sldId id="415" r:id="rId130"/>
    <p:sldId id="416" r:id="rId131"/>
    <p:sldId id="417" r:id="rId132"/>
    <p:sldId id="418" r:id="rId133"/>
    <p:sldId id="419" r:id="rId134"/>
    <p:sldId id="420" r:id="rId135"/>
    <p:sldId id="421" r:id="rId136"/>
    <p:sldId id="422" r:id="rId137"/>
    <p:sldId id="423" r:id="rId138"/>
    <p:sldId id="424" r:id="rId139"/>
    <p:sldId id="425" r:id="rId140"/>
    <p:sldId id="426" r:id="rId141"/>
    <p:sldId id="427" r:id="rId142"/>
    <p:sldId id="428" r:id="rId143"/>
    <p:sldId id="429" r:id="rId144"/>
    <p:sldId id="430" r:id="rId145"/>
    <p:sldId id="431" r:id="rId146"/>
    <p:sldId id="432" r:id="rId147"/>
    <p:sldId id="433" r:id="rId148"/>
    <p:sldId id="434" r:id="rId149"/>
    <p:sldId id="435" r:id="rId150"/>
    <p:sldId id="436" r:id="rId151"/>
    <p:sldId id="437" r:id="rId152"/>
    <p:sldId id="438" r:id="rId153"/>
    <p:sldId id="439" r:id="rId154"/>
    <p:sldId id="440" r:id="rId155"/>
    <p:sldId id="441" r:id="rId156"/>
    <p:sldId id="442" r:id="rId157"/>
    <p:sldId id="443" r:id="rId158"/>
    <p:sldId id="444" r:id="rId159"/>
    <p:sldId id="445" r:id="rId160"/>
    <p:sldId id="446" r:id="rId161"/>
    <p:sldId id="447" r:id="rId162"/>
    <p:sldId id="2147482856" r:id="rId163"/>
    <p:sldId id="448" r:id="rId164"/>
    <p:sldId id="449" r:id="rId165"/>
    <p:sldId id="450" r:id="rId166"/>
    <p:sldId id="451" r:id="rId167"/>
    <p:sldId id="452" r:id="rId168"/>
    <p:sldId id="453" r:id="rId169"/>
    <p:sldId id="454" r:id="rId170"/>
    <p:sldId id="455" r:id="rId171"/>
    <p:sldId id="459" r:id="rId172"/>
    <p:sldId id="460" r:id="rId173"/>
    <p:sldId id="2147483248" r:id="rId174"/>
    <p:sldId id="461" r:id="rId175"/>
    <p:sldId id="462" r:id="rId176"/>
    <p:sldId id="463" r:id="rId177"/>
    <p:sldId id="464" r:id="rId178"/>
    <p:sldId id="2147480149" r:id="rId179"/>
  </p:sldIdLst>
  <p:sldSz cx="12192000" cy="6858000"/>
  <p:notesSz cx="7772400" cy="10058400"/>
  <p:custDataLst>
    <p:tags r:id="rId182"/>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1" userDrawn="1">
          <p15:clr>
            <a:srgbClr val="A4A3A4"/>
          </p15:clr>
        </p15:guide>
        <p15:guide id="2" pos="3719" userDrawn="1">
          <p15:clr>
            <a:srgbClr val="A4A3A4"/>
          </p15:clr>
        </p15:guide>
        <p15:guide id="3" pos="216" userDrawn="1">
          <p15:clr>
            <a:srgbClr val="A4A3A4"/>
          </p15:clr>
        </p15:guide>
        <p15:guide id="4" pos="6208" userDrawn="1">
          <p15:clr>
            <a:srgbClr val="A4A3A4"/>
          </p15:clr>
        </p15:guide>
        <p15:guide id="5" pos="33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385F"/>
    <a:srgbClr val="8FD2E9"/>
    <a:srgbClr val="2D425F"/>
    <a:srgbClr val="F2FBFD"/>
    <a:srgbClr val="00416A"/>
    <a:srgbClr val="0432FF"/>
    <a:srgbClr val="DEEAF0"/>
    <a:srgbClr val="FF40FF"/>
    <a:srgbClr val="000000"/>
    <a:srgbClr val="1674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50" autoAdjust="0"/>
    <p:restoredTop sz="96124" autoAdjust="0"/>
  </p:normalViewPr>
  <p:slideViewPr>
    <p:cSldViewPr snapToGrid="0">
      <p:cViewPr varScale="1">
        <p:scale>
          <a:sx n="171" d="100"/>
          <a:sy n="171" d="100"/>
        </p:scale>
        <p:origin x="584" y="184"/>
      </p:cViewPr>
      <p:guideLst>
        <p:guide orient="horz" pos="4201"/>
        <p:guide pos="3719"/>
        <p:guide pos="216"/>
        <p:guide pos="6208"/>
        <p:guide pos="336"/>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37" d="100"/>
        <a:sy n="137" d="100"/>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slide" Target="slides/slide149.xml"/><Relationship Id="rId170" Type="http://schemas.openxmlformats.org/officeDocument/2006/relationships/slide" Target="slides/slide160.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2.xml"/><Relationship Id="rId95" Type="http://schemas.openxmlformats.org/officeDocument/2006/relationships/slide" Target="slides/slide85.xml"/><Relationship Id="rId160" Type="http://schemas.openxmlformats.org/officeDocument/2006/relationships/slide" Target="slides/slide150.xml"/><Relationship Id="rId181" Type="http://schemas.openxmlformats.org/officeDocument/2006/relationships/handoutMaster" Target="handoutMasters/handoutMaster1.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182" Type="http://schemas.openxmlformats.org/officeDocument/2006/relationships/tags" Target="tags/tag1.xml"/><Relationship Id="rId6" Type="http://schemas.openxmlformats.org/officeDocument/2006/relationships/slideMaster" Target="slideMasters/slideMaster3.xml"/><Relationship Id="rId23" Type="http://schemas.openxmlformats.org/officeDocument/2006/relationships/slide" Target="slides/slide13.xml"/><Relationship Id="rId119" Type="http://schemas.openxmlformats.org/officeDocument/2006/relationships/slide" Target="slides/slide109.xml"/><Relationship Id="rId44" Type="http://schemas.openxmlformats.org/officeDocument/2006/relationships/slide" Target="slides/slide34.xml"/><Relationship Id="rId65" Type="http://schemas.openxmlformats.org/officeDocument/2006/relationships/slide" Target="slides/slide55.xml"/><Relationship Id="rId86" Type="http://schemas.openxmlformats.org/officeDocument/2006/relationships/slide" Target="slides/slide76.xml"/><Relationship Id="rId130" Type="http://schemas.openxmlformats.org/officeDocument/2006/relationships/slide" Target="slides/slide120.xml"/><Relationship Id="rId151" Type="http://schemas.openxmlformats.org/officeDocument/2006/relationships/slide" Target="slides/slide141.xml"/><Relationship Id="rId172" Type="http://schemas.openxmlformats.org/officeDocument/2006/relationships/slide" Target="slides/slide162.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slide" Target="slides/slide115.xml"/><Relationship Id="rId141" Type="http://schemas.openxmlformats.org/officeDocument/2006/relationships/slide" Target="slides/slide131.xml"/><Relationship Id="rId146" Type="http://schemas.openxmlformats.org/officeDocument/2006/relationships/slide" Target="slides/slide136.xml"/><Relationship Id="rId167" Type="http://schemas.openxmlformats.org/officeDocument/2006/relationships/slide" Target="slides/slide157.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162" Type="http://schemas.openxmlformats.org/officeDocument/2006/relationships/slide" Target="slides/slide152.xml"/><Relationship Id="rId183"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73" Type="http://schemas.openxmlformats.org/officeDocument/2006/relationships/slide" Target="slides/slide163.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presProps" Target="presProps.xml"/><Relationship Id="rId3" Type="http://schemas.openxmlformats.org/officeDocument/2006/relationships/customXml" Target="../customXml/item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79" Type="http://schemas.openxmlformats.org/officeDocument/2006/relationships/slide" Target="slides/slide169.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7.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openxmlformats.org/officeDocument/2006/relationships/slide" Target="slides/slide154.xml"/><Relationship Id="rId169" Type="http://schemas.openxmlformats.org/officeDocument/2006/relationships/slide" Target="slides/slide159.xml"/><Relationship Id="rId18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notesMaster" Target="notesMasters/notesMaster1.xml"/><Relationship Id="rId26" Type="http://schemas.openxmlformats.org/officeDocument/2006/relationships/slide" Target="slides/slide16.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6" Type="http://schemas.openxmlformats.org/officeDocument/2006/relationships/slide" Target="slides/slide6.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theme" Target="theme/theme1.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tableStyles" Target="tableStyles.xml"/><Relationship Id="rId1" Type="http://schemas.openxmlformats.org/officeDocument/2006/relationships/customXml" Target="../customXml/item1.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038685137929446"/>
          <c:y val="3.4059929869594538E-2"/>
          <c:w val="0.64601776308110426"/>
          <c:h val="0.8201059621861333"/>
        </c:manualLayout>
      </c:layout>
      <c:barChart>
        <c:barDir val="col"/>
        <c:grouping val="stacked"/>
        <c:varyColors val="0"/>
        <c:ser>
          <c:idx val="0"/>
          <c:order val="0"/>
          <c:tx>
            <c:strRef>
              <c:f>Sheet1!$F$1</c:f>
              <c:strCache>
                <c:ptCount val="1"/>
                <c:pt idx="0">
                  <c:v>PR</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1-3AF1-47D9-BBE1-7B9276166450}"/>
              </c:ext>
            </c:extLst>
          </c:dPt>
          <c:dLbls>
            <c:dLbl>
              <c:idx val="0"/>
              <c:tx>
                <c:rich>
                  <a:bodyPr/>
                  <a:lstStyle/>
                  <a:p>
                    <a:fld id="{EC7A5050-EC37-4AF3-8800-7F5DF62CEA60}"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AF1-47D9-BBE1-7B9276166450}"/>
                </c:ext>
              </c:extLst>
            </c:dLbl>
            <c:dLbl>
              <c:idx val="1"/>
              <c:tx>
                <c:rich>
                  <a:bodyPr/>
                  <a:lstStyle/>
                  <a:p>
                    <a:fld id="{F9E21C80-86D1-42AA-A0EF-95C4198AE986}"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AF1-47D9-BBE1-7B9276166450}"/>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BVd (n=243)</c:v>
                </c:pt>
                <c:pt idx="1">
                  <c:v>DVd (n=251)</c:v>
                </c:pt>
              </c:strCache>
            </c:strRef>
          </c:cat>
          <c:val>
            <c:numRef>
              <c:f>Sheet1!$F$2:$F$3</c:f>
              <c:numCache>
                <c:formatCode>General</c:formatCode>
                <c:ptCount val="2"/>
                <c:pt idx="0">
                  <c:v>16.899999999999999</c:v>
                </c:pt>
                <c:pt idx="1">
                  <c:v>25.1</c:v>
                </c:pt>
              </c:numCache>
            </c:numRef>
          </c:val>
          <c:extLst>
            <c:ext xmlns:c16="http://schemas.microsoft.com/office/drawing/2014/chart" uri="{C3380CC4-5D6E-409C-BE32-E72D297353CC}">
              <c16:uniqueId val="{00000003-3AF1-47D9-BBE1-7B9276166450}"/>
            </c:ext>
          </c:extLst>
        </c:ser>
        <c:ser>
          <c:idx val="1"/>
          <c:order val="1"/>
          <c:tx>
            <c:strRef>
              <c:f>Sheet1!$G$1</c:f>
              <c:strCache>
                <c:ptCount val="1"/>
                <c:pt idx="0">
                  <c:v>VGPR</c:v>
                </c:pt>
              </c:strCache>
            </c:strRef>
          </c:tx>
          <c:spPr>
            <a:solidFill>
              <a:schemeClr val="accent2"/>
            </a:solidFill>
            <a:ln>
              <a:noFill/>
            </a:ln>
            <a:effectLst/>
          </c:spPr>
          <c:invertIfNegative val="0"/>
          <c:dPt>
            <c:idx val="1"/>
            <c:invertIfNegative val="0"/>
            <c:bubble3D val="0"/>
            <c:extLst>
              <c:ext xmlns:c16="http://schemas.microsoft.com/office/drawing/2014/chart" uri="{C3380CC4-5D6E-409C-BE32-E72D297353CC}">
                <c16:uniqueId val="{00000005-3AF1-47D9-BBE1-7B9276166450}"/>
              </c:ext>
            </c:extLst>
          </c:dPt>
          <c:dLbls>
            <c:dLbl>
              <c:idx val="0"/>
              <c:tx>
                <c:rich>
                  <a:bodyPr/>
                  <a:lstStyle/>
                  <a:p>
                    <a:fld id="{3155963B-2A0D-48FD-9FB4-DC18D3D5DE5D}"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AF1-47D9-BBE1-7B9276166450}"/>
                </c:ext>
              </c:extLst>
            </c:dLbl>
            <c:dLbl>
              <c:idx val="1"/>
              <c:tx>
                <c:rich>
                  <a:bodyPr/>
                  <a:lstStyle/>
                  <a:p>
                    <a:fld id="{1474CD46-4610-4C23-8049-F7AE687AF0AB}"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AF1-47D9-BBE1-7B9276166450}"/>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BVd (n=243)</c:v>
                </c:pt>
                <c:pt idx="1">
                  <c:v>DVd (n=251)</c:v>
                </c:pt>
              </c:strCache>
            </c:strRef>
          </c:cat>
          <c:val>
            <c:numRef>
              <c:f>Sheet1!$G$2:$G$3</c:f>
              <c:numCache>
                <c:formatCode>General</c:formatCode>
                <c:ptCount val="2"/>
                <c:pt idx="0">
                  <c:v>30.5</c:v>
                </c:pt>
                <c:pt idx="1">
                  <c:v>28.7</c:v>
                </c:pt>
              </c:numCache>
            </c:numRef>
          </c:val>
          <c:extLst>
            <c:ext xmlns:c16="http://schemas.microsoft.com/office/drawing/2014/chart" uri="{C3380CC4-5D6E-409C-BE32-E72D297353CC}">
              <c16:uniqueId val="{00000007-3AF1-47D9-BBE1-7B9276166450}"/>
            </c:ext>
          </c:extLst>
        </c:ser>
        <c:ser>
          <c:idx val="2"/>
          <c:order val="2"/>
          <c:tx>
            <c:strRef>
              <c:f>Sheet1!$H$1</c:f>
              <c:strCache>
                <c:ptCount val="1"/>
                <c:pt idx="0">
                  <c:v>CR</c:v>
                </c:pt>
              </c:strCache>
            </c:strRef>
          </c:tx>
          <c:spPr>
            <a:solidFill>
              <a:schemeClr val="accent3"/>
            </a:solidFill>
            <a:ln>
              <a:noFill/>
            </a:ln>
            <a:effectLst/>
          </c:spPr>
          <c:invertIfNegative val="0"/>
          <c:dPt>
            <c:idx val="1"/>
            <c:invertIfNegative val="0"/>
            <c:bubble3D val="0"/>
            <c:extLst>
              <c:ext xmlns:c16="http://schemas.microsoft.com/office/drawing/2014/chart" uri="{C3380CC4-5D6E-409C-BE32-E72D297353CC}">
                <c16:uniqueId val="{00000009-3AF1-47D9-BBE1-7B9276166450}"/>
              </c:ext>
            </c:extLst>
          </c:dPt>
          <c:dLbls>
            <c:dLbl>
              <c:idx val="0"/>
              <c:tx>
                <c:rich>
                  <a:bodyPr/>
                  <a:lstStyle/>
                  <a:p>
                    <a:fld id="{F14F206E-739E-463B-8A4F-C99844C4A7A9}"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3AF1-47D9-BBE1-7B9276166450}"/>
                </c:ext>
              </c:extLst>
            </c:dLbl>
            <c:dLbl>
              <c:idx val="1"/>
              <c:tx>
                <c:rich>
                  <a:bodyPr/>
                  <a:lstStyle/>
                  <a:p>
                    <a:fld id="{A4715A2E-92F7-488C-AA99-325E207D425A}" type="VALUE">
                      <a:rPr lang="en-US" smtClean="0"/>
                      <a:pPr/>
                      <a:t>[VALUE]</a:t>
                    </a:fld>
                    <a:r>
                      <a:rPr lang="en-US" dirty="0"/>
                      <a:t>.0</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3AF1-47D9-BBE1-7B9276166450}"/>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BVd (n=243)</c:v>
                </c:pt>
                <c:pt idx="1">
                  <c:v>DVd (n=251)</c:v>
                </c:pt>
              </c:strCache>
            </c:strRef>
          </c:cat>
          <c:val>
            <c:numRef>
              <c:f>Sheet1!$H$2:$H$3</c:f>
              <c:numCache>
                <c:formatCode>General</c:formatCode>
                <c:ptCount val="2"/>
                <c:pt idx="0">
                  <c:v>21.4</c:v>
                </c:pt>
                <c:pt idx="1">
                  <c:v>12</c:v>
                </c:pt>
              </c:numCache>
            </c:numRef>
          </c:val>
          <c:extLst>
            <c:ext xmlns:c16="http://schemas.microsoft.com/office/drawing/2014/chart" uri="{C3380CC4-5D6E-409C-BE32-E72D297353CC}">
              <c16:uniqueId val="{0000000B-3AF1-47D9-BBE1-7B9276166450}"/>
            </c:ext>
          </c:extLst>
        </c:ser>
        <c:ser>
          <c:idx val="3"/>
          <c:order val="3"/>
          <c:tx>
            <c:strRef>
              <c:f>Sheet1!$I$1</c:f>
              <c:strCache>
                <c:ptCount val="1"/>
                <c:pt idx="0">
                  <c:v>sCR</c:v>
                </c:pt>
              </c:strCache>
            </c:strRef>
          </c:tx>
          <c:spPr>
            <a:solidFill>
              <a:schemeClr val="accent4"/>
            </a:solidFill>
            <a:ln>
              <a:noFill/>
            </a:ln>
            <a:effectLst/>
          </c:spPr>
          <c:invertIfNegative val="0"/>
          <c:dPt>
            <c:idx val="1"/>
            <c:invertIfNegative val="0"/>
            <c:bubble3D val="0"/>
            <c:extLst>
              <c:ext xmlns:c16="http://schemas.microsoft.com/office/drawing/2014/chart" uri="{C3380CC4-5D6E-409C-BE32-E72D297353CC}">
                <c16:uniqueId val="{0000000D-3AF1-47D9-BBE1-7B9276166450}"/>
              </c:ext>
            </c:extLst>
          </c:dPt>
          <c:dLbls>
            <c:dLbl>
              <c:idx val="0"/>
              <c:tx>
                <c:rich>
                  <a:bodyPr/>
                  <a:lstStyle/>
                  <a:p>
                    <a:fld id="{A499BED3-945B-4E1B-B82A-75C3890108C0}" type="VALUE">
                      <a:rPr lang="en-US" smtClean="0"/>
                      <a:pPr/>
                      <a:t>[VALUE]</a:t>
                    </a:fld>
                    <a:r>
                      <a:rPr lang="en-US" dirty="0"/>
                      <a:t>.0</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3AF1-47D9-BBE1-7B9276166450}"/>
                </c:ext>
              </c:extLst>
            </c:dLbl>
            <c:dLbl>
              <c:idx val="1"/>
              <c:tx>
                <c:rich>
                  <a:bodyPr/>
                  <a:lstStyle/>
                  <a:p>
                    <a:fld id="{5D742A22-20BB-495F-B941-3627085E498A}"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3AF1-47D9-BBE1-7B9276166450}"/>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BVd (n=243)</c:v>
                </c:pt>
                <c:pt idx="1">
                  <c:v>DVd (n=251)</c:v>
                </c:pt>
              </c:strCache>
            </c:strRef>
          </c:cat>
          <c:val>
            <c:numRef>
              <c:f>Sheet1!$I$2:$I$3</c:f>
              <c:numCache>
                <c:formatCode>General</c:formatCode>
                <c:ptCount val="2"/>
                <c:pt idx="0">
                  <c:v>14.4</c:v>
                </c:pt>
                <c:pt idx="1">
                  <c:v>5.6</c:v>
                </c:pt>
              </c:numCache>
            </c:numRef>
          </c:val>
          <c:extLst>
            <c:ext xmlns:c16="http://schemas.microsoft.com/office/drawing/2014/chart" uri="{C3380CC4-5D6E-409C-BE32-E72D297353CC}">
              <c16:uniqueId val="{0000000F-3AF1-47D9-BBE1-7B9276166450}"/>
            </c:ext>
          </c:extLst>
        </c:ser>
        <c:dLbls>
          <c:dLblPos val="ctr"/>
          <c:showLegendKey val="0"/>
          <c:showVal val="1"/>
          <c:showCatName val="0"/>
          <c:showSerName val="0"/>
          <c:showPercent val="0"/>
          <c:showBubbleSize val="0"/>
        </c:dLbls>
        <c:gapWidth val="50"/>
        <c:overlap val="100"/>
        <c:axId val="447452336"/>
        <c:axId val="771290000"/>
      </c:barChart>
      <c:catAx>
        <c:axId val="44745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771290000"/>
        <c:crosses val="autoZero"/>
        <c:auto val="1"/>
        <c:lblAlgn val="ctr"/>
        <c:lblOffset val="100"/>
        <c:noMultiLvlLbl val="0"/>
      </c:catAx>
      <c:valAx>
        <c:axId val="771290000"/>
        <c:scaling>
          <c:orientation val="minMax"/>
        </c:scaling>
        <c:delete val="0"/>
        <c:axPos val="l"/>
        <c:majorGridlines>
          <c:spPr>
            <a:ln w="3175" cap="flat" cmpd="sng" algn="ctr">
              <a:solidFill>
                <a:schemeClr val="bg1"/>
              </a:solidFill>
              <a:prstDash val="sysDot"/>
              <a:round/>
            </a:ln>
            <a:effectLst/>
          </c:spPr>
        </c:majorGridlines>
        <c:title>
          <c:tx>
            <c:rich>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GB" dirty="0"/>
                  <a:t>Patients,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447452336"/>
        <c:crosses val="autoZero"/>
        <c:crossBetween val="between"/>
      </c:valAx>
      <c:spPr>
        <a:noFill/>
        <a:ln>
          <a:noFill/>
        </a:ln>
        <a:effectLst/>
      </c:spPr>
    </c:plotArea>
    <c:legend>
      <c:legendPos val="tr"/>
      <c:layout>
        <c:manualLayout>
          <c:xMode val="edge"/>
          <c:yMode val="edge"/>
          <c:x val="0.75263560304846511"/>
          <c:y val="0.31427565802018265"/>
          <c:w val="0.22356499512232728"/>
          <c:h val="0.24113498055551935"/>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1045330617648042"/>
          <c:y val="3.4059929869594538E-2"/>
          <c:w val="0.72361624035329153"/>
          <c:h val="0.8201059621861333"/>
        </c:manualLayout>
      </c:layout>
      <c:barChart>
        <c:barDir val="col"/>
        <c:grouping val="stacked"/>
        <c:varyColors val="0"/>
        <c:ser>
          <c:idx val="0"/>
          <c:order val="0"/>
          <c:tx>
            <c:strRef>
              <c:f>Sheet1!$B$1</c:f>
              <c:strCache>
                <c:ptCount val="1"/>
                <c:pt idx="0">
                  <c:v>VGPR, MRD-neg</c:v>
                </c:pt>
              </c:strCache>
            </c:strRef>
          </c:tx>
          <c:spPr>
            <a:solidFill>
              <a:schemeClr val="accent6">
                <a:tint val="77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BVd (n=243)</c:v>
                </c:pt>
                <c:pt idx="1">
                  <c:v>DVd (n=251)</c:v>
                </c:pt>
              </c:strCache>
            </c:strRef>
          </c:cat>
          <c:val>
            <c:numRef>
              <c:f>Sheet1!$B$2:$B$3</c:f>
              <c:numCache>
                <c:formatCode>General</c:formatCode>
                <c:ptCount val="2"/>
                <c:pt idx="0">
                  <c:v>14</c:v>
                </c:pt>
                <c:pt idx="1">
                  <c:v>7.5</c:v>
                </c:pt>
              </c:numCache>
            </c:numRef>
          </c:val>
          <c:extLst>
            <c:ext xmlns:c16="http://schemas.microsoft.com/office/drawing/2014/chart" uri="{C3380CC4-5D6E-409C-BE32-E72D297353CC}">
              <c16:uniqueId val="{00000002-CC51-4529-9A96-CFD3B30EE006}"/>
            </c:ext>
          </c:extLst>
        </c:ser>
        <c:ser>
          <c:idx val="1"/>
          <c:order val="1"/>
          <c:tx>
            <c:strRef>
              <c:f>Sheet1!$C$1</c:f>
              <c:strCache>
                <c:ptCount val="1"/>
                <c:pt idx="0">
                  <c:v>≥CR, MRD-neg</c:v>
                </c:pt>
              </c:strCache>
            </c:strRef>
          </c:tx>
          <c:spPr>
            <a:solidFill>
              <a:schemeClr val="accent6">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BVd (n=243)</c:v>
                </c:pt>
                <c:pt idx="1">
                  <c:v>DVd (n=251)</c:v>
                </c:pt>
              </c:strCache>
            </c:strRef>
          </c:cat>
          <c:val>
            <c:numRef>
              <c:f>Sheet1!$C$2:$C$3</c:f>
              <c:numCache>
                <c:formatCode>General</c:formatCode>
                <c:ptCount val="2"/>
                <c:pt idx="0">
                  <c:v>24.7</c:v>
                </c:pt>
                <c:pt idx="1">
                  <c:v>9.6</c:v>
                </c:pt>
              </c:numCache>
            </c:numRef>
          </c:val>
          <c:extLst>
            <c:ext xmlns:c16="http://schemas.microsoft.com/office/drawing/2014/chart" uri="{C3380CC4-5D6E-409C-BE32-E72D297353CC}">
              <c16:uniqueId val="{00000005-CC51-4529-9A96-CFD3B30EE006}"/>
            </c:ext>
          </c:extLst>
        </c:ser>
        <c:dLbls>
          <c:dLblPos val="ctr"/>
          <c:showLegendKey val="0"/>
          <c:showVal val="1"/>
          <c:showCatName val="0"/>
          <c:showSerName val="0"/>
          <c:showPercent val="0"/>
          <c:showBubbleSize val="0"/>
        </c:dLbls>
        <c:gapWidth val="50"/>
        <c:overlap val="100"/>
        <c:axId val="447452336"/>
        <c:axId val="771290000"/>
      </c:barChart>
      <c:catAx>
        <c:axId val="44745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771290000"/>
        <c:crosses val="autoZero"/>
        <c:auto val="1"/>
        <c:lblAlgn val="ctr"/>
        <c:lblOffset val="100"/>
        <c:noMultiLvlLbl val="0"/>
      </c:catAx>
      <c:valAx>
        <c:axId val="771290000"/>
        <c:scaling>
          <c:orientation val="minMax"/>
        </c:scaling>
        <c:delete val="0"/>
        <c:axPos val="l"/>
        <c:majorGridlines>
          <c:spPr>
            <a:ln w="3175" cap="flat" cmpd="sng" algn="ctr">
              <a:solidFill>
                <a:schemeClr val="bg1"/>
              </a:solidFill>
              <a:prstDash val="sysDot"/>
              <a:round/>
            </a:ln>
            <a:effectLst/>
          </c:spPr>
        </c:majorGridlines>
        <c:title>
          <c:tx>
            <c:rich>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GB" dirty="0"/>
                  <a:t>Patients, %</a:t>
                </a:r>
              </a:p>
            </c:rich>
          </c:tx>
          <c:layout>
            <c:manualLayout>
              <c:xMode val="edge"/>
              <c:yMode val="edge"/>
              <c:x val="0"/>
              <c:y val="0.3330312200637061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447452336"/>
        <c:crosses val="autoZero"/>
        <c:crossBetween val="between"/>
      </c:valAx>
      <c:spPr>
        <a:noFill/>
        <a:ln>
          <a:noFill/>
        </a:ln>
        <a:effectLst/>
      </c:spPr>
    </c:plotArea>
    <c:legend>
      <c:legendPos val="tr"/>
      <c:layout>
        <c:manualLayout>
          <c:xMode val="edge"/>
          <c:yMode val="edge"/>
          <c:x val="0.53635229534438167"/>
          <c:y val="0.15306395323252739"/>
          <c:w val="0.46340860147886226"/>
          <c:h val="0.1229131335492977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solidFill>
            <a:schemeClr val="bg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038685137929446"/>
          <c:y val="3.4059929869594538E-2"/>
          <c:w val="0.64601776308110426"/>
          <c:h val="0.8201059621861333"/>
        </c:manualLayout>
      </c:layout>
      <c:barChart>
        <c:barDir val="col"/>
        <c:grouping val="stacked"/>
        <c:varyColors val="0"/>
        <c:ser>
          <c:idx val="0"/>
          <c:order val="0"/>
          <c:tx>
            <c:strRef>
              <c:f>Sheet1!$B$1</c:f>
              <c:strCache>
                <c:ptCount val="1"/>
                <c:pt idx="0">
                  <c:v>PR</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1-3AF1-47D9-BBE1-7B9276166450}"/>
              </c:ext>
            </c:extLst>
          </c:dPt>
          <c:dLbls>
            <c:dLbl>
              <c:idx val="0"/>
              <c:tx>
                <c:rich>
                  <a:bodyPr/>
                  <a:lstStyle/>
                  <a:p>
                    <a:fld id="{EC7A5050-EC37-4AF3-8800-7F5DF62CEA60}"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AF1-47D9-BBE1-7B9276166450}"/>
                </c:ext>
              </c:extLst>
            </c:dLbl>
            <c:dLbl>
              <c:idx val="1"/>
              <c:tx>
                <c:rich>
                  <a:bodyPr/>
                  <a:lstStyle/>
                  <a:p>
                    <a:fld id="{F9E21C80-86D1-42AA-A0EF-95C4198AE986}"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AF1-47D9-BBE1-7B9276166450}"/>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BPd (n=155)</c:v>
                </c:pt>
                <c:pt idx="1">
                  <c:v>PVd (n=147)</c:v>
                </c:pt>
              </c:strCache>
            </c:strRef>
          </c:cat>
          <c:val>
            <c:numRef>
              <c:f>Sheet1!$B$2:$B$3</c:f>
              <c:numCache>
                <c:formatCode>General</c:formatCode>
                <c:ptCount val="2"/>
                <c:pt idx="0">
                  <c:v>13</c:v>
                </c:pt>
                <c:pt idx="1">
                  <c:v>33</c:v>
                </c:pt>
              </c:numCache>
            </c:numRef>
          </c:val>
          <c:extLst>
            <c:ext xmlns:c16="http://schemas.microsoft.com/office/drawing/2014/chart" uri="{C3380CC4-5D6E-409C-BE32-E72D297353CC}">
              <c16:uniqueId val="{00000003-3AF1-47D9-BBE1-7B9276166450}"/>
            </c:ext>
          </c:extLst>
        </c:ser>
        <c:ser>
          <c:idx val="1"/>
          <c:order val="1"/>
          <c:tx>
            <c:strRef>
              <c:f>Sheet1!$C$1</c:f>
              <c:strCache>
                <c:ptCount val="1"/>
                <c:pt idx="0">
                  <c:v>VGPR</c:v>
                </c:pt>
              </c:strCache>
            </c:strRef>
          </c:tx>
          <c:spPr>
            <a:solidFill>
              <a:schemeClr val="accent2"/>
            </a:solidFill>
            <a:ln>
              <a:noFill/>
            </a:ln>
            <a:effectLst/>
          </c:spPr>
          <c:invertIfNegative val="0"/>
          <c:dPt>
            <c:idx val="1"/>
            <c:invertIfNegative val="0"/>
            <c:bubble3D val="0"/>
            <c:extLst>
              <c:ext xmlns:c16="http://schemas.microsoft.com/office/drawing/2014/chart" uri="{C3380CC4-5D6E-409C-BE32-E72D297353CC}">
                <c16:uniqueId val="{00000005-3AF1-47D9-BBE1-7B9276166450}"/>
              </c:ext>
            </c:extLst>
          </c:dPt>
          <c:dLbls>
            <c:dLbl>
              <c:idx val="0"/>
              <c:tx>
                <c:rich>
                  <a:bodyPr/>
                  <a:lstStyle/>
                  <a:p>
                    <a:fld id="{3155963B-2A0D-48FD-9FB4-DC18D3D5DE5D}"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AF1-47D9-BBE1-7B9276166450}"/>
                </c:ext>
              </c:extLst>
            </c:dLbl>
            <c:dLbl>
              <c:idx val="1"/>
              <c:tx>
                <c:rich>
                  <a:bodyPr/>
                  <a:lstStyle/>
                  <a:p>
                    <a:fld id="{1474CD46-4610-4C23-8049-F7AE687AF0AB}"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AF1-47D9-BBE1-7B9276166450}"/>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BPd (n=155)</c:v>
                </c:pt>
                <c:pt idx="1">
                  <c:v>PVd (n=147)</c:v>
                </c:pt>
              </c:strCache>
            </c:strRef>
          </c:cat>
          <c:val>
            <c:numRef>
              <c:f>Sheet1!$C$2:$C$3</c:f>
              <c:numCache>
                <c:formatCode>General</c:formatCode>
                <c:ptCount val="2"/>
                <c:pt idx="0">
                  <c:v>20</c:v>
                </c:pt>
                <c:pt idx="1">
                  <c:v>22</c:v>
                </c:pt>
              </c:numCache>
            </c:numRef>
          </c:val>
          <c:extLst>
            <c:ext xmlns:c16="http://schemas.microsoft.com/office/drawing/2014/chart" uri="{C3380CC4-5D6E-409C-BE32-E72D297353CC}">
              <c16:uniqueId val="{00000007-3AF1-47D9-BBE1-7B9276166450}"/>
            </c:ext>
          </c:extLst>
        </c:ser>
        <c:ser>
          <c:idx val="2"/>
          <c:order val="2"/>
          <c:tx>
            <c:strRef>
              <c:f>Sheet1!$D$1</c:f>
              <c:strCache>
                <c:ptCount val="1"/>
                <c:pt idx="0">
                  <c:v>CR</c:v>
                </c:pt>
              </c:strCache>
            </c:strRef>
          </c:tx>
          <c:spPr>
            <a:solidFill>
              <a:schemeClr val="accent3"/>
            </a:solidFill>
            <a:ln>
              <a:noFill/>
            </a:ln>
            <a:effectLst/>
          </c:spPr>
          <c:invertIfNegative val="0"/>
          <c:dPt>
            <c:idx val="1"/>
            <c:invertIfNegative val="0"/>
            <c:bubble3D val="0"/>
            <c:extLst>
              <c:ext xmlns:c16="http://schemas.microsoft.com/office/drawing/2014/chart" uri="{C3380CC4-5D6E-409C-BE32-E72D297353CC}">
                <c16:uniqueId val="{00000009-3AF1-47D9-BBE1-7B9276166450}"/>
              </c:ext>
            </c:extLst>
          </c:dPt>
          <c:dLbls>
            <c:dLbl>
              <c:idx val="0"/>
              <c:tx>
                <c:rich>
                  <a:bodyPr/>
                  <a:lstStyle/>
                  <a:p>
                    <a:fld id="{F14F206E-739E-463B-8A4F-C99844C4A7A9}"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3AF1-47D9-BBE1-7B9276166450}"/>
                </c:ext>
              </c:extLst>
            </c:dLbl>
            <c:dLbl>
              <c:idx val="1"/>
              <c:tx>
                <c:rich>
                  <a:bodyPr/>
                  <a:lstStyle/>
                  <a:p>
                    <a:fld id="{A4715A2E-92F7-488C-AA99-325E207D425A}"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3AF1-47D9-BBE1-7B9276166450}"/>
                </c:ext>
              </c:extLst>
            </c:dLbl>
            <c:numFmt formatCode="General" sourceLinked="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BPd (n=155)</c:v>
                </c:pt>
                <c:pt idx="1">
                  <c:v>PVd (n=147)</c:v>
                </c:pt>
              </c:strCache>
            </c:strRef>
          </c:cat>
          <c:val>
            <c:numRef>
              <c:f>Sheet1!$D$2:$D$3</c:f>
              <c:numCache>
                <c:formatCode>General</c:formatCode>
                <c:ptCount val="2"/>
                <c:pt idx="0">
                  <c:v>19</c:v>
                </c:pt>
                <c:pt idx="1">
                  <c:v>10</c:v>
                </c:pt>
              </c:numCache>
            </c:numRef>
          </c:val>
          <c:extLst>
            <c:ext xmlns:c16="http://schemas.microsoft.com/office/drawing/2014/chart" uri="{C3380CC4-5D6E-409C-BE32-E72D297353CC}">
              <c16:uniqueId val="{0000000B-3AF1-47D9-BBE1-7B9276166450}"/>
            </c:ext>
          </c:extLst>
        </c:ser>
        <c:ser>
          <c:idx val="3"/>
          <c:order val="3"/>
          <c:tx>
            <c:strRef>
              <c:f>Sheet1!$E$1</c:f>
              <c:strCache>
                <c:ptCount val="1"/>
                <c:pt idx="0">
                  <c:v>sCR</c:v>
                </c:pt>
              </c:strCache>
            </c:strRef>
          </c:tx>
          <c:spPr>
            <a:solidFill>
              <a:schemeClr val="accent4"/>
            </a:solidFill>
            <a:ln>
              <a:noFill/>
            </a:ln>
            <a:effectLst/>
          </c:spPr>
          <c:invertIfNegative val="0"/>
          <c:dPt>
            <c:idx val="1"/>
            <c:invertIfNegative val="0"/>
            <c:bubble3D val="0"/>
            <c:extLst>
              <c:ext xmlns:c16="http://schemas.microsoft.com/office/drawing/2014/chart" uri="{C3380CC4-5D6E-409C-BE32-E72D297353CC}">
                <c16:uniqueId val="{0000000D-3AF1-47D9-BBE1-7B9276166450}"/>
              </c:ext>
            </c:extLst>
          </c:dPt>
          <c:dLbls>
            <c:dLbl>
              <c:idx val="0"/>
              <c:tx>
                <c:rich>
                  <a:bodyPr/>
                  <a:lstStyle/>
                  <a:p>
                    <a:fld id="{A499BED3-945B-4E1B-B82A-75C3890108C0}"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3AF1-47D9-BBE1-7B9276166450}"/>
                </c:ext>
              </c:extLst>
            </c:dLbl>
            <c:dLbl>
              <c:idx val="1"/>
              <c:tx>
                <c:rich>
                  <a:bodyPr/>
                  <a:lstStyle/>
                  <a:p>
                    <a:fld id="{5D742A22-20BB-495F-B941-3627085E498A}"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3AF1-47D9-BBE1-7B9276166450}"/>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BPd (n=155)</c:v>
                </c:pt>
                <c:pt idx="1">
                  <c:v>PVd (n=147)</c:v>
                </c:pt>
              </c:strCache>
            </c:strRef>
          </c:cat>
          <c:val>
            <c:numRef>
              <c:f>Sheet1!$E$2:$E$3</c:f>
              <c:numCache>
                <c:formatCode>General</c:formatCode>
                <c:ptCount val="2"/>
                <c:pt idx="0">
                  <c:v>24</c:v>
                </c:pt>
                <c:pt idx="1">
                  <c:v>7</c:v>
                </c:pt>
              </c:numCache>
            </c:numRef>
          </c:val>
          <c:extLst>
            <c:ext xmlns:c16="http://schemas.microsoft.com/office/drawing/2014/chart" uri="{C3380CC4-5D6E-409C-BE32-E72D297353CC}">
              <c16:uniqueId val="{0000000F-3AF1-47D9-BBE1-7B9276166450}"/>
            </c:ext>
          </c:extLst>
        </c:ser>
        <c:dLbls>
          <c:dLblPos val="ctr"/>
          <c:showLegendKey val="0"/>
          <c:showVal val="1"/>
          <c:showCatName val="0"/>
          <c:showSerName val="0"/>
          <c:showPercent val="0"/>
          <c:showBubbleSize val="0"/>
        </c:dLbls>
        <c:gapWidth val="50"/>
        <c:overlap val="100"/>
        <c:axId val="447452336"/>
        <c:axId val="771290000"/>
      </c:barChart>
      <c:catAx>
        <c:axId val="44745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771290000"/>
        <c:crosses val="autoZero"/>
        <c:auto val="1"/>
        <c:lblAlgn val="ctr"/>
        <c:lblOffset val="100"/>
        <c:noMultiLvlLbl val="0"/>
      </c:catAx>
      <c:valAx>
        <c:axId val="771290000"/>
        <c:scaling>
          <c:orientation val="minMax"/>
        </c:scaling>
        <c:delete val="0"/>
        <c:axPos val="l"/>
        <c:majorGridlines>
          <c:spPr>
            <a:ln w="3175" cap="flat" cmpd="sng" algn="ctr">
              <a:solidFill>
                <a:schemeClr val="bg1"/>
              </a:solidFill>
              <a:prstDash val="sysDot"/>
              <a:round/>
            </a:ln>
            <a:effectLst/>
          </c:spPr>
        </c:majorGridlines>
        <c:title>
          <c:tx>
            <c:rich>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GB" dirty="0"/>
                  <a:t>Patients,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447452336"/>
        <c:crosses val="autoZero"/>
        <c:crossBetween val="between"/>
      </c:valAx>
      <c:spPr>
        <a:noFill/>
        <a:ln>
          <a:noFill/>
        </a:ln>
        <a:effectLst/>
      </c:spPr>
    </c:plotArea>
    <c:legend>
      <c:legendPos val="tr"/>
      <c:layout>
        <c:manualLayout>
          <c:xMode val="edge"/>
          <c:yMode val="edge"/>
          <c:x val="0.75263560304846511"/>
          <c:y val="0.31427565802018265"/>
          <c:w val="0.22356499512232728"/>
          <c:h val="0.24113498055551935"/>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solidFill>
            <a:schemeClr val="bg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7013924059034474"/>
          <c:y val="3.4059929869594538E-2"/>
          <c:w val="0.76393019126499118"/>
          <c:h val="0.8201059621861333"/>
        </c:manualLayout>
      </c:layout>
      <c:barChart>
        <c:barDir val="col"/>
        <c:grouping val="stacked"/>
        <c:varyColors val="0"/>
        <c:ser>
          <c:idx val="0"/>
          <c:order val="0"/>
          <c:tx>
            <c:strRef>
              <c:f>Sheet1!$B$1</c:f>
              <c:strCache>
                <c:ptCount val="1"/>
                <c:pt idx="0">
                  <c:v>VGPR, MRD-neg</c:v>
                </c:pt>
              </c:strCache>
            </c:strRef>
          </c:tx>
          <c:spPr>
            <a:solidFill>
              <a:schemeClr val="accent6">
                <a:tint val="77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7655-4744-8555-4A277F66C7E7}"/>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BPd (n=155)</c:v>
                </c:pt>
                <c:pt idx="1">
                  <c:v>PVd (n=147)</c:v>
                </c:pt>
              </c:strCache>
            </c:strRef>
          </c:cat>
          <c:val>
            <c:numRef>
              <c:f>Sheet1!$B$2:$B$3</c:f>
              <c:numCache>
                <c:formatCode>General</c:formatCode>
                <c:ptCount val="2"/>
                <c:pt idx="0">
                  <c:v>7</c:v>
                </c:pt>
                <c:pt idx="1">
                  <c:v>1</c:v>
                </c:pt>
              </c:numCache>
            </c:numRef>
          </c:val>
          <c:extLst>
            <c:ext xmlns:c16="http://schemas.microsoft.com/office/drawing/2014/chart" uri="{C3380CC4-5D6E-409C-BE32-E72D297353CC}">
              <c16:uniqueId val="{00000002-CC51-4529-9A96-CFD3B30EE006}"/>
            </c:ext>
          </c:extLst>
        </c:ser>
        <c:ser>
          <c:idx val="1"/>
          <c:order val="1"/>
          <c:tx>
            <c:strRef>
              <c:f>Sheet1!$C$1</c:f>
              <c:strCache>
                <c:ptCount val="1"/>
                <c:pt idx="0">
                  <c:v>≥CR, MRD-neg</c:v>
                </c:pt>
              </c:strCache>
            </c:strRef>
          </c:tx>
          <c:spPr>
            <a:solidFill>
              <a:schemeClr val="accent6">
                <a:shade val="76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BPd (n=155)</c:v>
                </c:pt>
                <c:pt idx="1">
                  <c:v>PVd (n=147)</c:v>
                </c:pt>
              </c:strCache>
            </c:strRef>
          </c:cat>
          <c:val>
            <c:numRef>
              <c:f>Sheet1!$C$2:$C$3</c:f>
              <c:numCache>
                <c:formatCode>General</c:formatCode>
                <c:ptCount val="2"/>
                <c:pt idx="0">
                  <c:v>28</c:v>
                </c:pt>
                <c:pt idx="1">
                  <c:v>6</c:v>
                </c:pt>
              </c:numCache>
            </c:numRef>
          </c:val>
          <c:extLst>
            <c:ext xmlns:c16="http://schemas.microsoft.com/office/drawing/2014/chart" uri="{C3380CC4-5D6E-409C-BE32-E72D297353CC}">
              <c16:uniqueId val="{00000005-CC51-4529-9A96-CFD3B30EE006}"/>
            </c:ext>
          </c:extLst>
        </c:ser>
        <c:dLbls>
          <c:dLblPos val="ctr"/>
          <c:showLegendKey val="0"/>
          <c:showVal val="1"/>
          <c:showCatName val="0"/>
          <c:showSerName val="0"/>
          <c:showPercent val="0"/>
          <c:showBubbleSize val="0"/>
        </c:dLbls>
        <c:gapWidth val="50"/>
        <c:overlap val="100"/>
        <c:axId val="447452336"/>
        <c:axId val="771290000"/>
      </c:barChart>
      <c:catAx>
        <c:axId val="44745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771290000"/>
        <c:crosses val="autoZero"/>
        <c:auto val="1"/>
        <c:lblAlgn val="ctr"/>
        <c:lblOffset val="100"/>
        <c:noMultiLvlLbl val="0"/>
      </c:catAx>
      <c:valAx>
        <c:axId val="771290000"/>
        <c:scaling>
          <c:orientation val="minMax"/>
        </c:scaling>
        <c:delete val="0"/>
        <c:axPos val="l"/>
        <c:majorGridlines>
          <c:spPr>
            <a:ln w="3175" cap="flat" cmpd="sng" algn="ctr">
              <a:solidFill>
                <a:schemeClr val="bg1"/>
              </a:solidFill>
              <a:prstDash val="sysDot"/>
              <a:round/>
            </a:ln>
            <a:effectLst/>
          </c:spPr>
        </c:majorGridlines>
        <c:title>
          <c:tx>
            <c:rich>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r>
                  <a:rPr lang="en-GB" dirty="0"/>
                  <a:t>Patients, %</a:t>
                </a:r>
              </a:p>
            </c:rich>
          </c:tx>
          <c:layout>
            <c:manualLayout>
              <c:xMode val="edge"/>
              <c:yMode val="edge"/>
              <c:x val="0"/>
              <c:y val="0.3330312200637061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447452336"/>
        <c:crosses val="autoZero"/>
        <c:crossBetween val="between"/>
      </c:valAx>
      <c:spPr>
        <a:noFill/>
        <a:ln>
          <a:noFill/>
        </a:ln>
        <a:effectLst/>
      </c:spPr>
    </c:plotArea>
    <c:legend>
      <c:legendPos val="tr"/>
      <c:layout>
        <c:manualLayout>
          <c:xMode val="edge"/>
          <c:yMode val="edge"/>
          <c:x val="0.53635229534438167"/>
          <c:y val="0.15306395323252739"/>
          <c:w val="0.46340860147886226"/>
          <c:h val="0.1229131335492977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solidFill>
            <a:schemeClr val="bg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725792343811366"/>
          <c:y val="2.3615324834481626E-2"/>
          <c:w val="0.66769472052357914"/>
          <c:h val="0.83141011407477305"/>
        </c:manualLayout>
      </c:layout>
      <c:barChart>
        <c:barDir val="col"/>
        <c:grouping val="stacked"/>
        <c:varyColors val="0"/>
        <c:ser>
          <c:idx val="4"/>
          <c:order val="0"/>
          <c:tx>
            <c:strRef>
              <c:f>Sheet1!$B$1</c:f>
              <c:strCache>
                <c:ptCount val="1"/>
                <c:pt idx="0">
                  <c:v>PR</c:v>
                </c:pt>
              </c:strCache>
            </c:strRef>
          </c:tx>
          <c:spPr>
            <a:solidFill>
              <a:srgbClr val="DEDCDC"/>
            </a:solidFill>
            <a:ln>
              <a:noFill/>
            </a:ln>
            <a:effectLst/>
          </c:spPr>
          <c:invertIfNegative val="0"/>
          <c:dLbls>
            <c:dLbl>
              <c:idx val="0"/>
              <c:tx>
                <c:rich>
                  <a:bodyPr/>
                  <a:lstStyle/>
                  <a:p>
                    <a:fld id="{1C3805EC-D8E4-47C4-9FAA-BC50B5D2E783}" type="VALUE">
                      <a:rPr lang="en-US">
                        <a:latin typeface="Arial" panose="020B0604020202020204" pitchFamily="34" charset="0"/>
                        <a:cs typeface="Arial" panose="020B0604020202020204" pitchFamily="34" charset="0"/>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7F04-486B-A89D-68AF992378FE}"/>
                </c:ext>
              </c:extLst>
            </c:dLbl>
            <c:dLbl>
              <c:idx val="1"/>
              <c:tx>
                <c:rich>
                  <a:bodyPr/>
                  <a:lstStyle/>
                  <a:p>
                    <a:fld id="{71F32EAF-B1A9-4376-B2BB-7ECF74AFE1E9}" type="VALUE">
                      <a:rPr lang="en-US">
                        <a:latin typeface="Arial" panose="020B0604020202020204" pitchFamily="34" charset="0"/>
                        <a:cs typeface="Arial" panose="020B0604020202020204" pitchFamily="34" charset="0"/>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7F04-486B-A89D-68AF992378FE}"/>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MeziKd (N = 288)</c:v>
                </c:pt>
                <c:pt idx="1">
                  <c:v>Kd (N = 191)</c:v>
                </c:pt>
              </c:strCache>
            </c:strRef>
          </c:cat>
          <c:val>
            <c:numRef>
              <c:f>Sheet1!$B$2:$B$3</c:f>
              <c:numCache>
                <c:formatCode>0.0</c:formatCode>
                <c:ptCount val="2"/>
                <c:pt idx="0">
                  <c:v>20.100000000000001</c:v>
                </c:pt>
                <c:pt idx="1">
                  <c:v>22.5</c:v>
                </c:pt>
              </c:numCache>
            </c:numRef>
          </c:val>
          <c:extLst>
            <c:ext xmlns:c16="http://schemas.microsoft.com/office/drawing/2014/chart" uri="{C3380CC4-5D6E-409C-BE32-E72D297353CC}">
              <c16:uniqueId val="{00000000-7F04-486B-A89D-68AF992378FE}"/>
            </c:ext>
          </c:extLst>
        </c:ser>
        <c:ser>
          <c:idx val="3"/>
          <c:order val="1"/>
          <c:tx>
            <c:strRef>
              <c:f>Sheet1!$C$1</c:f>
              <c:strCache>
                <c:ptCount val="1"/>
                <c:pt idx="0">
                  <c:v>VGPR</c:v>
                </c:pt>
              </c:strCache>
            </c:strRef>
          </c:tx>
          <c:spPr>
            <a:solidFill>
              <a:srgbClr val="ADEFF9"/>
            </a:solidFill>
            <a:ln>
              <a:noFill/>
            </a:ln>
            <a:effectLst/>
          </c:spPr>
          <c:invertIfNegative val="0"/>
          <c:dLbls>
            <c:dLbl>
              <c:idx val="0"/>
              <c:tx>
                <c:rich>
                  <a:bodyPr/>
                  <a:lstStyle/>
                  <a:p>
                    <a:fld id="{5E5F7167-C957-47CB-A673-3B066CC3E8A7}" type="VALUE">
                      <a:rPr lang="en-US">
                        <a:latin typeface="Arial" panose="020B0604020202020204" pitchFamily="34" charset="0"/>
                        <a:cs typeface="Arial" panose="020B0604020202020204" pitchFamily="34" charset="0"/>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F04-486B-A89D-68AF992378FE}"/>
                </c:ext>
              </c:extLst>
            </c:dLbl>
            <c:dLbl>
              <c:idx val="1"/>
              <c:tx>
                <c:rich>
                  <a:bodyPr/>
                  <a:lstStyle/>
                  <a:p>
                    <a:fld id="{2F3D6B9B-56AE-42A4-899D-7F09CD0C7EC3}" type="VALUE">
                      <a:rPr lang="en-US">
                        <a:latin typeface="Arial" panose="020B0604020202020204" pitchFamily="34" charset="0"/>
                        <a:cs typeface="Arial" panose="020B0604020202020204" pitchFamily="34" charset="0"/>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7F04-486B-A89D-68AF992378FE}"/>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MeziKd (N = 288)</c:v>
                </c:pt>
                <c:pt idx="1">
                  <c:v>Kd (N = 191)</c:v>
                </c:pt>
              </c:strCache>
            </c:strRef>
          </c:cat>
          <c:val>
            <c:numRef>
              <c:f>Sheet1!$C$2:$C$3</c:f>
              <c:numCache>
                <c:formatCode>0.0</c:formatCode>
                <c:ptCount val="2"/>
                <c:pt idx="0">
                  <c:v>33.299999999999997</c:v>
                </c:pt>
                <c:pt idx="1">
                  <c:v>22</c:v>
                </c:pt>
              </c:numCache>
            </c:numRef>
          </c:val>
          <c:extLst>
            <c:ext xmlns:c16="http://schemas.microsoft.com/office/drawing/2014/chart" uri="{C3380CC4-5D6E-409C-BE32-E72D297353CC}">
              <c16:uniqueId val="{00000001-7F04-486B-A89D-68AF992378FE}"/>
            </c:ext>
          </c:extLst>
        </c:ser>
        <c:ser>
          <c:idx val="2"/>
          <c:order val="2"/>
          <c:tx>
            <c:strRef>
              <c:f>Sheet1!$D$1</c:f>
              <c:strCache>
                <c:ptCount val="1"/>
                <c:pt idx="0">
                  <c:v>CR</c:v>
                </c:pt>
              </c:strCache>
            </c:strRef>
          </c:tx>
          <c:spPr>
            <a:solidFill>
              <a:srgbClr val="33D6F1"/>
            </a:solidFill>
            <a:ln>
              <a:noFill/>
            </a:ln>
            <a:effectLst/>
          </c:spPr>
          <c:invertIfNegative val="0"/>
          <c:dLbls>
            <c:dLbl>
              <c:idx val="0"/>
              <c:layout>
                <c:manualLayout>
                  <c:x val="-0.13189700098244586"/>
                  <c:y val="-2.1357742181540809E-2"/>
                </c:manualLayout>
              </c:layout>
              <c:tx>
                <c:rich>
                  <a:bodyPr/>
                  <a:lstStyle/>
                  <a:p>
                    <a:fld id="{8AE6BA92-36C0-44E3-B4D3-3431BBCA34CC}" type="VALUE">
                      <a:rPr lang="en-US">
                        <a:latin typeface="Arial" panose="020B0604020202020204" pitchFamily="34" charset="0"/>
                        <a:cs typeface="Arial" panose="020B0604020202020204" pitchFamily="34" charset="0"/>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F04-486B-A89D-68AF992378FE}"/>
                </c:ext>
              </c:extLst>
            </c:dLbl>
            <c:dLbl>
              <c:idx val="1"/>
              <c:layout>
                <c:manualLayout>
                  <c:x val="-0.13583422489236963"/>
                  <c:y val="-2.7459954233409609E-2"/>
                </c:manualLayout>
              </c:layout>
              <c:tx>
                <c:rich>
                  <a:bodyPr/>
                  <a:lstStyle/>
                  <a:p>
                    <a:fld id="{37A573CD-7599-4586-A282-9F0CF1E4CD42}" type="VALUE">
                      <a:rPr lang="en-US">
                        <a:latin typeface="Arial" panose="020B0604020202020204" pitchFamily="34" charset="0"/>
                        <a:cs typeface="Arial" panose="020B0604020202020204" pitchFamily="34" charset="0"/>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F04-486B-A89D-68AF992378FE}"/>
                </c:ext>
              </c:extLst>
            </c:dLbl>
            <c:dLbl>
              <c:idx val="2"/>
              <c:delete val="1"/>
              <c:extLst>
                <c:ext xmlns:c15="http://schemas.microsoft.com/office/drawing/2012/chart" uri="{CE6537A1-D6FC-4f65-9D91-7224C49458BB}"/>
                <c:ext xmlns:c16="http://schemas.microsoft.com/office/drawing/2014/chart" uri="{C3380CC4-5D6E-409C-BE32-E72D297353CC}">
                  <c16:uniqueId val="{00000004-7F04-486B-A89D-68AF992378FE}"/>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Sheet1!$A$2:$A$3</c:f>
              <c:strCache>
                <c:ptCount val="2"/>
                <c:pt idx="0">
                  <c:v>MeziKd (N = 288)</c:v>
                </c:pt>
                <c:pt idx="1">
                  <c:v>Kd (N = 191)</c:v>
                </c:pt>
              </c:strCache>
            </c:strRef>
          </c:cat>
          <c:val>
            <c:numRef>
              <c:f>Sheet1!$D$2:$D$3</c:f>
              <c:numCache>
                <c:formatCode>0.0</c:formatCode>
                <c:ptCount val="2"/>
                <c:pt idx="0">
                  <c:v>1.7</c:v>
                </c:pt>
                <c:pt idx="1">
                  <c:v>0.5</c:v>
                </c:pt>
              </c:numCache>
            </c:numRef>
          </c:val>
          <c:extLst>
            <c:ext xmlns:c16="http://schemas.microsoft.com/office/drawing/2014/chart" uri="{C3380CC4-5D6E-409C-BE32-E72D297353CC}">
              <c16:uniqueId val="{00000005-7F04-486B-A89D-68AF992378FE}"/>
            </c:ext>
          </c:extLst>
        </c:ser>
        <c:ser>
          <c:idx val="1"/>
          <c:order val="3"/>
          <c:tx>
            <c:strRef>
              <c:f>Sheet1!$E$1</c:f>
              <c:strCache>
                <c:ptCount val="1"/>
                <c:pt idx="0">
                  <c:v>sCR</c:v>
                </c:pt>
              </c:strCache>
            </c:strRef>
          </c:tx>
          <c:spPr>
            <a:solidFill>
              <a:srgbClr val="097789"/>
            </a:solidFill>
            <a:ln>
              <a:noFill/>
            </a:ln>
            <a:effectLst/>
          </c:spPr>
          <c:invertIfNegative val="0"/>
          <c:dLbls>
            <c:dLbl>
              <c:idx val="0"/>
              <c:tx>
                <c:rich>
                  <a:bodyPr/>
                  <a:lstStyle/>
                  <a:p>
                    <a:fld id="{B74AB706-7EA0-474D-A756-B2710B1635D0}" type="VALUE">
                      <a:rPr lang="en-US">
                        <a:latin typeface="Arial" panose="020B0604020202020204" pitchFamily="34" charset="0"/>
                        <a:cs typeface="Arial" panose="020B0604020202020204" pitchFamily="34" charset="0"/>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7F04-486B-A89D-68AF992378FE}"/>
                </c:ext>
              </c:extLst>
            </c:dLbl>
            <c:dLbl>
              <c:idx val="1"/>
              <c:tx>
                <c:rich>
                  <a:bodyPr/>
                  <a:lstStyle/>
                  <a:p>
                    <a:fld id="{C85C6A50-0250-422E-AE45-B6B9E8AF55F6}" type="VALUE">
                      <a:rPr lang="en-US">
                        <a:latin typeface="Arial" panose="020B0604020202020204" pitchFamily="34" charset="0"/>
                        <a:cs typeface="Arial" panose="020B0604020202020204" pitchFamily="34" charset="0"/>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7F04-486B-A89D-68AF992378FE}"/>
                </c:ext>
              </c:extLst>
            </c:dLbl>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MeziKd (N = 288)</c:v>
                </c:pt>
                <c:pt idx="1">
                  <c:v>Kd (N = 191)</c:v>
                </c:pt>
              </c:strCache>
            </c:strRef>
          </c:cat>
          <c:val>
            <c:numRef>
              <c:f>Sheet1!$E$2:$E$3</c:f>
              <c:numCache>
                <c:formatCode>0.0</c:formatCode>
                <c:ptCount val="2"/>
                <c:pt idx="0">
                  <c:v>25</c:v>
                </c:pt>
                <c:pt idx="1">
                  <c:v>8.4</c:v>
                </c:pt>
              </c:numCache>
            </c:numRef>
          </c:val>
          <c:extLst>
            <c:ext xmlns:c16="http://schemas.microsoft.com/office/drawing/2014/chart" uri="{C3380CC4-5D6E-409C-BE32-E72D297353CC}">
              <c16:uniqueId val="{00000006-7F04-486B-A89D-68AF992378FE}"/>
            </c:ext>
          </c:extLst>
        </c:ser>
        <c:dLbls>
          <c:dLblPos val="ctr"/>
          <c:showLegendKey val="0"/>
          <c:showVal val="1"/>
          <c:showCatName val="0"/>
          <c:showSerName val="0"/>
          <c:showPercent val="0"/>
          <c:showBubbleSize val="0"/>
        </c:dLbls>
        <c:gapWidth val="76"/>
        <c:overlap val="100"/>
        <c:axId val="223529215"/>
        <c:axId val="223530175"/>
      </c:barChart>
      <c:catAx>
        <c:axId val="223529215"/>
        <c:scaling>
          <c:orientation val="minMax"/>
        </c:scaling>
        <c:delete val="0"/>
        <c:axPos val="b"/>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mn-cs"/>
              </a:defRPr>
            </a:pPr>
            <a:endParaRPr lang="en-US"/>
          </a:p>
        </c:txPr>
        <c:crossAx val="223530175"/>
        <c:crosses val="autoZero"/>
        <c:auto val="1"/>
        <c:lblAlgn val="ctr"/>
        <c:lblOffset val="100"/>
        <c:noMultiLvlLbl val="0"/>
      </c:catAx>
      <c:valAx>
        <c:axId val="223530175"/>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sz="1400" b="1" dirty="0">
                    <a:solidFill>
                      <a:schemeClr val="tx1"/>
                    </a:solidFill>
                    <a:latin typeface="Arial" panose="020B0604020202020204" pitchFamily="34" charset="0"/>
                    <a:cs typeface="Arial" panose="020B0604020202020204" pitchFamily="34" charset="0"/>
                  </a:rPr>
                  <a:t>Patients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a:solidFill>
              <a:schemeClr val="tx2"/>
            </a:solidFill>
          </a:ln>
          <a:effectLst/>
        </c:spPr>
        <c:txPr>
          <a:bodyPr rot="-6000000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mn-cs"/>
              </a:defRPr>
            </a:pPr>
            <a:endParaRPr lang="en-US"/>
          </a:p>
        </c:txPr>
        <c:crossAx val="223529215"/>
        <c:crosses val="autoZero"/>
        <c:crossBetween val="between"/>
      </c:valAx>
      <c:spPr>
        <a:noFill/>
        <a:ln>
          <a:noFill/>
        </a:ln>
        <a:effectLst/>
      </c:spPr>
    </c:plotArea>
    <c:legend>
      <c:legendPos val="r"/>
      <c:layout>
        <c:manualLayout>
          <c:xMode val="edge"/>
          <c:yMode val="edge"/>
          <c:x val="0.74519030897287142"/>
          <c:y val="0"/>
          <c:w val="0.15695516075900431"/>
          <c:h val="0.24404018725167684"/>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439406143887199E-2"/>
          <c:y val="3.2257118559573E-2"/>
          <c:w val="0.96956059385611304"/>
          <c:h val="0.59785939517801201"/>
        </c:manualLayout>
      </c:layout>
      <c:barChart>
        <c:barDir val="col"/>
        <c:grouping val="clustered"/>
        <c:varyColors val="0"/>
        <c:ser>
          <c:idx val="0"/>
          <c:order val="0"/>
          <c:spPr>
            <a:solidFill>
              <a:srgbClr val="FFAC25"/>
            </a:solidFill>
            <a:ln>
              <a:noFill/>
            </a:ln>
            <a:effectLst/>
          </c:spPr>
          <c:invertIfNegative val="0"/>
          <c:dPt>
            <c:idx val="0"/>
            <c:invertIfNegative val="0"/>
            <c:bubble3D val="0"/>
            <c:spPr>
              <a:solidFill>
                <a:srgbClr val="A69F9F"/>
              </a:solidFill>
              <a:ln>
                <a:noFill/>
              </a:ln>
              <a:effectLst/>
            </c:spPr>
            <c:extLst>
              <c:ext xmlns:c16="http://schemas.microsoft.com/office/drawing/2014/chart" uri="{C3380CC4-5D6E-409C-BE32-E72D297353CC}">
                <c16:uniqueId val="{00000001-5159-42E2-8BE5-28A84C2ECF14}"/>
              </c:ext>
            </c:extLst>
          </c:dPt>
          <c:dPt>
            <c:idx val="1"/>
            <c:invertIfNegative val="0"/>
            <c:bubble3D val="0"/>
            <c:spPr>
              <a:solidFill>
                <a:srgbClr val="34AEC5"/>
              </a:solidFill>
              <a:ln>
                <a:noFill/>
              </a:ln>
              <a:effectLst/>
            </c:spPr>
            <c:extLst>
              <c:ext xmlns:c16="http://schemas.microsoft.com/office/drawing/2014/chart" uri="{C3380CC4-5D6E-409C-BE32-E72D297353CC}">
                <c16:uniqueId val="{00000003-5159-42E2-8BE5-28A84C2ECF14}"/>
              </c:ext>
            </c:extLst>
          </c:dPt>
          <c:dLbls>
            <c:dLbl>
              <c:idx val="0"/>
              <c:numFmt formatCode="#,##0.0" sourceLinked="0"/>
              <c:spPr>
                <a:noFill/>
                <a:ln>
                  <a:noFill/>
                </a:ln>
                <a:effectLst/>
              </c:spPr>
              <c:txPr>
                <a:bodyPr rot="0" spcFirstLastPara="1" vertOverflow="ellipsis" vert="horz" wrap="none" lIns="38100" tIns="19050" rIns="38100" bIns="19050" anchor="ctr" anchorCtr="1">
                  <a:noAutofit/>
                </a:bodyPr>
                <a:lstStyle/>
                <a:p>
                  <a:pPr>
                    <a:defRPr lang="zh-CN" sz="1400" b="1"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159-42E2-8BE5-28A84C2ECF14}"/>
                </c:ext>
              </c:extLst>
            </c:dLbl>
            <c:dLbl>
              <c:idx val="1"/>
              <c:tx>
                <c:rich>
                  <a:bodyPr rot="0" spcFirstLastPara="1" vertOverflow="ellipsis" vert="horz" wrap="none" lIns="38100" tIns="19050" rIns="38100" bIns="19050" anchor="ctr" anchorCtr="1">
                    <a:spAutoFit/>
                  </a:bodyPr>
                  <a:lstStyle/>
                  <a:p>
                    <a:pPr>
                      <a:defRPr lang="zh-CN" sz="1400" b="1" i="0" u="none" strike="noStrike" kern="1200" baseline="0">
                        <a:solidFill>
                          <a:schemeClr val="bg1"/>
                        </a:solidFill>
                        <a:latin typeface="+mn-lt"/>
                        <a:ea typeface="+mn-ea"/>
                        <a:cs typeface="+mn-cs"/>
                      </a:defRPr>
                    </a:pPr>
                    <a:r>
                      <a:rPr lang="en-US" sz="1400">
                        <a:solidFill>
                          <a:schemeClr val="bg1"/>
                        </a:solidFill>
                      </a:rPr>
                      <a:t>18.0</a:t>
                    </a:r>
                  </a:p>
                </c:rich>
              </c:tx>
              <c:numFmt formatCode="#,##0.0" sourceLinked="0"/>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3-5159-42E2-8BE5-28A84C2ECF14}"/>
                </c:ext>
              </c:extLst>
            </c:dLbl>
            <c:numFmt formatCode="#,##0.0" sourceLinked="0"/>
            <c:spPr>
              <a:noFill/>
              <a:ln>
                <a:noFill/>
              </a:ln>
              <a:effectLst/>
            </c:spPr>
            <c:txPr>
              <a:bodyPr rot="0" spcFirstLastPara="1" vertOverflow="ellipsis" vert="horz" wrap="none" lIns="38100" tIns="19050" rIns="38100" bIns="19050" anchor="ctr" anchorCtr="1">
                <a:spAutoFit/>
              </a:bodyPr>
              <a:lstStyle/>
              <a:p>
                <a:pPr>
                  <a:defRPr lang="zh-CN" sz="1400" b="1" i="0" u="none" strike="noStrike" kern="1200" baseline="0">
                    <a:solidFill>
                      <a:srgbClr val="595454"/>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Sheet1!$A$3:$B$4</c:f>
              <c:strCache>
                <c:ptCount val="2"/>
                <c:pt idx="0">
                  <c:v>Kd</c:v>
                </c:pt>
                <c:pt idx="1">
                  <c:v>MeziKd</c:v>
                </c:pt>
              </c:strCache>
            </c:strRef>
          </c:cat>
          <c:val>
            <c:numRef>
              <c:f>Sheet1!$C$3:$C$4</c:f>
              <c:numCache>
                <c:formatCode>0.00</c:formatCode>
                <c:ptCount val="2"/>
                <c:pt idx="0">
                  <c:v>8.25</c:v>
                </c:pt>
                <c:pt idx="1">
                  <c:v>18.04</c:v>
                </c:pt>
              </c:numCache>
            </c:numRef>
          </c:val>
          <c:extLst>
            <c:ext xmlns:c16="http://schemas.microsoft.com/office/drawing/2014/chart" uri="{C3380CC4-5D6E-409C-BE32-E72D297353CC}">
              <c16:uniqueId val="{00000004-5159-42E2-8BE5-28A84C2ECF14}"/>
            </c:ext>
          </c:extLst>
        </c:ser>
        <c:dLbls>
          <c:showLegendKey val="0"/>
          <c:showVal val="0"/>
          <c:showCatName val="0"/>
          <c:showSerName val="0"/>
          <c:showPercent val="0"/>
          <c:showBubbleSize val="0"/>
        </c:dLbls>
        <c:gapWidth val="88"/>
        <c:overlap val="1"/>
        <c:axId val="452283040"/>
        <c:axId val="452283368"/>
      </c:barChart>
      <c:catAx>
        <c:axId val="452283040"/>
        <c:scaling>
          <c:orientation val="minMax"/>
        </c:scaling>
        <c:delete val="0"/>
        <c:axPos val="b"/>
        <c:numFmt formatCode="General" sourceLinked="1"/>
        <c:majorTickMark val="out"/>
        <c:minorTickMark val="none"/>
        <c:tickLblPos val="nextTo"/>
        <c:spPr>
          <a:noFill/>
          <a:ln w="19050" cap="sq" cmpd="sng" algn="ctr">
            <a:solidFill>
              <a:schemeClr val="tx1"/>
            </a:solidFill>
            <a:prstDash val="solid"/>
            <a:miter lim="800000"/>
          </a:ln>
          <a:effectLst/>
        </c:spPr>
        <c:txPr>
          <a:bodyPr rot="-60000000" spcFirstLastPara="1" vertOverflow="ellipsis" vert="horz" wrap="square" anchor="ctr" anchorCtr="1"/>
          <a:lstStyle/>
          <a:p>
            <a:pPr>
              <a:defRPr lang="zh-CN" sz="1200" b="1" i="0" u="none" strike="noStrike" kern="1200" baseline="0">
                <a:solidFill>
                  <a:schemeClr val="tx1"/>
                </a:solidFill>
                <a:latin typeface="Arial" panose="020B0604020202020204" pitchFamily="34" charset="0"/>
                <a:ea typeface="+mn-ea"/>
                <a:cs typeface="+mn-cs"/>
              </a:defRPr>
            </a:pPr>
            <a:endParaRPr lang="zh-CN"/>
          </a:p>
        </c:txPr>
        <c:crossAx val="452283368"/>
        <c:crosses val="autoZero"/>
        <c:auto val="1"/>
        <c:lblAlgn val="ctr"/>
        <c:lblOffset val="100"/>
        <c:noMultiLvlLbl val="0"/>
      </c:catAx>
      <c:valAx>
        <c:axId val="452283368"/>
        <c:scaling>
          <c:orientation val="minMax"/>
          <c:max val="30"/>
          <c:min val="0"/>
        </c:scaling>
        <c:delete val="0"/>
        <c:axPos val="l"/>
        <c:numFmt formatCode="0" sourceLinked="0"/>
        <c:majorTickMark val="out"/>
        <c:minorTickMark val="none"/>
        <c:tickLblPos val="nextTo"/>
        <c:spPr>
          <a:ln w="19050" cap="flat" cmpd="sng" algn="ctr">
            <a:solidFill>
              <a:srgbClr val="4F4A4A"/>
            </a:solidFill>
            <a:prstDash val="solid"/>
            <a:round/>
          </a:ln>
        </c:spPr>
        <c:txPr>
          <a:bodyPr rot="-60000000" spcFirstLastPara="0" vertOverflow="ellipsis" vert="horz" wrap="square" anchor="ctr" anchorCtr="1"/>
          <a:lstStyle/>
          <a:p>
            <a:pPr>
              <a:defRPr lang="zh-CN" sz="1050" b="1" i="0" u="none" strike="noStrike" kern="1200" baseline="0">
                <a:solidFill>
                  <a:schemeClr val="tx1"/>
                </a:solidFill>
                <a:latin typeface="Arial" panose="020B0604020202020204" pitchFamily="34" charset="0"/>
                <a:ea typeface="+mn-ea"/>
                <a:cs typeface="+mn-cs"/>
              </a:defRPr>
            </a:pPr>
            <a:endParaRPr lang="zh-CN"/>
          </a:p>
        </c:txPr>
        <c:crossAx val="452283040"/>
        <c:crosses val="autoZero"/>
        <c:crossBetween val="between"/>
        <c:majorUnit val="10"/>
      </c:valAx>
      <c:spPr>
        <a:noFill/>
        <a:ln>
          <a:noFill/>
        </a:ln>
        <a:effectLst/>
      </c:spPr>
    </c:plotArea>
    <c:plotVisOnly val="1"/>
    <c:dispBlanksAs val="gap"/>
    <c:showDLblsOverMax val="0"/>
    <c:extLst>
      <c:ext uri="{0b15fc19-7d7d-44ad-8c2d-2c3a37ce22c3}">
        <chartProps xmlns="https://web.wps.cn/et/2018/main" chartId="{73b465f3-e52f-45a0-9e3b-df556267e4c2}"/>
      </c:ext>
    </c:extLst>
  </c:chart>
  <c:spPr>
    <a:noFill/>
    <a:ln>
      <a:noFill/>
    </a:ln>
    <a:effectLst/>
  </c:spPr>
  <c:txPr>
    <a:bodyPr/>
    <a:lstStyle/>
    <a:p>
      <a:pPr>
        <a:defRPr lang="zh-CN"/>
      </a:pPr>
      <a:endParaRPr lang="zh-CN"/>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439406143887199E-2"/>
          <c:y val="3.2257118559573E-2"/>
          <c:w val="0.96956059385611304"/>
          <c:h val="0.59785939517801201"/>
        </c:manualLayout>
      </c:layout>
      <c:barChart>
        <c:barDir val="col"/>
        <c:grouping val="clustered"/>
        <c:varyColors val="0"/>
        <c:ser>
          <c:idx val="0"/>
          <c:order val="0"/>
          <c:spPr>
            <a:solidFill>
              <a:srgbClr val="FDA97D">
                <a:lumMod val="60000"/>
                <a:lumOff val="40000"/>
              </a:srgbClr>
            </a:solidFill>
            <a:ln>
              <a:noFill/>
            </a:ln>
            <a:effectLst/>
          </c:spPr>
          <c:invertIfNegative val="0"/>
          <c:dPt>
            <c:idx val="0"/>
            <c:invertIfNegative val="0"/>
            <c:bubble3D val="0"/>
            <c:extLst>
              <c:ext xmlns:c16="http://schemas.microsoft.com/office/drawing/2014/chart" uri="{C3380CC4-5D6E-409C-BE32-E72D297353CC}">
                <c16:uniqueId val="{00000000-3312-4CDA-8C15-7E77094F244B}"/>
              </c:ext>
            </c:extLst>
          </c:dPt>
          <c:dLbls>
            <c:dLbl>
              <c:idx val="0"/>
              <c:tx>
                <c:rich>
                  <a:bodyPr rot="0" spcFirstLastPara="0" vertOverflow="ellipsis" vert="horz" wrap="square" lIns="38100" tIns="19050" rIns="38100" bIns="19050" anchor="ctr" anchorCtr="1"/>
                  <a:lstStyle/>
                  <a:p>
                    <a:pPr defTabSz="914400">
                      <a:defRPr lang="zh-CN" sz="1000" b="1" i="0" u="none" strike="noStrike" kern="1200" baseline="0">
                        <a:solidFill>
                          <a:schemeClr val="tx1"/>
                        </a:solidFill>
                        <a:latin typeface="Arial" panose="020B0604020202020204" pitchFamily="34" charset="0"/>
                        <a:ea typeface="+mn-ea"/>
                        <a:cs typeface="+mn-cs"/>
                      </a:defRPr>
                    </a:pPr>
                    <a:fld id="{47D67821-1BF7-411B-95FD-2154C4478E3A}" type="VALUE">
                      <a:rPr lang="en-US" altLang="zh-CN"/>
                      <a:pPr defTabSz="914400">
                        <a:defRPr lang="zh-CN" sz="1000" b="1" i="0" u="none" strike="noStrike" kern="1200" baseline="0">
                          <a:solidFill>
                            <a:schemeClr val="tx1"/>
                          </a:solidFill>
                          <a:latin typeface="Arial" panose="020B0604020202020204" pitchFamily="34" charset="0"/>
                          <a:ea typeface="+mn-ea"/>
                          <a:cs typeface="+mn-cs"/>
                        </a:defRPr>
                      </a:pPr>
                      <a:t>[VALUE]</a:t>
                    </a:fld>
                    <a:endParaRPr lang="en-US"/>
                  </a:p>
                </c:rich>
              </c:tx>
              <c:numFmt formatCode="#,##0.0" sourceLinked="0"/>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0.30184860067401398"/>
                      <c:h val="9.7774085011339398E-2"/>
                    </c:manualLayout>
                  </c15:layout>
                  <c15:dlblFieldTable/>
                  <c15:showDataLabelsRange val="0"/>
                </c:ext>
                <c:ext xmlns:c16="http://schemas.microsoft.com/office/drawing/2014/chart" uri="{C3380CC4-5D6E-409C-BE32-E72D297353CC}">
                  <c16:uniqueId val="{00000000-3312-4CDA-8C15-7E77094F244B}"/>
                </c:ext>
              </c:extLst>
            </c:dLbl>
            <c:numFmt formatCode="#,##0.0" sourceLinked="0"/>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solidFill>
                    <a:latin typeface="Arial" panose="020B0604020202020204" pitchFamily="34" charset="0"/>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Sheet1!$A$5:$B$5</c:f>
              <c:strCache>
                <c:ptCount val="2"/>
                <c:pt idx="1">
                  <c:v>KPd</c:v>
                </c:pt>
              </c:strCache>
            </c:strRef>
          </c:cat>
          <c:val>
            <c:numRef>
              <c:f>Sheet1!$C$5</c:f>
              <c:numCache>
                <c:formatCode>0.00</c:formatCode>
                <c:ptCount val="1"/>
                <c:pt idx="0">
                  <c:v>11.1</c:v>
                </c:pt>
              </c:numCache>
            </c:numRef>
          </c:val>
          <c:extLst>
            <c:ext xmlns:c16="http://schemas.microsoft.com/office/drawing/2014/chart" uri="{C3380CC4-5D6E-409C-BE32-E72D297353CC}">
              <c16:uniqueId val="{00000001-3312-4CDA-8C15-7E77094F244B}"/>
            </c:ext>
          </c:extLst>
        </c:ser>
        <c:dLbls>
          <c:showLegendKey val="0"/>
          <c:showVal val="0"/>
          <c:showCatName val="0"/>
          <c:showSerName val="0"/>
          <c:showPercent val="0"/>
          <c:showBubbleSize val="0"/>
        </c:dLbls>
        <c:gapWidth val="88"/>
        <c:overlap val="1"/>
        <c:axId val="452283040"/>
        <c:axId val="452283368"/>
      </c:barChart>
      <c:catAx>
        <c:axId val="452283040"/>
        <c:scaling>
          <c:orientation val="minMax"/>
        </c:scaling>
        <c:delete val="0"/>
        <c:axPos val="b"/>
        <c:numFmt formatCode="General" sourceLinked="1"/>
        <c:majorTickMark val="out"/>
        <c:minorTickMark val="none"/>
        <c:tickLblPos val="nextTo"/>
        <c:spPr>
          <a:noFill/>
          <a:ln w="19050" cap="sq" cmpd="sng" algn="ctr">
            <a:solidFill>
              <a:schemeClr val="tx1"/>
            </a:solidFill>
            <a:prstDash val="solid"/>
            <a:miter lim="800000"/>
          </a:ln>
          <a:effectLst/>
        </c:spPr>
        <c:txPr>
          <a:bodyPr rot="-60000000" spcFirstLastPara="0" vertOverflow="ellipsis" vert="horz" wrap="square" anchor="ctr" anchorCtr="1"/>
          <a:lstStyle/>
          <a:p>
            <a:pPr>
              <a:defRPr lang="zh-CN" sz="1000" b="1" i="0" u="none" strike="noStrike" kern="1200" baseline="0">
                <a:solidFill>
                  <a:schemeClr val="tx1"/>
                </a:solidFill>
                <a:latin typeface="Arial" panose="020B0604020202020204" pitchFamily="34" charset="0"/>
                <a:ea typeface="+mn-ea"/>
                <a:cs typeface="+mn-cs"/>
              </a:defRPr>
            </a:pPr>
            <a:endParaRPr lang="zh-CN"/>
          </a:p>
        </c:txPr>
        <c:crossAx val="452283368"/>
        <c:crosses val="autoZero"/>
        <c:auto val="1"/>
        <c:lblAlgn val="ctr"/>
        <c:lblOffset val="100"/>
        <c:noMultiLvlLbl val="0"/>
      </c:catAx>
      <c:valAx>
        <c:axId val="452283368"/>
        <c:scaling>
          <c:orientation val="minMax"/>
          <c:max val="30"/>
          <c:min val="0"/>
        </c:scaling>
        <c:delete val="0"/>
        <c:axPos val="l"/>
        <c:numFmt formatCode="0" sourceLinked="0"/>
        <c:majorTickMark val="out"/>
        <c:minorTickMark val="none"/>
        <c:tickLblPos val="nextTo"/>
        <c:spPr>
          <a:ln w="19050" cap="flat" cmpd="sng" algn="ctr">
            <a:solidFill>
              <a:srgbClr val="4F4A4A"/>
            </a:solidFill>
            <a:prstDash val="solid"/>
            <a:round/>
          </a:ln>
        </c:spPr>
        <c:txPr>
          <a:bodyPr rot="-60000000" spcFirstLastPara="0" vertOverflow="ellipsis" vert="horz" wrap="square" anchor="ctr" anchorCtr="1"/>
          <a:lstStyle/>
          <a:p>
            <a:pPr>
              <a:defRPr lang="zh-CN" sz="1050" b="1" i="0" u="none" strike="noStrike" kern="1200" baseline="0">
                <a:solidFill>
                  <a:schemeClr val="tx1"/>
                </a:solidFill>
                <a:latin typeface="Arial" panose="020B0604020202020204" pitchFamily="34" charset="0"/>
                <a:ea typeface="+mn-ea"/>
                <a:cs typeface="+mn-cs"/>
              </a:defRPr>
            </a:pPr>
            <a:endParaRPr lang="zh-CN"/>
          </a:p>
        </c:txPr>
        <c:crossAx val="452283040"/>
        <c:crosses val="autoZero"/>
        <c:crossBetween val="between"/>
        <c:majorUnit val="10"/>
      </c:valAx>
      <c:spPr>
        <a:noFill/>
        <a:ln>
          <a:noFill/>
        </a:ln>
        <a:effectLst/>
      </c:spPr>
    </c:plotArea>
    <c:plotVisOnly val="1"/>
    <c:dispBlanksAs val="gap"/>
    <c:showDLblsOverMax val="0"/>
    <c:extLst>
      <c:ext uri="{0b15fc19-7d7d-44ad-8c2d-2c3a37ce22c3}">
        <chartProps xmlns="https://web.wps.cn/et/2018/main" chartId="{b30c04ab-7a38-48b7-8ec0-1c7e61138963}"/>
      </c:ext>
    </c:extLst>
  </c:chart>
  <c:spPr>
    <a:noFill/>
    <a:ln>
      <a:noFill/>
    </a:ln>
    <a:effectLst/>
  </c:spPr>
  <c:txPr>
    <a:bodyPr/>
    <a:lstStyle/>
    <a:p>
      <a:pPr>
        <a:defRPr lang="zh-CN" b="1" i="0" baseline="0">
          <a:latin typeface="Arial" panose="020B0604020202020204" pitchFamily="34" charset="0"/>
        </a:defRPr>
      </a:pPr>
      <a:endParaRPr lang="zh-CN"/>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181114426373001"/>
          <c:y val="2.4736073633183701E-2"/>
          <c:w val="0.96956059385611304"/>
          <c:h val="0.59785939517801201"/>
        </c:manualLayout>
      </c:layout>
      <c:barChart>
        <c:barDir val="col"/>
        <c:grouping val="clustered"/>
        <c:varyColors val="0"/>
        <c:ser>
          <c:idx val="0"/>
          <c:order val="0"/>
          <c:spPr>
            <a:solidFill>
              <a:srgbClr val="FFAC25"/>
            </a:solidFill>
            <a:ln>
              <a:noFill/>
            </a:ln>
            <a:effectLst/>
          </c:spPr>
          <c:invertIfNegative val="0"/>
          <c:dPt>
            <c:idx val="0"/>
            <c:invertIfNegative val="0"/>
            <c:bubble3D val="0"/>
            <c:spPr>
              <a:solidFill>
                <a:srgbClr val="A69F9F">
                  <a:lumMod val="40000"/>
                  <a:lumOff val="60000"/>
                </a:srgbClr>
              </a:solidFill>
              <a:ln>
                <a:noFill/>
              </a:ln>
              <a:effectLst/>
            </c:spPr>
            <c:extLst>
              <c:ext xmlns:c16="http://schemas.microsoft.com/office/drawing/2014/chart" uri="{C3380CC4-5D6E-409C-BE32-E72D297353CC}">
                <c16:uniqueId val="{00000001-31BA-40D0-BBB5-E7601C134B37}"/>
              </c:ext>
            </c:extLst>
          </c:dPt>
          <c:dPt>
            <c:idx val="1"/>
            <c:invertIfNegative val="0"/>
            <c:bubble3D val="0"/>
            <c:spPr>
              <a:solidFill>
                <a:srgbClr val="002060"/>
              </a:solidFill>
              <a:ln>
                <a:noFill/>
              </a:ln>
              <a:effectLst/>
            </c:spPr>
            <c:extLst>
              <c:ext xmlns:c16="http://schemas.microsoft.com/office/drawing/2014/chart" uri="{C3380CC4-5D6E-409C-BE32-E72D297353CC}">
                <c16:uniqueId val="{00000003-31BA-40D0-BBB5-E7601C134B37}"/>
              </c:ext>
            </c:extLst>
          </c:dPt>
          <c:dLbls>
            <c:dLbl>
              <c:idx val="1"/>
              <c:tx>
                <c:rich>
                  <a:bodyPr/>
                  <a:lstStyle/>
                  <a:p>
                    <a:r>
                      <a:rPr lang="en-US"/>
                      <a:t>13.8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1BA-40D0-BBB5-E7601C134B37}"/>
                </c:ext>
              </c:extLst>
            </c:dLbl>
            <c:numFmt formatCode="#,##0.0" sourceLinked="0"/>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bg1"/>
                    </a:solidFill>
                    <a:latin typeface="Arial" panose="020B0604020202020204" pitchFamily="34" charset="0"/>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Sheet1!$A$6:$B$7</c:f>
              <c:strCache>
                <c:ptCount val="2"/>
                <c:pt idx="0">
                  <c:v>SRs</c:v>
                </c:pt>
                <c:pt idx="1">
                  <c:v>Ide-cel</c:v>
                </c:pt>
              </c:strCache>
            </c:strRef>
          </c:cat>
          <c:val>
            <c:numRef>
              <c:f>Sheet1!$C$6:$C$7</c:f>
              <c:numCache>
                <c:formatCode>0.00</c:formatCode>
                <c:ptCount val="2"/>
                <c:pt idx="0">
                  <c:v>4.4000000000000004</c:v>
                </c:pt>
                <c:pt idx="1">
                  <c:v>13.8</c:v>
                </c:pt>
              </c:numCache>
            </c:numRef>
          </c:val>
          <c:extLst>
            <c:ext xmlns:c16="http://schemas.microsoft.com/office/drawing/2014/chart" uri="{C3380CC4-5D6E-409C-BE32-E72D297353CC}">
              <c16:uniqueId val="{00000004-31BA-40D0-BBB5-E7601C134B37}"/>
            </c:ext>
          </c:extLst>
        </c:ser>
        <c:dLbls>
          <c:showLegendKey val="0"/>
          <c:showVal val="0"/>
          <c:showCatName val="0"/>
          <c:showSerName val="0"/>
          <c:showPercent val="0"/>
          <c:showBubbleSize val="0"/>
        </c:dLbls>
        <c:gapWidth val="88"/>
        <c:overlap val="1"/>
        <c:axId val="452283040"/>
        <c:axId val="452283368"/>
      </c:barChart>
      <c:catAx>
        <c:axId val="452283040"/>
        <c:scaling>
          <c:orientation val="minMax"/>
        </c:scaling>
        <c:delete val="0"/>
        <c:axPos val="b"/>
        <c:numFmt formatCode="General" sourceLinked="1"/>
        <c:majorTickMark val="out"/>
        <c:minorTickMark val="none"/>
        <c:tickLblPos val="nextTo"/>
        <c:spPr>
          <a:noFill/>
          <a:ln w="19050" cap="sq" cmpd="sng" algn="ctr">
            <a:solidFill>
              <a:schemeClr val="tx1"/>
            </a:solidFill>
            <a:prstDash val="solid"/>
            <a:miter lim="800000"/>
          </a:ln>
          <a:effectLst/>
        </c:spPr>
        <c:txPr>
          <a:bodyPr rot="-60000000" spcFirstLastPara="0" vertOverflow="ellipsis" vert="horz" wrap="square" anchor="ctr" anchorCtr="1"/>
          <a:lstStyle/>
          <a:p>
            <a:pPr>
              <a:defRPr lang="zh-CN" sz="1200" b="1" i="0" u="none" strike="noStrike" kern="1200" baseline="0">
                <a:solidFill>
                  <a:schemeClr val="tx1"/>
                </a:solidFill>
                <a:latin typeface="Arial" panose="020B0604020202020204" pitchFamily="34" charset="0"/>
                <a:ea typeface="+mn-ea"/>
                <a:cs typeface="+mn-cs"/>
              </a:defRPr>
            </a:pPr>
            <a:endParaRPr lang="zh-CN"/>
          </a:p>
        </c:txPr>
        <c:crossAx val="452283368"/>
        <c:crosses val="autoZero"/>
        <c:auto val="1"/>
        <c:lblAlgn val="ctr"/>
        <c:lblOffset val="100"/>
        <c:noMultiLvlLbl val="0"/>
      </c:catAx>
      <c:valAx>
        <c:axId val="452283368"/>
        <c:scaling>
          <c:orientation val="minMax"/>
          <c:max val="30"/>
          <c:min val="0"/>
        </c:scaling>
        <c:delete val="0"/>
        <c:axPos val="l"/>
        <c:numFmt formatCode="0" sourceLinked="0"/>
        <c:majorTickMark val="out"/>
        <c:minorTickMark val="none"/>
        <c:tickLblPos val="nextTo"/>
        <c:spPr>
          <a:ln w="19050" cap="flat" cmpd="sng" algn="ctr">
            <a:solidFill>
              <a:srgbClr val="4F4A4A"/>
            </a:solidFill>
            <a:prstDash val="solid"/>
            <a:round/>
          </a:ln>
        </c:spPr>
        <c:txPr>
          <a:bodyPr rot="-60000000" spcFirstLastPara="0" vertOverflow="ellipsis" vert="horz" wrap="square" anchor="ctr" anchorCtr="1"/>
          <a:lstStyle/>
          <a:p>
            <a:pPr>
              <a:defRPr lang="zh-CN" sz="1050" b="1" i="0" u="none" strike="noStrike" kern="1200" baseline="0">
                <a:solidFill>
                  <a:schemeClr val="tx1"/>
                </a:solidFill>
                <a:latin typeface="Arial" panose="020B0604020202020204" pitchFamily="34" charset="0"/>
                <a:ea typeface="+mn-ea"/>
                <a:cs typeface="+mn-cs"/>
              </a:defRPr>
            </a:pPr>
            <a:endParaRPr lang="zh-CN"/>
          </a:p>
        </c:txPr>
        <c:crossAx val="452283040"/>
        <c:crosses val="autoZero"/>
        <c:crossBetween val="between"/>
        <c:majorUnit val="10"/>
      </c:valAx>
      <c:spPr>
        <a:noFill/>
        <a:ln>
          <a:noFill/>
        </a:ln>
        <a:effectLst/>
      </c:spPr>
    </c:plotArea>
    <c:plotVisOnly val="1"/>
    <c:dispBlanksAs val="gap"/>
    <c:showDLblsOverMax val="0"/>
    <c:extLst>
      <c:ext uri="{0b15fc19-7d7d-44ad-8c2d-2c3a37ce22c3}">
        <chartProps xmlns="https://web.wps.cn/et/2018/main" chartId="{db3a931b-cb5f-46c1-84a7-eaa556135e30}"/>
      </c:ext>
    </c:extLst>
  </c:chart>
  <c:spPr>
    <a:noFill/>
    <a:ln>
      <a:noFill/>
    </a:ln>
    <a:effectLst/>
  </c:spPr>
  <c:txPr>
    <a:bodyPr/>
    <a:lstStyle/>
    <a:p>
      <a:pPr>
        <a:defRPr lang="zh-CN" sz="1200" b="1" baseline="0">
          <a:solidFill>
            <a:schemeClr val="tx1"/>
          </a:solidFill>
          <a:latin typeface="Arial" panose="020B0604020202020204" pitchFamily="34" charset="0"/>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439406143887199E-2"/>
          <c:y val="3.2257118559573E-2"/>
          <c:w val="0.96956059385611304"/>
          <c:h val="0.59785939517801201"/>
        </c:manualLayout>
      </c:layout>
      <c:barChart>
        <c:barDir val="col"/>
        <c:grouping val="clustered"/>
        <c:varyColors val="0"/>
        <c:ser>
          <c:idx val="0"/>
          <c:order val="0"/>
          <c:spPr>
            <a:solidFill>
              <a:srgbClr val="FFAC25"/>
            </a:solidFill>
            <a:ln>
              <a:noFill/>
            </a:ln>
            <a:effectLst/>
          </c:spPr>
          <c:invertIfNegative val="0"/>
          <c:dPt>
            <c:idx val="0"/>
            <c:invertIfNegative val="0"/>
            <c:bubble3D val="0"/>
            <c:spPr>
              <a:solidFill>
                <a:srgbClr val="FFD186">
                  <a:lumMod val="50000"/>
                </a:srgbClr>
              </a:solidFill>
              <a:ln>
                <a:noFill/>
              </a:ln>
              <a:effectLst/>
            </c:spPr>
            <c:extLst>
              <c:ext xmlns:c16="http://schemas.microsoft.com/office/drawing/2014/chart" uri="{C3380CC4-5D6E-409C-BE32-E72D297353CC}">
                <c16:uniqueId val="{00000001-FD2C-433E-8390-6F7262070C7B}"/>
              </c:ext>
            </c:extLst>
          </c:dPt>
          <c:dPt>
            <c:idx val="1"/>
            <c:invertIfNegative val="0"/>
            <c:bubble3D val="0"/>
            <c:spPr>
              <a:solidFill>
                <a:srgbClr val="595454">
                  <a:lumMod val="75000"/>
                </a:srgbClr>
              </a:solidFill>
              <a:ln>
                <a:noFill/>
              </a:ln>
              <a:effectLst/>
            </c:spPr>
            <c:extLst>
              <c:ext xmlns:c16="http://schemas.microsoft.com/office/drawing/2014/chart" uri="{C3380CC4-5D6E-409C-BE32-E72D297353CC}">
                <c16:uniqueId val="{00000003-FD2C-433E-8390-6F7262070C7B}"/>
              </c:ext>
            </c:extLst>
          </c:dPt>
          <c:dLbls>
            <c:dLbl>
              <c:idx val="1"/>
              <c:tx>
                <c:rich>
                  <a:bodyPr/>
                  <a:lstStyle/>
                  <a:p>
                    <a:r>
                      <a:rPr lang="en-US"/>
                      <a:t>19.3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D2C-433E-8390-6F7262070C7B}"/>
                </c:ext>
              </c:extLst>
            </c:dLbl>
            <c:numFmt formatCode="#,##0.0" sourceLinked="0"/>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solidFill>
                    <a:latin typeface="Arial" panose="020B0604020202020204" pitchFamily="34" charset="0"/>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Sheet1!$A$8:$B$9</c:f>
              <c:strCache>
                <c:ptCount val="2"/>
                <c:pt idx="0">
                  <c:v>DPd/PVd</c:v>
                </c:pt>
                <c:pt idx="1">
                  <c:v>Cilta-cel</c:v>
                </c:pt>
              </c:strCache>
            </c:strRef>
          </c:cat>
          <c:val>
            <c:numRef>
              <c:f>Sheet1!$C$8:$C$9</c:f>
              <c:numCache>
                <c:formatCode>0.00</c:formatCode>
                <c:ptCount val="2"/>
                <c:pt idx="0">
                  <c:v>4.5</c:v>
                </c:pt>
                <c:pt idx="1">
                  <c:v>19.3</c:v>
                </c:pt>
              </c:numCache>
            </c:numRef>
          </c:val>
          <c:extLst>
            <c:ext xmlns:c16="http://schemas.microsoft.com/office/drawing/2014/chart" uri="{C3380CC4-5D6E-409C-BE32-E72D297353CC}">
              <c16:uniqueId val="{00000004-FD2C-433E-8390-6F7262070C7B}"/>
            </c:ext>
          </c:extLst>
        </c:ser>
        <c:dLbls>
          <c:showLegendKey val="0"/>
          <c:showVal val="0"/>
          <c:showCatName val="0"/>
          <c:showSerName val="0"/>
          <c:showPercent val="0"/>
          <c:showBubbleSize val="0"/>
        </c:dLbls>
        <c:gapWidth val="88"/>
        <c:overlap val="1"/>
        <c:axId val="452283040"/>
        <c:axId val="452283368"/>
      </c:barChart>
      <c:catAx>
        <c:axId val="452283040"/>
        <c:scaling>
          <c:orientation val="minMax"/>
        </c:scaling>
        <c:delete val="0"/>
        <c:axPos val="b"/>
        <c:numFmt formatCode="General" sourceLinked="1"/>
        <c:majorTickMark val="out"/>
        <c:minorTickMark val="none"/>
        <c:tickLblPos val="nextTo"/>
        <c:spPr>
          <a:noFill/>
          <a:ln w="19050" cap="sq" cmpd="sng" algn="ctr">
            <a:solidFill>
              <a:schemeClr val="tx1"/>
            </a:solidFill>
            <a:prstDash val="solid"/>
            <a:miter lim="800000"/>
          </a:ln>
          <a:effectLst/>
        </c:spPr>
        <c:txPr>
          <a:bodyPr rot="-60000000" spcFirstLastPara="0" vertOverflow="ellipsis" vert="horz" wrap="square" anchor="ctr" anchorCtr="1"/>
          <a:lstStyle/>
          <a:p>
            <a:pPr>
              <a:defRPr lang="zh-CN" sz="1200" b="1" i="0" u="none" strike="noStrike" kern="1200" baseline="0">
                <a:solidFill>
                  <a:schemeClr val="tx1"/>
                </a:solidFill>
                <a:latin typeface="Arial" panose="020B0604020202020204" pitchFamily="34" charset="0"/>
                <a:ea typeface="+mn-ea"/>
                <a:cs typeface="+mn-cs"/>
              </a:defRPr>
            </a:pPr>
            <a:endParaRPr lang="zh-CN"/>
          </a:p>
        </c:txPr>
        <c:crossAx val="452283368"/>
        <c:crosses val="autoZero"/>
        <c:auto val="1"/>
        <c:lblAlgn val="ctr"/>
        <c:lblOffset val="100"/>
        <c:noMultiLvlLbl val="0"/>
      </c:catAx>
      <c:valAx>
        <c:axId val="452283368"/>
        <c:scaling>
          <c:orientation val="minMax"/>
          <c:max val="30"/>
          <c:min val="0"/>
        </c:scaling>
        <c:delete val="0"/>
        <c:axPos val="l"/>
        <c:numFmt formatCode="0" sourceLinked="0"/>
        <c:majorTickMark val="out"/>
        <c:minorTickMark val="none"/>
        <c:tickLblPos val="nextTo"/>
        <c:spPr>
          <a:ln w="19050" cap="flat" cmpd="sng" algn="ctr">
            <a:solidFill>
              <a:srgbClr val="4F4A4A"/>
            </a:solidFill>
            <a:prstDash val="solid"/>
            <a:round/>
          </a:ln>
        </c:spPr>
        <c:txPr>
          <a:bodyPr rot="-60000000" spcFirstLastPara="0" vertOverflow="ellipsis" vert="horz" wrap="square" anchor="ctr" anchorCtr="1"/>
          <a:lstStyle/>
          <a:p>
            <a:pPr>
              <a:defRPr lang="zh-CN" sz="1050" b="1" i="0" u="none" strike="noStrike" kern="1200" baseline="0">
                <a:solidFill>
                  <a:schemeClr val="tx1"/>
                </a:solidFill>
                <a:latin typeface="Arial" panose="020B0604020202020204" pitchFamily="34" charset="0"/>
                <a:ea typeface="+mn-ea"/>
                <a:cs typeface="+mn-cs"/>
              </a:defRPr>
            </a:pPr>
            <a:endParaRPr lang="zh-CN"/>
          </a:p>
        </c:txPr>
        <c:crossAx val="452283040"/>
        <c:crosses val="autoZero"/>
        <c:crossBetween val="between"/>
        <c:majorUnit val="10"/>
      </c:valAx>
      <c:spPr>
        <a:noFill/>
        <a:ln>
          <a:noFill/>
        </a:ln>
        <a:effectLst/>
      </c:spPr>
    </c:plotArea>
    <c:plotVisOnly val="1"/>
    <c:dispBlanksAs val="gap"/>
    <c:showDLblsOverMax val="0"/>
    <c:extLst>
      <c:ext uri="{0b15fc19-7d7d-44ad-8c2d-2c3a37ce22c3}">
        <chartProps xmlns="https://web.wps.cn/et/2018/main" chartId="{147b6264-fa7a-4e42-8127-84e0db3a6258}"/>
      </c:ext>
    </c:extLst>
  </c:chart>
  <c:spPr>
    <a:noFill/>
    <a:ln>
      <a:noFill/>
    </a:ln>
    <a:effectLst/>
  </c:spPr>
  <c:txPr>
    <a:bodyPr/>
    <a:lstStyle/>
    <a:p>
      <a:pPr>
        <a:defRPr lang="zh-CN" b="1" i="0" baseline="0">
          <a:latin typeface="Arial" panose="020B0604020202020204" pitchFamily="34" charset="0"/>
        </a:defRPr>
      </a:pPr>
      <a:endParaRPr lang="zh-CN"/>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6">
  <a:schemeClr val="accent6"/>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Reversed" id="26">
  <a:schemeClr val="accent6"/>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4">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5">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3">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A45135-AAA0-4F4D-B43B-BF71823AFB21}" type="doc">
      <dgm:prSet loTypeId="urn:microsoft.com/office/officeart/2005/8/layout/hList1" loCatId="list" qsTypeId="urn:microsoft.com/office/officeart/2005/8/quickstyle/simple1#15" qsCatId="simple" csTypeId="urn:microsoft.com/office/officeart/2005/8/colors/accent3_2#4" csCatId="accent3" phldr="1"/>
      <dgm:spPr/>
      <dgm:t>
        <a:bodyPr/>
        <a:lstStyle/>
        <a:p>
          <a:endParaRPr lang="en-GB"/>
        </a:p>
      </dgm:t>
    </dgm:pt>
    <dgm:pt modelId="{AC63B5C2-DBB4-4A2C-A786-1F5269D167F5}">
      <dgm:prSet custT="1"/>
      <dgm:spPr/>
      <dgm:t>
        <a:bodyPr/>
        <a:lstStyle/>
        <a:p>
          <a:r>
            <a:rPr lang="en-GB" sz="1400" b="1" dirty="0"/>
            <a:t>Phase 3 DREAMM-7 study</a:t>
          </a:r>
          <a:endParaRPr lang="en-GB" sz="1400" dirty="0"/>
        </a:p>
      </dgm:t>
    </dgm:pt>
    <dgm:pt modelId="{99A0FD4E-8A9D-4B91-8B6D-1D474F864FC7}" type="parTrans" cxnId="{551F7E55-47D2-427A-A0DD-8683C6C4BB05}">
      <dgm:prSet/>
      <dgm:spPr/>
      <dgm:t>
        <a:bodyPr/>
        <a:lstStyle/>
        <a:p>
          <a:endParaRPr lang="en-GB" sz="1400"/>
        </a:p>
      </dgm:t>
    </dgm:pt>
    <dgm:pt modelId="{2051D2B7-551B-4541-89B9-6E521CA54037}" type="sibTrans" cxnId="{551F7E55-47D2-427A-A0DD-8683C6C4BB05}">
      <dgm:prSet/>
      <dgm:spPr/>
      <dgm:t>
        <a:bodyPr/>
        <a:lstStyle/>
        <a:p>
          <a:endParaRPr lang="en-GB" sz="1400"/>
        </a:p>
      </dgm:t>
    </dgm:pt>
    <dgm:pt modelId="{0D1A2D08-BACA-45B9-9A26-17C79C540291}">
      <dgm:prSet custT="1"/>
      <dgm:spPr/>
      <dgm:t>
        <a:bodyPr/>
        <a:lstStyle/>
        <a:p>
          <a:r>
            <a:rPr lang="en-GB" sz="1400" b="1" dirty="0" err="1"/>
            <a:t>Belamaf+Vd</a:t>
          </a:r>
          <a:r>
            <a:rPr lang="en-GB" sz="1400" b="1" dirty="0"/>
            <a:t> x 8 cycles, then </a:t>
          </a:r>
          <a:r>
            <a:rPr lang="en-GB" sz="1400" b="1" dirty="0" err="1"/>
            <a:t>belamaf</a:t>
          </a:r>
          <a:r>
            <a:rPr lang="en-GB" sz="1400" b="1" dirty="0"/>
            <a:t> Q3W, N=243</a:t>
          </a:r>
          <a:endParaRPr lang="en-GB" sz="1400" dirty="0"/>
        </a:p>
      </dgm:t>
    </dgm:pt>
    <dgm:pt modelId="{E5F479DE-03F2-48B4-AF0F-327E02B279EB}" type="parTrans" cxnId="{5CF06AC6-F530-4098-B309-480010E5C7DB}">
      <dgm:prSet/>
      <dgm:spPr/>
      <dgm:t>
        <a:bodyPr/>
        <a:lstStyle/>
        <a:p>
          <a:endParaRPr lang="en-GB" sz="1400"/>
        </a:p>
      </dgm:t>
    </dgm:pt>
    <dgm:pt modelId="{F8F3D0E3-8ABC-4D46-9758-622D1AC223F6}" type="sibTrans" cxnId="{5CF06AC6-F530-4098-B309-480010E5C7DB}">
      <dgm:prSet/>
      <dgm:spPr/>
      <dgm:t>
        <a:bodyPr/>
        <a:lstStyle/>
        <a:p>
          <a:endParaRPr lang="en-GB" sz="1400"/>
        </a:p>
      </dgm:t>
    </dgm:pt>
    <dgm:pt modelId="{37B8557B-DA78-4CD8-AAC7-2C7A1013BA1C}">
      <dgm:prSet custT="1"/>
      <dgm:spPr/>
      <dgm:t>
        <a:bodyPr/>
        <a:lstStyle/>
        <a:p>
          <a:r>
            <a:rPr lang="en-GB" sz="1400" b="1" dirty="0"/>
            <a:t>Dara-</a:t>
          </a:r>
          <a:r>
            <a:rPr lang="en-GB" sz="1400" b="1" dirty="0" err="1"/>
            <a:t>Vd</a:t>
          </a:r>
          <a:r>
            <a:rPr lang="en-GB" sz="1400" b="1" dirty="0"/>
            <a:t> x 8 cycles, then Dara Q4W, N=251</a:t>
          </a:r>
          <a:endParaRPr lang="en-GB" sz="1400" dirty="0"/>
        </a:p>
      </dgm:t>
    </dgm:pt>
    <dgm:pt modelId="{C17A1244-959E-4C69-AC85-D73D6F6E5258}" type="parTrans" cxnId="{C8F394FB-3CB3-40C8-80A3-EDDB7C243E50}">
      <dgm:prSet/>
      <dgm:spPr/>
      <dgm:t>
        <a:bodyPr/>
        <a:lstStyle/>
        <a:p>
          <a:endParaRPr lang="en-GB" sz="1400"/>
        </a:p>
      </dgm:t>
    </dgm:pt>
    <dgm:pt modelId="{4A14B08B-381D-423F-9ED6-32DD49D27C1F}" type="sibTrans" cxnId="{C8F394FB-3CB3-40C8-80A3-EDDB7C243E50}">
      <dgm:prSet/>
      <dgm:spPr/>
      <dgm:t>
        <a:bodyPr/>
        <a:lstStyle/>
        <a:p>
          <a:endParaRPr lang="en-GB" sz="1400"/>
        </a:p>
      </dgm:t>
    </dgm:pt>
    <dgm:pt modelId="{E948066F-39B5-4B2F-B7DE-6D4D2F8B3527}" type="pres">
      <dgm:prSet presAssocID="{E5A45135-AAA0-4F4D-B43B-BF71823AFB21}" presName="Name0" presStyleCnt="0">
        <dgm:presLayoutVars>
          <dgm:dir/>
          <dgm:animLvl val="lvl"/>
          <dgm:resizeHandles val="exact"/>
        </dgm:presLayoutVars>
      </dgm:prSet>
      <dgm:spPr/>
    </dgm:pt>
    <dgm:pt modelId="{0DDBAB13-244E-488A-B995-16045945EEE8}" type="pres">
      <dgm:prSet presAssocID="{AC63B5C2-DBB4-4A2C-A786-1F5269D167F5}" presName="composite" presStyleCnt="0"/>
      <dgm:spPr/>
    </dgm:pt>
    <dgm:pt modelId="{34FAAB1A-9197-4B07-A827-80CDFCAB6539}" type="pres">
      <dgm:prSet presAssocID="{AC63B5C2-DBB4-4A2C-A786-1F5269D167F5}" presName="parTx" presStyleLbl="alignNode1" presStyleIdx="0" presStyleCnt="1">
        <dgm:presLayoutVars>
          <dgm:chMax val="0"/>
          <dgm:chPref val="0"/>
          <dgm:bulletEnabled val="1"/>
        </dgm:presLayoutVars>
      </dgm:prSet>
      <dgm:spPr/>
    </dgm:pt>
    <dgm:pt modelId="{E81BF6BD-8CB2-485B-BEE9-BCD504942BF3}" type="pres">
      <dgm:prSet presAssocID="{AC63B5C2-DBB4-4A2C-A786-1F5269D167F5}" presName="desTx" presStyleLbl="alignAccFollowNode1" presStyleIdx="0" presStyleCnt="1">
        <dgm:presLayoutVars>
          <dgm:bulletEnabled val="1"/>
        </dgm:presLayoutVars>
      </dgm:prSet>
      <dgm:spPr/>
    </dgm:pt>
  </dgm:ptLst>
  <dgm:cxnLst>
    <dgm:cxn modelId="{7AB67C44-BC19-4FE8-82E6-F3EC35755084}" type="presOf" srcId="{AC63B5C2-DBB4-4A2C-A786-1F5269D167F5}" destId="{34FAAB1A-9197-4B07-A827-80CDFCAB6539}" srcOrd="0" destOrd="0" presId="urn:microsoft.com/office/officeart/2005/8/layout/hList1"/>
    <dgm:cxn modelId="{551F7E55-47D2-427A-A0DD-8683C6C4BB05}" srcId="{E5A45135-AAA0-4F4D-B43B-BF71823AFB21}" destId="{AC63B5C2-DBB4-4A2C-A786-1F5269D167F5}" srcOrd="0" destOrd="0" parTransId="{99A0FD4E-8A9D-4B91-8B6D-1D474F864FC7}" sibTransId="{2051D2B7-551B-4541-89B9-6E521CA54037}"/>
    <dgm:cxn modelId="{3FDF4C68-24B8-4B9E-9373-F089A68E1577}" type="presOf" srcId="{0D1A2D08-BACA-45B9-9A26-17C79C540291}" destId="{E81BF6BD-8CB2-485B-BEE9-BCD504942BF3}" srcOrd="0" destOrd="0" presId="urn:microsoft.com/office/officeart/2005/8/layout/hList1"/>
    <dgm:cxn modelId="{B6EDD2A4-12F5-493B-B7F0-9A27650C84FF}" type="presOf" srcId="{E5A45135-AAA0-4F4D-B43B-BF71823AFB21}" destId="{E948066F-39B5-4B2F-B7DE-6D4D2F8B3527}" srcOrd="0" destOrd="0" presId="urn:microsoft.com/office/officeart/2005/8/layout/hList1"/>
    <dgm:cxn modelId="{5CF06AC6-F530-4098-B309-480010E5C7DB}" srcId="{AC63B5C2-DBB4-4A2C-A786-1F5269D167F5}" destId="{0D1A2D08-BACA-45B9-9A26-17C79C540291}" srcOrd="0" destOrd="0" parTransId="{E5F479DE-03F2-48B4-AF0F-327E02B279EB}" sibTransId="{F8F3D0E3-8ABC-4D46-9758-622D1AC223F6}"/>
    <dgm:cxn modelId="{EA0791EB-B980-47F0-B6C6-FF6A4C03033F}" type="presOf" srcId="{37B8557B-DA78-4CD8-AAC7-2C7A1013BA1C}" destId="{E81BF6BD-8CB2-485B-BEE9-BCD504942BF3}" srcOrd="0" destOrd="1" presId="urn:microsoft.com/office/officeart/2005/8/layout/hList1"/>
    <dgm:cxn modelId="{C8F394FB-3CB3-40C8-80A3-EDDB7C243E50}" srcId="{AC63B5C2-DBB4-4A2C-A786-1F5269D167F5}" destId="{37B8557B-DA78-4CD8-AAC7-2C7A1013BA1C}" srcOrd="1" destOrd="0" parTransId="{C17A1244-959E-4C69-AC85-D73D6F6E5258}" sibTransId="{4A14B08B-381D-423F-9ED6-32DD49D27C1F}"/>
    <dgm:cxn modelId="{6A6A6F1F-7AC3-49EE-BD0F-D63563CCC3A2}" type="presParOf" srcId="{E948066F-39B5-4B2F-B7DE-6D4D2F8B3527}" destId="{0DDBAB13-244E-488A-B995-16045945EEE8}" srcOrd="0" destOrd="0" presId="urn:microsoft.com/office/officeart/2005/8/layout/hList1"/>
    <dgm:cxn modelId="{4DB3F857-AB46-472D-920E-CC7E9EBB5F22}" type="presParOf" srcId="{0DDBAB13-244E-488A-B995-16045945EEE8}" destId="{34FAAB1A-9197-4B07-A827-80CDFCAB6539}" srcOrd="0" destOrd="0" presId="urn:microsoft.com/office/officeart/2005/8/layout/hList1"/>
    <dgm:cxn modelId="{D57DC613-EE16-492E-9047-76744DC756EB}" type="presParOf" srcId="{0DDBAB13-244E-488A-B995-16045945EEE8}" destId="{E81BF6BD-8CB2-485B-BEE9-BCD504942B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A45135-AAA0-4F4D-B43B-BF71823AFB21}" type="doc">
      <dgm:prSet loTypeId="urn:microsoft.com/office/officeart/2005/8/layout/hList1" loCatId="list" qsTypeId="urn:microsoft.com/office/officeart/2005/8/quickstyle/simple1#16" qsCatId="simple" csTypeId="urn:microsoft.com/office/officeart/2005/8/colors/accent3_2#5" csCatId="accent3" phldr="1"/>
      <dgm:spPr/>
      <dgm:t>
        <a:bodyPr/>
        <a:lstStyle/>
        <a:p>
          <a:endParaRPr lang="en-GB"/>
        </a:p>
      </dgm:t>
    </dgm:pt>
    <dgm:pt modelId="{AC63B5C2-DBB4-4A2C-A786-1F5269D167F5}">
      <dgm:prSet/>
      <dgm:spPr/>
      <dgm:t>
        <a:bodyPr/>
        <a:lstStyle/>
        <a:p>
          <a:r>
            <a:rPr lang="en-GB" b="1" dirty="0"/>
            <a:t>Outcomes</a:t>
          </a:r>
          <a:endParaRPr lang="en-GB" dirty="0"/>
        </a:p>
      </dgm:t>
    </dgm:pt>
    <dgm:pt modelId="{99A0FD4E-8A9D-4B91-8B6D-1D474F864FC7}" type="parTrans" cxnId="{551F7E55-47D2-427A-A0DD-8683C6C4BB05}">
      <dgm:prSet/>
      <dgm:spPr/>
      <dgm:t>
        <a:bodyPr/>
        <a:lstStyle/>
        <a:p>
          <a:endParaRPr lang="en-GB"/>
        </a:p>
      </dgm:t>
    </dgm:pt>
    <dgm:pt modelId="{2051D2B7-551B-4541-89B9-6E521CA54037}" type="sibTrans" cxnId="{551F7E55-47D2-427A-A0DD-8683C6C4BB05}">
      <dgm:prSet/>
      <dgm:spPr/>
      <dgm:t>
        <a:bodyPr/>
        <a:lstStyle/>
        <a:p>
          <a:endParaRPr lang="en-GB"/>
        </a:p>
      </dgm:t>
    </dgm:pt>
    <dgm:pt modelId="{0D1A2D08-BACA-45B9-9A26-17C79C540291}">
      <dgm:prSet/>
      <dgm:spPr/>
      <dgm:t>
        <a:bodyPr/>
        <a:lstStyle/>
        <a:p>
          <a:r>
            <a:rPr lang="en-US" b="1" dirty="0"/>
            <a:t>Significant PFS benefit seen across prespecified subgroups, including R-refractory patients (HR 0.37), patients with high-risk cytogenetics (HR 0.36), and patients with prior V (HR 0.45)</a:t>
          </a:r>
          <a:endParaRPr lang="en-GB" dirty="0"/>
        </a:p>
      </dgm:t>
    </dgm:pt>
    <dgm:pt modelId="{E5F479DE-03F2-48B4-AF0F-327E02B279EB}" type="parTrans" cxnId="{5CF06AC6-F530-4098-B309-480010E5C7DB}">
      <dgm:prSet/>
      <dgm:spPr/>
      <dgm:t>
        <a:bodyPr/>
        <a:lstStyle/>
        <a:p>
          <a:endParaRPr lang="en-GB"/>
        </a:p>
      </dgm:t>
    </dgm:pt>
    <dgm:pt modelId="{F8F3D0E3-8ABC-4D46-9758-622D1AC223F6}" type="sibTrans" cxnId="{5CF06AC6-F530-4098-B309-480010E5C7DB}">
      <dgm:prSet/>
      <dgm:spPr/>
      <dgm:t>
        <a:bodyPr/>
        <a:lstStyle/>
        <a:p>
          <a:endParaRPr lang="en-GB"/>
        </a:p>
      </dgm:t>
    </dgm:pt>
    <dgm:pt modelId="{C73AD54C-714F-4BBF-A8C9-9793CEA577F6}">
      <dgm:prSet/>
      <dgm:spPr/>
      <dgm:t>
        <a:bodyPr/>
        <a:lstStyle/>
        <a:p>
          <a:r>
            <a:rPr lang="en-GB" b="1" dirty="0"/>
            <a:t>Early OS trend </a:t>
          </a:r>
          <a:r>
            <a:rPr lang="en-GB" b="1" dirty="0" err="1"/>
            <a:t>favoring</a:t>
          </a:r>
          <a:r>
            <a:rPr lang="en-GB" b="1" dirty="0"/>
            <a:t> </a:t>
          </a:r>
          <a:r>
            <a:rPr lang="en-GB" b="1" dirty="0" err="1"/>
            <a:t>belamaf-Vd</a:t>
          </a:r>
          <a:r>
            <a:rPr lang="en-GB" b="1" dirty="0"/>
            <a:t> – 18-month OS 84% vs 73% (HR 0.57)</a:t>
          </a:r>
        </a:p>
      </dgm:t>
    </dgm:pt>
    <dgm:pt modelId="{351D6781-A5E3-470A-9CC4-4498A63A652C}" type="parTrans" cxnId="{83EE0C95-0B45-4D70-A474-C9B53680C4EC}">
      <dgm:prSet/>
      <dgm:spPr/>
      <dgm:t>
        <a:bodyPr/>
        <a:lstStyle/>
        <a:p>
          <a:endParaRPr lang="en-GB"/>
        </a:p>
      </dgm:t>
    </dgm:pt>
    <dgm:pt modelId="{9D6323E6-79D0-41B6-A301-2733AE356078}" type="sibTrans" cxnId="{83EE0C95-0B45-4D70-A474-C9B53680C4EC}">
      <dgm:prSet/>
      <dgm:spPr/>
      <dgm:t>
        <a:bodyPr/>
        <a:lstStyle/>
        <a:p>
          <a:endParaRPr lang="en-GB"/>
        </a:p>
      </dgm:t>
    </dgm:pt>
    <dgm:pt modelId="{E948066F-39B5-4B2F-B7DE-6D4D2F8B3527}" type="pres">
      <dgm:prSet presAssocID="{E5A45135-AAA0-4F4D-B43B-BF71823AFB21}" presName="Name0" presStyleCnt="0">
        <dgm:presLayoutVars>
          <dgm:dir/>
          <dgm:animLvl val="lvl"/>
          <dgm:resizeHandles val="exact"/>
        </dgm:presLayoutVars>
      </dgm:prSet>
      <dgm:spPr/>
    </dgm:pt>
    <dgm:pt modelId="{0DDBAB13-244E-488A-B995-16045945EEE8}" type="pres">
      <dgm:prSet presAssocID="{AC63B5C2-DBB4-4A2C-A786-1F5269D167F5}" presName="composite" presStyleCnt="0"/>
      <dgm:spPr/>
    </dgm:pt>
    <dgm:pt modelId="{34FAAB1A-9197-4B07-A827-80CDFCAB6539}" type="pres">
      <dgm:prSet presAssocID="{AC63B5C2-DBB4-4A2C-A786-1F5269D167F5}" presName="parTx" presStyleLbl="alignNode1" presStyleIdx="0" presStyleCnt="1">
        <dgm:presLayoutVars>
          <dgm:chMax val="0"/>
          <dgm:chPref val="0"/>
          <dgm:bulletEnabled val="1"/>
        </dgm:presLayoutVars>
      </dgm:prSet>
      <dgm:spPr/>
    </dgm:pt>
    <dgm:pt modelId="{E81BF6BD-8CB2-485B-BEE9-BCD504942BF3}" type="pres">
      <dgm:prSet presAssocID="{AC63B5C2-DBB4-4A2C-A786-1F5269D167F5}" presName="desTx" presStyleLbl="alignAccFollowNode1" presStyleIdx="0" presStyleCnt="1">
        <dgm:presLayoutVars>
          <dgm:bulletEnabled val="1"/>
        </dgm:presLayoutVars>
      </dgm:prSet>
      <dgm:spPr/>
    </dgm:pt>
  </dgm:ptLst>
  <dgm:cxnLst>
    <dgm:cxn modelId="{7AB67C44-BC19-4FE8-82E6-F3EC35755084}" type="presOf" srcId="{AC63B5C2-DBB4-4A2C-A786-1F5269D167F5}" destId="{34FAAB1A-9197-4B07-A827-80CDFCAB6539}" srcOrd="0" destOrd="0" presId="urn:microsoft.com/office/officeart/2005/8/layout/hList1"/>
    <dgm:cxn modelId="{551F7E55-47D2-427A-A0DD-8683C6C4BB05}" srcId="{E5A45135-AAA0-4F4D-B43B-BF71823AFB21}" destId="{AC63B5C2-DBB4-4A2C-A786-1F5269D167F5}" srcOrd="0" destOrd="0" parTransId="{99A0FD4E-8A9D-4B91-8B6D-1D474F864FC7}" sibTransId="{2051D2B7-551B-4541-89B9-6E521CA54037}"/>
    <dgm:cxn modelId="{3FDF4C68-24B8-4B9E-9373-F089A68E1577}" type="presOf" srcId="{0D1A2D08-BACA-45B9-9A26-17C79C540291}" destId="{E81BF6BD-8CB2-485B-BEE9-BCD504942BF3}" srcOrd="0" destOrd="0" presId="urn:microsoft.com/office/officeart/2005/8/layout/hList1"/>
    <dgm:cxn modelId="{83EE0C95-0B45-4D70-A474-C9B53680C4EC}" srcId="{AC63B5C2-DBB4-4A2C-A786-1F5269D167F5}" destId="{C73AD54C-714F-4BBF-A8C9-9793CEA577F6}" srcOrd="1" destOrd="0" parTransId="{351D6781-A5E3-470A-9CC4-4498A63A652C}" sibTransId="{9D6323E6-79D0-41B6-A301-2733AE356078}"/>
    <dgm:cxn modelId="{B6EDD2A4-12F5-493B-B7F0-9A27650C84FF}" type="presOf" srcId="{E5A45135-AAA0-4F4D-B43B-BF71823AFB21}" destId="{E948066F-39B5-4B2F-B7DE-6D4D2F8B3527}" srcOrd="0" destOrd="0" presId="urn:microsoft.com/office/officeart/2005/8/layout/hList1"/>
    <dgm:cxn modelId="{5CF06AC6-F530-4098-B309-480010E5C7DB}" srcId="{AC63B5C2-DBB4-4A2C-A786-1F5269D167F5}" destId="{0D1A2D08-BACA-45B9-9A26-17C79C540291}" srcOrd="0" destOrd="0" parTransId="{E5F479DE-03F2-48B4-AF0F-327E02B279EB}" sibTransId="{F8F3D0E3-8ABC-4D46-9758-622D1AC223F6}"/>
    <dgm:cxn modelId="{46893CFF-A4D6-438E-A999-EC1DD87FF4F1}" type="presOf" srcId="{C73AD54C-714F-4BBF-A8C9-9793CEA577F6}" destId="{E81BF6BD-8CB2-485B-BEE9-BCD504942BF3}" srcOrd="0" destOrd="1" presId="urn:microsoft.com/office/officeart/2005/8/layout/hList1"/>
    <dgm:cxn modelId="{6A6A6F1F-7AC3-49EE-BD0F-D63563CCC3A2}" type="presParOf" srcId="{E948066F-39B5-4B2F-B7DE-6D4D2F8B3527}" destId="{0DDBAB13-244E-488A-B995-16045945EEE8}" srcOrd="0" destOrd="0" presId="urn:microsoft.com/office/officeart/2005/8/layout/hList1"/>
    <dgm:cxn modelId="{4DB3F857-AB46-472D-920E-CC7E9EBB5F22}" type="presParOf" srcId="{0DDBAB13-244E-488A-B995-16045945EEE8}" destId="{34FAAB1A-9197-4B07-A827-80CDFCAB6539}" srcOrd="0" destOrd="0" presId="urn:microsoft.com/office/officeart/2005/8/layout/hList1"/>
    <dgm:cxn modelId="{D57DC613-EE16-492E-9047-76744DC756EB}" type="presParOf" srcId="{0DDBAB13-244E-488A-B995-16045945EEE8}" destId="{E81BF6BD-8CB2-485B-BEE9-BCD504942BF3}" srcOrd="1" destOrd="0" presId="urn:microsoft.com/office/officeart/2005/8/layout/h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A45135-AAA0-4F4D-B43B-BF71823AFB21}" type="doc">
      <dgm:prSet loTypeId="urn:microsoft.com/office/officeart/2005/8/layout/hList1" loCatId="list" qsTypeId="urn:microsoft.com/office/officeart/2005/8/quickstyle/simple1#13" qsCatId="simple" csTypeId="urn:microsoft.com/office/officeart/2005/8/colors/accent3_2#2" csCatId="accent3" phldr="1"/>
      <dgm:spPr/>
      <dgm:t>
        <a:bodyPr/>
        <a:lstStyle/>
        <a:p>
          <a:endParaRPr lang="en-GB"/>
        </a:p>
      </dgm:t>
    </dgm:pt>
    <dgm:pt modelId="{AC63B5C2-DBB4-4A2C-A786-1F5269D167F5}">
      <dgm:prSet custT="1"/>
      <dgm:spPr/>
      <dgm:t>
        <a:bodyPr/>
        <a:lstStyle/>
        <a:p>
          <a:r>
            <a:rPr lang="en-GB" sz="1400" b="1" dirty="0"/>
            <a:t>Phase 3 DREAMM-8 study</a:t>
          </a:r>
          <a:r>
            <a:rPr lang="en-GB" sz="1400" b="1" baseline="30000" dirty="0"/>
            <a:t>1</a:t>
          </a:r>
          <a:endParaRPr lang="en-GB" sz="1400" baseline="30000" dirty="0"/>
        </a:p>
      </dgm:t>
    </dgm:pt>
    <dgm:pt modelId="{99A0FD4E-8A9D-4B91-8B6D-1D474F864FC7}" type="parTrans" cxnId="{551F7E55-47D2-427A-A0DD-8683C6C4BB05}">
      <dgm:prSet/>
      <dgm:spPr/>
      <dgm:t>
        <a:bodyPr/>
        <a:lstStyle/>
        <a:p>
          <a:endParaRPr lang="en-GB" sz="1400"/>
        </a:p>
      </dgm:t>
    </dgm:pt>
    <dgm:pt modelId="{2051D2B7-551B-4541-89B9-6E521CA54037}" type="sibTrans" cxnId="{551F7E55-47D2-427A-A0DD-8683C6C4BB05}">
      <dgm:prSet/>
      <dgm:spPr/>
      <dgm:t>
        <a:bodyPr/>
        <a:lstStyle/>
        <a:p>
          <a:endParaRPr lang="en-GB" sz="1400"/>
        </a:p>
      </dgm:t>
    </dgm:pt>
    <dgm:pt modelId="{0D1A2D08-BACA-45B9-9A26-17C79C540291}">
      <dgm:prSet custT="1"/>
      <dgm:spPr/>
      <dgm:t>
        <a:bodyPr/>
        <a:lstStyle/>
        <a:p>
          <a:r>
            <a:rPr lang="en-GB" sz="1400" b="1" dirty="0" err="1"/>
            <a:t>Belamaf</a:t>
          </a:r>
          <a:r>
            <a:rPr lang="en-GB" sz="1400" b="1" dirty="0"/>
            <a:t>-Pom-</a:t>
          </a:r>
          <a:r>
            <a:rPr lang="en-GB" sz="1400" b="1" dirty="0" err="1"/>
            <a:t>dex</a:t>
          </a:r>
          <a:r>
            <a:rPr lang="en-GB" sz="1400" b="1" dirty="0"/>
            <a:t> until PD/death, N=155</a:t>
          </a:r>
          <a:endParaRPr lang="en-GB" sz="1400" dirty="0"/>
        </a:p>
      </dgm:t>
    </dgm:pt>
    <dgm:pt modelId="{E5F479DE-03F2-48B4-AF0F-327E02B279EB}" type="parTrans" cxnId="{5CF06AC6-F530-4098-B309-480010E5C7DB}">
      <dgm:prSet/>
      <dgm:spPr/>
      <dgm:t>
        <a:bodyPr/>
        <a:lstStyle/>
        <a:p>
          <a:endParaRPr lang="en-GB" sz="1400"/>
        </a:p>
      </dgm:t>
    </dgm:pt>
    <dgm:pt modelId="{F8F3D0E3-8ABC-4D46-9758-622D1AC223F6}" type="sibTrans" cxnId="{5CF06AC6-F530-4098-B309-480010E5C7DB}">
      <dgm:prSet/>
      <dgm:spPr/>
      <dgm:t>
        <a:bodyPr/>
        <a:lstStyle/>
        <a:p>
          <a:endParaRPr lang="en-GB" sz="1400"/>
        </a:p>
      </dgm:t>
    </dgm:pt>
    <dgm:pt modelId="{37B8557B-DA78-4CD8-AAC7-2C7A1013BA1C}">
      <dgm:prSet custT="1"/>
      <dgm:spPr/>
      <dgm:t>
        <a:bodyPr/>
        <a:lstStyle/>
        <a:p>
          <a:r>
            <a:rPr lang="en-GB" sz="1400" b="1" dirty="0"/>
            <a:t>Pom-</a:t>
          </a:r>
          <a:r>
            <a:rPr lang="en-GB" sz="1400" b="1" dirty="0" err="1"/>
            <a:t>Vd</a:t>
          </a:r>
          <a:r>
            <a:rPr lang="en-GB" sz="1400" b="1" dirty="0"/>
            <a:t> until PD/death, N=147</a:t>
          </a:r>
          <a:endParaRPr lang="en-GB" sz="1400" dirty="0"/>
        </a:p>
      </dgm:t>
    </dgm:pt>
    <dgm:pt modelId="{C17A1244-959E-4C69-AC85-D73D6F6E5258}" type="parTrans" cxnId="{C8F394FB-3CB3-40C8-80A3-EDDB7C243E50}">
      <dgm:prSet/>
      <dgm:spPr/>
      <dgm:t>
        <a:bodyPr/>
        <a:lstStyle/>
        <a:p>
          <a:endParaRPr lang="en-GB" sz="1400"/>
        </a:p>
      </dgm:t>
    </dgm:pt>
    <dgm:pt modelId="{4A14B08B-381D-423F-9ED6-32DD49D27C1F}" type="sibTrans" cxnId="{C8F394FB-3CB3-40C8-80A3-EDDB7C243E50}">
      <dgm:prSet/>
      <dgm:spPr/>
      <dgm:t>
        <a:bodyPr/>
        <a:lstStyle/>
        <a:p>
          <a:endParaRPr lang="en-GB" sz="1400"/>
        </a:p>
      </dgm:t>
    </dgm:pt>
    <dgm:pt modelId="{9E372725-BE74-4CF6-AB31-65C8DA9CF77D}">
      <dgm:prSet custT="1"/>
      <dgm:spPr/>
      <dgm:t>
        <a:bodyPr/>
        <a:lstStyle/>
        <a:p>
          <a:r>
            <a:rPr lang="en-GB" sz="1400" b="1" dirty="0"/>
            <a:t>Patients with </a:t>
          </a:r>
          <a:r>
            <a:rPr lang="en-GB" sz="1400" b="1" dirty="0">
              <a:latin typeface="Arial" panose="020B0604020202020204" pitchFamily="34" charset="0"/>
              <a:cs typeface="Arial" panose="020B0604020202020204" pitchFamily="34" charset="0"/>
            </a:rPr>
            <a:t>≥1 prior line, including lenalidomide </a:t>
          </a:r>
          <a:r>
            <a:rPr lang="en-GB" sz="1400" b="1" dirty="0"/>
            <a:t> </a:t>
          </a:r>
        </a:p>
      </dgm:t>
    </dgm:pt>
    <dgm:pt modelId="{100A3E4F-AC28-4A34-9AAE-09AF12988EE6}" type="parTrans" cxnId="{6C66B61F-4C7C-4A0A-9997-731DA93D7760}">
      <dgm:prSet/>
      <dgm:spPr/>
      <dgm:t>
        <a:bodyPr/>
        <a:lstStyle/>
        <a:p>
          <a:endParaRPr lang="en-GB"/>
        </a:p>
      </dgm:t>
    </dgm:pt>
    <dgm:pt modelId="{A727BE4F-3010-4CAD-A5E9-3F7ED1848245}" type="sibTrans" cxnId="{6C66B61F-4C7C-4A0A-9997-731DA93D7760}">
      <dgm:prSet/>
      <dgm:spPr/>
      <dgm:t>
        <a:bodyPr/>
        <a:lstStyle/>
        <a:p>
          <a:endParaRPr lang="en-GB"/>
        </a:p>
      </dgm:t>
    </dgm:pt>
    <dgm:pt modelId="{E948066F-39B5-4B2F-B7DE-6D4D2F8B3527}" type="pres">
      <dgm:prSet presAssocID="{E5A45135-AAA0-4F4D-B43B-BF71823AFB21}" presName="Name0" presStyleCnt="0">
        <dgm:presLayoutVars>
          <dgm:dir/>
          <dgm:animLvl val="lvl"/>
          <dgm:resizeHandles val="exact"/>
        </dgm:presLayoutVars>
      </dgm:prSet>
      <dgm:spPr/>
    </dgm:pt>
    <dgm:pt modelId="{0DDBAB13-244E-488A-B995-16045945EEE8}" type="pres">
      <dgm:prSet presAssocID="{AC63B5C2-DBB4-4A2C-A786-1F5269D167F5}" presName="composite" presStyleCnt="0"/>
      <dgm:spPr/>
    </dgm:pt>
    <dgm:pt modelId="{34FAAB1A-9197-4B07-A827-80CDFCAB6539}" type="pres">
      <dgm:prSet presAssocID="{AC63B5C2-DBB4-4A2C-A786-1F5269D167F5}" presName="parTx" presStyleLbl="alignNode1" presStyleIdx="0" presStyleCnt="1">
        <dgm:presLayoutVars>
          <dgm:chMax val="0"/>
          <dgm:chPref val="0"/>
          <dgm:bulletEnabled val="1"/>
        </dgm:presLayoutVars>
      </dgm:prSet>
      <dgm:spPr/>
    </dgm:pt>
    <dgm:pt modelId="{E81BF6BD-8CB2-485B-BEE9-BCD504942BF3}" type="pres">
      <dgm:prSet presAssocID="{AC63B5C2-DBB4-4A2C-A786-1F5269D167F5}" presName="desTx" presStyleLbl="alignAccFollowNode1" presStyleIdx="0" presStyleCnt="1" custScaleY="100000">
        <dgm:presLayoutVars>
          <dgm:bulletEnabled val="1"/>
        </dgm:presLayoutVars>
      </dgm:prSet>
      <dgm:spPr/>
    </dgm:pt>
  </dgm:ptLst>
  <dgm:cxnLst>
    <dgm:cxn modelId="{6C66B61F-4C7C-4A0A-9997-731DA93D7760}" srcId="{AC63B5C2-DBB4-4A2C-A786-1F5269D167F5}" destId="{9E372725-BE74-4CF6-AB31-65C8DA9CF77D}" srcOrd="0" destOrd="0" parTransId="{100A3E4F-AC28-4A34-9AAE-09AF12988EE6}" sibTransId="{A727BE4F-3010-4CAD-A5E9-3F7ED1848245}"/>
    <dgm:cxn modelId="{220A0C2F-A5B4-4158-9EE7-BC4AA3CC6268}" type="presOf" srcId="{9E372725-BE74-4CF6-AB31-65C8DA9CF77D}" destId="{E81BF6BD-8CB2-485B-BEE9-BCD504942BF3}" srcOrd="0" destOrd="0" presId="urn:microsoft.com/office/officeart/2005/8/layout/hList1"/>
    <dgm:cxn modelId="{7AB67C44-BC19-4FE8-82E6-F3EC35755084}" type="presOf" srcId="{AC63B5C2-DBB4-4A2C-A786-1F5269D167F5}" destId="{34FAAB1A-9197-4B07-A827-80CDFCAB6539}" srcOrd="0" destOrd="0" presId="urn:microsoft.com/office/officeart/2005/8/layout/hList1"/>
    <dgm:cxn modelId="{551F7E55-47D2-427A-A0DD-8683C6C4BB05}" srcId="{E5A45135-AAA0-4F4D-B43B-BF71823AFB21}" destId="{AC63B5C2-DBB4-4A2C-A786-1F5269D167F5}" srcOrd="0" destOrd="0" parTransId="{99A0FD4E-8A9D-4B91-8B6D-1D474F864FC7}" sibTransId="{2051D2B7-551B-4541-89B9-6E521CA54037}"/>
    <dgm:cxn modelId="{3FDF4C68-24B8-4B9E-9373-F089A68E1577}" type="presOf" srcId="{0D1A2D08-BACA-45B9-9A26-17C79C540291}" destId="{E81BF6BD-8CB2-485B-BEE9-BCD504942BF3}" srcOrd="0" destOrd="1" presId="urn:microsoft.com/office/officeart/2005/8/layout/hList1"/>
    <dgm:cxn modelId="{B6EDD2A4-12F5-493B-B7F0-9A27650C84FF}" type="presOf" srcId="{E5A45135-AAA0-4F4D-B43B-BF71823AFB21}" destId="{E948066F-39B5-4B2F-B7DE-6D4D2F8B3527}" srcOrd="0" destOrd="0" presId="urn:microsoft.com/office/officeart/2005/8/layout/hList1"/>
    <dgm:cxn modelId="{5CF06AC6-F530-4098-B309-480010E5C7DB}" srcId="{AC63B5C2-DBB4-4A2C-A786-1F5269D167F5}" destId="{0D1A2D08-BACA-45B9-9A26-17C79C540291}" srcOrd="1" destOrd="0" parTransId="{E5F479DE-03F2-48B4-AF0F-327E02B279EB}" sibTransId="{F8F3D0E3-8ABC-4D46-9758-622D1AC223F6}"/>
    <dgm:cxn modelId="{EA0791EB-B980-47F0-B6C6-FF6A4C03033F}" type="presOf" srcId="{37B8557B-DA78-4CD8-AAC7-2C7A1013BA1C}" destId="{E81BF6BD-8CB2-485B-BEE9-BCD504942BF3}" srcOrd="0" destOrd="2" presId="urn:microsoft.com/office/officeart/2005/8/layout/hList1"/>
    <dgm:cxn modelId="{C8F394FB-3CB3-40C8-80A3-EDDB7C243E50}" srcId="{AC63B5C2-DBB4-4A2C-A786-1F5269D167F5}" destId="{37B8557B-DA78-4CD8-AAC7-2C7A1013BA1C}" srcOrd="2" destOrd="0" parTransId="{C17A1244-959E-4C69-AC85-D73D6F6E5258}" sibTransId="{4A14B08B-381D-423F-9ED6-32DD49D27C1F}"/>
    <dgm:cxn modelId="{6A6A6F1F-7AC3-49EE-BD0F-D63563CCC3A2}" type="presParOf" srcId="{E948066F-39B5-4B2F-B7DE-6D4D2F8B3527}" destId="{0DDBAB13-244E-488A-B995-16045945EEE8}" srcOrd="0" destOrd="0" presId="urn:microsoft.com/office/officeart/2005/8/layout/hList1"/>
    <dgm:cxn modelId="{4DB3F857-AB46-472D-920E-CC7E9EBB5F22}" type="presParOf" srcId="{0DDBAB13-244E-488A-B995-16045945EEE8}" destId="{34FAAB1A-9197-4B07-A827-80CDFCAB6539}" srcOrd="0" destOrd="0" presId="urn:microsoft.com/office/officeart/2005/8/layout/hList1"/>
    <dgm:cxn modelId="{D57DC613-EE16-492E-9047-76744DC756EB}" type="presParOf" srcId="{0DDBAB13-244E-488A-B995-16045945EEE8}" destId="{E81BF6BD-8CB2-485B-BEE9-BCD504942B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A45135-AAA0-4F4D-B43B-BF71823AFB21}" type="doc">
      <dgm:prSet loTypeId="urn:microsoft.com/office/officeart/2005/8/layout/hList1" loCatId="list" qsTypeId="urn:microsoft.com/office/officeart/2005/8/quickstyle/simple1#14" qsCatId="simple" csTypeId="urn:microsoft.com/office/officeart/2005/8/colors/accent3_2#3" csCatId="accent3" phldr="1"/>
      <dgm:spPr/>
      <dgm:t>
        <a:bodyPr/>
        <a:lstStyle/>
        <a:p>
          <a:endParaRPr lang="en-GB"/>
        </a:p>
      </dgm:t>
    </dgm:pt>
    <dgm:pt modelId="{AC63B5C2-DBB4-4A2C-A786-1F5269D167F5}">
      <dgm:prSet/>
      <dgm:spPr/>
      <dgm:t>
        <a:bodyPr/>
        <a:lstStyle/>
        <a:p>
          <a:r>
            <a:rPr lang="en-GB" b="1" dirty="0"/>
            <a:t>Outcomes</a:t>
          </a:r>
          <a:endParaRPr lang="en-GB" dirty="0"/>
        </a:p>
      </dgm:t>
    </dgm:pt>
    <dgm:pt modelId="{99A0FD4E-8A9D-4B91-8B6D-1D474F864FC7}" type="parTrans" cxnId="{551F7E55-47D2-427A-A0DD-8683C6C4BB05}">
      <dgm:prSet/>
      <dgm:spPr/>
      <dgm:t>
        <a:bodyPr/>
        <a:lstStyle/>
        <a:p>
          <a:endParaRPr lang="en-GB"/>
        </a:p>
      </dgm:t>
    </dgm:pt>
    <dgm:pt modelId="{2051D2B7-551B-4541-89B9-6E521CA54037}" type="sibTrans" cxnId="{551F7E55-47D2-427A-A0DD-8683C6C4BB05}">
      <dgm:prSet/>
      <dgm:spPr/>
      <dgm:t>
        <a:bodyPr/>
        <a:lstStyle/>
        <a:p>
          <a:endParaRPr lang="en-GB"/>
        </a:p>
      </dgm:t>
    </dgm:pt>
    <dgm:pt modelId="{0D1A2D08-BACA-45B9-9A26-17C79C540291}">
      <dgm:prSet/>
      <dgm:spPr/>
      <dgm:t>
        <a:bodyPr/>
        <a:lstStyle/>
        <a:p>
          <a:r>
            <a:rPr lang="en-GB" b="1" dirty="0"/>
            <a:t>Significant PFS benefit – seen across prespecified subgroups, including R-refractory patients (HR 0.45), CD38 mAb-refractory patients (HR 0.65), and patients with high-risk cytogenetics (HR 0.57)</a:t>
          </a:r>
          <a:r>
            <a:rPr lang="en-GB" b="1" baseline="30000" dirty="0"/>
            <a:t>1</a:t>
          </a:r>
          <a:endParaRPr lang="en-GB" baseline="30000" dirty="0"/>
        </a:p>
      </dgm:t>
    </dgm:pt>
    <dgm:pt modelId="{E5F479DE-03F2-48B4-AF0F-327E02B279EB}" type="parTrans" cxnId="{5CF06AC6-F530-4098-B309-480010E5C7DB}">
      <dgm:prSet/>
      <dgm:spPr/>
      <dgm:t>
        <a:bodyPr/>
        <a:lstStyle/>
        <a:p>
          <a:endParaRPr lang="en-GB"/>
        </a:p>
      </dgm:t>
    </dgm:pt>
    <dgm:pt modelId="{F8F3D0E3-8ABC-4D46-9758-622D1AC223F6}" type="sibTrans" cxnId="{5CF06AC6-F530-4098-B309-480010E5C7DB}">
      <dgm:prSet/>
      <dgm:spPr/>
      <dgm:t>
        <a:bodyPr/>
        <a:lstStyle/>
        <a:p>
          <a:endParaRPr lang="en-GB"/>
        </a:p>
      </dgm:t>
    </dgm:pt>
    <dgm:pt modelId="{FD352383-6D93-420D-8BFD-A00B3989B072}">
      <dgm:prSet/>
      <dgm:spPr/>
      <dgm:t>
        <a:bodyPr/>
        <a:lstStyle/>
        <a:p>
          <a:r>
            <a:rPr lang="en-GB" b="1" dirty="0"/>
            <a:t>PFS2 benefit (median 47.1 vs 21.7 months, HR 0.52) seen across patient subgroups including R-refractory and CD38-exposed/refractory patients</a:t>
          </a:r>
          <a:r>
            <a:rPr lang="en-GB" b="1" baseline="30000" dirty="0"/>
            <a:t>3</a:t>
          </a:r>
        </a:p>
      </dgm:t>
    </dgm:pt>
    <dgm:pt modelId="{EFF62EFA-543D-46F0-8A6A-213397E47A8F}" type="parTrans" cxnId="{5ABAF13F-2CD1-4EB6-9DDE-B0796761D707}">
      <dgm:prSet/>
      <dgm:spPr/>
      <dgm:t>
        <a:bodyPr/>
        <a:lstStyle/>
        <a:p>
          <a:endParaRPr lang="en-GB"/>
        </a:p>
      </dgm:t>
    </dgm:pt>
    <dgm:pt modelId="{662CC02A-A736-4883-A3CF-2576DC23EAA0}" type="sibTrans" cxnId="{5ABAF13F-2CD1-4EB6-9DDE-B0796761D707}">
      <dgm:prSet/>
      <dgm:spPr/>
      <dgm:t>
        <a:bodyPr/>
        <a:lstStyle/>
        <a:p>
          <a:endParaRPr lang="en-GB"/>
        </a:p>
      </dgm:t>
    </dgm:pt>
    <dgm:pt modelId="{946A4210-7557-4321-BE21-1B3B4853631E}">
      <dgm:prSet/>
      <dgm:spPr/>
      <dgm:t>
        <a:bodyPr/>
        <a:lstStyle/>
        <a:p>
          <a:r>
            <a:rPr lang="en-GB" b="1" dirty="0"/>
            <a:t>Early OS trend </a:t>
          </a:r>
          <a:r>
            <a:rPr lang="en-GB" b="1" dirty="0" err="1"/>
            <a:t>favoring</a:t>
          </a:r>
          <a:r>
            <a:rPr lang="en-GB" b="1" dirty="0"/>
            <a:t> </a:t>
          </a:r>
          <a:r>
            <a:rPr lang="en-GB" b="1" dirty="0" err="1"/>
            <a:t>belamaf</a:t>
          </a:r>
          <a:r>
            <a:rPr lang="en-GB" b="1" dirty="0"/>
            <a:t>-Pom-dex – 12-month OS 83% vs 76% (HR 0.77)</a:t>
          </a:r>
          <a:r>
            <a:rPr lang="en-GB" b="1" baseline="30000" dirty="0"/>
            <a:t>1</a:t>
          </a:r>
        </a:p>
      </dgm:t>
    </dgm:pt>
    <dgm:pt modelId="{99FEC9E4-7CF6-40D5-B00A-2FAD19D661E8}" type="parTrans" cxnId="{54BA1964-287F-497E-A208-89BADBB81326}">
      <dgm:prSet/>
      <dgm:spPr/>
      <dgm:t>
        <a:bodyPr/>
        <a:lstStyle/>
        <a:p>
          <a:endParaRPr lang="en-GB"/>
        </a:p>
      </dgm:t>
    </dgm:pt>
    <dgm:pt modelId="{E3F212A2-4022-4ABE-95C0-75D9A47CE750}" type="sibTrans" cxnId="{54BA1964-287F-497E-A208-89BADBB81326}">
      <dgm:prSet/>
      <dgm:spPr/>
      <dgm:t>
        <a:bodyPr/>
        <a:lstStyle/>
        <a:p>
          <a:endParaRPr lang="en-GB"/>
        </a:p>
      </dgm:t>
    </dgm:pt>
    <dgm:pt modelId="{E948066F-39B5-4B2F-B7DE-6D4D2F8B3527}" type="pres">
      <dgm:prSet presAssocID="{E5A45135-AAA0-4F4D-B43B-BF71823AFB21}" presName="Name0" presStyleCnt="0">
        <dgm:presLayoutVars>
          <dgm:dir/>
          <dgm:animLvl val="lvl"/>
          <dgm:resizeHandles val="exact"/>
        </dgm:presLayoutVars>
      </dgm:prSet>
      <dgm:spPr/>
    </dgm:pt>
    <dgm:pt modelId="{0DDBAB13-244E-488A-B995-16045945EEE8}" type="pres">
      <dgm:prSet presAssocID="{AC63B5C2-DBB4-4A2C-A786-1F5269D167F5}" presName="composite" presStyleCnt="0"/>
      <dgm:spPr/>
    </dgm:pt>
    <dgm:pt modelId="{34FAAB1A-9197-4B07-A827-80CDFCAB6539}" type="pres">
      <dgm:prSet presAssocID="{AC63B5C2-DBB4-4A2C-A786-1F5269D167F5}" presName="parTx" presStyleLbl="alignNode1" presStyleIdx="0" presStyleCnt="1">
        <dgm:presLayoutVars>
          <dgm:chMax val="0"/>
          <dgm:chPref val="0"/>
          <dgm:bulletEnabled val="1"/>
        </dgm:presLayoutVars>
      </dgm:prSet>
      <dgm:spPr/>
    </dgm:pt>
    <dgm:pt modelId="{E81BF6BD-8CB2-485B-BEE9-BCD504942BF3}" type="pres">
      <dgm:prSet presAssocID="{AC63B5C2-DBB4-4A2C-A786-1F5269D167F5}" presName="desTx" presStyleLbl="alignAccFollowNode1" presStyleIdx="0" presStyleCnt="1">
        <dgm:presLayoutVars>
          <dgm:bulletEnabled val="1"/>
        </dgm:presLayoutVars>
      </dgm:prSet>
      <dgm:spPr/>
    </dgm:pt>
  </dgm:ptLst>
  <dgm:cxnLst>
    <dgm:cxn modelId="{C7896E2B-6BA4-4CAF-94B4-7F4D8FD52D99}" type="presOf" srcId="{946A4210-7557-4321-BE21-1B3B4853631E}" destId="{E81BF6BD-8CB2-485B-BEE9-BCD504942BF3}" srcOrd="0" destOrd="2" presId="urn:microsoft.com/office/officeart/2005/8/layout/hList1"/>
    <dgm:cxn modelId="{5ABAF13F-2CD1-4EB6-9DDE-B0796761D707}" srcId="{AC63B5C2-DBB4-4A2C-A786-1F5269D167F5}" destId="{FD352383-6D93-420D-8BFD-A00B3989B072}" srcOrd="1" destOrd="0" parTransId="{EFF62EFA-543D-46F0-8A6A-213397E47A8F}" sibTransId="{662CC02A-A736-4883-A3CF-2576DC23EAA0}"/>
    <dgm:cxn modelId="{7AB67C44-BC19-4FE8-82E6-F3EC35755084}" type="presOf" srcId="{AC63B5C2-DBB4-4A2C-A786-1F5269D167F5}" destId="{34FAAB1A-9197-4B07-A827-80CDFCAB6539}" srcOrd="0" destOrd="0" presId="urn:microsoft.com/office/officeart/2005/8/layout/hList1"/>
    <dgm:cxn modelId="{551F7E55-47D2-427A-A0DD-8683C6C4BB05}" srcId="{E5A45135-AAA0-4F4D-B43B-BF71823AFB21}" destId="{AC63B5C2-DBB4-4A2C-A786-1F5269D167F5}" srcOrd="0" destOrd="0" parTransId="{99A0FD4E-8A9D-4B91-8B6D-1D474F864FC7}" sibTransId="{2051D2B7-551B-4541-89B9-6E521CA54037}"/>
    <dgm:cxn modelId="{54BA1964-287F-497E-A208-89BADBB81326}" srcId="{AC63B5C2-DBB4-4A2C-A786-1F5269D167F5}" destId="{946A4210-7557-4321-BE21-1B3B4853631E}" srcOrd="2" destOrd="0" parTransId="{99FEC9E4-7CF6-40D5-B00A-2FAD19D661E8}" sibTransId="{E3F212A2-4022-4ABE-95C0-75D9A47CE750}"/>
    <dgm:cxn modelId="{3FDF4C68-24B8-4B9E-9373-F089A68E1577}" type="presOf" srcId="{0D1A2D08-BACA-45B9-9A26-17C79C540291}" destId="{E81BF6BD-8CB2-485B-BEE9-BCD504942BF3}" srcOrd="0" destOrd="0" presId="urn:microsoft.com/office/officeart/2005/8/layout/hList1"/>
    <dgm:cxn modelId="{B6EDD2A4-12F5-493B-B7F0-9A27650C84FF}" type="presOf" srcId="{E5A45135-AAA0-4F4D-B43B-BF71823AFB21}" destId="{E948066F-39B5-4B2F-B7DE-6D4D2F8B3527}" srcOrd="0" destOrd="0" presId="urn:microsoft.com/office/officeart/2005/8/layout/hList1"/>
    <dgm:cxn modelId="{5CF06AC6-F530-4098-B309-480010E5C7DB}" srcId="{AC63B5C2-DBB4-4A2C-A786-1F5269D167F5}" destId="{0D1A2D08-BACA-45B9-9A26-17C79C540291}" srcOrd="0" destOrd="0" parTransId="{E5F479DE-03F2-48B4-AF0F-327E02B279EB}" sibTransId="{F8F3D0E3-8ABC-4D46-9758-622D1AC223F6}"/>
    <dgm:cxn modelId="{6A96D4EC-3265-4F2A-B8EB-35B74FCC6E85}" type="presOf" srcId="{FD352383-6D93-420D-8BFD-A00B3989B072}" destId="{E81BF6BD-8CB2-485B-BEE9-BCD504942BF3}" srcOrd="0" destOrd="1" presId="urn:microsoft.com/office/officeart/2005/8/layout/hList1"/>
    <dgm:cxn modelId="{6A6A6F1F-7AC3-49EE-BD0F-D63563CCC3A2}" type="presParOf" srcId="{E948066F-39B5-4B2F-B7DE-6D4D2F8B3527}" destId="{0DDBAB13-244E-488A-B995-16045945EEE8}" srcOrd="0" destOrd="0" presId="urn:microsoft.com/office/officeart/2005/8/layout/hList1"/>
    <dgm:cxn modelId="{4DB3F857-AB46-472D-920E-CC7E9EBB5F22}" type="presParOf" srcId="{0DDBAB13-244E-488A-B995-16045945EEE8}" destId="{34FAAB1A-9197-4B07-A827-80CDFCAB6539}" srcOrd="0" destOrd="0" presId="urn:microsoft.com/office/officeart/2005/8/layout/hList1"/>
    <dgm:cxn modelId="{D57DC613-EE16-492E-9047-76744DC756EB}" type="presParOf" srcId="{0DDBAB13-244E-488A-B995-16045945EEE8}" destId="{E81BF6BD-8CB2-485B-BEE9-BCD504942BF3}"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F1CFA8-8C4B-41E5-9589-C6B95F620849}" type="doc">
      <dgm:prSet loTypeId="urn:microsoft.com/office/officeart/2005/8/layout/hList1" loCatId="list" qsTypeId="urn:microsoft.com/office/officeart/2005/8/quickstyle/simple5" qsCatId="simple" csTypeId="urn:microsoft.com/office/officeart/2005/8/colors/accent6_3" csCatId="accent6" phldr="1"/>
      <dgm:spPr/>
      <dgm:t>
        <a:bodyPr/>
        <a:lstStyle/>
        <a:p>
          <a:endParaRPr lang="en-GB"/>
        </a:p>
      </dgm:t>
    </dgm:pt>
    <dgm:pt modelId="{6D925826-C112-4956-8A17-96D2F5FC53EE}">
      <dgm:prSet custT="1"/>
      <dgm:spPr/>
      <dgm:t>
        <a:bodyPr/>
        <a:lstStyle/>
        <a:p>
          <a:r>
            <a:rPr lang="en-US" sz="1600" b="1" dirty="0">
              <a:solidFill>
                <a:schemeClr val="tx1"/>
              </a:solidFill>
            </a:rPr>
            <a:t>Potential benefits of iberdomide vs lenalidomide maintenance</a:t>
          </a:r>
          <a:endParaRPr lang="en-GB" sz="1600" dirty="0">
            <a:solidFill>
              <a:schemeClr val="tx1"/>
            </a:solidFill>
          </a:endParaRPr>
        </a:p>
      </dgm:t>
    </dgm:pt>
    <dgm:pt modelId="{6BA34948-E3B3-4879-BD23-7FE9F37DC1F4}" type="parTrans" cxnId="{6B51929B-7394-4312-AB0D-A8028DC26499}">
      <dgm:prSet/>
      <dgm:spPr/>
      <dgm:t>
        <a:bodyPr/>
        <a:lstStyle/>
        <a:p>
          <a:endParaRPr lang="en-GB" sz="1600"/>
        </a:p>
      </dgm:t>
    </dgm:pt>
    <dgm:pt modelId="{C225005D-F00E-4AB2-B96B-AF566B6058D4}" type="sibTrans" cxnId="{6B51929B-7394-4312-AB0D-A8028DC26499}">
      <dgm:prSet/>
      <dgm:spPr/>
      <dgm:t>
        <a:bodyPr/>
        <a:lstStyle/>
        <a:p>
          <a:endParaRPr lang="en-GB" sz="1600"/>
        </a:p>
      </dgm:t>
    </dgm:pt>
    <dgm:pt modelId="{39BFECA0-8A41-41FF-B0C6-1F4C1745858D}">
      <dgm:prSet custT="1"/>
      <dgm:spPr/>
      <dgm:t>
        <a:bodyPr/>
        <a:lstStyle/>
        <a:p>
          <a:r>
            <a:rPr lang="en-US" sz="1600" b="1" dirty="0"/>
            <a:t>Low rates of infection in studies to date</a:t>
          </a:r>
          <a:endParaRPr lang="en-GB" sz="1600" dirty="0"/>
        </a:p>
      </dgm:t>
    </dgm:pt>
    <dgm:pt modelId="{2757100F-C5FB-466A-807A-06B3B5DD4717}" type="parTrans" cxnId="{9D938A53-1965-4668-8775-F225A96ACBAD}">
      <dgm:prSet/>
      <dgm:spPr/>
      <dgm:t>
        <a:bodyPr/>
        <a:lstStyle/>
        <a:p>
          <a:endParaRPr lang="en-GB" sz="1600"/>
        </a:p>
      </dgm:t>
    </dgm:pt>
    <dgm:pt modelId="{24A477CA-5859-4AE1-BC08-C5FA6D87E058}" type="sibTrans" cxnId="{9D938A53-1965-4668-8775-F225A96ACBAD}">
      <dgm:prSet/>
      <dgm:spPr/>
      <dgm:t>
        <a:bodyPr/>
        <a:lstStyle/>
        <a:p>
          <a:endParaRPr lang="en-GB" sz="1600"/>
        </a:p>
      </dgm:t>
    </dgm:pt>
    <dgm:pt modelId="{CDF968A1-F0E3-4FA1-8354-96FC3ED97695}">
      <dgm:prSet custT="1"/>
      <dgm:spPr/>
      <dgm:t>
        <a:bodyPr/>
        <a:lstStyle/>
        <a:p>
          <a:r>
            <a:rPr lang="en-US" sz="1600" b="1" dirty="0"/>
            <a:t>Possibility of reduced secondary cancer risk (</a:t>
          </a:r>
          <a:r>
            <a:rPr lang="en-US" sz="1600" b="1" dirty="0">
              <a:solidFill>
                <a:schemeClr val="tx1"/>
              </a:solidFill>
              <a:cs typeface="Arial" panose="020B0604020202020204" pitchFamily="34" charset="0"/>
            </a:rPr>
            <a:t>preclinical data suggestive, confirmatory clinical observation ongoing)</a:t>
          </a:r>
          <a:endParaRPr lang="en-GB" sz="1600" dirty="0"/>
        </a:p>
      </dgm:t>
    </dgm:pt>
    <dgm:pt modelId="{94621CEC-560B-451A-A4A5-208905249BED}" type="parTrans" cxnId="{767AC014-6E0D-4376-88A4-463052B33217}">
      <dgm:prSet/>
      <dgm:spPr/>
      <dgm:t>
        <a:bodyPr/>
        <a:lstStyle/>
        <a:p>
          <a:endParaRPr lang="en-GB" sz="1600"/>
        </a:p>
      </dgm:t>
    </dgm:pt>
    <dgm:pt modelId="{45B423EC-702B-4D8D-92D3-6ED63C2EBA84}" type="sibTrans" cxnId="{767AC014-6E0D-4376-88A4-463052B33217}">
      <dgm:prSet/>
      <dgm:spPr/>
      <dgm:t>
        <a:bodyPr/>
        <a:lstStyle/>
        <a:p>
          <a:endParaRPr lang="en-GB" sz="1600"/>
        </a:p>
      </dgm:t>
    </dgm:pt>
    <dgm:pt modelId="{7DF0AB99-7F48-4E91-ACCB-8F9A4555BD4F}">
      <dgm:prSet custT="1"/>
      <dgm:spPr/>
      <dgm:t>
        <a:bodyPr/>
        <a:lstStyle/>
        <a:p>
          <a:r>
            <a:rPr kumimoji="0" lang="en-US" sz="1600" b="1" i="0" u="none" strike="noStrike" normalizeH="0" baseline="0" noProof="0" dirty="0">
              <a:solidFill>
                <a:schemeClr val="tx1"/>
              </a:solidFill>
              <a:uLnTx/>
              <a:uFillTx/>
              <a:ea typeface="+mn-ea"/>
              <a:cs typeface="Arial" panose="020B0604020202020204" pitchFamily="34" charset="0"/>
            </a:rPr>
            <a:t>Sperling AS, et al. Blood 2022;140(16):1753–63.</a:t>
          </a:r>
          <a:endParaRPr lang="en-GB" sz="1600" dirty="0">
            <a:solidFill>
              <a:schemeClr val="tx1"/>
            </a:solidFill>
          </a:endParaRPr>
        </a:p>
      </dgm:t>
    </dgm:pt>
    <dgm:pt modelId="{21F61C0D-2370-4469-B93A-FE605A04095C}" type="parTrans" cxnId="{CA3A4D28-40C2-49D7-AF2F-06B98380B399}">
      <dgm:prSet/>
      <dgm:spPr/>
      <dgm:t>
        <a:bodyPr/>
        <a:lstStyle/>
        <a:p>
          <a:endParaRPr lang="en-GB"/>
        </a:p>
      </dgm:t>
    </dgm:pt>
    <dgm:pt modelId="{DCF57B2F-4737-4CF5-8407-735BC6A8A4C6}" type="sibTrans" cxnId="{CA3A4D28-40C2-49D7-AF2F-06B98380B399}">
      <dgm:prSet/>
      <dgm:spPr/>
      <dgm:t>
        <a:bodyPr/>
        <a:lstStyle/>
        <a:p>
          <a:endParaRPr lang="en-GB"/>
        </a:p>
      </dgm:t>
    </dgm:pt>
    <dgm:pt modelId="{67974C58-33DF-47AA-8137-41BE003C494D}" type="pres">
      <dgm:prSet presAssocID="{F4F1CFA8-8C4B-41E5-9589-C6B95F620849}" presName="Name0" presStyleCnt="0">
        <dgm:presLayoutVars>
          <dgm:dir/>
          <dgm:animLvl val="lvl"/>
          <dgm:resizeHandles val="exact"/>
        </dgm:presLayoutVars>
      </dgm:prSet>
      <dgm:spPr/>
    </dgm:pt>
    <dgm:pt modelId="{B72EE394-8578-4B7B-A2DB-533E55CFF6F9}" type="pres">
      <dgm:prSet presAssocID="{6D925826-C112-4956-8A17-96D2F5FC53EE}" presName="composite" presStyleCnt="0"/>
      <dgm:spPr/>
    </dgm:pt>
    <dgm:pt modelId="{EC8BB34F-2DBA-48E7-89A9-F9AF572436E5}" type="pres">
      <dgm:prSet presAssocID="{6D925826-C112-4956-8A17-96D2F5FC53EE}" presName="parTx" presStyleLbl="alignNode1" presStyleIdx="0" presStyleCnt="1">
        <dgm:presLayoutVars>
          <dgm:chMax val="0"/>
          <dgm:chPref val="0"/>
          <dgm:bulletEnabled val="1"/>
        </dgm:presLayoutVars>
      </dgm:prSet>
      <dgm:spPr/>
    </dgm:pt>
    <dgm:pt modelId="{10C9B62A-9442-49D7-9529-C83315CE89C9}" type="pres">
      <dgm:prSet presAssocID="{6D925826-C112-4956-8A17-96D2F5FC53EE}" presName="desTx" presStyleLbl="alignAccFollowNode1" presStyleIdx="0" presStyleCnt="1">
        <dgm:presLayoutVars>
          <dgm:bulletEnabled val="1"/>
        </dgm:presLayoutVars>
      </dgm:prSet>
      <dgm:spPr/>
    </dgm:pt>
  </dgm:ptLst>
  <dgm:cxnLst>
    <dgm:cxn modelId="{767AC014-6E0D-4376-88A4-463052B33217}" srcId="{6D925826-C112-4956-8A17-96D2F5FC53EE}" destId="{CDF968A1-F0E3-4FA1-8354-96FC3ED97695}" srcOrd="1" destOrd="0" parTransId="{94621CEC-560B-451A-A4A5-208905249BED}" sibTransId="{45B423EC-702B-4D8D-92D3-6ED63C2EBA84}"/>
    <dgm:cxn modelId="{6251C616-08EC-4547-BA68-E132D945C40D}" type="presOf" srcId="{7DF0AB99-7F48-4E91-ACCB-8F9A4555BD4F}" destId="{10C9B62A-9442-49D7-9529-C83315CE89C9}" srcOrd="0" destOrd="2" presId="urn:microsoft.com/office/officeart/2005/8/layout/hList1"/>
    <dgm:cxn modelId="{CA3A4D28-40C2-49D7-AF2F-06B98380B399}" srcId="{CDF968A1-F0E3-4FA1-8354-96FC3ED97695}" destId="{7DF0AB99-7F48-4E91-ACCB-8F9A4555BD4F}" srcOrd="0" destOrd="0" parTransId="{21F61C0D-2370-4469-B93A-FE605A04095C}" sibTransId="{DCF57B2F-4737-4CF5-8407-735BC6A8A4C6}"/>
    <dgm:cxn modelId="{9D938A53-1965-4668-8775-F225A96ACBAD}" srcId="{6D925826-C112-4956-8A17-96D2F5FC53EE}" destId="{39BFECA0-8A41-41FF-B0C6-1F4C1745858D}" srcOrd="0" destOrd="0" parTransId="{2757100F-C5FB-466A-807A-06B3B5DD4717}" sibTransId="{24A477CA-5859-4AE1-BC08-C5FA6D87E058}"/>
    <dgm:cxn modelId="{37E0E070-E880-452E-861E-30087E5F2957}" type="presOf" srcId="{39BFECA0-8A41-41FF-B0C6-1F4C1745858D}" destId="{10C9B62A-9442-49D7-9529-C83315CE89C9}" srcOrd="0" destOrd="0" presId="urn:microsoft.com/office/officeart/2005/8/layout/hList1"/>
    <dgm:cxn modelId="{B6ECB179-AC7C-40B8-93C3-B1B8DF07CFD2}" type="presOf" srcId="{F4F1CFA8-8C4B-41E5-9589-C6B95F620849}" destId="{67974C58-33DF-47AA-8137-41BE003C494D}" srcOrd="0" destOrd="0" presId="urn:microsoft.com/office/officeart/2005/8/layout/hList1"/>
    <dgm:cxn modelId="{E58CA780-9945-4542-989C-63542CED9DAC}" type="presOf" srcId="{6D925826-C112-4956-8A17-96D2F5FC53EE}" destId="{EC8BB34F-2DBA-48E7-89A9-F9AF572436E5}" srcOrd="0" destOrd="0" presId="urn:microsoft.com/office/officeart/2005/8/layout/hList1"/>
    <dgm:cxn modelId="{6B51929B-7394-4312-AB0D-A8028DC26499}" srcId="{F4F1CFA8-8C4B-41E5-9589-C6B95F620849}" destId="{6D925826-C112-4956-8A17-96D2F5FC53EE}" srcOrd="0" destOrd="0" parTransId="{6BA34948-E3B3-4879-BD23-7FE9F37DC1F4}" sibTransId="{C225005D-F00E-4AB2-B96B-AF566B6058D4}"/>
    <dgm:cxn modelId="{1F67ECA8-5530-4548-B321-32F146322DAC}" type="presOf" srcId="{CDF968A1-F0E3-4FA1-8354-96FC3ED97695}" destId="{10C9B62A-9442-49D7-9529-C83315CE89C9}" srcOrd="0" destOrd="1" presId="urn:microsoft.com/office/officeart/2005/8/layout/hList1"/>
    <dgm:cxn modelId="{401B2911-5890-469B-A6FE-74C5C93EE7BD}" type="presParOf" srcId="{67974C58-33DF-47AA-8137-41BE003C494D}" destId="{B72EE394-8578-4B7B-A2DB-533E55CFF6F9}" srcOrd="0" destOrd="0" presId="urn:microsoft.com/office/officeart/2005/8/layout/hList1"/>
    <dgm:cxn modelId="{9D083366-FE54-47DE-8ACB-4DC7CADC0BDA}" type="presParOf" srcId="{B72EE394-8578-4B7B-A2DB-533E55CFF6F9}" destId="{EC8BB34F-2DBA-48E7-89A9-F9AF572436E5}" srcOrd="0" destOrd="0" presId="urn:microsoft.com/office/officeart/2005/8/layout/hList1"/>
    <dgm:cxn modelId="{0E85CBAD-B08E-42E2-9A0E-EF4CA86F1262}" type="presParOf" srcId="{B72EE394-8578-4B7B-A2DB-533E55CFF6F9}" destId="{10C9B62A-9442-49D7-9529-C83315CE89C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AAB1A-9197-4B07-A827-80CDFCAB6539}">
      <dsp:nvSpPr>
        <dsp:cNvPr id="0" name=""/>
        <dsp:cNvSpPr/>
      </dsp:nvSpPr>
      <dsp:spPr>
        <a:xfrm>
          <a:off x="0" y="1341"/>
          <a:ext cx="5486400" cy="4032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b="1" kern="1200" dirty="0"/>
            <a:t>Phase 3 DREAMM-7 study</a:t>
          </a:r>
          <a:endParaRPr lang="en-GB" sz="1400" kern="1200" dirty="0"/>
        </a:p>
      </dsp:txBody>
      <dsp:txXfrm>
        <a:off x="0" y="1341"/>
        <a:ext cx="5486400" cy="403200"/>
      </dsp:txXfrm>
    </dsp:sp>
    <dsp:sp modelId="{E81BF6BD-8CB2-485B-BEE9-BCD504942BF3}">
      <dsp:nvSpPr>
        <dsp:cNvPr id="0" name=""/>
        <dsp:cNvSpPr/>
      </dsp:nvSpPr>
      <dsp:spPr>
        <a:xfrm>
          <a:off x="0" y="404541"/>
          <a:ext cx="5486400" cy="614879"/>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GB" sz="1400" b="1" kern="1200" dirty="0" err="1"/>
            <a:t>Belamaf+Vd</a:t>
          </a:r>
          <a:r>
            <a:rPr lang="en-GB" sz="1400" b="1" kern="1200" dirty="0"/>
            <a:t> x 8 cycles, then </a:t>
          </a:r>
          <a:r>
            <a:rPr lang="en-GB" sz="1400" b="1" kern="1200" dirty="0" err="1"/>
            <a:t>belamaf</a:t>
          </a:r>
          <a:r>
            <a:rPr lang="en-GB" sz="1400" b="1" kern="1200" dirty="0"/>
            <a:t> Q3W, N=243</a:t>
          </a:r>
          <a:endParaRPr lang="en-GB" sz="1400" kern="1200" dirty="0"/>
        </a:p>
        <a:p>
          <a:pPr marL="114300" lvl="1" indent="-114300" algn="l" defTabSz="622300">
            <a:lnSpc>
              <a:spcPct val="90000"/>
            </a:lnSpc>
            <a:spcBef>
              <a:spcPct val="0"/>
            </a:spcBef>
            <a:spcAft>
              <a:spcPct val="15000"/>
            </a:spcAft>
            <a:buChar char="•"/>
          </a:pPr>
          <a:r>
            <a:rPr lang="en-GB" sz="1400" b="1" kern="1200" dirty="0"/>
            <a:t>Dara-</a:t>
          </a:r>
          <a:r>
            <a:rPr lang="en-GB" sz="1400" b="1" kern="1200" dirty="0" err="1"/>
            <a:t>Vd</a:t>
          </a:r>
          <a:r>
            <a:rPr lang="en-GB" sz="1400" b="1" kern="1200" dirty="0"/>
            <a:t> x 8 cycles, then Dara Q4W, N=251</a:t>
          </a:r>
          <a:endParaRPr lang="en-GB" sz="1400" kern="1200" dirty="0"/>
        </a:p>
      </dsp:txBody>
      <dsp:txXfrm>
        <a:off x="0" y="404541"/>
        <a:ext cx="5486400" cy="6148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AAB1A-9197-4B07-A827-80CDFCAB6539}">
      <dsp:nvSpPr>
        <dsp:cNvPr id="0" name=""/>
        <dsp:cNvSpPr/>
      </dsp:nvSpPr>
      <dsp:spPr>
        <a:xfrm>
          <a:off x="0" y="24069"/>
          <a:ext cx="6004878" cy="4032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b="1" kern="1200" dirty="0"/>
            <a:t>Outcomes</a:t>
          </a:r>
          <a:endParaRPr lang="en-GB" sz="1400" kern="1200" dirty="0"/>
        </a:p>
      </dsp:txBody>
      <dsp:txXfrm>
        <a:off x="0" y="24069"/>
        <a:ext cx="6004878" cy="403200"/>
      </dsp:txXfrm>
    </dsp:sp>
    <dsp:sp modelId="{E81BF6BD-8CB2-485B-BEE9-BCD504942BF3}">
      <dsp:nvSpPr>
        <dsp:cNvPr id="0" name=""/>
        <dsp:cNvSpPr/>
      </dsp:nvSpPr>
      <dsp:spPr>
        <a:xfrm>
          <a:off x="0" y="427269"/>
          <a:ext cx="6004878" cy="1152900"/>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Significant PFS benefit seen across prespecified subgroups, including R-refractory patients (HR 0.37), patients with high-risk cytogenetics (HR 0.36), and patients with prior V (HR 0.45)</a:t>
          </a:r>
          <a:endParaRPr lang="en-GB" sz="1400" kern="1200" dirty="0"/>
        </a:p>
        <a:p>
          <a:pPr marL="114300" lvl="1" indent="-114300" algn="l" defTabSz="622300">
            <a:lnSpc>
              <a:spcPct val="90000"/>
            </a:lnSpc>
            <a:spcBef>
              <a:spcPct val="0"/>
            </a:spcBef>
            <a:spcAft>
              <a:spcPct val="15000"/>
            </a:spcAft>
            <a:buChar char="•"/>
          </a:pPr>
          <a:r>
            <a:rPr lang="en-GB" sz="1400" b="1" kern="1200" dirty="0"/>
            <a:t>Early OS trend </a:t>
          </a:r>
          <a:r>
            <a:rPr lang="en-GB" sz="1400" b="1" kern="1200" dirty="0" err="1"/>
            <a:t>favoring</a:t>
          </a:r>
          <a:r>
            <a:rPr lang="en-GB" sz="1400" b="1" kern="1200" dirty="0"/>
            <a:t> </a:t>
          </a:r>
          <a:r>
            <a:rPr lang="en-GB" sz="1400" b="1" kern="1200" dirty="0" err="1"/>
            <a:t>belamaf-Vd</a:t>
          </a:r>
          <a:r>
            <a:rPr lang="en-GB" sz="1400" b="1" kern="1200" dirty="0"/>
            <a:t> – 18-month OS 84% vs 73% (HR 0.57)</a:t>
          </a:r>
        </a:p>
      </dsp:txBody>
      <dsp:txXfrm>
        <a:off x="0" y="427269"/>
        <a:ext cx="6004878" cy="11529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AAB1A-9197-4B07-A827-80CDFCAB6539}">
      <dsp:nvSpPr>
        <dsp:cNvPr id="0" name=""/>
        <dsp:cNvSpPr/>
      </dsp:nvSpPr>
      <dsp:spPr>
        <a:xfrm>
          <a:off x="2736" y="-39995"/>
          <a:ext cx="5597907" cy="340626"/>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b="1" kern="1200" dirty="0"/>
            <a:t>Phase 3 DREAMM-8 study</a:t>
          </a:r>
          <a:r>
            <a:rPr lang="en-GB" sz="1400" b="1" kern="1200" baseline="30000" dirty="0"/>
            <a:t>1</a:t>
          </a:r>
          <a:endParaRPr lang="en-GB" sz="1400" kern="1200" baseline="30000" dirty="0"/>
        </a:p>
      </dsp:txBody>
      <dsp:txXfrm>
        <a:off x="2736" y="-39995"/>
        <a:ext cx="5597907" cy="340626"/>
      </dsp:txXfrm>
    </dsp:sp>
    <dsp:sp modelId="{E81BF6BD-8CB2-485B-BEE9-BCD504942BF3}">
      <dsp:nvSpPr>
        <dsp:cNvPr id="0" name=""/>
        <dsp:cNvSpPr/>
      </dsp:nvSpPr>
      <dsp:spPr>
        <a:xfrm>
          <a:off x="2736" y="300630"/>
          <a:ext cx="5597907" cy="809774"/>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GB" sz="1400" b="1" kern="1200" dirty="0"/>
            <a:t>Patients with </a:t>
          </a:r>
          <a:r>
            <a:rPr lang="en-GB" sz="1400" b="1" kern="1200" dirty="0">
              <a:latin typeface="Arial" panose="020B0604020202020204" pitchFamily="34" charset="0"/>
              <a:cs typeface="Arial" panose="020B0604020202020204" pitchFamily="34" charset="0"/>
            </a:rPr>
            <a:t>≥1 prior line, including lenalidomide </a:t>
          </a:r>
          <a:r>
            <a:rPr lang="en-GB" sz="1400" b="1" kern="1200" dirty="0"/>
            <a:t> </a:t>
          </a:r>
        </a:p>
        <a:p>
          <a:pPr marL="114300" lvl="1" indent="-114300" algn="l" defTabSz="622300">
            <a:lnSpc>
              <a:spcPct val="90000"/>
            </a:lnSpc>
            <a:spcBef>
              <a:spcPct val="0"/>
            </a:spcBef>
            <a:spcAft>
              <a:spcPct val="15000"/>
            </a:spcAft>
            <a:buChar char="•"/>
          </a:pPr>
          <a:r>
            <a:rPr lang="en-GB" sz="1400" b="1" kern="1200" dirty="0" err="1"/>
            <a:t>Belamaf</a:t>
          </a:r>
          <a:r>
            <a:rPr lang="en-GB" sz="1400" b="1" kern="1200" dirty="0"/>
            <a:t>-Pom-</a:t>
          </a:r>
          <a:r>
            <a:rPr lang="en-GB" sz="1400" b="1" kern="1200" dirty="0" err="1"/>
            <a:t>dex</a:t>
          </a:r>
          <a:r>
            <a:rPr lang="en-GB" sz="1400" b="1" kern="1200" dirty="0"/>
            <a:t> until PD/death, N=155</a:t>
          </a:r>
          <a:endParaRPr lang="en-GB" sz="1400" kern="1200" dirty="0"/>
        </a:p>
        <a:p>
          <a:pPr marL="114300" lvl="1" indent="-114300" algn="l" defTabSz="622300">
            <a:lnSpc>
              <a:spcPct val="90000"/>
            </a:lnSpc>
            <a:spcBef>
              <a:spcPct val="0"/>
            </a:spcBef>
            <a:spcAft>
              <a:spcPct val="15000"/>
            </a:spcAft>
            <a:buChar char="•"/>
          </a:pPr>
          <a:r>
            <a:rPr lang="en-GB" sz="1400" b="1" kern="1200" dirty="0"/>
            <a:t>Pom-</a:t>
          </a:r>
          <a:r>
            <a:rPr lang="en-GB" sz="1400" b="1" kern="1200" dirty="0" err="1"/>
            <a:t>Vd</a:t>
          </a:r>
          <a:r>
            <a:rPr lang="en-GB" sz="1400" b="1" kern="1200" dirty="0"/>
            <a:t> until PD/death, N=147</a:t>
          </a:r>
          <a:endParaRPr lang="en-GB" sz="1400" kern="1200" dirty="0"/>
        </a:p>
      </dsp:txBody>
      <dsp:txXfrm>
        <a:off x="2736" y="300630"/>
        <a:ext cx="5597907" cy="8097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AAB1A-9197-4B07-A827-80CDFCAB6539}">
      <dsp:nvSpPr>
        <dsp:cNvPr id="0" name=""/>
        <dsp:cNvSpPr/>
      </dsp:nvSpPr>
      <dsp:spPr>
        <a:xfrm>
          <a:off x="0" y="53428"/>
          <a:ext cx="6111380" cy="3456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GB" sz="1200" b="1" kern="1200" dirty="0"/>
            <a:t>Outcomes</a:t>
          </a:r>
          <a:endParaRPr lang="en-GB" sz="1200" kern="1200" dirty="0"/>
        </a:p>
      </dsp:txBody>
      <dsp:txXfrm>
        <a:off x="0" y="53428"/>
        <a:ext cx="6111380" cy="345600"/>
      </dsp:txXfrm>
    </dsp:sp>
    <dsp:sp modelId="{E81BF6BD-8CB2-485B-BEE9-BCD504942BF3}">
      <dsp:nvSpPr>
        <dsp:cNvPr id="0" name=""/>
        <dsp:cNvSpPr/>
      </dsp:nvSpPr>
      <dsp:spPr>
        <a:xfrm>
          <a:off x="0" y="399028"/>
          <a:ext cx="6111380" cy="1185840"/>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GB" sz="1200" b="1" kern="1200" dirty="0"/>
            <a:t>Significant PFS benefit – seen across prespecified subgroups, including R-refractory patients (HR 0.45), CD38 mAb-refractory patients (HR 0.65), and patients with high-risk cytogenetics (HR 0.57)</a:t>
          </a:r>
          <a:r>
            <a:rPr lang="en-GB" sz="1200" b="1" kern="1200" baseline="30000" dirty="0"/>
            <a:t>1</a:t>
          </a:r>
          <a:endParaRPr lang="en-GB" sz="1200" kern="1200" baseline="30000" dirty="0"/>
        </a:p>
        <a:p>
          <a:pPr marL="114300" lvl="1" indent="-114300" algn="l" defTabSz="533400">
            <a:lnSpc>
              <a:spcPct val="90000"/>
            </a:lnSpc>
            <a:spcBef>
              <a:spcPct val="0"/>
            </a:spcBef>
            <a:spcAft>
              <a:spcPct val="15000"/>
            </a:spcAft>
            <a:buChar char="•"/>
          </a:pPr>
          <a:r>
            <a:rPr lang="en-GB" sz="1200" b="1" kern="1200" dirty="0"/>
            <a:t>PFS2 benefit (median 47.1 vs 21.7 months, HR 0.52) seen across patient subgroups including R-refractory and CD38-exposed/refractory patients</a:t>
          </a:r>
          <a:r>
            <a:rPr lang="en-GB" sz="1200" b="1" kern="1200" baseline="30000" dirty="0"/>
            <a:t>3</a:t>
          </a:r>
        </a:p>
        <a:p>
          <a:pPr marL="114300" lvl="1" indent="-114300" algn="l" defTabSz="533400">
            <a:lnSpc>
              <a:spcPct val="90000"/>
            </a:lnSpc>
            <a:spcBef>
              <a:spcPct val="0"/>
            </a:spcBef>
            <a:spcAft>
              <a:spcPct val="15000"/>
            </a:spcAft>
            <a:buChar char="•"/>
          </a:pPr>
          <a:r>
            <a:rPr lang="en-GB" sz="1200" b="1" kern="1200" dirty="0"/>
            <a:t>Early OS trend </a:t>
          </a:r>
          <a:r>
            <a:rPr lang="en-GB" sz="1200" b="1" kern="1200" dirty="0" err="1"/>
            <a:t>favoring</a:t>
          </a:r>
          <a:r>
            <a:rPr lang="en-GB" sz="1200" b="1" kern="1200" dirty="0"/>
            <a:t> </a:t>
          </a:r>
          <a:r>
            <a:rPr lang="en-GB" sz="1200" b="1" kern="1200" dirty="0" err="1"/>
            <a:t>belamaf</a:t>
          </a:r>
          <a:r>
            <a:rPr lang="en-GB" sz="1200" b="1" kern="1200" dirty="0"/>
            <a:t>-Pom-dex – 12-month OS 83% vs 76% (HR 0.77)</a:t>
          </a:r>
          <a:r>
            <a:rPr lang="en-GB" sz="1200" b="1" kern="1200" baseline="30000" dirty="0"/>
            <a:t>1</a:t>
          </a:r>
        </a:p>
      </dsp:txBody>
      <dsp:txXfrm>
        <a:off x="0" y="399028"/>
        <a:ext cx="6111380" cy="11858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BB34F-2DBA-48E7-89A9-F9AF572436E5}">
      <dsp:nvSpPr>
        <dsp:cNvPr id="0" name=""/>
        <dsp:cNvSpPr/>
      </dsp:nvSpPr>
      <dsp:spPr>
        <a:xfrm>
          <a:off x="0" y="10649"/>
          <a:ext cx="7232650" cy="460800"/>
        </a:xfrm>
        <a:prstGeom prst="rect">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w="9525" cap="flat" cmpd="sng" algn="ctr">
          <a:solidFill>
            <a:schemeClr val="accent6">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Potential benefits of iberdomide vs lenalidomide maintenance</a:t>
          </a:r>
          <a:endParaRPr lang="en-GB" sz="1600" kern="1200" dirty="0">
            <a:solidFill>
              <a:schemeClr val="tx1"/>
            </a:solidFill>
          </a:endParaRPr>
        </a:p>
      </dsp:txBody>
      <dsp:txXfrm>
        <a:off x="0" y="10649"/>
        <a:ext cx="7232650" cy="460800"/>
      </dsp:txXfrm>
    </dsp:sp>
    <dsp:sp modelId="{10C9B62A-9442-49D7-9529-C83315CE89C9}">
      <dsp:nvSpPr>
        <dsp:cNvPr id="0" name=""/>
        <dsp:cNvSpPr/>
      </dsp:nvSpPr>
      <dsp:spPr>
        <a:xfrm>
          <a:off x="0" y="471449"/>
          <a:ext cx="7232650" cy="1141920"/>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1" kern="1200" dirty="0"/>
            <a:t>Low rates of infection in studies to date</a:t>
          </a:r>
          <a:endParaRPr lang="en-GB" sz="1600" kern="1200" dirty="0"/>
        </a:p>
        <a:p>
          <a:pPr marL="171450" lvl="1" indent="-171450" algn="l" defTabSz="711200">
            <a:lnSpc>
              <a:spcPct val="90000"/>
            </a:lnSpc>
            <a:spcBef>
              <a:spcPct val="0"/>
            </a:spcBef>
            <a:spcAft>
              <a:spcPct val="15000"/>
            </a:spcAft>
            <a:buChar char="•"/>
          </a:pPr>
          <a:r>
            <a:rPr lang="en-US" sz="1600" b="1" kern="1200" dirty="0"/>
            <a:t>Possibility of reduced secondary cancer risk (</a:t>
          </a:r>
          <a:r>
            <a:rPr lang="en-US" sz="1600" b="1" kern="1200" dirty="0">
              <a:solidFill>
                <a:schemeClr val="tx1"/>
              </a:solidFill>
              <a:cs typeface="Arial" panose="020B0604020202020204" pitchFamily="34" charset="0"/>
            </a:rPr>
            <a:t>preclinical data suggestive, confirmatory clinical observation ongoing)</a:t>
          </a:r>
          <a:endParaRPr lang="en-GB" sz="1600" kern="1200" dirty="0"/>
        </a:p>
        <a:p>
          <a:pPr marL="342900" lvl="2" indent="-171450" algn="l" defTabSz="711200">
            <a:lnSpc>
              <a:spcPct val="90000"/>
            </a:lnSpc>
            <a:spcBef>
              <a:spcPct val="0"/>
            </a:spcBef>
            <a:spcAft>
              <a:spcPct val="15000"/>
            </a:spcAft>
            <a:buChar char="•"/>
          </a:pPr>
          <a:r>
            <a:rPr kumimoji="0" lang="en-US" sz="1600" b="1" i="0" u="none" strike="noStrike" kern="1200" normalizeH="0" baseline="0" noProof="0" dirty="0">
              <a:solidFill>
                <a:schemeClr val="tx1"/>
              </a:solidFill>
              <a:uLnTx/>
              <a:uFillTx/>
              <a:ea typeface="+mn-ea"/>
              <a:cs typeface="Arial" panose="020B0604020202020204" pitchFamily="34" charset="0"/>
            </a:rPr>
            <a:t>Sperling AS, et al. Blood 2022;140(16):1753–63.</a:t>
          </a:r>
          <a:endParaRPr lang="en-GB" sz="1600" kern="1200" dirty="0">
            <a:solidFill>
              <a:schemeClr val="tx1"/>
            </a:solidFill>
          </a:endParaRPr>
        </a:p>
      </dsp:txBody>
      <dsp:txXfrm>
        <a:off x="0" y="471449"/>
        <a:ext cx="7232650" cy="11419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10/16/26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760587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B25AC-644D-AA6E-BAF7-F52F81EB3C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67C316-CD16-5100-62BD-51A32F2294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98BD9-65B4-FFF4-770A-F8CA1983B95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5573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4831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60598-B96E-954E-B42A-BA8461A95B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2862061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1789-7A3C-503C-E7D0-1231F810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99A2-1FF0-7050-FE93-1A82DBC788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301A8-56CB-EC07-8A87-619DF90B8F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37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14477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1789-7A3C-503C-E7D0-1231F810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99A2-1FF0-7050-FE93-1A82DBC788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301A8-56CB-EC07-8A87-619DF90B8F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37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7953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BD7B4-2FFE-F5B3-8309-550DE60EE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D68FD9-B97D-2567-3C4A-F87B6C82D7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B5EBB-9727-70A9-981F-7F0917F550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B4AEC4-2948-FD85-E6A3-F70ACEC952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60598-B96E-954E-B42A-BA8461A95B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983025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341E8-A2E7-D826-3C36-5748E70AAE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3C3EB-889E-CEC5-E2E7-BB1D2DC16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D0D18-01BC-DAA6-E9C3-2AF1DDE211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FED93B-2FCE-5F26-549A-4A15BE8B01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60598-B96E-954E-B42A-BA8461A95B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2952663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60598-B96E-954E-B42A-BA8461A95B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1215136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1789-7A3C-503C-E7D0-1231F810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99A2-1FF0-7050-FE93-1A82DBC788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301A8-56CB-EC07-8A87-619DF90B8F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37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87</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760587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BEEE0-EF62-63AC-07C6-E6FED7116B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15BF7-A015-98CC-6515-87BC31736A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F02280-F6AD-F19D-7E86-8D8D1375A66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38939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48317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39404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90262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26352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73E1D-CD34-FD76-444D-BE2738E498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E8DA0-4897-3DB4-AB6D-A9620C00A6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66F56-F2AC-2224-87C6-3F34CC61674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07285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477016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27046922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2002129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329521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59580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72732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7655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60280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034438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878008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524318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51504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77965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00E4B-57C9-E64F-91D7-A12C0471307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41259362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965418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1789-7A3C-503C-E7D0-1231F810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99A2-1FF0-7050-FE93-1A82DBC788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301A8-56CB-EC07-8A87-619DF90B8F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372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4607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117212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EDBF5-B296-1F21-B673-3F2F1D6F17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B589B-7DDC-A8C5-8228-7BA2BB4E24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CCFC59-D444-BAC4-D333-01B838B6D3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051632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3590623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836123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431943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934166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7214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107812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254651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771236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539165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00E4B-57C9-E64F-91D7-A12C0471307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41259362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0126643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C243E-1FEE-8272-DEBF-08B444A8C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B7335-AF1D-0210-CC97-231DA3B7EC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C05F5C-C492-1341-A7FB-8303423660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D3E448-6659-8CB4-314F-193DC477BE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6288719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FBFB0-FEDE-31E5-6D76-C16F2B15F1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F7A78-4C9A-23EF-97C6-6D2859B79B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CF6347-79B2-C9BE-C383-7727600ECF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BF62CB-5A28-2CC8-4B39-C219DBEA9C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6300749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C8343-D195-DCA8-F41F-102B959CC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B2057-5E7F-6E16-0EAF-B9044979AE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E37FBCB-CF1E-DCD8-10F3-6A71065CCB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5BD3D5-2CCB-8FDD-7E75-95BC7A3A25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00E4B-57C9-E64F-91D7-A12C0471307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7630937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1789-7A3C-503C-E7D0-1231F810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99A2-1FF0-7050-FE93-1A82DBC788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301A8-56CB-EC07-8A87-619DF90B8F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372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687939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240279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0782B-BCF4-1945-45C6-F46FCA0F8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24925-24EE-E915-1479-BD2A25613B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0E8D3-9EC8-DE6F-D535-0699CB855B5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571871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657427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2969A-A281-46C1-89C3-6C8596F58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6ABB9-0265-EA7E-2F59-7C67D67588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0FA33-2A75-F18B-3FE7-07163DFFD5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BF2129-E84A-2B91-11AC-1A1E7BB20F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4247567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B44A-BD7C-5955-D79A-2B15EF9D5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3FE33-0952-DBEB-B0D1-B8BF2DAAE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9581BD-75AB-FCD2-9A39-23495EA796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3E43C6-2A24-8A45-98B1-4270AC9FEC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6525267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ECC3B-73F9-08C9-3592-264CF456A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52C9D-A6AE-B8C8-D90E-C6FC4E831D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D676F-B322-5938-B5AF-B29203E5E4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202FD9-979B-939B-7C7C-86907E76C0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8266723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626BA-2B02-C016-049C-2A3CC464A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9A72D8-6AD6-5E3D-B878-820278F01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43B15-516F-9F53-161D-15C6561062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F122FC-0B4B-BFA3-2D75-1FD2BBE462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22481735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F43B2-7099-1C73-3C63-EEBB69877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18727A-F47A-27B5-E4F8-6845511C6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195509-406E-AA67-0EA0-C8549F21D6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FB5060-7729-048A-4A2F-DCB7FB1EBD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5184345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2825" y="876300"/>
            <a:ext cx="7077075" cy="3981450"/>
          </a:xfrm>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857A81-DEF9-4B57-AC08-20326D7F815B}" type="slidenum">
              <a:rPr kumimoji="0" lang="en-GB" sz="1200" b="0" i="0" u="none" strike="noStrike" kern="0" cap="none" spc="0" normalizeH="0" baseline="0" noProof="0" smtClean="0">
                <a:ln>
                  <a:noFill/>
                </a:ln>
                <a:solidFill>
                  <a:sysClr val="windowText" lastClr="000000"/>
                </a:solidFill>
                <a:effectLst/>
                <a:uLnTx/>
                <a:uFillTx/>
                <a:latin typeface="Arial" panose="020B06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GB" sz="1200" b="0" i="0" u="none" strike="noStrike" kern="0" cap="none" spc="0" normalizeH="0" baseline="0" noProof="0" dirty="0">
              <a:ln>
                <a:noFill/>
              </a:ln>
              <a:solidFill>
                <a:sysClr val="windowText" lastClr="000000"/>
              </a:solidFill>
              <a:effectLst/>
              <a:uLnTx/>
              <a:uFillTx/>
              <a:latin typeface="Arial" panose="020B0604020202020204"/>
              <a:ea typeface="MS PGothic" charset="0"/>
              <a:cs typeface="+mn-cs"/>
            </a:endParaRPr>
          </a:p>
        </p:txBody>
      </p:sp>
      <p:grpSp>
        <p:nvGrpSpPr>
          <p:cNvPr id="5" name="Group 4">
            <a:extLst>
              <a:ext uri="{FF2B5EF4-FFF2-40B4-BE49-F238E27FC236}">
                <a16:creationId xmlns:a16="http://schemas.microsoft.com/office/drawing/2014/main" id="{1D6EA07D-A7C6-6A8C-18B8-2401979AB26A}"/>
              </a:ext>
            </a:extLst>
          </p:cNvPr>
          <p:cNvGrpSpPr/>
          <p:nvPr/>
        </p:nvGrpSpPr>
        <p:grpSpPr>
          <a:xfrm>
            <a:off x="-19574" y="1422165"/>
            <a:ext cx="3235409" cy="606770"/>
            <a:chOff x="1225333" y="1820877"/>
            <a:chExt cx="4243159" cy="593579"/>
          </a:xfrm>
        </p:grpSpPr>
        <p:sp>
          <p:nvSpPr>
            <p:cNvPr id="6" name="Rectangle 5">
              <a:extLst>
                <a:ext uri="{FF2B5EF4-FFF2-40B4-BE49-F238E27FC236}">
                  <a16:creationId xmlns:a16="http://schemas.microsoft.com/office/drawing/2014/main" id="{86FED89F-F3BA-DC3D-8440-F4FEF1683174}"/>
                </a:ext>
              </a:extLst>
            </p:cNvPr>
            <p:cNvSpPr/>
            <p:nvPr/>
          </p:nvSpPr>
          <p:spPr>
            <a:xfrm>
              <a:off x="3269340" y="2020932"/>
              <a:ext cx="2199152" cy="393524"/>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 name="TextBox 6">
              <a:extLst>
                <a:ext uri="{FF2B5EF4-FFF2-40B4-BE49-F238E27FC236}">
                  <a16:creationId xmlns:a16="http://schemas.microsoft.com/office/drawing/2014/main" id="{16AFBEB5-7A01-B6D4-882E-39DA10D05E32}"/>
                </a:ext>
              </a:extLst>
            </p:cNvPr>
            <p:cNvSpPr txBox="1"/>
            <p:nvPr/>
          </p:nvSpPr>
          <p:spPr>
            <a:xfrm>
              <a:off x="1225333" y="1820877"/>
              <a:ext cx="1244871" cy="406465"/>
            </a:xfrm>
            <a:prstGeom prst="rect">
              <a:avLst/>
            </a:prstGeom>
            <a:noFill/>
            <a:ln w="635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FF0000"/>
                  </a:solidFill>
                  <a:effectLst/>
                  <a:uLnTx/>
                  <a:uFillTx/>
                  <a:latin typeface="Arial" panose="020B0604020202020204"/>
                  <a:ea typeface="MS PGothic" charset="0"/>
                  <a:cs typeface="+mn-cs"/>
                </a:rPr>
                <a:t>[Smith 2019 STM: p1 col2 para2, p3 col1 para2]</a:t>
              </a:r>
            </a:p>
          </p:txBody>
        </p:sp>
        <p:cxnSp>
          <p:nvCxnSpPr>
            <p:cNvPr id="8" name="Straight Connector 7">
              <a:extLst>
                <a:ext uri="{FF2B5EF4-FFF2-40B4-BE49-F238E27FC236}">
                  <a16:creationId xmlns:a16="http://schemas.microsoft.com/office/drawing/2014/main" id="{454D9AEA-F03F-093F-AFDE-344814C7DA79}"/>
                </a:ext>
              </a:extLst>
            </p:cNvPr>
            <p:cNvCxnSpPr>
              <a:cxnSpLocks/>
              <a:stCxn id="7" idx="3"/>
              <a:endCxn id="6" idx="1"/>
            </p:cNvCxnSpPr>
            <p:nvPr/>
          </p:nvCxnSpPr>
          <p:spPr>
            <a:xfrm>
              <a:off x="2470204" y="2024110"/>
              <a:ext cx="799136" cy="19358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E4C31698-FB5A-E5E4-26D4-3DB9FEC783E9}"/>
              </a:ext>
            </a:extLst>
          </p:cNvPr>
          <p:cNvGrpSpPr/>
          <p:nvPr/>
        </p:nvGrpSpPr>
        <p:grpSpPr>
          <a:xfrm>
            <a:off x="85412" y="2062506"/>
            <a:ext cx="3148443" cy="1439264"/>
            <a:chOff x="1398001" y="2020932"/>
            <a:chExt cx="4129105" cy="1407976"/>
          </a:xfrm>
        </p:grpSpPr>
        <p:sp>
          <p:nvSpPr>
            <p:cNvPr id="10" name="Rectangle 9">
              <a:extLst>
                <a:ext uri="{FF2B5EF4-FFF2-40B4-BE49-F238E27FC236}">
                  <a16:creationId xmlns:a16="http://schemas.microsoft.com/office/drawing/2014/main" id="{37BB0F8A-EBE4-0254-A792-A52A01544F52}"/>
                </a:ext>
              </a:extLst>
            </p:cNvPr>
            <p:cNvSpPr/>
            <p:nvPr/>
          </p:nvSpPr>
          <p:spPr>
            <a:xfrm>
              <a:off x="3269340" y="2020932"/>
              <a:ext cx="2257766" cy="1407976"/>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TextBox 10">
              <a:extLst>
                <a:ext uri="{FF2B5EF4-FFF2-40B4-BE49-F238E27FC236}">
                  <a16:creationId xmlns:a16="http://schemas.microsoft.com/office/drawing/2014/main" id="{5611089E-7EA9-8E4F-4203-8834B01F75A4}"/>
                </a:ext>
              </a:extLst>
            </p:cNvPr>
            <p:cNvSpPr txBox="1"/>
            <p:nvPr/>
          </p:nvSpPr>
          <p:spPr>
            <a:xfrm>
              <a:off x="1398001" y="2440999"/>
              <a:ext cx="1044319" cy="406466"/>
            </a:xfrm>
            <a:prstGeom prst="rect">
              <a:avLst/>
            </a:prstGeom>
            <a:noFill/>
            <a:ln w="635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FF0000"/>
                  </a:solidFill>
                  <a:effectLst/>
                  <a:uLnTx/>
                  <a:uFillTx/>
                  <a:latin typeface="Arial" panose="020B0604020202020204"/>
                  <a:ea typeface="MS PGothic" charset="0"/>
                  <a:cs typeface="+mn-cs"/>
                </a:rPr>
                <a:t>[Smith 2019 STM: p4 Figure 2C]</a:t>
              </a:r>
            </a:p>
          </p:txBody>
        </p:sp>
        <p:cxnSp>
          <p:nvCxnSpPr>
            <p:cNvPr id="12" name="Straight Connector 11">
              <a:extLst>
                <a:ext uri="{FF2B5EF4-FFF2-40B4-BE49-F238E27FC236}">
                  <a16:creationId xmlns:a16="http://schemas.microsoft.com/office/drawing/2014/main" id="{E3CE12CE-8175-C1AA-ADE1-46F624852EE5}"/>
                </a:ext>
              </a:extLst>
            </p:cNvPr>
            <p:cNvCxnSpPr>
              <a:cxnSpLocks/>
              <a:stCxn id="11" idx="3"/>
              <a:endCxn id="10" idx="1"/>
            </p:cNvCxnSpPr>
            <p:nvPr/>
          </p:nvCxnSpPr>
          <p:spPr>
            <a:xfrm>
              <a:off x="2442320" y="2644232"/>
              <a:ext cx="827020" cy="806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06D5DDFF-2FCB-5A7E-8600-8A3F118DC343}"/>
              </a:ext>
            </a:extLst>
          </p:cNvPr>
          <p:cNvGrpSpPr/>
          <p:nvPr/>
        </p:nvGrpSpPr>
        <p:grpSpPr>
          <a:xfrm>
            <a:off x="1538981" y="2216939"/>
            <a:ext cx="3953394" cy="3050838"/>
            <a:chOff x="-222440" y="1977258"/>
            <a:chExt cx="5184780" cy="2984515"/>
          </a:xfrm>
        </p:grpSpPr>
        <p:sp>
          <p:nvSpPr>
            <p:cNvPr id="14" name="Rectangle 13">
              <a:extLst>
                <a:ext uri="{FF2B5EF4-FFF2-40B4-BE49-F238E27FC236}">
                  <a16:creationId xmlns:a16="http://schemas.microsoft.com/office/drawing/2014/main" id="{C60FC70C-8E6E-6131-C714-1A245E8BDC53}"/>
                </a:ext>
              </a:extLst>
            </p:cNvPr>
            <p:cNvSpPr/>
            <p:nvPr/>
          </p:nvSpPr>
          <p:spPr>
            <a:xfrm>
              <a:off x="2407425" y="1977258"/>
              <a:ext cx="2554915" cy="2140241"/>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5" name="TextBox 14">
              <a:extLst>
                <a:ext uri="{FF2B5EF4-FFF2-40B4-BE49-F238E27FC236}">
                  <a16:creationId xmlns:a16="http://schemas.microsoft.com/office/drawing/2014/main" id="{3FA54A38-C639-E261-C3D1-AA460F3E27D5}"/>
                </a:ext>
              </a:extLst>
            </p:cNvPr>
            <p:cNvSpPr txBox="1"/>
            <p:nvPr/>
          </p:nvSpPr>
          <p:spPr>
            <a:xfrm>
              <a:off x="-222440" y="4660687"/>
              <a:ext cx="1960007" cy="301086"/>
            </a:xfrm>
            <a:prstGeom prst="rect">
              <a:avLst/>
            </a:prstGeom>
            <a:noFill/>
            <a:ln w="635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FF0000"/>
                  </a:solidFill>
                  <a:effectLst/>
                  <a:uLnTx/>
                  <a:uFillTx/>
                  <a:latin typeface="Arial" panose="020B0604020202020204"/>
                  <a:ea typeface="MS PGothic" charset="0"/>
                  <a:cs typeface="+mn-cs"/>
                </a:rPr>
                <a:t>[Huang 2022 AACR: col1 Figure Introduction bullet 4,5]</a:t>
              </a:r>
            </a:p>
          </p:txBody>
        </p:sp>
        <p:cxnSp>
          <p:nvCxnSpPr>
            <p:cNvPr id="16" name="Straight Connector 15">
              <a:extLst>
                <a:ext uri="{FF2B5EF4-FFF2-40B4-BE49-F238E27FC236}">
                  <a16:creationId xmlns:a16="http://schemas.microsoft.com/office/drawing/2014/main" id="{C7A9D003-9151-8AE6-6BF2-A9101BAA0E3D}"/>
                </a:ext>
              </a:extLst>
            </p:cNvPr>
            <p:cNvCxnSpPr>
              <a:cxnSpLocks/>
              <a:stCxn id="15" idx="3"/>
              <a:endCxn id="14" idx="1"/>
            </p:cNvCxnSpPr>
            <p:nvPr/>
          </p:nvCxnSpPr>
          <p:spPr>
            <a:xfrm flipV="1">
              <a:off x="1737567" y="3047378"/>
              <a:ext cx="669858" cy="176385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88B5CE82-66B1-DD9D-003C-F2C0744DA0A4}"/>
              </a:ext>
            </a:extLst>
          </p:cNvPr>
          <p:cNvGrpSpPr/>
          <p:nvPr/>
        </p:nvGrpSpPr>
        <p:grpSpPr>
          <a:xfrm>
            <a:off x="62659" y="752313"/>
            <a:ext cx="5356939" cy="1229971"/>
            <a:chOff x="-1557001" y="1211224"/>
            <a:chExt cx="7025493" cy="1203232"/>
          </a:xfrm>
        </p:grpSpPr>
        <p:sp>
          <p:nvSpPr>
            <p:cNvPr id="48" name="Rectangle 47">
              <a:extLst>
                <a:ext uri="{FF2B5EF4-FFF2-40B4-BE49-F238E27FC236}">
                  <a16:creationId xmlns:a16="http://schemas.microsoft.com/office/drawing/2014/main" id="{BADB2B5F-EF48-DA3B-4D38-5F328C6DA811}"/>
                </a:ext>
              </a:extLst>
            </p:cNvPr>
            <p:cNvSpPr/>
            <p:nvPr/>
          </p:nvSpPr>
          <p:spPr>
            <a:xfrm>
              <a:off x="3269340" y="2020932"/>
              <a:ext cx="2199152" cy="393524"/>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9" name="TextBox 48">
              <a:extLst>
                <a:ext uri="{FF2B5EF4-FFF2-40B4-BE49-F238E27FC236}">
                  <a16:creationId xmlns:a16="http://schemas.microsoft.com/office/drawing/2014/main" id="{698D0E6B-4145-C5A9-EEB8-EEC5AE65A82C}"/>
                </a:ext>
              </a:extLst>
            </p:cNvPr>
            <p:cNvSpPr txBox="1"/>
            <p:nvPr/>
          </p:nvSpPr>
          <p:spPr>
            <a:xfrm>
              <a:off x="-1557001" y="1211224"/>
              <a:ext cx="1412624" cy="406465"/>
            </a:xfrm>
            <a:prstGeom prst="rect">
              <a:avLst/>
            </a:prstGeom>
            <a:noFill/>
            <a:ln w="635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FF0000"/>
                  </a:solidFill>
                  <a:effectLst/>
                  <a:uLnTx/>
                  <a:uFillTx/>
                  <a:latin typeface="Arial" panose="020B0604020202020204"/>
                  <a:ea typeface="MS PGothic" charset="0"/>
                  <a:cs typeface="+mn-cs"/>
                </a:rPr>
                <a:t>[Huang 2022 AACR: col4 Conclusions bullet1]</a:t>
              </a:r>
            </a:p>
          </p:txBody>
        </p:sp>
        <p:cxnSp>
          <p:nvCxnSpPr>
            <p:cNvPr id="50" name="Straight Connector 49">
              <a:extLst>
                <a:ext uri="{FF2B5EF4-FFF2-40B4-BE49-F238E27FC236}">
                  <a16:creationId xmlns:a16="http://schemas.microsoft.com/office/drawing/2014/main" id="{8DB2BDA2-8E77-D32A-8AB2-EDFDA6F61E26}"/>
                </a:ext>
              </a:extLst>
            </p:cNvPr>
            <p:cNvCxnSpPr>
              <a:cxnSpLocks/>
              <a:stCxn id="49" idx="3"/>
              <a:endCxn id="48" idx="1"/>
            </p:cNvCxnSpPr>
            <p:nvPr/>
          </p:nvCxnSpPr>
          <p:spPr>
            <a:xfrm>
              <a:off x="-144377" y="1414457"/>
              <a:ext cx="3413716" cy="8032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3BE915A2-8C31-4922-8615-0EA70769BEA1}"/>
              </a:ext>
            </a:extLst>
          </p:cNvPr>
          <p:cNvGrpSpPr/>
          <p:nvPr/>
        </p:nvGrpSpPr>
        <p:grpSpPr>
          <a:xfrm>
            <a:off x="1234311" y="1135851"/>
            <a:ext cx="8001913" cy="3299991"/>
            <a:chOff x="-3155425" y="1977258"/>
            <a:chExt cx="10494315" cy="3228251"/>
          </a:xfrm>
        </p:grpSpPr>
        <p:sp>
          <p:nvSpPr>
            <p:cNvPr id="22" name="Rectangle 21">
              <a:extLst>
                <a:ext uri="{FF2B5EF4-FFF2-40B4-BE49-F238E27FC236}">
                  <a16:creationId xmlns:a16="http://schemas.microsoft.com/office/drawing/2014/main" id="{28C1AC8A-EA55-8961-B742-92749D1135E2}"/>
                </a:ext>
              </a:extLst>
            </p:cNvPr>
            <p:cNvSpPr/>
            <p:nvPr/>
          </p:nvSpPr>
          <p:spPr>
            <a:xfrm>
              <a:off x="-3155425" y="1977258"/>
              <a:ext cx="8733817" cy="3228251"/>
            </a:xfrm>
            <a:prstGeom prst="rect">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3" name="TextBox 22">
              <a:extLst>
                <a:ext uri="{FF2B5EF4-FFF2-40B4-BE49-F238E27FC236}">
                  <a16:creationId xmlns:a16="http://schemas.microsoft.com/office/drawing/2014/main" id="{8762307F-4625-E5F6-AB38-413E3C90074C}"/>
                </a:ext>
              </a:extLst>
            </p:cNvPr>
            <p:cNvSpPr txBox="1"/>
            <p:nvPr/>
          </p:nvSpPr>
          <p:spPr>
            <a:xfrm>
              <a:off x="5868865" y="2895163"/>
              <a:ext cx="1470025" cy="301086"/>
            </a:xfrm>
            <a:prstGeom prst="rect">
              <a:avLst/>
            </a:prstGeom>
            <a:noFill/>
            <a:ln w="635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FF0000"/>
                  </a:solidFill>
                  <a:effectLst/>
                  <a:uLnTx/>
                  <a:uFillTx/>
                  <a:latin typeface="Arial" panose="020B0604020202020204"/>
                  <a:ea typeface="MS PGothic" charset="0"/>
                  <a:cs typeface="+mn-cs"/>
                </a:rPr>
                <a:t>[</a:t>
              </a:r>
              <a:r>
                <a:rPr kumimoji="0" lang="en-US" sz="700" b="0" i="0" u="none" strike="noStrike" kern="0" cap="none" spc="0" normalizeH="0" baseline="0" noProof="0" dirty="0" err="1">
                  <a:ln>
                    <a:noFill/>
                  </a:ln>
                  <a:solidFill>
                    <a:srgbClr val="FF0000"/>
                  </a:solidFill>
                  <a:effectLst/>
                  <a:uLnTx/>
                  <a:uFillTx/>
                  <a:latin typeface="Arial" panose="020B0604020202020204"/>
                  <a:ea typeface="MS PGothic" charset="0"/>
                  <a:cs typeface="+mn-cs"/>
                </a:rPr>
                <a:t>sDoFP</a:t>
              </a:r>
              <a:r>
                <a:rPr kumimoji="0" lang="en-US" sz="700" b="0" i="0" u="none" strike="noStrike" kern="0" cap="none" spc="0" normalizeH="0" baseline="0" noProof="0" dirty="0">
                  <a:ln>
                    <a:noFill/>
                  </a:ln>
                  <a:solidFill>
                    <a:srgbClr val="FF0000"/>
                  </a:solidFill>
                  <a:effectLst/>
                  <a:uLnTx/>
                  <a:uFillTx/>
                  <a:latin typeface="Arial" panose="020B0604020202020204"/>
                  <a:ea typeface="MS PGothic" charset="0"/>
                  <a:cs typeface="+mn-cs"/>
                </a:rPr>
                <a:t> REF-205121: p3 </a:t>
              </a:r>
              <a:r>
                <a:rPr kumimoji="0" lang="en-US" sz="700" b="0" i="0" u="none" strike="noStrike" kern="0" cap="none" spc="0" normalizeH="0" baseline="0" noProof="0" dirty="0" err="1">
                  <a:ln>
                    <a:noFill/>
                  </a:ln>
                  <a:solidFill>
                    <a:srgbClr val="FF0000"/>
                  </a:solidFill>
                  <a:effectLst/>
                  <a:uLnTx/>
                  <a:uFillTx/>
                  <a:latin typeface="Arial" panose="020B0604020202020204"/>
                  <a:ea typeface="MS PGothic" charset="0"/>
                  <a:cs typeface="+mn-cs"/>
                </a:rPr>
                <a:t>BoxA</a:t>
              </a:r>
              <a:r>
                <a:rPr kumimoji="0" lang="en-US" sz="700" b="0" i="0" u="none" strike="noStrike" kern="0" cap="none" spc="0" normalizeH="0" baseline="0" noProof="0" dirty="0">
                  <a:ln>
                    <a:noFill/>
                  </a:ln>
                  <a:solidFill>
                    <a:srgbClr val="FF0000"/>
                  </a:solidFill>
                  <a:effectLst/>
                  <a:uLnTx/>
                  <a:uFillTx/>
                  <a:latin typeface="Arial" panose="020B0604020202020204"/>
                  <a:ea typeface="MS PGothic" charset="0"/>
                  <a:cs typeface="+mn-cs"/>
                </a:rPr>
                <a:t>]</a:t>
              </a:r>
              <a:endParaRPr kumimoji="0" lang="es-ES" sz="700" b="0" i="0" u="none" strike="noStrike" kern="0" cap="none" spc="0" normalizeH="0" baseline="0" noProof="0" dirty="0">
                <a:ln>
                  <a:noFill/>
                </a:ln>
                <a:solidFill>
                  <a:srgbClr val="FF0000"/>
                </a:solidFill>
                <a:effectLst/>
                <a:uLnTx/>
                <a:uFillTx/>
                <a:latin typeface="Arial" panose="020B0604020202020204"/>
                <a:ea typeface="MS PGothic" charset="0"/>
                <a:cs typeface="+mn-cs"/>
              </a:endParaRPr>
            </a:p>
          </p:txBody>
        </p:sp>
        <p:cxnSp>
          <p:nvCxnSpPr>
            <p:cNvPr id="24" name="Straight Connector 23">
              <a:extLst>
                <a:ext uri="{FF2B5EF4-FFF2-40B4-BE49-F238E27FC236}">
                  <a16:creationId xmlns:a16="http://schemas.microsoft.com/office/drawing/2014/main" id="{9EB1B006-3094-48F4-9685-DA1224C06380}"/>
                </a:ext>
              </a:extLst>
            </p:cNvPr>
            <p:cNvCxnSpPr>
              <a:cxnSpLocks/>
              <a:stCxn id="23" idx="1"/>
              <a:endCxn id="22" idx="3"/>
            </p:cNvCxnSpPr>
            <p:nvPr/>
          </p:nvCxnSpPr>
          <p:spPr>
            <a:xfrm flipH="1">
              <a:off x="5578392" y="3045706"/>
              <a:ext cx="290472" cy="54567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6" name="Notes Placeholder 35">
            <a:extLst>
              <a:ext uri="{FF2B5EF4-FFF2-40B4-BE49-F238E27FC236}">
                <a16:creationId xmlns:a16="http://schemas.microsoft.com/office/drawing/2014/main" id="{5102C0FD-274A-E2DE-06B7-C059E76FA9F2}"/>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8941200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1789-7A3C-503C-E7D0-1231F810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99A2-1FF0-7050-FE93-1A82DBC788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301A8-56CB-EC07-8A87-619DF90B8F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372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86260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731714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034002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86453-842C-8621-32AA-A408F566D3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00BDF-1E1F-7CE0-B801-A4514F624C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B5216E-8B05-98EA-F7D8-BBF88617909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807831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767936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1789-7A3C-503C-E7D0-1231F810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99A2-1FF0-7050-FE93-1A82DBC788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301A8-56CB-EC07-8A87-619DF90B8F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372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669585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15661369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E761B-5217-E9C2-30E5-02EA3CBA2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7A7E23-424E-61E9-590B-19378A8B5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4F32FC-3FF8-10ED-8F8A-39642EFD79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38285E-45AA-C21E-4129-36E48BC956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40407426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213431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2CEB6-6D8E-7D66-BB56-3FC118CE8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34546-31A9-5B2B-D04F-FC2FBC78B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852B1-13B4-D37D-7345-142CE61043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507251-FCCC-57B7-A27E-E941DF55FA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206F7-B9A5-154C-84EE-2CA97997A1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7584929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CDB13-08B4-AF1C-8D1F-E337FEB95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AD161-87C8-08A4-66F8-9CC3735054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408B9D0-9778-C2E0-0E36-534B8ADD56D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58289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2059"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1391708"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39883288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2286" y="1416053"/>
            <a:ext cx="10358967" cy="46772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449173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5400" y="4363099"/>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95400" y="2708920"/>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dirty="0"/>
              <a:t>Click to edit Master text styles</a:t>
            </a:r>
          </a:p>
        </p:txBody>
      </p:sp>
    </p:spTree>
    <p:extLst>
      <p:ext uri="{BB962C8B-B14F-4D97-AF65-F5344CB8AC3E}">
        <p14:creationId xmlns:p14="http://schemas.microsoft.com/office/powerpoint/2010/main" val="67558603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140017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493974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567389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787410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64154365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782341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71558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754658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555358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45324651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2147664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38626136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72898288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3521356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823C474B-B3C8-4D2B-9A58-47D3CEA19AC6}" type="datetimeFigureOut">
              <a:rPr lang="en-US" smtClean="0"/>
              <a:t>10/16/26</a:t>
            </a:fld>
            <a:endParaRPr lang="en-US"/>
          </a:p>
        </p:txBody>
      </p:sp>
      <p:sp>
        <p:nvSpPr>
          <p:cNvPr id="5" name="Footer Placeholder 4"/>
          <p:cNvSpPr>
            <a:spLocks noGrp="1"/>
          </p:cNvSpPr>
          <p:nvPr>
            <p:ph type="ftr" sz="quarter" idx="11"/>
          </p:nvPr>
        </p:nvSpPr>
        <p:spPr>
          <a:xfrm>
            <a:off x="3074202" y="6441567"/>
            <a:ext cx="6043601" cy="164148"/>
          </a:xfrm>
        </p:spPr>
        <p:txBody>
          <a:bodyPr/>
          <a:lstStyle/>
          <a:p>
            <a:endParaRPr lang="en-US"/>
          </a:p>
        </p:txBody>
      </p:sp>
      <p:sp>
        <p:nvSpPr>
          <p:cNvPr id="6" name="Slide Number Placeholder 5"/>
          <p:cNvSpPr>
            <a:spLocks noGrp="1"/>
          </p:cNvSpPr>
          <p:nvPr>
            <p:ph type="sldNum" sz="quarter" idx="12"/>
          </p:nvPr>
        </p:nvSpPr>
        <p:spPr/>
        <p:txBody>
          <a:bodyPr/>
          <a:lstStyle/>
          <a:p>
            <a:fld id="{970B1DE9-DF1E-478B-8EAC-D83EF13FF69C}" type="slidenum">
              <a:rPr lang="en-US" smtClean="0"/>
              <a:t>‹#›</a:t>
            </a:fld>
            <a:endParaRPr lang="en-US"/>
          </a:p>
        </p:txBody>
      </p:sp>
      <p:sp>
        <p:nvSpPr>
          <p:cNvPr id="7" name="Text Placeholder 6">
            <a:extLst>
              <a:ext uri="{FF2B5EF4-FFF2-40B4-BE49-F238E27FC236}">
                <a16:creationId xmlns:a16="http://schemas.microsoft.com/office/drawing/2014/main" id="{B9E66119-3E50-4912-A6A4-0A2C0585246D}"/>
              </a:ext>
            </a:extLst>
          </p:cNvPr>
          <p:cNvSpPr>
            <a:spLocks noGrp="1"/>
          </p:cNvSpPr>
          <p:nvPr>
            <p:ph type="body" sz="quarter" idx="13" hasCustomPrompt="1"/>
          </p:nvPr>
        </p:nvSpPr>
        <p:spPr>
          <a:xfrm>
            <a:off x="478368" y="5791202"/>
            <a:ext cx="4906433" cy="395817"/>
          </a:xfrm>
        </p:spPr>
        <p:txBody>
          <a:bodyPr anchor="b" anchorCtr="0"/>
          <a:lstStyle>
            <a:lvl1pPr marL="0" indent="0">
              <a:buNone/>
              <a:defRPr sz="933" b="0">
                <a:solidFill>
                  <a:schemeClr val="tx1">
                    <a:lumMod val="50000"/>
                  </a:schemeClr>
                </a:solidFill>
              </a:defRPr>
            </a:lvl1pPr>
          </a:lstStyle>
          <a:p>
            <a:pPr lvl="0"/>
            <a:r>
              <a:rPr lang="en-US" dirty="0"/>
              <a:t>Abbreviations</a:t>
            </a:r>
          </a:p>
        </p:txBody>
      </p:sp>
      <p:sp>
        <p:nvSpPr>
          <p:cNvPr id="9" name="Text Placeholder 8">
            <a:extLst>
              <a:ext uri="{FF2B5EF4-FFF2-40B4-BE49-F238E27FC236}">
                <a16:creationId xmlns:a16="http://schemas.microsoft.com/office/drawing/2014/main" id="{B2D06BD1-1203-411A-80B7-868D8D7562B1}"/>
              </a:ext>
            </a:extLst>
          </p:cNvPr>
          <p:cNvSpPr>
            <a:spLocks noGrp="1"/>
          </p:cNvSpPr>
          <p:nvPr>
            <p:ph type="body" sz="quarter" idx="14" hasCustomPrompt="1"/>
          </p:nvPr>
        </p:nvSpPr>
        <p:spPr>
          <a:xfrm>
            <a:off x="6826676" y="5801362"/>
            <a:ext cx="4906433" cy="395817"/>
          </a:xfrm>
        </p:spPr>
        <p:txBody>
          <a:bodyPr anchor="b" anchorCtr="0"/>
          <a:lstStyle>
            <a:lvl1pPr marL="0" indent="0" algn="r">
              <a:buNone/>
              <a:defRPr sz="933" b="0">
                <a:solidFill>
                  <a:schemeClr val="tx1">
                    <a:lumMod val="50000"/>
                  </a:schemeClr>
                </a:solidFill>
              </a:defRPr>
            </a:lvl1pPr>
          </a:lstStyle>
          <a:p>
            <a:pPr lvl="0"/>
            <a:r>
              <a:rPr lang="en-US" dirty="0"/>
              <a:t>References</a:t>
            </a:r>
          </a:p>
        </p:txBody>
      </p:sp>
    </p:spTree>
    <p:custDataLst>
      <p:tags r:id="rId1"/>
    </p:custDataLst>
    <p:extLst>
      <p:ext uri="{BB962C8B-B14F-4D97-AF65-F5344CB8AC3E}">
        <p14:creationId xmlns:p14="http://schemas.microsoft.com/office/powerpoint/2010/main" val="222820295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68663081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cs typeface="ＭＳ Ｐゴシック"/>
              </a:rPr>
              <a:pPr>
                <a:defRPr/>
              </a:pPr>
              <a:t>‹#›</a:t>
            </a:fld>
            <a:endParaRPr lang="en-GB">
              <a:cs typeface="ＭＳ Ｐゴシック"/>
            </a:endParaRPr>
          </a:p>
        </p:txBody>
      </p:sp>
    </p:spTree>
    <p:extLst>
      <p:ext uri="{BB962C8B-B14F-4D97-AF65-F5344CB8AC3E}">
        <p14:creationId xmlns:p14="http://schemas.microsoft.com/office/powerpoint/2010/main" val="2886928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2E99AA7-133A-E54F-B877-701653B6C8EF}" type="slidenum">
              <a:rPr lang="en-GB"/>
              <a:pPr>
                <a:defRPr/>
              </a:pPr>
              <a:t>‹#›</a:t>
            </a:fld>
            <a:endParaRPr lang="en-GB"/>
          </a:p>
        </p:txBody>
      </p:sp>
    </p:spTree>
    <p:extLst>
      <p:ext uri="{BB962C8B-B14F-4D97-AF65-F5344CB8AC3E}">
        <p14:creationId xmlns:p14="http://schemas.microsoft.com/office/powerpoint/2010/main" val="296728133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4"/>
          <p:cNvSpPr>
            <a:spLocks noGrp="1"/>
          </p:cNvSpPr>
          <p:nvPr>
            <p:ph type="body" sz="quarter" idx="10"/>
          </p:nvPr>
        </p:nvSpPr>
        <p:spPr>
          <a:xfrm>
            <a:off x="609600" y="6210780"/>
            <a:ext cx="5488517" cy="447993"/>
          </a:xfrm>
        </p:spPr>
        <p:txBody>
          <a:bodyPr anchor="b"/>
          <a:lstStyle>
            <a:lvl1pPr marL="0" indent="0">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
        <p:nvSpPr>
          <p:cNvPr id="5" name="Text Placeholder 4"/>
          <p:cNvSpPr>
            <a:spLocks noGrp="1"/>
          </p:cNvSpPr>
          <p:nvPr>
            <p:ph type="body" sz="quarter" idx="11"/>
          </p:nvPr>
        </p:nvSpPr>
        <p:spPr>
          <a:xfrm>
            <a:off x="6098118" y="6210780"/>
            <a:ext cx="5488517" cy="447993"/>
          </a:xfrm>
        </p:spPr>
        <p:txBody>
          <a:bodyPr anchor="b"/>
          <a:lstStyle>
            <a:lvl1pPr marL="0" indent="0" algn="r">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183456253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NEW Title Only">
    <p:spTree>
      <p:nvGrpSpPr>
        <p:cNvPr id="1" name=""/>
        <p:cNvGrpSpPr/>
        <p:nvPr/>
      </p:nvGrpSpPr>
      <p:grpSpPr>
        <a:xfrm>
          <a:off x="0" y="0"/>
          <a:ext cx="0" cy="0"/>
          <a:chOff x="0" y="0"/>
          <a:chExt cx="0" cy="0"/>
        </a:xfrm>
      </p:grpSpPr>
      <p:sp>
        <p:nvSpPr>
          <p:cNvPr id="4" name="Title 3"/>
          <p:cNvSpPr>
            <a:spLocks noGrp="1"/>
          </p:cNvSpPr>
          <p:nvPr>
            <p:ph type="title"/>
          </p:nvPr>
        </p:nvSpPr>
        <p:spPr>
          <a:xfrm>
            <a:off x="609600" y="0"/>
            <a:ext cx="10972800" cy="1143000"/>
          </a:xfrm>
        </p:spPr>
        <p:txBody>
          <a:bodyPr/>
          <a:lstStyle/>
          <a:p>
            <a:r>
              <a:rPr lang="en-US" dirty="0"/>
              <a:t>Click to edit Master title style</a:t>
            </a:r>
            <a:endParaRPr lang="en-GB" dirty="0"/>
          </a:p>
        </p:txBody>
      </p:sp>
      <p:sp>
        <p:nvSpPr>
          <p:cNvPr id="7" name="Text Placeholder 6"/>
          <p:cNvSpPr>
            <a:spLocks noGrp="1"/>
          </p:cNvSpPr>
          <p:nvPr>
            <p:ph type="body" sz="quarter" idx="12"/>
          </p:nvPr>
        </p:nvSpPr>
        <p:spPr>
          <a:xfrm>
            <a:off x="630767" y="6631087"/>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1"/>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pPr>
                <a:defRPr/>
              </a:pPr>
              <a:t>‹#›</a:t>
            </a:fld>
            <a:endParaRPr lang="en-GB"/>
          </a:p>
        </p:txBody>
      </p:sp>
    </p:spTree>
    <p:extLst>
      <p:ext uri="{BB962C8B-B14F-4D97-AF65-F5344CB8AC3E}">
        <p14:creationId xmlns:p14="http://schemas.microsoft.com/office/powerpoint/2010/main" val="10009603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7485" y="115889"/>
            <a:ext cx="10991849" cy="779671"/>
          </a:xfrm>
        </p:spPr>
        <p:txBody>
          <a:bodyPr>
            <a:normAutofit/>
          </a:bodyPr>
          <a:lstStyle>
            <a:lvl1pPr algn="l">
              <a:defRPr sz="2800" b="1" i="0">
                <a:solidFill>
                  <a:srgbClr val="064F59"/>
                </a:solidFill>
                <a:latin typeface="Arial"/>
              </a:defRPr>
            </a:lvl1pPr>
          </a:lstStyle>
          <a:p>
            <a:r>
              <a:rPr lang="en-US" dirty="0"/>
              <a:t>Click to edit Master title style</a:t>
            </a:r>
          </a:p>
        </p:txBody>
      </p:sp>
      <p:sp>
        <p:nvSpPr>
          <p:cNvPr id="3" name="Content Placeholder 2"/>
          <p:cNvSpPr>
            <a:spLocks noGrp="1"/>
          </p:cNvSpPr>
          <p:nvPr>
            <p:ph idx="1"/>
          </p:nvPr>
        </p:nvSpPr>
        <p:spPr>
          <a:xfrm>
            <a:off x="617284" y="1376989"/>
            <a:ext cx="10972800" cy="4525963"/>
          </a:xfrm>
        </p:spPr>
        <p:txBody>
          <a:bodyPr lIns="0" rtlCol="0">
            <a:normAutofit/>
          </a:bodyPr>
          <a:lstStyle>
            <a:lvl1pPr>
              <a:defRPr lang="en-US" sz="2100" dirty="0" smtClean="0"/>
            </a:lvl1pPr>
            <a:lvl2pPr>
              <a:defRPr lang="en-US" sz="2000" dirty="0" smtClean="0"/>
            </a:lvl2pPr>
            <a:lvl3pPr>
              <a:defRPr lang="en-US" sz="2000"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1"/>
          <p:cNvSpPr>
            <a:spLocks noGrp="1"/>
          </p:cNvSpPr>
          <p:nvPr>
            <p:ph type="body" sz="quarter" idx="10"/>
          </p:nvPr>
        </p:nvSpPr>
        <p:spPr>
          <a:xfrm>
            <a:off x="615951" y="6289940"/>
            <a:ext cx="10993967" cy="463313"/>
          </a:xfrm>
        </p:spPr>
        <p:txBody>
          <a:bodyPr lIns="0" tIns="0" rIns="0" bIns="0" anchor="b">
            <a:noAutofit/>
          </a:bodyPr>
          <a:lstStyle>
            <a:lvl1pPr marL="0" indent="0">
              <a:lnSpc>
                <a:spcPct val="100000"/>
              </a:lnSpc>
              <a:spcBef>
                <a:spcPts val="200"/>
              </a:spcBef>
              <a:buNone/>
              <a:defRPr sz="1000" b="0">
                <a:solidFill>
                  <a:srgbClr val="064F5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dirty="0"/>
              <a:t>Click to edit Master text styles</a:t>
            </a:r>
          </a:p>
        </p:txBody>
      </p:sp>
      <p:sp>
        <p:nvSpPr>
          <p:cNvPr id="5" name="Slide Number Placeholder 5"/>
          <p:cNvSpPr>
            <a:spLocks noGrp="1"/>
          </p:cNvSpPr>
          <p:nvPr>
            <p:ph type="sldNum" sz="quarter" idx="11"/>
          </p:nvPr>
        </p:nvSpPr>
        <p:spPr>
          <a:xfrm>
            <a:off x="9012767" y="6491289"/>
            <a:ext cx="2844800" cy="365125"/>
          </a:xfrm>
          <a:prstGeom prst="rect">
            <a:avLst/>
          </a:prstGeom>
        </p:spPr>
        <p:txBody>
          <a:bodyPr/>
          <a:lstStyle>
            <a:lvl1pPr>
              <a:defRPr sz="1100" b="0" i="0">
                <a:solidFill>
                  <a:srgbClr val="064F59"/>
                </a:solidFill>
                <a:latin typeface="Arial"/>
                <a:cs typeface="Arial"/>
              </a:defRPr>
            </a:lvl1pPr>
          </a:lstStyle>
          <a:p>
            <a:pPr>
              <a:defRPr/>
            </a:pPr>
            <a:fld id="{865B40A2-B197-3B46-BE14-65D655D54854}" type="slidenum">
              <a:rPr lang="en-US"/>
              <a:pPr>
                <a:defRPr/>
              </a:pPr>
              <a:t>‹#›</a:t>
            </a:fld>
            <a:endParaRPr lang="en-US"/>
          </a:p>
        </p:txBody>
      </p:sp>
      <p:sp>
        <p:nvSpPr>
          <p:cNvPr id="6" name="Footer Placeholder 7"/>
          <p:cNvSpPr>
            <a:spLocks noGrp="1"/>
          </p:cNvSpPr>
          <p:nvPr>
            <p:ph type="ftr" sz="quarter" idx="12"/>
          </p:nvPr>
        </p:nvSpPr>
        <p:spPr>
          <a:xfrm>
            <a:off x="4165600" y="6356351"/>
            <a:ext cx="3860800" cy="365125"/>
          </a:xfrm>
          <a:prstGeom prst="rect">
            <a:avLst/>
          </a:prstGeom>
        </p:spPr>
        <p:txBody>
          <a:bodyPr/>
          <a:lstStyle>
            <a:lvl1pPr>
              <a:defRPr>
                <a:solidFill>
                  <a:srgbClr val="064F59">
                    <a:tint val="75000"/>
                  </a:srgbClr>
                </a:solidFill>
              </a:defRPr>
            </a:lvl1pPr>
          </a:lstStyle>
          <a:p>
            <a:pPr>
              <a:defRPr/>
            </a:pPr>
            <a:endParaRPr lang="en-US"/>
          </a:p>
        </p:txBody>
      </p:sp>
    </p:spTree>
    <p:extLst>
      <p:ext uri="{BB962C8B-B14F-4D97-AF65-F5344CB8AC3E}">
        <p14:creationId xmlns:p14="http://schemas.microsoft.com/office/powerpoint/2010/main" val="110251967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246644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412396355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4966590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2_Doctor Quotes">
    <p:spTree>
      <p:nvGrpSpPr>
        <p:cNvPr id="1" name=""/>
        <p:cNvGrpSpPr/>
        <p:nvPr/>
      </p:nvGrpSpPr>
      <p:grpSpPr>
        <a:xfrm>
          <a:off x="0" y="0"/>
          <a:ext cx="0" cy="0"/>
          <a:chOff x="0" y="0"/>
          <a:chExt cx="0" cy="0"/>
        </a:xfrm>
      </p:grpSpPr>
      <p:sp>
        <p:nvSpPr>
          <p:cNvPr id="2" name="Title 1"/>
          <p:cNvSpPr>
            <a:spLocks noGrp="1"/>
          </p:cNvSpPr>
          <p:nvPr>
            <p:ph type="title"/>
          </p:nvPr>
        </p:nvSpPr>
        <p:spPr>
          <a:xfrm>
            <a:off x="2093205" y="524933"/>
            <a:ext cx="9178048" cy="737659"/>
          </a:xfrm>
          <a:solidFill>
            <a:schemeClr val="accent2"/>
          </a:solidFill>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1397000" y="1871133"/>
            <a:ext cx="9874253" cy="4343933"/>
          </a:xfrm>
        </p:spPr>
        <p:txBody>
          <a:bodyPr/>
          <a:lstStyle>
            <a:lvl1pPr marL="0">
              <a:buNone/>
              <a:defRPr sz="2800" b="0"/>
            </a:lvl1pPr>
            <a:lvl2pPr>
              <a:buNone/>
              <a:defRPr b="0"/>
            </a:lvl2pPr>
            <a:lvl3pPr>
              <a:buNone/>
              <a:defRPr b="0"/>
            </a:lvl3pPr>
            <a:lvl4pPr>
              <a:buNone/>
              <a:defRPr b="0"/>
            </a:lvl4pPr>
            <a:lvl5pPr>
              <a:buNone/>
              <a:defRPr b="0"/>
            </a:lvl5pPr>
          </a:lstStyle>
          <a:p>
            <a:pPr lvl="0"/>
            <a:r>
              <a:rPr lang="en-US" dirty="0"/>
              <a:t>Click to edit Master text styles</a:t>
            </a:r>
          </a:p>
        </p:txBody>
      </p:sp>
    </p:spTree>
    <p:extLst>
      <p:ext uri="{BB962C8B-B14F-4D97-AF65-F5344CB8AC3E}">
        <p14:creationId xmlns:p14="http://schemas.microsoft.com/office/powerpoint/2010/main" val="77932631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3_Doctor Cases">
    <p:spTree>
      <p:nvGrpSpPr>
        <p:cNvPr id="1" name=""/>
        <p:cNvGrpSpPr/>
        <p:nvPr/>
      </p:nvGrpSpPr>
      <p:grpSpPr>
        <a:xfrm>
          <a:off x="0" y="0"/>
          <a:ext cx="0" cy="0"/>
          <a:chOff x="0" y="0"/>
          <a:chExt cx="0" cy="0"/>
        </a:xfrm>
      </p:grpSpPr>
      <p:sp>
        <p:nvSpPr>
          <p:cNvPr id="2" name="Title 1"/>
          <p:cNvSpPr>
            <a:spLocks noGrp="1"/>
          </p:cNvSpPr>
          <p:nvPr>
            <p:ph type="title"/>
          </p:nvPr>
        </p:nvSpPr>
        <p:spPr>
          <a:xfrm>
            <a:off x="2093205" y="524933"/>
            <a:ext cx="9178048" cy="737659"/>
          </a:xfrm>
          <a:solidFill>
            <a:schemeClr val="accent2"/>
          </a:solidFill>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2370667" y="1684339"/>
            <a:ext cx="8900586" cy="4530727"/>
          </a:xfrm>
        </p:spPr>
        <p:txBody>
          <a:bodyPr/>
          <a:lstStyle>
            <a:lvl1pPr marL="0">
              <a:buNone/>
              <a:defRPr sz="2800" b="0"/>
            </a:lvl1pPr>
            <a:lvl2pPr>
              <a:buNone/>
              <a:defRPr b="0"/>
            </a:lvl2pPr>
            <a:lvl3pPr>
              <a:buNone/>
              <a:defRPr b="0"/>
            </a:lvl3pPr>
            <a:lvl4pPr>
              <a:buNone/>
              <a:defRPr b="0"/>
            </a:lvl4pPr>
            <a:lvl5pPr>
              <a:buNone/>
              <a:defRPr b="0"/>
            </a:lvl5pPr>
          </a:lstStyle>
          <a:p>
            <a:pPr lvl="0"/>
            <a:r>
              <a:rPr lang="en-US" dirty="0"/>
              <a:t>Click to edit Master text styles</a:t>
            </a:r>
          </a:p>
        </p:txBody>
      </p:sp>
    </p:spTree>
    <p:extLst>
      <p:ext uri="{BB962C8B-B14F-4D97-AF65-F5344CB8AC3E}">
        <p14:creationId xmlns:p14="http://schemas.microsoft.com/office/powerpoint/2010/main" val="32642841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56374988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552612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337686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5699760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45321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0939108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51381115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405406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575234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195222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13177059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51586950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2578893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91490977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12125380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xfrm>
            <a:off x="609600" y="6245225"/>
            <a:ext cx="2844800" cy="476251"/>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4165600" y="6245225"/>
            <a:ext cx="3860800" cy="476251"/>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8737600" y="6245225"/>
            <a:ext cx="2844800" cy="476251"/>
          </a:xfrm>
          <a:prstGeom prst="rect">
            <a:avLst/>
          </a:prstGeom>
          <a:ln/>
        </p:spPr>
        <p:txBody>
          <a:bodyPr/>
          <a:lstStyle>
            <a:lvl1pPr>
              <a:defRPr/>
            </a:lvl1pPr>
          </a:lstStyle>
          <a:p>
            <a:pPr>
              <a:defRPr/>
            </a:pPr>
            <a:fld id="{02EF6B24-FE7E-4152-9978-735038326281}" type="slidenum">
              <a:rPr lang="en-GB"/>
              <a:pPr>
                <a:defRPr/>
              </a:pPr>
              <a:t>‹#›</a:t>
            </a:fld>
            <a:endParaRPr lang="en-GB"/>
          </a:p>
        </p:txBody>
      </p:sp>
    </p:spTree>
    <p:extLst>
      <p:ext uri="{BB962C8B-B14F-4D97-AF65-F5344CB8AC3E}">
        <p14:creationId xmlns:p14="http://schemas.microsoft.com/office/powerpoint/2010/main" val="355941146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_Questions Faculty">
    <p:spTree>
      <p:nvGrpSpPr>
        <p:cNvPr id="1" name=""/>
        <p:cNvGrpSpPr/>
        <p:nvPr/>
      </p:nvGrpSpPr>
      <p:grpSpPr>
        <a:xfrm>
          <a:off x="0" y="0"/>
          <a:ext cx="0" cy="0"/>
          <a:chOff x="0" y="0"/>
          <a:chExt cx="0" cy="0"/>
        </a:xfrm>
      </p:grpSpPr>
      <p:sp>
        <p:nvSpPr>
          <p:cNvPr id="2" name="Title 1"/>
          <p:cNvSpPr>
            <a:spLocks noGrp="1"/>
          </p:cNvSpPr>
          <p:nvPr>
            <p:ph type="title"/>
          </p:nvPr>
        </p:nvSpPr>
        <p:spPr>
          <a:xfrm>
            <a:off x="3698239" y="524933"/>
            <a:ext cx="7573014" cy="737659"/>
          </a:xfrm>
          <a:solidFill>
            <a:schemeClr val="accent2"/>
          </a:solidFill>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698237" y="1684339"/>
            <a:ext cx="7573015" cy="4530727"/>
          </a:xfrm>
        </p:spPr>
        <p:txBody>
          <a:bodyPr/>
          <a:lstStyle>
            <a:lvl1pPr marL="393192">
              <a:buFont typeface="Arial" panose="020B0604020202020204" pitchFamily="34" charset="0"/>
              <a:buChar char="•"/>
              <a:defRPr sz="2400" b="0"/>
            </a:lvl1pPr>
            <a:lvl2pPr>
              <a:buNone/>
              <a:defRPr b="0"/>
            </a:lvl2pPr>
            <a:lvl3pPr>
              <a:buNone/>
              <a:defRPr b="0"/>
            </a:lvl3pPr>
            <a:lvl4pPr>
              <a:buNone/>
              <a:defRPr b="0"/>
            </a:lvl4pPr>
            <a:lvl5pPr>
              <a:buNone/>
              <a:defRPr b="0"/>
            </a:lvl5pPr>
          </a:lstStyle>
          <a:p>
            <a:pPr lvl="0"/>
            <a:r>
              <a:rPr lang="en-US" dirty="0"/>
              <a:t>Click to edit Master text styles</a:t>
            </a:r>
          </a:p>
        </p:txBody>
      </p:sp>
      <p:pic>
        <p:nvPicPr>
          <p:cNvPr id="5" name="Picture 4">
            <a:extLst>
              <a:ext uri="{FF2B5EF4-FFF2-40B4-BE49-F238E27FC236}">
                <a16:creationId xmlns:a16="http://schemas.microsoft.com/office/drawing/2014/main" id="{654A40AC-5D30-B1C1-81B2-09D7A67B17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34964" y="524933"/>
            <a:ext cx="2993482" cy="1683834"/>
          </a:xfrm>
          <a:prstGeom prst="rect">
            <a:avLst/>
          </a:prstGeom>
          <a:effectLst/>
        </p:spPr>
      </p:pic>
    </p:spTree>
    <p:extLst>
      <p:ext uri="{BB962C8B-B14F-4D97-AF65-F5344CB8AC3E}">
        <p14:creationId xmlns:p14="http://schemas.microsoft.com/office/powerpoint/2010/main" val="370173812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30067298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2286" y="1416052"/>
            <a:ext cx="10358967" cy="5120640"/>
          </a:xfr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72933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2525446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103218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171382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0343698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297964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6547946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50829195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698892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40750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63183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373480252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96761326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66751591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402663699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97784881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595016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120941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9997804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Abstrac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90971185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4973640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C000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1385691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C000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2880971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a:extLst>
              <a:ext uri="{FF2B5EF4-FFF2-40B4-BE49-F238E27FC236}">
                <a16:creationId xmlns:a16="http://schemas.microsoft.com/office/drawing/2014/main" id="{A695850C-FAE3-4949-8895-E707BA58F8D7}"/>
              </a:ext>
            </a:extLst>
          </p:cNvPr>
          <p:cNvSpPr>
            <a:spLocks noGrp="1"/>
          </p:cNvSpPr>
          <p:nvPr>
            <p:ph type="body" sz="quarter" idx="10"/>
          </p:nvPr>
        </p:nvSpPr>
        <p:spPr>
          <a:xfrm>
            <a:off x="609600" y="6419854"/>
            <a:ext cx="5486400" cy="371644"/>
          </a:xfrm>
        </p:spPr>
        <p:txBody>
          <a:bodyPr anchor="b" anchorCtr="0"/>
          <a:lstStyle>
            <a:lvl1pPr marL="0" indent="0">
              <a:buNone/>
              <a:defRPr sz="1000">
                <a:solidFill>
                  <a:srgbClr val="FFFF00"/>
                </a:solidFill>
              </a:defRPr>
            </a:lvl1pPr>
          </a:lstStyle>
          <a:p>
            <a:pPr lvl="0"/>
            <a:r>
              <a:rPr lang="en-US" dirty="0"/>
              <a:t>Click to edit Master text styles</a:t>
            </a:r>
          </a:p>
        </p:txBody>
      </p:sp>
      <p:sp>
        <p:nvSpPr>
          <p:cNvPr id="7" name="Text Placeholder 4">
            <a:extLst>
              <a:ext uri="{FF2B5EF4-FFF2-40B4-BE49-F238E27FC236}">
                <a16:creationId xmlns:a16="http://schemas.microsoft.com/office/drawing/2014/main" id="{D30AD76E-E255-4EA4-9A1E-6D409E7741FB}"/>
              </a:ext>
            </a:extLst>
          </p:cNvPr>
          <p:cNvSpPr>
            <a:spLocks noGrp="1"/>
          </p:cNvSpPr>
          <p:nvPr>
            <p:ph type="body" sz="quarter" idx="11"/>
          </p:nvPr>
        </p:nvSpPr>
        <p:spPr>
          <a:xfrm>
            <a:off x="6096000" y="6419854"/>
            <a:ext cx="5486400" cy="371644"/>
          </a:xfrm>
        </p:spPr>
        <p:txBody>
          <a:bodyPr anchor="b" anchorCtr="0"/>
          <a:lstStyle>
            <a:lvl1pPr marL="0" indent="0" algn="r">
              <a:buNone/>
              <a:defRPr sz="1000"/>
            </a:lvl1pPr>
          </a:lstStyle>
          <a:p>
            <a:pPr lvl="0"/>
            <a:r>
              <a:rPr lang="en-US" dirty="0"/>
              <a:t>Click to edit Master text styles</a:t>
            </a:r>
          </a:p>
        </p:txBody>
      </p:sp>
    </p:spTree>
    <p:extLst>
      <p:ext uri="{BB962C8B-B14F-4D97-AF65-F5344CB8AC3E}">
        <p14:creationId xmlns:p14="http://schemas.microsoft.com/office/powerpoint/2010/main" val="84035482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4">
            <a:extLst>
              <a:ext uri="{FF2B5EF4-FFF2-40B4-BE49-F238E27FC236}">
                <a16:creationId xmlns:a16="http://schemas.microsoft.com/office/drawing/2014/main" id="{0E666BDF-94BF-43B7-89EB-C964A7C1F70F}"/>
              </a:ext>
            </a:extLst>
          </p:cNvPr>
          <p:cNvSpPr>
            <a:spLocks noGrp="1"/>
          </p:cNvSpPr>
          <p:nvPr>
            <p:ph type="body" sz="quarter" idx="10"/>
          </p:nvPr>
        </p:nvSpPr>
        <p:spPr>
          <a:xfrm>
            <a:off x="609600" y="6419854"/>
            <a:ext cx="5486400" cy="371644"/>
          </a:xfrm>
        </p:spPr>
        <p:txBody>
          <a:bodyPr anchor="b" anchorCtr="0"/>
          <a:lstStyle>
            <a:lvl1pPr marL="0" indent="0">
              <a:buNone/>
              <a:defRPr sz="1000">
                <a:solidFill>
                  <a:srgbClr val="FFFF00"/>
                </a:solidFill>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7EDCF449-EEE9-4E94-9772-E9A32283387A}"/>
              </a:ext>
            </a:extLst>
          </p:cNvPr>
          <p:cNvSpPr>
            <a:spLocks noGrp="1"/>
          </p:cNvSpPr>
          <p:nvPr>
            <p:ph type="body" sz="quarter" idx="11"/>
          </p:nvPr>
        </p:nvSpPr>
        <p:spPr>
          <a:xfrm>
            <a:off x="6096000" y="6419854"/>
            <a:ext cx="5486400" cy="371644"/>
          </a:xfrm>
        </p:spPr>
        <p:txBody>
          <a:bodyPr anchor="b" anchorCtr="0"/>
          <a:lstStyle>
            <a:lvl1pPr marL="0" indent="0" algn="r">
              <a:buNone/>
              <a:defRPr sz="1000"/>
            </a:lvl1pPr>
          </a:lstStyle>
          <a:p>
            <a:pPr lvl="0"/>
            <a:r>
              <a:rPr lang="en-US" dirty="0"/>
              <a:t>Click to edit Master text styles</a:t>
            </a:r>
          </a:p>
        </p:txBody>
      </p:sp>
    </p:spTree>
    <p:extLst>
      <p:ext uri="{BB962C8B-B14F-4D97-AF65-F5344CB8AC3E}">
        <p14:creationId xmlns:p14="http://schemas.microsoft.com/office/powerpoint/2010/main" val="173875967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a:extLst>
              <a:ext uri="{FF2B5EF4-FFF2-40B4-BE49-F238E27FC236}">
                <a16:creationId xmlns:a16="http://schemas.microsoft.com/office/drawing/2014/main" id="{222E7691-E06A-46A8-A8B0-5A808B432FDF}"/>
              </a:ext>
            </a:extLst>
          </p:cNvPr>
          <p:cNvSpPr>
            <a:spLocks noGrp="1"/>
          </p:cNvSpPr>
          <p:nvPr>
            <p:ph type="body" sz="quarter" idx="10"/>
          </p:nvPr>
        </p:nvSpPr>
        <p:spPr>
          <a:xfrm>
            <a:off x="609600" y="6419854"/>
            <a:ext cx="5486400" cy="371644"/>
          </a:xfrm>
        </p:spPr>
        <p:txBody>
          <a:bodyPr anchor="b" anchorCtr="0"/>
          <a:lstStyle>
            <a:lvl1pPr marL="0" indent="0">
              <a:buNone/>
              <a:defRPr sz="1000">
                <a:solidFill>
                  <a:srgbClr val="FFFF00"/>
                </a:solidFill>
              </a:defRPr>
            </a:lvl1pPr>
          </a:lstStyle>
          <a:p>
            <a:pPr lvl="0"/>
            <a:r>
              <a:rPr lang="en-US" dirty="0"/>
              <a:t>Click to edit Master text styles</a:t>
            </a:r>
          </a:p>
        </p:txBody>
      </p:sp>
      <p:sp>
        <p:nvSpPr>
          <p:cNvPr id="7" name="Text Placeholder 4">
            <a:extLst>
              <a:ext uri="{FF2B5EF4-FFF2-40B4-BE49-F238E27FC236}">
                <a16:creationId xmlns:a16="http://schemas.microsoft.com/office/drawing/2014/main" id="{9065F880-2547-493E-AE78-BA77C6668DF7}"/>
              </a:ext>
            </a:extLst>
          </p:cNvPr>
          <p:cNvSpPr>
            <a:spLocks noGrp="1"/>
          </p:cNvSpPr>
          <p:nvPr>
            <p:ph type="body" sz="quarter" idx="11"/>
          </p:nvPr>
        </p:nvSpPr>
        <p:spPr>
          <a:xfrm>
            <a:off x="6096000" y="6419854"/>
            <a:ext cx="5486400" cy="371644"/>
          </a:xfrm>
        </p:spPr>
        <p:txBody>
          <a:bodyPr anchor="b" anchorCtr="0"/>
          <a:lstStyle>
            <a:lvl1pPr marL="0" indent="0" algn="r">
              <a:buNone/>
              <a:defRPr sz="1000"/>
            </a:lvl1pPr>
          </a:lstStyle>
          <a:p>
            <a:pPr lvl="0"/>
            <a:r>
              <a:rPr lang="en-US" dirty="0"/>
              <a:t>Click to edit Master text styles</a:t>
            </a:r>
          </a:p>
        </p:txBody>
      </p:sp>
    </p:spTree>
    <p:extLst>
      <p:ext uri="{BB962C8B-B14F-4D97-AF65-F5344CB8AC3E}">
        <p14:creationId xmlns:p14="http://schemas.microsoft.com/office/powerpoint/2010/main" val="341950788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image" Target="../media/image2.jpeg"/><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image" Target="../media/image1.jpg"/><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image" Target="../media/image5.png"/><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image" Target="../media/image1.jp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theme" Target="../theme/theme3.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image" Target="../media/image5.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5.xml"/><Relationship Id="rId1" Type="http://schemas.openxmlformats.org/officeDocument/2006/relationships/slideLayout" Target="../slideLayouts/slideLayout68.xml"/><Relationship Id="rId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70.xml"/><Relationship Id="rId1" Type="http://schemas.openxmlformats.org/officeDocument/2006/relationships/slideLayout" Target="../slideLayouts/slideLayout69.xml"/><Relationship Id="rId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6" name="Picture 5" descr="A close up of a sign&#10;&#10;Description automatically generated">
            <a:extLst>
              <a:ext uri="{FF2B5EF4-FFF2-40B4-BE49-F238E27FC236}">
                <a16:creationId xmlns:a16="http://schemas.microsoft.com/office/drawing/2014/main" id="{EF6EF916-92D7-B547-B155-482438CDB634}"/>
              </a:ext>
            </a:extLst>
          </p:cNvPr>
          <p:cNvPicPr>
            <a:picLocks noChangeAspect="1"/>
          </p:cNvPicPr>
          <p:nvPr userDrawn="1"/>
        </p:nvPicPr>
        <p:blipFill>
          <a:blip r:embed="rId28"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444743874"/>
      </p:ext>
    </p:extLst>
  </p:cSld>
  <p:clrMap bg1="lt1" tx1="dk1" bg2="lt2" tx2="dk2" accent1="accent1" accent2="accent2" accent3="accent3" accent4="accent4" accent5="accent5" accent6="accent6" hlink="hlink" folHlink="folHlink"/>
  <p:sldLayoutIdLst>
    <p:sldLayoutId id="2147484509" r:id="rId1"/>
    <p:sldLayoutId id="2147484510" r:id="rId2"/>
    <p:sldLayoutId id="2147484511" r:id="rId3"/>
    <p:sldLayoutId id="2147484512" r:id="rId4"/>
    <p:sldLayoutId id="2147484513" r:id="rId5"/>
    <p:sldLayoutId id="2147484514" r:id="rId6"/>
    <p:sldLayoutId id="2147484515" r:id="rId7"/>
    <p:sldLayoutId id="2147484516" r:id="rId8"/>
    <p:sldLayoutId id="2147484517" r:id="rId9"/>
    <p:sldLayoutId id="2147484518" r:id="rId10"/>
    <p:sldLayoutId id="2147484519" r:id="rId11"/>
    <p:sldLayoutId id="2147484520" r:id="rId12"/>
    <p:sldLayoutId id="2147484521" r:id="rId13"/>
    <p:sldLayoutId id="2147484522" r:id="rId14"/>
    <p:sldLayoutId id="2147484523" r:id="rId15"/>
    <p:sldLayoutId id="2147484524" r:id="rId16"/>
    <p:sldLayoutId id="2147484525" r:id="rId17"/>
    <p:sldLayoutId id="2147484534" r:id="rId18"/>
    <p:sldLayoutId id="2147484712" r:id="rId19"/>
    <p:sldLayoutId id="2147484713" r:id="rId20"/>
    <p:sldLayoutId id="2147484714" r:id="rId21"/>
    <p:sldLayoutId id="2147484715" r:id="rId22"/>
    <p:sldLayoutId id="2147484716" r:id="rId23"/>
    <p:sldLayoutId id="2147484717" r:id="rId24"/>
    <p:sldLayoutId id="2147484718" r:id="rId25"/>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4"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71787958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81" r:id="rId3"/>
    <p:sldLayoutId id="2147485182" r:id="rId4"/>
    <p:sldLayoutId id="2147485146" r:id="rId5"/>
    <p:sldLayoutId id="2147485147" r:id="rId6"/>
    <p:sldLayoutId id="2147485148" r:id="rId7"/>
    <p:sldLayoutId id="2147485149" r:id="rId8"/>
    <p:sldLayoutId id="2147485150" r:id="rId9"/>
    <p:sldLayoutId id="2147485151" r:id="rId10"/>
    <p:sldLayoutId id="2147485152" r:id="rId11"/>
    <p:sldLayoutId id="2147485153" r:id="rId12"/>
    <p:sldLayoutId id="2147485154" r:id="rId13"/>
    <p:sldLayoutId id="2147485155" r:id="rId14"/>
    <p:sldLayoutId id="2147485156" r:id="rId15"/>
    <p:sldLayoutId id="2147485157" r:id="rId16"/>
    <p:sldLayoutId id="2147485158" r:id="rId17"/>
    <p:sldLayoutId id="2147485159" r:id="rId18"/>
    <p:sldLayoutId id="2147485160" r:id="rId19"/>
    <p:sldLayoutId id="2147485161" r:id="rId20"/>
    <p:sldLayoutId id="2147485210" r:id="rId21"/>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962767106"/>
      </p:ext>
    </p:extLst>
  </p:cSld>
  <p:clrMap bg1="lt1" tx1="dk1" bg2="lt2" tx2="dk2" accent1="accent1" accent2="accent2" accent3="accent3" accent4="accent4" accent5="accent5" accent6="accent6" hlink="hlink" folHlink="folHlink"/>
  <p:sldLayoutIdLst>
    <p:sldLayoutId id="2147485184" r:id="rId1"/>
    <p:sldLayoutId id="2147485185" r:id="rId2"/>
    <p:sldLayoutId id="2147485186" r:id="rId3"/>
    <p:sldLayoutId id="2147485187" r:id="rId4"/>
    <p:sldLayoutId id="2147485188" r:id="rId5"/>
    <p:sldLayoutId id="2147485189" r:id="rId6"/>
    <p:sldLayoutId id="2147485190" r:id="rId7"/>
    <p:sldLayoutId id="2147485191" r:id="rId8"/>
    <p:sldLayoutId id="2147485192" r:id="rId9"/>
    <p:sldLayoutId id="2147485193" r:id="rId10"/>
    <p:sldLayoutId id="2147485194" r:id="rId11"/>
    <p:sldLayoutId id="2147485195" r:id="rId12"/>
    <p:sldLayoutId id="2147485196" r:id="rId13"/>
    <p:sldLayoutId id="2147485197" r:id="rId14"/>
    <p:sldLayoutId id="2147485198" r:id="rId15"/>
    <p:sldLayoutId id="2147485199" r:id="rId16"/>
    <p:sldLayoutId id="2147485200" r:id="rId17"/>
    <p:sldLayoutId id="2147485202" r:id="rId18"/>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6">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110138382"/>
      </p:ext>
    </p:extLst>
  </p:cSld>
  <p:clrMap bg1="lt1" tx1="dk1" bg2="lt2" tx2="dk2" accent1="accent1" accent2="accent2" accent3="accent3" accent4="accent4" accent5="accent5" accent6="accent6" hlink="hlink" folHlink="folHlink"/>
  <p:sldLayoutIdLst>
    <p:sldLayoutId id="2147485205" r:id="rId1"/>
    <p:sldLayoutId id="2147485206" r:id="rId2"/>
    <p:sldLayoutId id="2147485211" r:id="rId3"/>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6" name="Picture 5" descr="A close up of a sign&#10;&#10;Description automatically generated">
            <a:extLst>
              <a:ext uri="{FF2B5EF4-FFF2-40B4-BE49-F238E27FC236}">
                <a16:creationId xmlns:a16="http://schemas.microsoft.com/office/drawing/2014/main" id="{EF6EF916-92D7-B547-B155-482438CDB634}"/>
              </a:ext>
            </a:extLst>
          </p:cNvPr>
          <p:cNvPicPr>
            <a:picLocks noChangeAspect="1"/>
          </p:cNvPicPr>
          <p:nvPr userDrawn="1"/>
        </p:nvPicPr>
        <p:blipFill>
          <a:blip r:embed="rId4">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765150521"/>
      </p:ext>
    </p:extLst>
  </p:cSld>
  <p:clrMap bg1="lt1" tx1="dk1" bg2="lt2" tx2="dk2" accent1="accent1" accent2="accent2" accent3="accent3" accent4="accent4" accent5="accent5" accent6="accent6" hlink="hlink" folHlink="folHlink"/>
  <p:sldLayoutIdLst>
    <p:sldLayoutId id="2147485213" r:id="rId1"/>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2ECF1"/>
          </a:solidFill>
        </p:spPr>
        <p:txBody>
          <a:bodyPr wrap="square" lIns="0" tIns="0" rIns="0" bIns="0" rtlCol="0"/>
          <a:lstStyle/>
          <a:p>
            <a:endParaRPr/>
          </a:p>
        </p:txBody>
      </p:sp>
      <p:pic>
        <p:nvPicPr>
          <p:cNvPr id="17" name="bg object 17"/>
          <p:cNvPicPr/>
          <p:nvPr/>
        </p:nvPicPr>
        <p:blipFill>
          <a:blip r:embed="rId4" cstate="print"/>
          <a:stretch>
            <a:fillRect/>
          </a:stretch>
        </p:blipFill>
        <p:spPr>
          <a:xfrm>
            <a:off x="11365992" y="6156883"/>
            <a:ext cx="650238" cy="548635"/>
          </a:xfrm>
          <a:prstGeom prst="rect">
            <a:avLst/>
          </a:prstGeom>
        </p:spPr>
      </p:pic>
      <p:sp>
        <p:nvSpPr>
          <p:cNvPr id="2" name="Holder 2"/>
          <p:cNvSpPr>
            <a:spLocks noGrp="1"/>
          </p:cNvSpPr>
          <p:nvPr>
            <p:ph type="title"/>
          </p:nvPr>
        </p:nvSpPr>
        <p:spPr>
          <a:xfrm>
            <a:off x="407214" y="186380"/>
            <a:ext cx="10857230" cy="843280"/>
          </a:xfrm>
          <a:prstGeom prst="rect">
            <a:avLst/>
          </a:prstGeom>
        </p:spPr>
        <p:txBody>
          <a:bodyPr wrap="square" lIns="0" tIns="0" rIns="0" bIns="0">
            <a:spAutoFit/>
          </a:bodyPr>
          <a:lstStyle>
            <a:lvl1pPr>
              <a:defRPr sz="3000" b="1" i="0">
                <a:solidFill>
                  <a:srgbClr val="C00000"/>
                </a:solidFill>
                <a:latin typeface="Calibri"/>
                <a:cs typeface="Calibri"/>
              </a:defRPr>
            </a:lvl1pPr>
          </a:lstStyle>
          <a:p>
            <a:endParaRPr/>
          </a:p>
        </p:txBody>
      </p:sp>
      <p:sp>
        <p:nvSpPr>
          <p:cNvPr id="3" name="Holder 3"/>
          <p:cNvSpPr>
            <a:spLocks noGrp="1"/>
          </p:cNvSpPr>
          <p:nvPr>
            <p:ph type="body" idx="1"/>
          </p:nvPr>
        </p:nvSpPr>
        <p:spPr>
          <a:xfrm>
            <a:off x="679450" y="1597025"/>
            <a:ext cx="5392420" cy="20116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10/16/26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66282338"/>
      </p:ext>
    </p:extLst>
  </p:cSld>
  <p:clrMap bg1="lt1" tx1="dk1" bg2="lt2" tx2="dk2" accent1="accent1" accent2="accent2" accent3="accent3" accent4="accent4" accent5="accent5" accent6="accent6" hlink="hlink" folHlink="folHlink"/>
  <p:sldLayoutIdLst>
    <p:sldLayoutId id="2147485215" r:id="rId1"/>
    <p:sldLayoutId id="2147485216" r:id="rId2"/>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47"/>
            </a:gs>
            <a:gs pos="100000">
              <a:srgbClr val="000099"/>
            </a:gs>
          </a:gsLst>
          <a:lin ang="5400000" scaled="1"/>
          <a:tileRect/>
        </a:gra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85758"/>
            <a:ext cx="12192000"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3871987515"/>
      </p:ext>
    </p:extLst>
  </p:cSld>
  <p:clrMap bg1="lt1" tx1="dk1" bg2="lt2" tx2="dk2" accent1="accent1" accent2="accent2" accent3="accent3" accent4="accent4" accent5="accent5" accent6="accent6" hlink="hlink" folHlink="folHlink"/>
  <p:sldLayoutIdLst>
    <p:sldLayoutId id="2147485218" r:id="rId1"/>
    <p:sldLayoutId id="2147485219" r:id="rId2"/>
    <p:sldLayoutId id="2147485220" r:id="rId3"/>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lgn="ctr" rtl="0" eaLnBrk="0" fontAlgn="base" hangingPunct="0">
        <a:spcBef>
          <a:spcPct val="0"/>
        </a:spcBef>
        <a:spcAft>
          <a:spcPct val="0"/>
        </a:spcAft>
        <a:defRPr sz="3500" b="1">
          <a:solidFill>
            <a:srgbClr val="FFFF00"/>
          </a:solidFill>
          <a:latin typeface="+mj-lt"/>
          <a:ea typeface="+mj-ea"/>
          <a:cs typeface="+mj-cs"/>
        </a:defRPr>
      </a:lvl1pPr>
      <a:lvl2pPr algn="ctr" rtl="0" eaLnBrk="0" fontAlgn="base" hangingPunct="0">
        <a:spcBef>
          <a:spcPct val="0"/>
        </a:spcBef>
        <a:spcAft>
          <a:spcPct val="0"/>
        </a:spcAft>
        <a:defRPr sz="3500" b="1">
          <a:solidFill>
            <a:srgbClr val="FFFF00"/>
          </a:solidFill>
          <a:latin typeface="Arial" pitchFamily="34" charset="0"/>
        </a:defRPr>
      </a:lvl2pPr>
      <a:lvl3pPr algn="ctr" rtl="0" eaLnBrk="0" fontAlgn="base" hangingPunct="0">
        <a:spcBef>
          <a:spcPct val="0"/>
        </a:spcBef>
        <a:spcAft>
          <a:spcPct val="0"/>
        </a:spcAft>
        <a:defRPr sz="3500" b="1">
          <a:solidFill>
            <a:srgbClr val="FFFF00"/>
          </a:solidFill>
          <a:latin typeface="Arial" pitchFamily="34" charset="0"/>
        </a:defRPr>
      </a:lvl3pPr>
      <a:lvl4pPr algn="ctr" rtl="0" eaLnBrk="0" fontAlgn="base" hangingPunct="0">
        <a:spcBef>
          <a:spcPct val="0"/>
        </a:spcBef>
        <a:spcAft>
          <a:spcPct val="0"/>
        </a:spcAft>
        <a:defRPr sz="3500" b="1">
          <a:solidFill>
            <a:srgbClr val="FFFF00"/>
          </a:solidFill>
          <a:latin typeface="Arial" pitchFamily="34" charset="0"/>
        </a:defRPr>
      </a:lvl4pPr>
      <a:lvl5pPr algn="ctr" rtl="0" eaLnBrk="0" fontAlgn="base" hangingPunct="0">
        <a:spcBef>
          <a:spcPct val="0"/>
        </a:spcBef>
        <a:spcAft>
          <a:spcPct val="0"/>
        </a:spcAft>
        <a:defRPr sz="3500" b="1">
          <a:solidFill>
            <a:srgbClr val="FFFF00"/>
          </a:solidFill>
          <a:latin typeface="Arial" pitchFamily="34" charset="0"/>
        </a:defRPr>
      </a:lvl5pPr>
      <a:lvl6pPr marL="457200" algn="ctr" rtl="0" fontAlgn="base">
        <a:spcBef>
          <a:spcPct val="0"/>
        </a:spcBef>
        <a:spcAft>
          <a:spcPct val="0"/>
        </a:spcAft>
        <a:defRPr sz="3500" b="1">
          <a:solidFill>
            <a:srgbClr val="FFFF00"/>
          </a:solidFill>
          <a:latin typeface="Arial" pitchFamily="34" charset="0"/>
        </a:defRPr>
      </a:lvl6pPr>
      <a:lvl7pPr marL="914400" algn="ctr" rtl="0" fontAlgn="base">
        <a:spcBef>
          <a:spcPct val="0"/>
        </a:spcBef>
        <a:spcAft>
          <a:spcPct val="0"/>
        </a:spcAft>
        <a:defRPr sz="3500" b="1">
          <a:solidFill>
            <a:srgbClr val="FFFF00"/>
          </a:solidFill>
          <a:latin typeface="Arial" pitchFamily="34" charset="0"/>
        </a:defRPr>
      </a:lvl7pPr>
      <a:lvl8pPr marL="1371600" algn="ctr" rtl="0" fontAlgn="base">
        <a:spcBef>
          <a:spcPct val="0"/>
        </a:spcBef>
        <a:spcAft>
          <a:spcPct val="0"/>
        </a:spcAft>
        <a:defRPr sz="3500" b="1">
          <a:solidFill>
            <a:srgbClr val="FFFF00"/>
          </a:solidFill>
          <a:latin typeface="Arial" pitchFamily="34" charset="0"/>
        </a:defRPr>
      </a:lvl8pPr>
      <a:lvl9pPr marL="1828800" algn="ctr" rtl="0" fontAlgn="base">
        <a:spcBef>
          <a:spcPct val="0"/>
        </a:spcBef>
        <a:spcAft>
          <a:spcPct val="0"/>
        </a:spcAft>
        <a:defRPr sz="3500" b="1">
          <a:solidFill>
            <a:srgbClr val="FFFF00"/>
          </a:solidFill>
          <a:latin typeface="Arial" pitchFamily="34" charset="0"/>
        </a:defRPr>
      </a:lvl9pPr>
    </p:titleStyle>
    <p:bodyStyle>
      <a:lvl1pPr marL="342900" indent="-342900" algn="l" rtl="0" eaLnBrk="0" fontAlgn="base" hangingPunct="0">
        <a:spcBef>
          <a:spcPct val="20000"/>
        </a:spcBef>
        <a:spcAft>
          <a:spcPct val="0"/>
        </a:spcAft>
        <a:buClr>
          <a:schemeClr val="bg1"/>
        </a:buClr>
        <a:buSzPct val="110000"/>
        <a:buFont typeface="Arial" pitchFamily="34" charset="0"/>
        <a:buChar char="•"/>
        <a:defRPr sz="3000" b="1">
          <a:solidFill>
            <a:schemeClr val="bg1"/>
          </a:solidFill>
          <a:latin typeface="+mn-lt"/>
          <a:ea typeface="+mn-ea"/>
          <a:cs typeface="+mn-cs"/>
        </a:defRPr>
      </a:lvl1pPr>
      <a:lvl2pPr marL="742950" indent="-285750" algn="l" rtl="0" eaLnBrk="0" fontAlgn="base" hangingPunct="0">
        <a:spcBef>
          <a:spcPct val="20000"/>
        </a:spcBef>
        <a:spcAft>
          <a:spcPct val="0"/>
        </a:spcAft>
        <a:buClr>
          <a:schemeClr val="bg1"/>
        </a:buClr>
        <a:buFont typeface="Arial" pitchFamily="34" charset="0"/>
        <a:buChar char="•"/>
        <a:defRPr sz="2800" b="1">
          <a:solidFill>
            <a:schemeClr val="bg1"/>
          </a:solidFill>
          <a:latin typeface="+mn-lt"/>
        </a:defRPr>
      </a:lvl2pPr>
      <a:lvl3pPr marL="1143000" indent="-228600" algn="l" rtl="0" eaLnBrk="0" fontAlgn="base" hangingPunct="0">
        <a:spcBef>
          <a:spcPct val="20000"/>
        </a:spcBef>
        <a:spcAft>
          <a:spcPct val="0"/>
        </a:spcAft>
        <a:buClr>
          <a:schemeClr val="bg1"/>
        </a:buClr>
        <a:buFont typeface="Arial" pitchFamily="34" charset="0"/>
        <a:buChar char="•"/>
        <a:defRPr sz="2400" b="1">
          <a:solidFill>
            <a:schemeClr val="bg1"/>
          </a:solidFill>
          <a:latin typeface="+mn-lt"/>
        </a:defRPr>
      </a:lvl3pPr>
      <a:lvl4pPr marL="1600200" indent="-228600" algn="l" rtl="0" eaLnBrk="0" fontAlgn="base" hangingPunct="0">
        <a:spcBef>
          <a:spcPct val="20000"/>
        </a:spcBef>
        <a:spcAft>
          <a:spcPct val="0"/>
        </a:spcAft>
        <a:buClr>
          <a:schemeClr val="bg1"/>
        </a:buClr>
        <a:buFont typeface="Arial" pitchFamily="34" charset="0"/>
        <a:buChar char="•"/>
        <a:defRPr sz="2000" b="1">
          <a:solidFill>
            <a:schemeClr val="bg1"/>
          </a:solidFill>
          <a:latin typeface="+mn-lt"/>
        </a:defRPr>
      </a:lvl4pPr>
      <a:lvl5pPr marL="2057400" indent="-228600" algn="l" rtl="0" eaLnBrk="0" fontAlgn="base" hangingPunct="0">
        <a:spcBef>
          <a:spcPct val="20000"/>
        </a:spcBef>
        <a:spcAft>
          <a:spcPct val="0"/>
        </a:spcAft>
        <a:buClr>
          <a:schemeClr val="bg1"/>
        </a:buClr>
        <a:buFont typeface="Arial" pitchFamily="34" charset="0"/>
        <a:buChar char="•"/>
        <a:defRPr sz="2000" b="1">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2.xml"/><Relationship Id="rId1" Type="http://schemas.openxmlformats.org/officeDocument/2006/relationships/tags" Target="../tags/tag7.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slideLayout" Target="../slideLayouts/slideLayout52.xml"/><Relationship Id="rId1" Type="http://schemas.openxmlformats.org/officeDocument/2006/relationships/tags" Target="../tags/tag8.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5.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5.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5.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5.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5.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5.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5.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5.xml"/><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5.xml"/><Relationship Id="rId1" Type="http://schemas.openxmlformats.org/officeDocument/2006/relationships/tags" Target="../tags/tag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5.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5.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5.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5.xml"/></Relationships>
</file>

<file path=ppt/slides/_rels/slide4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5.xml"/></Relationships>
</file>

<file path=ppt/slides/_rels/slide4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5.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5.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6.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6.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66.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6.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xml"/><Relationship Id="rId1" Type="http://schemas.openxmlformats.org/officeDocument/2006/relationships/slideLayout" Target="../slideLayouts/slideLayout65.xml"/><Relationship Id="rId4" Type="http://schemas.openxmlformats.org/officeDocument/2006/relationships/image" Target="../media/image59.jp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5.xml"/><Relationship Id="rId1" Type="http://schemas.openxmlformats.org/officeDocument/2006/relationships/tags" Target="../tags/tag10.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7.xml"/></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5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7.xml"/></Relationships>
</file>

<file path=ppt/slides/_rels/slide6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7.xml"/></Relationships>
</file>

<file path=ppt/slides/_rels/slide6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7.xml"/></Relationships>
</file>

<file path=ppt/slides/_rels/slide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7.xml"/></Relationships>
</file>

<file path=ppt/slides/_rels/slide7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7.xml"/></Relationships>
</file>

<file path=ppt/slides/_rels/slide7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7.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7.xml"/><Relationship Id="rId4" Type="http://schemas.openxmlformats.org/officeDocument/2006/relationships/image" Target="../media/image75.jpg"/></Relationships>
</file>

<file path=ppt/slides/_rels/slide7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6.png"/><Relationship Id="rId1" Type="http://schemas.openxmlformats.org/officeDocument/2006/relationships/slideLayout" Target="../slideLayouts/slideLayout27.xml"/></Relationships>
</file>

<file path=ppt/slides/_rels/slide7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7.xml"/></Relationships>
</file>

<file path=ppt/slides/_rels/slide7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7.xml"/></Relationships>
</file>

<file path=ppt/slides/_rels/slide7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7.xml"/></Relationships>
</file>

<file path=ppt/slides/_rels/slide7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7.xml"/></Relationships>
</file>

<file path=ppt/slides/_rels/slide7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1.png"/><Relationship Id="rId1" Type="http://schemas.openxmlformats.org/officeDocument/2006/relationships/slideLayout" Target="../slideLayouts/slideLayout27.xml"/></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microsoft.com/office/2007/relationships/hdphoto" Target="../media/hdphoto4.wdp"/></Relationships>
</file>

<file path=ppt/slides/_rels/slide8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microsoft.com/office/2007/relationships/hdphoto" Target="../media/hdphoto5.wdp"/></Relationships>
</file>

<file path=ppt/slides/_rels/slide8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7.xml"/></Relationships>
</file>

<file path=ppt/slides/_rels/slide8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7.xml"/><Relationship Id="rId1" Type="http://schemas.openxmlformats.org/officeDocument/2006/relationships/tags" Target="../tags/tag11.xml"/></Relationships>
</file>

<file path=ppt/slides/_rels/slide8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8.xml"/><Relationship Id="rId1" Type="http://schemas.openxmlformats.org/officeDocument/2006/relationships/tags" Target="../tags/tag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2.xml"/><Relationship Id="rId1" Type="http://schemas.openxmlformats.org/officeDocument/2006/relationships/tags" Target="../tags/tag13.xml"/><Relationship Id="rId5" Type="http://schemas.openxmlformats.org/officeDocument/2006/relationships/image" Target="../media/image87.png"/><Relationship Id="rId4" Type="http://schemas.openxmlformats.org/officeDocument/2006/relationships/image" Target="../media/image86.png"/></Relationships>
</file>

<file path=ppt/slides/_rels/slide9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slideLayout" Target="../slideLayouts/slideLayout33.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8.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8.xml"/></Relationships>
</file>

<file path=ppt/slides/_rels/slide9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1.xml"/><Relationship Id="rId1" Type="http://schemas.openxmlformats.org/officeDocument/2006/relationships/slideLayout" Target="../slideLayouts/slideLayout48.xml"/><Relationship Id="rId4" Type="http://schemas.openxmlformats.org/officeDocument/2006/relationships/image" Target="../media/image89.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8.xml"/></Relationships>
</file>

<file path=ppt/slides/_rels/slide10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52.xml"/><Relationship Id="rId6" Type="http://schemas.microsoft.com/office/2007/relationships/hdphoto" Target="../media/hdphoto7.wdp"/><Relationship Id="rId5" Type="http://schemas.openxmlformats.org/officeDocument/2006/relationships/image" Target="../media/image91.png"/><Relationship Id="rId4" Type="http://schemas.microsoft.com/office/2007/relationships/hdphoto" Target="../media/hdphoto6.wdp"/></Relationships>
</file>

<file path=ppt/slides/_rels/slide10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4.xml"/><Relationship Id="rId1" Type="http://schemas.openxmlformats.org/officeDocument/2006/relationships/slideLayout" Target="../slideLayouts/slideLayout52.xml"/><Relationship Id="rId4" Type="http://schemas.microsoft.com/office/2007/relationships/hdphoto" Target="../media/hdphoto8.wdp"/></Relationships>
</file>

<file path=ppt/slides/_rels/slide10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8.xml"/></Relationships>
</file>

<file path=ppt/slides/_rels/slide104.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69.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10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8.xml"/><Relationship Id="rId1" Type="http://schemas.openxmlformats.org/officeDocument/2006/relationships/slideLayout" Target="../slideLayouts/slideLayout70.xml"/><Relationship Id="rId4" Type="http://schemas.microsoft.com/office/2007/relationships/hdphoto" Target="../media/hdphoto9.wdp"/></Relationships>
</file>

<file path=ppt/slides/_rels/slide10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9.xml"/><Relationship Id="rId1" Type="http://schemas.openxmlformats.org/officeDocument/2006/relationships/slideLayout" Target="../slideLayouts/slideLayout70.xml"/><Relationship Id="rId4" Type="http://schemas.microsoft.com/office/2007/relationships/hdphoto" Target="../media/hdphoto10.wdp"/></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9.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9.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9.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4.xml"/><Relationship Id="rId1" Type="http://schemas.openxmlformats.org/officeDocument/2006/relationships/slideLayout" Target="../slideLayouts/slideLayout69.xml"/><Relationship Id="rId5" Type="http://schemas.openxmlformats.org/officeDocument/2006/relationships/image" Target="../media/image103.jpeg"/><Relationship Id="rId4" Type="http://schemas.microsoft.com/office/2007/relationships/hdphoto" Target="../media/hdphoto11.wdp"/></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8.xml"/><Relationship Id="rId1" Type="http://schemas.openxmlformats.org/officeDocument/2006/relationships/tags" Target="../tags/tag15.xml"/></Relationships>
</file>

<file path=ppt/slides/_rels/slide1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8.xml"/></Relationships>
</file>

<file path=ppt/slides/_rels/slide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48.xml"/></Relationships>
</file>

<file path=ppt/slides/_rels/slide11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0.xml"/><Relationship Id="rId1" Type="http://schemas.openxmlformats.org/officeDocument/2006/relationships/slideLayout" Target="../slideLayouts/slideLayout48.xml"/><Relationship Id="rId4" Type="http://schemas.microsoft.com/office/2007/relationships/hdphoto" Target="../media/hdphoto12.wdp"/></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2.xml"/><Relationship Id="rId1" Type="http://schemas.openxmlformats.org/officeDocument/2006/relationships/slideLayout" Target="../slideLayouts/slideLayout48.xml"/><Relationship Id="rId6" Type="http://schemas.microsoft.com/office/2007/relationships/hdphoto" Target="../media/hdphoto14.wdp"/><Relationship Id="rId5" Type="http://schemas.openxmlformats.org/officeDocument/2006/relationships/image" Target="../media/image106.png"/><Relationship Id="rId4" Type="http://schemas.microsoft.com/office/2007/relationships/hdphoto" Target="../media/hdphoto13.wdp"/></Relationships>
</file>

<file path=ppt/slides/_rels/slide12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3.xml"/><Relationship Id="rId1" Type="http://schemas.openxmlformats.org/officeDocument/2006/relationships/slideLayout" Target="../slideLayouts/slideLayout48.xml"/><Relationship Id="rId6" Type="http://schemas.microsoft.com/office/2007/relationships/hdphoto" Target="../media/hdphoto16.wdp"/><Relationship Id="rId5" Type="http://schemas.openxmlformats.org/officeDocument/2006/relationships/image" Target="../media/image108.png"/><Relationship Id="rId4" Type="http://schemas.microsoft.com/office/2007/relationships/hdphoto" Target="../media/hdphoto15.wdp"/></Relationships>
</file>

<file path=ppt/slides/_rels/slide12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4.xml"/><Relationship Id="rId1" Type="http://schemas.openxmlformats.org/officeDocument/2006/relationships/slideLayout" Target="../slideLayouts/slideLayout48.xml"/><Relationship Id="rId4" Type="http://schemas.microsoft.com/office/2007/relationships/hdphoto" Target="../media/hdphoto17.wdp"/></Relationships>
</file>

<file path=ppt/slides/_rels/slide1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45.xml"/><Relationship Id="rId1" Type="http://schemas.openxmlformats.org/officeDocument/2006/relationships/slideLayout" Target="../slideLayouts/slideLayout48.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6.xml"/><Relationship Id="rId1" Type="http://schemas.openxmlformats.org/officeDocument/2006/relationships/slideLayout" Target="../slideLayouts/slideLayout48.xml"/><Relationship Id="rId4" Type="http://schemas.microsoft.com/office/2007/relationships/hdphoto" Target="../media/hdphoto18.wdp"/></Relationships>
</file>

<file path=ppt/slides/_rels/slide12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7.xml"/><Relationship Id="rId1" Type="http://schemas.openxmlformats.org/officeDocument/2006/relationships/slideLayout" Target="../slideLayouts/slideLayout48.xml"/><Relationship Id="rId4" Type="http://schemas.microsoft.com/office/2007/relationships/hdphoto" Target="../media/hdphoto19.wdp"/></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8.xml"/></Relationships>
</file>

<file path=ppt/slides/_rels/slide12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9.xml"/><Relationship Id="rId1" Type="http://schemas.openxmlformats.org/officeDocument/2006/relationships/slideLayout" Target="../slideLayouts/slideLayout69.xml"/><Relationship Id="rId4" Type="http://schemas.microsoft.com/office/2007/relationships/hdphoto" Target="../media/hdphoto20.wdp"/></Relationships>
</file>

<file path=ppt/slides/_rels/slide12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0.xml"/><Relationship Id="rId1" Type="http://schemas.openxmlformats.org/officeDocument/2006/relationships/slideLayout" Target="../slideLayouts/slideLayout69.xml"/><Relationship Id="rId6" Type="http://schemas.microsoft.com/office/2007/relationships/hdphoto" Target="../media/hdphoto22.wdp"/><Relationship Id="rId5" Type="http://schemas.openxmlformats.org/officeDocument/2006/relationships/image" Target="../media/image115.png"/><Relationship Id="rId4" Type="http://schemas.microsoft.com/office/2007/relationships/hdphoto" Target="../media/hdphoto21.wdp"/></Relationships>
</file>

<file path=ppt/slides/_rels/slide12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51.xml"/><Relationship Id="rId1" Type="http://schemas.openxmlformats.org/officeDocument/2006/relationships/slideLayout" Target="../slideLayouts/slideLayout69.xml"/><Relationship Id="rId6" Type="http://schemas.microsoft.com/office/2007/relationships/hdphoto" Target="../media/hdphoto24.wdp"/><Relationship Id="rId5" Type="http://schemas.openxmlformats.org/officeDocument/2006/relationships/image" Target="../media/image117.png"/><Relationship Id="rId4" Type="http://schemas.microsoft.com/office/2007/relationships/hdphoto" Target="../media/hdphoto23.wdp"/></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8.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8.xml"/><Relationship Id="rId1" Type="http://schemas.openxmlformats.org/officeDocument/2006/relationships/tags" Target="../tags/tag16.xml"/></Relationships>
</file>

<file path=ppt/slides/_rels/slide1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1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8.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8.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8.xml"/><Relationship Id="rId1" Type="http://schemas.openxmlformats.org/officeDocument/2006/relationships/slideLayout" Target="../slideLayouts/slideLayout69.xml"/><Relationship Id="rId4" Type="http://schemas.microsoft.com/office/2007/relationships/hdphoto" Target="../media/hdphoto25.wdp"/></Relationships>
</file>

<file path=ppt/slides/_rels/slide13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59.xml"/><Relationship Id="rId1" Type="http://schemas.openxmlformats.org/officeDocument/2006/relationships/slideLayout" Target="../slideLayouts/slideLayout69.xml"/></Relationships>
</file>

<file path=ppt/slides/_rels/slide13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Layout" Target="../diagrams/layout1.xml"/><Relationship Id="rId7" Type="http://schemas.openxmlformats.org/officeDocument/2006/relationships/image" Target="../media/image120.png"/><Relationship Id="rId12" Type="http://schemas.microsoft.com/office/2007/relationships/diagramDrawing" Target="../diagrams/drawing2.xml"/><Relationship Id="rId2" Type="http://schemas.openxmlformats.org/officeDocument/2006/relationships/diagramData" Target="../diagrams/data1.xml"/><Relationship Id="rId1" Type="http://schemas.openxmlformats.org/officeDocument/2006/relationships/slideLayout" Target="../slideLayouts/slideLayout71.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s>
</file>

<file path=ppt/slides/_rels/slide13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1.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13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60.xml"/><Relationship Id="rId1" Type="http://schemas.openxmlformats.org/officeDocument/2006/relationships/slideLayout" Target="../slideLayouts/slideLayout69.xml"/></Relationships>
</file>

<file path=ppt/slides/_rels/slide140.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122.png"/><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125.png"/><Relationship Id="rId2" Type="http://schemas.openxmlformats.org/officeDocument/2006/relationships/diagramData" Target="../diagrams/data3.xml"/><Relationship Id="rId1" Type="http://schemas.openxmlformats.org/officeDocument/2006/relationships/slideLayout" Target="../slideLayouts/slideLayout71.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4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1.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5.png"/></Relationships>
</file>

<file path=ppt/slides/_rels/slide14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72.xml"/><Relationship Id="rId6" Type="http://schemas.openxmlformats.org/officeDocument/2006/relationships/image" Target="../media/image130.jpeg"/><Relationship Id="rId5" Type="http://schemas.openxmlformats.org/officeDocument/2006/relationships/image" Target="../media/image129.jpeg"/><Relationship Id="rId4" Type="http://schemas.openxmlformats.org/officeDocument/2006/relationships/image" Target="../media/image128.jpeg"/></Relationships>
</file>

<file path=ppt/slides/_rels/slide14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61.xml"/><Relationship Id="rId1" Type="http://schemas.openxmlformats.org/officeDocument/2006/relationships/slideLayout" Target="../slideLayouts/slideLayout69.xml"/><Relationship Id="rId4" Type="http://schemas.microsoft.com/office/2007/relationships/hdphoto" Target="../media/hdphoto26.wdp"/></Relationships>
</file>

<file path=ppt/slides/_rels/slide14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62.xml"/><Relationship Id="rId1" Type="http://schemas.openxmlformats.org/officeDocument/2006/relationships/slideLayout" Target="../slideLayouts/slideLayout69.xml"/><Relationship Id="rId4" Type="http://schemas.microsoft.com/office/2007/relationships/hdphoto" Target="../media/hdphoto27.wdp"/></Relationships>
</file>

<file path=ppt/slides/_rels/slide145.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png"/><Relationship Id="rId1" Type="http://schemas.openxmlformats.org/officeDocument/2006/relationships/slideLayout" Target="../slideLayouts/slideLayout71.xml"/></Relationships>
</file>

<file path=ppt/slides/_rels/slide146.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5.svg"/><Relationship Id="rId7" Type="http://schemas.microsoft.com/office/2007/relationships/hdphoto" Target="../media/hdphoto28.wdp"/><Relationship Id="rId2" Type="http://schemas.openxmlformats.org/officeDocument/2006/relationships/notesSlide" Target="../notesSlides/notesSlide63.xml"/><Relationship Id="rId1" Type="http://schemas.openxmlformats.org/officeDocument/2006/relationships/slideLayout" Target="../slideLayouts/slideLayout73.xml"/><Relationship Id="rId6" Type="http://schemas.openxmlformats.org/officeDocument/2006/relationships/image" Target="../media/image138.png"/><Relationship Id="rId5" Type="http://schemas.openxmlformats.org/officeDocument/2006/relationships/image" Target="../media/image137.png"/><Relationship Id="rId10" Type="http://schemas.openxmlformats.org/officeDocument/2006/relationships/image" Target="../media/image140.png"/><Relationship Id="rId4" Type="http://schemas.openxmlformats.org/officeDocument/2006/relationships/image" Target="../media/image136.svg"/><Relationship Id="rId9" Type="http://schemas.microsoft.com/office/2007/relationships/hdphoto" Target="../media/hdphoto29.wdp"/></Relationships>
</file>

<file path=ppt/slides/_rels/slide147.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48.xml"/><Relationship Id="rId1" Type="http://schemas.openxmlformats.org/officeDocument/2006/relationships/tags" Target="../tags/tag17.xml"/></Relationships>
</file>

<file path=ppt/slides/_rels/slide1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1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1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8.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8.xml"/></Relationships>
</file>

<file path=ppt/slides/_rels/slide1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41.png"/><Relationship Id="rId1" Type="http://schemas.openxmlformats.org/officeDocument/2006/relationships/slideLayout" Target="../slideLayouts/slideLayout7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48.xml"/><Relationship Id="rId1" Type="http://schemas.openxmlformats.org/officeDocument/2006/relationships/tags" Target="../tags/tag18.xml"/></Relationships>
</file>

<file path=ppt/slides/_rels/slide1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8.xml"/></Relationships>
</file>

<file path=ppt/slides/_rels/slide15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72.xml"/></Relationships>
</file>

<file path=ppt/slides/_rels/slide15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73.xml"/><Relationship Id="rId1" Type="http://schemas.openxmlformats.org/officeDocument/2006/relationships/slideLayout" Target="../slideLayouts/slideLayout69.xml"/><Relationship Id="rId4" Type="http://schemas.microsoft.com/office/2007/relationships/hdphoto" Target="../media/hdphoto30.wdp"/></Relationships>
</file>

<file path=ppt/slides/_rels/slide15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7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5.xml"/></Relationships>
</file>

<file path=ppt/slides/_rels/slide16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72.xml"/></Relationships>
</file>

<file path=ppt/slides/_rels/slide16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75.xml"/><Relationship Id="rId1" Type="http://schemas.openxmlformats.org/officeDocument/2006/relationships/slideLayout" Target="../slideLayouts/slideLayout65.xml"/><Relationship Id="rId4" Type="http://schemas.microsoft.com/office/2007/relationships/hdphoto" Target="../media/hdphoto31.wdp"/></Relationships>
</file>

<file path=ppt/slides/_rels/slide16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2.xml"/></Relationships>
</file>

<file path=ppt/slides/_rels/slide16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chart" Target="../charts/chart5.xml"/><Relationship Id="rId1" Type="http://schemas.openxmlformats.org/officeDocument/2006/relationships/slideLayout" Target="../slideLayouts/slideLayout72.xml"/><Relationship Id="rId5" Type="http://schemas.openxmlformats.org/officeDocument/2006/relationships/image" Target="../media/image149.png"/><Relationship Id="rId4" Type="http://schemas.openxmlformats.org/officeDocument/2006/relationships/image" Target="../media/image123.png"/></Relationships>
</file>

<file path=ppt/slides/_rels/slide165.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123.png"/><Relationship Id="rId2" Type="http://schemas.openxmlformats.org/officeDocument/2006/relationships/chart" Target="../charts/chart6.xml"/><Relationship Id="rId1" Type="http://schemas.openxmlformats.org/officeDocument/2006/relationships/slideLayout" Target="../slideLayouts/slideLayout72.xml"/><Relationship Id="rId6" Type="http://schemas.openxmlformats.org/officeDocument/2006/relationships/image" Target="../media/image122.png"/><Relationship Id="rId5" Type="http://schemas.openxmlformats.org/officeDocument/2006/relationships/chart" Target="../charts/chart9.xml"/><Relationship Id="rId4" Type="http://schemas.openxmlformats.org/officeDocument/2006/relationships/chart" Target="../charts/chart8.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48.xml"/><Relationship Id="rId1" Type="http://schemas.openxmlformats.org/officeDocument/2006/relationships/tags" Target="../tags/tag19.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3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Grp="1" noChangeArrowheads="1"/>
          </p:cNvSpPr>
          <p:nvPr>
            <p:ph type="title"/>
          </p:nvPr>
        </p:nvSpPr>
        <p:spPr>
          <a:xfrm>
            <a:off x="381000" y="740743"/>
            <a:ext cx="11430000" cy="3206825"/>
          </a:xfrm>
        </p:spPr>
        <p:txBody>
          <a:bodyPr wrap="square" anchor="b">
            <a:noAutofit/>
          </a:bodyPr>
          <a:lstStyle/>
          <a:p>
            <a:pPr>
              <a:spcBef>
                <a:spcPts val="600"/>
              </a:spcBef>
            </a:pPr>
            <a:r>
              <a:rPr lang="en-US" sz="4600" dirty="0">
                <a:solidFill>
                  <a:srgbClr val="0331FF"/>
                </a:solidFill>
                <a:latin typeface="Calibri" panose="020F0502020204030204" pitchFamily="34" charset="0"/>
                <a:cs typeface="Calibri" panose="020F0502020204030204" pitchFamily="34" charset="0"/>
              </a:rPr>
              <a:t>Integrating New Advances into </a:t>
            </a:r>
            <a:br>
              <a:rPr lang="en-US" sz="4600" dirty="0">
                <a:solidFill>
                  <a:srgbClr val="0331FF"/>
                </a:solidFill>
                <a:latin typeface="Calibri" panose="020F0502020204030204" pitchFamily="34" charset="0"/>
                <a:cs typeface="Calibri" panose="020F0502020204030204" pitchFamily="34" charset="0"/>
              </a:rPr>
            </a:br>
            <a:r>
              <a:rPr lang="en-US" sz="4600" dirty="0">
                <a:solidFill>
                  <a:srgbClr val="0331FF"/>
                </a:solidFill>
                <a:latin typeface="Calibri" panose="020F0502020204030204" pitchFamily="34" charset="0"/>
                <a:cs typeface="Calibri" panose="020F0502020204030204" pitchFamily="34" charset="0"/>
              </a:rPr>
              <a:t>Community Oncology Practice </a:t>
            </a:r>
            <a:br>
              <a:rPr lang="en-US" sz="4600" dirty="0">
                <a:solidFill>
                  <a:srgbClr val="0331FF"/>
                </a:solidFill>
                <a:latin typeface="Calibri" panose="020F0502020204030204" pitchFamily="34" charset="0"/>
                <a:cs typeface="Calibri" panose="020F0502020204030204" pitchFamily="34" charset="0"/>
              </a:rPr>
            </a:br>
            <a:br>
              <a:rPr lang="en-US" sz="1000" dirty="0">
                <a:solidFill>
                  <a:srgbClr val="0331FF"/>
                </a:solidFill>
                <a:latin typeface="Calibri" panose="020F0502020204030204" pitchFamily="34" charset="0"/>
                <a:cs typeface="Calibri" panose="020F0502020204030204" pitchFamily="34" charset="0"/>
              </a:rPr>
            </a:br>
            <a:r>
              <a:rPr lang="en-US" sz="4000" b="0" i="1" dirty="0">
                <a:solidFill>
                  <a:srgbClr val="015593"/>
                </a:solidFill>
                <a:latin typeface="Calibri" panose="020F0502020204030204" pitchFamily="34" charset="0"/>
                <a:cs typeface="Calibri" panose="020F0502020204030204" pitchFamily="34" charset="0"/>
              </a:rPr>
              <a:t>CME/MOC, NCPD and ACPE Accredited</a:t>
            </a:r>
          </a:p>
        </p:txBody>
      </p:sp>
      <p:sp>
        <p:nvSpPr>
          <p:cNvPr id="13" name="Rectangle 4">
            <a:extLst>
              <a:ext uri="{FF2B5EF4-FFF2-40B4-BE49-F238E27FC236}">
                <a16:creationId xmlns:a16="http://schemas.microsoft.com/office/drawing/2014/main" id="{A715E886-7A4D-B146-ABE9-3E74E44BADF6}"/>
              </a:ext>
            </a:extLst>
          </p:cNvPr>
          <p:cNvSpPr txBox="1">
            <a:spLocks noChangeArrowheads="1"/>
          </p:cNvSpPr>
          <p:nvPr/>
        </p:nvSpPr>
        <p:spPr bwMode="auto">
          <a:xfrm>
            <a:off x="381000" y="3947568"/>
            <a:ext cx="11430000" cy="1894114"/>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lvl="0">
              <a:spcBef>
                <a:spcPts val="600"/>
              </a:spcBef>
              <a:defRPr/>
            </a:pPr>
            <a:r>
              <a:rPr lang="en-US" sz="4000" kern="0" dirty="0">
                <a:solidFill>
                  <a:srgbClr val="002060"/>
                </a:solidFill>
                <a:latin typeface="Calibri" panose="020F0502020204030204" pitchFamily="34" charset="0"/>
                <a:cs typeface="Calibri" panose="020F0502020204030204" pitchFamily="34" charset="0"/>
              </a:rPr>
              <a:t>Saturday, October 17, 2026 </a:t>
            </a:r>
            <a:br>
              <a:rPr kumimoji="0" lang="en-US" sz="40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rPr>
            </a:br>
            <a:r>
              <a:rPr kumimoji="0" lang="en-US" sz="40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rPr>
              <a:t>7:15 AM – 12:00 PM ET</a:t>
            </a:r>
          </a:p>
        </p:txBody>
      </p:sp>
    </p:spTree>
    <p:custDataLst>
      <p:tags r:id="rId1"/>
    </p:custDataLst>
    <p:extLst>
      <p:ext uri="{BB962C8B-B14F-4D97-AF65-F5344CB8AC3E}">
        <p14:creationId xmlns:p14="http://schemas.microsoft.com/office/powerpoint/2010/main" val="100687229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A91F0-535A-B666-1ABB-B2EB8AB24F2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24D1459-78E8-611F-1F4A-37C16C14DBED}"/>
              </a:ext>
            </a:extLst>
          </p:cNvPr>
          <p:cNvSpPr/>
          <p:nvPr/>
        </p:nvSpPr>
        <p:spPr bwMode="auto">
          <a:xfrm>
            <a:off x="695400" y="2803937"/>
            <a:ext cx="10332720" cy="548640"/>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C5EC0A32-E5BB-9313-BC0A-CA41FD7700DF}"/>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FFF73017-4F26-B278-A65D-90E25141674C}"/>
              </a:ext>
            </a:extLst>
          </p:cNvPr>
          <p:cNvSpPr txBox="1">
            <a:spLocks/>
          </p:cNvSpPr>
          <p:nvPr/>
        </p:nvSpPr>
        <p:spPr bwMode="auto">
          <a:xfrm>
            <a:off x="990650" y="1628800"/>
            <a:ext cx="10202237"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0000"/>
              </a:lnSpc>
              <a:spcBef>
                <a:spcPts val="2400"/>
              </a:spcBef>
              <a:spcAft>
                <a:spcPts val="0"/>
              </a:spcAft>
              <a:buClr>
                <a:srgbClr val="000000"/>
              </a:buClr>
              <a:buSzPct val="100000"/>
              <a:buFont typeface="Arial" pitchFamily="-72" charset="0"/>
              <a:buNone/>
              <a:tabLst/>
              <a:defRPr/>
            </a:pPr>
            <a:r>
              <a:rPr kumimoji="0" lang="en-US" sz="3000" b="1" i="0" u="none" strike="noStrike" kern="1200" cap="none" spc="0" normalizeH="0" baseline="0" noProof="0" dirty="0">
                <a:ln>
                  <a:noFill/>
                </a:ln>
                <a:solidFill>
                  <a:srgbClr val="000000"/>
                </a:solidFill>
                <a:effectLst/>
                <a:uLnTx/>
                <a:uFillTx/>
                <a:latin typeface="Calibri" charset="0"/>
                <a:ea typeface="MS PGothic" pitchFamily="34" charset="-128"/>
              </a:rPr>
              <a:t>Module 1 — Breast Cancer: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Drs Geyer, Lustberg, Nanda and Wander</a:t>
            </a:r>
          </a:p>
          <a:p>
            <a:pPr marL="98425" marR="0" lvl="0" indent="0" algn="l" defTabSz="412750" rtl="0" eaLnBrk="0" fontAlgn="base" latinLnBrk="0" hangingPunct="0">
              <a:lnSpc>
                <a:spcPct val="100000"/>
              </a:lnSpc>
              <a:spcBef>
                <a:spcPts val="2400"/>
              </a:spcBef>
              <a:spcAft>
                <a:spcPts val="0"/>
              </a:spcAft>
              <a:buClr>
                <a:srgbClr val="000000"/>
              </a:buClr>
              <a:buSzPct val="100000"/>
              <a:buFont typeface="Arial" pitchFamily="-72" charset="0"/>
              <a:buNone/>
              <a:tabLst/>
              <a:defRPr/>
            </a:pPr>
            <a:r>
              <a:rPr kumimoji="0" lang="en-US" sz="3000" b="1" i="0" u="none" strike="noStrike" kern="1200" cap="none" spc="0" normalizeH="0" baseline="0" noProof="0" dirty="0">
                <a:ln>
                  <a:noFill/>
                </a:ln>
                <a:solidFill>
                  <a:srgbClr val="FFFFFF"/>
                </a:solidFill>
                <a:effectLst/>
                <a:uLnTx/>
                <a:uFillTx/>
                <a:latin typeface="Calibri" charset="0"/>
                <a:ea typeface="MS PGothic" pitchFamily="34" charset="-128"/>
              </a:rPr>
              <a:t>Module 2 — Prostate Cancer: </a:t>
            </a:r>
            <a:r>
              <a:rPr kumimoji="0" lang="en-US" sz="3000" b="0" i="1" u="none" strike="noStrike" kern="1200" cap="none" spc="0" normalizeH="0" baseline="0" noProof="0" dirty="0">
                <a:ln>
                  <a:noFill/>
                </a:ln>
                <a:solidFill>
                  <a:srgbClr val="FFFFFF"/>
                </a:solidFill>
                <a:effectLst/>
                <a:uLnTx/>
                <a:uFillTx/>
                <a:latin typeface="Calibri" charset="0"/>
                <a:ea typeface="MS PGothic" pitchFamily="34" charset="-128"/>
              </a:rPr>
              <a:t>Drs Agarwal and </a:t>
            </a:r>
            <a:r>
              <a:rPr kumimoji="0" lang="en-US" sz="3000" b="0" i="1" u="none" strike="noStrike" kern="1200" cap="none" spc="0" normalizeH="0" baseline="0" noProof="0" dirty="0" err="1">
                <a:ln>
                  <a:noFill/>
                </a:ln>
                <a:solidFill>
                  <a:srgbClr val="FFFFFF"/>
                </a:solidFill>
                <a:effectLst/>
                <a:uLnTx/>
                <a:uFillTx/>
                <a:latin typeface="Calibri" charset="0"/>
                <a:ea typeface="MS PGothic" pitchFamily="34" charset="-128"/>
              </a:rPr>
              <a:t>Antonarakis</a:t>
            </a:r>
            <a:endParaRPr kumimoji="0" lang="en-US" sz="3000" b="0" i="1" u="none" strike="noStrike" kern="1200" cap="none" spc="0" normalizeH="0" baseline="0" noProof="0" dirty="0">
              <a:ln>
                <a:noFill/>
              </a:ln>
              <a:solidFill>
                <a:srgbClr val="FFFFFF"/>
              </a:solidFill>
              <a:effectLst/>
              <a:uLnTx/>
              <a:uFillTx/>
              <a:latin typeface="Calibri" charset="0"/>
              <a:ea typeface="MS PGothic" pitchFamily="34" charset="-128"/>
            </a:endParaRPr>
          </a:p>
          <a:p>
            <a:pPr marL="98425" marR="0" lvl="0" indent="0" algn="l" defTabSz="412750" rtl="0" eaLnBrk="0" fontAlgn="base" latinLnBrk="0" hangingPunct="0">
              <a:lnSpc>
                <a:spcPct val="100000"/>
              </a:lnSpc>
              <a:spcBef>
                <a:spcPts val="2400"/>
              </a:spcBef>
              <a:spcAft>
                <a:spcPts val="0"/>
              </a:spcAft>
              <a:buClr>
                <a:srgbClr val="000000"/>
              </a:buClr>
              <a:buSzPct val="100000"/>
              <a:buFont typeface="Arial" pitchFamily="-72" charset="0"/>
              <a:buNone/>
              <a:tabLst/>
              <a:defRPr/>
            </a:pPr>
            <a:r>
              <a:rPr kumimoji="0" lang="en-US" sz="3000" b="1" i="0" u="none" strike="noStrike" kern="1200" cap="none" spc="0" normalizeH="0" baseline="0" noProof="0" dirty="0">
                <a:ln>
                  <a:noFill/>
                </a:ln>
                <a:solidFill>
                  <a:srgbClr val="000000"/>
                </a:solidFill>
                <a:effectLst/>
                <a:uLnTx/>
                <a:uFillTx/>
                <a:latin typeface="Calibri" charset="0"/>
                <a:ea typeface="MS PGothic" pitchFamily="34" charset="-128"/>
              </a:rPr>
              <a:t>Module 3 — Multiple Myeloma: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Drs </a:t>
            </a:r>
            <a:r>
              <a:rPr kumimoji="0" lang="en-US" sz="3000" b="0" i="1" u="none" strike="noStrike" kern="1200" cap="none" spc="0" normalizeH="0" baseline="0" noProof="0" dirty="0" err="1">
                <a:ln>
                  <a:noFill/>
                </a:ln>
                <a:solidFill>
                  <a:srgbClr val="000000"/>
                </a:solidFill>
                <a:effectLst/>
                <a:uLnTx/>
                <a:uFillTx/>
                <a:latin typeface="Calibri" charset="0"/>
                <a:ea typeface="MS PGothic" pitchFamily="34" charset="-128"/>
              </a:rPr>
              <a:t>Lonial</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 and Richardson</a:t>
            </a:r>
          </a:p>
        </p:txBody>
      </p:sp>
    </p:spTree>
    <p:extLst>
      <p:ext uri="{BB962C8B-B14F-4D97-AF65-F5344CB8AC3E}">
        <p14:creationId xmlns:p14="http://schemas.microsoft.com/office/powerpoint/2010/main" val="33624346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35088"/>
            <a:ext cx="10358967" cy="1143000"/>
          </a:xfrm>
        </p:spPr>
        <p:txBody>
          <a:bodyPr/>
          <a:lstStyle/>
          <a:p>
            <a:r>
              <a:rPr lang="en-US" sz="3000" dirty="0">
                <a:solidFill>
                  <a:srgbClr val="0432FF"/>
                </a:solidFill>
              </a:rPr>
              <a:t>Prostate Cancer </a:t>
            </a:r>
            <a:r>
              <a:rPr lang="en-US" dirty="0"/>
              <a:t>Faculty</a:t>
            </a:r>
          </a:p>
        </p:txBody>
      </p:sp>
      <p:sp>
        <p:nvSpPr>
          <p:cNvPr id="9" name="Text Box 7"/>
          <p:cNvSpPr txBox="1">
            <a:spLocks noChangeArrowheads="1"/>
          </p:cNvSpPr>
          <p:nvPr/>
        </p:nvSpPr>
        <p:spPr bwMode="auto">
          <a:xfrm>
            <a:off x="8027446" y="2150516"/>
            <a:ext cx="4464497" cy="1710532"/>
          </a:xfrm>
          <a:prstGeom prst="rect">
            <a:avLst/>
          </a:prstGeom>
          <a:noFill/>
          <a:ln w="9525">
            <a:noFill/>
            <a:miter lim="800000"/>
            <a:headEnd/>
            <a:tailEnd/>
          </a:ln>
        </p:spPr>
        <p:txBody>
          <a:bodyPr lIns="91440" tIns="0" rIns="0" bIns="0">
            <a:prstTxWarp prst="textNoShape">
              <a:avLst/>
            </a:prstTxWarp>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Emmanuel S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Antonarakis</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MD</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Clark Endowed Professor of Medicine</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Division of Hematology, Oncology and </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Transplantation</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University of Minnesota</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Minneapolis, Minnesota</a:t>
            </a:r>
          </a:p>
        </p:txBody>
      </p:sp>
      <p:pic>
        <p:nvPicPr>
          <p:cNvPr id="17" name="Picture 16">
            <a:extLst>
              <a:ext uri="{FF2B5EF4-FFF2-40B4-BE49-F238E27FC236}">
                <a16:creationId xmlns:a16="http://schemas.microsoft.com/office/drawing/2014/main" id="{A3DBE2E7-AEC4-464A-BE31-1B7D79A3263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59295" y="2150516"/>
            <a:ext cx="1371600" cy="1371600"/>
          </a:xfrm>
          <a:prstGeom prst="rect">
            <a:avLst/>
          </a:prstGeom>
        </p:spPr>
      </p:pic>
      <p:pic>
        <p:nvPicPr>
          <p:cNvPr id="5" name="Picture 4">
            <a:extLst>
              <a:ext uri="{FF2B5EF4-FFF2-40B4-BE49-F238E27FC236}">
                <a16:creationId xmlns:a16="http://schemas.microsoft.com/office/drawing/2014/main" id="{652EB462-CAA3-673D-3A63-8A315BEB89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4184" y="2150516"/>
            <a:ext cx="1371600" cy="1371600"/>
          </a:xfrm>
          <a:prstGeom prst="rect">
            <a:avLst/>
          </a:prstGeom>
        </p:spPr>
      </p:pic>
      <p:sp>
        <p:nvSpPr>
          <p:cNvPr id="6" name="Text Box 7">
            <a:extLst>
              <a:ext uri="{FF2B5EF4-FFF2-40B4-BE49-F238E27FC236}">
                <a16:creationId xmlns:a16="http://schemas.microsoft.com/office/drawing/2014/main" id="{2418FBE3-D4D7-FE55-DEBF-990CBBE798AE}"/>
              </a:ext>
            </a:extLst>
          </p:cNvPr>
          <p:cNvSpPr txBox="1">
            <a:spLocks noChangeArrowheads="1"/>
          </p:cNvSpPr>
          <p:nvPr/>
        </p:nvSpPr>
        <p:spPr bwMode="auto">
          <a:xfrm>
            <a:off x="2168924" y="2150516"/>
            <a:ext cx="3999084" cy="1300504"/>
          </a:xfrm>
          <a:prstGeom prst="rect">
            <a:avLst/>
          </a:prstGeom>
          <a:noFill/>
          <a:ln w="9525">
            <a:noFill/>
            <a:miter lim="800000"/>
            <a:headEnd/>
            <a:tailEnd/>
          </a:ln>
        </p:spPr>
        <p:txBody>
          <a:bodyPr lIns="91440" tIns="0" rIns="0" bIns="0">
            <a:prstTxWarp prst="textNoShape">
              <a:avLst/>
            </a:prstTxWarp>
          </a:bodyPr>
          <a:lstStyle/>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Neeraj Agarwal, MD, FASCO</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Faculty Medical Oncologist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Dana-Farber Cancer Institute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Co-Director, Prostate Cancer Program</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Harvard Cancer Consortium</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The Lank Center for Genitourinary Oncology</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Boston, Massachusetts</a:t>
            </a:r>
          </a:p>
        </p:txBody>
      </p:sp>
    </p:spTree>
    <p:custDataLst>
      <p:tags r:id="rId1"/>
    </p:custDataLst>
    <p:extLst>
      <p:ext uri="{BB962C8B-B14F-4D97-AF65-F5344CB8AC3E}">
        <p14:creationId xmlns:p14="http://schemas.microsoft.com/office/powerpoint/2010/main" val="98184808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5365"/>
            <a:ext cx="10358967" cy="1323025"/>
          </a:xfrm>
        </p:spPr>
        <p:txBody>
          <a:bodyPr/>
          <a:lstStyle/>
          <a:p>
            <a:r>
              <a:rPr lang="en-US" dirty="0"/>
              <a:t>Consulting General Medical Oncologists</a:t>
            </a:r>
          </a:p>
        </p:txBody>
      </p:sp>
      <p:sp>
        <p:nvSpPr>
          <p:cNvPr id="4" name="Text Box 7">
            <a:extLst>
              <a:ext uri="{FF2B5EF4-FFF2-40B4-BE49-F238E27FC236}">
                <a16:creationId xmlns:a16="http://schemas.microsoft.com/office/drawing/2014/main" id="{AB3727FD-F233-5F0E-C085-06F51C72E6FB}"/>
              </a:ext>
            </a:extLst>
          </p:cNvPr>
          <p:cNvSpPr txBox="1">
            <a:spLocks noChangeArrowheads="1"/>
          </p:cNvSpPr>
          <p:nvPr/>
        </p:nvSpPr>
        <p:spPr bwMode="auto">
          <a:xfrm>
            <a:off x="1747067" y="1218362"/>
            <a:ext cx="4180007"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Susmitha </a:t>
            </a:r>
            <a:r>
              <a:rPr kumimoji="0" lang="en-US" sz="1600" b="1" i="0" u="none" strike="noStrike" kern="1200" cap="none" spc="0" normalizeH="0" baseline="0" noProof="0" dirty="0" err="1">
                <a:ln>
                  <a:noFill/>
                </a:ln>
                <a:solidFill>
                  <a:srgbClr val="000000"/>
                </a:solidFill>
                <a:effectLst/>
                <a:uLnTx/>
                <a:uFillTx/>
                <a:latin typeface="Calibri"/>
                <a:ea typeface="MS PGothic" charset="0"/>
                <a:cs typeface="+mn-cs"/>
              </a:rPr>
              <a:t>Apuri</a:t>
            </a: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Inverness and Lecanto, Florida</a:t>
            </a:r>
          </a:p>
        </p:txBody>
      </p:sp>
      <p:sp>
        <p:nvSpPr>
          <p:cNvPr id="5" name="Text Box 7">
            <a:extLst>
              <a:ext uri="{FF2B5EF4-FFF2-40B4-BE49-F238E27FC236}">
                <a16:creationId xmlns:a16="http://schemas.microsoft.com/office/drawing/2014/main" id="{A54A468D-F425-5031-3A18-E26456DED163}"/>
              </a:ext>
            </a:extLst>
          </p:cNvPr>
          <p:cNvSpPr txBox="1">
            <a:spLocks noChangeArrowheads="1"/>
          </p:cNvSpPr>
          <p:nvPr/>
        </p:nvSpPr>
        <p:spPr bwMode="auto">
          <a:xfrm>
            <a:off x="1747067" y="2590922"/>
            <a:ext cx="4156846"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Mamta Choksi,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Trinity, Florida</a:t>
            </a:r>
          </a:p>
        </p:txBody>
      </p:sp>
      <p:sp>
        <p:nvSpPr>
          <p:cNvPr id="8" name="Text Box 7">
            <a:extLst>
              <a:ext uri="{FF2B5EF4-FFF2-40B4-BE49-F238E27FC236}">
                <a16:creationId xmlns:a16="http://schemas.microsoft.com/office/drawing/2014/main" id="{0A8004DA-39CC-3F9D-2BD7-6E647A8DD6EF}"/>
              </a:ext>
            </a:extLst>
          </p:cNvPr>
          <p:cNvSpPr txBox="1">
            <a:spLocks noChangeArrowheads="1"/>
          </p:cNvSpPr>
          <p:nvPr/>
        </p:nvSpPr>
        <p:spPr bwMode="auto">
          <a:xfrm>
            <a:off x="1747067" y="3965594"/>
            <a:ext cx="4178808"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Sunil Gandhi,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Lecanto, Florida</a:t>
            </a:r>
          </a:p>
        </p:txBody>
      </p:sp>
      <p:pic>
        <p:nvPicPr>
          <p:cNvPr id="6" name="Picture 5">
            <a:extLst>
              <a:ext uri="{FF2B5EF4-FFF2-40B4-BE49-F238E27FC236}">
                <a16:creationId xmlns:a16="http://schemas.microsoft.com/office/drawing/2014/main" id="{6A08686D-90B0-7F08-CFF3-1D35D771ED64}"/>
              </a:ext>
            </a:extLst>
          </p:cNvPr>
          <p:cNvPicPr>
            <a:picLocks/>
          </p:cNvPicPr>
          <p:nvPr/>
        </p:nvPicPr>
        <p:blipFill>
          <a:blip r:embed="rId3"/>
          <a:srcRect l="19974" r="23463"/>
          <a:stretch>
            <a:fillRect/>
          </a:stretch>
        </p:blipFill>
        <p:spPr>
          <a:xfrm>
            <a:off x="436860" y="1218362"/>
            <a:ext cx="1261872" cy="1261872"/>
          </a:xfrm>
          <a:prstGeom prst="ellipse">
            <a:avLst/>
          </a:prstGeom>
          <a:effectLst/>
        </p:spPr>
      </p:pic>
      <p:pic>
        <p:nvPicPr>
          <p:cNvPr id="16" name="Picture 15">
            <a:extLst>
              <a:ext uri="{FF2B5EF4-FFF2-40B4-BE49-F238E27FC236}">
                <a16:creationId xmlns:a16="http://schemas.microsoft.com/office/drawing/2014/main" id="{10C39239-1D3B-6DE9-E27A-1C7387F0D834}"/>
              </a:ext>
            </a:extLst>
          </p:cNvPr>
          <p:cNvPicPr>
            <a:picLocks/>
          </p:cNvPicPr>
          <p:nvPr/>
        </p:nvPicPr>
        <p:blipFill>
          <a:blip r:embed="rId4"/>
          <a:srcRect l="26322" t="-165" r="17115" b="165"/>
          <a:stretch>
            <a:fillRect/>
          </a:stretch>
        </p:blipFill>
        <p:spPr>
          <a:xfrm>
            <a:off x="436860" y="2590922"/>
            <a:ext cx="1261872" cy="1263984"/>
          </a:xfrm>
          <a:prstGeom prst="ellipse">
            <a:avLst/>
          </a:prstGeom>
          <a:effectLst/>
        </p:spPr>
      </p:pic>
      <p:pic>
        <p:nvPicPr>
          <p:cNvPr id="17" name="Picture 16">
            <a:extLst>
              <a:ext uri="{FF2B5EF4-FFF2-40B4-BE49-F238E27FC236}">
                <a16:creationId xmlns:a16="http://schemas.microsoft.com/office/drawing/2014/main" id="{2C610A46-94A7-1A33-F3BF-6E22413A3C29}"/>
              </a:ext>
            </a:extLst>
          </p:cNvPr>
          <p:cNvPicPr>
            <a:picLocks/>
          </p:cNvPicPr>
          <p:nvPr/>
        </p:nvPicPr>
        <p:blipFill rotWithShape="1">
          <a:blip r:embed="rId5"/>
          <a:srcRect l="25809" t="11541" r="24087" b="29"/>
          <a:stretch>
            <a:fillRect/>
          </a:stretch>
        </p:blipFill>
        <p:spPr>
          <a:xfrm>
            <a:off x="436860" y="3965594"/>
            <a:ext cx="1261872" cy="1261872"/>
          </a:xfrm>
          <a:prstGeom prst="ellipse">
            <a:avLst/>
          </a:prstGeom>
          <a:effectLst/>
        </p:spPr>
      </p:pic>
      <p:sp>
        <p:nvSpPr>
          <p:cNvPr id="18" name="Text Box 7">
            <a:extLst>
              <a:ext uri="{FF2B5EF4-FFF2-40B4-BE49-F238E27FC236}">
                <a16:creationId xmlns:a16="http://schemas.microsoft.com/office/drawing/2014/main" id="{31FD2FDF-F5E0-AC17-C665-592F4F3282AA}"/>
              </a:ext>
            </a:extLst>
          </p:cNvPr>
          <p:cNvSpPr txBox="1">
            <a:spLocks noChangeArrowheads="1"/>
          </p:cNvSpPr>
          <p:nvPr/>
        </p:nvSpPr>
        <p:spPr bwMode="auto">
          <a:xfrm>
            <a:off x="1747067" y="5338154"/>
            <a:ext cx="4180007"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Shaachi Gupta, MD,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West Palm Beach, Florida</a:t>
            </a:r>
          </a:p>
        </p:txBody>
      </p:sp>
      <p:pic>
        <p:nvPicPr>
          <p:cNvPr id="20" name="Picture 19">
            <a:extLst>
              <a:ext uri="{FF2B5EF4-FFF2-40B4-BE49-F238E27FC236}">
                <a16:creationId xmlns:a16="http://schemas.microsoft.com/office/drawing/2014/main" id="{9C977673-85CE-7957-A81D-6CCEF9A25D51}"/>
              </a:ext>
            </a:extLst>
          </p:cNvPr>
          <p:cNvPicPr>
            <a:picLocks noChangeAspect="1"/>
          </p:cNvPicPr>
          <p:nvPr/>
        </p:nvPicPr>
        <p:blipFill>
          <a:blip r:embed="rId6"/>
          <a:srcRect l="17507" t="3792" r="28505"/>
          <a:stretch>
            <a:fillRect/>
          </a:stretch>
        </p:blipFill>
        <p:spPr>
          <a:xfrm>
            <a:off x="436860" y="5338154"/>
            <a:ext cx="1258892" cy="1261872"/>
          </a:xfrm>
          <a:prstGeom prst="ellipse">
            <a:avLst/>
          </a:prstGeom>
          <a:effectLst/>
        </p:spPr>
      </p:pic>
      <p:sp>
        <p:nvSpPr>
          <p:cNvPr id="29" name="Text Box 7">
            <a:extLst>
              <a:ext uri="{FF2B5EF4-FFF2-40B4-BE49-F238E27FC236}">
                <a16:creationId xmlns:a16="http://schemas.microsoft.com/office/drawing/2014/main" id="{4BC42702-F834-7190-E835-F065E793086D}"/>
              </a:ext>
            </a:extLst>
          </p:cNvPr>
          <p:cNvSpPr txBox="1">
            <a:spLocks noChangeArrowheads="1"/>
          </p:cNvSpPr>
          <p:nvPr/>
        </p:nvSpPr>
        <p:spPr bwMode="auto">
          <a:xfrm>
            <a:off x="7504397" y="2593325"/>
            <a:ext cx="4180007"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cs typeface="+mn-cs"/>
              </a:rPr>
              <a:t>Renjitha</a:t>
            </a: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 Ignatius,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Sun City Center, Florida</a:t>
            </a:r>
          </a:p>
        </p:txBody>
      </p:sp>
      <p:sp>
        <p:nvSpPr>
          <p:cNvPr id="30" name="Text Box 7">
            <a:extLst>
              <a:ext uri="{FF2B5EF4-FFF2-40B4-BE49-F238E27FC236}">
                <a16:creationId xmlns:a16="http://schemas.microsoft.com/office/drawing/2014/main" id="{F783E722-EF46-E4CC-4263-47E9468717D5}"/>
              </a:ext>
            </a:extLst>
          </p:cNvPr>
          <p:cNvSpPr txBox="1">
            <a:spLocks noChangeArrowheads="1"/>
          </p:cNvSpPr>
          <p:nvPr/>
        </p:nvSpPr>
        <p:spPr bwMode="auto">
          <a:xfrm>
            <a:off x="7504397" y="1218362"/>
            <a:ext cx="4156846"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Maen Hussein,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The Villages, Florida</a:t>
            </a:r>
          </a:p>
        </p:txBody>
      </p:sp>
      <p:sp>
        <p:nvSpPr>
          <p:cNvPr id="31" name="Text Box 7">
            <a:extLst>
              <a:ext uri="{FF2B5EF4-FFF2-40B4-BE49-F238E27FC236}">
                <a16:creationId xmlns:a16="http://schemas.microsoft.com/office/drawing/2014/main" id="{7887C26B-E77B-DF65-536A-8AB45C11FC7F}"/>
              </a:ext>
            </a:extLst>
          </p:cNvPr>
          <p:cNvSpPr txBox="1">
            <a:spLocks noChangeArrowheads="1"/>
          </p:cNvSpPr>
          <p:nvPr/>
        </p:nvSpPr>
        <p:spPr bwMode="auto">
          <a:xfrm>
            <a:off x="7504397" y="3965594"/>
            <a:ext cx="4178808"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Shachar Peles,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Lake Worth, Florida</a:t>
            </a:r>
          </a:p>
        </p:txBody>
      </p:sp>
      <p:sp>
        <p:nvSpPr>
          <p:cNvPr id="35" name="Text Box 7">
            <a:extLst>
              <a:ext uri="{FF2B5EF4-FFF2-40B4-BE49-F238E27FC236}">
                <a16:creationId xmlns:a16="http://schemas.microsoft.com/office/drawing/2014/main" id="{B2813538-FB64-DBDD-4BC3-1C6C18283281}"/>
              </a:ext>
            </a:extLst>
          </p:cNvPr>
          <p:cNvSpPr txBox="1">
            <a:spLocks noChangeArrowheads="1"/>
          </p:cNvSpPr>
          <p:nvPr/>
        </p:nvSpPr>
        <p:spPr bwMode="auto">
          <a:xfrm>
            <a:off x="7504397" y="5338154"/>
            <a:ext cx="4180007"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Syed F Zafar,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Fort Myers, Florida</a:t>
            </a:r>
          </a:p>
        </p:txBody>
      </p:sp>
      <p:pic>
        <p:nvPicPr>
          <p:cNvPr id="37" name="Picture 36">
            <a:extLst>
              <a:ext uri="{FF2B5EF4-FFF2-40B4-BE49-F238E27FC236}">
                <a16:creationId xmlns:a16="http://schemas.microsoft.com/office/drawing/2014/main" id="{6439F20B-C1C4-B3C5-289F-543A29DBAC7A}"/>
              </a:ext>
            </a:extLst>
          </p:cNvPr>
          <p:cNvPicPr>
            <a:picLocks/>
          </p:cNvPicPr>
          <p:nvPr/>
        </p:nvPicPr>
        <p:blipFill rotWithShape="1">
          <a:blip r:embed="rId7"/>
          <a:srcRect l="25164" r="16846"/>
          <a:stretch>
            <a:fillRect/>
          </a:stretch>
        </p:blipFill>
        <p:spPr>
          <a:xfrm>
            <a:off x="6194190" y="2593325"/>
            <a:ext cx="1261872" cy="1259469"/>
          </a:xfrm>
          <a:prstGeom prst="ellipse">
            <a:avLst/>
          </a:prstGeom>
          <a:effectLst/>
        </p:spPr>
      </p:pic>
      <p:pic>
        <p:nvPicPr>
          <p:cNvPr id="38" name="Picture 37">
            <a:extLst>
              <a:ext uri="{FF2B5EF4-FFF2-40B4-BE49-F238E27FC236}">
                <a16:creationId xmlns:a16="http://schemas.microsoft.com/office/drawing/2014/main" id="{5229AD2E-D31C-B5AD-EFF5-DDB22DAB981C}"/>
              </a:ext>
            </a:extLst>
          </p:cNvPr>
          <p:cNvPicPr>
            <a:picLocks noChangeAspect="1"/>
          </p:cNvPicPr>
          <p:nvPr/>
        </p:nvPicPr>
        <p:blipFill rotWithShape="1">
          <a:blip r:embed="rId8"/>
          <a:srcRect l="26655" t="15918" r="26193"/>
          <a:stretch>
            <a:fillRect/>
          </a:stretch>
        </p:blipFill>
        <p:spPr>
          <a:xfrm>
            <a:off x="6203334" y="1218362"/>
            <a:ext cx="1261872" cy="1265735"/>
          </a:xfrm>
          <a:prstGeom prst="ellipse">
            <a:avLst/>
          </a:prstGeom>
          <a:effectLst/>
        </p:spPr>
      </p:pic>
      <p:pic>
        <p:nvPicPr>
          <p:cNvPr id="39" name="Picture 38">
            <a:extLst>
              <a:ext uri="{FF2B5EF4-FFF2-40B4-BE49-F238E27FC236}">
                <a16:creationId xmlns:a16="http://schemas.microsoft.com/office/drawing/2014/main" id="{ED26E129-DC93-C8ED-D430-78A7D927F179}"/>
              </a:ext>
            </a:extLst>
          </p:cNvPr>
          <p:cNvPicPr>
            <a:picLocks/>
          </p:cNvPicPr>
          <p:nvPr/>
        </p:nvPicPr>
        <p:blipFill rotWithShape="1">
          <a:blip r:embed="rId9"/>
          <a:srcRect l="28143" t="1557" r="21488" b="7385"/>
          <a:stretch>
            <a:fillRect/>
          </a:stretch>
        </p:blipFill>
        <p:spPr>
          <a:xfrm>
            <a:off x="6194189" y="3965594"/>
            <a:ext cx="1261872" cy="1261872"/>
          </a:xfrm>
          <a:prstGeom prst="ellipse">
            <a:avLst/>
          </a:prstGeom>
          <a:effectLst/>
        </p:spPr>
      </p:pic>
      <p:pic>
        <p:nvPicPr>
          <p:cNvPr id="40" name="Picture 39">
            <a:extLst>
              <a:ext uri="{FF2B5EF4-FFF2-40B4-BE49-F238E27FC236}">
                <a16:creationId xmlns:a16="http://schemas.microsoft.com/office/drawing/2014/main" id="{94265641-B91F-DFC6-1D94-A66ADF095519}"/>
              </a:ext>
            </a:extLst>
          </p:cNvPr>
          <p:cNvPicPr>
            <a:picLocks/>
          </p:cNvPicPr>
          <p:nvPr/>
        </p:nvPicPr>
        <p:blipFill rotWithShape="1">
          <a:blip r:embed="rId10"/>
          <a:srcRect l="31794" t="14223" r="31404" b="19161"/>
          <a:stretch>
            <a:fillRect/>
          </a:stretch>
        </p:blipFill>
        <p:spPr>
          <a:xfrm>
            <a:off x="6194190" y="5338154"/>
            <a:ext cx="1261872" cy="1261872"/>
          </a:xfrm>
          <a:prstGeom prst="ellipse">
            <a:avLst/>
          </a:prstGeom>
          <a:effectLst/>
        </p:spPr>
      </p:pic>
    </p:spTree>
    <p:custDataLst>
      <p:tags r:id="rId1"/>
    </p:custDataLst>
    <p:extLst>
      <p:ext uri="{BB962C8B-B14F-4D97-AF65-F5344CB8AC3E}">
        <p14:creationId xmlns:p14="http://schemas.microsoft.com/office/powerpoint/2010/main" val="122191010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5616-704B-A139-A791-08E7B581F9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FC1AB-5F92-5346-EE9B-27A647A110DD}"/>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DFA44683-7CBE-DAD2-6FBD-75BA452AB39B}"/>
              </a:ext>
            </a:extLst>
          </p:cNvPr>
          <p:cNvSpPr>
            <a:spLocks noGrp="1"/>
          </p:cNvSpPr>
          <p:nvPr>
            <p:ph idx="1"/>
          </p:nvPr>
        </p:nvSpPr>
        <p:spPr>
          <a:xfrm>
            <a:off x="1487488" y="1556792"/>
            <a:ext cx="8784977" cy="4320480"/>
          </a:xfrm>
        </p:spPr>
        <p:txBody>
          <a:bodyPr/>
          <a:lstStyle/>
          <a:p>
            <a:pPr marL="98425" indent="0">
              <a:lnSpc>
                <a:spcPct val="150000"/>
              </a:lnSpc>
              <a:spcBef>
                <a:spcPts val="0"/>
              </a:spcBef>
              <a:spcAft>
                <a:spcPts val="1200"/>
              </a:spcAft>
              <a:buNone/>
            </a:pPr>
            <a:r>
              <a:rPr lang="en-US" sz="2800" dirty="0">
                <a:solidFill>
                  <a:schemeClr val="tx1"/>
                </a:solidFill>
              </a:rPr>
              <a:t>Introduction: ESMO 2026; Recent FDA Approvals</a:t>
            </a:r>
          </a:p>
          <a:p>
            <a:pPr marL="98425" indent="0">
              <a:lnSpc>
                <a:spcPct val="150000"/>
              </a:lnSpc>
              <a:spcBef>
                <a:spcPts val="0"/>
              </a:spcBef>
              <a:spcAft>
                <a:spcPts val="1200"/>
              </a:spcAft>
              <a:buNone/>
            </a:pPr>
            <a:r>
              <a:rPr lang="en-US" sz="2800" dirty="0">
                <a:solidFill>
                  <a:schemeClr val="tx1"/>
                </a:solidFill>
              </a:rPr>
              <a:t>Selection of Endocrine Therapy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tx1"/>
                </a:solidFill>
              </a:rPr>
              <a:t>Utility of PARP Inhibitors – Dr Agarwal</a:t>
            </a:r>
          </a:p>
          <a:p>
            <a:pPr marL="98425" indent="0">
              <a:lnSpc>
                <a:spcPct val="150000"/>
              </a:lnSpc>
              <a:spcBef>
                <a:spcPts val="0"/>
              </a:spcBef>
              <a:spcAft>
                <a:spcPts val="1200"/>
              </a:spcAft>
              <a:buNone/>
            </a:pPr>
            <a:r>
              <a:rPr lang="en-US" sz="2800" dirty="0">
                <a:solidFill>
                  <a:schemeClr val="tx1"/>
                </a:solidFill>
              </a:rPr>
              <a:t>AKT Inhibition for PTEN-Deficient Disease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tx1"/>
                </a:solidFill>
              </a:rPr>
              <a:t>Radiopharmaceuticals – Dr Agarwal</a:t>
            </a:r>
          </a:p>
        </p:txBody>
      </p:sp>
    </p:spTree>
    <p:extLst>
      <p:ext uri="{BB962C8B-B14F-4D97-AF65-F5344CB8AC3E}">
        <p14:creationId xmlns:p14="http://schemas.microsoft.com/office/powerpoint/2010/main" val="417499880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11B11-5B5B-F2FB-929F-CFFE4AF7F3B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7DC6DA4-809B-DAD7-52E7-1108D789BCB3}"/>
              </a:ext>
            </a:extLst>
          </p:cNvPr>
          <p:cNvSpPr/>
          <p:nvPr/>
        </p:nvSpPr>
        <p:spPr bwMode="auto">
          <a:xfrm>
            <a:off x="1021153" y="1585097"/>
            <a:ext cx="9648211" cy="64807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34E6A783-3917-756C-CDCE-079BD873BBAE}"/>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3623B373-07BD-F845-F4D0-A8B5BEB3A787}"/>
              </a:ext>
            </a:extLst>
          </p:cNvPr>
          <p:cNvSpPr>
            <a:spLocks noGrp="1"/>
          </p:cNvSpPr>
          <p:nvPr>
            <p:ph idx="1"/>
          </p:nvPr>
        </p:nvSpPr>
        <p:spPr>
          <a:xfrm>
            <a:off x="1487488" y="1556792"/>
            <a:ext cx="8784977" cy="4320480"/>
          </a:xfrm>
        </p:spPr>
        <p:txBody>
          <a:bodyPr/>
          <a:lstStyle/>
          <a:p>
            <a:pPr marL="98425" indent="0">
              <a:lnSpc>
                <a:spcPct val="150000"/>
              </a:lnSpc>
              <a:spcBef>
                <a:spcPts val="0"/>
              </a:spcBef>
              <a:spcAft>
                <a:spcPts val="1200"/>
              </a:spcAft>
              <a:buNone/>
            </a:pPr>
            <a:r>
              <a:rPr lang="en-US" sz="2800" dirty="0">
                <a:solidFill>
                  <a:schemeClr val="bg1"/>
                </a:solidFill>
              </a:rPr>
              <a:t>Introduction: ESMO 2026; Recent FDA Approvals</a:t>
            </a:r>
          </a:p>
          <a:p>
            <a:pPr marL="98425" indent="0">
              <a:lnSpc>
                <a:spcPct val="150000"/>
              </a:lnSpc>
              <a:spcBef>
                <a:spcPts val="0"/>
              </a:spcBef>
              <a:spcAft>
                <a:spcPts val="1200"/>
              </a:spcAft>
              <a:buNone/>
            </a:pPr>
            <a:r>
              <a:rPr lang="en-US" sz="2800" dirty="0">
                <a:solidFill>
                  <a:schemeClr val="tx1"/>
                </a:solidFill>
              </a:rPr>
              <a:t>Selection of Endocrine Therapy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tx1"/>
                </a:solidFill>
              </a:rPr>
              <a:t>Utility of PARP Inhibitors – Dr Agarwal</a:t>
            </a:r>
          </a:p>
          <a:p>
            <a:pPr marL="98425" indent="0">
              <a:lnSpc>
                <a:spcPct val="150000"/>
              </a:lnSpc>
              <a:spcBef>
                <a:spcPts val="0"/>
              </a:spcBef>
              <a:spcAft>
                <a:spcPts val="1200"/>
              </a:spcAft>
              <a:buNone/>
            </a:pPr>
            <a:r>
              <a:rPr lang="en-US" sz="2800" dirty="0">
                <a:solidFill>
                  <a:schemeClr val="tx1"/>
                </a:solidFill>
              </a:rPr>
              <a:t>AKT Inhibition for PTEN-Deficient Disease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tx1"/>
                </a:solidFill>
              </a:rPr>
              <a:t>Radiopharmaceuticals – Dr Agarwal</a:t>
            </a:r>
          </a:p>
        </p:txBody>
      </p:sp>
    </p:spTree>
    <p:extLst>
      <p:ext uri="{BB962C8B-B14F-4D97-AF65-F5344CB8AC3E}">
        <p14:creationId xmlns:p14="http://schemas.microsoft.com/office/powerpoint/2010/main" val="160143594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93A5-25A9-EF0D-D2A8-3334CA05F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2AA79-F2F7-9C20-0E8C-79A4D2EF247A}"/>
              </a:ext>
            </a:extLst>
          </p:cNvPr>
          <p:cNvSpPr>
            <a:spLocks noGrp="1"/>
          </p:cNvSpPr>
          <p:nvPr>
            <p:ph type="title"/>
          </p:nvPr>
        </p:nvSpPr>
        <p:spPr/>
        <p:txBody>
          <a:bodyPr/>
          <a:lstStyle/>
          <a:p>
            <a:r>
              <a:rPr lang="en-US" sz="3200" dirty="0">
                <a:solidFill>
                  <a:schemeClr val="tx1"/>
                </a:solidFill>
              </a:rPr>
              <a:t>Select ESMO 2026 Abstracts</a:t>
            </a:r>
            <a:br>
              <a:rPr lang="en-US" sz="3200" dirty="0">
                <a:solidFill>
                  <a:srgbClr val="0432FF"/>
                </a:solidFill>
              </a:rPr>
            </a:br>
            <a:r>
              <a:rPr lang="en-US" sz="2800" dirty="0">
                <a:solidFill>
                  <a:srgbClr val="0432FF"/>
                </a:solidFill>
              </a:rPr>
              <a:t>Prostate Cancer</a:t>
            </a:r>
          </a:p>
        </p:txBody>
      </p:sp>
      <p:sp>
        <p:nvSpPr>
          <p:cNvPr id="4" name="Rounded Rectangle 3">
            <a:extLst>
              <a:ext uri="{FF2B5EF4-FFF2-40B4-BE49-F238E27FC236}">
                <a16:creationId xmlns:a16="http://schemas.microsoft.com/office/drawing/2014/main" id="{384DF1C1-BD33-46BA-D70A-4439B0649093}"/>
              </a:ext>
            </a:extLst>
          </p:cNvPr>
          <p:cNvSpPr/>
          <p:nvPr/>
        </p:nvSpPr>
        <p:spPr bwMode="auto">
          <a:xfrm>
            <a:off x="1810664" y="1325269"/>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9168E8A9-6392-9FB5-E7F8-384798734174}"/>
              </a:ext>
            </a:extLst>
          </p:cNvPr>
          <p:cNvSpPr/>
          <p:nvPr/>
        </p:nvSpPr>
        <p:spPr bwMode="auto">
          <a:xfrm>
            <a:off x="384508" y="1369265"/>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CB0D2CA1-2F9B-E1C5-3080-429A47E4E706}"/>
              </a:ext>
            </a:extLst>
          </p:cNvPr>
          <p:cNvSpPr txBox="1"/>
          <p:nvPr/>
        </p:nvSpPr>
        <p:spPr>
          <a:xfrm>
            <a:off x="384508" y="1369265"/>
            <a:ext cx="128016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ts val="28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LBA4</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1" name="TextBox 10">
            <a:extLst>
              <a:ext uri="{FF2B5EF4-FFF2-40B4-BE49-F238E27FC236}">
                <a16:creationId xmlns:a16="http://schemas.microsoft.com/office/drawing/2014/main" id="{968E6CE4-0857-71E2-BA68-D7A195C74EE7}"/>
              </a:ext>
            </a:extLst>
          </p:cNvPr>
          <p:cNvSpPr txBox="1"/>
          <p:nvPr/>
        </p:nvSpPr>
        <p:spPr>
          <a:xfrm>
            <a:off x="1810664" y="1325269"/>
            <a:ext cx="10149840" cy="1371600"/>
          </a:xfrm>
          <a:prstGeom prst="rect">
            <a:avLst/>
          </a:prstGeom>
          <a:noFill/>
        </p:spPr>
        <p:txBody>
          <a:bodyPr wrap="square" rIns="182880" rtlCol="0" anchor="ctr">
            <a:noAutofit/>
          </a:bodyPr>
          <a:lstStyle/>
          <a:p>
            <a:pPr marL="98425" marR="0" lvl="0" indent="0" algn="l" defTabSz="412750" rtl="0" eaLnBrk="0" fontAlgn="base" latinLnBrk="0" hangingPunct="0">
              <a:lnSpc>
                <a:spcPct val="100000"/>
              </a:lnSpc>
              <a:spcBef>
                <a:spcPts val="0"/>
              </a:spcBef>
              <a:spcAft>
                <a:spcPts val="0"/>
              </a:spcAft>
              <a:buClr>
                <a:srgbClr val="000000"/>
              </a:buClr>
              <a:buSzPct val="100000"/>
              <a:buFont typeface="Arial" pitchFamily="-72" charset="0"/>
              <a:buNone/>
              <a:tabLst/>
              <a:defRPr/>
            </a:pP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Darolutamide</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with androgen deprivation therapy (ADT) and definitive or salvage locoregional radiation therapy (RT) for </a:t>
            </a:r>
            <a:r>
              <a:rPr kumimoji="0" lang="en-US" sz="1900" b="1" i="0" u="none" strike="noStrike" kern="0" cap="none" spc="0" normalizeH="0" baseline="0" noProof="0" dirty="0" err="1">
                <a:ln>
                  <a:noFill/>
                </a:ln>
                <a:solidFill>
                  <a:srgbClr val="FFFFFF"/>
                </a:solidFill>
                <a:effectLst/>
                <a:uLnTx/>
                <a:uFillTx/>
                <a:latin typeface="Calibri"/>
                <a:ea typeface="MS PGothic" pitchFamily="34" charset="-128"/>
                <a:cs typeface="Calibri"/>
              </a:rPr>
              <a:t>localised</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very high-risk prostate cancer: Interim analysis of an international, placebo-controlled, </a:t>
            </a:r>
            <a:r>
              <a:rPr kumimoji="0" lang="en-US" sz="1900" b="1" i="0" u="none" strike="noStrike" kern="0" cap="none" spc="0" normalizeH="0" baseline="0" noProof="0" dirty="0" err="1">
                <a:ln>
                  <a:noFill/>
                </a:ln>
                <a:solidFill>
                  <a:srgbClr val="FFFFFF"/>
                </a:solidFill>
                <a:effectLst/>
                <a:uLnTx/>
                <a:uFillTx/>
                <a:latin typeface="Calibri"/>
                <a:ea typeface="MS PGothic" pitchFamily="34" charset="-128"/>
                <a:cs typeface="Calibri"/>
              </a:rPr>
              <a:t>randomised</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phase 3 trial (DASL-</a:t>
            </a:r>
            <a:r>
              <a:rPr kumimoji="0" lang="en-US" sz="1900" b="1" i="0" u="none" strike="noStrike" kern="0" cap="none" spc="0" normalizeH="0" baseline="0" noProof="0" dirty="0" err="1">
                <a:ln>
                  <a:noFill/>
                </a:ln>
                <a:solidFill>
                  <a:srgbClr val="FFFFFF"/>
                </a:solidFill>
                <a:effectLst/>
                <a:uLnTx/>
                <a:uFillTx/>
                <a:latin typeface="Calibri"/>
                <a:ea typeface="MS PGothic" pitchFamily="34" charset="-128"/>
                <a:cs typeface="Calibri"/>
              </a:rPr>
              <a:t>HiCaP</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ANZUP1801). </a:t>
            </a:r>
          </a:p>
          <a:p>
            <a:pPr marL="98425" marR="0" lvl="0" indent="0" algn="l" defTabSz="412750" rtl="0" eaLnBrk="0" fontAlgn="base" latinLnBrk="0" hangingPunct="0">
              <a:lnSpc>
                <a:spcPct val="100000"/>
              </a:lnSpc>
              <a:spcBef>
                <a:spcPts val="0"/>
              </a:spcBef>
              <a:spcAft>
                <a:spcPts val="0"/>
              </a:spcAft>
              <a:buClr>
                <a:srgbClr val="000000"/>
              </a:buClr>
              <a:buSzPct val="100000"/>
              <a:buFont typeface="Arial" pitchFamily="-72" charset="0"/>
              <a:buNone/>
              <a:tabLst/>
              <a:defRPr/>
            </a:pP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Niazi T et al. </a:t>
            </a:r>
          </a:p>
        </p:txBody>
      </p:sp>
      <p:sp>
        <p:nvSpPr>
          <p:cNvPr id="6" name="Rounded Rectangle 5">
            <a:extLst>
              <a:ext uri="{FF2B5EF4-FFF2-40B4-BE49-F238E27FC236}">
                <a16:creationId xmlns:a16="http://schemas.microsoft.com/office/drawing/2014/main" id="{733B4F20-7FD4-1666-01DA-CF717BB3BF22}"/>
              </a:ext>
            </a:extLst>
          </p:cNvPr>
          <p:cNvSpPr/>
          <p:nvPr/>
        </p:nvSpPr>
        <p:spPr bwMode="auto">
          <a:xfrm>
            <a:off x="1810664" y="2923063"/>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BEAE6A05-8222-932B-F4C4-9EE38C54C63D}"/>
              </a:ext>
            </a:extLst>
          </p:cNvPr>
          <p:cNvSpPr/>
          <p:nvPr/>
        </p:nvSpPr>
        <p:spPr bwMode="auto">
          <a:xfrm>
            <a:off x="384508" y="2967059"/>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0C629BFD-AF84-1836-3FCC-3300697801C5}"/>
              </a:ext>
            </a:extLst>
          </p:cNvPr>
          <p:cNvSpPr txBox="1"/>
          <p:nvPr/>
        </p:nvSpPr>
        <p:spPr>
          <a:xfrm>
            <a:off x="1810664" y="2923063"/>
            <a:ext cx="10149840" cy="1371600"/>
          </a:xfrm>
          <a:prstGeom prst="rect">
            <a:avLst/>
          </a:prstGeom>
          <a:noFill/>
        </p:spPr>
        <p:txBody>
          <a:bodyPr wrap="square" rIns="182880" bIns="91440" rtlCol="0" anchor="ctr">
            <a:noAutofit/>
          </a:bodyPr>
          <a:lstStyle/>
          <a:p>
            <a:pPr marL="98425" marR="0" lvl="0" indent="0" algn="l" defTabSz="455613"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Perioperative </a:t>
            </a: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apalutamide</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(APA) plus androgen deprivation therapy (ADT) with radical prostatectomy plus pelvic lymph node dissection (RP + PLND) vs RP + PLND alone in patients (pts) with high-risk localized or locally advanced prostate cancer (HR LPC/LAPC): PROTEUS </a:t>
            </a:r>
            <a:r>
              <a:rPr kumimoji="0" lang="en-US" sz="1900" b="1" i="0" u="none" strike="noStrike" kern="1200" cap="none" spc="0" normalizeH="0" baseline="0" noProof="0" dirty="0" err="1">
                <a:ln>
                  <a:noFill/>
                </a:ln>
                <a:solidFill>
                  <a:srgbClr val="FFFFFF"/>
                </a:solidFill>
                <a:effectLst/>
                <a:uLnTx/>
                <a:uFillTx/>
                <a:latin typeface="Calibri"/>
                <a:ea typeface="MS PGothic" charset="0"/>
                <a:cs typeface="Calibri"/>
              </a:rPr>
              <a:t>substudy</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a:t>
            </a:r>
          </a:p>
          <a:p>
            <a:pPr marL="98425" marR="0" lvl="0" indent="0" algn="l" defTabSz="455613"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Briganti A et al.</a:t>
            </a:r>
          </a:p>
        </p:txBody>
      </p:sp>
      <p:sp>
        <p:nvSpPr>
          <p:cNvPr id="14" name="TextBox 13">
            <a:extLst>
              <a:ext uri="{FF2B5EF4-FFF2-40B4-BE49-F238E27FC236}">
                <a16:creationId xmlns:a16="http://schemas.microsoft.com/office/drawing/2014/main" id="{AFEE7046-0E59-46B7-CBCF-56E75489DA2A}"/>
              </a:ext>
            </a:extLst>
          </p:cNvPr>
          <p:cNvSpPr txBox="1"/>
          <p:nvPr/>
        </p:nvSpPr>
        <p:spPr>
          <a:xfrm>
            <a:off x="384508" y="2967059"/>
            <a:ext cx="128016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ts val="28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LBA53</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8" name="Rounded Rectangle 7">
            <a:extLst>
              <a:ext uri="{FF2B5EF4-FFF2-40B4-BE49-F238E27FC236}">
                <a16:creationId xmlns:a16="http://schemas.microsoft.com/office/drawing/2014/main" id="{40824920-343E-A0CB-529D-85ED5A112BA7}"/>
              </a:ext>
            </a:extLst>
          </p:cNvPr>
          <p:cNvSpPr/>
          <p:nvPr/>
        </p:nvSpPr>
        <p:spPr bwMode="auto">
          <a:xfrm>
            <a:off x="1810664" y="4520857"/>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Rounded Rectangle 8">
            <a:extLst>
              <a:ext uri="{FF2B5EF4-FFF2-40B4-BE49-F238E27FC236}">
                <a16:creationId xmlns:a16="http://schemas.microsoft.com/office/drawing/2014/main" id="{1F39D32C-09F8-2FF8-3171-438222E6DB7F}"/>
              </a:ext>
            </a:extLst>
          </p:cNvPr>
          <p:cNvSpPr/>
          <p:nvPr/>
        </p:nvSpPr>
        <p:spPr bwMode="auto">
          <a:xfrm>
            <a:off x="384508" y="4564853"/>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3" name="TextBox 12">
            <a:extLst>
              <a:ext uri="{FF2B5EF4-FFF2-40B4-BE49-F238E27FC236}">
                <a16:creationId xmlns:a16="http://schemas.microsoft.com/office/drawing/2014/main" id="{8006C107-BA0C-B882-80CD-86DFF2CC0E67}"/>
              </a:ext>
            </a:extLst>
          </p:cNvPr>
          <p:cNvSpPr txBox="1"/>
          <p:nvPr/>
        </p:nvSpPr>
        <p:spPr>
          <a:xfrm>
            <a:off x="1810664" y="4520857"/>
            <a:ext cx="10149840" cy="1371600"/>
          </a:xfrm>
          <a:prstGeom prst="rect">
            <a:avLst/>
          </a:prstGeom>
          <a:noFill/>
        </p:spPr>
        <p:txBody>
          <a:bodyPr wrap="square" rIns="182880" rtlCol="0" anchor="ctr">
            <a:noAutofit/>
          </a:bodyPr>
          <a:lstStyle/>
          <a:p>
            <a:pPr marL="98425" marR="0" lvl="0" indent="0" algn="l" defTabSz="455613"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Capivasertib (</a:t>
            </a:r>
            <a:r>
              <a:rPr kumimoji="0" lang="en-US" sz="1900" b="1" i="0" u="none" strike="noStrike" kern="1200" cap="none" spc="0" normalizeH="0" baseline="0" noProof="0" dirty="0" err="1">
                <a:ln>
                  <a:noFill/>
                </a:ln>
                <a:solidFill>
                  <a:srgbClr val="8FD2E9"/>
                </a:solidFill>
                <a:effectLst/>
                <a:uLnTx/>
                <a:uFillTx/>
                <a:latin typeface="Calibri"/>
                <a:ea typeface="MS PGothic" charset="0"/>
                <a:cs typeface="Calibri"/>
              </a:rPr>
              <a:t>capi</a:t>
            </a: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 </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a:t>
            </a: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 abiraterone (</a:t>
            </a:r>
            <a:r>
              <a:rPr kumimoji="0" lang="en-US" sz="1900" b="1" i="0" u="none" strike="noStrike" kern="1200" cap="none" spc="0" normalizeH="0" baseline="0" noProof="0" dirty="0" err="1">
                <a:ln>
                  <a:noFill/>
                </a:ln>
                <a:solidFill>
                  <a:srgbClr val="8FD2E9"/>
                </a:solidFill>
                <a:effectLst/>
                <a:uLnTx/>
                <a:uFillTx/>
                <a:latin typeface="Calibri"/>
                <a:ea typeface="MS PGothic" charset="0"/>
                <a:cs typeface="Calibri"/>
              </a:rPr>
              <a:t>abi</a:t>
            </a: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 </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vs</a:t>
            </a: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 placebo (</a:t>
            </a:r>
            <a:r>
              <a:rPr kumimoji="0" lang="en-US" sz="1900" b="1" i="0" u="none" strike="noStrike" kern="1200" cap="none" spc="0" normalizeH="0" baseline="0" noProof="0" dirty="0" err="1">
                <a:ln>
                  <a:noFill/>
                </a:ln>
                <a:solidFill>
                  <a:srgbClr val="8FD2E9"/>
                </a:solidFill>
                <a:effectLst/>
                <a:uLnTx/>
                <a:uFillTx/>
                <a:latin typeface="Calibri"/>
                <a:ea typeface="MS PGothic" charset="0"/>
                <a:cs typeface="Calibri"/>
              </a:rPr>
              <a:t>pbo</a:t>
            </a: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 </a:t>
            </a:r>
            <a:r>
              <a:rPr kumimoji="0" lang="en-US" sz="1900" b="1" i="0" u="none" strike="noStrike" kern="1200" cap="none" spc="0" normalizeH="0" baseline="0" noProof="0" dirty="0" err="1">
                <a:ln>
                  <a:noFill/>
                </a:ln>
                <a:solidFill>
                  <a:srgbClr val="8FD2E9"/>
                </a:solidFill>
                <a:effectLst/>
                <a:uLnTx/>
                <a:uFillTx/>
                <a:latin typeface="Calibri"/>
                <a:ea typeface="MS PGothic" charset="0"/>
                <a:cs typeface="Calibri"/>
              </a:rPr>
              <a:t>abi</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in patients (pts) with PTEN-deficient metastatic hormone sensitive prostate cancer (</a:t>
            </a:r>
            <a:r>
              <a:rPr kumimoji="0" lang="en-US" sz="1900" b="1" i="0" u="none" strike="noStrike" kern="1200" cap="none" spc="0" normalizeH="0" baseline="0" noProof="0" dirty="0" err="1">
                <a:ln>
                  <a:noFill/>
                </a:ln>
                <a:solidFill>
                  <a:srgbClr val="FFFFFF"/>
                </a:solidFill>
                <a:effectLst/>
                <a:uLnTx/>
                <a:uFillTx/>
                <a:latin typeface="Calibri"/>
                <a:ea typeface="MS PGothic" charset="0"/>
                <a:cs typeface="Calibri"/>
              </a:rPr>
              <a:t>mHSPC</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Updated overall survival (OS) from CAPItello-281. </a:t>
            </a:r>
          </a:p>
          <a:p>
            <a:pPr marL="98425" marR="0" lvl="0" indent="0" algn="l" defTabSz="455613"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dirty="0" err="1">
                <a:ln>
                  <a:noFill/>
                </a:ln>
                <a:solidFill>
                  <a:srgbClr val="FFFFFF"/>
                </a:solidFill>
                <a:effectLst/>
                <a:uLnTx/>
                <a:uFillTx/>
                <a:latin typeface="Calibri"/>
                <a:ea typeface="MS PGothic" charset="0"/>
                <a:cs typeface="Calibri"/>
              </a:rPr>
              <a:t>Fizazi</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K et al. </a:t>
            </a:r>
          </a:p>
        </p:txBody>
      </p:sp>
      <p:sp>
        <p:nvSpPr>
          <p:cNvPr id="15" name="TextBox 14">
            <a:extLst>
              <a:ext uri="{FF2B5EF4-FFF2-40B4-BE49-F238E27FC236}">
                <a16:creationId xmlns:a16="http://schemas.microsoft.com/office/drawing/2014/main" id="{B30FD699-79B3-F408-F1DC-EBF58E1831A7}"/>
              </a:ext>
            </a:extLst>
          </p:cNvPr>
          <p:cNvSpPr txBox="1"/>
          <p:nvPr/>
        </p:nvSpPr>
        <p:spPr>
          <a:xfrm>
            <a:off x="384508" y="4564853"/>
            <a:ext cx="128016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ts val="28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LBA56</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Tree>
    <p:extLst>
      <p:ext uri="{BB962C8B-B14F-4D97-AF65-F5344CB8AC3E}">
        <p14:creationId xmlns:p14="http://schemas.microsoft.com/office/powerpoint/2010/main" val="277451873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BAB36-5400-59AB-82C9-79E6F8BA08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1EE01E-55F9-48E6-8226-5316EB1C5DA7}"/>
              </a:ext>
            </a:extLst>
          </p:cNvPr>
          <p:cNvSpPr>
            <a:spLocks noGrp="1"/>
          </p:cNvSpPr>
          <p:nvPr>
            <p:ph type="title"/>
          </p:nvPr>
        </p:nvSpPr>
        <p:spPr/>
        <p:txBody>
          <a:bodyPr/>
          <a:lstStyle/>
          <a:p>
            <a:r>
              <a:rPr lang="en-US" sz="3200" dirty="0">
                <a:solidFill>
                  <a:schemeClr val="tx1"/>
                </a:solidFill>
              </a:rPr>
              <a:t>Select ESMO 2026 Abstracts</a:t>
            </a:r>
            <a:br>
              <a:rPr lang="en-US" sz="3200" dirty="0">
                <a:solidFill>
                  <a:srgbClr val="0432FF"/>
                </a:solidFill>
              </a:rPr>
            </a:br>
            <a:r>
              <a:rPr lang="en-US" sz="2800" dirty="0">
                <a:solidFill>
                  <a:srgbClr val="0432FF"/>
                </a:solidFill>
              </a:rPr>
              <a:t>Prostate Cancer</a:t>
            </a:r>
          </a:p>
        </p:txBody>
      </p:sp>
      <p:sp>
        <p:nvSpPr>
          <p:cNvPr id="4" name="Rounded Rectangle 3">
            <a:extLst>
              <a:ext uri="{FF2B5EF4-FFF2-40B4-BE49-F238E27FC236}">
                <a16:creationId xmlns:a16="http://schemas.microsoft.com/office/drawing/2014/main" id="{36DD378D-6E19-33BC-DE78-0134DF5C0A38}"/>
              </a:ext>
            </a:extLst>
          </p:cNvPr>
          <p:cNvSpPr/>
          <p:nvPr/>
        </p:nvSpPr>
        <p:spPr bwMode="auto">
          <a:xfrm>
            <a:off x="1810664" y="1325269"/>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D9F06316-0F20-29CA-C75A-580059CA8144}"/>
              </a:ext>
            </a:extLst>
          </p:cNvPr>
          <p:cNvSpPr/>
          <p:nvPr/>
        </p:nvSpPr>
        <p:spPr bwMode="auto">
          <a:xfrm>
            <a:off x="384508" y="1369265"/>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EE12A391-2E63-5277-849F-353243C0F640}"/>
              </a:ext>
            </a:extLst>
          </p:cNvPr>
          <p:cNvSpPr txBox="1"/>
          <p:nvPr/>
        </p:nvSpPr>
        <p:spPr>
          <a:xfrm>
            <a:off x="384508" y="1369265"/>
            <a:ext cx="128016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ts val="28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2215O</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1" name="TextBox 10">
            <a:extLst>
              <a:ext uri="{FF2B5EF4-FFF2-40B4-BE49-F238E27FC236}">
                <a16:creationId xmlns:a16="http://schemas.microsoft.com/office/drawing/2014/main" id="{BA104D1C-70BB-EF68-3CDC-6CA93E76B179}"/>
              </a:ext>
            </a:extLst>
          </p:cNvPr>
          <p:cNvSpPr txBox="1"/>
          <p:nvPr/>
        </p:nvSpPr>
        <p:spPr>
          <a:xfrm>
            <a:off x="1810664" y="1325269"/>
            <a:ext cx="10149840" cy="1371600"/>
          </a:xfrm>
          <a:prstGeom prst="rect">
            <a:avLst/>
          </a:prstGeom>
          <a:noFill/>
        </p:spPr>
        <p:txBody>
          <a:bodyPr wrap="square" rIns="182880" rtlCol="0" anchor="ctr">
            <a:noAutofit/>
          </a:bodyPr>
          <a:lstStyle/>
          <a:p>
            <a:pPr marL="98425" marR="0" lvl="0" indent="0" algn="l" defTabSz="412750" rtl="0" eaLnBrk="0" fontAlgn="base" latinLnBrk="0" hangingPunct="0">
              <a:lnSpc>
                <a:spcPct val="100000"/>
              </a:lnSpc>
              <a:spcBef>
                <a:spcPts val="0"/>
              </a:spcBef>
              <a:spcAft>
                <a:spcPts val="0"/>
              </a:spcAft>
              <a:buClr>
                <a:srgbClr val="000000"/>
              </a:buClr>
              <a:buSzPct val="100000"/>
              <a:buFontTx/>
              <a:buNone/>
              <a:tabLst/>
              <a:defRPr/>
            </a:pP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Long-term overall survival with </a:t>
            </a: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abiraterone acetate</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plus </a:t>
            </a: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prednisone</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in the PEACE-1 phase 3 trial for de novo metastatic castration-sensitive prostate cancer (</a:t>
            </a:r>
            <a:r>
              <a:rPr kumimoji="0" lang="en-US" sz="1900" b="1" i="0" u="none" strike="noStrike" kern="0" cap="none" spc="0" normalizeH="0" baseline="0" noProof="0" dirty="0" err="1">
                <a:ln>
                  <a:noFill/>
                </a:ln>
                <a:solidFill>
                  <a:srgbClr val="FFFFFF"/>
                </a:solidFill>
                <a:effectLst/>
                <a:uLnTx/>
                <a:uFillTx/>
                <a:latin typeface="Calibri"/>
                <a:ea typeface="MS PGothic" pitchFamily="34" charset="-128"/>
                <a:cs typeface="Calibri"/>
              </a:rPr>
              <a:t>mCSPC</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a:t>
            </a:r>
            <a:b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br>
            <a:r>
              <a:rPr kumimoji="0" lang="en-US" sz="1900" b="1" i="0" u="none" strike="noStrike" kern="0" cap="none" spc="0" normalizeH="0" baseline="0" noProof="0" dirty="0" err="1">
                <a:ln>
                  <a:noFill/>
                </a:ln>
                <a:solidFill>
                  <a:srgbClr val="FFFFFF"/>
                </a:solidFill>
                <a:effectLst/>
                <a:uLnTx/>
                <a:uFillTx/>
                <a:latin typeface="Calibri"/>
                <a:ea typeface="MS PGothic" pitchFamily="34" charset="-128"/>
                <a:cs typeface="Calibri"/>
              </a:rPr>
              <a:t>Fizazi</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K et al.</a:t>
            </a:r>
          </a:p>
        </p:txBody>
      </p:sp>
      <p:sp>
        <p:nvSpPr>
          <p:cNvPr id="8" name="Rounded Rectangle 7">
            <a:extLst>
              <a:ext uri="{FF2B5EF4-FFF2-40B4-BE49-F238E27FC236}">
                <a16:creationId xmlns:a16="http://schemas.microsoft.com/office/drawing/2014/main" id="{ABCA633E-B5ED-7848-1F44-69FF590EB01C}"/>
              </a:ext>
            </a:extLst>
          </p:cNvPr>
          <p:cNvSpPr/>
          <p:nvPr/>
        </p:nvSpPr>
        <p:spPr bwMode="auto">
          <a:xfrm>
            <a:off x="1810664" y="2836976"/>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Rounded Rectangle 8">
            <a:extLst>
              <a:ext uri="{FF2B5EF4-FFF2-40B4-BE49-F238E27FC236}">
                <a16:creationId xmlns:a16="http://schemas.microsoft.com/office/drawing/2014/main" id="{88373718-7F3E-B11D-8623-C08FC79A599D}"/>
              </a:ext>
            </a:extLst>
          </p:cNvPr>
          <p:cNvSpPr/>
          <p:nvPr/>
        </p:nvSpPr>
        <p:spPr bwMode="auto">
          <a:xfrm>
            <a:off x="384508" y="2880972"/>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3" name="TextBox 12">
            <a:extLst>
              <a:ext uri="{FF2B5EF4-FFF2-40B4-BE49-F238E27FC236}">
                <a16:creationId xmlns:a16="http://schemas.microsoft.com/office/drawing/2014/main" id="{A22E7672-17A3-49C0-7F82-92AE4DA2FEE3}"/>
              </a:ext>
            </a:extLst>
          </p:cNvPr>
          <p:cNvSpPr txBox="1"/>
          <p:nvPr/>
        </p:nvSpPr>
        <p:spPr>
          <a:xfrm>
            <a:off x="1810664" y="2836976"/>
            <a:ext cx="10149840" cy="1371600"/>
          </a:xfrm>
          <a:prstGeom prst="rect">
            <a:avLst/>
          </a:prstGeom>
          <a:noFill/>
        </p:spPr>
        <p:txBody>
          <a:bodyPr wrap="square" rIns="182880" rtlCol="0" anchor="ctr">
            <a:noAutofit/>
          </a:bodyPr>
          <a:lstStyle/>
          <a:p>
            <a:pPr marL="98425" marR="0" lvl="0" indent="0" algn="l" defTabSz="455613"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a:ea typeface="MS PGothic" charset="0"/>
                <a:cs typeface="Calibri"/>
              </a:rPr>
              <a:t>Utility of ctDNA tumor fraction (TF) as a prognostic biomarker in TALAPRO-3: Phase 3 study of </a:t>
            </a:r>
            <a:r>
              <a:rPr kumimoji="0" lang="en-US" sz="1800" b="1" i="0" u="none" strike="noStrike" kern="1200" cap="none" spc="0" normalizeH="0" baseline="0" noProof="0" dirty="0" err="1">
                <a:ln>
                  <a:noFill/>
                </a:ln>
                <a:solidFill>
                  <a:srgbClr val="8FD2E9"/>
                </a:solidFill>
                <a:effectLst/>
                <a:uLnTx/>
                <a:uFillTx/>
                <a:latin typeface="Calibri"/>
                <a:ea typeface="MS PGothic" charset="0"/>
                <a:cs typeface="Calibri"/>
              </a:rPr>
              <a:t>talazoparib</a:t>
            </a:r>
            <a:r>
              <a:rPr kumimoji="0" lang="en-US" sz="1800" b="1" i="0" u="none" strike="noStrike" kern="1200" cap="none" spc="0" normalizeH="0" baseline="0" noProof="0" dirty="0">
                <a:ln>
                  <a:noFill/>
                </a:ln>
                <a:solidFill>
                  <a:srgbClr val="8FD2E9"/>
                </a:solidFill>
                <a:effectLst/>
                <a:uLnTx/>
                <a:uFillTx/>
                <a:latin typeface="Calibri"/>
                <a:ea typeface="MS PGothic" charset="0"/>
                <a:cs typeface="Calibri"/>
              </a:rPr>
              <a:t> (TALA)</a:t>
            </a:r>
            <a:r>
              <a:rPr kumimoji="0" lang="en-US" sz="1800" b="1" i="0" u="none" strike="noStrike" kern="1200" cap="none" spc="0" normalizeH="0" baseline="0" noProof="0" dirty="0">
                <a:ln>
                  <a:noFill/>
                </a:ln>
                <a:solidFill>
                  <a:srgbClr val="FFFFFF"/>
                </a:solidFill>
                <a:effectLst/>
                <a:uLnTx/>
                <a:uFillTx/>
                <a:latin typeface="Calibri"/>
                <a:ea typeface="MS PGothic" charset="0"/>
                <a:cs typeface="Calibri"/>
              </a:rPr>
              <a:t> + </a:t>
            </a:r>
            <a:r>
              <a:rPr kumimoji="0" lang="en-US" sz="1800" b="1" i="0" u="none" strike="noStrike" kern="1200" cap="none" spc="0" normalizeH="0" baseline="0" noProof="0" dirty="0">
                <a:ln>
                  <a:noFill/>
                </a:ln>
                <a:solidFill>
                  <a:srgbClr val="8FD2E9"/>
                </a:solidFill>
                <a:effectLst/>
                <a:uLnTx/>
                <a:uFillTx/>
                <a:latin typeface="Calibri"/>
                <a:ea typeface="MS PGothic" charset="0"/>
                <a:cs typeface="Calibri"/>
              </a:rPr>
              <a:t>enzalutamide (ENZA)</a:t>
            </a:r>
            <a:r>
              <a:rPr kumimoji="0" lang="en-US" sz="1800" b="1" i="0" u="none" strike="noStrike" kern="1200" cap="none" spc="0" normalizeH="0" baseline="0" noProof="0" dirty="0">
                <a:ln>
                  <a:noFill/>
                </a:ln>
                <a:solidFill>
                  <a:srgbClr val="FFFFFF"/>
                </a:solidFill>
                <a:effectLst/>
                <a:uLnTx/>
                <a:uFillTx/>
                <a:latin typeface="Calibri"/>
                <a:ea typeface="MS PGothic" charset="0"/>
                <a:cs typeface="Calibri"/>
              </a:rPr>
              <a:t> vs placebo (PBO) + </a:t>
            </a:r>
            <a:r>
              <a:rPr kumimoji="0" lang="en-US" sz="1800" b="1" i="0" u="none" strike="noStrike" kern="1200" cap="none" spc="0" normalizeH="0" baseline="0" noProof="0" dirty="0">
                <a:ln>
                  <a:noFill/>
                </a:ln>
                <a:solidFill>
                  <a:srgbClr val="8FD2E9"/>
                </a:solidFill>
                <a:effectLst/>
                <a:uLnTx/>
                <a:uFillTx/>
                <a:latin typeface="Calibri"/>
                <a:ea typeface="MS PGothic" charset="0"/>
                <a:cs typeface="Calibri"/>
              </a:rPr>
              <a:t>ENZA</a:t>
            </a:r>
            <a:r>
              <a:rPr kumimoji="0" lang="en-US" sz="1800" b="1" i="0" u="none" strike="noStrike" kern="1200" cap="none" spc="0" normalizeH="0" baseline="0" noProof="0" dirty="0">
                <a:ln>
                  <a:noFill/>
                </a:ln>
                <a:solidFill>
                  <a:srgbClr val="FFFFFF"/>
                </a:solidFill>
                <a:effectLst/>
                <a:uLnTx/>
                <a:uFillTx/>
                <a:latin typeface="Calibri"/>
                <a:ea typeface="MS PGothic" charset="0"/>
                <a:cs typeface="Calibri"/>
              </a:rPr>
              <a:t> in patients (pts) with homologous recombination repair (HRR) gene–mutated metastatic castration-sensitive prostate cancer (</a:t>
            </a:r>
            <a:r>
              <a:rPr kumimoji="0" lang="en-US" sz="1800" b="1" i="0" u="none" strike="noStrike" kern="1200" cap="none" spc="0" normalizeH="0" baseline="0" noProof="0" dirty="0" err="1">
                <a:ln>
                  <a:noFill/>
                </a:ln>
                <a:solidFill>
                  <a:srgbClr val="FFFFFF"/>
                </a:solidFill>
                <a:effectLst/>
                <a:uLnTx/>
                <a:uFillTx/>
                <a:latin typeface="Calibri"/>
                <a:ea typeface="MS PGothic" charset="0"/>
                <a:cs typeface="Calibri"/>
              </a:rPr>
              <a:t>mCSPC</a:t>
            </a:r>
            <a:r>
              <a:rPr kumimoji="0" lang="en-US" sz="1800" b="1" i="0" u="none" strike="noStrike" kern="1200" cap="none" spc="0" normalizeH="0" baseline="0" noProof="0" dirty="0">
                <a:ln>
                  <a:noFill/>
                </a:ln>
                <a:solidFill>
                  <a:srgbClr val="FFFFFF"/>
                </a:solidFill>
                <a:effectLst/>
                <a:uLnTx/>
                <a:uFillTx/>
                <a:latin typeface="Calibri"/>
                <a:ea typeface="MS PGothic" charset="0"/>
                <a:cs typeface="Calibri"/>
              </a:rPr>
              <a:t>). </a:t>
            </a:r>
            <a:br>
              <a:rPr kumimoji="0" lang="en-US" sz="1800" b="1" i="0" u="none" strike="noStrike" kern="1200" cap="none" spc="0" normalizeH="0" baseline="0" noProof="0" dirty="0">
                <a:ln>
                  <a:noFill/>
                </a:ln>
                <a:solidFill>
                  <a:srgbClr val="FFFFFF"/>
                </a:solidFill>
                <a:effectLst/>
                <a:uLnTx/>
                <a:uFillTx/>
                <a:latin typeface="Calibri"/>
                <a:ea typeface="MS PGothic" charset="0"/>
                <a:cs typeface="Calibri"/>
              </a:rPr>
            </a:br>
            <a:r>
              <a:rPr kumimoji="0" lang="en-US" sz="1800" b="1" i="0" u="none" strike="noStrike" kern="1200" cap="none" spc="0" normalizeH="0" baseline="0" noProof="0" dirty="0">
                <a:ln>
                  <a:noFill/>
                </a:ln>
                <a:solidFill>
                  <a:srgbClr val="FFFFFF"/>
                </a:solidFill>
                <a:effectLst/>
                <a:uLnTx/>
                <a:uFillTx/>
                <a:latin typeface="Calibri"/>
                <a:ea typeface="MS PGothic" charset="0"/>
                <a:cs typeface="Calibri"/>
              </a:rPr>
              <a:t>Azad A et al.</a:t>
            </a:r>
          </a:p>
        </p:txBody>
      </p:sp>
      <p:sp>
        <p:nvSpPr>
          <p:cNvPr id="15" name="TextBox 14">
            <a:extLst>
              <a:ext uri="{FF2B5EF4-FFF2-40B4-BE49-F238E27FC236}">
                <a16:creationId xmlns:a16="http://schemas.microsoft.com/office/drawing/2014/main" id="{BB30EEB6-CCEF-3A90-3223-8C9385EEA860}"/>
              </a:ext>
            </a:extLst>
          </p:cNvPr>
          <p:cNvSpPr txBox="1"/>
          <p:nvPr/>
        </p:nvSpPr>
        <p:spPr>
          <a:xfrm>
            <a:off x="384508" y="2880972"/>
            <a:ext cx="128016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ts val="28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2219RO</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3" name="Rounded Rectangle 2">
            <a:extLst>
              <a:ext uri="{FF2B5EF4-FFF2-40B4-BE49-F238E27FC236}">
                <a16:creationId xmlns:a16="http://schemas.microsoft.com/office/drawing/2014/main" id="{0A9BEE20-A495-DEF0-8B6B-08A29580B4E8}"/>
              </a:ext>
            </a:extLst>
          </p:cNvPr>
          <p:cNvSpPr/>
          <p:nvPr/>
        </p:nvSpPr>
        <p:spPr bwMode="auto">
          <a:xfrm>
            <a:off x="1810664" y="4396874"/>
            <a:ext cx="10149840" cy="164592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6" name="Rounded Rectangle 15">
            <a:extLst>
              <a:ext uri="{FF2B5EF4-FFF2-40B4-BE49-F238E27FC236}">
                <a16:creationId xmlns:a16="http://schemas.microsoft.com/office/drawing/2014/main" id="{2BE453EB-34D9-C70C-62D0-E4E8898851D5}"/>
              </a:ext>
            </a:extLst>
          </p:cNvPr>
          <p:cNvSpPr/>
          <p:nvPr/>
        </p:nvSpPr>
        <p:spPr bwMode="auto">
          <a:xfrm>
            <a:off x="384508" y="4396874"/>
            <a:ext cx="1280160" cy="164592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7" name="TextBox 16">
            <a:extLst>
              <a:ext uri="{FF2B5EF4-FFF2-40B4-BE49-F238E27FC236}">
                <a16:creationId xmlns:a16="http://schemas.microsoft.com/office/drawing/2014/main" id="{A7B58964-6AE2-3C57-A63C-313667E34184}"/>
              </a:ext>
            </a:extLst>
          </p:cNvPr>
          <p:cNvSpPr txBox="1"/>
          <p:nvPr/>
        </p:nvSpPr>
        <p:spPr>
          <a:xfrm>
            <a:off x="384508" y="4396874"/>
            <a:ext cx="1280160" cy="1645920"/>
          </a:xfrm>
          <a:prstGeom prst="rect">
            <a:avLst/>
          </a:prstGeom>
          <a:noFill/>
        </p:spPr>
        <p:txBody>
          <a:bodyPr wrap="square" lIns="0" tIns="0" rIns="0" bIns="0" rtlCol="0" anchor="ctr">
            <a:noAutofit/>
          </a:bodyPr>
          <a:lstStyle/>
          <a:p>
            <a:pPr marL="0" marR="0" lvl="0" indent="0" algn="ctr" defTabSz="455613" rtl="0" eaLnBrk="1" fontAlgn="base" latinLnBrk="0" hangingPunct="1">
              <a:lnSpc>
                <a:spcPts val="28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2222RO</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8" name="TextBox 17">
            <a:extLst>
              <a:ext uri="{FF2B5EF4-FFF2-40B4-BE49-F238E27FC236}">
                <a16:creationId xmlns:a16="http://schemas.microsoft.com/office/drawing/2014/main" id="{4B8EF217-479B-C9DE-7690-54959E0E35E7}"/>
              </a:ext>
            </a:extLst>
          </p:cNvPr>
          <p:cNvSpPr txBox="1"/>
          <p:nvPr/>
        </p:nvSpPr>
        <p:spPr>
          <a:xfrm>
            <a:off x="1810664" y="4396874"/>
            <a:ext cx="10149840" cy="1645920"/>
          </a:xfrm>
          <a:prstGeom prst="rect">
            <a:avLst/>
          </a:prstGeom>
          <a:noFill/>
        </p:spPr>
        <p:txBody>
          <a:bodyPr wrap="square" rIns="182880" rtlCol="0" anchor="ctr">
            <a:noAutofit/>
          </a:bodyPr>
          <a:lstStyle/>
          <a:p>
            <a:pPr marL="98425" marR="0" lvl="0" indent="0" algn="l" defTabSz="412750" rtl="0" eaLnBrk="0" fontAlgn="base" latinLnBrk="0" hangingPunct="0">
              <a:lnSpc>
                <a:spcPct val="100000"/>
              </a:lnSpc>
              <a:spcBef>
                <a:spcPts val="0"/>
              </a:spcBef>
              <a:spcAft>
                <a:spcPts val="0"/>
              </a:spcAft>
              <a:buClr>
                <a:srgbClr val="000000"/>
              </a:buClr>
              <a:buSzPct val="100000"/>
              <a:buFontTx/>
              <a:buNone/>
              <a:tabLst/>
              <a:defRPr/>
            </a:pP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Patient-reported outcomes (PROs) in men with metastatic castration-sensitive prostate cancer (</a:t>
            </a:r>
            <a:r>
              <a:rPr kumimoji="0" lang="en-US" sz="1900" b="1" i="0" u="none" strike="noStrike" kern="0" cap="none" spc="0" normalizeH="0" baseline="0" noProof="0" dirty="0" err="1">
                <a:ln>
                  <a:noFill/>
                </a:ln>
                <a:solidFill>
                  <a:srgbClr val="FFFFFF"/>
                </a:solidFill>
                <a:effectLst/>
                <a:uLnTx/>
                <a:uFillTx/>
                <a:latin typeface="Calibri"/>
                <a:ea typeface="MS PGothic" pitchFamily="34" charset="-128"/>
                <a:cs typeface="Calibri"/>
              </a:rPr>
              <a:t>mCSPC</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and homologous recombination repair (HRR) gene alterations receiving </a:t>
            </a:r>
            <a:r>
              <a:rPr kumimoji="0" lang="en-US" sz="1900" b="1" i="0" u="none" strike="noStrike" kern="0" cap="none" spc="0" normalizeH="0" baseline="0" noProof="0" dirty="0" err="1">
                <a:ln>
                  <a:noFill/>
                </a:ln>
                <a:solidFill>
                  <a:srgbClr val="8FD2E9"/>
                </a:solidFill>
                <a:effectLst/>
                <a:uLnTx/>
                <a:uFillTx/>
                <a:latin typeface="Calibri"/>
                <a:ea typeface="MS PGothic" pitchFamily="34" charset="-128"/>
                <a:cs typeface="Calibri"/>
              </a:rPr>
              <a:t>talazoparib</a:t>
            </a: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 (TALA)</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 </a:t>
            </a: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enzalutamide (ENZA)</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vs placebo (PBO) + </a:t>
            </a: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ENZA</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Results from the Phase 3 TALAPRO-3 study. </a:t>
            </a:r>
            <a:b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b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Azad A et al. </a:t>
            </a:r>
          </a:p>
        </p:txBody>
      </p:sp>
    </p:spTree>
    <p:extLst>
      <p:ext uri="{BB962C8B-B14F-4D97-AF65-F5344CB8AC3E}">
        <p14:creationId xmlns:p14="http://schemas.microsoft.com/office/powerpoint/2010/main" val="69782124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CC382-6016-A19D-FCDB-D9E148D01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34203-AF4A-9F24-1E69-009109D3CBA2}"/>
              </a:ext>
            </a:extLst>
          </p:cNvPr>
          <p:cNvSpPr>
            <a:spLocks noGrp="1"/>
          </p:cNvSpPr>
          <p:nvPr>
            <p:ph type="title"/>
          </p:nvPr>
        </p:nvSpPr>
        <p:spPr/>
        <p:txBody>
          <a:bodyPr/>
          <a:lstStyle/>
          <a:p>
            <a:r>
              <a:rPr lang="en-US" sz="3200" dirty="0">
                <a:solidFill>
                  <a:schemeClr val="tx1"/>
                </a:solidFill>
              </a:rPr>
              <a:t>Recent FDA Approvals</a:t>
            </a:r>
            <a:endParaRPr lang="en-US" sz="2800" dirty="0">
              <a:solidFill>
                <a:srgbClr val="0432FF"/>
              </a:solidFill>
            </a:endParaRPr>
          </a:p>
        </p:txBody>
      </p:sp>
      <p:sp>
        <p:nvSpPr>
          <p:cNvPr id="4" name="Rounded Rectangle 3">
            <a:extLst>
              <a:ext uri="{FF2B5EF4-FFF2-40B4-BE49-F238E27FC236}">
                <a16:creationId xmlns:a16="http://schemas.microsoft.com/office/drawing/2014/main" id="{0F9596A4-5319-C8A5-0DED-3125AA78458F}"/>
              </a:ext>
            </a:extLst>
          </p:cNvPr>
          <p:cNvSpPr/>
          <p:nvPr/>
        </p:nvSpPr>
        <p:spPr bwMode="auto">
          <a:xfrm>
            <a:off x="2315050" y="1325269"/>
            <a:ext cx="960120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2F388042-578D-2D7F-75B0-715BC57F8B16}"/>
              </a:ext>
            </a:extLst>
          </p:cNvPr>
          <p:cNvSpPr/>
          <p:nvPr/>
        </p:nvSpPr>
        <p:spPr bwMode="auto">
          <a:xfrm>
            <a:off x="384508" y="1369265"/>
            <a:ext cx="180380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E9D3BB0F-18DF-6F46-7768-4DEE898A3435}"/>
              </a:ext>
            </a:extLst>
          </p:cNvPr>
          <p:cNvSpPr txBox="1"/>
          <p:nvPr/>
        </p:nvSpPr>
        <p:spPr>
          <a:xfrm>
            <a:off x="384508" y="1369265"/>
            <a:ext cx="180380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b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b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June 12, 2026</a:t>
            </a:r>
          </a:p>
        </p:txBody>
      </p:sp>
      <p:sp>
        <p:nvSpPr>
          <p:cNvPr id="11" name="TextBox 10">
            <a:extLst>
              <a:ext uri="{FF2B5EF4-FFF2-40B4-BE49-F238E27FC236}">
                <a16:creationId xmlns:a16="http://schemas.microsoft.com/office/drawing/2014/main" id="{CA156FC1-721C-A183-C59C-0CF5D9ADCDD5}"/>
              </a:ext>
            </a:extLst>
          </p:cNvPr>
          <p:cNvSpPr txBox="1"/>
          <p:nvPr/>
        </p:nvSpPr>
        <p:spPr>
          <a:xfrm>
            <a:off x="2315050" y="1325269"/>
            <a:ext cx="9601200" cy="1371600"/>
          </a:xfrm>
          <a:prstGeom prst="rect">
            <a:avLst/>
          </a:prstGeom>
          <a:noFill/>
        </p:spPr>
        <p:txBody>
          <a:bodyPr wrap="square" rIns="182880" rtlCol="0" anchor="ctr">
            <a:noAutofit/>
          </a:bodyPr>
          <a:lstStyle/>
          <a:p>
            <a:pPr marL="98425" marR="0" lvl="0" indent="0" algn="l" defTabSz="412750" rtl="0" eaLnBrk="0" fontAlgn="base" latinLnBrk="0" hangingPunct="0">
              <a:lnSpc>
                <a:spcPts val="2600"/>
              </a:lnSpc>
              <a:spcBef>
                <a:spcPts val="0"/>
              </a:spcBef>
              <a:spcAft>
                <a:spcPts val="0"/>
              </a:spcAft>
              <a:buClr>
                <a:srgbClr val="000000"/>
              </a:buClr>
              <a:buSzPct val="100000"/>
              <a:buFontTx/>
              <a:buNone/>
              <a:tabLst/>
              <a:defRPr/>
            </a:pPr>
            <a:r>
              <a:rPr kumimoji="0" lang="en-US" sz="2400" b="1" i="0" u="none" strike="noStrike" kern="0" cap="none" spc="0" normalizeH="0" baseline="0" noProof="0" dirty="0">
                <a:ln>
                  <a:noFill/>
                </a:ln>
                <a:solidFill>
                  <a:srgbClr val="8FD2E9"/>
                </a:solidFill>
                <a:effectLst/>
                <a:uLnTx/>
                <a:uFillTx/>
                <a:latin typeface="Calibri"/>
                <a:ea typeface="MS PGothic" pitchFamily="34" charset="-128"/>
                <a:cs typeface="Calibri"/>
              </a:rPr>
              <a:t>Capivasertib</a:t>
            </a: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 with </a:t>
            </a:r>
            <a:r>
              <a:rPr kumimoji="0" lang="en-US" sz="2400" b="1" i="0" u="none" strike="noStrike" kern="0" cap="none" spc="0" normalizeH="0" baseline="0" noProof="0" dirty="0">
                <a:ln>
                  <a:noFill/>
                </a:ln>
                <a:solidFill>
                  <a:srgbClr val="8FD2E9"/>
                </a:solidFill>
                <a:effectLst/>
                <a:uLnTx/>
                <a:uFillTx/>
                <a:latin typeface="Calibri"/>
                <a:ea typeface="MS PGothic" pitchFamily="34" charset="-128"/>
                <a:cs typeface="Calibri"/>
              </a:rPr>
              <a:t>abiraterone</a:t>
            </a: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 and </a:t>
            </a:r>
            <a:r>
              <a:rPr kumimoji="0" lang="en-US" sz="2400" b="1" i="0" u="none" strike="noStrike" kern="0" cap="none" spc="0" normalizeH="0" baseline="0" noProof="0" dirty="0">
                <a:ln>
                  <a:noFill/>
                </a:ln>
                <a:solidFill>
                  <a:srgbClr val="8FD2E9"/>
                </a:solidFill>
                <a:effectLst/>
                <a:uLnTx/>
                <a:uFillTx/>
                <a:latin typeface="Calibri"/>
                <a:ea typeface="MS PGothic" pitchFamily="34" charset="-128"/>
                <a:cs typeface="Calibri"/>
              </a:rPr>
              <a:t>prednisone</a:t>
            </a: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 for PTEN-deficient androgen pathway modulation-naïve or -sensitive prostate cancer</a:t>
            </a:r>
          </a:p>
        </p:txBody>
      </p:sp>
      <p:sp>
        <p:nvSpPr>
          <p:cNvPr id="6" name="Rounded Rectangle 5">
            <a:extLst>
              <a:ext uri="{FF2B5EF4-FFF2-40B4-BE49-F238E27FC236}">
                <a16:creationId xmlns:a16="http://schemas.microsoft.com/office/drawing/2014/main" id="{1D1BD7C5-FDD1-70C5-8723-A36E70024BB2}"/>
              </a:ext>
            </a:extLst>
          </p:cNvPr>
          <p:cNvSpPr/>
          <p:nvPr/>
        </p:nvSpPr>
        <p:spPr bwMode="auto">
          <a:xfrm>
            <a:off x="2315050" y="2923063"/>
            <a:ext cx="960120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B19B0FEA-84F9-ECD2-2AC8-1A668D117EC4}"/>
              </a:ext>
            </a:extLst>
          </p:cNvPr>
          <p:cNvSpPr/>
          <p:nvPr/>
        </p:nvSpPr>
        <p:spPr bwMode="auto">
          <a:xfrm>
            <a:off x="384508" y="2967059"/>
            <a:ext cx="180380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0CAAFF96-3CA7-ABBB-9ED7-75AB2FFF56C4}"/>
              </a:ext>
            </a:extLst>
          </p:cNvPr>
          <p:cNvSpPr txBox="1"/>
          <p:nvPr/>
        </p:nvSpPr>
        <p:spPr>
          <a:xfrm>
            <a:off x="2315050" y="2923063"/>
            <a:ext cx="9601200" cy="1371600"/>
          </a:xfrm>
          <a:prstGeom prst="rect">
            <a:avLst/>
          </a:prstGeom>
          <a:noFill/>
        </p:spPr>
        <p:txBody>
          <a:bodyPr wrap="square" rIns="182880" bIns="91440" rtlCol="0" anchor="ctr">
            <a:noAutofit/>
          </a:bodyPr>
          <a:lstStyle/>
          <a:p>
            <a:pPr marL="98425" marR="0" lvl="0" indent="0" algn="l" defTabSz="455613" rtl="0" eaLnBrk="1" fontAlgn="base" latinLnBrk="0" hangingPunct="1">
              <a:lnSpc>
                <a:spcPts val="26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Lutetium Lu 177 vipivotide</a:t>
            </a:r>
            <a: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t> </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tetraxetan</a:t>
            </a:r>
            <a: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t> with androgen receptor pathway inhibitor therapy for metastatic androgen pathway modulation-naïve or -sensitive prostate cancer</a:t>
            </a:r>
          </a:p>
        </p:txBody>
      </p:sp>
      <p:sp>
        <p:nvSpPr>
          <p:cNvPr id="14" name="TextBox 13">
            <a:extLst>
              <a:ext uri="{FF2B5EF4-FFF2-40B4-BE49-F238E27FC236}">
                <a16:creationId xmlns:a16="http://schemas.microsoft.com/office/drawing/2014/main" id="{44352F50-60CC-D360-0003-3D910F821A72}"/>
              </a:ext>
            </a:extLst>
          </p:cNvPr>
          <p:cNvSpPr txBox="1"/>
          <p:nvPr/>
        </p:nvSpPr>
        <p:spPr>
          <a:xfrm>
            <a:off x="384508" y="2967059"/>
            <a:ext cx="180380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p>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July 31, 2026</a:t>
            </a:r>
          </a:p>
        </p:txBody>
      </p:sp>
    </p:spTree>
    <p:extLst>
      <p:ext uri="{BB962C8B-B14F-4D97-AF65-F5344CB8AC3E}">
        <p14:creationId xmlns:p14="http://schemas.microsoft.com/office/powerpoint/2010/main" val="379664614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AAFFF-6FCD-0F1A-F741-E51F14E81DC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E4B6557-0B4A-D865-C2AB-0E26E520C2C0}"/>
              </a:ext>
            </a:extLst>
          </p:cNvPr>
          <p:cNvSpPr/>
          <p:nvPr/>
        </p:nvSpPr>
        <p:spPr bwMode="auto">
          <a:xfrm>
            <a:off x="1021153" y="2132856"/>
            <a:ext cx="9648211" cy="576064"/>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BEC16D95-9B42-8B39-E8B8-565CC5D6DDF1}"/>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51B7C3AE-3F0F-91AD-1412-ECE9A8747FE9}"/>
              </a:ext>
            </a:extLst>
          </p:cNvPr>
          <p:cNvSpPr>
            <a:spLocks noGrp="1"/>
          </p:cNvSpPr>
          <p:nvPr>
            <p:ph idx="1"/>
          </p:nvPr>
        </p:nvSpPr>
        <p:spPr>
          <a:xfrm>
            <a:off x="1487488" y="1268760"/>
            <a:ext cx="8784977" cy="4320480"/>
          </a:xfrm>
        </p:spPr>
        <p:txBody>
          <a:bodyPr/>
          <a:lstStyle/>
          <a:p>
            <a:pPr marL="98425" indent="0">
              <a:lnSpc>
                <a:spcPct val="150000"/>
              </a:lnSpc>
              <a:spcBef>
                <a:spcPts val="0"/>
              </a:spcBef>
              <a:spcAft>
                <a:spcPts val="1200"/>
              </a:spcAft>
              <a:buNone/>
            </a:pPr>
            <a:r>
              <a:rPr lang="en-US" sz="2800" dirty="0">
                <a:solidFill>
                  <a:schemeClr val="tx1"/>
                </a:solidFill>
              </a:rPr>
              <a:t>Introduction: ESMO 2026; Recent FDA Approvals</a:t>
            </a:r>
          </a:p>
          <a:p>
            <a:pPr marL="98425" marR="0" lvl="0" indent="0" algn="l" defTabSz="412750" rtl="0" eaLnBrk="0" fontAlgn="base" latinLnBrk="0" hangingPunct="0">
              <a:lnSpc>
                <a:spcPct val="150000"/>
              </a:lnSpc>
              <a:spcBef>
                <a:spcPts val="0"/>
              </a:spcBef>
              <a:spcAft>
                <a:spcPts val="1200"/>
              </a:spcAft>
              <a:buClr>
                <a:srgbClr val="000000"/>
              </a:buClr>
              <a:buSzPct val="100000"/>
              <a:buFont typeface="Arial" pitchFamily="-72" charset="0"/>
              <a:buNone/>
              <a:tabLst/>
              <a:defRPr/>
            </a:pPr>
            <a:r>
              <a:rPr lang="en-US" sz="2800" dirty="0">
                <a:solidFill>
                  <a:schemeClr val="bg1"/>
                </a:solidFill>
              </a:rPr>
              <a:t>Selection of Endocrine Therapy – Dr </a:t>
            </a:r>
            <a:r>
              <a:rPr lang="en-US" sz="2800" dirty="0" err="1">
                <a:solidFill>
                  <a:schemeClr val="bg1"/>
                </a:solidFill>
              </a:rPr>
              <a:t>Antonarakis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390525" marR="0" lvl="0" indent="-292100" algn="l" defTabSz="412750" rtl="0" eaLnBrk="0" fontAlgn="base" latinLnBrk="0" hangingPunct="0">
              <a:lnSpc>
                <a:spcPts val="2060"/>
              </a:lnSpc>
              <a:spcBef>
                <a:spcPts val="0"/>
              </a:spcBef>
              <a:spcAft>
                <a:spcPts val="1200"/>
              </a:spcAft>
              <a:buClr>
                <a:srgbClr val="000000"/>
              </a:buClr>
              <a:buSzPct val="100000"/>
              <a:buFont typeface="System Font Regular"/>
              <a:buChar char="–"/>
              <a:tabLst/>
              <a:defRPr/>
            </a:pPr>
            <a:r>
              <a:rPr kumimoji="0" lang="en-US" sz="2200" b="0" i="0" u="none" strike="noStrike" kern="0" cap="none" spc="0" normalizeH="0" baseline="0" noProof="0" dirty="0">
                <a:ln>
                  <a:noFill/>
                </a:ln>
                <a:solidFill>
                  <a:srgbClr val="000000"/>
                </a:solidFill>
                <a:effectLst/>
                <a:uLnTx/>
                <a:uFillTx/>
                <a:latin typeface="Calibri" charset="0"/>
                <a:ea typeface="MS PGothic" pitchFamily="34" charset="-128"/>
              </a:rPr>
              <a:t>Endocrine Treatment for Localized Disease </a:t>
            </a:r>
          </a:p>
          <a:p>
            <a:pPr marL="390525" marR="0" lvl="0" indent="-292100" algn="l" defTabSz="412750" rtl="0" eaLnBrk="0" fontAlgn="base" latinLnBrk="0" hangingPunct="0">
              <a:lnSpc>
                <a:spcPts val="2060"/>
              </a:lnSpc>
              <a:spcBef>
                <a:spcPts val="0"/>
              </a:spcBef>
              <a:spcAft>
                <a:spcPts val="1200"/>
              </a:spcAft>
              <a:buClr>
                <a:srgbClr val="000000"/>
              </a:buClr>
              <a:buSzPct val="100000"/>
              <a:buFont typeface="System Font Regular"/>
              <a:buChar char="–"/>
              <a:tabLst/>
              <a:defRPr/>
            </a:pPr>
            <a:r>
              <a:rPr kumimoji="0" lang="en-US" sz="2200" b="0" i="0" u="none" strike="noStrike" kern="0" cap="none" spc="0" normalizeH="0" baseline="0" noProof="0" dirty="0">
                <a:ln>
                  <a:noFill/>
                </a:ln>
                <a:solidFill>
                  <a:srgbClr val="000000"/>
                </a:solidFill>
                <a:effectLst/>
                <a:uLnTx/>
                <a:uFillTx/>
                <a:latin typeface="Calibri" charset="0"/>
                <a:ea typeface="MS PGothic" pitchFamily="34" charset="-128"/>
              </a:rPr>
              <a:t>Treatment for M0 Disease  </a:t>
            </a:r>
          </a:p>
          <a:p>
            <a:pPr marL="390525" marR="0" lvl="0" indent="-292100" algn="l" defTabSz="412750" rtl="0" eaLnBrk="0" fontAlgn="base" latinLnBrk="0" hangingPunct="0">
              <a:lnSpc>
                <a:spcPts val="2060"/>
              </a:lnSpc>
              <a:spcBef>
                <a:spcPts val="0"/>
              </a:spcBef>
              <a:spcAft>
                <a:spcPts val="1200"/>
              </a:spcAft>
              <a:buClr>
                <a:srgbClr val="000000"/>
              </a:buClr>
              <a:buSzPct val="100000"/>
              <a:buFont typeface="System Font Regular"/>
              <a:buChar char="–"/>
              <a:tabLst/>
              <a:defRPr/>
            </a:pPr>
            <a:r>
              <a:rPr kumimoji="0" lang="en-US" sz="2200" b="0" i="0" u="none" strike="noStrike" kern="0" cap="none" spc="0" normalizeH="0" baseline="0" noProof="0" dirty="0">
                <a:ln>
                  <a:noFill/>
                </a:ln>
                <a:solidFill>
                  <a:srgbClr val="000000"/>
                </a:solidFill>
                <a:effectLst/>
                <a:uLnTx/>
                <a:uFillTx/>
                <a:latin typeface="Calibri" charset="0"/>
                <a:ea typeface="MS PGothic" pitchFamily="34" charset="-128"/>
              </a:rPr>
              <a:t>First-Line Endocrine Treatment </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tx1"/>
                </a:solidFill>
              </a:rPr>
              <a:t>Utility of PARP Inhibitors – Dr Agarwal</a:t>
            </a:r>
          </a:p>
          <a:p>
            <a:pPr marL="98425" indent="0">
              <a:lnSpc>
                <a:spcPct val="150000"/>
              </a:lnSpc>
              <a:spcBef>
                <a:spcPts val="0"/>
              </a:spcBef>
              <a:spcAft>
                <a:spcPts val="1200"/>
              </a:spcAft>
              <a:buNone/>
            </a:pPr>
            <a:r>
              <a:rPr lang="en-US" sz="2800" dirty="0">
                <a:solidFill>
                  <a:schemeClr val="tx1"/>
                </a:solidFill>
              </a:rPr>
              <a:t>AKT Inhibition for PTEN-Deficient Disease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tx1"/>
                </a:solidFill>
              </a:rPr>
              <a:t>Radiopharmaceuticals – Dr Agarwal</a:t>
            </a:r>
          </a:p>
        </p:txBody>
      </p:sp>
    </p:spTree>
    <p:extLst>
      <p:ext uri="{BB962C8B-B14F-4D97-AF65-F5344CB8AC3E}">
        <p14:creationId xmlns:p14="http://schemas.microsoft.com/office/powerpoint/2010/main" val="269866303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1F8CFC-D1D5-3254-7FD8-C46C0E2FFFFF}"/>
              </a:ext>
            </a:extLst>
          </p:cNvPr>
          <p:cNvSpPr/>
          <p:nvPr/>
        </p:nvSpPr>
        <p:spPr bwMode="auto">
          <a:xfrm>
            <a:off x="661639" y="3598126"/>
            <a:ext cx="11047141" cy="951572"/>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76A76F93-0119-5E78-F37C-DC066BE9F0D9}"/>
              </a:ext>
            </a:extLst>
          </p:cNvPr>
          <p:cNvSpPr>
            <a:spLocks noGrp="1"/>
          </p:cNvSpPr>
          <p:nvPr>
            <p:ph type="title"/>
          </p:nvPr>
        </p:nvSpPr>
        <p:spPr/>
        <p:txBody>
          <a:bodyPr/>
          <a:lstStyle/>
          <a:p>
            <a:r>
              <a:rPr lang="en-US" sz="3200" dirty="0">
                <a:solidFill>
                  <a:srgbClr val="0432FF"/>
                </a:solidFill>
              </a:rPr>
              <a:t>Endocrine Treatment for Localized Disease</a:t>
            </a:r>
            <a:endParaRPr lang="en-US" sz="2400" dirty="0">
              <a:solidFill>
                <a:srgbClr val="0432FF"/>
              </a:solidFill>
            </a:endParaRPr>
          </a:p>
        </p:txBody>
      </p:sp>
      <p:sp>
        <p:nvSpPr>
          <p:cNvPr id="3" name="Content Placeholder 2">
            <a:extLst>
              <a:ext uri="{FF2B5EF4-FFF2-40B4-BE49-F238E27FC236}">
                <a16:creationId xmlns:a16="http://schemas.microsoft.com/office/drawing/2014/main" id="{292F5106-3CA9-9DEF-3D75-E864E2CFEAB2}"/>
              </a:ext>
            </a:extLst>
          </p:cNvPr>
          <p:cNvSpPr>
            <a:spLocks noGrp="1"/>
          </p:cNvSpPr>
          <p:nvPr>
            <p:ph idx="1"/>
          </p:nvPr>
        </p:nvSpPr>
        <p:spPr/>
        <p:txBody>
          <a:bodyPr/>
          <a:lstStyle/>
          <a:p>
            <a:pPr marL="98425" indent="0">
              <a:buNone/>
            </a:pPr>
            <a:r>
              <a:rPr lang="en-US" sz="2300" dirty="0"/>
              <a:t>Select Datasets</a:t>
            </a:r>
          </a:p>
          <a:p>
            <a:pPr marL="390525" lvl="1" indent="-292100">
              <a:lnSpc>
                <a:spcPct val="105000"/>
              </a:lnSpc>
              <a:spcAft>
                <a:spcPts val="800"/>
              </a:spcAft>
              <a:buSzPct val="100000"/>
              <a:buFont typeface="Arial" pitchFamily="-72" charset="0"/>
              <a:buChar char="•"/>
            </a:pPr>
            <a:r>
              <a:rPr lang="en-US" sz="2300" b="0" dirty="0"/>
              <a:t>Taplin ME et al. Perioperative (neoadjuvant and adjuvant) apalutamide (APA) + androgen deprivation therapy (ADT) vs placebo (PBO) + ADT with radical prostatectomy (RP) in high-risk localized or locally advanced prostate cancer (HR LPC/LAPC): Final analysis of the PROTEUS phase 3 study. ASCO 2026;Abstract LBA1.</a:t>
            </a:r>
          </a:p>
          <a:p>
            <a:pPr marL="390525" lvl="1" indent="-292100">
              <a:lnSpc>
                <a:spcPct val="105000"/>
              </a:lnSpc>
              <a:spcAft>
                <a:spcPts val="800"/>
              </a:spcAft>
              <a:buSzPct val="100000"/>
              <a:buFont typeface="Arial" pitchFamily="-72" charset="0"/>
              <a:buChar char="•"/>
            </a:pPr>
            <a:r>
              <a:rPr lang="en-US" sz="2300" b="0" dirty="0">
                <a:solidFill>
                  <a:schemeClr val="bg1"/>
                </a:solidFill>
              </a:rPr>
              <a:t>Taplin ME et al. Perioperative apalutamide in high-risk localized prostate cancer. </a:t>
            </a:r>
            <a:r>
              <a:rPr lang="en-US" sz="2300" b="0" i="1" dirty="0">
                <a:solidFill>
                  <a:schemeClr val="bg1"/>
                </a:solidFill>
              </a:rPr>
              <a:t>N Engl J Med </a:t>
            </a:r>
            <a:r>
              <a:rPr lang="en-US" sz="2300" b="0" dirty="0">
                <a:solidFill>
                  <a:schemeClr val="bg1"/>
                </a:solidFill>
              </a:rPr>
              <a:t>2026;395(6):546-60.</a:t>
            </a:r>
          </a:p>
        </p:txBody>
      </p:sp>
    </p:spTree>
    <p:extLst>
      <p:ext uri="{BB962C8B-B14F-4D97-AF65-F5344CB8AC3E}">
        <p14:creationId xmlns:p14="http://schemas.microsoft.com/office/powerpoint/2010/main" val="14289405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8FE972-A009-904D-FE7A-458D58DBFE31}"/>
              </a:ext>
            </a:extLst>
          </p:cNvPr>
          <p:cNvSpPr>
            <a:spLocks noGrp="1"/>
          </p:cNvSpPr>
          <p:nvPr>
            <p:ph type="title"/>
          </p:nvPr>
        </p:nvSpPr>
        <p:spPr>
          <a:xfrm>
            <a:off x="912286" y="227013"/>
            <a:ext cx="10358967" cy="692498"/>
          </a:xfrm>
        </p:spPr>
        <p:txBody>
          <a:bodyPr/>
          <a:lstStyle/>
          <a:p>
            <a:r>
              <a:rPr lang="en-US" dirty="0">
                <a:solidFill>
                  <a:srgbClr val="0432FF"/>
                </a:solidFill>
              </a:rPr>
              <a:t>Phase III PROTEUS Study Design</a:t>
            </a:r>
          </a:p>
        </p:txBody>
      </p:sp>
      <p:sp>
        <p:nvSpPr>
          <p:cNvPr id="5" name="TextBox 4">
            <a:extLst>
              <a:ext uri="{FF2B5EF4-FFF2-40B4-BE49-F238E27FC236}">
                <a16:creationId xmlns:a16="http://schemas.microsoft.com/office/drawing/2014/main" id="{61F3BDFB-9D42-1206-546D-65748828EA07}"/>
              </a:ext>
            </a:extLst>
          </p:cNvPr>
          <p:cNvSpPr txBox="1"/>
          <p:nvPr/>
        </p:nvSpPr>
        <p:spPr>
          <a:xfrm>
            <a:off x="119336" y="6284530"/>
            <a:ext cx="443981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Taplin ME et al. ASCO 2026;Abstract LBA1.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Taplin ME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2026;395(6):546-60.</a:t>
            </a:r>
          </a:p>
        </p:txBody>
      </p:sp>
      <p:pic>
        <p:nvPicPr>
          <p:cNvPr id="2" name="Picture 1">
            <a:extLst>
              <a:ext uri="{FF2B5EF4-FFF2-40B4-BE49-F238E27FC236}">
                <a16:creationId xmlns:a16="http://schemas.microsoft.com/office/drawing/2014/main" id="{348085D6-EB42-2108-6251-B39810DCF66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66632" y="1033660"/>
            <a:ext cx="11045688" cy="4616762"/>
          </a:xfrm>
          <a:prstGeom prst="rect">
            <a:avLst/>
          </a:prstGeom>
        </p:spPr>
      </p:pic>
      <p:sp>
        <p:nvSpPr>
          <p:cNvPr id="7" name="TextBox 6">
            <a:extLst>
              <a:ext uri="{FF2B5EF4-FFF2-40B4-BE49-F238E27FC236}">
                <a16:creationId xmlns:a16="http://schemas.microsoft.com/office/drawing/2014/main" id="{1375875A-8748-E689-C00B-1A03D885B85B}"/>
              </a:ext>
            </a:extLst>
          </p:cNvPr>
          <p:cNvSpPr txBox="1"/>
          <p:nvPr/>
        </p:nvSpPr>
        <p:spPr>
          <a:xfrm>
            <a:off x="566632" y="5633980"/>
            <a:ext cx="100430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Dual primary endpoints: pathologic complete response/minimal residual disease, metastasis-free survival</a:t>
            </a:r>
          </a:p>
        </p:txBody>
      </p:sp>
    </p:spTree>
    <p:extLst>
      <p:ext uri="{BB962C8B-B14F-4D97-AF65-F5344CB8AC3E}">
        <p14:creationId xmlns:p14="http://schemas.microsoft.com/office/powerpoint/2010/main" val="267831845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42A83-80A9-B011-97F3-1C4578E0ED8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4C36F3D-C26A-8D2F-A07B-688C390F28EE}"/>
              </a:ext>
            </a:extLst>
          </p:cNvPr>
          <p:cNvSpPr>
            <a:spLocks noGrp="1"/>
          </p:cNvSpPr>
          <p:nvPr>
            <p:ph type="title"/>
          </p:nvPr>
        </p:nvSpPr>
        <p:spPr>
          <a:xfrm>
            <a:off x="912286" y="36443"/>
            <a:ext cx="10358967" cy="1016293"/>
          </a:xfrm>
        </p:spPr>
        <p:txBody>
          <a:bodyPr/>
          <a:lstStyle/>
          <a:p>
            <a:pPr algn="l"/>
            <a:r>
              <a:rPr lang="en-US" dirty="0">
                <a:solidFill>
                  <a:srgbClr val="0432FF"/>
                </a:solidFill>
              </a:rPr>
              <a:t>Phase III PROTEUS Dual Primary Endpoint: Pathologic Complete Response (</a:t>
            </a:r>
            <a:r>
              <a:rPr lang="en-US" dirty="0" err="1">
                <a:solidFill>
                  <a:srgbClr val="0432FF"/>
                </a:solidFill>
              </a:rPr>
              <a:t>pCR</a:t>
            </a:r>
            <a:r>
              <a:rPr lang="en-US" dirty="0">
                <a:solidFill>
                  <a:srgbClr val="0432FF"/>
                </a:solidFill>
              </a:rPr>
              <a:t>)/Minimal Residual Disease (MRD) </a:t>
            </a:r>
          </a:p>
        </p:txBody>
      </p:sp>
      <p:pic>
        <p:nvPicPr>
          <p:cNvPr id="2" name="Picture 1">
            <a:extLst>
              <a:ext uri="{FF2B5EF4-FFF2-40B4-BE49-F238E27FC236}">
                <a16:creationId xmlns:a16="http://schemas.microsoft.com/office/drawing/2014/main" id="{35F1B67E-DEF1-F3E2-BEE3-D9652565D7C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33549" y="996029"/>
            <a:ext cx="11324901" cy="4865942"/>
          </a:xfrm>
          <a:prstGeom prst="rect">
            <a:avLst/>
          </a:prstGeom>
        </p:spPr>
      </p:pic>
      <p:sp>
        <p:nvSpPr>
          <p:cNvPr id="4" name="TextBox 3">
            <a:extLst>
              <a:ext uri="{FF2B5EF4-FFF2-40B4-BE49-F238E27FC236}">
                <a16:creationId xmlns:a16="http://schemas.microsoft.com/office/drawing/2014/main" id="{8093BB25-A2CF-43F4-AE19-ED4AD1B29EA0}"/>
              </a:ext>
            </a:extLst>
          </p:cNvPr>
          <p:cNvSpPr txBox="1"/>
          <p:nvPr/>
        </p:nvSpPr>
        <p:spPr>
          <a:xfrm>
            <a:off x="119336" y="6284530"/>
            <a:ext cx="443981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Taplin ME et al. ASCO 2026;Abstract LBA1.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Taplin ME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2026;395(6):546-60.</a:t>
            </a:r>
          </a:p>
        </p:txBody>
      </p:sp>
      <p:sp>
        <p:nvSpPr>
          <p:cNvPr id="5" name="TextBox 4">
            <a:extLst>
              <a:ext uri="{FF2B5EF4-FFF2-40B4-BE49-F238E27FC236}">
                <a16:creationId xmlns:a16="http://schemas.microsoft.com/office/drawing/2014/main" id="{3F0FC1CB-A2E5-F618-804E-D07462503D8F}"/>
              </a:ext>
            </a:extLst>
          </p:cNvPr>
          <p:cNvSpPr txBox="1"/>
          <p:nvPr/>
        </p:nvSpPr>
        <p:spPr>
          <a:xfrm>
            <a:off x="504926" y="5865889"/>
            <a:ext cx="7607297"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BICR = blinded independent central review; RCB = residual cancer burden</a:t>
            </a:r>
          </a:p>
        </p:txBody>
      </p:sp>
    </p:spTree>
    <p:extLst>
      <p:ext uri="{BB962C8B-B14F-4D97-AF65-F5344CB8AC3E}">
        <p14:creationId xmlns:p14="http://schemas.microsoft.com/office/powerpoint/2010/main" val="197704011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AD84C-1BC4-D38F-7860-F8C8C1AD829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CBA739-D21D-0722-AFA7-AA052FAA58DA}"/>
              </a:ext>
            </a:extLst>
          </p:cNvPr>
          <p:cNvSpPr>
            <a:spLocks noGrp="1"/>
          </p:cNvSpPr>
          <p:nvPr>
            <p:ph type="title"/>
          </p:nvPr>
        </p:nvSpPr>
        <p:spPr>
          <a:xfrm>
            <a:off x="912286" y="19472"/>
            <a:ext cx="10358967" cy="1143000"/>
          </a:xfrm>
        </p:spPr>
        <p:txBody>
          <a:bodyPr/>
          <a:lstStyle/>
          <a:p>
            <a:pPr algn="l"/>
            <a:r>
              <a:rPr lang="en-US" dirty="0">
                <a:solidFill>
                  <a:srgbClr val="0432FF"/>
                </a:solidFill>
              </a:rPr>
              <a:t>Phase III PROTEUS Dual Primary Endpoint: Metastasis-Free Survival (MFS)</a:t>
            </a:r>
          </a:p>
        </p:txBody>
      </p:sp>
      <p:pic>
        <p:nvPicPr>
          <p:cNvPr id="2" name="Picture 1">
            <a:extLst>
              <a:ext uri="{FF2B5EF4-FFF2-40B4-BE49-F238E27FC236}">
                <a16:creationId xmlns:a16="http://schemas.microsoft.com/office/drawing/2014/main" id="{41583CCA-7056-63CC-4CB2-25D76EC582C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81608" y="1152939"/>
            <a:ext cx="11628783" cy="4798237"/>
          </a:xfrm>
          <a:prstGeom prst="rect">
            <a:avLst/>
          </a:prstGeom>
        </p:spPr>
      </p:pic>
      <p:sp>
        <p:nvSpPr>
          <p:cNvPr id="4" name="TextBox 3">
            <a:extLst>
              <a:ext uri="{FF2B5EF4-FFF2-40B4-BE49-F238E27FC236}">
                <a16:creationId xmlns:a16="http://schemas.microsoft.com/office/drawing/2014/main" id="{0E3F7C50-5357-F1AB-91C6-4AF1103936B2}"/>
              </a:ext>
            </a:extLst>
          </p:cNvPr>
          <p:cNvSpPr txBox="1"/>
          <p:nvPr/>
        </p:nvSpPr>
        <p:spPr>
          <a:xfrm>
            <a:off x="119336" y="6284530"/>
            <a:ext cx="443981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Taplin ME et al. ASCO 2026;Abstract LBA1.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Taplin ME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2026;395(6):546-60.</a:t>
            </a:r>
          </a:p>
        </p:txBody>
      </p:sp>
    </p:spTree>
    <p:extLst>
      <p:ext uri="{BB962C8B-B14F-4D97-AF65-F5344CB8AC3E}">
        <p14:creationId xmlns:p14="http://schemas.microsoft.com/office/powerpoint/2010/main" val="399895724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855AA-D201-19E8-FA4F-83D3B5B0433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30F368A-B73C-11A5-40C4-AD7202412A33}"/>
              </a:ext>
            </a:extLst>
          </p:cNvPr>
          <p:cNvSpPr/>
          <p:nvPr/>
        </p:nvSpPr>
        <p:spPr bwMode="auto">
          <a:xfrm>
            <a:off x="661639" y="3226419"/>
            <a:ext cx="11047141" cy="951572"/>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CF75FBE-9926-4D3F-DF3B-559DB8416996}"/>
              </a:ext>
            </a:extLst>
          </p:cNvPr>
          <p:cNvSpPr>
            <a:spLocks noGrp="1"/>
          </p:cNvSpPr>
          <p:nvPr>
            <p:ph type="title"/>
          </p:nvPr>
        </p:nvSpPr>
        <p:spPr/>
        <p:txBody>
          <a:bodyPr/>
          <a:lstStyle/>
          <a:p>
            <a:r>
              <a:rPr lang="en-US" sz="3200" dirty="0">
                <a:solidFill>
                  <a:srgbClr val="0432FF"/>
                </a:solidFill>
              </a:rPr>
              <a:t>Treatment for M0 Disease</a:t>
            </a:r>
            <a:endParaRPr lang="en-US" sz="2400" dirty="0">
              <a:solidFill>
                <a:srgbClr val="0432FF"/>
              </a:solidFill>
            </a:endParaRPr>
          </a:p>
        </p:txBody>
      </p:sp>
      <p:sp>
        <p:nvSpPr>
          <p:cNvPr id="3" name="Content Placeholder 2">
            <a:extLst>
              <a:ext uri="{FF2B5EF4-FFF2-40B4-BE49-F238E27FC236}">
                <a16:creationId xmlns:a16="http://schemas.microsoft.com/office/drawing/2014/main" id="{8EFCF35A-6FE0-4B34-FBDD-C317DC3883A1}"/>
              </a:ext>
            </a:extLst>
          </p:cNvPr>
          <p:cNvSpPr>
            <a:spLocks noGrp="1"/>
          </p:cNvSpPr>
          <p:nvPr>
            <p:ph idx="1"/>
          </p:nvPr>
        </p:nvSpPr>
        <p:spPr/>
        <p:txBody>
          <a:bodyPr/>
          <a:lstStyle/>
          <a:p>
            <a:pPr marL="98425" lvl="0" indent="0">
              <a:buNone/>
            </a:pPr>
            <a:r>
              <a:rPr lang="en-US" sz="2300" dirty="0"/>
              <a:t>Select Datasets</a:t>
            </a:r>
          </a:p>
          <a:p>
            <a:pPr marL="390525" lvl="1" indent="-292100">
              <a:lnSpc>
                <a:spcPct val="105000"/>
              </a:lnSpc>
              <a:spcAft>
                <a:spcPts val="800"/>
              </a:spcAft>
              <a:buSzPct val="100000"/>
              <a:buFont typeface="Arial" pitchFamily="-72" charset="0"/>
              <a:buChar char="•"/>
            </a:pPr>
            <a:r>
              <a:rPr lang="en-US" sz="2300" b="0" dirty="0"/>
              <a:t>Shore ND et al. Outcomes of men with high-risk biochemically recurrent prostate cancer who suspended enzalutamide monotherapy treatment in the phase 3 EMBARK study. Genitourinary Cancers Symposium 2024;Abstract 15.</a:t>
            </a:r>
          </a:p>
          <a:p>
            <a:pPr marL="390525" lvl="1" indent="-292100">
              <a:lnSpc>
                <a:spcPct val="105000"/>
              </a:lnSpc>
              <a:spcAft>
                <a:spcPts val="800"/>
              </a:spcAft>
              <a:buSzPct val="100000"/>
              <a:buFont typeface="Arial" pitchFamily="-72" charset="0"/>
              <a:buChar char="•"/>
            </a:pPr>
            <a:r>
              <a:rPr lang="en-US" sz="2300" b="0" dirty="0">
                <a:solidFill>
                  <a:schemeClr val="bg1"/>
                </a:solidFill>
              </a:rPr>
              <a:t>Freedland SJ et al. Improved outcomes with enzalutamide in biochemically recurrent prostate cancer. </a:t>
            </a:r>
            <a:r>
              <a:rPr lang="en-US" sz="2300" b="0" i="1" dirty="0">
                <a:solidFill>
                  <a:schemeClr val="bg1"/>
                </a:solidFill>
              </a:rPr>
              <a:t>N Engl J Med </a:t>
            </a:r>
            <a:r>
              <a:rPr lang="en-US" sz="2300" b="0" dirty="0">
                <a:solidFill>
                  <a:schemeClr val="bg1"/>
                </a:solidFill>
              </a:rPr>
              <a:t>2023;389(16):1453-65.</a:t>
            </a:r>
          </a:p>
          <a:p>
            <a:pPr marL="390525" lvl="1" indent="-292100">
              <a:lnSpc>
                <a:spcPct val="105000"/>
              </a:lnSpc>
              <a:spcAft>
                <a:spcPts val="800"/>
              </a:spcAft>
              <a:buSzPct val="100000"/>
              <a:buFont typeface="Arial" pitchFamily="-72" charset="0"/>
              <a:buChar char="•"/>
            </a:pPr>
            <a:r>
              <a:rPr lang="en-US" sz="2300" b="0" dirty="0"/>
              <a:t>Shore ND et al. Improved survival with enzalutamide in biochemically recurrent prostate cancer. </a:t>
            </a:r>
            <a:r>
              <a:rPr lang="en-US" sz="2300" b="0" i="1" dirty="0"/>
              <a:t>N Engl J Med </a:t>
            </a:r>
            <a:r>
              <a:rPr lang="en-US" sz="2300" b="0" dirty="0"/>
              <a:t>2026;394(6):563-75.</a:t>
            </a:r>
          </a:p>
        </p:txBody>
      </p:sp>
    </p:spTree>
    <p:extLst>
      <p:ext uri="{BB962C8B-B14F-4D97-AF65-F5344CB8AC3E}">
        <p14:creationId xmlns:p14="http://schemas.microsoft.com/office/powerpoint/2010/main" val="223354903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C5C11-CA35-20B0-C170-1425A21472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DF8D067-115C-6C7A-6E5A-88129C2FD1AC}"/>
              </a:ext>
            </a:extLst>
          </p:cNvPr>
          <p:cNvSpPr>
            <a:spLocks noGrp="1"/>
          </p:cNvSpPr>
          <p:nvPr>
            <p:ph type="title"/>
          </p:nvPr>
        </p:nvSpPr>
        <p:spPr>
          <a:xfrm>
            <a:off x="912286" y="0"/>
            <a:ext cx="10358967" cy="1143000"/>
          </a:xfrm>
        </p:spPr>
        <p:txBody>
          <a:bodyPr/>
          <a:lstStyle/>
          <a:p>
            <a:r>
              <a:rPr lang="en-US" dirty="0">
                <a:solidFill>
                  <a:srgbClr val="0432FF"/>
                </a:solidFill>
              </a:rPr>
              <a:t>Phase III EMBARK Study Design</a:t>
            </a:r>
          </a:p>
        </p:txBody>
      </p:sp>
      <p:sp>
        <p:nvSpPr>
          <p:cNvPr id="5" name="TextBox 4">
            <a:extLst>
              <a:ext uri="{FF2B5EF4-FFF2-40B4-BE49-F238E27FC236}">
                <a16:creationId xmlns:a16="http://schemas.microsoft.com/office/drawing/2014/main" id="{90399FA3-C2B0-1086-7C2B-1E88CD5439D1}"/>
              </a:ext>
            </a:extLst>
          </p:cNvPr>
          <p:cNvSpPr txBox="1"/>
          <p:nvPr/>
        </p:nvSpPr>
        <p:spPr>
          <a:xfrm>
            <a:off x="47328" y="6534835"/>
            <a:ext cx="550541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Shore ND et al. Genitourinary Cancers Symposium 2024;Abstract 15.</a:t>
            </a:r>
          </a:p>
        </p:txBody>
      </p:sp>
      <p:pic>
        <p:nvPicPr>
          <p:cNvPr id="2" name="Picture 1">
            <a:extLst>
              <a:ext uri="{FF2B5EF4-FFF2-40B4-BE49-F238E27FC236}">
                <a16:creationId xmlns:a16="http://schemas.microsoft.com/office/drawing/2014/main" id="{BC2E2780-2857-5C03-05DD-5F6BE673DE5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32131" y="1122306"/>
            <a:ext cx="11527737" cy="4756544"/>
          </a:xfrm>
          <a:prstGeom prst="rect">
            <a:avLst/>
          </a:prstGeom>
        </p:spPr>
      </p:pic>
    </p:spTree>
    <p:extLst>
      <p:ext uri="{BB962C8B-B14F-4D97-AF65-F5344CB8AC3E}">
        <p14:creationId xmlns:p14="http://schemas.microsoft.com/office/powerpoint/2010/main" val="297016995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9F4D2-9B5B-3B74-B066-0EA87C8B0A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9F140BC-F6F9-DCE1-DC8E-8A7647A4F638}"/>
              </a:ext>
            </a:extLst>
          </p:cNvPr>
          <p:cNvSpPr>
            <a:spLocks noGrp="1"/>
          </p:cNvSpPr>
          <p:nvPr>
            <p:ph type="title"/>
          </p:nvPr>
        </p:nvSpPr>
        <p:spPr>
          <a:xfrm>
            <a:off x="912286" y="24674"/>
            <a:ext cx="10358967" cy="840785"/>
          </a:xfrm>
        </p:spPr>
        <p:txBody>
          <a:bodyPr/>
          <a:lstStyle/>
          <a:p>
            <a:r>
              <a:rPr lang="en-US" dirty="0">
                <a:solidFill>
                  <a:srgbClr val="0432FF"/>
                </a:solidFill>
              </a:rPr>
              <a:t>Phase III EMBARK: Metastasis-Free Survival</a:t>
            </a:r>
          </a:p>
        </p:txBody>
      </p:sp>
      <p:sp>
        <p:nvSpPr>
          <p:cNvPr id="7" name="TextBox 6">
            <a:extLst>
              <a:ext uri="{FF2B5EF4-FFF2-40B4-BE49-F238E27FC236}">
                <a16:creationId xmlns:a16="http://schemas.microsoft.com/office/drawing/2014/main" id="{710683C5-1808-9834-5CE6-AE1C7D096A95}"/>
              </a:ext>
            </a:extLst>
          </p:cNvPr>
          <p:cNvSpPr txBox="1"/>
          <p:nvPr/>
        </p:nvSpPr>
        <p:spPr>
          <a:xfrm>
            <a:off x="0" y="6510161"/>
            <a:ext cx="4476290"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Freedland SJ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2023;389(16):1453-65.</a:t>
            </a:r>
          </a:p>
        </p:txBody>
      </p:sp>
      <p:grpSp>
        <p:nvGrpSpPr>
          <p:cNvPr id="9" name="Group 8">
            <a:extLst>
              <a:ext uri="{FF2B5EF4-FFF2-40B4-BE49-F238E27FC236}">
                <a16:creationId xmlns:a16="http://schemas.microsoft.com/office/drawing/2014/main" id="{134C748E-4C7C-4CA7-935B-40C74D43F38B}"/>
              </a:ext>
            </a:extLst>
          </p:cNvPr>
          <p:cNvGrpSpPr/>
          <p:nvPr/>
        </p:nvGrpSpPr>
        <p:grpSpPr>
          <a:xfrm>
            <a:off x="2968766" y="764704"/>
            <a:ext cx="6246005" cy="5629019"/>
            <a:chOff x="4002156" y="1219200"/>
            <a:chExt cx="4399722" cy="4028662"/>
          </a:xfrm>
        </p:grpSpPr>
        <p:pic>
          <p:nvPicPr>
            <p:cNvPr id="4" name="Picture 3">
              <a:extLst>
                <a:ext uri="{FF2B5EF4-FFF2-40B4-BE49-F238E27FC236}">
                  <a16:creationId xmlns:a16="http://schemas.microsoft.com/office/drawing/2014/main" id="{020843C3-C938-C493-6D9A-1FD8A550A90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002157" y="1219200"/>
              <a:ext cx="4399721" cy="2014331"/>
            </a:xfrm>
            <a:prstGeom prst="rect">
              <a:avLst/>
            </a:prstGeom>
          </p:spPr>
        </p:pic>
        <p:pic>
          <p:nvPicPr>
            <p:cNvPr id="8" name="Picture 7">
              <a:extLst>
                <a:ext uri="{FF2B5EF4-FFF2-40B4-BE49-F238E27FC236}">
                  <a16:creationId xmlns:a16="http://schemas.microsoft.com/office/drawing/2014/main" id="{2084AAD0-F3FC-CA43-9F23-D8E7A1ED96C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4002156" y="3233531"/>
              <a:ext cx="4399721" cy="2014331"/>
            </a:xfrm>
            <a:prstGeom prst="rect">
              <a:avLst/>
            </a:prstGeom>
          </p:spPr>
        </p:pic>
      </p:grpSp>
      <p:sp>
        <p:nvSpPr>
          <p:cNvPr id="10" name="TextBox 9">
            <a:extLst>
              <a:ext uri="{FF2B5EF4-FFF2-40B4-BE49-F238E27FC236}">
                <a16:creationId xmlns:a16="http://schemas.microsoft.com/office/drawing/2014/main" id="{0DB98671-0694-E374-E267-27F5173F9485}"/>
              </a:ext>
            </a:extLst>
          </p:cNvPr>
          <p:cNvSpPr txBox="1"/>
          <p:nvPr/>
        </p:nvSpPr>
        <p:spPr>
          <a:xfrm>
            <a:off x="1119989" y="1954794"/>
            <a:ext cx="1857240"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Enza + leuprolide</a:t>
            </a:r>
          </a:p>
        </p:txBody>
      </p:sp>
      <p:sp>
        <p:nvSpPr>
          <p:cNvPr id="11" name="TextBox 10">
            <a:extLst>
              <a:ext uri="{FF2B5EF4-FFF2-40B4-BE49-F238E27FC236}">
                <a16:creationId xmlns:a16="http://schemas.microsoft.com/office/drawing/2014/main" id="{27FE7980-18EE-6BD4-19E6-1DC585CDEA0F}"/>
              </a:ext>
            </a:extLst>
          </p:cNvPr>
          <p:cNvSpPr txBox="1"/>
          <p:nvPr/>
        </p:nvSpPr>
        <p:spPr>
          <a:xfrm>
            <a:off x="980336" y="4853215"/>
            <a:ext cx="1988429"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Enza monotherapy</a:t>
            </a:r>
          </a:p>
        </p:txBody>
      </p:sp>
      <p:sp>
        <p:nvSpPr>
          <p:cNvPr id="2" name="TextBox 1">
            <a:extLst>
              <a:ext uri="{FF2B5EF4-FFF2-40B4-BE49-F238E27FC236}">
                <a16:creationId xmlns:a16="http://schemas.microsoft.com/office/drawing/2014/main" id="{55852922-8126-F6B4-48CE-F14DD5BCE510}"/>
              </a:ext>
            </a:extLst>
          </p:cNvPr>
          <p:cNvSpPr txBox="1"/>
          <p:nvPr/>
        </p:nvSpPr>
        <p:spPr>
          <a:xfrm>
            <a:off x="7824192" y="6374558"/>
            <a:ext cx="1536639" cy="32316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NR = not reached</a:t>
            </a:r>
          </a:p>
        </p:txBody>
      </p:sp>
    </p:spTree>
    <p:extLst>
      <p:ext uri="{BB962C8B-B14F-4D97-AF65-F5344CB8AC3E}">
        <p14:creationId xmlns:p14="http://schemas.microsoft.com/office/powerpoint/2010/main" val="261137590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C15DE-11CA-A2C0-495F-2A11AFA415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ECC4C1-0A19-FDEF-0F27-2F6E608ABEED}"/>
              </a:ext>
            </a:extLst>
          </p:cNvPr>
          <p:cNvSpPr>
            <a:spLocks noGrp="1"/>
          </p:cNvSpPr>
          <p:nvPr>
            <p:ph type="title"/>
          </p:nvPr>
        </p:nvSpPr>
        <p:spPr>
          <a:xfrm>
            <a:off x="912286" y="57345"/>
            <a:ext cx="10358967" cy="968501"/>
          </a:xfrm>
        </p:spPr>
        <p:txBody>
          <a:bodyPr/>
          <a:lstStyle/>
          <a:p>
            <a:r>
              <a:rPr lang="en-US" dirty="0">
                <a:solidFill>
                  <a:srgbClr val="0432FF"/>
                </a:solidFill>
              </a:rPr>
              <a:t>Phase III EMBARK: 8-Year Overall Survival</a:t>
            </a:r>
          </a:p>
        </p:txBody>
      </p:sp>
      <p:grpSp>
        <p:nvGrpSpPr>
          <p:cNvPr id="8" name="Group 7">
            <a:extLst>
              <a:ext uri="{FF2B5EF4-FFF2-40B4-BE49-F238E27FC236}">
                <a16:creationId xmlns:a16="http://schemas.microsoft.com/office/drawing/2014/main" id="{1ACE8F43-4F3D-7003-AE92-3B8383C1D38A}"/>
              </a:ext>
            </a:extLst>
          </p:cNvPr>
          <p:cNvGrpSpPr/>
          <p:nvPr/>
        </p:nvGrpSpPr>
        <p:grpSpPr>
          <a:xfrm>
            <a:off x="3321441" y="776498"/>
            <a:ext cx="5540655" cy="5832153"/>
            <a:chOff x="4960234" y="1143898"/>
            <a:chExt cx="3494907" cy="3691958"/>
          </a:xfrm>
        </p:grpSpPr>
        <p:pic>
          <p:nvPicPr>
            <p:cNvPr id="4" name="Picture 3">
              <a:extLst>
                <a:ext uri="{FF2B5EF4-FFF2-40B4-BE49-F238E27FC236}">
                  <a16:creationId xmlns:a16="http://schemas.microsoft.com/office/drawing/2014/main" id="{D00C7278-316A-C03F-DF68-DE5DA9E3C4A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973727" y="1143898"/>
              <a:ext cx="3481414" cy="1845979"/>
            </a:xfrm>
            <a:prstGeom prst="rect">
              <a:avLst/>
            </a:prstGeom>
          </p:spPr>
        </p:pic>
        <p:pic>
          <p:nvPicPr>
            <p:cNvPr id="6" name="Picture 5">
              <a:extLst>
                <a:ext uri="{FF2B5EF4-FFF2-40B4-BE49-F238E27FC236}">
                  <a16:creationId xmlns:a16="http://schemas.microsoft.com/office/drawing/2014/main" id="{4A582971-2041-D96E-6B0E-0B98482D32F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4960234" y="2989877"/>
              <a:ext cx="3481414" cy="1845979"/>
            </a:xfrm>
            <a:prstGeom prst="rect">
              <a:avLst/>
            </a:prstGeom>
          </p:spPr>
        </p:pic>
      </p:grpSp>
      <p:sp>
        <p:nvSpPr>
          <p:cNvPr id="7" name="TextBox 6">
            <a:extLst>
              <a:ext uri="{FF2B5EF4-FFF2-40B4-BE49-F238E27FC236}">
                <a16:creationId xmlns:a16="http://schemas.microsoft.com/office/drawing/2014/main" id="{2201A646-15D0-E061-C6A5-731BAC074C51}"/>
              </a:ext>
            </a:extLst>
          </p:cNvPr>
          <p:cNvSpPr txBox="1"/>
          <p:nvPr/>
        </p:nvSpPr>
        <p:spPr>
          <a:xfrm>
            <a:off x="0" y="6562219"/>
            <a:ext cx="4138890"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Shore ND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2026;394(6):563-75.</a:t>
            </a:r>
          </a:p>
        </p:txBody>
      </p:sp>
      <p:sp>
        <p:nvSpPr>
          <p:cNvPr id="9" name="TextBox 8">
            <a:extLst>
              <a:ext uri="{FF2B5EF4-FFF2-40B4-BE49-F238E27FC236}">
                <a16:creationId xmlns:a16="http://schemas.microsoft.com/office/drawing/2014/main" id="{FCC5F3E2-6905-17AE-1218-4B38481285E1}"/>
              </a:ext>
            </a:extLst>
          </p:cNvPr>
          <p:cNvSpPr txBox="1"/>
          <p:nvPr/>
        </p:nvSpPr>
        <p:spPr>
          <a:xfrm>
            <a:off x="1442810" y="1865204"/>
            <a:ext cx="1857240"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Enza + leuprolide</a:t>
            </a:r>
          </a:p>
        </p:txBody>
      </p:sp>
      <p:sp>
        <p:nvSpPr>
          <p:cNvPr id="10" name="TextBox 9">
            <a:extLst>
              <a:ext uri="{FF2B5EF4-FFF2-40B4-BE49-F238E27FC236}">
                <a16:creationId xmlns:a16="http://schemas.microsoft.com/office/drawing/2014/main" id="{C43D8272-F97E-910F-8779-4A4ECB71394A}"/>
              </a:ext>
            </a:extLst>
          </p:cNvPr>
          <p:cNvSpPr txBox="1"/>
          <p:nvPr/>
        </p:nvSpPr>
        <p:spPr>
          <a:xfrm>
            <a:off x="1311621" y="4781281"/>
            <a:ext cx="1988429"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Enza monotherapy</a:t>
            </a:r>
          </a:p>
        </p:txBody>
      </p:sp>
    </p:spTree>
    <p:extLst>
      <p:ext uri="{BB962C8B-B14F-4D97-AF65-F5344CB8AC3E}">
        <p14:creationId xmlns:p14="http://schemas.microsoft.com/office/powerpoint/2010/main" val="221685084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E800B-587E-AADD-D6C7-537FAD42972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63C4545-3EF7-0AA0-3B81-91E518C02260}"/>
              </a:ext>
            </a:extLst>
          </p:cNvPr>
          <p:cNvSpPr/>
          <p:nvPr/>
        </p:nvSpPr>
        <p:spPr bwMode="auto">
          <a:xfrm>
            <a:off x="661639" y="5144428"/>
            <a:ext cx="11047141" cy="1256371"/>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A553B4FB-BF32-519E-AFC0-CF7D8C4812FE}"/>
              </a:ext>
            </a:extLst>
          </p:cNvPr>
          <p:cNvSpPr/>
          <p:nvPr/>
        </p:nvSpPr>
        <p:spPr bwMode="auto">
          <a:xfrm>
            <a:off x="661639" y="2676291"/>
            <a:ext cx="11047141" cy="1256371"/>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1B028E4C-E7B6-1DCA-859F-509A9CE58764}"/>
              </a:ext>
            </a:extLst>
          </p:cNvPr>
          <p:cNvSpPr>
            <a:spLocks noGrp="1"/>
          </p:cNvSpPr>
          <p:nvPr>
            <p:ph type="title"/>
          </p:nvPr>
        </p:nvSpPr>
        <p:spPr/>
        <p:txBody>
          <a:bodyPr/>
          <a:lstStyle/>
          <a:p>
            <a:r>
              <a:rPr lang="en-US" sz="3200" dirty="0">
                <a:solidFill>
                  <a:srgbClr val="0432FF"/>
                </a:solidFill>
              </a:rPr>
              <a:t>First-Line Endocrine Treatment</a:t>
            </a:r>
            <a:endParaRPr lang="en-US" sz="2400" dirty="0">
              <a:solidFill>
                <a:srgbClr val="0432FF"/>
              </a:solidFill>
            </a:endParaRPr>
          </a:p>
        </p:txBody>
      </p:sp>
      <p:sp>
        <p:nvSpPr>
          <p:cNvPr id="3" name="Content Placeholder 2">
            <a:extLst>
              <a:ext uri="{FF2B5EF4-FFF2-40B4-BE49-F238E27FC236}">
                <a16:creationId xmlns:a16="http://schemas.microsoft.com/office/drawing/2014/main" id="{C5C0538C-095E-DC5A-8C22-72969274DEDB}"/>
              </a:ext>
            </a:extLst>
          </p:cNvPr>
          <p:cNvSpPr>
            <a:spLocks noGrp="1"/>
          </p:cNvSpPr>
          <p:nvPr>
            <p:ph idx="1"/>
          </p:nvPr>
        </p:nvSpPr>
        <p:spPr/>
        <p:txBody>
          <a:bodyPr/>
          <a:lstStyle/>
          <a:p>
            <a:pPr marL="98425" lvl="0" indent="0">
              <a:buNone/>
            </a:pPr>
            <a:r>
              <a:rPr lang="en-US" sz="2100" dirty="0"/>
              <a:t>Select Datasets</a:t>
            </a:r>
          </a:p>
          <a:p>
            <a:pPr lvl="0"/>
            <a:r>
              <a:rPr lang="en-US" sz="2100" b="0" dirty="0"/>
              <a:t>Davis ID. Combination therapy in metastatic hormone-sensitive prostate cancer: Is three a crowd? </a:t>
            </a:r>
            <a:r>
              <a:rPr lang="en-US" sz="2100" b="0" i="1" dirty="0"/>
              <a:t>Ther Adv Med Oncol </a:t>
            </a:r>
            <a:r>
              <a:rPr lang="en-US" sz="2100" b="0" dirty="0"/>
              <a:t>2022 March 29;14:17588359221086827.</a:t>
            </a:r>
          </a:p>
          <a:p>
            <a:pPr lvl="0"/>
            <a:r>
              <a:rPr lang="en-US" sz="2100" b="0" dirty="0">
                <a:solidFill>
                  <a:schemeClr val="bg1"/>
                </a:solidFill>
              </a:rPr>
              <a:t>Saad F et al. Efficacy and safety of darolutamide plus androgen-deprivation therapy (ADT) in patients with metastatic hormone-sensitive prostate cancer (</a:t>
            </a:r>
            <a:r>
              <a:rPr lang="en-US" sz="2100" b="0" dirty="0" err="1">
                <a:solidFill>
                  <a:schemeClr val="bg1"/>
                </a:solidFill>
              </a:rPr>
              <a:t>mHSPC</a:t>
            </a:r>
            <a:r>
              <a:rPr lang="en-US" sz="2100" b="0" dirty="0">
                <a:solidFill>
                  <a:schemeClr val="bg1"/>
                </a:solidFill>
              </a:rPr>
              <a:t>) from the phase III ARANOTE trial. ESMO 2024;Abstract LBA68.</a:t>
            </a:r>
          </a:p>
          <a:p>
            <a:pPr lvl="0"/>
            <a:r>
              <a:rPr lang="en-US" sz="2100" b="0" dirty="0"/>
              <a:t>Saad F et al. Darolutamide in combination with androgen-deprivation therapy in patients with metastatic hormone-sensitive prostate cancer from the phase III ARANOTE trial</a:t>
            </a:r>
            <a:r>
              <a:rPr lang="en-US" sz="2100" b="0" i="1" dirty="0"/>
              <a:t>. J Clin Oncol</a:t>
            </a:r>
            <a:r>
              <a:rPr lang="en-US" sz="2100" b="0" dirty="0"/>
              <a:t> 2024;42(36):4271-81.</a:t>
            </a:r>
          </a:p>
          <a:p>
            <a:pPr lvl="0"/>
            <a:r>
              <a:rPr lang="en-US" sz="2100" b="0" dirty="0">
                <a:solidFill>
                  <a:schemeClr val="bg1"/>
                </a:solidFill>
              </a:rPr>
              <a:t>Saad F et al. Darolutamide plus androgen-deprivation therapy in metastatic hormone-sensitive prostate cancer by disease volume and risk subgroups in the phase 3 ARANOTE trial. </a:t>
            </a:r>
            <a:r>
              <a:rPr lang="en-US" sz="2100" b="0" i="1" dirty="0" err="1">
                <a:solidFill>
                  <a:schemeClr val="bg1"/>
                </a:solidFill>
              </a:rPr>
              <a:t>Eur</a:t>
            </a:r>
            <a:r>
              <a:rPr lang="en-US" sz="2100" b="0" i="1" dirty="0">
                <a:solidFill>
                  <a:schemeClr val="bg1"/>
                </a:solidFill>
              </a:rPr>
              <a:t> </a:t>
            </a:r>
            <a:r>
              <a:rPr lang="en-US" sz="2100" b="0" i="1" dirty="0" err="1">
                <a:solidFill>
                  <a:schemeClr val="bg1"/>
                </a:solidFill>
              </a:rPr>
              <a:t>Urol</a:t>
            </a:r>
            <a:r>
              <a:rPr lang="en-US" sz="2100" b="0" i="1" dirty="0">
                <a:solidFill>
                  <a:schemeClr val="bg1"/>
                </a:solidFill>
              </a:rPr>
              <a:t> </a:t>
            </a:r>
            <a:r>
              <a:rPr lang="en-US" sz="2100" b="0" dirty="0">
                <a:solidFill>
                  <a:schemeClr val="bg1"/>
                </a:solidFill>
              </a:rPr>
              <a:t>2026:S0302-2838(26)02313-4.</a:t>
            </a:r>
          </a:p>
        </p:txBody>
      </p:sp>
      <p:pic>
        <p:nvPicPr>
          <p:cNvPr id="6" name="Picture 5" descr="A close up of a sign&#10;&#10;Description automatically generated">
            <a:extLst>
              <a:ext uri="{FF2B5EF4-FFF2-40B4-BE49-F238E27FC236}">
                <a16:creationId xmlns:a16="http://schemas.microsoft.com/office/drawing/2014/main" id="{43C344A8-CE2A-4311-DCC0-066336C9D9B4}"/>
              </a:ext>
            </a:extLst>
          </p:cNvPr>
          <p:cNvPicPr>
            <a:picLocks noChangeAspect="1"/>
          </p:cNvPicPr>
          <p:nvPr/>
        </p:nvPicPr>
        <p:blipFill>
          <a:blip r:embed="rId2">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55162264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FC68F-B587-D69B-D001-2A8E3FF8FAC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E259D77-4F92-3401-E57D-DA9F37AF5821}"/>
              </a:ext>
            </a:extLst>
          </p:cNvPr>
          <p:cNvSpPr/>
          <p:nvPr/>
        </p:nvSpPr>
        <p:spPr bwMode="auto">
          <a:xfrm>
            <a:off x="661639" y="5122126"/>
            <a:ext cx="11047141" cy="1241503"/>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B1891BCC-F3EC-9086-5494-7A719B1B0A0C}"/>
              </a:ext>
            </a:extLst>
          </p:cNvPr>
          <p:cNvSpPr/>
          <p:nvPr/>
        </p:nvSpPr>
        <p:spPr bwMode="auto">
          <a:xfrm>
            <a:off x="661639" y="2683726"/>
            <a:ext cx="11047141" cy="1241503"/>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4C783C29-FE3D-935B-CA77-2E8D97053A93}"/>
              </a:ext>
            </a:extLst>
          </p:cNvPr>
          <p:cNvSpPr>
            <a:spLocks noGrp="1"/>
          </p:cNvSpPr>
          <p:nvPr>
            <p:ph type="title"/>
          </p:nvPr>
        </p:nvSpPr>
        <p:spPr/>
        <p:txBody>
          <a:bodyPr/>
          <a:lstStyle/>
          <a:p>
            <a:r>
              <a:rPr lang="en-US" sz="3200" dirty="0">
                <a:solidFill>
                  <a:srgbClr val="0432FF"/>
                </a:solidFill>
              </a:rPr>
              <a:t>First-Line Endocrine Treatment</a:t>
            </a:r>
            <a:endParaRPr lang="en-US" sz="2400" dirty="0">
              <a:solidFill>
                <a:srgbClr val="0432FF"/>
              </a:solidFill>
            </a:endParaRPr>
          </a:p>
        </p:txBody>
      </p:sp>
      <p:sp>
        <p:nvSpPr>
          <p:cNvPr id="3" name="Content Placeholder 2">
            <a:extLst>
              <a:ext uri="{FF2B5EF4-FFF2-40B4-BE49-F238E27FC236}">
                <a16:creationId xmlns:a16="http://schemas.microsoft.com/office/drawing/2014/main" id="{C865D6BD-7C14-6C7F-4CF7-FD9C8DFEED95}"/>
              </a:ext>
            </a:extLst>
          </p:cNvPr>
          <p:cNvSpPr>
            <a:spLocks noGrp="1"/>
          </p:cNvSpPr>
          <p:nvPr>
            <p:ph idx="1"/>
          </p:nvPr>
        </p:nvSpPr>
        <p:spPr/>
        <p:txBody>
          <a:bodyPr/>
          <a:lstStyle/>
          <a:p>
            <a:pPr marL="98425" lvl="0" indent="0">
              <a:buNone/>
            </a:pPr>
            <a:r>
              <a:rPr lang="en-US" sz="2100" dirty="0"/>
              <a:t>Select Datasets (Continued)</a:t>
            </a:r>
          </a:p>
          <a:p>
            <a:pPr lvl="0"/>
            <a:r>
              <a:rPr lang="en-US" sz="2100" b="0" dirty="0"/>
              <a:t>Smith MR et al. Darolutamide and survival in metastatic, hormone-sensitive prostate cancer. </a:t>
            </a:r>
            <a:r>
              <a:rPr lang="en-US" sz="2100" b="0" i="1" dirty="0"/>
              <a:t>N Engl J Med </a:t>
            </a:r>
            <a:r>
              <a:rPr lang="en-US" sz="2100" b="0" dirty="0"/>
              <a:t>2022;386(12):1132-42.</a:t>
            </a:r>
          </a:p>
          <a:p>
            <a:pPr lvl="0"/>
            <a:r>
              <a:rPr lang="en-US" sz="2100" b="0" dirty="0">
                <a:solidFill>
                  <a:schemeClr val="bg1"/>
                </a:solidFill>
              </a:rPr>
              <a:t>Smith MR et al. Overall survival with darolutamide versus placebo in combination with androgen-deprivation therapy and docetaxel for metastatic hormone-sensitive prostate cancer in the phase 3 ARASENS trial. Genitourinary Cancers Symposium 2022;Abstract 13.</a:t>
            </a:r>
          </a:p>
          <a:p>
            <a:r>
              <a:rPr lang="en-US" sz="2100" b="0" kern="1200" dirty="0">
                <a:latin typeface="Calibri" panose="020F0502020204030204" pitchFamily="34" charset="0"/>
                <a:cs typeface="Calibri" panose="020F0502020204030204" pitchFamily="34" charset="0"/>
              </a:rPr>
              <a:t>Hussain M et al. Darolutamide plus androgen-deprivation therapy and docetaxel in metastatic hormone-sensitive prostate cancer by disease volume and risk subgroups in the phase III ARASENS trial. </a:t>
            </a:r>
            <a:r>
              <a:rPr lang="en-US" sz="2100" b="0" i="1" kern="1200" dirty="0">
                <a:latin typeface="Calibri" panose="020F0502020204030204" pitchFamily="34" charset="0"/>
                <a:cs typeface="Calibri" panose="020F0502020204030204" pitchFamily="34" charset="0"/>
              </a:rPr>
              <a:t>J Clin Oncol </a:t>
            </a:r>
            <a:r>
              <a:rPr lang="en-US" sz="2100" b="0" kern="1200" dirty="0">
                <a:latin typeface="Calibri" panose="020F0502020204030204" pitchFamily="34" charset="0"/>
                <a:cs typeface="Calibri" panose="020F0502020204030204" pitchFamily="34" charset="0"/>
              </a:rPr>
              <a:t>2023;41(20):3595-607.</a:t>
            </a:r>
            <a:endParaRPr lang="en-US" sz="2100" b="0" dirty="0"/>
          </a:p>
          <a:p>
            <a:pPr lvl="0"/>
            <a:r>
              <a:rPr lang="en-US" sz="2100" b="0" dirty="0">
                <a:solidFill>
                  <a:schemeClr val="bg1"/>
                </a:solidFill>
              </a:rPr>
              <a:t>Hussain MHA et al. Efficacy and safety of darolutamide (DARO) in combination with androgen-deprivation therapy (ADT) and docetaxel (DOC) by disease volume and disease risk in the phase 3 ARASENS study. Genitourinary Cancers Symposium 2023;Abstract 15.</a:t>
            </a:r>
          </a:p>
        </p:txBody>
      </p:sp>
      <p:pic>
        <p:nvPicPr>
          <p:cNvPr id="6" name="Picture 5" descr="A close up of a sign&#10;&#10;Description automatically generated">
            <a:extLst>
              <a:ext uri="{FF2B5EF4-FFF2-40B4-BE49-F238E27FC236}">
                <a16:creationId xmlns:a16="http://schemas.microsoft.com/office/drawing/2014/main" id="{B123B30B-732B-DC2D-8CEF-393326E3F66A}"/>
              </a:ext>
            </a:extLst>
          </p:cNvPr>
          <p:cNvPicPr>
            <a:picLocks noChangeAspect="1"/>
          </p:cNvPicPr>
          <p:nvPr/>
        </p:nvPicPr>
        <p:blipFill>
          <a:blip r:embed="rId2">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5345519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EC053-B4BB-6A0E-E906-A8EE9238AB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809E29-BF2E-EE21-60D9-75C727B061E1}"/>
              </a:ext>
            </a:extLst>
          </p:cNvPr>
          <p:cNvSpPr>
            <a:spLocks noGrp="1"/>
          </p:cNvSpPr>
          <p:nvPr>
            <p:ph type="title"/>
          </p:nvPr>
        </p:nvSpPr>
        <p:spPr/>
        <p:txBody>
          <a:bodyPr/>
          <a:lstStyle/>
          <a:p>
            <a:r>
              <a:rPr lang="en-US" dirty="0">
                <a:solidFill>
                  <a:srgbClr val="0432FF"/>
                </a:solidFill>
              </a:rPr>
              <a:t>Extended Follow-Up with ADT Combination Therapies</a:t>
            </a:r>
          </a:p>
        </p:txBody>
      </p:sp>
      <p:sp>
        <p:nvSpPr>
          <p:cNvPr id="5" name="TextBox 4">
            <a:extLst>
              <a:ext uri="{FF2B5EF4-FFF2-40B4-BE49-F238E27FC236}">
                <a16:creationId xmlns:a16="http://schemas.microsoft.com/office/drawing/2014/main" id="{78428031-0D7C-9F64-336F-DCC8590B3FF1}"/>
              </a:ext>
            </a:extLst>
          </p:cNvPr>
          <p:cNvSpPr txBox="1"/>
          <p:nvPr/>
        </p:nvSpPr>
        <p:spPr>
          <a:xfrm>
            <a:off x="0" y="6506399"/>
            <a:ext cx="570290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Davis ID.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Ther Adv Med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2022 March 29;14:17588359221086827.</a:t>
            </a:r>
          </a:p>
        </p:txBody>
      </p:sp>
      <p:cxnSp>
        <p:nvCxnSpPr>
          <p:cNvPr id="12" name="Straight Connector 11">
            <a:extLst>
              <a:ext uri="{FF2B5EF4-FFF2-40B4-BE49-F238E27FC236}">
                <a16:creationId xmlns:a16="http://schemas.microsoft.com/office/drawing/2014/main" id="{027B02A0-1461-AD1B-EA0A-C8706DC45F01}"/>
              </a:ext>
            </a:extLst>
          </p:cNvPr>
          <p:cNvCxnSpPr>
            <a:cxnSpLocks/>
          </p:cNvCxnSpPr>
          <p:nvPr/>
        </p:nvCxnSpPr>
        <p:spPr bwMode="auto">
          <a:xfrm>
            <a:off x="1224366" y="1611824"/>
            <a:ext cx="4122334" cy="0"/>
          </a:xfrm>
          <a:prstGeom prst="line">
            <a:avLst/>
          </a:prstGeom>
          <a:solidFill>
            <a:srgbClr val="FFFF00"/>
          </a:solidFill>
          <a:ln w="38100" cap="flat" cmpd="sng" algn="ctr">
            <a:solidFill>
              <a:schemeClr val="tx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D44A1A7-2851-63E5-267F-1D1FAA79E7B3}"/>
              </a:ext>
            </a:extLst>
          </p:cNvPr>
          <p:cNvCxnSpPr>
            <a:cxnSpLocks/>
          </p:cNvCxnSpPr>
          <p:nvPr/>
        </p:nvCxnSpPr>
        <p:spPr bwMode="auto">
          <a:xfrm>
            <a:off x="5346700" y="1611824"/>
            <a:ext cx="1432154" cy="0"/>
          </a:xfrm>
          <a:prstGeom prst="line">
            <a:avLst/>
          </a:prstGeom>
          <a:solidFill>
            <a:srgbClr val="FFFF00"/>
          </a:solidFill>
          <a:ln w="38100" cap="flat" cmpd="sng" algn="ctr">
            <a:solidFill>
              <a:schemeClr val="accent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E2FF552-5570-6DC2-16BB-6E61153212D7}"/>
              </a:ext>
            </a:extLst>
          </p:cNvPr>
          <p:cNvCxnSpPr>
            <a:cxnSpLocks/>
          </p:cNvCxnSpPr>
          <p:nvPr/>
        </p:nvCxnSpPr>
        <p:spPr bwMode="auto">
          <a:xfrm>
            <a:off x="6922978" y="1610893"/>
            <a:ext cx="1400433" cy="0"/>
          </a:xfrm>
          <a:prstGeom prst="line">
            <a:avLst/>
          </a:prstGeom>
          <a:solidFill>
            <a:srgbClr val="FFFF00"/>
          </a:solidFill>
          <a:ln w="38100" cap="flat" cmpd="sng" algn="ctr">
            <a:solidFill>
              <a:schemeClr val="accent2"/>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6A0A46E-B098-4F79-1053-9C76FA18879D}"/>
              </a:ext>
            </a:extLst>
          </p:cNvPr>
          <p:cNvCxnSpPr>
            <a:cxnSpLocks/>
          </p:cNvCxnSpPr>
          <p:nvPr/>
        </p:nvCxnSpPr>
        <p:spPr bwMode="auto">
          <a:xfrm>
            <a:off x="8487904" y="1611824"/>
            <a:ext cx="3585276" cy="0"/>
          </a:xfrm>
          <a:prstGeom prst="line">
            <a:avLst/>
          </a:prstGeom>
          <a:solidFill>
            <a:srgbClr val="FFFF00"/>
          </a:solidFill>
          <a:ln w="38100" cap="flat" cmpd="sng" algn="ctr">
            <a:solidFill>
              <a:schemeClr val="accent6">
                <a:lumMod val="60000"/>
                <a:lumOff val="40000"/>
              </a:schemeClr>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98C053B4-7E49-4BD3-8220-85185D1BBCE4}"/>
              </a:ext>
            </a:extLst>
          </p:cNvPr>
          <p:cNvSpPr txBox="1"/>
          <p:nvPr/>
        </p:nvSpPr>
        <p:spPr>
          <a:xfrm>
            <a:off x="2801399" y="1264547"/>
            <a:ext cx="1203984"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Abiraterone</a:t>
            </a:r>
          </a:p>
        </p:txBody>
      </p:sp>
      <p:sp>
        <p:nvSpPr>
          <p:cNvPr id="22" name="TextBox 21">
            <a:extLst>
              <a:ext uri="{FF2B5EF4-FFF2-40B4-BE49-F238E27FC236}">
                <a16:creationId xmlns:a16="http://schemas.microsoft.com/office/drawing/2014/main" id="{521611DA-FA8C-EE27-8FAA-710E39DA5ADB}"/>
              </a:ext>
            </a:extLst>
          </p:cNvPr>
          <p:cNvSpPr txBox="1"/>
          <p:nvPr/>
        </p:nvSpPr>
        <p:spPr>
          <a:xfrm>
            <a:off x="5422072" y="1264547"/>
            <a:ext cx="135678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Darolutamide</a:t>
            </a:r>
          </a:p>
        </p:txBody>
      </p:sp>
      <p:sp>
        <p:nvSpPr>
          <p:cNvPr id="23" name="TextBox 22">
            <a:extLst>
              <a:ext uri="{FF2B5EF4-FFF2-40B4-BE49-F238E27FC236}">
                <a16:creationId xmlns:a16="http://schemas.microsoft.com/office/drawing/2014/main" id="{C52CE1D2-4148-1F36-9642-B7D7F5C64648}"/>
              </a:ext>
            </a:extLst>
          </p:cNvPr>
          <p:cNvSpPr txBox="1"/>
          <p:nvPr/>
        </p:nvSpPr>
        <p:spPr>
          <a:xfrm>
            <a:off x="6922978" y="1272339"/>
            <a:ext cx="1280735"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Apalutamide</a:t>
            </a:r>
          </a:p>
        </p:txBody>
      </p:sp>
      <p:sp>
        <p:nvSpPr>
          <p:cNvPr id="24" name="TextBox 23">
            <a:extLst>
              <a:ext uri="{FF2B5EF4-FFF2-40B4-BE49-F238E27FC236}">
                <a16:creationId xmlns:a16="http://schemas.microsoft.com/office/drawing/2014/main" id="{AB8AEE60-B676-5343-3C97-200D1E26779F}"/>
              </a:ext>
            </a:extLst>
          </p:cNvPr>
          <p:cNvSpPr txBox="1"/>
          <p:nvPr/>
        </p:nvSpPr>
        <p:spPr>
          <a:xfrm>
            <a:off x="9612232" y="1264547"/>
            <a:ext cx="133421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Enzalutamide</a:t>
            </a:r>
          </a:p>
        </p:txBody>
      </p:sp>
      <p:pic>
        <p:nvPicPr>
          <p:cNvPr id="6" name="Picture 5">
            <a:extLst>
              <a:ext uri="{FF2B5EF4-FFF2-40B4-BE49-F238E27FC236}">
                <a16:creationId xmlns:a16="http://schemas.microsoft.com/office/drawing/2014/main" id="{67A53011-CC2D-87BA-CEED-8E7340C3D56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463" y="1843981"/>
            <a:ext cx="12192000" cy="4232695"/>
          </a:xfrm>
          <a:prstGeom prst="rect">
            <a:avLst/>
          </a:prstGeom>
        </p:spPr>
      </p:pic>
      <p:sp>
        <p:nvSpPr>
          <p:cNvPr id="16" name="Rectangle 15">
            <a:extLst>
              <a:ext uri="{FF2B5EF4-FFF2-40B4-BE49-F238E27FC236}">
                <a16:creationId xmlns:a16="http://schemas.microsoft.com/office/drawing/2014/main" id="{701B33D0-11A3-FD72-BF1F-16D6EEBBDDB4}"/>
              </a:ext>
            </a:extLst>
          </p:cNvPr>
          <p:cNvSpPr/>
          <p:nvPr/>
        </p:nvSpPr>
        <p:spPr bwMode="auto">
          <a:xfrm>
            <a:off x="0" y="3225800"/>
            <a:ext cx="12192000" cy="850899"/>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19" name="Rectangle 18">
            <a:extLst>
              <a:ext uri="{FF2B5EF4-FFF2-40B4-BE49-F238E27FC236}">
                <a16:creationId xmlns:a16="http://schemas.microsoft.com/office/drawing/2014/main" id="{6CA8DDC6-0AC0-1D79-809D-E94BE59C8355}"/>
              </a:ext>
            </a:extLst>
          </p:cNvPr>
          <p:cNvSpPr/>
          <p:nvPr/>
        </p:nvSpPr>
        <p:spPr bwMode="auto">
          <a:xfrm>
            <a:off x="4463" y="5160211"/>
            <a:ext cx="12192000" cy="850899"/>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extBox 1">
            <a:extLst>
              <a:ext uri="{FF2B5EF4-FFF2-40B4-BE49-F238E27FC236}">
                <a16:creationId xmlns:a16="http://schemas.microsoft.com/office/drawing/2014/main" id="{DAAB4327-FE70-422C-8AD2-D03A1868C9F9}"/>
              </a:ext>
            </a:extLst>
          </p:cNvPr>
          <p:cNvSpPr txBox="1"/>
          <p:nvPr/>
        </p:nvSpPr>
        <p:spPr>
          <a:xfrm>
            <a:off x="5370921" y="1915106"/>
            <a:ext cx="1383712" cy="246221"/>
          </a:xfrm>
          <a:prstGeom prst="rect">
            <a:avLst/>
          </a:prstGeom>
          <a:solidFill>
            <a:srgbClr val="DCDDDE"/>
          </a:solid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72" charset="0"/>
                <a:ea typeface="MS PGothic" charset="0"/>
              </a:rPr>
              <a:t>ARASENS (</a:t>
            </a:r>
            <a:r>
              <a:rPr kumimoji="0" lang="en-US" sz="1000" b="1" i="1" u="none" strike="noStrike" kern="1200" cap="none" spc="0" normalizeH="0" baseline="0" noProof="0" dirty="0">
                <a:ln>
                  <a:noFill/>
                </a:ln>
                <a:solidFill>
                  <a:srgbClr val="000000"/>
                </a:solidFill>
                <a:effectLst/>
                <a:uLnTx/>
                <a:uFillTx/>
                <a:latin typeface="Arial" pitchFamily="-72" charset="0"/>
                <a:ea typeface="MS PGothic" charset="0"/>
              </a:rPr>
              <a:t>N</a:t>
            </a:r>
            <a:r>
              <a:rPr kumimoji="0" lang="en-US" sz="1000" b="1" i="0" u="none" strike="noStrike" kern="1200" cap="none" spc="0" normalizeH="0" baseline="0" noProof="0" dirty="0">
                <a:ln>
                  <a:noFill/>
                </a:ln>
                <a:solidFill>
                  <a:srgbClr val="000000"/>
                </a:solidFill>
                <a:effectLst/>
                <a:uLnTx/>
                <a:uFillTx/>
                <a:latin typeface="Arial" pitchFamily="-72" charset="0"/>
                <a:ea typeface="MS PGothic" charset="0"/>
              </a:rPr>
              <a:t>=1306)</a:t>
            </a:r>
          </a:p>
        </p:txBody>
      </p:sp>
      <p:sp>
        <p:nvSpPr>
          <p:cNvPr id="4" name="TextBox 3">
            <a:extLst>
              <a:ext uri="{FF2B5EF4-FFF2-40B4-BE49-F238E27FC236}">
                <a16:creationId xmlns:a16="http://schemas.microsoft.com/office/drawing/2014/main" id="{87BEEAF5-B35F-4139-044F-565D7710FACD}"/>
              </a:ext>
            </a:extLst>
          </p:cNvPr>
          <p:cNvSpPr txBox="1"/>
          <p:nvPr/>
        </p:nvSpPr>
        <p:spPr>
          <a:xfrm>
            <a:off x="11017" y="6120809"/>
            <a:ext cx="6314870"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rPFS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radiographic progression-free survival; ARI = androgen receptor inhibitor</a:t>
            </a:r>
          </a:p>
        </p:txBody>
      </p:sp>
    </p:spTree>
    <p:extLst>
      <p:ext uri="{BB962C8B-B14F-4D97-AF65-F5344CB8AC3E}">
        <p14:creationId xmlns:p14="http://schemas.microsoft.com/office/powerpoint/2010/main" val="214084510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54DCC-B48F-EEB7-EC25-99EB4021762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6BF01EA-AC4F-39F0-C2DD-5CA860FC14A5}"/>
              </a:ext>
            </a:extLst>
          </p:cNvPr>
          <p:cNvSpPr>
            <a:spLocks noGrp="1"/>
          </p:cNvSpPr>
          <p:nvPr>
            <p:ph type="title"/>
          </p:nvPr>
        </p:nvSpPr>
        <p:spPr/>
        <p:txBody>
          <a:bodyPr/>
          <a:lstStyle/>
          <a:p>
            <a:r>
              <a:rPr lang="en-US" dirty="0">
                <a:solidFill>
                  <a:srgbClr val="0432FF"/>
                </a:solidFill>
              </a:rPr>
              <a:t>Phase III ARANOTE Study Design</a:t>
            </a:r>
          </a:p>
        </p:txBody>
      </p:sp>
      <p:sp>
        <p:nvSpPr>
          <p:cNvPr id="5" name="TextBox 4">
            <a:extLst>
              <a:ext uri="{FF2B5EF4-FFF2-40B4-BE49-F238E27FC236}">
                <a16:creationId xmlns:a16="http://schemas.microsoft.com/office/drawing/2014/main" id="{48986BF9-5CBD-73C6-7DD1-942D6E1A5B3F}"/>
              </a:ext>
            </a:extLst>
          </p:cNvPr>
          <p:cNvSpPr txBox="1"/>
          <p:nvPr/>
        </p:nvSpPr>
        <p:spPr>
          <a:xfrm>
            <a:off x="9467" y="6304002"/>
            <a:ext cx="3785588"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ESMO 2024;Abstract LBA68.</a:t>
            </a:r>
            <a:b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b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Clin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2024;42(36):4271-81.</a:t>
            </a:r>
          </a:p>
        </p:txBody>
      </p:sp>
      <p:pic>
        <p:nvPicPr>
          <p:cNvPr id="6" name="Picture 5">
            <a:extLst>
              <a:ext uri="{FF2B5EF4-FFF2-40B4-BE49-F238E27FC236}">
                <a16:creationId xmlns:a16="http://schemas.microsoft.com/office/drawing/2014/main" id="{DA792C9D-2C87-747F-DDA0-44095D2FE4E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63388" y="1394481"/>
            <a:ext cx="10865224" cy="4515819"/>
          </a:xfrm>
          <a:prstGeom prst="rect">
            <a:avLst/>
          </a:prstGeom>
        </p:spPr>
      </p:pic>
    </p:spTree>
    <p:extLst>
      <p:ext uri="{BB962C8B-B14F-4D97-AF65-F5344CB8AC3E}">
        <p14:creationId xmlns:p14="http://schemas.microsoft.com/office/powerpoint/2010/main" val="131084929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9D4A3-93D0-8BEB-E198-DFC0831DB3F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774CDD-F776-9BFF-BC18-ED1A03E0230C}"/>
              </a:ext>
            </a:extLst>
          </p:cNvPr>
          <p:cNvSpPr>
            <a:spLocks noGrp="1"/>
          </p:cNvSpPr>
          <p:nvPr>
            <p:ph type="title"/>
          </p:nvPr>
        </p:nvSpPr>
        <p:spPr>
          <a:xfrm>
            <a:off x="912287" y="227013"/>
            <a:ext cx="10008249" cy="1143000"/>
          </a:xfrm>
        </p:spPr>
        <p:txBody>
          <a:bodyPr/>
          <a:lstStyle/>
          <a:p>
            <a:pPr algn="l"/>
            <a:r>
              <a:rPr lang="en-US" dirty="0">
                <a:solidFill>
                  <a:srgbClr val="0432FF"/>
                </a:solidFill>
              </a:rPr>
              <a:t>Phase III ARANOTE Primary Endpoint: Radiographic Progression-Free Survival (</a:t>
            </a:r>
            <a:r>
              <a:rPr lang="en-US" dirty="0" err="1">
                <a:solidFill>
                  <a:srgbClr val="0432FF"/>
                </a:solidFill>
              </a:rPr>
              <a:t>rPFS</a:t>
            </a:r>
            <a:r>
              <a:rPr lang="en-US" dirty="0">
                <a:solidFill>
                  <a:srgbClr val="0432FF"/>
                </a:solidFill>
              </a:rPr>
              <a:t>)</a:t>
            </a:r>
          </a:p>
        </p:txBody>
      </p:sp>
      <p:sp>
        <p:nvSpPr>
          <p:cNvPr id="5" name="TextBox 4">
            <a:extLst>
              <a:ext uri="{FF2B5EF4-FFF2-40B4-BE49-F238E27FC236}">
                <a16:creationId xmlns:a16="http://schemas.microsoft.com/office/drawing/2014/main" id="{066ECED5-2D53-E608-B987-CC5F7B0DD628}"/>
              </a:ext>
            </a:extLst>
          </p:cNvPr>
          <p:cNvSpPr txBox="1"/>
          <p:nvPr/>
        </p:nvSpPr>
        <p:spPr>
          <a:xfrm>
            <a:off x="0" y="6525344"/>
            <a:ext cx="378558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Clin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2024;42(36):4271-81.</a:t>
            </a:r>
          </a:p>
        </p:txBody>
      </p:sp>
      <p:pic>
        <p:nvPicPr>
          <p:cNvPr id="2" name="Picture 1">
            <a:extLst>
              <a:ext uri="{FF2B5EF4-FFF2-40B4-BE49-F238E27FC236}">
                <a16:creationId xmlns:a16="http://schemas.microsoft.com/office/drawing/2014/main" id="{D776EEB2-20DE-C601-D377-B33A2503EB0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8967" cy="4697182"/>
          </a:xfrm>
          <a:prstGeom prst="rect">
            <a:avLst/>
          </a:prstGeom>
        </p:spPr>
      </p:pic>
      <p:pic>
        <p:nvPicPr>
          <p:cNvPr id="4" name="Picture 3">
            <a:extLst>
              <a:ext uri="{FF2B5EF4-FFF2-40B4-BE49-F238E27FC236}">
                <a16:creationId xmlns:a16="http://schemas.microsoft.com/office/drawing/2014/main" id="{AC4D018B-CC0F-8F6F-3098-F7BB5FE7ACD7}"/>
              </a:ext>
            </a:extLst>
          </p:cNvPr>
          <p:cNvPicPr>
            <a:picLocks noChangeAspect="1"/>
          </p:cNvPicPr>
          <p:nvPr/>
        </p:nvPicPr>
        <p:blipFill>
          <a:blip r:embed="rId3">
            <a:duotone>
              <a:prstClr val="black"/>
              <a:srgbClr val="FFFF00">
                <a:tint val="45000"/>
                <a:satMod val="400000"/>
              </a:srgbClr>
            </a:duotone>
            <a:extLst>
              <a:ext uri="{28A0092B-C50C-407E-A947-70E740481C1C}">
                <a14:useLocalDpi xmlns:a14="http://schemas.microsoft.com/office/drawing/2010/main"/>
              </a:ext>
            </a:extLst>
          </a:blip>
          <a:srcRect/>
          <a:stretch>
            <a:fillRect/>
          </a:stretch>
        </p:blipFill>
        <p:spPr>
          <a:xfrm>
            <a:off x="1828800" y="4638557"/>
            <a:ext cx="3935186" cy="702472"/>
          </a:xfrm>
          <a:prstGeom prst="rect">
            <a:avLst/>
          </a:prstGeom>
        </p:spPr>
      </p:pic>
    </p:spTree>
    <p:extLst>
      <p:ext uri="{BB962C8B-B14F-4D97-AF65-F5344CB8AC3E}">
        <p14:creationId xmlns:p14="http://schemas.microsoft.com/office/powerpoint/2010/main" val="298297774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A3EBA-A55B-35BD-697A-C99B2E2F57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B38864-6D6F-AB03-5E9C-D29EE50505C7}"/>
              </a:ext>
            </a:extLst>
          </p:cNvPr>
          <p:cNvSpPr>
            <a:spLocks noGrp="1"/>
          </p:cNvSpPr>
          <p:nvPr>
            <p:ph type="title"/>
          </p:nvPr>
        </p:nvSpPr>
        <p:spPr/>
        <p:txBody>
          <a:bodyPr/>
          <a:lstStyle/>
          <a:p>
            <a:r>
              <a:rPr lang="en-US" dirty="0">
                <a:solidFill>
                  <a:srgbClr val="0432FF"/>
                </a:solidFill>
              </a:rPr>
              <a:t>Phase III ARANOTE: </a:t>
            </a:r>
            <a:r>
              <a:rPr lang="en-US" dirty="0" err="1">
                <a:solidFill>
                  <a:srgbClr val="0432FF"/>
                </a:solidFill>
              </a:rPr>
              <a:t>rPFS</a:t>
            </a:r>
            <a:r>
              <a:rPr lang="en-US" dirty="0">
                <a:solidFill>
                  <a:srgbClr val="0432FF"/>
                </a:solidFill>
              </a:rPr>
              <a:t> by Disease Volume and Risk</a:t>
            </a:r>
          </a:p>
        </p:txBody>
      </p:sp>
      <p:sp>
        <p:nvSpPr>
          <p:cNvPr id="5" name="TextBox 4">
            <a:extLst>
              <a:ext uri="{FF2B5EF4-FFF2-40B4-BE49-F238E27FC236}">
                <a16:creationId xmlns:a16="http://schemas.microsoft.com/office/drawing/2014/main" id="{7AA95C1F-22CC-B994-9F5D-22A5C182B708}"/>
              </a:ext>
            </a:extLst>
          </p:cNvPr>
          <p:cNvSpPr txBox="1"/>
          <p:nvPr/>
        </p:nvSpPr>
        <p:spPr>
          <a:xfrm>
            <a:off x="27132" y="6504188"/>
            <a:ext cx="4269823"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a:t>
            </a:r>
            <a:r>
              <a:rPr kumimoji="0" lang="en-US" sz="15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Eur</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5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Urol</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2026:S0302-2838(26)02313-4.</a:t>
            </a:r>
          </a:p>
        </p:txBody>
      </p:sp>
      <p:grpSp>
        <p:nvGrpSpPr>
          <p:cNvPr id="16" name="Group 15">
            <a:extLst>
              <a:ext uri="{FF2B5EF4-FFF2-40B4-BE49-F238E27FC236}">
                <a16:creationId xmlns:a16="http://schemas.microsoft.com/office/drawing/2014/main" id="{B7833844-7506-82B4-274F-4F5D461D10B3}"/>
              </a:ext>
            </a:extLst>
          </p:cNvPr>
          <p:cNvGrpSpPr/>
          <p:nvPr/>
        </p:nvGrpSpPr>
        <p:grpSpPr>
          <a:xfrm>
            <a:off x="2246389" y="1126673"/>
            <a:ext cx="7690759" cy="5273481"/>
            <a:chOff x="2246389" y="1126673"/>
            <a:chExt cx="7690759" cy="5273481"/>
          </a:xfrm>
        </p:grpSpPr>
        <p:grpSp>
          <p:nvGrpSpPr>
            <p:cNvPr id="12" name="Group 11">
              <a:extLst>
                <a:ext uri="{FF2B5EF4-FFF2-40B4-BE49-F238E27FC236}">
                  <a16:creationId xmlns:a16="http://schemas.microsoft.com/office/drawing/2014/main" id="{0F7813C0-641B-B095-E7AE-8AF6A15EA56E}"/>
                </a:ext>
              </a:extLst>
            </p:cNvPr>
            <p:cNvGrpSpPr/>
            <p:nvPr/>
          </p:nvGrpSpPr>
          <p:grpSpPr>
            <a:xfrm>
              <a:off x="2246389" y="1126673"/>
              <a:ext cx="7690759" cy="5273481"/>
              <a:chOff x="2246389" y="1126673"/>
              <a:chExt cx="7690759" cy="5273481"/>
            </a:xfrm>
          </p:grpSpPr>
          <p:grpSp>
            <p:nvGrpSpPr>
              <p:cNvPr id="7" name="Group 6">
                <a:extLst>
                  <a:ext uri="{FF2B5EF4-FFF2-40B4-BE49-F238E27FC236}">
                    <a16:creationId xmlns:a16="http://schemas.microsoft.com/office/drawing/2014/main" id="{C63FC325-D406-828E-C98E-7E56AB7211E3}"/>
                  </a:ext>
                </a:extLst>
              </p:cNvPr>
              <p:cNvGrpSpPr/>
              <p:nvPr/>
            </p:nvGrpSpPr>
            <p:grpSpPr>
              <a:xfrm>
                <a:off x="2246389" y="1126673"/>
                <a:ext cx="7690759" cy="5273481"/>
                <a:chOff x="3118755" y="1289959"/>
                <a:chExt cx="5638512" cy="4278082"/>
              </a:xfrm>
            </p:grpSpPr>
            <p:pic>
              <p:nvPicPr>
                <p:cNvPr id="4" name="Picture 3">
                  <a:extLst>
                    <a:ext uri="{FF2B5EF4-FFF2-40B4-BE49-F238E27FC236}">
                      <a16:creationId xmlns:a16="http://schemas.microsoft.com/office/drawing/2014/main" id="{F14FEB57-23E4-98A1-7D1A-C100FA4D525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8756" y="1289959"/>
                  <a:ext cx="5638511" cy="2139042"/>
                </a:xfrm>
                <a:prstGeom prst="rect">
                  <a:avLst/>
                </a:prstGeom>
              </p:spPr>
            </p:pic>
            <p:pic>
              <p:nvPicPr>
                <p:cNvPr id="2" name="Picture 1">
                  <a:extLst>
                    <a:ext uri="{FF2B5EF4-FFF2-40B4-BE49-F238E27FC236}">
                      <a16:creationId xmlns:a16="http://schemas.microsoft.com/office/drawing/2014/main" id="{1316D65D-DE5E-C7A4-3B07-24099837EA3E}"/>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118755" y="3412671"/>
                  <a:ext cx="5638512" cy="2155370"/>
                </a:xfrm>
                <a:prstGeom prst="rect">
                  <a:avLst/>
                </a:prstGeom>
              </p:spPr>
            </p:pic>
          </p:grpSp>
          <p:sp>
            <p:nvSpPr>
              <p:cNvPr id="8" name="TextBox 7">
                <a:extLst>
                  <a:ext uri="{FF2B5EF4-FFF2-40B4-BE49-F238E27FC236}">
                    <a16:creationId xmlns:a16="http://schemas.microsoft.com/office/drawing/2014/main" id="{9025C44A-7CAB-57CF-4F65-D2973422916A}"/>
                  </a:ext>
                </a:extLst>
              </p:cNvPr>
              <p:cNvSpPr txBox="1"/>
              <p:nvPr/>
            </p:nvSpPr>
            <p:spPr>
              <a:xfrm>
                <a:off x="3637178" y="3174105"/>
                <a:ext cx="140076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High-volume</a:t>
                </a:r>
              </a:p>
            </p:txBody>
          </p:sp>
          <p:sp>
            <p:nvSpPr>
              <p:cNvPr id="9" name="TextBox 8">
                <a:extLst>
                  <a:ext uri="{FF2B5EF4-FFF2-40B4-BE49-F238E27FC236}">
                    <a16:creationId xmlns:a16="http://schemas.microsoft.com/office/drawing/2014/main" id="{AF888331-6D4A-EA45-F9CF-AC76AA511178}"/>
                  </a:ext>
                </a:extLst>
              </p:cNvPr>
              <p:cNvSpPr txBox="1"/>
              <p:nvPr/>
            </p:nvSpPr>
            <p:spPr>
              <a:xfrm>
                <a:off x="7748318" y="3174105"/>
                <a:ext cx="135524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Low-volume</a:t>
                </a:r>
              </a:p>
            </p:txBody>
          </p:sp>
          <p:sp>
            <p:nvSpPr>
              <p:cNvPr id="10" name="TextBox 9">
                <a:extLst>
                  <a:ext uri="{FF2B5EF4-FFF2-40B4-BE49-F238E27FC236}">
                    <a16:creationId xmlns:a16="http://schemas.microsoft.com/office/drawing/2014/main" id="{33A1A70D-8177-AD8E-058C-9403DD2D4388}"/>
                  </a:ext>
                </a:extLst>
              </p:cNvPr>
              <p:cNvSpPr txBox="1"/>
              <p:nvPr/>
            </p:nvSpPr>
            <p:spPr>
              <a:xfrm>
                <a:off x="3822837" y="5800013"/>
                <a:ext cx="10294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High-risk</a:t>
                </a:r>
              </a:p>
            </p:txBody>
          </p:sp>
          <p:sp>
            <p:nvSpPr>
              <p:cNvPr id="11" name="TextBox 10">
                <a:extLst>
                  <a:ext uri="{FF2B5EF4-FFF2-40B4-BE49-F238E27FC236}">
                    <a16:creationId xmlns:a16="http://schemas.microsoft.com/office/drawing/2014/main" id="{C0A22CC4-BC23-F2B6-1425-2A3E8CE629A9}"/>
                  </a:ext>
                </a:extLst>
              </p:cNvPr>
              <p:cNvSpPr txBox="1"/>
              <p:nvPr/>
            </p:nvSpPr>
            <p:spPr>
              <a:xfrm>
                <a:off x="7933977" y="5800013"/>
                <a:ext cx="98392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Low-risk</a:t>
                </a:r>
              </a:p>
            </p:txBody>
          </p:sp>
        </p:grpSp>
        <p:sp>
          <p:nvSpPr>
            <p:cNvPr id="13" name="Rectangle 12">
              <a:extLst>
                <a:ext uri="{FF2B5EF4-FFF2-40B4-BE49-F238E27FC236}">
                  <a16:creationId xmlns:a16="http://schemas.microsoft.com/office/drawing/2014/main" id="{C40F6A98-516C-8E9D-F38F-E632C8A81F87}"/>
                </a:ext>
              </a:extLst>
            </p:cNvPr>
            <p:cNvSpPr/>
            <p:nvPr/>
          </p:nvSpPr>
          <p:spPr bwMode="auto">
            <a:xfrm>
              <a:off x="7102930" y="3112274"/>
              <a:ext cx="2553394" cy="149735"/>
            </a:xfrm>
            <a:prstGeom prst="rect">
              <a:avLst/>
            </a:prstGeom>
            <a:solidFill>
              <a:srgbClr val="FFFF00">
                <a:alpha val="2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15" name="Rectangle 14">
              <a:extLst>
                <a:ext uri="{FF2B5EF4-FFF2-40B4-BE49-F238E27FC236}">
                  <a16:creationId xmlns:a16="http://schemas.microsoft.com/office/drawing/2014/main" id="{60B97A0F-B96E-FE4B-83A9-B04CF05E5C38}"/>
                </a:ext>
              </a:extLst>
            </p:cNvPr>
            <p:cNvSpPr/>
            <p:nvPr/>
          </p:nvSpPr>
          <p:spPr bwMode="auto">
            <a:xfrm>
              <a:off x="7122385" y="5754004"/>
              <a:ext cx="2384781" cy="149735"/>
            </a:xfrm>
            <a:prstGeom prst="rect">
              <a:avLst/>
            </a:prstGeom>
            <a:solidFill>
              <a:srgbClr val="FFFF00">
                <a:alpha val="2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Tree>
    <p:extLst>
      <p:ext uri="{BB962C8B-B14F-4D97-AF65-F5344CB8AC3E}">
        <p14:creationId xmlns:p14="http://schemas.microsoft.com/office/powerpoint/2010/main" val="195099153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032B8-96EF-1552-F99E-BCA1653EB2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E54EA9-483D-A32A-93A5-1F71FEABD6B9}"/>
              </a:ext>
            </a:extLst>
          </p:cNvPr>
          <p:cNvSpPr>
            <a:spLocks noGrp="1"/>
          </p:cNvSpPr>
          <p:nvPr>
            <p:ph type="title"/>
          </p:nvPr>
        </p:nvSpPr>
        <p:spPr>
          <a:xfrm>
            <a:off x="912286" y="44624"/>
            <a:ext cx="10358967" cy="1143000"/>
          </a:xfrm>
        </p:spPr>
        <p:txBody>
          <a:bodyPr/>
          <a:lstStyle/>
          <a:p>
            <a:r>
              <a:rPr lang="en-US" dirty="0">
                <a:solidFill>
                  <a:srgbClr val="0432FF"/>
                </a:solidFill>
              </a:rPr>
              <a:t>Phase III ARASENS Study Design</a:t>
            </a:r>
          </a:p>
        </p:txBody>
      </p:sp>
      <p:sp>
        <p:nvSpPr>
          <p:cNvPr id="5" name="TextBox 4">
            <a:extLst>
              <a:ext uri="{FF2B5EF4-FFF2-40B4-BE49-F238E27FC236}">
                <a16:creationId xmlns:a16="http://schemas.microsoft.com/office/drawing/2014/main" id="{17E5148E-4B15-EF8F-E121-479E7C3D2253}"/>
              </a:ext>
            </a:extLst>
          </p:cNvPr>
          <p:cNvSpPr txBox="1"/>
          <p:nvPr/>
        </p:nvSpPr>
        <p:spPr>
          <a:xfrm>
            <a:off x="0" y="6304002"/>
            <a:ext cx="5533631"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Smith MR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2022;386(12):1132-42.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Smith MR et al. Genitourinary Cancers Symposium 2022;Abstract 13.</a:t>
            </a:r>
          </a:p>
        </p:txBody>
      </p:sp>
      <p:pic>
        <p:nvPicPr>
          <p:cNvPr id="6" name="Picture 5">
            <a:extLst>
              <a:ext uri="{FF2B5EF4-FFF2-40B4-BE49-F238E27FC236}">
                <a16:creationId xmlns:a16="http://schemas.microsoft.com/office/drawing/2014/main" id="{C1084120-D941-FDFF-0B09-D2400CB542B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40049" y="1196752"/>
            <a:ext cx="11511901" cy="4748463"/>
          </a:xfrm>
          <a:prstGeom prst="rect">
            <a:avLst/>
          </a:prstGeom>
        </p:spPr>
      </p:pic>
    </p:spTree>
    <p:extLst>
      <p:ext uri="{BB962C8B-B14F-4D97-AF65-F5344CB8AC3E}">
        <p14:creationId xmlns:p14="http://schemas.microsoft.com/office/powerpoint/2010/main" val="58207785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84E2E-7115-DA2B-0864-06DE83B9FE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A1264C0-CC76-F2D2-F650-1B36AE36E905}"/>
              </a:ext>
            </a:extLst>
          </p:cNvPr>
          <p:cNvSpPr>
            <a:spLocks noGrp="1"/>
          </p:cNvSpPr>
          <p:nvPr>
            <p:ph type="title"/>
          </p:nvPr>
        </p:nvSpPr>
        <p:spPr>
          <a:xfrm>
            <a:off x="912286" y="14842"/>
            <a:ext cx="10358967" cy="1143000"/>
          </a:xfrm>
        </p:spPr>
        <p:txBody>
          <a:bodyPr/>
          <a:lstStyle/>
          <a:p>
            <a:r>
              <a:rPr lang="en-US" dirty="0">
                <a:solidFill>
                  <a:srgbClr val="0432FF"/>
                </a:solidFill>
              </a:rPr>
              <a:t>Phase III ARASENS Primary Endpoint: Overall Survival</a:t>
            </a:r>
          </a:p>
        </p:txBody>
      </p:sp>
      <p:pic>
        <p:nvPicPr>
          <p:cNvPr id="4" name="Picture 3">
            <a:extLst>
              <a:ext uri="{FF2B5EF4-FFF2-40B4-BE49-F238E27FC236}">
                <a16:creationId xmlns:a16="http://schemas.microsoft.com/office/drawing/2014/main" id="{D7853581-4969-AABC-9991-2ABCCB480C9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551852" y="1052736"/>
            <a:ext cx="9079833" cy="4972878"/>
          </a:xfrm>
          <a:prstGeom prst="rect">
            <a:avLst/>
          </a:prstGeom>
        </p:spPr>
      </p:pic>
      <p:sp>
        <p:nvSpPr>
          <p:cNvPr id="2" name="TextBox 1">
            <a:extLst>
              <a:ext uri="{FF2B5EF4-FFF2-40B4-BE49-F238E27FC236}">
                <a16:creationId xmlns:a16="http://schemas.microsoft.com/office/drawing/2014/main" id="{250C112D-B408-4A93-F526-7EF22DBC0DE8}"/>
              </a:ext>
            </a:extLst>
          </p:cNvPr>
          <p:cNvSpPr txBox="1"/>
          <p:nvPr/>
        </p:nvSpPr>
        <p:spPr>
          <a:xfrm>
            <a:off x="0" y="6304002"/>
            <a:ext cx="5533631"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Smith MR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2022;386(12):1132-42.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Smith MR et al. Genitourinary Cancers Symposium 2022;Abstract 13.</a:t>
            </a:r>
          </a:p>
        </p:txBody>
      </p:sp>
    </p:spTree>
    <p:extLst>
      <p:ext uri="{BB962C8B-B14F-4D97-AF65-F5344CB8AC3E}">
        <p14:creationId xmlns:p14="http://schemas.microsoft.com/office/powerpoint/2010/main" val="86010984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70831-2FB9-1059-1FBE-E61B795D9D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CE4B00-758D-B193-9945-BB0E358B7C2D}"/>
              </a:ext>
            </a:extLst>
          </p:cNvPr>
          <p:cNvSpPr>
            <a:spLocks noGrp="1"/>
          </p:cNvSpPr>
          <p:nvPr>
            <p:ph type="title"/>
          </p:nvPr>
        </p:nvSpPr>
        <p:spPr>
          <a:xfrm>
            <a:off x="912286" y="0"/>
            <a:ext cx="10358967" cy="1143000"/>
          </a:xfrm>
        </p:spPr>
        <p:txBody>
          <a:bodyPr/>
          <a:lstStyle/>
          <a:p>
            <a:r>
              <a:rPr lang="en-US" dirty="0">
                <a:solidFill>
                  <a:srgbClr val="0432FF"/>
                </a:solidFill>
              </a:rPr>
              <a:t>Phase III ARASENS: OS by Disease Volume and Risk</a:t>
            </a:r>
          </a:p>
        </p:txBody>
      </p:sp>
      <p:sp>
        <p:nvSpPr>
          <p:cNvPr id="6" name="TextBox 5">
            <a:extLst>
              <a:ext uri="{FF2B5EF4-FFF2-40B4-BE49-F238E27FC236}">
                <a16:creationId xmlns:a16="http://schemas.microsoft.com/office/drawing/2014/main" id="{3364C08C-0786-19F6-D234-70C4F5B10063}"/>
              </a:ext>
            </a:extLst>
          </p:cNvPr>
          <p:cNvSpPr txBox="1"/>
          <p:nvPr/>
        </p:nvSpPr>
        <p:spPr>
          <a:xfrm>
            <a:off x="0" y="6304002"/>
            <a:ext cx="5817362"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Hussain MHA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Clin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2023;41(20):3595-3607.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Hussain MHA et al. Genitourinary Cancers Symposium 2023;Abstract 15.</a:t>
            </a:r>
          </a:p>
        </p:txBody>
      </p:sp>
      <p:grpSp>
        <p:nvGrpSpPr>
          <p:cNvPr id="7" name="Group 6">
            <a:extLst>
              <a:ext uri="{FF2B5EF4-FFF2-40B4-BE49-F238E27FC236}">
                <a16:creationId xmlns:a16="http://schemas.microsoft.com/office/drawing/2014/main" id="{3E66A27F-9046-8C67-F119-112524DD5057}"/>
              </a:ext>
            </a:extLst>
          </p:cNvPr>
          <p:cNvGrpSpPr/>
          <p:nvPr/>
        </p:nvGrpSpPr>
        <p:grpSpPr>
          <a:xfrm>
            <a:off x="1760511" y="846462"/>
            <a:ext cx="8670978" cy="5462858"/>
            <a:chOff x="2205569" y="1102101"/>
            <a:chExt cx="7772400" cy="5138278"/>
          </a:xfrm>
        </p:grpSpPr>
        <p:pic>
          <p:nvPicPr>
            <p:cNvPr id="2" name="Picture 1">
              <a:extLst>
                <a:ext uri="{FF2B5EF4-FFF2-40B4-BE49-F238E27FC236}">
                  <a16:creationId xmlns:a16="http://schemas.microsoft.com/office/drawing/2014/main" id="{157DEFCF-FC24-F1E2-24B5-E10D9CF8238E}"/>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205569" y="1102101"/>
              <a:ext cx="7772400" cy="2571541"/>
            </a:xfrm>
            <a:prstGeom prst="rect">
              <a:avLst/>
            </a:prstGeom>
          </p:spPr>
        </p:pic>
        <p:pic>
          <p:nvPicPr>
            <p:cNvPr id="5" name="Picture 4">
              <a:extLst>
                <a:ext uri="{FF2B5EF4-FFF2-40B4-BE49-F238E27FC236}">
                  <a16:creationId xmlns:a16="http://schemas.microsoft.com/office/drawing/2014/main" id="{F2B85F60-706F-0532-3910-9934C1A173C9}"/>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2205569" y="3645294"/>
              <a:ext cx="7772400" cy="2595085"/>
            </a:xfrm>
            <a:prstGeom prst="rect">
              <a:avLst/>
            </a:prstGeom>
          </p:spPr>
        </p:pic>
      </p:grpSp>
    </p:spTree>
    <p:extLst>
      <p:ext uri="{BB962C8B-B14F-4D97-AF65-F5344CB8AC3E}">
        <p14:creationId xmlns:p14="http://schemas.microsoft.com/office/powerpoint/2010/main" val="26239063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5345-B458-B82C-82A5-AC1AE2FF25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3B4B4C-D1CE-A114-8536-AC4A0AD3FADE}"/>
              </a:ext>
            </a:extLst>
          </p:cNvPr>
          <p:cNvSpPr>
            <a:spLocks noGrp="1"/>
          </p:cNvSpPr>
          <p:nvPr>
            <p:ph type="title"/>
          </p:nvPr>
        </p:nvSpPr>
        <p:spPr/>
        <p:txBody>
          <a:bodyPr/>
          <a:lstStyle/>
          <a:p>
            <a:r>
              <a:rPr lang="en-US" sz="3200" dirty="0">
                <a:solidFill>
                  <a:srgbClr val="0432FF"/>
                </a:solidFill>
              </a:rPr>
              <a:t>First-Line Endocrine Treatment</a:t>
            </a:r>
            <a:endParaRPr lang="en-US" dirty="0">
              <a:solidFill>
                <a:srgbClr val="0432FF"/>
              </a:solidFill>
            </a:endParaRPr>
          </a:p>
        </p:txBody>
      </p:sp>
      <p:sp>
        <p:nvSpPr>
          <p:cNvPr id="3" name="Content Placeholder 2">
            <a:extLst>
              <a:ext uri="{FF2B5EF4-FFF2-40B4-BE49-F238E27FC236}">
                <a16:creationId xmlns:a16="http://schemas.microsoft.com/office/drawing/2014/main" id="{EFE8867A-84B7-CEFB-712E-E42D428CA652}"/>
              </a:ext>
            </a:extLst>
          </p:cNvPr>
          <p:cNvSpPr>
            <a:spLocks noGrp="1"/>
          </p:cNvSpPr>
          <p:nvPr>
            <p:ph idx="1"/>
          </p:nvPr>
        </p:nvSpPr>
        <p:spPr/>
        <p:txBody>
          <a:bodyPr/>
          <a:lstStyle/>
          <a:p>
            <a:pPr marL="98425" lvl="0" indent="0">
              <a:buNone/>
            </a:pPr>
            <a:r>
              <a:rPr lang="en-US" sz="2400" dirty="0"/>
              <a:t>Select Datasets</a:t>
            </a:r>
          </a:p>
          <a:p>
            <a:r>
              <a:rPr lang="en-US" sz="2400" b="0" dirty="0"/>
              <a:t>Choudhury AD et al. Comeback from long-course ADT with relugolix (</a:t>
            </a:r>
            <a:r>
              <a:rPr lang="en-US" sz="2400" b="0" dirty="0" err="1"/>
              <a:t>rel</a:t>
            </a:r>
            <a:r>
              <a:rPr lang="en-US" sz="2400" b="0" dirty="0"/>
              <a:t>) and darolutamide (</a:t>
            </a:r>
            <a:r>
              <a:rPr lang="en-US" sz="2400" b="0" dirty="0" err="1"/>
              <a:t>daro</a:t>
            </a:r>
            <a:r>
              <a:rPr lang="en-US" sz="2400" b="0" dirty="0"/>
              <a:t>) in hormone-sensitive prostate cancer (PC) (CLEARED). ASCO 2026;Abstract 5083.</a:t>
            </a:r>
          </a:p>
        </p:txBody>
      </p:sp>
    </p:spTree>
    <p:extLst>
      <p:ext uri="{BB962C8B-B14F-4D97-AF65-F5344CB8AC3E}">
        <p14:creationId xmlns:p14="http://schemas.microsoft.com/office/powerpoint/2010/main" val="151193819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FAEAB-12E3-B4B3-52D3-F5CF4F9E3E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77160F-01C7-B060-6D4F-45370EFF48A3}"/>
              </a:ext>
            </a:extLst>
          </p:cNvPr>
          <p:cNvSpPr>
            <a:spLocks noGrp="1"/>
          </p:cNvSpPr>
          <p:nvPr>
            <p:ph type="title"/>
          </p:nvPr>
        </p:nvSpPr>
        <p:spPr/>
        <p:txBody>
          <a:bodyPr/>
          <a:lstStyle/>
          <a:p>
            <a:r>
              <a:rPr lang="en-US" dirty="0">
                <a:solidFill>
                  <a:srgbClr val="0432FF"/>
                </a:solidFill>
              </a:rPr>
              <a:t>Phase II CLEARED Study Design</a:t>
            </a:r>
          </a:p>
        </p:txBody>
      </p:sp>
      <p:sp>
        <p:nvSpPr>
          <p:cNvPr id="5" name="TextBox 4">
            <a:extLst>
              <a:ext uri="{FF2B5EF4-FFF2-40B4-BE49-F238E27FC236}">
                <a16:creationId xmlns:a16="http://schemas.microsoft.com/office/drawing/2014/main" id="{1A6ABC03-271D-BFD3-60DA-3641DF54FA88}"/>
              </a:ext>
            </a:extLst>
          </p:cNvPr>
          <p:cNvSpPr txBox="1"/>
          <p:nvPr/>
        </p:nvSpPr>
        <p:spPr>
          <a:xfrm>
            <a:off x="0" y="6470925"/>
            <a:ext cx="383707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Choudhury AD et al. ASCO 2026;Abstract 5083.</a:t>
            </a:r>
          </a:p>
        </p:txBody>
      </p:sp>
      <p:pic>
        <p:nvPicPr>
          <p:cNvPr id="2" name="Picture 1">
            <a:extLst>
              <a:ext uri="{FF2B5EF4-FFF2-40B4-BE49-F238E27FC236}">
                <a16:creationId xmlns:a16="http://schemas.microsoft.com/office/drawing/2014/main" id="{B97FBDB8-7227-EEBC-7252-2901EBE234C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8655" y="1624444"/>
            <a:ext cx="11554690" cy="3609111"/>
          </a:xfrm>
          <a:prstGeom prst="rect">
            <a:avLst/>
          </a:prstGeom>
        </p:spPr>
      </p:pic>
      <p:sp>
        <p:nvSpPr>
          <p:cNvPr id="4" name="TextBox 3">
            <a:extLst>
              <a:ext uri="{FF2B5EF4-FFF2-40B4-BE49-F238E27FC236}">
                <a16:creationId xmlns:a16="http://schemas.microsoft.com/office/drawing/2014/main" id="{1A451180-4DFC-5BEA-A686-0F29206BA426}"/>
              </a:ext>
            </a:extLst>
          </p:cNvPr>
          <p:cNvSpPr txBox="1"/>
          <p:nvPr/>
        </p:nvSpPr>
        <p:spPr>
          <a:xfrm>
            <a:off x="363557" y="5270087"/>
            <a:ext cx="7982634"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 testosterone; LLN = lower limit of normal; PK = pharmacokinetics; ctDNA = circulating tumor DNA</a:t>
            </a:r>
          </a:p>
        </p:txBody>
      </p:sp>
    </p:spTree>
    <p:extLst>
      <p:ext uri="{BB962C8B-B14F-4D97-AF65-F5344CB8AC3E}">
        <p14:creationId xmlns:p14="http://schemas.microsoft.com/office/powerpoint/2010/main" val="223581801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A6191-804E-6A6A-1B46-FA78BF66B7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DACDA3-9D26-B980-AF33-75B7790A1F92}"/>
              </a:ext>
            </a:extLst>
          </p:cNvPr>
          <p:cNvSpPr>
            <a:spLocks noGrp="1"/>
          </p:cNvSpPr>
          <p:nvPr>
            <p:ph type="title"/>
          </p:nvPr>
        </p:nvSpPr>
        <p:spPr>
          <a:xfrm>
            <a:off x="912286" y="34506"/>
            <a:ext cx="10358967" cy="1143000"/>
          </a:xfrm>
        </p:spPr>
        <p:txBody>
          <a:bodyPr/>
          <a:lstStyle/>
          <a:p>
            <a:r>
              <a:rPr lang="en-US" dirty="0">
                <a:solidFill>
                  <a:srgbClr val="0432FF"/>
                </a:solidFill>
              </a:rPr>
              <a:t>Phase II CLEARED: Testosterone Decline, PSA Response, Safety</a:t>
            </a:r>
          </a:p>
        </p:txBody>
      </p:sp>
      <p:sp>
        <p:nvSpPr>
          <p:cNvPr id="5" name="TextBox 4">
            <a:extLst>
              <a:ext uri="{FF2B5EF4-FFF2-40B4-BE49-F238E27FC236}">
                <a16:creationId xmlns:a16="http://schemas.microsoft.com/office/drawing/2014/main" id="{A4E852F8-CCE0-7EEA-A93F-FB528C52E248}"/>
              </a:ext>
            </a:extLst>
          </p:cNvPr>
          <p:cNvSpPr txBox="1"/>
          <p:nvPr/>
        </p:nvSpPr>
        <p:spPr>
          <a:xfrm>
            <a:off x="24787" y="6500329"/>
            <a:ext cx="383707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Choudhury AD et al. ASCO 2026;Abstract 5083.</a:t>
            </a:r>
          </a:p>
        </p:txBody>
      </p:sp>
      <p:pic>
        <p:nvPicPr>
          <p:cNvPr id="2" name="Picture 1">
            <a:extLst>
              <a:ext uri="{FF2B5EF4-FFF2-40B4-BE49-F238E27FC236}">
                <a16:creationId xmlns:a16="http://schemas.microsoft.com/office/drawing/2014/main" id="{F62C16FB-0CE2-9B32-14B3-E76BA57CCDC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165021" y="1176516"/>
            <a:ext cx="9853496" cy="2437228"/>
          </a:xfrm>
          <a:prstGeom prst="rect">
            <a:avLst/>
          </a:prstGeom>
        </p:spPr>
      </p:pic>
      <p:pic>
        <p:nvPicPr>
          <p:cNvPr id="4" name="Picture 3">
            <a:extLst>
              <a:ext uri="{FF2B5EF4-FFF2-40B4-BE49-F238E27FC236}">
                <a16:creationId xmlns:a16="http://schemas.microsoft.com/office/drawing/2014/main" id="{475A3BD2-AA8E-D518-4C9C-B98426235DC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24787" y="3613744"/>
            <a:ext cx="5886750" cy="2570871"/>
          </a:xfrm>
          <a:prstGeom prst="rect">
            <a:avLst/>
          </a:prstGeom>
        </p:spPr>
      </p:pic>
      <p:pic>
        <p:nvPicPr>
          <p:cNvPr id="6" name="Picture 5">
            <a:extLst>
              <a:ext uri="{FF2B5EF4-FFF2-40B4-BE49-F238E27FC236}">
                <a16:creationId xmlns:a16="http://schemas.microsoft.com/office/drawing/2014/main" id="{18FD305E-1F70-7F60-208B-BD58105CA3FF}"/>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5911537" y="3613744"/>
            <a:ext cx="6280463" cy="2082019"/>
          </a:xfrm>
          <a:prstGeom prst="rect">
            <a:avLst/>
          </a:prstGeom>
        </p:spPr>
      </p:pic>
      <p:sp>
        <p:nvSpPr>
          <p:cNvPr id="7" name="TextBox 6">
            <a:extLst>
              <a:ext uri="{FF2B5EF4-FFF2-40B4-BE49-F238E27FC236}">
                <a16:creationId xmlns:a16="http://schemas.microsoft.com/office/drawing/2014/main" id="{8F8B6B40-09A9-0023-0A36-910356732BBE}"/>
              </a:ext>
            </a:extLst>
          </p:cNvPr>
          <p:cNvSpPr txBox="1"/>
          <p:nvPr/>
        </p:nvSpPr>
        <p:spPr>
          <a:xfrm>
            <a:off x="11385418" y="3934217"/>
            <a:ext cx="255198" cy="43088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t>
            </a:r>
          </a:p>
        </p:txBody>
      </p:sp>
      <p:sp>
        <p:nvSpPr>
          <p:cNvPr id="8" name="TextBox 7">
            <a:extLst>
              <a:ext uri="{FF2B5EF4-FFF2-40B4-BE49-F238E27FC236}">
                <a16:creationId xmlns:a16="http://schemas.microsoft.com/office/drawing/2014/main" id="{BCBC9D71-1186-0C8B-940E-2E68AEA94022}"/>
              </a:ext>
            </a:extLst>
          </p:cNvPr>
          <p:cNvSpPr txBox="1"/>
          <p:nvPr/>
        </p:nvSpPr>
        <p:spPr>
          <a:xfrm>
            <a:off x="11601442" y="5288004"/>
            <a:ext cx="255198" cy="43088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t>
            </a:r>
          </a:p>
        </p:txBody>
      </p:sp>
    </p:spTree>
    <p:extLst>
      <p:ext uri="{BB962C8B-B14F-4D97-AF65-F5344CB8AC3E}">
        <p14:creationId xmlns:p14="http://schemas.microsoft.com/office/powerpoint/2010/main" val="271841843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EB9-36E6-8729-2D84-E5BC4202E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AAD2C-5C44-4F6B-CD18-A4327770B2FD}"/>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299853607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4A62D-7DD7-D108-37E7-34B57A7F4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823F2A-8518-63E1-6BFF-D91E30BC265B}"/>
              </a:ext>
            </a:extLst>
          </p:cNvPr>
          <p:cNvSpPr>
            <a:spLocks noGrp="1"/>
          </p:cNvSpPr>
          <p:nvPr>
            <p:ph type="title"/>
          </p:nvPr>
        </p:nvSpPr>
        <p:spPr>
          <a:xfrm>
            <a:off x="3698239" y="524933"/>
            <a:ext cx="7573014" cy="737659"/>
          </a:xfrm>
        </p:spPr>
        <p:txBody>
          <a:bodyPr/>
          <a:lstStyle/>
          <a:p>
            <a:r>
              <a:rPr lang="en-US" dirty="0"/>
              <a:t>Questions for the Faculty</a:t>
            </a:r>
          </a:p>
        </p:txBody>
      </p:sp>
      <p:sp>
        <p:nvSpPr>
          <p:cNvPr id="9" name="Content Placeholder 8">
            <a:extLst>
              <a:ext uri="{FF2B5EF4-FFF2-40B4-BE49-F238E27FC236}">
                <a16:creationId xmlns:a16="http://schemas.microsoft.com/office/drawing/2014/main" id="{46498426-75F7-472A-EA65-A344ABF6A5A4}"/>
              </a:ext>
            </a:extLst>
          </p:cNvPr>
          <p:cNvSpPr>
            <a:spLocks noGrp="1"/>
          </p:cNvSpPr>
          <p:nvPr>
            <p:ph idx="1"/>
          </p:nvPr>
        </p:nvSpPr>
        <p:spPr>
          <a:xfrm>
            <a:off x="3698237" y="1466619"/>
            <a:ext cx="7573015" cy="4530727"/>
          </a:xfrm>
        </p:spPr>
        <p:txBody>
          <a:bodyPr/>
          <a:lstStyle/>
          <a:p>
            <a:r>
              <a:rPr lang="en-US" sz="2000" dirty="0"/>
              <a:t>In what situations are you recommending radical prostatectomy for patients with high/risk localized/locally advanced prostate cancer? </a:t>
            </a:r>
          </a:p>
          <a:p>
            <a:r>
              <a:rPr lang="en-US" sz="2000" dirty="0"/>
              <a:t>For which patients would you use the PROTEUS strategy? </a:t>
            </a:r>
          </a:p>
          <a:p>
            <a:r>
              <a:rPr lang="en-US" sz="2000" dirty="0"/>
              <a:t>For a patient who received the PROTEUS strategy and attained a pathologic complete response, would you offer the option of forgoing postoperative treatment?</a:t>
            </a:r>
          </a:p>
          <a:p>
            <a:r>
              <a:rPr lang="en-US" sz="2000" dirty="0"/>
              <a:t>Do you use intensification of endocrine therapy for patients with high/risk localized/locally advanced disease who are receiving primary radiation therapy?</a:t>
            </a:r>
          </a:p>
          <a:p>
            <a:r>
              <a:rPr lang="en-US" sz="2000" dirty="0"/>
              <a:t>For which patients do you use the EMBARK strategy? In which situations, if any, are you recommending enzalutamide monotherapy? In what situations, if any, are you utilizing an intermittent treatment strategy? </a:t>
            </a:r>
          </a:p>
        </p:txBody>
      </p:sp>
    </p:spTree>
    <p:extLst>
      <p:ext uri="{BB962C8B-B14F-4D97-AF65-F5344CB8AC3E}">
        <p14:creationId xmlns:p14="http://schemas.microsoft.com/office/powerpoint/2010/main" val="62345413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12198-42AB-B188-0FA5-A624BACC15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1CB7E-D29B-6ED5-249A-64D397E59DAC}"/>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E6AA7327-ECA4-441B-BD5D-586EB50E2A7A}"/>
              </a:ext>
            </a:extLst>
          </p:cNvPr>
          <p:cNvSpPr>
            <a:spLocks noGrp="1"/>
          </p:cNvSpPr>
          <p:nvPr>
            <p:ph idx="1"/>
          </p:nvPr>
        </p:nvSpPr>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66-year-old man presented with PSA of 56 and bone metastases. Very hesitant to receive therapy but agreed to apalutamide/leuprolide. Experienced decreased libido and extreme fatigue. Elected to stop therapy when PSA became undetectable. Disease recurred 9 months later with progressive pain, lymph node involvement, and PSA now more than 100.</a:t>
            </a:r>
          </a:p>
          <a:p>
            <a:pPr lvl="0" indent="0" defTabSz="914400" eaLnBrk="1" fontAlgn="auto" hangingPunct="1">
              <a:lnSpc>
                <a:spcPct val="100000"/>
              </a:lnSpc>
              <a:spcBef>
                <a:spcPts val="0"/>
              </a:spcBef>
              <a:spcAft>
                <a:spcPts val="0"/>
              </a:spcAft>
              <a:buClrTx/>
              <a:buSzTx/>
              <a:defRPr/>
            </a:pPr>
            <a:r>
              <a:rPr lang="en-US" sz="2000" kern="1200" dirty="0">
                <a:latin typeface="Calibri"/>
              </a:rPr>
              <a:t> </a:t>
            </a:r>
          </a:p>
          <a:p>
            <a:pPr lvl="0" indent="0" defTabSz="914400" eaLnBrk="1" fontAlgn="auto" hangingPunct="1">
              <a:lnSpc>
                <a:spcPct val="100000"/>
              </a:lnSpc>
              <a:spcBef>
                <a:spcPts val="0"/>
              </a:spcBef>
              <a:buClrTx/>
              <a:buSzTx/>
              <a:defRPr/>
            </a:pPr>
            <a:r>
              <a:rPr lang="en-US" sz="2000" b="1" kern="1200" dirty="0">
                <a:latin typeface="Calibri"/>
              </a:rPr>
              <a:t>Questions</a:t>
            </a:r>
          </a:p>
          <a:p>
            <a:pPr marL="342900" lvl="0" indent="-342900" defTabSz="914400" eaLnBrk="1" fontAlgn="auto" hangingPunct="1">
              <a:lnSpc>
                <a:spcPct val="100000"/>
              </a:lnSpc>
              <a:spcBef>
                <a:spcPts val="720"/>
              </a:spcBef>
              <a:spcAft>
                <a:spcPts val="0"/>
              </a:spcAft>
              <a:buClrTx/>
              <a:buSzTx/>
              <a:buFont typeface="Arial" panose="020B0604020202020204" pitchFamily="34" charset="0"/>
              <a:buChar char="•"/>
              <a:defRPr/>
            </a:pPr>
            <a:r>
              <a:rPr lang="en-US" sz="2000" kern="1200" dirty="0">
                <a:latin typeface="Calibri"/>
              </a:rPr>
              <a:t>When and how do you use intermittent hormone therapy?</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2000" kern="1200" dirty="0">
              <a:latin typeface="Calibri"/>
            </a:endParaRP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What treatment options would you offer this man with a positive PSMA scan who is very hesitant about chemotherapy?</a:t>
            </a:r>
          </a:p>
        </p:txBody>
      </p:sp>
      <p:sp>
        <p:nvSpPr>
          <p:cNvPr id="3" name="Title 1">
            <a:extLst>
              <a:ext uri="{FF2B5EF4-FFF2-40B4-BE49-F238E27FC236}">
                <a16:creationId xmlns:a16="http://schemas.microsoft.com/office/drawing/2014/main" id="{E1E7B9DC-2FD2-0616-C5D4-41D731F0BEE5}"/>
              </a:ext>
            </a:extLst>
          </p:cNvPr>
          <p:cNvSpPr txBox="1">
            <a:spLocks/>
          </p:cNvSpPr>
          <p:nvPr/>
        </p:nvSpPr>
        <p:spPr bwMode="auto">
          <a:xfrm>
            <a:off x="0" y="1805137"/>
            <a:ext cx="2240280"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Choksi</a:t>
            </a:r>
          </a:p>
        </p:txBody>
      </p:sp>
      <p:pic>
        <p:nvPicPr>
          <p:cNvPr id="7" name="Picture 6">
            <a:extLst>
              <a:ext uri="{FF2B5EF4-FFF2-40B4-BE49-F238E27FC236}">
                <a16:creationId xmlns:a16="http://schemas.microsoft.com/office/drawing/2014/main" id="{6C69A73C-AA8D-698F-14FF-D888B15EC487}"/>
              </a:ext>
            </a:extLst>
          </p:cNvPr>
          <p:cNvPicPr>
            <a:picLocks noChangeAspect="1"/>
          </p:cNvPicPr>
          <p:nvPr/>
        </p:nvPicPr>
        <p:blipFill>
          <a:blip r:embed="rId2"/>
          <a:srcRect l="26322" t="-165" r="17115" b="165"/>
          <a:stretch>
            <a:fillRect/>
          </a:stretch>
        </p:blipFill>
        <p:spPr>
          <a:xfrm>
            <a:off x="334963" y="251240"/>
            <a:ext cx="1444752" cy="1447170"/>
          </a:xfrm>
          <a:prstGeom prst="ellipse">
            <a:avLst/>
          </a:prstGeom>
          <a:effectLst/>
        </p:spPr>
      </p:pic>
    </p:spTree>
    <p:extLst>
      <p:ext uri="{BB962C8B-B14F-4D97-AF65-F5344CB8AC3E}">
        <p14:creationId xmlns:p14="http://schemas.microsoft.com/office/powerpoint/2010/main" val="285729886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60BC1-251F-B7C2-D426-7A0DDCC47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8AE08-5FC1-F275-DAD1-A75A90FD21B3}"/>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A4622CCF-1D1C-AF4C-4828-CF8963806E7C}"/>
              </a:ext>
            </a:extLst>
          </p:cNvPr>
          <p:cNvSpPr>
            <a:spLocks noGrp="1"/>
          </p:cNvSpPr>
          <p:nvPr>
            <p:ph idx="1"/>
          </p:nvPr>
        </p:nvSpPr>
        <p:spPr>
          <a:xfrm>
            <a:off x="2370667" y="1676405"/>
            <a:ext cx="8900586" cy="4530727"/>
          </a:xfrm>
        </p:spPr>
        <p:txBody>
          <a:bodyPr/>
          <a:lstStyle/>
          <a:p>
            <a:r>
              <a:rPr lang="en-US" sz="2000" b="1" dirty="0">
                <a:solidFill>
                  <a:schemeClr val="accent6"/>
                </a:solidFill>
              </a:rPr>
              <a:t>92-year-old man, ECOG PS 1, somewhat frail, presented with de novo </a:t>
            </a:r>
            <a:r>
              <a:rPr lang="en-US" sz="2000" b="1" dirty="0" err="1">
                <a:solidFill>
                  <a:schemeClr val="accent6"/>
                </a:solidFill>
              </a:rPr>
              <a:t>mets</a:t>
            </a:r>
            <a:r>
              <a:rPr lang="en-US" sz="2000" b="1" dirty="0">
                <a:solidFill>
                  <a:schemeClr val="accent6"/>
                </a:solidFill>
              </a:rPr>
              <a:t> to bone, PSA 54. Very supportive family who wished to minimize treatment side effects. Receiving relugolix but hesitant to add darolutamide.</a:t>
            </a:r>
          </a:p>
          <a:p>
            <a:r>
              <a:rPr lang="en-US" sz="2000" dirty="0"/>
              <a:t> </a:t>
            </a:r>
          </a:p>
          <a:p>
            <a:r>
              <a:rPr lang="en-US" sz="2000" b="1" dirty="0"/>
              <a:t>Questions</a:t>
            </a:r>
          </a:p>
          <a:p>
            <a:pPr marL="50800" indent="-342900">
              <a:spcAft>
                <a:spcPts val="200"/>
              </a:spcAft>
              <a:buFont typeface="Arial" panose="020B0604020202020204" pitchFamily="34" charset="0"/>
              <a:buChar char="•"/>
            </a:pPr>
            <a:r>
              <a:rPr lang="en-US" sz="2000" dirty="0"/>
              <a:t>Endocrine approach for very elderly, frail patients?</a:t>
            </a:r>
          </a:p>
          <a:p>
            <a:pPr marL="50800" indent="-342900">
              <a:spcAft>
                <a:spcPts val="200"/>
              </a:spcAft>
              <a:buFont typeface="Arial" panose="020B0604020202020204" pitchFamily="34" charset="0"/>
              <a:buChar char="•"/>
            </a:pPr>
            <a:r>
              <a:rPr lang="en-US" sz="2000" dirty="0"/>
              <a:t>Choice of ARPI (androgen receptor pathway inhibitor)</a:t>
            </a:r>
          </a:p>
        </p:txBody>
      </p:sp>
      <p:sp>
        <p:nvSpPr>
          <p:cNvPr id="3" name="Title 1">
            <a:extLst>
              <a:ext uri="{FF2B5EF4-FFF2-40B4-BE49-F238E27FC236}">
                <a16:creationId xmlns:a16="http://schemas.microsoft.com/office/drawing/2014/main" id="{5C5E6392-4FF5-ACC3-E875-555086C30C0A}"/>
              </a:ext>
            </a:extLst>
          </p:cNvPr>
          <p:cNvSpPr txBox="1">
            <a:spLocks/>
          </p:cNvSpPr>
          <p:nvPr/>
        </p:nvSpPr>
        <p:spPr bwMode="auto">
          <a:xfrm>
            <a:off x="0" y="1699567"/>
            <a:ext cx="2243667"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Ignatius</a:t>
            </a:r>
          </a:p>
        </p:txBody>
      </p:sp>
      <p:pic>
        <p:nvPicPr>
          <p:cNvPr id="8" name="Picture 7">
            <a:extLst>
              <a:ext uri="{FF2B5EF4-FFF2-40B4-BE49-F238E27FC236}">
                <a16:creationId xmlns:a16="http://schemas.microsoft.com/office/drawing/2014/main" id="{604E8D6F-461A-DE21-CEBC-8A9677B6E4F5}"/>
              </a:ext>
            </a:extLst>
          </p:cNvPr>
          <p:cNvPicPr>
            <a:picLocks noChangeAspect="1"/>
          </p:cNvPicPr>
          <p:nvPr/>
        </p:nvPicPr>
        <p:blipFill rotWithShape="1">
          <a:blip r:embed="rId2"/>
          <a:srcRect l="25164" r="16846"/>
          <a:stretch>
            <a:fillRect/>
          </a:stretch>
        </p:blipFill>
        <p:spPr>
          <a:xfrm>
            <a:off x="334963" y="251240"/>
            <a:ext cx="1438347" cy="1435608"/>
          </a:xfrm>
          <a:prstGeom prst="ellipse">
            <a:avLst/>
          </a:prstGeom>
          <a:effectLst/>
        </p:spPr>
      </p:pic>
    </p:spTree>
    <p:extLst>
      <p:ext uri="{BB962C8B-B14F-4D97-AF65-F5344CB8AC3E}">
        <p14:creationId xmlns:p14="http://schemas.microsoft.com/office/powerpoint/2010/main" val="338307863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A0300-CC6C-3DFD-8638-E382EFECD19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813459B-9769-45ED-C8E0-ED407EF1D91A}"/>
              </a:ext>
            </a:extLst>
          </p:cNvPr>
          <p:cNvSpPr/>
          <p:nvPr/>
        </p:nvSpPr>
        <p:spPr bwMode="auto">
          <a:xfrm>
            <a:off x="1021153" y="2852936"/>
            <a:ext cx="9648211" cy="64807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DC750EEC-74C0-648F-3734-D411A6F9BC98}"/>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683C4DF9-38F4-DCCC-C09E-B5B21DADA32F}"/>
              </a:ext>
            </a:extLst>
          </p:cNvPr>
          <p:cNvSpPr>
            <a:spLocks noGrp="1"/>
          </p:cNvSpPr>
          <p:nvPr>
            <p:ph idx="1"/>
          </p:nvPr>
        </p:nvSpPr>
        <p:spPr>
          <a:xfrm>
            <a:off x="1487488" y="1196752"/>
            <a:ext cx="8784977" cy="4320480"/>
          </a:xfrm>
        </p:spPr>
        <p:txBody>
          <a:bodyPr/>
          <a:lstStyle/>
          <a:p>
            <a:pPr marL="98425" indent="0">
              <a:lnSpc>
                <a:spcPct val="150000"/>
              </a:lnSpc>
              <a:spcBef>
                <a:spcPts val="0"/>
              </a:spcBef>
              <a:spcAft>
                <a:spcPts val="1200"/>
              </a:spcAft>
              <a:buNone/>
            </a:pPr>
            <a:r>
              <a:rPr lang="en-US" sz="2800" dirty="0">
                <a:solidFill>
                  <a:schemeClr val="tx1"/>
                </a:solidFill>
              </a:rPr>
              <a:t>Introduction: ESMO 2026; Recent FDA Approvals</a:t>
            </a:r>
          </a:p>
          <a:p>
            <a:pPr marL="98425" indent="0">
              <a:lnSpc>
                <a:spcPct val="150000"/>
              </a:lnSpc>
              <a:spcBef>
                <a:spcPts val="0"/>
              </a:spcBef>
              <a:spcAft>
                <a:spcPts val="1200"/>
              </a:spcAft>
              <a:buNone/>
            </a:pPr>
            <a:r>
              <a:rPr lang="en-US" sz="2800" dirty="0">
                <a:solidFill>
                  <a:schemeClr val="tx1"/>
                </a:solidFill>
              </a:rPr>
              <a:t>Selection of Endocrine Therapy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bg1"/>
                </a:solidFill>
              </a:rPr>
              <a:t>Utility of PARP Inhibitors – Dr Agarwal</a:t>
            </a:r>
          </a:p>
          <a:p>
            <a:pPr marL="98425" indent="0">
              <a:lnSpc>
                <a:spcPct val="150000"/>
              </a:lnSpc>
              <a:spcBef>
                <a:spcPts val="0"/>
              </a:spcBef>
              <a:spcAft>
                <a:spcPts val="1200"/>
              </a:spcAft>
              <a:buNone/>
            </a:pPr>
            <a:r>
              <a:rPr lang="en-US" sz="2800" dirty="0">
                <a:solidFill>
                  <a:schemeClr val="tx1"/>
                </a:solidFill>
              </a:rPr>
              <a:t>AKT Inhibition for PTEN-Deficient Disease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tx1"/>
                </a:solidFill>
              </a:rPr>
              <a:t>Radiopharmaceuticals – Dr Agarwal</a:t>
            </a:r>
          </a:p>
        </p:txBody>
      </p:sp>
    </p:spTree>
    <p:extLst>
      <p:ext uri="{BB962C8B-B14F-4D97-AF65-F5344CB8AC3E}">
        <p14:creationId xmlns:p14="http://schemas.microsoft.com/office/powerpoint/2010/main" val="15307135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D642C-3B1E-5DD0-74E3-E19E81A1F80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65B58AE-9963-BDA2-5DFF-0453C887B241}"/>
              </a:ext>
            </a:extLst>
          </p:cNvPr>
          <p:cNvSpPr/>
          <p:nvPr/>
        </p:nvSpPr>
        <p:spPr bwMode="auto">
          <a:xfrm>
            <a:off x="661639" y="3196683"/>
            <a:ext cx="11047141" cy="183623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EADBD6AF-CFD3-BEC3-E412-90A836EC815F}"/>
              </a:ext>
            </a:extLst>
          </p:cNvPr>
          <p:cNvSpPr>
            <a:spLocks noGrp="1"/>
          </p:cNvSpPr>
          <p:nvPr>
            <p:ph type="title"/>
          </p:nvPr>
        </p:nvSpPr>
        <p:spPr/>
        <p:txBody>
          <a:bodyPr/>
          <a:lstStyle/>
          <a:p>
            <a:r>
              <a:rPr lang="en-US" dirty="0">
                <a:solidFill>
                  <a:srgbClr val="0432FF"/>
                </a:solidFill>
              </a:rPr>
              <a:t>Utility of PARP Inhibitors</a:t>
            </a:r>
            <a:endParaRPr lang="en-US" sz="2400" dirty="0">
              <a:solidFill>
                <a:srgbClr val="0432FF"/>
              </a:solidFill>
            </a:endParaRPr>
          </a:p>
        </p:txBody>
      </p:sp>
      <p:sp>
        <p:nvSpPr>
          <p:cNvPr id="3" name="Content Placeholder 2">
            <a:extLst>
              <a:ext uri="{FF2B5EF4-FFF2-40B4-BE49-F238E27FC236}">
                <a16:creationId xmlns:a16="http://schemas.microsoft.com/office/drawing/2014/main" id="{F4FAF442-9A40-8CAF-A802-6613E1B3E320}"/>
              </a:ext>
            </a:extLst>
          </p:cNvPr>
          <p:cNvSpPr>
            <a:spLocks noGrp="1"/>
          </p:cNvSpPr>
          <p:nvPr>
            <p:ph idx="1"/>
          </p:nvPr>
        </p:nvSpPr>
        <p:spPr/>
        <p:txBody>
          <a:bodyPr/>
          <a:lstStyle/>
          <a:p>
            <a:pPr marL="98425" lvl="0" indent="0">
              <a:buNone/>
            </a:pPr>
            <a:r>
              <a:rPr lang="en-US" sz="2400" dirty="0"/>
              <a:t>Select Datasets </a:t>
            </a:r>
          </a:p>
          <a:p>
            <a:r>
              <a:rPr lang="en-US" sz="2400" b="0" kern="1200" dirty="0">
                <a:latin typeface="Calibri" panose="020F0502020204030204" pitchFamily="34" charset="0"/>
                <a:cs typeface="Calibri" panose="020F0502020204030204" pitchFamily="34" charset="0"/>
              </a:rPr>
              <a:t>Attard G et al. Niraparib and abiraterone acetate plus prednisone for HRR-deficient metastatic castration-sensitive prostate cancer: A randomized phase 3 trial. </a:t>
            </a:r>
            <a:r>
              <a:rPr lang="en-US" sz="2400" b="0" i="1" kern="1200" dirty="0">
                <a:latin typeface="Calibri" panose="020F0502020204030204" pitchFamily="34" charset="0"/>
                <a:cs typeface="Calibri" panose="020F0502020204030204" pitchFamily="34" charset="0"/>
              </a:rPr>
              <a:t>Nat Med </a:t>
            </a:r>
            <a:r>
              <a:rPr lang="en-US" sz="2400" b="0" kern="1200" dirty="0">
                <a:latin typeface="Calibri" panose="020F0502020204030204" pitchFamily="34" charset="0"/>
                <a:cs typeface="Calibri" panose="020F0502020204030204" pitchFamily="34" charset="0"/>
              </a:rPr>
              <a:t>2025;31(12):4109-18.</a:t>
            </a:r>
            <a:endParaRPr lang="en-US" sz="2400" b="0" dirty="0"/>
          </a:p>
          <a:p>
            <a:r>
              <a:rPr lang="en-US" sz="2400" b="0" dirty="0">
                <a:solidFill>
                  <a:schemeClr val="bg1"/>
                </a:solidFill>
              </a:rPr>
              <a:t>Attard G et al. Phase 3 AMPLITUDE trial: Niraparib (NIRA) and abiraterone acetate plus prednisone (AAP) for metastatic castration-sensitive prostate cancer (</a:t>
            </a:r>
            <a:r>
              <a:rPr lang="en-US" sz="2400" b="0" dirty="0" err="1">
                <a:solidFill>
                  <a:schemeClr val="bg1"/>
                </a:solidFill>
              </a:rPr>
              <a:t>mCSPC</a:t>
            </a:r>
            <a:r>
              <a:rPr lang="en-US" sz="2400" b="0" dirty="0">
                <a:solidFill>
                  <a:schemeClr val="bg1"/>
                </a:solidFill>
              </a:rPr>
              <a:t>) patients (pts) with alterations in homologous recombination repair (HRR) genes. ASCO 2025;Abstract LBA5006.</a:t>
            </a:r>
          </a:p>
          <a:p>
            <a:r>
              <a:rPr lang="en-US" sz="2400" b="0" kern="1200" dirty="0">
                <a:latin typeface="Calibri" panose="020F0502020204030204" pitchFamily="34" charset="0"/>
                <a:cs typeface="Calibri" panose="020F0502020204030204" pitchFamily="34" charset="0"/>
              </a:rPr>
              <a:t>Agarwal N et al. PARP and androgen-signaling inhibition plus ADT in metastatic prostate cancer. </a:t>
            </a:r>
            <a:r>
              <a:rPr lang="en-US" sz="2400" b="0" i="1" kern="1200" dirty="0">
                <a:latin typeface="Calibri" panose="020F0502020204030204" pitchFamily="34" charset="0"/>
                <a:cs typeface="Calibri" panose="020F0502020204030204" pitchFamily="34" charset="0"/>
              </a:rPr>
              <a:t>N Engl J Med </a:t>
            </a:r>
            <a:r>
              <a:rPr lang="en-US" sz="2400" b="0" kern="1200" dirty="0">
                <a:latin typeface="Calibri" panose="020F0502020204030204" pitchFamily="34" charset="0"/>
                <a:cs typeface="Calibri" panose="020F0502020204030204" pitchFamily="34" charset="0"/>
              </a:rPr>
              <a:t>2026;395(5):427-39.</a:t>
            </a:r>
            <a:endParaRPr lang="en-US" sz="2400" b="0" dirty="0"/>
          </a:p>
        </p:txBody>
      </p:sp>
    </p:spTree>
    <p:extLst>
      <p:ext uri="{BB962C8B-B14F-4D97-AF65-F5344CB8AC3E}">
        <p14:creationId xmlns:p14="http://schemas.microsoft.com/office/powerpoint/2010/main" val="118437157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4E120-CA87-2B3C-5078-5724C51EDB8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2E37183-AE47-A802-A1F3-8FBFA8F9A374}"/>
              </a:ext>
            </a:extLst>
          </p:cNvPr>
          <p:cNvSpPr/>
          <p:nvPr/>
        </p:nvSpPr>
        <p:spPr bwMode="auto">
          <a:xfrm>
            <a:off x="661639" y="3679901"/>
            <a:ext cx="11047141" cy="185110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AFD6DDE9-868A-C3B1-9398-D674D95DBE2E}"/>
              </a:ext>
            </a:extLst>
          </p:cNvPr>
          <p:cNvSpPr>
            <a:spLocks noGrp="1"/>
          </p:cNvSpPr>
          <p:nvPr>
            <p:ph type="title"/>
          </p:nvPr>
        </p:nvSpPr>
        <p:spPr/>
        <p:txBody>
          <a:bodyPr/>
          <a:lstStyle/>
          <a:p>
            <a:r>
              <a:rPr lang="en-US" dirty="0">
                <a:solidFill>
                  <a:srgbClr val="0432FF"/>
                </a:solidFill>
              </a:rPr>
              <a:t>PARP Inhibition</a:t>
            </a:r>
            <a:br>
              <a:rPr lang="en-US" dirty="0">
                <a:solidFill>
                  <a:srgbClr val="0432FF"/>
                </a:solidFill>
              </a:rPr>
            </a:br>
            <a:endParaRPr lang="en-US" sz="2400" dirty="0">
              <a:solidFill>
                <a:srgbClr val="0432FF"/>
              </a:solidFill>
            </a:endParaRPr>
          </a:p>
        </p:txBody>
      </p:sp>
      <p:sp>
        <p:nvSpPr>
          <p:cNvPr id="3" name="Content Placeholder 2">
            <a:extLst>
              <a:ext uri="{FF2B5EF4-FFF2-40B4-BE49-F238E27FC236}">
                <a16:creationId xmlns:a16="http://schemas.microsoft.com/office/drawing/2014/main" id="{DF5469D0-0176-BEDF-A59F-728061357D6F}"/>
              </a:ext>
            </a:extLst>
          </p:cNvPr>
          <p:cNvSpPr>
            <a:spLocks noGrp="1"/>
          </p:cNvSpPr>
          <p:nvPr>
            <p:ph idx="1"/>
          </p:nvPr>
        </p:nvSpPr>
        <p:spPr>
          <a:xfrm>
            <a:off x="998438" y="1484784"/>
            <a:ext cx="10238052" cy="4799013"/>
          </a:xfrm>
        </p:spPr>
        <p:txBody>
          <a:bodyPr/>
          <a:lstStyle/>
          <a:p>
            <a:pPr marL="98425" lvl="0" indent="0">
              <a:buNone/>
            </a:pPr>
            <a:r>
              <a:rPr lang="en-US" sz="2400" dirty="0"/>
              <a:t>Select Datasets (Continued) </a:t>
            </a:r>
          </a:p>
          <a:p>
            <a:r>
              <a:rPr lang="en-US" sz="2400" b="0" dirty="0"/>
              <a:t>Agarwal N et al. TALAPRO-3: Talazoparib (TALA) + enzalutamide (ENZA) compared with placebo (PBO) + ENZA for the treatment of patients (pts) with metastatic castration-sensitive prostate cancer (</a:t>
            </a:r>
            <a:r>
              <a:rPr lang="en-US" sz="2400" b="0" dirty="0" err="1"/>
              <a:t>mCSPC</a:t>
            </a:r>
            <a:r>
              <a:rPr lang="en-US" sz="2400" b="0" dirty="0"/>
              <a:t>) harboring homologous recombination repair (HRR) gene alterations. ASCO 2026;Abstract LBA5007.</a:t>
            </a:r>
          </a:p>
          <a:p>
            <a:r>
              <a:rPr lang="en-US" sz="2400" b="0" dirty="0">
                <a:solidFill>
                  <a:schemeClr val="bg1"/>
                </a:solidFill>
              </a:rPr>
              <a:t>Azad A et al. Saruparib + androgen receptor pathway inhibitor (ARPI) + androgen deprivation therapy (ADT) in patients (pts) with metastatic hormone-sensitive prostate cancer (</a:t>
            </a:r>
            <a:r>
              <a:rPr lang="en-US" sz="2400" b="0" dirty="0" err="1">
                <a:solidFill>
                  <a:schemeClr val="bg1"/>
                </a:solidFill>
              </a:rPr>
              <a:t>mHSPC</a:t>
            </a:r>
            <a:r>
              <a:rPr lang="en-US" sz="2400" b="0" dirty="0">
                <a:solidFill>
                  <a:schemeClr val="bg1"/>
                </a:solidFill>
              </a:rPr>
              <a:t>): The phase 1/2 PETRANHA trial. Genitourinary Cancers Symposium 2026;Abstract 177.</a:t>
            </a:r>
          </a:p>
        </p:txBody>
      </p:sp>
    </p:spTree>
    <p:extLst>
      <p:ext uri="{BB962C8B-B14F-4D97-AF65-F5344CB8AC3E}">
        <p14:creationId xmlns:p14="http://schemas.microsoft.com/office/powerpoint/2010/main" val="37306386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2FBB5-D911-B518-A41C-09BC4CB0AA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0B715E-A906-1D03-221F-C6C14DE654D6}"/>
              </a:ext>
            </a:extLst>
          </p:cNvPr>
          <p:cNvSpPr>
            <a:spLocks noGrp="1"/>
          </p:cNvSpPr>
          <p:nvPr>
            <p:ph type="title"/>
          </p:nvPr>
        </p:nvSpPr>
        <p:spPr>
          <a:xfrm>
            <a:off x="912286" y="227013"/>
            <a:ext cx="10358967" cy="447111"/>
          </a:xfrm>
        </p:spPr>
        <p:txBody>
          <a:bodyPr/>
          <a:lstStyle/>
          <a:p>
            <a:r>
              <a:rPr lang="en-US" dirty="0">
                <a:solidFill>
                  <a:srgbClr val="0432FF"/>
                </a:solidFill>
              </a:rPr>
              <a:t>Alterations to DNA Repair Pathways in Prostate Cancer</a:t>
            </a:r>
          </a:p>
        </p:txBody>
      </p:sp>
      <p:sp>
        <p:nvSpPr>
          <p:cNvPr id="5" name="TextBox 4">
            <a:extLst>
              <a:ext uri="{FF2B5EF4-FFF2-40B4-BE49-F238E27FC236}">
                <a16:creationId xmlns:a16="http://schemas.microsoft.com/office/drawing/2014/main" id="{3BDF7EC1-CA14-C533-5541-B54D56283CF4}"/>
              </a:ext>
            </a:extLst>
          </p:cNvPr>
          <p:cNvSpPr txBox="1"/>
          <p:nvPr/>
        </p:nvSpPr>
        <p:spPr>
          <a:xfrm>
            <a:off x="0" y="6510254"/>
            <a:ext cx="357161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Robinson D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Cell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2015;161(5):1215-28.</a:t>
            </a:r>
          </a:p>
        </p:txBody>
      </p:sp>
      <p:pic>
        <p:nvPicPr>
          <p:cNvPr id="2" name="Picture 1">
            <a:extLst>
              <a:ext uri="{FF2B5EF4-FFF2-40B4-BE49-F238E27FC236}">
                <a16:creationId xmlns:a16="http://schemas.microsoft.com/office/drawing/2014/main" id="{476FA351-173C-B1EE-F09A-FC93B8F0A9B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58915" y="762635"/>
            <a:ext cx="7465708" cy="5629878"/>
          </a:xfrm>
          <a:prstGeom prst="rect">
            <a:avLst/>
          </a:prstGeom>
        </p:spPr>
      </p:pic>
      <p:sp>
        <p:nvSpPr>
          <p:cNvPr id="6" name="Rectangle 5">
            <a:extLst>
              <a:ext uri="{FF2B5EF4-FFF2-40B4-BE49-F238E27FC236}">
                <a16:creationId xmlns:a16="http://schemas.microsoft.com/office/drawing/2014/main" id="{FCC9AA33-C46A-084B-2A97-803CA650F000}"/>
              </a:ext>
            </a:extLst>
          </p:cNvPr>
          <p:cNvSpPr/>
          <p:nvPr/>
        </p:nvSpPr>
        <p:spPr bwMode="auto">
          <a:xfrm>
            <a:off x="2358915" y="3420344"/>
            <a:ext cx="7465708" cy="68275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7" name="TextBox 6">
            <a:extLst>
              <a:ext uri="{FF2B5EF4-FFF2-40B4-BE49-F238E27FC236}">
                <a16:creationId xmlns:a16="http://schemas.microsoft.com/office/drawing/2014/main" id="{5280E08C-BC8D-4097-BF68-3734F83F54D3}"/>
              </a:ext>
            </a:extLst>
          </p:cNvPr>
          <p:cNvSpPr txBox="1"/>
          <p:nvPr/>
        </p:nvSpPr>
        <p:spPr>
          <a:xfrm>
            <a:off x="9833085" y="2561911"/>
            <a:ext cx="2350453"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DNA repair gene alterations occur in </a:t>
            </a:r>
            <a:r>
              <a:rPr kumimoji="0" lang="en-US" sz="2600" b="0" i="0" u="none" strike="noStrike" kern="1200" cap="none" spc="0" normalizeH="0" baseline="-14000" noProof="0" dirty="0">
                <a:ln>
                  <a:noFill/>
                </a:ln>
                <a:solidFill>
                  <a:srgbClr val="000000"/>
                </a:solidFill>
                <a:effectLst/>
                <a:uLnTx/>
                <a:uFillTx/>
                <a:latin typeface="Calibri"/>
                <a:ea typeface="MS PGothic" charset="0"/>
                <a:cs typeface="+mn-cs"/>
              </a:rPr>
              <a:t>~</a:t>
            </a: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20% of pts with mCRPC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MS PGothic"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BRCA2 mutations occur in </a:t>
            </a:r>
            <a:r>
              <a:rPr kumimoji="0" lang="en-US" sz="2600" b="1" i="0" u="none" strike="noStrike" kern="1200" cap="none" spc="0" normalizeH="0" baseline="-14000" noProof="0" dirty="0">
                <a:ln>
                  <a:noFill/>
                </a:ln>
                <a:solidFill>
                  <a:srgbClr val="000000"/>
                </a:solidFill>
                <a:effectLst/>
                <a:uLnTx/>
                <a:uFillTx/>
                <a:latin typeface="Calibri"/>
                <a:ea typeface="MS PGothic" charset="0"/>
              </a:rPr>
              <a:t>~</a:t>
            </a: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13% of pts</a:t>
            </a:r>
          </a:p>
        </p:txBody>
      </p:sp>
    </p:spTree>
    <p:extLst>
      <p:ext uri="{BB962C8B-B14F-4D97-AF65-F5344CB8AC3E}">
        <p14:creationId xmlns:p14="http://schemas.microsoft.com/office/powerpoint/2010/main" val="187971191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939EF-34A0-2957-A6DF-7B0EE9C091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8939B48-4B11-7748-7696-566028A98BD5}"/>
              </a:ext>
            </a:extLst>
          </p:cNvPr>
          <p:cNvSpPr>
            <a:spLocks noGrp="1"/>
          </p:cNvSpPr>
          <p:nvPr>
            <p:ph type="title"/>
          </p:nvPr>
        </p:nvSpPr>
        <p:spPr>
          <a:xfrm>
            <a:off x="912286" y="24674"/>
            <a:ext cx="10358967" cy="1143000"/>
          </a:xfrm>
        </p:spPr>
        <p:txBody>
          <a:bodyPr/>
          <a:lstStyle/>
          <a:p>
            <a:r>
              <a:rPr lang="en-US" dirty="0">
                <a:solidFill>
                  <a:srgbClr val="0432FF"/>
                </a:solidFill>
              </a:rPr>
              <a:t>Phase III AMPLITUDE Study Design</a:t>
            </a:r>
          </a:p>
        </p:txBody>
      </p:sp>
      <p:sp>
        <p:nvSpPr>
          <p:cNvPr id="5" name="TextBox 4">
            <a:extLst>
              <a:ext uri="{FF2B5EF4-FFF2-40B4-BE49-F238E27FC236}">
                <a16:creationId xmlns:a16="http://schemas.microsoft.com/office/drawing/2014/main" id="{E245F0A4-98B3-139C-1FD9-F9073A44E457}"/>
              </a:ext>
            </a:extLst>
          </p:cNvPr>
          <p:cNvSpPr txBox="1"/>
          <p:nvPr/>
        </p:nvSpPr>
        <p:spPr>
          <a:xfrm>
            <a:off x="0" y="6304002"/>
            <a:ext cx="3925113"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Attard G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2025;31(12):4109-4118.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Attard G et al. ASCO 2025;Abstract LBA5006.</a:t>
            </a:r>
          </a:p>
        </p:txBody>
      </p:sp>
      <p:grpSp>
        <p:nvGrpSpPr>
          <p:cNvPr id="7" name="Group 6">
            <a:extLst>
              <a:ext uri="{FF2B5EF4-FFF2-40B4-BE49-F238E27FC236}">
                <a16:creationId xmlns:a16="http://schemas.microsoft.com/office/drawing/2014/main" id="{F2C7C7B5-0DFE-415B-A4B0-A678A7386FB6}"/>
              </a:ext>
            </a:extLst>
          </p:cNvPr>
          <p:cNvGrpSpPr/>
          <p:nvPr/>
        </p:nvGrpSpPr>
        <p:grpSpPr>
          <a:xfrm>
            <a:off x="424445" y="1289593"/>
            <a:ext cx="11343110" cy="4555037"/>
            <a:chOff x="424445" y="1491932"/>
            <a:chExt cx="11343110" cy="4555037"/>
          </a:xfrm>
        </p:grpSpPr>
        <p:pic>
          <p:nvPicPr>
            <p:cNvPr id="2" name="Picture 1">
              <a:extLst>
                <a:ext uri="{FF2B5EF4-FFF2-40B4-BE49-F238E27FC236}">
                  <a16:creationId xmlns:a16="http://schemas.microsoft.com/office/drawing/2014/main" id="{851C2D16-5D72-FC86-5B74-42AE18E774F3}"/>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24445" y="1491932"/>
              <a:ext cx="11343110" cy="4555037"/>
            </a:xfrm>
            <a:prstGeom prst="rect">
              <a:avLst/>
            </a:prstGeom>
          </p:spPr>
        </p:pic>
        <p:sp>
          <p:nvSpPr>
            <p:cNvPr id="6" name="Rectangle 5">
              <a:extLst>
                <a:ext uri="{FF2B5EF4-FFF2-40B4-BE49-F238E27FC236}">
                  <a16:creationId xmlns:a16="http://schemas.microsoft.com/office/drawing/2014/main" id="{B6ABE895-8582-3125-87A4-918D1F7F0734}"/>
                </a:ext>
              </a:extLst>
            </p:cNvPr>
            <p:cNvSpPr/>
            <p:nvPr/>
          </p:nvSpPr>
          <p:spPr bwMode="auto">
            <a:xfrm>
              <a:off x="11271253" y="5498592"/>
              <a:ext cx="323339" cy="292608"/>
            </a:xfrm>
            <a:prstGeom prst="rect">
              <a:avLst/>
            </a:prstGeom>
            <a:solidFill>
              <a:srgbClr val="00255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4" name="TextBox 3">
            <a:extLst>
              <a:ext uri="{FF2B5EF4-FFF2-40B4-BE49-F238E27FC236}">
                <a16:creationId xmlns:a16="http://schemas.microsoft.com/office/drawing/2014/main" id="{FBE88533-D3CC-0CD7-398D-07DC94F9A824}"/>
              </a:ext>
            </a:extLst>
          </p:cNvPr>
          <p:cNvSpPr txBox="1"/>
          <p:nvPr/>
        </p:nvSpPr>
        <p:spPr>
          <a:xfrm>
            <a:off x="374573" y="5883477"/>
            <a:ext cx="335995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HRR = homologous recombination repair</a:t>
            </a:r>
          </a:p>
        </p:txBody>
      </p:sp>
    </p:spTree>
    <p:extLst>
      <p:ext uri="{BB962C8B-B14F-4D97-AF65-F5344CB8AC3E}">
        <p14:creationId xmlns:p14="http://schemas.microsoft.com/office/powerpoint/2010/main" val="296572648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2A254-EF5A-CF53-C629-2274F063B5D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6952BC2-1A9F-8321-3F25-18F90233B7A7}"/>
              </a:ext>
            </a:extLst>
          </p:cNvPr>
          <p:cNvSpPr>
            <a:spLocks noGrp="1"/>
          </p:cNvSpPr>
          <p:nvPr>
            <p:ph type="title"/>
          </p:nvPr>
        </p:nvSpPr>
        <p:spPr>
          <a:xfrm>
            <a:off x="912286" y="116632"/>
            <a:ext cx="10358967" cy="1143000"/>
          </a:xfrm>
        </p:spPr>
        <p:txBody>
          <a:bodyPr/>
          <a:lstStyle/>
          <a:p>
            <a:r>
              <a:rPr lang="en-US" dirty="0">
                <a:solidFill>
                  <a:srgbClr val="0432FF"/>
                </a:solidFill>
              </a:rPr>
              <a:t>Phase III AMPLITUDE Primary Endpoint: </a:t>
            </a:r>
            <a:r>
              <a:rPr lang="en-US" dirty="0" err="1">
                <a:solidFill>
                  <a:srgbClr val="0432FF"/>
                </a:solidFill>
              </a:rPr>
              <a:t>rPFS</a:t>
            </a:r>
            <a:endParaRPr lang="en-US" dirty="0">
              <a:solidFill>
                <a:srgbClr val="0432FF"/>
              </a:solidFill>
            </a:endParaRPr>
          </a:p>
        </p:txBody>
      </p:sp>
      <p:grpSp>
        <p:nvGrpSpPr>
          <p:cNvPr id="6" name="Group 5">
            <a:extLst>
              <a:ext uri="{FF2B5EF4-FFF2-40B4-BE49-F238E27FC236}">
                <a16:creationId xmlns:a16="http://schemas.microsoft.com/office/drawing/2014/main" id="{F0676596-53BA-4B09-C0E7-CD50CF295657}"/>
              </a:ext>
            </a:extLst>
          </p:cNvPr>
          <p:cNvGrpSpPr/>
          <p:nvPr/>
        </p:nvGrpSpPr>
        <p:grpSpPr>
          <a:xfrm>
            <a:off x="512064" y="1259632"/>
            <a:ext cx="11167872" cy="4729922"/>
            <a:chOff x="512064" y="1370013"/>
            <a:chExt cx="11167872" cy="4729922"/>
          </a:xfrm>
        </p:grpSpPr>
        <p:pic>
          <p:nvPicPr>
            <p:cNvPr id="2" name="Picture 1">
              <a:extLst>
                <a:ext uri="{FF2B5EF4-FFF2-40B4-BE49-F238E27FC236}">
                  <a16:creationId xmlns:a16="http://schemas.microsoft.com/office/drawing/2014/main" id="{8D80A577-EC57-701C-1E24-4387A68BA9A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12064" y="1370013"/>
              <a:ext cx="11167872" cy="4729922"/>
            </a:xfrm>
            <a:prstGeom prst="rect">
              <a:avLst/>
            </a:prstGeom>
          </p:spPr>
        </p:pic>
        <p:sp>
          <p:nvSpPr>
            <p:cNvPr id="4" name="Rectangle 3">
              <a:extLst>
                <a:ext uri="{FF2B5EF4-FFF2-40B4-BE49-F238E27FC236}">
                  <a16:creationId xmlns:a16="http://schemas.microsoft.com/office/drawing/2014/main" id="{04374962-80B6-86EF-717F-6CE826106ABB}"/>
                </a:ext>
              </a:extLst>
            </p:cNvPr>
            <p:cNvSpPr/>
            <p:nvPr/>
          </p:nvSpPr>
          <p:spPr bwMode="auto">
            <a:xfrm>
              <a:off x="11271253" y="5498592"/>
              <a:ext cx="323339" cy="292608"/>
            </a:xfrm>
            <a:prstGeom prst="rect">
              <a:avLst/>
            </a:prstGeom>
            <a:solidFill>
              <a:srgbClr val="00255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7" name="TextBox 6">
            <a:extLst>
              <a:ext uri="{FF2B5EF4-FFF2-40B4-BE49-F238E27FC236}">
                <a16:creationId xmlns:a16="http://schemas.microsoft.com/office/drawing/2014/main" id="{400FC711-DD4B-3818-E8B5-6156CB11267D}"/>
              </a:ext>
            </a:extLst>
          </p:cNvPr>
          <p:cNvSpPr txBox="1"/>
          <p:nvPr/>
        </p:nvSpPr>
        <p:spPr>
          <a:xfrm>
            <a:off x="0" y="6304002"/>
            <a:ext cx="3925113"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Attard G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2025;31(12):4109-4118.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Attard G et al. ASCO 2025;Abstract LBA5006.</a:t>
            </a:r>
          </a:p>
        </p:txBody>
      </p:sp>
    </p:spTree>
    <p:extLst>
      <p:ext uri="{BB962C8B-B14F-4D97-AF65-F5344CB8AC3E}">
        <p14:creationId xmlns:p14="http://schemas.microsoft.com/office/powerpoint/2010/main" val="217574982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4FEB8-F869-752C-176E-7F87752ED92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FA10E99-4AB8-FC1A-1C76-5DE6B9315079}"/>
              </a:ext>
            </a:extLst>
          </p:cNvPr>
          <p:cNvSpPr>
            <a:spLocks noGrp="1"/>
          </p:cNvSpPr>
          <p:nvPr>
            <p:ph type="title"/>
          </p:nvPr>
        </p:nvSpPr>
        <p:spPr>
          <a:xfrm>
            <a:off x="912286" y="35117"/>
            <a:ext cx="10358967" cy="1143000"/>
          </a:xfrm>
        </p:spPr>
        <p:txBody>
          <a:bodyPr/>
          <a:lstStyle/>
          <a:p>
            <a:r>
              <a:rPr lang="en-US" sz="2700" dirty="0">
                <a:solidFill>
                  <a:srgbClr val="0432FF"/>
                </a:solidFill>
              </a:rPr>
              <a:t>Phase III AMPLITUDE Secondary Endpoint: OS – First Interim Analysis</a:t>
            </a:r>
          </a:p>
        </p:txBody>
      </p:sp>
      <p:grpSp>
        <p:nvGrpSpPr>
          <p:cNvPr id="9" name="Group 8">
            <a:extLst>
              <a:ext uri="{FF2B5EF4-FFF2-40B4-BE49-F238E27FC236}">
                <a16:creationId xmlns:a16="http://schemas.microsoft.com/office/drawing/2014/main" id="{8C6D1789-E4C0-D9E0-7C50-49E2D87257E0}"/>
              </a:ext>
            </a:extLst>
          </p:cNvPr>
          <p:cNvGrpSpPr/>
          <p:nvPr/>
        </p:nvGrpSpPr>
        <p:grpSpPr>
          <a:xfrm>
            <a:off x="774192" y="1283336"/>
            <a:ext cx="10643616" cy="4574668"/>
            <a:chOff x="774192" y="1475232"/>
            <a:chExt cx="10643616" cy="4574668"/>
          </a:xfrm>
        </p:grpSpPr>
        <p:pic>
          <p:nvPicPr>
            <p:cNvPr id="7" name="Picture 6">
              <a:extLst>
                <a:ext uri="{FF2B5EF4-FFF2-40B4-BE49-F238E27FC236}">
                  <a16:creationId xmlns:a16="http://schemas.microsoft.com/office/drawing/2014/main" id="{C5884DE6-B9B1-4661-00B2-D6CEE2FA646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74192" y="1475232"/>
              <a:ext cx="10643616" cy="4574668"/>
            </a:xfrm>
            <a:prstGeom prst="rect">
              <a:avLst/>
            </a:prstGeom>
          </p:spPr>
        </p:pic>
        <p:sp>
          <p:nvSpPr>
            <p:cNvPr id="8" name="Rectangle 7">
              <a:extLst>
                <a:ext uri="{FF2B5EF4-FFF2-40B4-BE49-F238E27FC236}">
                  <a16:creationId xmlns:a16="http://schemas.microsoft.com/office/drawing/2014/main" id="{40C3C625-4A17-D979-2278-9948FEC7DB17}"/>
                </a:ext>
              </a:extLst>
            </p:cNvPr>
            <p:cNvSpPr/>
            <p:nvPr/>
          </p:nvSpPr>
          <p:spPr bwMode="auto">
            <a:xfrm>
              <a:off x="11015221" y="5498592"/>
              <a:ext cx="323339" cy="292608"/>
            </a:xfrm>
            <a:prstGeom prst="rect">
              <a:avLst/>
            </a:prstGeom>
            <a:solidFill>
              <a:srgbClr val="00255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2" name="TextBox 1">
            <a:extLst>
              <a:ext uri="{FF2B5EF4-FFF2-40B4-BE49-F238E27FC236}">
                <a16:creationId xmlns:a16="http://schemas.microsoft.com/office/drawing/2014/main" id="{DE74EEB1-1D77-0B08-EB51-22A4B75D9BDC}"/>
              </a:ext>
            </a:extLst>
          </p:cNvPr>
          <p:cNvSpPr txBox="1"/>
          <p:nvPr/>
        </p:nvSpPr>
        <p:spPr>
          <a:xfrm>
            <a:off x="0" y="6304002"/>
            <a:ext cx="3925113"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Attard G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2025;31(12):4109-4118.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Attard G et al. ASCO 2025;Abstract LBA5006.</a:t>
            </a:r>
          </a:p>
        </p:txBody>
      </p:sp>
    </p:spTree>
    <p:extLst>
      <p:ext uri="{BB962C8B-B14F-4D97-AF65-F5344CB8AC3E}">
        <p14:creationId xmlns:p14="http://schemas.microsoft.com/office/powerpoint/2010/main" val="358086619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7ABC5-50D6-07B1-E761-00202D5D4C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0844B5-61FF-B33D-75A5-0CE2D99724EF}"/>
              </a:ext>
            </a:extLst>
          </p:cNvPr>
          <p:cNvSpPr>
            <a:spLocks noGrp="1"/>
          </p:cNvSpPr>
          <p:nvPr>
            <p:ph type="title"/>
          </p:nvPr>
        </p:nvSpPr>
        <p:spPr>
          <a:xfrm>
            <a:off x="912286" y="116632"/>
            <a:ext cx="10358967" cy="1143000"/>
          </a:xfrm>
        </p:spPr>
        <p:txBody>
          <a:bodyPr/>
          <a:lstStyle/>
          <a:p>
            <a:r>
              <a:rPr lang="en-US" dirty="0">
                <a:solidFill>
                  <a:srgbClr val="0432FF"/>
                </a:solidFill>
              </a:rPr>
              <a:t>Phase III AMPLITUDE: Safety</a:t>
            </a:r>
          </a:p>
        </p:txBody>
      </p:sp>
      <p:grpSp>
        <p:nvGrpSpPr>
          <p:cNvPr id="6" name="Group 5">
            <a:extLst>
              <a:ext uri="{FF2B5EF4-FFF2-40B4-BE49-F238E27FC236}">
                <a16:creationId xmlns:a16="http://schemas.microsoft.com/office/drawing/2014/main" id="{C9793EE8-E602-844B-65E0-296602EABC36}"/>
              </a:ext>
            </a:extLst>
          </p:cNvPr>
          <p:cNvGrpSpPr/>
          <p:nvPr/>
        </p:nvGrpSpPr>
        <p:grpSpPr>
          <a:xfrm>
            <a:off x="463296" y="1259632"/>
            <a:ext cx="11265408" cy="4559177"/>
            <a:chOff x="463296" y="1370013"/>
            <a:chExt cx="11265408" cy="4559177"/>
          </a:xfrm>
        </p:grpSpPr>
        <p:pic>
          <p:nvPicPr>
            <p:cNvPr id="2" name="Picture 1">
              <a:extLst>
                <a:ext uri="{FF2B5EF4-FFF2-40B4-BE49-F238E27FC236}">
                  <a16:creationId xmlns:a16="http://schemas.microsoft.com/office/drawing/2014/main" id="{BE5CE563-8518-95C4-4492-1326073C632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63296" y="1370013"/>
              <a:ext cx="11265408" cy="4559177"/>
            </a:xfrm>
            <a:prstGeom prst="rect">
              <a:avLst/>
            </a:prstGeom>
          </p:spPr>
        </p:pic>
        <p:sp>
          <p:nvSpPr>
            <p:cNvPr id="4" name="Rectangle 3">
              <a:extLst>
                <a:ext uri="{FF2B5EF4-FFF2-40B4-BE49-F238E27FC236}">
                  <a16:creationId xmlns:a16="http://schemas.microsoft.com/office/drawing/2014/main" id="{E19F6421-3E07-F9D1-DB16-ABD9FF7FB927}"/>
                </a:ext>
              </a:extLst>
            </p:cNvPr>
            <p:cNvSpPr/>
            <p:nvPr/>
          </p:nvSpPr>
          <p:spPr bwMode="auto">
            <a:xfrm>
              <a:off x="11271253" y="5437632"/>
              <a:ext cx="323339" cy="292608"/>
            </a:xfrm>
            <a:prstGeom prst="rect">
              <a:avLst/>
            </a:prstGeom>
            <a:solidFill>
              <a:srgbClr val="00255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7" name="TextBox 6">
            <a:extLst>
              <a:ext uri="{FF2B5EF4-FFF2-40B4-BE49-F238E27FC236}">
                <a16:creationId xmlns:a16="http://schemas.microsoft.com/office/drawing/2014/main" id="{976A173B-3E47-2E0B-D6EB-3E13DC8EDCC8}"/>
              </a:ext>
            </a:extLst>
          </p:cNvPr>
          <p:cNvSpPr txBox="1"/>
          <p:nvPr/>
        </p:nvSpPr>
        <p:spPr>
          <a:xfrm>
            <a:off x="524076" y="5840772"/>
            <a:ext cx="6430094"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TEAEs = treatment-emergent adverse events; MDS = myelodysplastic syndromes</a:t>
            </a:r>
          </a:p>
        </p:txBody>
      </p:sp>
      <p:sp>
        <p:nvSpPr>
          <p:cNvPr id="8" name="TextBox 7">
            <a:extLst>
              <a:ext uri="{FF2B5EF4-FFF2-40B4-BE49-F238E27FC236}">
                <a16:creationId xmlns:a16="http://schemas.microsoft.com/office/drawing/2014/main" id="{F7C4420E-0C90-A94E-DBA3-02D68204972F}"/>
              </a:ext>
            </a:extLst>
          </p:cNvPr>
          <p:cNvSpPr txBox="1"/>
          <p:nvPr/>
        </p:nvSpPr>
        <p:spPr>
          <a:xfrm>
            <a:off x="0" y="6304002"/>
            <a:ext cx="3925113"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Attard G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Nat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2025;31(12):4109-4118.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Attard G et al. ASCO 2025;Abstract LBA5006.</a:t>
            </a:r>
          </a:p>
        </p:txBody>
      </p:sp>
    </p:spTree>
    <p:extLst>
      <p:ext uri="{BB962C8B-B14F-4D97-AF65-F5344CB8AC3E}">
        <p14:creationId xmlns:p14="http://schemas.microsoft.com/office/powerpoint/2010/main" val="116345729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780D2-C81E-B170-02E6-7BAD7A025BB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239449A-A821-E170-1D64-86A96D969AC1}"/>
              </a:ext>
            </a:extLst>
          </p:cNvPr>
          <p:cNvSpPr>
            <a:spLocks noGrp="1"/>
          </p:cNvSpPr>
          <p:nvPr>
            <p:ph type="title"/>
          </p:nvPr>
        </p:nvSpPr>
        <p:spPr>
          <a:xfrm>
            <a:off x="912286" y="-744"/>
            <a:ext cx="10358967" cy="1143000"/>
          </a:xfrm>
        </p:spPr>
        <p:txBody>
          <a:bodyPr/>
          <a:lstStyle/>
          <a:p>
            <a:r>
              <a:rPr lang="en-US" dirty="0">
                <a:solidFill>
                  <a:srgbClr val="0432FF"/>
                </a:solidFill>
              </a:rPr>
              <a:t>Phase III TALAPRO-3 Study Design</a:t>
            </a:r>
          </a:p>
        </p:txBody>
      </p:sp>
      <p:sp>
        <p:nvSpPr>
          <p:cNvPr id="5" name="TextBox 4">
            <a:extLst>
              <a:ext uri="{FF2B5EF4-FFF2-40B4-BE49-F238E27FC236}">
                <a16:creationId xmlns:a16="http://schemas.microsoft.com/office/drawing/2014/main" id="{81B02CD1-F311-EDFF-4AA1-14C2D3F1AE61}"/>
              </a:ext>
            </a:extLst>
          </p:cNvPr>
          <p:cNvSpPr txBox="1"/>
          <p:nvPr/>
        </p:nvSpPr>
        <p:spPr>
          <a:xfrm>
            <a:off x="0" y="6309320"/>
            <a:ext cx="419762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Agarwal N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2026;395(5):427-439.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Agarwal N et al. ASCO 2026;Abstract LBA5007.</a:t>
            </a:r>
          </a:p>
        </p:txBody>
      </p:sp>
      <p:pic>
        <p:nvPicPr>
          <p:cNvPr id="2" name="Picture 1">
            <a:extLst>
              <a:ext uri="{FF2B5EF4-FFF2-40B4-BE49-F238E27FC236}">
                <a16:creationId xmlns:a16="http://schemas.microsoft.com/office/drawing/2014/main" id="{89568BAA-48C9-4BBA-1F50-628C7E11AA1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14638" y="1142256"/>
            <a:ext cx="10954261" cy="4759734"/>
          </a:xfrm>
          <a:prstGeom prst="rect">
            <a:avLst/>
          </a:prstGeom>
        </p:spPr>
      </p:pic>
    </p:spTree>
    <p:extLst>
      <p:ext uri="{BB962C8B-B14F-4D97-AF65-F5344CB8AC3E}">
        <p14:creationId xmlns:p14="http://schemas.microsoft.com/office/powerpoint/2010/main" val="29395327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F9E1F-F03F-406C-D6E3-3F245CD7FE8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24E98C-505C-126D-1F84-C3619994C7C8}"/>
              </a:ext>
            </a:extLst>
          </p:cNvPr>
          <p:cNvSpPr>
            <a:spLocks noGrp="1"/>
          </p:cNvSpPr>
          <p:nvPr>
            <p:ph type="title"/>
          </p:nvPr>
        </p:nvSpPr>
        <p:spPr>
          <a:xfrm>
            <a:off x="912286" y="53752"/>
            <a:ext cx="10358967" cy="1143000"/>
          </a:xfrm>
        </p:spPr>
        <p:txBody>
          <a:bodyPr/>
          <a:lstStyle/>
          <a:p>
            <a:r>
              <a:rPr lang="en-US" dirty="0">
                <a:solidFill>
                  <a:srgbClr val="0432FF"/>
                </a:solidFill>
              </a:rPr>
              <a:t>Phase III TALAPRO-3 Primary Endpoint: </a:t>
            </a:r>
            <a:r>
              <a:rPr lang="en-US" dirty="0" err="1">
                <a:solidFill>
                  <a:srgbClr val="0432FF"/>
                </a:solidFill>
              </a:rPr>
              <a:t>rPFS</a:t>
            </a:r>
            <a:endParaRPr lang="en-US" dirty="0">
              <a:solidFill>
                <a:srgbClr val="0432FF"/>
              </a:solidFill>
            </a:endParaRPr>
          </a:p>
        </p:txBody>
      </p:sp>
      <p:pic>
        <p:nvPicPr>
          <p:cNvPr id="2" name="Picture 1">
            <a:extLst>
              <a:ext uri="{FF2B5EF4-FFF2-40B4-BE49-F238E27FC236}">
                <a16:creationId xmlns:a16="http://schemas.microsoft.com/office/drawing/2014/main" id="{BBB4044A-35CD-B9A9-D525-99091CBA519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15097" y="1196752"/>
            <a:ext cx="10753344" cy="4655565"/>
          </a:xfrm>
          <a:prstGeom prst="rect">
            <a:avLst/>
          </a:prstGeom>
        </p:spPr>
      </p:pic>
      <p:sp>
        <p:nvSpPr>
          <p:cNvPr id="4" name="TextBox 3">
            <a:extLst>
              <a:ext uri="{FF2B5EF4-FFF2-40B4-BE49-F238E27FC236}">
                <a16:creationId xmlns:a16="http://schemas.microsoft.com/office/drawing/2014/main" id="{81A5422E-C227-3BE7-ECF4-3FDE5993B0AC}"/>
              </a:ext>
            </a:extLst>
          </p:cNvPr>
          <p:cNvSpPr txBox="1"/>
          <p:nvPr/>
        </p:nvSpPr>
        <p:spPr>
          <a:xfrm>
            <a:off x="0" y="6304002"/>
            <a:ext cx="419762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Agarwal N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2026;395(5):427-439.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Agarwal N et al. ASCO 2026;Abstract LBA5007.</a:t>
            </a:r>
          </a:p>
        </p:txBody>
      </p:sp>
    </p:spTree>
    <p:extLst>
      <p:ext uri="{BB962C8B-B14F-4D97-AF65-F5344CB8AC3E}">
        <p14:creationId xmlns:p14="http://schemas.microsoft.com/office/powerpoint/2010/main" val="118884053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2A823-9AB4-8179-CC32-1C47C3D53BF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D74C1D-3D8D-DBD0-2603-8DD7CCBAB7E1}"/>
              </a:ext>
            </a:extLst>
          </p:cNvPr>
          <p:cNvSpPr>
            <a:spLocks noGrp="1"/>
          </p:cNvSpPr>
          <p:nvPr>
            <p:ph type="title"/>
          </p:nvPr>
        </p:nvSpPr>
        <p:spPr>
          <a:xfrm>
            <a:off x="912286" y="28181"/>
            <a:ext cx="10358967" cy="1143000"/>
          </a:xfrm>
        </p:spPr>
        <p:txBody>
          <a:bodyPr/>
          <a:lstStyle/>
          <a:p>
            <a:r>
              <a:rPr lang="en-US" dirty="0">
                <a:solidFill>
                  <a:srgbClr val="0432FF"/>
                </a:solidFill>
              </a:rPr>
              <a:t>Phase III TALAPRO-3: </a:t>
            </a:r>
            <a:r>
              <a:rPr lang="en-US" dirty="0" err="1">
                <a:solidFill>
                  <a:srgbClr val="0432FF"/>
                </a:solidFill>
              </a:rPr>
              <a:t>rPFS</a:t>
            </a:r>
            <a:r>
              <a:rPr lang="en-US" dirty="0">
                <a:solidFill>
                  <a:srgbClr val="0432FF"/>
                </a:solidFill>
              </a:rPr>
              <a:t> by BRCA Mutation Status</a:t>
            </a:r>
          </a:p>
        </p:txBody>
      </p:sp>
      <p:pic>
        <p:nvPicPr>
          <p:cNvPr id="2" name="Picture 1">
            <a:extLst>
              <a:ext uri="{FF2B5EF4-FFF2-40B4-BE49-F238E27FC236}">
                <a16:creationId xmlns:a16="http://schemas.microsoft.com/office/drawing/2014/main" id="{2EADB755-12F0-CCE2-C749-649B992F425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14638" y="1171181"/>
            <a:ext cx="10954261" cy="4725367"/>
          </a:xfrm>
          <a:prstGeom prst="rect">
            <a:avLst/>
          </a:prstGeom>
        </p:spPr>
      </p:pic>
      <p:sp>
        <p:nvSpPr>
          <p:cNvPr id="4" name="TextBox 3">
            <a:extLst>
              <a:ext uri="{FF2B5EF4-FFF2-40B4-BE49-F238E27FC236}">
                <a16:creationId xmlns:a16="http://schemas.microsoft.com/office/drawing/2014/main" id="{4BB33767-4709-17B3-CB9C-16C8D388124E}"/>
              </a:ext>
            </a:extLst>
          </p:cNvPr>
          <p:cNvSpPr txBox="1"/>
          <p:nvPr/>
        </p:nvSpPr>
        <p:spPr>
          <a:xfrm>
            <a:off x="0" y="6304002"/>
            <a:ext cx="419762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Agarwal N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2026;395(5):427-439.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Agarwal N et al. ASCO 2026;Abstract LBA5007.</a:t>
            </a:r>
          </a:p>
        </p:txBody>
      </p:sp>
    </p:spTree>
    <p:extLst>
      <p:ext uri="{BB962C8B-B14F-4D97-AF65-F5344CB8AC3E}">
        <p14:creationId xmlns:p14="http://schemas.microsoft.com/office/powerpoint/2010/main" val="303443569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2DBDA-9A55-E070-045F-13E7930EC4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8745A1-7CB0-457B-F290-9C57BE963BDE}"/>
              </a:ext>
            </a:extLst>
          </p:cNvPr>
          <p:cNvSpPr>
            <a:spLocks noGrp="1"/>
          </p:cNvSpPr>
          <p:nvPr>
            <p:ph type="title"/>
          </p:nvPr>
        </p:nvSpPr>
        <p:spPr>
          <a:xfrm>
            <a:off x="912286" y="2153"/>
            <a:ext cx="10358967" cy="1143000"/>
          </a:xfrm>
        </p:spPr>
        <p:txBody>
          <a:bodyPr/>
          <a:lstStyle/>
          <a:p>
            <a:r>
              <a:rPr lang="en-US" dirty="0">
                <a:solidFill>
                  <a:srgbClr val="0432FF"/>
                </a:solidFill>
              </a:rPr>
              <a:t>Phase III TALAPRO-3 Interim Analysis: Overall Survival</a:t>
            </a:r>
          </a:p>
        </p:txBody>
      </p:sp>
      <p:pic>
        <p:nvPicPr>
          <p:cNvPr id="4" name="Picture 3">
            <a:extLst>
              <a:ext uri="{FF2B5EF4-FFF2-40B4-BE49-F238E27FC236}">
                <a16:creationId xmlns:a16="http://schemas.microsoft.com/office/drawing/2014/main" id="{CC848C80-1B61-E4C4-0241-28589F84500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8368" y="1145153"/>
            <a:ext cx="10875264" cy="4708350"/>
          </a:xfrm>
          <a:prstGeom prst="rect">
            <a:avLst/>
          </a:prstGeom>
        </p:spPr>
      </p:pic>
      <p:sp>
        <p:nvSpPr>
          <p:cNvPr id="2" name="TextBox 1">
            <a:extLst>
              <a:ext uri="{FF2B5EF4-FFF2-40B4-BE49-F238E27FC236}">
                <a16:creationId xmlns:a16="http://schemas.microsoft.com/office/drawing/2014/main" id="{AA8430BC-4933-F944-7920-50DDD141E723}"/>
              </a:ext>
            </a:extLst>
          </p:cNvPr>
          <p:cNvSpPr txBox="1"/>
          <p:nvPr/>
        </p:nvSpPr>
        <p:spPr>
          <a:xfrm>
            <a:off x="0" y="6304002"/>
            <a:ext cx="419762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Agarwal N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2026;395(5):427-439.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Agarwal N et al. ASCO 2026;Abstract LBA5007.</a:t>
            </a:r>
          </a:p>
        </p:txBody>
      </p:sp>
    </p:spTree>
    <p:extLst>
      <p:ext uri="{BB962C8B-B14F-4D97-AF65-F5344CB8AC3E}">
        <p14:creationId xmlns:p14="http://schemas.microsoft.com/office/powerpoint/2010/main" val="378024868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D08F4-5042-3233-DD3D-62F68C9CF01A}"/>
              </a:ext>
            </a:extLst>
          </p:cNvPr>
          <p:cNvSpPr>
            <a:spLocks noGrp="1"/>
          </p:cNvSpPr>
          <p:nvPr>
            <p:ph type="title"/>
          </p:nvPr>
        </p:nvSpPr>
        <p:spPr>
          <a:xfrm>
            <a:off x="912286" y="13385"/>
            <a:ext cx="10358967" cy="1143000"/>
          </a:xfrm>
        </p:spPr>
        <p:txBody>
          <a:bodyPr/>
          <a:lstStyle/>
          <a:p>
            <a:r>
              <a:rPr lang="en-US" dirty="0">
                <a:solidFill>
                  <a:srgbClr val="0432FF"/>
                </a:solidFill>
              </a:rPr>
              <a:t>Saruparib (AZD5305): A PARP1-Specific Inhibitor </a:t>
            </a:r>
          </a:p>
        </p:txBody>
      </p:sp>
      <p:pic>
        <p:nvPicPr>
          <p:cNvPr id="4" name="Picture 3">
            <a:extLst>
              <a:ext uri="{FF2B5EF4-FFF2-40B4-BE49-F238E27FC236}">
                <a16:creationId xmlns:a16="http://schemas.microsoft.com/office/drawing/2014/main" id="{88502E89-10BA-6F43-DD2E-5D5BDF79847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17263" y="4073423"/>
            <a:ext cx="8624140" cy="2351018"/>
          </a:xfrm>
          <a:prstGeom prst="rect">
            <a:avLst/>
          </a:prstGeom>
        </p:spPr>
      </p:pic>
      <p:sp>
        <p:nvSpPr>
          <p:cNvPr id="7" name="TextBox 6">
            <a:extLst>
              <a:ext uri="{FF2B5EF4-FFF2-40B4-BE49-F238E27FC236}">
                <a16:creationId xmlns:a16="http://schemas.microsoft.com/office/drawing/2014/main" id="{8F79FA0D-3DE4-F25C-8BBA-B73B9DE40B95}"/>
              </a:ext>
            </a:extLst>
          </p:cNvPr>
          <p:cNvSpPr txBox="1"/>
          <p:nvPr/>
        </p:nvSpPr>
        <p:spPr>
          <a:xfrm>
            <a:off x="0" y="6503206"/>
            <a:ext cx="4655840"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Illuzi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G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Clin Cancer Res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2022;28(21):4724-36.</a:t>
            </a:r>
          </a:p>
        </p:txBody>
      </p:sp>
      <p:grpSp>
        <p:nvGrpSpPr>
          <p:cNvPr id="16" name="Group 15">
            <a:extLst>
              <a:ext uri="{FF2B5EF4-FFF2-40B4-BE49-F238E27FC236}">
                <a16:creationId xmlns:a16="http://schemas.microsoft.com/office/drawing/2014/main" id="{7D605B94-B862-0A74-C839-674F23B4EACB}"/>
              </a:ext>
            </a:extLst>
          </p:cNvPr>
          <p:cNvGrpSpPr/>
          <p:nvPr/>
        </p:nvGrpSpPr>
        <p:grpSpPr>
          <a:xfrm>
            <a:off x="2775261" y="1370013"/>
            <a:ext cx="5942805" cy="1868339"/>
            <a:chOff x="2775261" y="1370013"/>
            <a:chExt cx="5942805" cy="1868339"/>
          </a:xfrm>
        </p:grpSpPr>
        <p:pic>
          <p:nvPicPr>
            <p:cNvPr id="3" name="Picture 2">
              <a:extLst>
                <a:ext uri="{FF2B5EF4-FFF2-40B4-BE49-F238E27FC236}">
                  <a16:creationId xmlns:a16="http://schemas.microsoft.com/office/drawing/2014/main" id="{1F67555D-8E9A-F384-77A9-AD809A75924E}"/>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2775261" y="1370013"/>
              <a:ext cx="4654496" cy="1868339"/>
            </a:xfrm>
            <a:prstGeom prst="rect">
              <a:avLst/>
            </a:prstGeom>
            <a:ln w="38100">
              <a:solidFill>
                <a:srgbClr val="FF0000"/>
              </a:solidFill>
            </a:ln>
          </p:spPr>
        </p:pic>
        <p:cxnSp>
          <p:nvCxnSpPr>
            <p:cNvPr id="9" name="Elbow Connector 8">
              <a:extLst>
                <a:ext uri="{FF2B5EF4-FFF2-40B4-BE49-F238E27FC236}">
                  <a16:creationId xmlns:a16="http://schemas.microsoft.com/office/drawing/2014/main" id="{160AF263-73CD-A064-EA98-FFF802A65B0F}"/>
                </a:ext>
              </a:extLst>
            </p:cNvPr>
            <p:cNvCxnSpPr>
              <a:cxnSpLocks/>
              <a:stCxn id="3" idx="3"/>
            </p:cNvCxnSpPr>
            <p:nvPr/>
          </p:nvCxnSpPr>
          <p:spPr bwMode="auto">
            <a:xfrm flipV="1">
              <a:off x="7429757" y="1797269"/>
              <a:ext cx="1288309" cy="506914"/>
            </a:xfrm>
            <a:prstGeom prst="bentConnector3">
              <a:avLst/>
            </a:prstGeom>
            <a:solidFill>
              <a:srgbClr val="FFFF00"/>
            </a:solidFill>
            <a:ln w="38100" cap="flat" cmpd="sng" algn="ctr">
              <a:solidFill>
                <a:srgbClr val="FF0000"/>
              </a:solidFill>
              <a:prstDash val="solid"/>
              <a:round/>
              <a:headEnd type="none" w="med" len="med"/>
              <a:tailEnd type="triangle"/>
            </a:ln>
            <a:effectLst/>
          </p:spPr>
        </p:cxnSp>
      </p:grpSp>
      <p:grpSp>
        <p:nvGrpSpPr>
          <p:cNvPr id="15" name="Group 14">
            <a:extLst>
              <a:ext uri="{FF2B5EF4-FFF2-40B4-BE49-F238E27FC236}">
                <a16:creationId xmlns:a16="http://schemas.microsoft.com/office/drawing/2014/main" id="{370A2876-F312-B3BA-73E3-BE63315C04BE}"/>
              </a:ext>
            </a:extLst>
          </p:cNvPr>
          <p:cNvGrpSpPr/>
          <p:nvPr/>
        </p:nvGrpSpPr>
        <p:grpSpPr>
          <a:xfrm>
            <a:off x="8734097" y="995709"/>
            <a:ext cx="2545617" cy="5862291"/>
            <a:chOff x="8734097" y="995709"/>
            <a:chExt cx="2545617" cy="5862291"/>
          </a:xfrm>
        </p:grpSpPr>
        <p:pic>
          <p:nvPicPr>
            <p:cNvPr id="6" name="Picture 5">
              <a:extLst>
                <a:ext uri="{FF2B5EF4-FFF2-40B4-BE49-F238E27FC236}">
                  <a16:creationId xmlns:a16="http://schemas.microsoft.com/office/drawing/2014/main" id="{82F37AFF-7E33-6EFA-1BDA-96857C3F299F}"/>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8734097" y="995709"/>
              <a:ext cx="2545617" cy="5862291"/>
            </a:xfrm>
            <a:prstGeom prst="rect">
              <a:avLst/>
            </a:prstGeom>
          </p:spPr>
        </p:pic>
        <p:cxnSp>
          <p:nvCxnSpPr>
            <p:cNvPr id="11" name="Straight Arrow Connector 10">
              <a:extLst>
                <a:ext uri="{FF2B5EF4-FFF2-40B4-BE49-F238E27FC236}">
                  <a16:creationId xmlns:a16="http://schemas.microsoft.com/office/drawing/2014/main" id="{94230306-B6B8-1B66-0E6A-1BB0CCFC3BC7}"/>
                </a:ext>
              </a:extLst>
            </p:cNvPr>
            <p:cNvCxnSpPr/>
            <p:nvPr/>
          </p:nvCxnSpPr>
          <p:spPr bwMode="auto">
            <a:xfrm>
              <a:off x="9975373" y="2033752"/>
              <a:ext cx="0" cy="488731"/>
            </a:xfrm>
            <a:prstGeom prst="straightConnector1">
              <a:avLst/>
            </a:prstGeom>
            <a:solidFill>
              <a:srgbClr val="FFFF00"/>
            </a:solidFill>
            <a:ln w="38100" cap="flat" cmpd="sng" algn="ctr">
              <a:solidFill>
                <a:srgbClr val="FF0000"/>
              </a:solidFill>
              <a:prstDash val="solid"/>
              <a:round/>
              <a:headEnd type="triangle"/>
              <a:tailEnd type="triangle"/>
            </a:ln>
            <a:effectLst/>
          </p:spPr>
        </p:cxnSp>
      </p:grpSp>
      <p:sp>
        <p:nvSpPr>
          <p:cNvPr id="17" name="TextBox 16">
            <a:extLst>
              <a:ext uri="{FF2B5EF4-FFF2-40B4-BE49-F238E27FC236}">
                <a16:creationId xmlns:a16="http://schemas.microsoft.com/office/drawing/2014/main" id="{8D11764B-CEB4-9DF4-576F-824ADD6E40A6}"/>
              </a:ext>
            </a:extLst>
          </p:cNvPr>
          <p:cNvSpPr txBox="1"/>
          <p:nvPr/>
        </p:nvSpPr>
        <p:spPr>
          <a:xfrm>
            <a:off x="2700960" y="3238352"/>
            <a:ext cx="494531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MS PGothic" charset="0"/>
                <a:cs typeface="+mn-cs"/>
              </a:rPr>
              <a:t>Saruparib selectively inhibits PARP1, reducing hematologic toxicities</a:t>
            </a:r>
          </a:p>
        </p:txBody>
      </p:sp>
    </p:spTree>
    <p:extLst>
      <p:ext uri="{BB962C8B-B14F-4D97-AF65-F5344CB8AC3E}">
        <p14:creationId xmlns:p14="http://schemas.microsoft.com/office/powerpoint/2010/main" val="214426894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2781A-9FD6-1138-4124-05FB5FCCA4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ADF3D5-75D5-65F3-675B-BC0125A44858}"/>
              </a:ext>
            </a:extLst>
          </p:cNvPr>
          <p:cNvSpPr>
            <a:spLocks noGrp="1"/>
          </p:cNvSpPr>
          <p:nvPr>
            <p:ph type="title"/>
          </p:nvPr>
        </p:nvSpPr>
        <p:spPr/>
        <p:txBody>
          <a:bodyPr/>
          <a:lstStyle/>
          <a:p>
            <a:r>
              <a:rPr lang="en-US" dirty="0">
                <a:solidFill>
                  <a:srgbClr val="0432FF"/>
                </a:solidFill>
              </a:rPr>
              <a:t>Phase I/II PETRANHA Study Design</a:t>
            </a:r>
          </a:p>
        </p:txBody>
      </p:sp>
      <p:sp>
        <p:nvSpPr>
          <p:cNvPr id="7" name="TextBox 6">
            <a:extLst>
              <a:ext uri="{FF2B5EF4-FFF2-40B4-BE49-F238E27FC236}">
                <a16:creationId xmlns:a16="http://schemas.microsoft.com/office/drawing/2014/main" id="{EC6719D4-B715-FDD1-267A-21CFB323A5F4}"/>
              </a:ext>
            </a:extLst>
          </p:cNvPr>
          <p:cNvSpPr txBox="1"/>
          <p:nvPr/>
        </p:nvSpPr>
        <p:spPr>
          <a:xfrm>
            <a:off x="119336" y="6469404"/>
            <a:ext cx="566395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Azad A et al. Genitourinary Cancers Symposium 2026;Abstract 177.</a:t>
            </a:r>
          </a:p>
        </p:txBody>
      </p:sp>
      <p:pic>
        <p:nvPicPr>
          <p:cNvPr id="5" name="Picture 4">
            <a:extLst>
              <a:ext uri="{FF2B5EF4-FFF2-40B4-BE49-F238E27FC236}">
                <a16:creationId xmlns:a16="http://schemas.microsoft.com/office/drawing/2014/main" id="{B45BE090-232F-233C-849D-FA9417544944}"/>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99241" y="1370013"/>
            <a:ext cx="11193517" cy="4517069"/>
          </a:xfrm>
          <a:prstGeom prst="rect">
            <a:avLst/>
          </a:prstGeom>
        </p:spPr>
      </p:pic>
    </p:spTree>
    <p:extLst>
      <p:ext uri="{BB962C8B-B14F-4D97-AF65-F5344CB8AC3E}">
        <p14:creationId xmlns:p14="http://schemas.microsoft.com/office/powerpoint/2010/main" val="371267907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13D27-EF78-E686-F216-E16041BDC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46BA4-5DDF-1EC7-6A26-4F9C12EC0C24}"/>
              </a:ext>
            </a:extLst>
          </p:cNvPr>
          <p:cNvSpPr>
            <a:spLocks noGrp="1"/>
          </p:cNvSpPr>
          <p:nvPr>
            <p:ph type="title"/>
          </p:nvPr>
        </p:nvSpPr>
        <p:spPr/>
        <p:txBody>
          <a:bodyPr/>
          <a:lstStyle/>
          <a:p>
            <a:r>
              <a:rPr lang="en-US" dirty="0">
                <a:solidFill>
                  <a:srgbClr val="0432FF"/>
                </a:solidFill>
              </a:rPr>
              <a:t>Phase I/II PETRANHA: Responses</a:t>
            </a:r>
          </a:p>
        </p:txBody>
      </p:sp>
      <p:pic>
        <p:nvPicPr>
          <p:cNvPr id="3" name="Picture 2">
            <a:extLst>
              <a:ext uri="{FF2B5EF4-FFF2-40B4-BE49-F238E27FC236}">
                <a16:creationId xmlns:a16="http://schemas.microsoft.com/office/drawing/2014/main" id="{1AA189E5-71F4-900B-FF4A-1405D3B4542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029200" y="1279332"/>
            <a:ext cx="7162800" cy="4299336"/>
          </a:xfrm>
          <a:prstGeom prst="rect">
            <a:avLst/>
          </a:prstGeom>
        </p:spPr>
      </p:pic>
      <p:pic>
        <p:nvPicPr>
          <p:cNvPr id="4" name="Picture 3">
            <a:extLst>
              <a:ext uri="{FF2B5EF4-FFF2-40B4-BE49-F238E27FC236}">
                <a16:creationId xmlns:a16="http://schemas.microsoft.com/office/drawing/2014/main" id="{8951DA0C-07CE-00A0-3DFC-E22C483B094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0" y="1279332"/>
            <a:ext cx="5029200" cy="4307462"/>
          </a:xfrm>
          <a:prstGeom prst="rect">
            <a:avLst/>
          </a:prstGeom>
        </p:spPr>
      </p:pic>
      <p:sp>
        <p:nvSpPr>
          <p:cNvPr id="5" name="TextBox 4">
            <a:extLst>
              <a:ext uri="{FF2B5EF4-FFF2-40B4-BE49-F238E27FC236}">
                <a16:creationId xmlns:a16="http://schemas.microsoft.com/office/drawing/2014/main" id="{4A5B0624-FDAA-E96A-5DF2-4552C060ADC4}"/>
              </a:ext>
            </a:extLst>
          </p:cNvPr>
          <p:cNvSpPr txBox="1"/>
          <p:nvPr/>
        </p:nvSpPr>
        <p:spPr>
          <a:xfrm>
            <a:off x="119336" y="6469404"/>
            <a:ext cx="566395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Azad A et al. Genitourinary Cancers Symposium 2026;Abstract 177.</a:t>
            </a:r>
          </a:p>
        </p:txBody>
      </p:sp>
    </p:spTree>
    <p:extLst>
      <p:ext uri="{BB962C8B-B14F-4D97-AF65-F5344CB8AC3E}">
        <p14:creationId xmlns:p14="http://schemas.microsoft.com/office/powerpoint/2010/main" val="205182876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54F78-A9FE-1C20-2C30-E21D976F6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69DFC3-C09A-1EB5-20F5-25462EE5370F}"/>
              </a:ext>
            </a:extLst>
          </p:cNvPr>
          <p:cNvSpPr>
            <a:spLocks noGrp="1"/>
          </p:cNvSpPr>
          <p:nvPr>
            <p:ph type="title"/>
          </p:nvPr>
        </p:nvSpPr>
        <p:spPr/>
        <p:txBody>
          <a:bodyPr/>
          <a:lstStyle/>
          <a:p>
            <a:r>
              <a:rPr lang="en-US" dirty="0">
                <a:solidFill>
                  <a:srgbClr val="0432FF"/>
                </a:solidFill>
              </a:rPr>
              <a:t>Phase I/II PETRANHA: Safety</a:t>
            </a:r>
          </a:p>
        </p:txBody>
      </p:sp>
      <p:pic>
        <p:nvPicPr>
          <p:cNvPr id="3" name="Picture 2">
            <a:extLst>
              <a:ext uri="{FF2B5EF4-FFF2-40B4-BE49-F238E27FC236}">
                <a16:creationId xmlns:a16="http://schemas.microsoft.com/office/drawing/2014/main" id="{5BC9ABB4-DFCA-60A8-35B9-54486D01AF1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068226" y="1316024"/>
            <a:ext cx="7123774" cy="4225950"/>
          </a:xfrm>
          <a:prstGeom prst="rect">
            <a:avLst/>
          </a:prstGeom>
        </p:spPr>
      </p:pic>
      <p:pic>
        <p:nvPicPr>
          <p:cNvPr id="4" name="Picture 3">
            <a:extLst>
              <a:ext uri="{FF2B5EF4-FFF2-40B4-BE49-F238E27FC236}">
                <a16:creationId xmlns:a16="http://schemas.microsoft.com/office/drawing/2014/main" id="{683424A4-9672-1A60-FA26-924EC93F5D4E}"/>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0" y="1316024"/>
            <a:ext cx="5068226" cy="4225949"/>
          </a:xfrm>
          <a:prstGeom prst="rect">
            <a:avLst/>
          </a:prstGeom>
        </p:spPr>
      </p:pic>
      <p:sp>
        <p:nvSpPr>
          <p:cNvPr id="5" name="TextBox 4">
            <a:extLst>
              <a:ext uri="{FF2B5EF4-FFF2-40B4-BE49-F238E27FC236}">
                <a16:creationId xmlns:a16="http://schemas.microsoft.com/office/drawing/2014/main" id="{A59F489E-92B4-8D32-82AA-5EA92594D5ED}"/>
              </a:ext>
            </a:extLst>
          </p:cNvPr>
          <p:cNvSpPr txBox="1"/>
          <p:nvPr/>
        </p:nvSpPr>
        <p:spPr>
          <a:xfrm>
            <a:off x="119336" y="6469404"/>
            <a:ext cx="566395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Azad A et al. Genitourinary Cancers Symposium 2026;Abstract 177.</a:t>
            </a:r>
          </a:p>
        </p:txBody>
      </p:sp>
    </p:spTree>
    <p:extLst>
      <p:ext uri="{BB962C8B-B14F-4D97-AF65-F5344CB8AC3E}">
        <p14:creationId xmlns:p14="http://schemas.microsoft.com/office/powerpoint/2010/main" val="81814684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EDAF4-50AE-D653-2DD2-36853F2E7A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285885-7D11-D50A-139E-95EF6E73AF13}"/>
              </a:ext>
            </a:extLst>
          </p:cNvPr>
          <p:cNvSpPr>
            <a:spLocks noGrp="1"/>
          </p:cNvSpPr>
          <p:nvPr>
            <p:ph type="title"/>
          </p:nvPr>
        </p:nvSpPr>
        <p:spPr>
          <a:xfrm>
            <a:off x="912286" y="84131"/>
            <a:ext cx="10358967" cy="903519"/>
          </a:xfrm>
        </p:spPr>
        <p:txBody>
          <a:bodyPr/>
          <a:lstStyle/>
          <a:p>
            <a:r>
              <a:rPr lang="en-US" sz="3200" dirty="0">
                <a:solidFill>
                  <a:srgbClr val="0432FF"/>
                </a:solidFill>
              </a:rPr>
              <a:t>Ongoing Phase III Trials with Saruparib</a:t>
            </a:r>
            <a:endParaRPr lang="en-US" sz="2400" dirty="0">
              <a:solidFill>
                <a:srgbClr val="0432FF"/>
              </a:solidFill>
            </a:endParaRPr>
          </a:p>
        </p:txBody>
      </p:sp>
      <p:pic>
        <p:nvPicPr>
          <p:cNvPr id="4" name="Picture 3" descr="A clinical trial schema for EvoPAR-Prostate01 with eligibility criteria, endpoints and treatment arms. The image shows the EvoPAR-Prostate01 trial schema. Key eligibility criteria include age 18 or older, histologically confirmed metastatic hormone-sensitive prostate cancer, ECOG performance status 0 to 1, prospectively determined homologous recombination repair mutation status and continuous androgen deprivation therapy or bilateral orchiectomy. Patients must be suitable for treatment with androgen receptor pathway inhibitors and have no prior treatment with PARP inhibitors, chemotherapy, or ARPIs in the metastatic setting. Stratification factors are volume of disease, physician's choice of ARPI, BRCA status and metastatic disease at diagnosis. Approximately 550 patients with homologous recombination repair mutation will be randomized 1 to 1 to receive Saruparib 60 mg plus physician's choice ARPI or placebo plus physician's choice ARPI. Approximately 1250 patients without homologous recombination repair mutation will be randomized similarly. Treatment continues until disease progression, unacceptable toxicity, or participant withdrawal. The primary endpoint is radiographic progression-free survival. Secondary endpoints include overall survival, progression-free survival 2, symptomatic skeletal event-free survival, health-related quality of life, evaluation of BRCA mutation status, pharmacokinetics, safety and various time-to-event measures. Exploratory endpoints involve analyses of additional efficacy and patient-reported outcome measures, including assessment of prostate-specific membrane antigen by PET.">
            <a:extLst>
              <a:ext uri="{FF2B5EF4-FFF2-40B4-BE49-F238E27FC236}">
                <a16:creationId xmlns:a16="http://schemas.microsoft.com/office/drawing/2014/main" id="{6E491FA5-484C-601A-F92B-7E824384A072}"/>
              </a:ext>
            </a:extLst>
          </p:cNvPr>
          <p:cNvPicPr>
            <a:picLocks noChangeAspect="1"/>
          </p:cNvPicPr>
          <p:nvPr/>
        </p:nvPicPr>
        <p:blipFill>
          <a:blip r:embed="rId3"/>
          <a:stretch>
            <a:fillRect/>
          </a:stretch>
        </p:blipFill>
        <p:spPr>
          <a:xfrm>
            <a:off x="5727" y="1436212"/>
            <a:ext cx="6280245" cy="2888913"/>
          </a:xfrm>
          <a:prstGeom prst="rect">
            <a:avLst/>
          </a:prstGeom>
        </p:spPr>
      </p:pic>
      <p:sp>
        <p:nvSpPr>
          <p:cNvPr id="6" name="TextBox 5">
            <a:extLst>
              <a:ext uri="{FF2B5EF4-FFF2-40B4-BE49-F238E27FC236}">
                <a16:creationId xmlns:a16="http://schemas.microsoft.com/office/drawing/2014/main" id="{0BB313B8-A8C1-9570-8B66-D506131C34DC}"/>
              </a:ext>
            </a:extLst>
          </p:cNvPr>
          <p:cNvSpPr txBox="1"/>
          <p:nvPr/>
        </p:nvSpPr>
        <p:spPr>
          <a:xfrm>
            <a:off x="18536" y="6052191"/>
            <a:ext cx="5812169" cy="78483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Azad A et al. Genitourinary Cancers Symposium 2025;Abstract TPS279.</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McKay R et al. Genitourinary Cancers Symposium 2026;Abstract TPS412.</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www.clinicaltrials.gov</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NCT07711002. Accessed October 2026.</a:t>
            </a:r>
          </a:p>
        </p:txBody>
      </p:sp>
      <p:pic>
        <p:nvPicPr>
          <p:cNvPr id="8" name="Picture 7">
            <a:extLst>
              <a:ext uri="{FF2B5EF4-FFF2-40B4-BE49-F238E27FC236}">
                <a16:creationId xmlns:a16="http://schemas.microsoft.com/office/drawing/2014/main" id="{0C23B23D-9DD2-6D39-25E7-868FDE48B5A6}"/>
              </a:ext>
            </a:extLst>
          </p:cNvPr>
          <p:cNvPicPr>
            <a:picLocks noChangeAspect="1"/>
          </p:cNvPicPr>
          <p:nvPr/>
        </p:nvPicPr>
        <p:blipFill>
          <a:blip r:embed="rId4"/>
          <a:srcRect l="55715" t="27802" r="24520" b="54363"/>
          <a:stretch>
            <a:fillRect/>
          </a:stretch>
        </p:blipFill>
        <p:spPr>
          <a:xfrm>
            <a:off x="6285973" y="1442021"/>
            <a:ext cx="5911755" cy="2883103"/>
          </a:xfrm>
          <a:prstGeom prst="rect">
            <a:avLst/>
          </a:prstGeom>
        </p:spPr>
      </p:pic>
      <p:grpSp>
        <p:nvGrpSpPr>
          <p:cNvPr id="29" name="Group 28">
            <a:extLst>
              <a:ext uri="{FF2B5EF4-FFF2-40B4-BE49-F238E27FC236}">
                <a16:creationId xmlns:a16="http://schemas.microsoft.com/office/drawing/2014/main" id="{C76BDF4A-4ABC-A08F-9BE3-5301344D8276}"/>
              </a:ext>
            </a:extLst>
          </p:cNvPr>
          <p:cNvGrpSpPr/>
          <p:nvPr/>
        </p:nvGrpSpPr>
        <p:grpSpPr>
          <a:xfrm>
            <a:off x="4345432" y="4509120"/>
            <a:ext cx="6872440" cy="1543071"/>
            <a:chOff x="407367" y="3945066"/>
            <a:chExt cx="6872440" cy="1543071"/>
          </a:xfrm>
        </p:grpSpPr>
        <p:sp>
          <p:nvSpPr>
            <p:cNvPr id="11" name="Oval 10">
              <a:extLst>
                <a:ext uri="{FF2B5EF4-FFF2-40B4-BE49-F238E27FC236}">
                  <a16:creationId xmlns:a16="http://schemas.microsoft.com/office/drawing/2014/main" id="{EDBF7CC6-0DF6-22BD-1608-B99C8A9EFAF6}"/>
                </a:ext>
              </a:extLst>
            </p:cNvPr>
            <p:cNvSpPr/>
            <p:nvPr/>
          </p:nvSpPr>
          <p:spPr bwMode="auto">
            <a:xfrm>
              <a:off x="4126632" y="4093453"/>
              <a:ext cx="457200" cy="4572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R</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1:1</a:t>
              </a:r>
            </a:p>
          </p:txBody>
        </p:sp>
        <p:sp>
          <p:nvSpPr>
            <p:cNvPr id="12" name="Rounded Rectangle 11">
              <a:extLst>
                <a:ext uri="{FF2B5EF4-FFF2-40B4-BE49-F238E27FC236}">
                  <a16:creationId xmlns:a16="http://schemas.microsoft.com/office/drawing/2014/main" id="{4F1633F5-A3E7-BAB3-07D2-178C4E40EE14}"/>
                </a:ext>
              </a:extLst>
            </p:cNvPr>
            <p:cNvSpPr/>
            <p:nvPr/>
          </p:nvSpPr>
          <p:spPr bwMode="auto">
            <a:xfrm>
              <a:off x="407367" y="4077072"/>
              <a:ext cx="3483669" cy="483491"/>
            </a:xfrm>
            <a:prstGeom prst="roundRect">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7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Cohort A: Prior </a:t>
              </a:r>
              <a:r>
                <a:rPr kumimoji="0" lang="en-US" sz="1700" b="1" i="0" u="none" strike="noStrike" kern="1200" cap="none" spc="0" normalizeH="0" baseline="0" noProof="0" dirty="0" err="1">
                  <a:ln>
                    <a:noFill/>
                  </a:ln>
                  <a:solidFill>
                    <a:srgbClr val="FFFFFF"/>
                  </a:solidFill>
                  <a:effectLst/>
                  <a:uLnTx/>
                  <a:uFillTx/>
                  <a:latin typeface="Calibri" panose="020F0502020204030204" pitchFamily="34" charset="0"/>
                  <a:ea typeface="MS PGothic" charset="0"/>
                  <a:cs typeface="Calibri" panose="020F0502020204030204" pitchFamily="34" charset="0"/>
                </a:rPr>
                <a:t>Docetaxal</a:t>
              </a:r>
              <a:endParaRPr kumimoji="0" lang="en-US" sz="17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endParaRPr>
            </a:p>
          </p:txBody>
        </p:sp>
        <p:sp>
          <p:nvSpPr>
            <p:cNvPr id="13" name="Rounded Rectangle 12">
              <a:extLst>
                <a:ext uri="{FF2B5EF4-FFF2-40B4-BE49-F238E27FC236}">
                  <a16:creationId xmlns:a16="http://schemas.microsoft.com/office/drawing/2014/main" id="{38FFEE3D-D076-43B4-D1E3-7408623666CD}"/>
                </a:ext>
              </a:extLst>
            </p:cNvPr>
            <p:cNvSpPr/>
            <p:nvPr/>
          </p:nvSpPr>
          <p:spPr bwMode="auto">
            <a:xfrm>
              <a:off x="407367" y="4866208"/>
              <a:ext cx="3483669" cy="483491"/>
            </a:xfrm>
            <a:prstGeom prst="roundRect">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7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Cohort B: Prior PSMA-Directed </a:t>
              </a:r>
              <a:r>
                <a:rPr kumimoji="0" lang="en-US" sz="1700" b="1" i="0" u="none" strike="noStrike" kern="1200" cap="none" spc="0" normalizeH="0" baseline="3000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177</a:t>
              </a:r>
              <a:r>
                <a:rPr kumimoji="0" lang="en-US" sz="17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Lu</a:t>
              </a:r>
            </a:p>
          </p:txBody>
        </p:sp>
        <p:sp>
          <p:nvSpPr>
            <p:cNvPr id="14" name="Oval 13">
              <a:extLst>
                <a:ext uri="{FF2B5EF4-FFF2-40B4-BE49-F238E27FC236}">
                  <a16:creationId xmlns:a16="http://schemas.microsoft.com/office/drawing/2014/main" id="{896E010A-D097-674B-A171-6E70364132C2}"/>
                </a:ext>
              </a:extLst>
            </p:cNvPr>
            <p:cNvSpPr/>
            <p:nvPr/>
          </p:nvSpPr>
          <p:spPr bwMode="auto">
            <a:xfrm>
              <a:off x="4126632" y="4879353"/>
              <a:ext cx="457200" cy="4572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R</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1:1</a:t>
              </a:r>
            </a:p>
          </p:txBody>
        </p:sp>
        <p:cxnSp>
          <p:nvCxnSpPr>
            <p:cNvPr id="16" name="Straight Arrow Connector 15">
              <a:extLst>
                <a:ext uri="{FF2B5EF4-FFF2-40B4-BE49-F238E27FC236}">
                  <a16:creationId xmlns:a16="http://schemas.microsoft.com/office/drawing/2014/main" id="{D3C0A837-090C-FBEC-1297-291C7A6FCE7D}"/>
                </a:ext>
              </a:extLst>
            </p:cNvPr>
            <p:cNvCxnSpPr>
              <a:cxnSpLocks/>
              <a:stCxn id="12" idx="3"/>
              <a:endCxn id="11" idx="2"/>
            </p:cNvCxnSpPr>
            <p:nvPr/>
          </p:nvCxnSpPr>
          <p:spPr bwMode="auto">
            <a:xfrm>
              <a:off x="3891036" y="4318818"/>
              <a:ext cx="235596" cy="3235"/>
            </a:xfrm>
            <a:prstGeom prst="straightConnector1">
              <a:avLst/>
            </a:prstGeom>
            <a:solidFill>
              <a:srgbClr val="FFFF00"/>
            </a:solidFill>
            <a:ln w="9525" cap="flat" cmpd="sng" algn="ctr">
              <a:solidFill>
                <a:schemeClr val="tx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56015B6E-68B3-04EA-DC57-AC6627EA34CA}"/>
                </a:ext>
              </a:extLst>
            </p:cNvPr>
            <p:cNvCxnSpPr>
              <a:cxnSpLocks/>
              <a:stCxn id="13" idx="3"/>
              <a:endCxn id="14" idx="2"/>
            </p:cNvCxnSpPr>
            <p:nvPr/>
          </p:nvCxnSpPr>
          <p:spPr bwMode="auto">
            <a:xfrm flipV="1">
              <a:off x="3891036" y="5107953"/>
              <a:ext cx="235596" cy="1"/>
            </a:xfrm>
            <a:prstGeom prst="straightConnector1">
              <a:avLst/>
            </a:prstGeom>
            <a:solidFill>
              <a:srgbClr val="FFFF00"/>
            </a:solidFill>
            <a:ln w="9525" cap="flat" cmpd="sng" algn="ctr">
              <a:solidFill>
                <a:schemeClr val="tx1"/>
              </a:solidFill>
              <a:prstDash val="solid"/>
              <a:round/>
              <a:headEnd type="none" w="med" len="med"/>
              <a:tailEnd type="triangle"/>
            </a:ln>
            <a:effectLst/>
          </p:spPr>
        </p:cxnSp>
        <p:sp>
          <p:nvSpPr>
            <p:cNvPr id="24" name="Rounded Rectangle 23">
              <a:extLst>
                <a:ext uri="{FF2B5EF4-FFF2-40B4-BE49-F238E27FC236}">
                  <a16:creationId xmlns:a16="http://schemas.microsoft.com/office/drawing/2014/main" id="{C961A11A-3E7D-CF74-5480-3A161DB4DC43}"/>
                </a:ext>
              </a:extLst>
            </p:cNvPr>
            <p:cNvSpPr/>
            <p:nvPr/>
          </p:nvSpPr>
          <p:spPr bwMode="auto">
            <a:xfrm>
              <a:off x="4819428" y="3945066"/>
              <a:ext cx="2460379" cy="334143"/>
            </a:xfrm>
            <a:prstGeom prst="roundRect">
              <a:avLst/>
            </a:prstGeom>
            <a:solidFill>
              <a:srgbClr val="94165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Saruparib 60 mg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plus ARPI</a:t>
              </a:r>
            </a:p>
          </p:txBody>
        </p:sp>
        <p:sp>
          <p:nvSpPr>
            <p:cNvPr id="7" name="Rounded Rectangle 6">
              <a:extLst>
                <a:ext uri="{FF2B5EF4-FFF2-40B4-BE49-F238E27FC236}">
                  <a16:creationId xmlns:a16="http://schemas.microsoft.com/office/drawing/2014/main" id="{9B16AA92-914D-FD6B-49BB-648D36E090CE}"/>
                </a:ext>
              </a:extLst>
            </p:cNvPr>
            <p:cNvSpPr/>
            <p:nvPr/>
          </p:nvSpPr>
          <p:spPr bwMode="auto">
            <a:xfrm>
              <a:off x="4814008" y="4325249"/>
              <a:ext cx="2460379" cy="334143"/>
            </a:xfrm>
            <a:prstGeom prst="roundRect">
              <a:avLst/>
            </a:prstGeom>
            <a:solidFill>
              <a:schemeClr val="bg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plus ARPI</a:t>
              </a:r>
            </a:p>
          </p:txBody>
        </p:sp>
        <p:sp>
          <p:nvSpPr>
            <p:cNvPr id="9" name="Rounded Rectangle 8">
              <a:extLst>
                <a:ext uri="{FF2B5EF4-FFF2-40B4-BE49-F238E27FC236}">
                  <a16:creationId xmlns:a16="http://schemas.microsoft.com/office/drawing/2014/main" id="{D668459E-AF04-8B09-B6F8-16A11C8B649B}"/>
                </a:ext>
              </a:extLst>
            </p:cNvPr>
            <p:cNvSpPr/>
            <p:nvPr/>
          </p:nvSpPr>
          <p:spPr bwMode="auto">
            <a:xfrm>
              <a:off x="4814965" y="4773811"/>
              <a:ext cx="2460379" cy="334143"/>
            </a:xfrm>
            <a:prstGeom prst="roundRect">
              <a:avLst/>
            </a:prstGeom>
            <a:solidFill>
              <a:srgbClr val="94165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Saruparib 60 mg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plus ARPI</a:t>
              </a:r>
            </a:p>
          </p:txBody>
        </p:sp>
        <p:sp>
          <p:nvSpPr>
            <p:cNvPr id="10" name="Rounded Rectangle 9">
              <a:extLst>
                <a:ext uri="{FF2B5EF4-FFF2-40B4-BE49-F238E27FC236}">
                  <a16:creationId xmlns:a16="http://schemas.microsoft.com/office/drawing/2014/main" id="{B043408E-4C15-8BB2-EDCA-B741204A9C86}"/>
                </a:ext>
              </a:extLst>
            </p:cNvPr>
            <p:cNvSpPr/>
            <p:nvPr/>
          </p:nvSpPr>
          <p:spPr bwMode="auto">
            <a:xfrm>
              <a:off x="4809545" y="5153994"/>
              <a:ext cx="2460379" cy="334143"/>
            </a:xfrm>
            <a:prstGeom prst="roundRect">
              <a:avLst/>
            </a:prstGeom>
            <a:solidFill>
              <a:schemeClr val="bg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plus ARPI</a:t>
              </a:r>
            </a:p>
          </p:txBody>
        </p:sp>
        <p:cxnSp>
          <p:nvCxnSpPr>
            <p:cNvPr id="17" name="Elbow Connector 16">
              <a:extLst>
                <a:ext uri="{FF2B5EF4-FFF2-40B4-BE49-F238E27FC236}">
                  <a16:creationId xmlns:a16="http://schemas.microsoft.com/office/drawing/2014/main" id="{EA21E68E-3824-9624-A6E4-534629491FB8}"/>
                </a:ext>
              </a:extLst>
            </p:cNvPr>
            <p:cNvCxnSpPr>
              <a:stCxn id="11" idx="6"/>
              <a:endCxn id="24" idx="1"/>
            </p:cNvCxnSpPr>
            <p:nvPr/>
          </p:nvCxnSpPr>
          <p:spPr bwMode="auto">
            <a:xfrm flipV="1">
              <a:off x="4583832" y="4112138"/>
              <a:ext cx="235596" cy="209915"/>
            </a:xfrm>
            <a:prstGeom prst="bentConnector3">
              <a:avLst/>
            </a:prstGeom>
            <a:solidFill>
              <a:srgbClr val="FFFF00"/>
            </a:solidFill>
            <a:ln w="9525" cap="flat" cmpd="sng" algn="ctr">
              <a:solidFill>
                <a:schemeClr val="tx1"/>
              </a:solidFill>
              <a:prstDash val="solid"/>
              <a:round/>
              <a:headEnd type="none" w="med" len="med"/>
              <a:tailEnd type="triangle"/>
            </a:ln>
            <a:effectLst/>
          </p:spPr>
        </p:cxnSp>
        <p:cxnSp>
          <p:nvCxnSpPr>
            <p:cNvPr id="18" name="Elbow Connector 17">
              <a:extLst>
                <a:ext uri="{FF2B5EF4-FFF2-40B4-BE49-F238E27FC236}">
                  <a16:creationId xmlns:a16="http://schemas.microsoft.com/office/drawing/2014/main" id="{47A9E0DE-867C-F95A-7A53-D9A6C26278EE}"/>
                </a:ext>
              </a:extLst>
            </p:cNvPr>
            <p:cNvCxnSpPr>
              <a:cxnSpLocks/>
              <a:stCxn id="11" idx="6"/>
              <a:endCxn id="7" idx="1"/>
            </p:cNvCxnSpPr>
            <p:nvPr/>
          </p:nvCxnSpPr>
          <p:spPr bwMode="auto">
            <a:xfrm>
              <a:off x="4583832" y="4322053"/>
              <a:ext cx="230176" cy="170268"/>
            </a:xfrm>
            <a:prstGeom prst="bentConnector3">
              <a:avLst/>
            </a:prstGeom>
            <a:solidFill>
              <a:srgbClr val="FFFF00"/>
            </a:solidFill>
            <a:ln w="9525" cap="flat" cmpd="sng" algn="ctr">
              <a:solidFill>
                <a:schemeClr val="tx1"/>
              </a:solidFill>
              <a:prstDash val="solid"/>
              <a:round/>
              <a:headEnd type="none" w="med" len="med"/>
              <a:tailEnd type="triangle"/>
            </a:ln>
            <a:effectLst/>
          </p:spPr>
        </p:cxnSp>
        <p:cxnSp>
          <p:nvCxnSpPr>
            <p:cNvPr id="22" name="Elbow Connector 21">
              <a:extLst>
                <a:ext uri="{FF2B5EF4-FFF2-40B4-BE49-F238E27FC236}">
                  <a16:creationId xmlns:a16="http://schemas.microsoft.com/office/drawing/2014/main" id="{AD690E3A-FC2F-B009-EFC8-16DB986FC81A}"/>
                </a:ext>
              </a:extLst>
            </p:cNvPr>
            <p:cNvCxnSpPr>
              <a:cxnSpLocks/>
              <a:stCxn id="14" idx="6"/>
              <a:endCxn id="9" idx="1"/>
            </p:cNvCxnSpPr>
            <p:nvPr/>
          </p:nvCxnSpPr>
          <p:spPr bwMode="auto">
            <a:xfrm flipV="1">
              <a:off x="4583832" y="4940883"/>
              <a:ext cx="231133" cy="167070"/>
            </a:xfrm>
            <a:prstGeom prst="bentConnector3">
              <a:avLst>
                <a:gd name="adj1" fmla="val 50000"/>
              </a:avLst>
            </a:prstGeom>
            <a:solidFill>
              <a:srgbClr val="FFFF00"/>
            </a:solidFill>
            <a:ln w="9525" cap="flat" cmpd="sng" algn="ctr">
              <a:solidFill>
                <a:schemeClr val="tx1"/>
              </a:solidFill>
              <a:prstDash val="solid"/>
              <a:round/>
              <a:headEnd type="none" w="med" len="med"/>
              <a:tailEnd type="triangle"/>
            </a:ln>
            <a:effectLst/>
          </p:spPr>
        </p:cxnSp>
        <p:cxnSp>
          <p:nvCxnSpPr>
            <p:cNvPr id="23" name="Elbow Connector 22">
              <a:extLst>
                <a:ext uri="{FF2B5EF4-FFF2-40B4-BE49-F238E27FC236}">
                  <a16:creationId xmlns:a16="http://schemas.microsoft.com/office/drawing/2014/main" id="{61E8CB11-0582-8205-6CDD-EF7A1947D42D}"/>
                </a:ext>
              </a:extLst>
            </p:cNvPr>
            <p:cNvCxnSpPr>
              <a:cxnSpLocks/>
              <a:stCxn id="14" idx="6"/>
              <a:endCxn id="10" idx="1"/>
            </p:cNvCxnSpPr>
            <p:nvPr/>
          </p:nvCxnSpPr>
          <p:spPr bwMode="auto">
            <a:xfrm>
              <a:off x="4583832" y="5107953"/>
              <a:ext cx="225713" cy="213113"/>
            </a:xfrm>
            <a:prstGeom prst="bentConnector3">
              <a:avLst/>
            </a:prstGeom>
            <a:solidFill>
              <a:srgbClr val="FFFF00"/>
            </a:solidFill>
            <a:ln w="9525" cap="flat" cmpd="sng" algn="ctr">
              <a:solidFill>
                <a:schemeClr val="tx1"/>
              </a:solidFill>
              <a:prstDash val="solid"/>
              <a:round/>
              <a:headEnd type="none" w="med" len="med"/>
              <a:tailEnd type="triangle"/>
            </a:ln>
            <a:effectLst/>
          </p:spPr>
        </p:cxnSp>
      </p:grpSp>
      <p:sp>
        <p:nvSpPr>
          <p:cNvPr id="32" name="Rectangle 31">
            <a:extLst>
              <a:ext uri="{FF2B5EF4-FFF2-40B4-BE49-F238E27FC236}">
                <a16:creationId xmlns:a16="http://schemas.microsoft.com/office/drawing/2014/main" id="{8CA3E7CC-6EF1-EC27-7F67-8F2FEADDB6C5}"/>
              </a:ext>
            </a:extLst>
          </p:cNvPr>
          <p:cNvSpPr/>
          <p:nvPr/>
        </p:nvSpPr>
        <p:spPr bwMode="auto">
          <a:xfrm>
            <a:off x="912286" y="5287554"/>
            <a:ext cx="3280882" cy="626199"/>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 </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rPFS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OS, PFS2</a:t>
            </a:r>
          </a:p>
        </p:txBody>
      </p:sp>
      <p:sp>
        <p:nvSpPr>
          <p:cNvPr id="33" name="TextBox 32">
            <a:extLst>
              <a:ext uri="{FF2B5EF4-FFF2-40B4-BE49-F238E27FC236}">
                <a16:creationId xmlns:a16="http://schemas.microsoft.com/office/drawing/2014/main" id="{1C2D895F-7712-8F28-B725-1BA8E3896902}"/>
              </a:ext>
            </a:extLst>
          </p:cNvPr>
          <p:cNvSpPr txBox="1"/>
          <p:nvPr/>
        </p:nvSpPr>
        <p:spPr>
          <a:xfrm>
            <a:off x="1106482" y="4608749"/>
            <a:ext cx="3015056" cy="523220"/>
          </a:xfrm>
          <a:prstGeom prst="rect">
            <a:avLst/>
          </a:prstGeom>
          <a:noFill/>
        </p:spPr>
        <p:txBody>
          <a:bodyPr wrap="non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EvoPAR-Prostate05</a:t>
            </a:r>
          </a:p>
        </p:txBody>
      </p:sp>
      <p:sp>
        <p:nvSpPr>
          <p:cNvPr id="34" name="TextBox 33">
            <a:extLst>
              <a:ext uri="{FF2B5EF4-FFF2-40B4-BE49-F238E27FC236}">
                <a16:creationId xmlns:a16="http://schemas.microsoft.com/office/drawing/2014/main" id="{16B4DDD0-43A8-F14C-B3E6-14FDD02C5D0B}"/>
              </a:ext>
            </a:extLst>
          </p:cNvPr>
          <p:cNvSpPr txBox="1"/>
          <p:nvPr/>
        </p:nvSpPr>
        <p:spPr>
          <a:xfrm>
            <a:off x="1632593" y="908018"/>
            <a:ext cx="3015057" cy="523220"/>
          </a:xfrm>
          <a:prstGeom prst="rect">
            <a:avLst/>
          </a:prstGeom>
          <a:noFill/>
        </p:spPr>
        <p:txBody>
          <a:bodyPr wrap="non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EvoPAR-Prostate01</a:t>
            </a:r>
          </a:p>
        </p:txBody>
      </p:sp>
      <p:sp>
        <p:nvSpPr>
          <p:cNvPr id="35" name="TextBox 34">
            <a:extLst>
              <a:ext uri="{FF2B5EF4-FFF2-40B4-BE49-F238E27FC236}">
                <a16:creationId xmlns:a16="http://schemas.microsoft.com/office/drawing/2014/main" id="{3245615D-EA09-B6C8-1F80-92E6AD168FA9}"/>
              </a:ext>
            </a:extLst>
          </p:cNvPr>
          <p:cNvSpPr txBox="1"/>
          <p:nvPr/>
        </p:nvSpPr>
        <p:spPr>
          <a:xfrm>
            <a:off x="7734321" y="915825"/>
            <a:ext cx="3015057" cy="523220"/>
          </a:xfrm>
          <a:prstGeom prst="rect">
            <a:avLst/>
          </a:prstGeom>
          <a:noFill/>
        </p:spPr>
        <p:txBody>
          <a:bodyPr wrap="non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EvoPAR-Prostate02</a:t>
            </a:r>
          </a:p>
        </p:txBody>
      </p:sp>
    </p:spTree>
    <p:extLst>
      <p:ext uri="{BB962C8B-B14F-4D97-AF65-F5344CB8AC3E}">
        <p14:creationId xmlns:p14="http://schemas.microsoft.com/office/powerpoint/2010/main" val="286177219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EB9-36E6-8729-2D84-E5BC4202E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AAD2C-5C44-4F6B-CD18-A4327770B2FD}"/>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306445159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B8F43-0923-C79A-4603-934B4F1C18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DF33FF-CFAA-205C-0821-F8174437ACF1}"/>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30EE6803-57C8-59D4-EA8B-4CE2D7485543}"/>
              </a:ext>
            </a:extLst>
          </p:cNvPr>
          <p:cNvSpPr>
            <a:spLocks noGrp="1"/>
          </p:cNvSpPr>
          <p:nvPr>
            <p:ph idx="1"/>
          </p:nvPr>
        </p:nvSpPr>
        <p:spPr>
          <a:xfrm>
            <a:off x="2370666" y="1586365"/>
            <a:ext cx="9178047" cy="4530727"/>
          </a:xfrm>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A man in his early 80s with mCRPC with BRCA2 somatic prostate cancer has been on olaparib for 8 months. The patient has fatigue, which is likely multifactorial but in general he is doing well. </a:t>
            </a:r>
          </a:p>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 </a:t>
            </a:r>
          </a:p>
          <a:p>
            <a:pPr lvl="0" indent="0" defTabSz="914400" eaLnBrk="1" fontAlgn="auto" hangingPunct="1">
              <a:lnSpc>
                <a:spcPct val="100000"/>
              </a:lnSpc>
              <a:spcBef>
                <a:spcPts val="600"/>
              </a:spcBef>
              <a:spcAft>
                <a:spcPts val="1400"/>
              </a:spcAft>
              <a:buClrTx/>
              <a:buSzTx/>
              <a:defRPr/>
            </a:pPr>
            <a:r>
              <a:rPr lang="en-US" sz="2000" b="1" kern="1200" dirty="0">
                <a:latin typeface="Calibri"/>
              </a:rPr>
              <a:t>Questions</a:t>
            </a:r>
            <a:endParaRPr lang="en-US" sz="2000" kern="1200" dirty="0">
              <a:latin typeface="Calibri"/>
            </a:endParaRP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How do you select a PARP inhibitor for mCRPC, and if paired with endocrine therapy, which one?</a:t>
            </a:r>
          </a:p>
          <a:p>
            <a:pPr marL="34290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When are you opting for PARP inhibitor-based therapy for your patients with mHSPC?</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For which mutations would you use a </a:t>
            </a:r>
            <a:r>
              <a:rPr lang="en-US" sz="2000" kern="1200" dirty="0" err="1">
                <a:latin typeface="Calibri"/>
              </a:rPr>
              <a:t>PARPi</a:t>
            </a:r>
            <a:r>
              <a:rPr lang="en-US" sz="2000" kern="1200" dirty="0">
                <a:latin typeface="Calibri"/>
              </a:rPr>
              <a:t>?</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Somatic versus germline testing?</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Liquid biopsy, tissue or both, and when?</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How do you prevent and manage cytopenias, including anemia, and GI and other quality-of-life adverse effects?</a:t>
            </a:r>
          </a:p>
        </p:txBody>
      </p:sp>
      <p:sp>
        <p:nvSpPr>
          <p:cNvPr id="3" name="Title 1">
            <a:extLst>
              <a:ext uri="{FF2B5EF4-FFF2-40B4-BE49-F238E27FC236}">
                <a16:creationId xmlns:a16="http://schemas.microsoft.com/office/drawing/2014/main" id="{7A484683-FE0F-C581-EF39-C4264FCB7647}"/>
              </a:ext>
            </a:extLst>
          </p:cNvPr>
          <p:cNvSpPr txBox="1">
            <a:spLocks/>
          </p:cNvSpPr>
          <p:nvPr/>
        </p:nvSpPr>
        <p:spPr bwMode="auto">
          <a:xfrm>
            <a:off x="0" y="1805137"/>
            <a:ext cx="2240280"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a:t>
            </a:r>
            <a:r>
              <a:rPr kumimoji="0" lang="en-US" sz="2000" b="1" i="0" u="none" strike="noStrike" kern="1200" cap="none" spc="0" normalizeH="0" baseline="0" noProof="0" dirty="0" err="1">
                <a:ln>
                  <a:noFill/>
                </a:ln>
                <a:solidFill>
                  <a:srgbClr val="000000"/>
                </a:solidFill>
                <a:effectLst/>
                <a:uLnTx/>
                <a:uFillTx/>
                <a:latin typeface="Calibri"/>
                <a:ea typeface="MS PGothic" pitchFamily="34" charset="-128"/>
                <a:cs typeface="Calibri"/>
              </a:rPr>
              <a:t>Apuri</a:t>
            </a:r>
            <a:endPar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endParaRPr>
          </a:p>
        </p:txBody>
      </p:sp>
      <p:pic>
        <p:nvPicPr>
          <p:cNvPr id="8" name="Picture 7">
            <a:extLst>
              <a:ext uri="{FF2B5EF4-FFF2-40B4-BE49-F238E27FC236}">
                <a16:creationId xmlns:a16="http://schemas.microsoft.com/office/drawing/2014/main" id="{E4E13BDF-3BC6-77FB-E262-DA02610D56CE}"/>
              </a:ext>
            </a:extLst>
          </p:cNvPr>
          <p:cNvPicPr>
            <a:picLocks noChangeAspect="1"/>
          </p:cNvPicPr>
          <p:nvPr/>
        </p:nvPicPr>
        <p:blipFill>
          <a:blip r:embed="rId2"/>
          <a:srcRect l="19974" r="23463"/>
          <a:stretch>
            <a:fillRect/>
          </a:stretch>
        </p:blipFill>
        <p:spPr>
          <a:xfrm>
            <a:off x="334963" y="251240"/>
            <a:ext cx="1435608" cy="1435608"/>
          </a:xfrm>
          <a:prstGeom prst="ellipse">
            <a:avLst/>
          </a:prstGeom>
          <a:effectLst/>
        </p:spPr>
      </p:pic>
    </p:spTree>
    <p:extLst>
      <p:ext uri="{BB962C8B-B14F-4D97-AF65-F5344CB8AC3E}">
        <p14:creationId xmlns:p14="http://schemas.microsoft.com/office/powerpoint/2010/main" val="416006937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D0766-E362-F413-EBDD-F2520C3D84B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FE9ABC6-222F-A646-9A94-EDF5E29CBE08}"/>
              </a:ext>
            </a:extLst>
          </p:cNvPr>
          <p:cNvSpPr/>
          <p:nvPr/>
        </p:nvSpPr>
        <p:spPr bwMode="auto">
          <a:xfrm>
            <a:off x="1021153" y="4005064"/>
            <a:ext cx="9648211" cy="64807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3323B5F0-7F82-0311-55B1-E2D65C9AD973}"/>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21A9F207-0528-910E-AB56-10A85FF36255}"/>
              </a:ext>
            </a:extLst>
          </p:cNvPr>
          <p:cNvSpPr>
            <a:spLocks noGrp="1"/>
          </p:cNvSpPr>
          <p:nvPr>
            <p:ph idx="1"/>
          </p:nvPr>
        </p:nvSpPr>
        <p:spPr>
          <a:xfrm>
            <a:off x="1487488" y="1556792"/>
            <a:ext cx="8784977" cy="4320480"/>
          </a:xfrm>
        </p:spPr>
        <p:txBody>
          <a:bodyPr/>
          <a:lstStyle/>
          <a:p>
            <a:pPr marL="98425" indent="0">
              <a:lnSpc>
                <a:spcPct val="150000"/>
              </a:lnSpc>
              <a:spcBef>
                <a:spcPts val="0"/>
              </a:spcBef>
              <a:spcAft>
                <a:spcPts val="1200"/>
              </a:spcAft>
              <a:buNone/>
            </a:pPr>
            <a:r>
              <a:rPr lang="en-US" sz="2800" dirty="0">
                <a:solidFill>
                  <a:schemeClr val="tx1"/>
                </a:solidFill>
              </a:rPr>
              <a:t>Introduction: ESMO 2026; Recent FDA Approvals</a:t>
            </a:r>
          </a:p>
          <a:p>
            <a:pPr marL="98425" indent="0">
              <a:lnSpc>
                <a:spcPct val="150000"/>
              </a:lnSpc>
              <a:spcBef>
                <a:spcPts val="0"/>
              </a:spcBef>
              <a:spcAft>
                <a:spcPts val="1200"/>
              </a:spcAft>
              <a:buNone/>
            </a:pPr>
            <a:r>
              <a:rPr lang="en-US" sz="2800" dirty="0">
                <a:solidFill>
                  <a:schemeClr val="tx1"/>
                </a:solidFill>
              </a:rPr>
              <a:t>Selection of Endocrine Therapy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tx1"/>
                </a:solidFill>
              </a:rPr>
              <a:t>Utility of PARP Inhibitors – Dr Agarwal</a:t>
            </a:r>
          </a:p>
          <a:p>
            <a:pPr marL="98425" indent="0">
              <a:lnSpc>
                <a:spcPct val="150000"/>
              </a:lnSpc>
              <a:spcBef>
                <a:spcPts val="0"/>
              </a:spcBef>
              <a:spcAft>
                <a:spcPts val="1200"/>
              </a:spcAft>
              <a:buNone/>
            </a:pPr>
            <a:r>
              <a:rPr lang="en-US" sz="2800" dirty="0">
                <a:solidFill>
                  <a:schemeClr val="bg1"/>
                </a:solidFill>
              </a:rPr>
              <a:t>AKT Inhibition for PTEN-Deficient Disease – Dr </a:t>
            </a:r>
            <a:r>
              <a:rPr lang="en-US" sz="2800" dirty="0" err="1">
                <a:solidFill>
                  <a:schemeClr val="bg1"/>
                </a:solidFill>
              </a:rPr>
              <a:t>Antonarakis</a:t>
            </a:r>
            <a:endParaRPr lang="en-US" sz="2800" dirty="0">
              <a:solidFill>
                <a:schemeClr val="bg1"/>
              </a:solidFill>
            </a:endParaRPr>
          </a:p>
          <a:p>
            <a:pPr marL="98425" indent="0">
              <a:lnSpc>
                <a:spcPct val="150000"/>
              </a:lnSpc>
              <a:spcBef>
                <a:spcPts val="0"/>
              </a:spcBef>
              <a:spcAft>
                <a:spcPts val="1200"/>
              </a:spcAft>
              <a:buNone/>
            </a:pPr>
            <a:r>
              <a:rPr lang="en-US" sz="2800" dirty="0">
                <a:solidFill>
                  <a:schemeClr val="tx1"/>
                </a:solidFill>
              </a:rPr>
              <a:t>Radiopharmaceuticals – Dr Agarwal</a:t>
            </a:r>
          </a:p>
        </p:txBody>
      </p:sp>
    </p:spTree>
    <p:extLst>
      <p:ext uri="{BB962C8B-B14F-4D97-AF65-F5344CB8AC3E}">
        <p14:creationId xmlns:p14="http://schemas.microsoft.com/office/powerpoint/2010/main" val="363338030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22353-28D4-2D4F-2C02-7DDDEAC4E17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3F37982-EE11-FC7A-1EFD-937B210B936E}"/>
              </a:ext>
            </a:extLst>
          </p:cNvPr>
          <p:cNvSpPr/>
          <p:nvPr/>
        </p:nvSpPr>
        <p:spPr bwMode="auto">
          <a:xfrm>
            <a:off x="661639" y="3194807"/>
            <a:ext cx="11047141" cy="171916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5B32D7AB-345A-48AF-EAA0-BED3A5DA3655}"/>
              </a:ext>
            </a:extLst>
          </p:cNvPr>
          <p:cNvSpPr>
            <a:spLocks noGrp="1"/>
          </p:cNvSpPr>
          <p:nvPr>
            <p:ph type="title"/>
          </p:nvPr>
        </p:nvSpPr>
        <p:spPr/>
        <p:txBody>
          <a:bodyPr/>
          <a:lstStyle/>
          <a:p>
            <a:r>
              <a:rPr lang="en-US" sz="3200" dirty="0">
                <a:solidFill>
                  <a:srgbClr val="0432FF"/>
                </a:solidFill>
              </a:rPr>
              <a:t>AKT Inhibition for PTEN-Deficient Disease</a:t>
            </a:r>
            <a:endParaRPr lang="en-US" sz="2400" dirty="0">
              <a:solidFill>
                <a:srgbClr val="0432FF"/>
              </a:solidFill>
            </a:endParaRPr>
          </a:p>
        </p:txBody>
      </p:sp>
      <p:sp>
        <p:nvSpPr>
          <p:cNvPr id="3" name="Content Placeholder 2">
            <a:extLst>
              <a:ext uri="{FF2B5EF4-FFF2-40B4-BE49-F238E27FC236}">
                <a16:creationId xmlns:a16="http://schemas.microsoft.com/office/drawing/2014/main" id="{A814D7A6-05B4-BFF3-3EC9-458028D14C24}"/>
              </a:ext>
            </a:extLst>
          </p:cNvPr>
          <p:cNvSpPr>
            <a:spLocks noGrp="1"/>
          </p:cNvSpPr>
          <p:nvPr>
            <p:ph idx="1"/>
          </p:nvPr>
        </p:nvSpPr>
        <p:spPr>
          <a:xfrm>
            <a:off x="912286" y="1416053"/>
            <a:ext cx="10461958" cy="4799013"/>
          </a:xfrm>
        </p:spPr>
        <p:txBody>
          <a:bodyPr/>
          <a:lstStyle/>
          <a:p>
            <a:pPr marL="98425" lvl="0" indent="0">
              <a:buNone/>
            </a:pPr>
            <a:r>
              <a:rPr lang="en-US" sz="2300" dirty="0"/>
              <a:t>Select Datasets</a:t>
            </a:r>
          </a:p>
          <a:p>
            <a:r>
              <a:rPr lang="en-US" sz="2300" b="0" dirty="0"/>
              <a:t>Kisiel F et al. Prognostic significance of PTEN loss in prostate cancer: A meta-analysis of Gleason grade and clinical outcomes. </a:t>
            </a:r>
            <a:r>
              <a:rPr lang="en-US" sz="2300" b="0" i="1" dirty="0"/>
              <a:t>Cancers (Basel) </a:t>
            </a:r>
            <a:r>
              <a:rPr lang="en-US" sz="2300" b="0" dirty="0"/>
              <a:t>2025 August 30;17(17):2862.</a:t>
            </a:r>
          </a:p>
          <a:p>
            <a:r>
              <a:rPr lang="en-US" sz="2300" b="0" dirty="0">
                <a:solidFill>
                  <a:schemeClr val="bg1"/>
                </a:solidFill>
              </a:rPr>
              <a:t>George DJ et al. Patient reported outcomes (PRO) and tolerability of </a:t>
            </a:r>
            <a:r>
              <a:rPr lang="en-US" sz="2300" b="0" dirty="0" err="1">
                <a:solidFill>
                  <a:schemeClr val="bg1"/>
                </a:solidFill>
              </a:rPr>
              <a:t>capivasertib</a:t>
            </a:r>
            <a:r>
              <a:rPr lang="en-US" sz="2300" b="0" dirty="0">
                <a:solidFill>
                  <a:schemeClr val="bg1"/>
                </a:solidFill>
              </a:rPr>
              <a:t> (</a:t>
            </a:r>
            <a:r>
              <a:rPr lang="en-US" sz="2300" b="0" dirty="0" err="1">
                <a:solidFill>
                  <a:schemeClr val="bg1"/>
                </a:solidFill>
              </a:rPr>
              <a:t>capi</a:t>
            </a:r>
            <a:r>
              <a:rPr lang="en-US" sz="2300" b="0" dirty="0">
                <a:solidFill>
                  <a:schemeClr val="bg1"/>
                </a:solidFill>
              </a:rPr>
              <a:t>) plus abiraterone (</a:t>
            </a:r>
            <a:r>
              <a:rPr lang="en-US" sz="2300" b="0" dirty="0" err="1">
                <a:solidFill>
                  <a:schemeClr val="bg1"/>
                </a:solidFill>
              </a:rPr>
              <a:t>abi</a:t>
            </a:r>
            <a:r>
              <a:rPr lang="en-US" sz="2300" b="0" dirty="0">
                <a:solidFill>
                  <a:schemeClr val="bg1"/>
                </a:solidFill>
              </a:rPr>
              <a:t>) versus placebo (</a:t>
            </a:r>
            <a:r>
              <a:rPr lang="en-US" sz="2300" b="0" dirty="0" err="1">
                <a:solidFill>
                  <a:schemeClr val="bg1"/>
                </a:solidFill>
              </a:rPr>
              <a:t>pbo</a:t>
            </a:r>
            <a:r>
              <a:rPr lang="en-US" sz="2300" b="0" dirty="0">
                <a:solidFill>
                  <a:schemeClr val="bg1"/>
                </a:solidFill>
              </a:rPr>
              <a:t>) plus </a:t>
            </a:r>
            <a:r>
              <a:rPr lang="en-US" sz="2300" b="0" dirty="0" err="1">
                <a:solidFill>
                  <a:schemeClr val="bg1"/>
                </a:solidFill>
              </a:rPr>
              <a:t>abi</a:t>
            </a:r>
            <a:r>
              <a:rPr lang="en-US" sz="2300" b="0" dirty="0">
                <a:solidFill>
                  <a:schemeClr val="bg1"/>
                </a:solidFill>
              </a:rPr>
              <a:t> in patients (pts) with PTEN-deficient metastatic hormone-sensitive prostate cancer (</a:t>
            </a:r>
            <a:r>
              <a:rPr lang="en-US" sz="2300" b="0" dirty="0" err="1">
                <a:solidFill>
                  <a:schemeClr val="bg1"/>
                </a:solidFill>
              </a:rPr>
              <a:t>mHSPC</a:t>
            </a:r>
            <a:r>
              <a:rPr lang="en-US" sz="2300" b="0" dirty="0">
                <a:solidFill>
                  <a:schemeClr val="bg1"/>
                </a:solidFill>
              </a:rPr>
              <a:t>): CAPItello-281. Genitourinary Cancers Symposium 2026;Abstract 14.</a:t>
            </a:r>
          </a:p>
          <a:p>
            <a:r>
              <a:rPr lang="en-US" sz="2300" b="0" dirty="0" err="1"/>
              <a:t>Fizazi</a:t>
            </a:r>
            <a:r>
              <a:rPr lang="en-US" sz="2300" b="0" dirty="0"/>
              <a:t> K et al. </a:t>
            </a:r>
            <a:r>
              <a:rPr lang="en-US" sz="2300" b="0" dirty="0" err="1"/>
              <a:t>Capivasertib</a:t>
            </a:r>
            <a:r>
              <a:rPr lang="en-US" sz="2300" b="0" dirty="0"/>
              <a:t> plus abiraterone in PTEN-deficient metastatic hormone-sensitive prostate cancer: CAPItello-281 phase III study. </a:t>
            </a:r>
            <a:r>
              <a:rPr lang="en-US" sz="2300" b="0" i="1" dirty="0"/>
              <a:t>Ann Oncol </a:t>
            </a:r>
            <a:r>
              <a:rPr lang="en-US" sz="2300" b="0" dirty="0"/>
              <a:t>2026;37(1):53-68.</a:t>
            </a:r>
          </a:p>
        </p:txBody>
      </p:sp>
    </p:spTree>
    <p:extLst>
      <p:ext uri="{BB962C8B-B14F-4D97-AF65-F5344CB8AC3E}">
        <p14:creationId xmlns:p14="http://schemas.microsoft.com/office/powerpoint/2010/main" val="104249713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D9D89-E7EC-90E8-A334-33BE0140B646}"/>
              </a:ext>
            </a:extLst>
          </p:cNvPr>
          <p:cNvSpPr>
            <a:spLocks noGrp="1"/>
          </p:cNvSpPr>
          <p:nvPr>
            <p:ph type="title"/>
          </p:nvPr>
        </p:nvSpPr>
        <p:spPr>
          <a:xfrm>
            <a:off x="912286" y="124264"/>
            <a:ext cx="10358967" cy="676797"/>
          </a:xfrm>
        </p:spPr>
        <p:txBody>
          <a:bodyPr/>
          <a:lstStyle/>
          <a:p>
            <a:r>
              <a:rPr lang="en-US" dirty="0">
                <a:solidFill>
                  <a:srgbClr val="0432FF"/>
                </a:solidFill>
              </a:rPr>
              <a:t>Wild-Type PTEN Signaling and the AKT/mTOR Pathway</a:t>
            </a:r>
          </a:p>
        </p:txBody>
      </p:sp>
      <p:pic>
        <p:nvPicPr>
          <p:cNvPr id="10" name="Picture 9">
            <a:extLst>
              <a:ext uri="{FF2B5EF4-FFF2-40B4-BE49-F238E27FC236}">
                <a16:creationId xmlns:a16="http://schemas.microsoft.com/office/drawing/2014/main" id="{D7580A1E-D130-DA04-5AE0-9A473B54466B}"/>
              </a:ext>
            </a:extLst>
          </p:cNvPr>
          <p:cNvPicPr>
            <a:picLocks noChangeAspect="1"/>
          </p:cNvPicPr>
          <p:nvPr/>
        </p:nvPicPr>
        <p:blipFill>
          <a:blip r:embed="rId2"/>
          <a:stretch>
            <a:fillRect/>
          </a:stretch>
        </p:blipFill>
        <p:spPr>
          <a:xfrm>
            <a:off x="1825374" y="872015"/>
            <a:ext cx="8541251" cy="5632466"/>
          </a:xfrm>
          <a:prstGeom prst="rect">
            <a:avLst/>
          </a:prstGeom>
        </p:spPr>
      </p:pic>
      <p:sp>
        <p:nvSpPr>
          <p:cNvPr id="12" name="TextBox 11">
            <a:extLst>
              <a:ext uri="{FF2B5EF4-FFF2-40B4-BE49-F238E27FC236}">
                <a16:creationId xmlns:a16="http://schemas.microsoft.com/office/drawing/2014/main" id="{EF04D688-9DEE-9587-F13F-5D22038D7FEB}"/>
              </a:ext>
            </a:extLst>
          </p:cNvPr>
          <p:cNvSpPr txBox="1"/>
          <p:nvPr/>
        </p:nvSpPr>
        <p:spPr>
          <a:xfrm>
            <a:off x="742530" y="4933596"/>
            <a:ext cx="3765301" cy="1323439"/>
          </a:xfrm>
          <a:prstGeom prst="rect">
            <a:avLst/>
          </a:prstGeom>
          <a:solidFill>
            <a:schemeClr val="bg1">
              <a:lumMod val="95000"/>
            </a:schemeClr>
          </a:solid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PTEN promotes the dephosphorylation of PIP</a:t>
            </a:r>
            <a:r>
              <a:rPr kumimoji="0" lang="en-US" sz="2000" b="0" i="0" u="none" strike="noStrike" kern="1200" cap="none" spc="0" normalizeH="0" baseline="-25000" noProof="0" dirty="0">
                <a:ln>
                  <a:noFill/>
                </a:ln>
                <a:solidFill>
                  <a:srgbClr val="000000"/>
                </a:solidFill>
                <a:effectLst/>
                <a:uLnTx/>
                <a:uFillTx/>
                <a:latin typeface="Calibri"/>
                <a:ea typeface="MS PGothic" charset="0"/>
                <a:cs typeface="+mn-cs"/>
              </a:rPr>
              <a:t>3</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to PIP</a:t>
            </a:r>
            <a:r>
              <a:rPr kumimoji="0" lang="en-US" sz="2000" b="0" i="0" u="none" strike="noStrike" kern="1200" cap="none" spc="0" normalizeH="0" baseline="-25000" noProof="0" dirty="0">
                <a:ln>
                  <a:noFill/>
                </a:ln>
                <a:solidFill>
                  <a:srgbClr val="000000"/>
                </a:solidFill>
                <a:effectLst/>
                <a:uLnTx/>
                <a:uFillTx/>
                <a:latin typeface="Calibri"/>
                <a:ea typeface="MS PGothic" charset="0"/>
                <a:cs typeface="+mn-cs"/>
              </a:rPr>
              <a:t>2</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a:t>
            </a: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inhibiting downstream AKT/mTOR activation</a:t>
            </a:r>
          </a:p>
        </p:txBody>
      </p:sp>
      <p:sp>
        <p:nvSpPr>
          <p:cNvPr id="13" name="TextBox 12">
            <a:extLst>
              <a:ext uri="{FF2B5EF4-FFF2-40B4-BE49-F238E27FC236}">
                <a16:creationId xmlns:a16="http://schemas.microsoft.com/office/drawing/2014/main" id="{3E895C43-3B02-24CA-42C8-DC8345E6E8B2}"/>
              </a:ext>
            </a:extLst>
          </p:cNvPr>
          <p:cNvSpPr txBox="1"/>
          <p:nvPr/>
        </p:nvSpPr>
        <p:spPr>
          <a:xfrm>
            <a:off x="8441737" y="2100743"/>
            <a:ext cx="3388313" cy="1015663"/>
          </a:xfrm>
          <a:prstGeom prst="rect">
            <a:avLst/>
          </a:prstGeom>
          <a:solidFill>
            <a:schemeClr val="bg1">
              <a:lumMod val="95000"/>
            </a:schemeClr>
          </a:solid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In the nucleus, </a:t>
            </a: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PTEN promotes DNA repair pathways and cell cycle control</a:t>
            </a:r>
          </a:p>
        </p:txBody>
      </p:sp>
      <p:cxnSp>
        <p:nvCxnSpPr>
          <p:cNvPr id="15" name="Straight Arrow Connector 14">
            <a:extLst>
              <a:ext uri="{FF2B5EF4-FFF2-40B4-BE49-F238E27FC236}">
                <a16:creationId xmlns:a16="http://schemas.microsoft.com/office/drawing/2014/main" id="{DB3173DE-D3DF-9762-F5FC-A2C3E0A8E974}"/>
              </a:ext>
            </a:extLst>
          </p:cNvPr>
          <p:cNvCxnSpPr>
            <a:cxnSpLocks/>
            <a:stCxn id="12" idx="0"/>
          </p:cNvCxnSpPr>
          <p:nvPr/>
        </p:nvCxnSpPr>
        <p:spPr bwMode="auto">
          <a:xfrm flipV="1">
            <a:off x="2625181" y="3948189"/>
            <a:ext cx="1401387" cy="985407"/>
          </a:xfrm>
          <a:prstGeom prst="straightConnector1">
            <a:avLst/>
          </a:prstGeom>
          <a:solidFill>
            <a:srgbClr val="FFFF00"/>
          </a:solidFill>
          <a:ln w="38100" cap="flat" cmpd="sng" algn="ctr">
            <a:solidFill>
              <a:srgbClr val="FF0000"/>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F833E1C8-2C37-078C-0172-DB6B90C493D5}"/>
              </a:ext>
            </a:extLst>
          </p:cNvPr>
          <p:cNvCxnSpPr>
            <a:cxnSpLocks/>
            <a:stCxn id="13" idx="2"/>
          </p:cNvCxnSpPr>
          <p:nvPr/>
        </p:nvCxnSpPr>
        <p:spPr bwMode="auto">
          <a:xfrm flipH="1">
            <a:off x="9001125" y="3116406"/>
            <a:ext cx="1134769" cy="1500538"/>
          </a:xfrm>
          <a:prstGeom prst="straightConnector1">
            <a:avLst/>
          </a:prstGeom>
          <a:solidFill>
            <a:srgbClr val="FFFF00"/>
          </a:solidFill>
          <a:ln w="38100" cap="flat" cmpd="sng" algn="ctr">
            <a:solidFill>
              <a:srgbClr val="FF0000"/>
            </a:solidFill>
            <a:prstDash val="solid"/>
            <a:round/>
            <a:headEnd type="none" w="med" len="med"/>
            <a:tailEnd type="triangle"/>
          </a:ln>
          <a:effectLst/>
        </p:spPr>
      </p:cxnSp>
      <p:sp>
        <p:nvSpPr>
          <p:cNvPr id="21" name="TextBox 20">
            <a:extLst>
              <a:ext uri="{FF2B5EF4-FFF2-40B4-BE49-F238E27FC236}">
                <a16:creationId xmlns:a16="http://schemas.microsoft.com/office/drawing/2014/main" id="{FBA29F4C-3EBA-3028-EFFD-3FA3145ABFC5}"/>
              </a:ext>
            </a:extLst>
          </p:cNvPr>
          <p:cNvSpPr txBox="1"/>
          <p:nvPr/>
        </p:nvSpPr>
        <p:spPr>
          <a:xfrm>
            <a:off x="3529" y="6525344"/>
            <a:ext cx="473071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Kisiel F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Cancers (Basel)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 August 30;17(17):2862.</a:t>
            </a:r>
          </a:p>
        </p:txBody>
      </p:sp>
    </p:spTree>
    <p:extLst>
      <p:ext uri="{BB962C8B-B14F-4D97-AF65-F5344CB8AC3E}">
        <p14:creationId xmlns:p14="http://schemas.microsoft.com/office/powerpoint/2010/main" val="3920626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92E3A-31AB-7190-DF19-7329EFEC869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426EB35-6696-14EA-6E50-21FA1548DF25}"/>
              </a:ext>
            </a:extLst>
          </p:cNvPr>
          <p:cNvSpPr>
            <a:spLocks noGrp="1"/>
          </p:cNvSpPr>
          <p:nvPr>
            <p:ph type="title"/>
          </p:nvPr>
        </p:nvSpPr>
        <p:spPr>
          <a:xfrm>
            <a:off x="912286" y="26142"/>
            <a:ext cx="10358967" cy="1143000"/>
          </a:xfrm>
        </p:spPr>
        <p:txBody>
          <a:bodyPr/>
          <a:lstStyle/>
          <a:p>
            <a:r>
              <a:rPr lang="en-US" dirty="0">
                <a:solidFill>
                  <a:srgbClr val="0432FF"/>
                </a:solidFill>
              </a:rPr>
              <a:t>PTEN Deficiency in Prostate Cancer</a:t>
            </a:r>
          </a:p>
        </p:txBody>
      </p:sp>
      <p:sp>
        <p:nvSpPr>
          <p:cNvPr id="5" name="TextBox 4">
            <a:extLst>
              <a:ext uri="{FF2B5EF4-FFF2-40B4-BE49-F238E27FC236}">
                <a16:creationId xmlns:a16="http://schemas.microsoft.com/office/drawing/2014/main" id="{75571EBC-435D-877C-2321-A777CE77A97F}"/>
              </a:ext>
            </a:extLst>
          </p:cNvPr>
          <p:cNvSpPr txBox="1"/>
          <p:nvPr/>
        </p:nvSpPr>
        <p:spPr>
          <a:xfrm>
            <a:off x="0" y="6534835"/>
            <a:ext cx="5557804"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George DJ et al. Genitourinary Cancers Symposium 2026;Abstract 14.</a:t>
            </a:r>
          </a:p>
        </p:txBody>
      </p:sp>
      <p:pic>
        <p:nvPicPr>
          <p:cNvPr id="4" name="Picture 3">
            <a:extLst>
              <a:ext uri="{FF2B5EF4-FFF2-40B4-BE49-F238E27FC236}">
                <a16:creationId xmlns:a16="http://schemas.microsoft.com/office/drawing/2014/main" id="{2DE2DF22-52DD-1356-A7FC-B6800291D2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51402" y="1071337"/>
            <a:ext cx="11289195" cy="4812103"/>
          </a:xfrm>
          <a:prstGeom prst="rect">
            <a:avLst/>
          </a:prstGeom>
        </p:spPr>
      </p:pic>
    </p:spTree>
    <p:extLst>
      <p:ext uri="{BB962C8B-B14F-4D97-AF65-F5344CB8AC3E}">
        <p14:creationId xmlns:p14="http://schemas.microsoft.com/office/powerpoint/2010/main" val="179420270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F88CD-577F-522A-B455-1A29F4F0FA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841AE6-550E-3C3B-B19A-30E6486EDAF9}"/>
              </a:ext>
            </a:extLst>
          </p:cNvPr>
          <p:cNvSpPr>
            <a:spLocks noGrp="1"/>
          </p:cNvSpPr>
          <p:nvPr>
            <p:ph type="title"/>
          </p:nvPr>
        </p:nvSpPr>
        <p:spPr>
          <a:xfrm>
            <a:off x="912286" y="46072"/>
            <a:ext cx="10358967" cy="1143000"/>
          </a:xfrm>
        </p:spPr>
        <p:txBody>
          <a:bodyPr/>
          <a:lstStyle/>
          <a:p>
            <a:r>
              <a:rPr lang="en-US" dirty="0">
                <a:solidFill>
                  <a:srgbClr val="0432FF"/>
                </a:solidFill>
              </a:rPr>
              <a:t>Phase III CAPItello-281 Study Design</a:t>
            </a:r>
          </a:p>
        </p:txBody>
      </p:sp>
      <p:sp>
        <p:nvSpPr>
          <p:cNvPr id="5" name="TextBox 4">
            <a:extLst>
              <a:ext uri="{FF2B5EF4-FFF2-40B4-BE49-F238E27FC236}">
                <a16:creationId xmlns:a16="http://schemas.microsoft.com/office/drawing/2014/main" id="{1A63013D-D3A1-E46C-EBB9-9F70449F499C}"/>
              </a:ext>
            </a:extLst>
          </p:cNvPr>
          <p:cNvSpPr txBox="1"/>
          <p:nvPr/>
        </p:nvSpPr>
        <p:spPr>
          <a:xfrm>
            <a:off x="0" y="6304002"/>
            <a:ext cx="555780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Fizazi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2026;37(1):53-68.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George DJ et al. Genitourinary Cancers Symposium 2026;Abstract 14.</a:t>
            </a:r>
          </a:p>
        </p:txBody>
      </p:sp>
      <p:pic>
        <p:nvPicPr>
          <p:cNvPr id="2" name="Picture 1">
            <a:extLst>
              <a:ext uri="{FF2B5EF4-FFF2-40B4-BE49-F238E27FC236}">
                <a16:creationId xmlns:a16="http://schemas.microsoft.com/office/drawing/2014/main" id="{F6E934A1-3077-EBF5-74D7-50359BF2C43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458028" y="1177067"/>
            <a:ext cx="11275944" cy="4766699"/>
          </a:xfrm>
          <a:prstGeom prst="rect">
            <a:avLst/>
          </a:prstGeom>
        </p:spPr>
      </p:pic>
    </p:spTree>
    <p:extLst>
      <p:ext uri="{BB962C8B-B14F-4D97-AF65-F5344CB8AC3E}">
        <p14:creationId xmlns:p14="http://schemas.microsoft.com/office/powerpoint/2010/main" val="18593984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5FDF9-B7AC-D133-DEB7-2354322385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1217DD-65D2-9515-BB2C-CE3D7CEDE444}"/>
              </a:ext>
            </a:extLst>
          </p:cNvPr>
          <p:cNvSpPr>
            <a:spLocks noGrp="1"/>
          </p:cNvSpPr>
          <p:nvPr>
            <p:ph type="title"/>
          </p:nvPr>
        </p:nvSpPr>
        <p:spPr>
          <a:xfrm>
            <a:off x="912286" y="34831"/>
            <a:ext cx="10358967" cy="1143000"/>
          </a:xfrm>
        </p:spPr>
        <p:txBody>
          <a:bodyPr/>
          <a:lstStyle/>
          <a:p>
            <a:r>
              <a:rPr lang="en-US" dirty="0">
                <a:solidFill>
                  <a:srgbClr val="0432FF"/>
                </a:solidFill>
              </a:rPr>
              <a:t>Phase III CAPItello-281 Primary Endpoint: </a:t>
            </a:r>
            <a:r>
              <a:rPr lang="en-US" dirty="0" err="1">
                <a:solidFill>
                  <a:srgbClr val="0432FF"/>
                </a:solidFill>
              </a:rPr>
              <a:t>rPFS</a:t>
            </a:r>
            <a:endParaRPr lang="en-US" dirty="0">
              <a:solidFill>
                <a:srgbClr val="0432FF"/>
              </a:solidFill>
            </a:endParaRPr>
          </a:p>
        </p:txBody>
      </p:sp>
      <p:pic>
        <p:nvPicPr>
          <p:cNvPr id="4" name="Picture 3">
            <a:extLst>
              <a:ext uri="{FF2B5EF4-FFF2-40B4-BE49-F238E27FC236}">
                <a16:creationId xmlns:a16="http://schemas.microsoft.com/office/drawing/2014/main" id="{7E529791-8A57-18E5-9A1B-B7179BE2EDE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26923" y="1184747"/>
            <a:ext cx="11338153" cy="4562326"/>
          </a:xfrm>
          <a:prstGeom prst="rect">
            <a:avLst/>
          </a:prstGeom>
        </p:spPr>
      </p:pic>
      <p:sp>
        <p:nvSpPr>
          <p:cNvPr id="6" name="TextBox 5">
            <a:extLst>
              <a:ext uri="{FF2B5EF4-FFF2-40B4-BE49-F238E27FC236}">
                <a16:creationId xmlns:a16="http://schemas.microsoft.com/office/drawing/2014/main" id="{F7ABFD70-B427-2C83-1BD9-4F28043A2034}"/>
              </a:ext>
            </a:extLst>
          </p:cNvPr>
          <p:cNvSpPr txBox="1"/>
          <p:nvPr/>
        </p:nvSpPr>
        <p:spPr>
          <a:xfrm>
            <a:off x="426923" y="5794705"/>
            <a:ext cx="3654462"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S PGothic" charset="0"/>
                <a:cs typeface="+mn-cs"/>
              </a:rPr>
              <a:t>rPFS</a:t>
            </a: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 = radiographic progression-free survival</a:t>
            </a:r>
          </a:p>
        </p:txBody>
      </p:sp>
      <p:sp>
        <p:nvSpPr>
          <p:cNvPr id="12" name="Rectangle 11">
            <a:extLst>
              <a:ext uri="{FF2B5EF4-FFF2-40B4-BE49-F238E27FC236}">
                <a16:creationId xmlns:a16="http://schemas.microsoft.com/office/drawing/2014/main" id="{ED6EB31F-264F-2CF8-BC67-33779E12D28F}"/>
              </a:ext>
            </a:extLst>
          </p:cNvPr>
          <p:cNvSpPr/>
          <p:nvPr/>
        </p:nvSpPr>
        <p:spPr bwMode="auto">
          <a:xfrm>
            <a:off x="2099556" y="3859693"/>
            <a:ext cx="504056" cy="14401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grpSp>
        <p:nvGrpSpPr>
          <p:cNvPr id="10" name="Group 9">
            <a:extLst>
              <a:ext uri="{FF2B5EF4-FFF2-40B4-BE49-F238E27FC236}">
                <a16:creationId xmlns:a16="http://schemas.microsoft.com/office/drawing/2014/main" id="{34D871FA-D18A-27A5-F733-4F52A35DF336}"/>
              </a:ext>
            </a:extLst>
          </p:cNvPr>
          <p:cNvGrpSpPr/>
          <p:nvPr/>
        </p:nvGrpSpPr>
        <p:grpSpPr>
          <a:xfrm>
            <a:off x="2135560" y="3892345"/>
            <a:ext cx="432048" cy="78712"/>
            <a:chOff x="426923" y="869364"/>
            <a:chExt cx="432048" cy="78712"/>
          </a:xfrm>
        </p:grpSpPr>
        <p:cxnSp>
          <p:nvCxnSpPr>
            <p:cNvPr id="7" name="Straight Connector 6">
              <a:extLst>
                <a:ext uri="{FF2B5EF4-FFF2-40B4-BE49-F238E27FC236}">
                  <a16:creationId xmlns:a16="http://schemas.microsoft.com/office/drawing/2014/main" id="{EB0A54C4-576A-9635-639D-DCB0116CD525}"/>
                </a:ext>
              </a:extLst>
            </p:cNvPr>
            <p:cNvCxnSpPr>
              <a:cxnSpLocks/>
            </p:cNvCxnSpPr>
            <p:nvPr/>
          </p:nvCxnSpPr>
          <p:spPr bwMode="auto">
            <a:xfrm>
              <a:off x="426923" y="908720"/>
              <a:ext cx="432048" cy="0"/>
            </a:xfrm>
            <a:prstGeom prst="line">
              <a:avLst/>
            </a:prstGeom>
            <a:solidFill>
              <a:srgbClr val="FFFF00"/>
            </a:solidFill>
            <a:ln w="12700" cap="flat" cmpd="sng" algn="ctr">
              <a:solidFill>
                <a:srgbClr val="0170C8"/>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6D9687B7-AF14-7EDF-E38C-F2B6E822F49B}"/>
                </a:ext>
              </a:extLst>
            </p:cNvPr>
            <p:cNvCxnSpPr>
              <a:cxnSpLocks/>
            </p:cNvCxnSpPr>
            <p:nvPr/>
          </p:nvCxnSpPr>
          <p:spPr bwMode="auto">
            <a:xfrm flipV="1">
              <a:off x="642947" y="869364"/>
              <a:ext cx="0" cy="78712"/>
            </a:xfrm>
            <a:prstGeom prst="line">
              <a:avLst/>
            </a:prstGeom>
            <a:solidFill>
              <a:srgbClr val="FFFF00"/>
            </a:solidFill>
            <a:ln w="12700" cap="flat" cmpd="sng" algn="ctr">
              <a:solidFill>
                <a:srgbClr val="0170C8"/>
              </a:solidFill>
              <a:prstDash val="solid"/>
              <a:round/>
              <a:headEnd type="none" w="med" len="med"/>
              <a:tailEnd type="none" w="med" len="med"/>
            </a:ln>
            <a:effectLst/>
          </p:spPr>
        </p:cxnSp>
      </p:grpSp>
      <p:sp>
        <p:nvSpPr>
          <p:cNvPr id="2" name="TextBox 1">
            <a:extLst>
              <a:ext uri="{FF2B5EF4-FFF2-40B4-BE49-F238E27FC236}">
                <a16:creationId xmlns:a16="http://schemas.microsoft.com/office/drawing/2014/main" id="{A9895975-5863-53CA-41C8-29AFB0A714DB}"/>
              </a:ext>
            </a:extLst>
          </p:cNvPr>
          <p:cNvSpPr txBox="1"/>
          <p:nvPr/>
        </p:nvSpPr>
        <p:spPr>
          <a:xfrm>
            <a:off x="0" y="6304002"/>
            <a:ext cx="555780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Fizazi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2026;37(1):53-68.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George DJ et al. Genitourinary Cancers Symposium 2026;Abstract 14.</a:t>
            </a:r>
          </a:p>
        </p:txBody>
      </p:sp>
    </p:spTree>
    <p:extLst>
      <p:ext uri="{BB962C8B-B14F-4D97-AF65-F5344CB8AC3E}">
        <p14:creationId xmlns:p14="http://schemas.microsoft.com/office/powerpoint/2010/main" val="165074580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09496-89BA-A9ED-63B9-59B5112440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0C89838-762E-0273-EF37-8479D62735AD}"/>
              </a:ext>
            </a:extLst>
          </p:cNvPr>
          <p:cNvSpPr>
            <a:spLocks noGrp="1"/>
          </p:cNvSpPr>
          <p:nvPr>
            <p:ph type="title"/>
          </p:nvPr>
        </p:nvSpPr>
        <p:spPr>
          <a:xfrm>
            <a:off x="912286" y="57979"/>
            <a:ext cx="10358967" cy="850741"/>
          </a:xfrm>
        </p:spPr>
        <p:txBody>
          <a:bodyPr/>
          <a:lstStyle/>
          <a:p>
            <a:r>
              <a:rPr lang="en-US" dirty="0">
                <a:solidFill>
                  <a:srgbClr val="0432FF"/>
                </a:solidFill>
              </a:rPr>
              <a:t>Phase III CAPItello-281 PTEN Subgroup Analysis: </a:t>
            </a:r>
            <a:r>
              <a:rPr lang="en-US" dirty="0" err="1">
                <a:solidFill>
                  <a:srgbClr val="0432FF"/>
                </a:solidFill>
              </a:rPr>
              <a:t>rPFS</a:t>
            </a:r>
            <a:endParaRPr lang="en-US" dirty="0">
              <a:solidFill>
                <a:srgbClr val="0432FF"/>
              </a:solidFill>
            </a:endParaRPr>
          </a:p>
        </p:txBody>
      </p:sp>
      <p:sp>
        <p:nvSpPr>
          <p:cNvPr id="5" name="TextBox 4">
            <a:extLst>
              <a:ext uri="{FF2B5EF4-FFF2-40B4-BE49-F238E27FC236}">
                <a16:creationId xmlns:a16="http://schemas.microsoft.com/office/drawing/2014/main" id="{DC422771-9269-B07E-B2A5-F07590CFE138}"/>
              </a:ext>
            </a:extLst>
          </p:cNvPr>
          <p:cNvSpPr txBox="1"/>
          <p:nvPr/>
        </p:nvSpPr>
        <p:spPr>
          <a:xfrm>
            <a:off x="26561" y="6476763"/>
            <a:ext cx="422379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Fizazi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2026;37(1):53-68.</a:t>
            </a:r>
          </a:p>
        </p:txBody>
      </p:sp>
      <p:grpSp>
        <p:nvGrpSpPr>
          <p:cNvPr id="10" name="Group 9">
            <a:extLst>
              <a:ext uri="{FF2B5EF4-FFF2-40B4-BE49-F238E27FC236}">
                <a16:creationId xmlns:a16="http://schemas.microsoft.com/office/drawing/2014/main" id="{67A96377-D55E-54E2-77B5-AA500E50269B}"/>
              </a:ext>
            </a:extLst>
          </p:cNvPr>
          <p:cNvGrpSpPr/>
          <p:nvPr/>
        </p:nvGrpSpPr>
        <p:grpSpPr>
          <a:xfrm>
            <a:off x="2858239" y="764704"/>
            <a:ext cx="6467060" cy="5534079"/>
            <a:chOff x="2858239" y="1046922"/>
            <a:chExt cx="6467060" cy="5534079"/>
          </a:xfrm>
        </p:grpSpPr>
        <p:grpSp>
          <p:nvGrpSpPr>
            <p:cNvPr id="8" name="Group 7">
              <a:extLst>
                <a:ext uri="{FF2B5EF4-FFF2-40B4-BE49-F238E27FC236}">
                  <a16:creationId xmlns:a16="http://schemas.microsoft.com/office/drawing/2014/main" id="{724A6808-2FAA-1D1B-2245-8AC66C445D52}"/>
                </a:ext>
              </a:extLst>
            </p:cNvPr>
            <p:cNvGrpSpPr/>
            <p:nvPr/>
          </p:nvGrpSpPr>
          <p:grpSpPr>
            <a:xfrm>
              <a:off x="2858239" y="1046922"/>
              <a:ext cx="6467059" cy="5534079"/>
              <a:chOff x="3537830" y="1169505"/>
              <a:chExt cx="5107878" cy="4497097"/>
            </a:xfrm>
          </p:grpSpPr>
          <p:pic>
            <p:nvPicPr>
              <p:cNvPr id="6" name="Picture 5">
                <a:extLst>
                  <a:ext uri="{FF2B5EF4-FFF2-40B4-BE49-F238E27FC236}">
                    <a16:creationId xmlns:a16="http://schemas.microsoft.com/office/drawing/2014/main" id="{397D1518-83D1-BC4D-42CB-290E329500C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537830" y="1169505"/>
                <a:ext cx="5107878" cy="2965174"/>
              </a:xfrm>
              <a:prstGeom prst="rect">
                <a:avLst/>
              </a:prstGeom>
            </p:spPr>
          </p:pic>
          <p:pic>
            <p:nvPicPr>
              <p:cNvPr id="7" name="Picture 6">
                <a:extLst>
                  <a:ext uri="{FF2B5EF4-FFF2-40B4-BE49-F238E27FC236}">
                    <a16:creationId xmlns:a16="http://schemas.microsoft.com/office/drawing/2014/main" id="{F388E58B-710C-0D41-6405-FE59E3ECCD3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537830" y="4134679"/>
                <a:ext cx="5107878" cy="1531923"/>
              </a:xfrm>
              <a:prstGeom prst="rect">
                <a:avLst/>
              </a:prstGeom>
            </p:spPr>
          </p:pic>
        </p:grpSp>
        <p:sp>
          <p:nvSpPr>
            <p:cNvPr id="9" name="Rectangle 8">
              <a:extLst>
                <a:ext uri="{FF2B5EF4-FFF2-40B4-BE49-F238E27FC236}">
                  <a16:creationId xmlns:a16="http://schemas.microsoft.com/office/drawing/2014/main" id="{F4F3C043-B9EF-AC9B-6865-4BB04CD5BCD9}"/>
                </a:ext>
              </a:extLst>
            </p:cNvPr>
            <p:cNvSpPr/>
            <p:nvPr/>
          </p:nvSpPr>
          <p:spPr bwMode="auto">
            <a:xfrm>
              <a:off x="8401879" y="4695832"/>
              <a:ext cx="923420" cy="1532689"/>
            </a:xfrm>
            <a:prstGeom prst="rect">
              <a:avLst/>
            </a:prstGeom>
            <a:solidFill>
              <a:srgbClr val="FFFF00">
                <a:alpha val="9804"/>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2" name="Rectangle 1">
            <a:extLst>
              <a:ext uri="{FF2B5EF4-FFF2-40B4-BE49-F238E27FC236}">
                <a16:creationId xmlns:a16="http://schemas.microsoft.com/office/drawing/2014/main" id="{C9091E7F-0856-0996-EDAF-D5FBC668453A}"/>
              </a:ext>
            </a:extLst>
          </p:cNvPr>
          <p:cNvSpPr/>
          <p:nvPr/>
        </p:nvSpPr>
        <p:spPr bwMode="auto">
          <a:xfrm>
            <a:off x="2858239" y="764704"/>
            <a:ext cx="141417" cy="21602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4E09FA6F-B40E-A113-5EC2-5E4F0F340DD4}"/>
              </a:ext>
            </a:extLst>
          </p:cNvPr>
          <p:cNvSpPr/>
          <p:nvPr/>
        </p:nvSpPr>
        <p:spPr bwMode="auto">
          <a:xfrm>
            <a:off x="2866702" y="4356203"/>
            <a:ext cx="199056" cy="23539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Tree>
    <p:extLst>
      <p:ext uri="{BB962C8B-B14F-4D97-AF65-F5344CB8AC3E}">
        <p14:creationId xmlns:p14="http://schemas.microsoft.com/office/powerpoint/2010/main" val="319803136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F47AD-13D6-270B-CC3D-28B130E040B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486D46-21F6-6FBF-D2D4-04975B3E942B}"/>
              </a:ext>
            </a:extLst>
          </p:cNvPr>
          <p:cNvSpPr>
            <a:spLocks noGrp="1"/>
          </p:cNvSpPr>
          <p:nvPr>
            <p:ph type="title"/>
          </p:nvPr>
        </p:nvSpPr>
        <p:spPr>
          <a:xfrm>
            <a:off x="912286" y="35279"/>
            <a:ext cx="10358967" cy="1143000"/>
          </a:xfrm>
        </p:spPr>
        <p:txBody>
          <a:bodyPr/>
          <a:lstStyle/>
          <a:p>
            <a:r>
              <a:rPr lang="en-US" dirty="0">
                <a:solidFill>
                  <a:srgbClr val="0432FF"/>
                </a:solidFill>
              </a:rPr>
              <a:t>Phase III CAPItello-281: Safety</a:t>
            </a:r>
          </a:p>
        </p:txBody>
      </p:sp>
      <p:pic>
        <p:nvPicPr>
          <p:cNvPr id="6" name="Picture 5">
            <a:extLst>
              <a:ext uri="{FF2B5EF4-FFF2-40B4-BE49-F238E27FC236}">
                <a16:creationId xmlns:a16="http://schemas.microsoft.com/office/drawing/2014/main" id="{E449324C-41FE-020B-B0FD-1797D95D7BF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11037" y="1057890"/>
            <a:ext cx="11169926" cy="4742219"/>
          </a:xfrm>
          <a:prstGeom prst="rect">
            <a:avLst/>
          </a:prstGeom>
        </p:spPr>
      </p:pic>
      <p:sp>
        <p:nvSpPr>
          <p:cNvPr id="4" name="TextBox 3">
            <a:extLst>
              <a:ext uri="{FF2B5EF4-FFF2-40B4-BE49-F238E27FC236}">
                <a16:creationId xmlns:a16="http://schemas.microsoft.com/office/drawing/2014/main" id="{87501168-E30F-E41C-61BC-8B71E277BE88}"/>
              </a:ext>
            </a:extLst>
          </p:cNvPr>
          <p:cNvSpPr txBox="1"/>
          <p:nvPr/>
        </p:nvSpPr>
        <p:spPr>
          <a:xfrm>
            <a:off x="10881360" y="5532120"/>
            <a:ext cx="551590" cy="159869"/>
          </a:xfrm>
          <a:prstGeom prst="rect">
            <a:avLst/>
          </a:prstGeom>
          <a:solidFill>
            <a:srgbClr val="002558"/>
          </a:solidFill>
        </p:spPr>
        <p:txBody>
          <a:bodyPr wrap="square" lIns="0" tIns="0" rIns="0" bIns="0">
            <a:no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Arial" pitchFamily="-72" charset="0"/>
                <a:ea typeface="MS PGothic" charset="0"/>
              </a:rPr>
              <a:t>papular,</a:t>
            </a:r>
          </a:p>
        </p:txBody>
      </p:sp>
      <p:sp>
        <p:nvSpPr>
          <p:cNvPr id="2" name="TextBox 1">
            <a:extLst>
              <a:ext uri="{FF2B5EF4-FFF2-40B4-BE49-F238E27FC236}">
                <a16:creationId xmlns:a16="http://schemas.microsoft.com/office/drawing/2014/main" id="{783998DB-7A27-89EA-F832-861A6E3C86E2}"/>
              </a:ext>
            </a:extLst>
          </p:cNvPr>
          <p:cNvSpPr txBox="1"/>
          <p:nvPr/>
        </p:nvSpPr>
        <p:spPr>
          <a:xfrm>
            <a:off x="0" y="6304002"/>
            <a:ext cx="555780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Fizazi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2026;37(1):53-68.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George DJ et al. Genitourinary Cancers Symposium 2026;Abstract 14.</a:t>
            </a:r>
          </a:p>
        </p:txBody>
      </p:sp>
    </p:spTree>
    <p:extLst>
      <p:ext uri="{BB962C8B-B14F-4D97-AF65-F5344CB8AC3E}">
        <p14:creationId xmlns:p14="http://schemas.microsoft.com/office/powerpoint/2010/main" val="339386315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F4F3F-B73D-9447-C3AE-B45574E13D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938BF2D-24C4-E722-63A4-415E6A5086EB}"/>
              </a:ext>
            </a:extLst>
          </p:cNvPr>
          <p:cNvSpPr>
            <a:spLocks noGrp="1"/>
          </p:cNvSpPr>
          <p:nvPr>
            <p:ph type="title"/>
          </p:nvPr>
        </p:nvSpPr>
        <p:spPr>
          <a:xfrm>
            <a:off x="912286" y="65213"/>
            <a:ext cx="10358967" cy="1143000"/>
          </a:xfrm>
        </p:spPr>
        <p:txBody>
          <a:bodyPr/>
          <a:lstStyle/>
          <a:p>
            <a:r>
              <a:rPr lang="en-US" dirty="0">
                <a:solidFill>
                  <a:srgbClr val="0432FF"/>
                </a:solidFill>
              </a:rPr>
              <a:t>Phase III CAPItello-281: AEs Associated with AKT Inhibition</a:t>
            </a:r>
          </a:p>
        </p:txBody>
      </p:sp>
      <p:pic>
        <p:nvPicPr>
          <p:cNvPr id="2" name="Picture 1">
            <a:extLst>
              <a:ext uri="{FF2B5EF4-FFF2-40B4-BE49-F238E27FC236}">
                <a16:creationId xmlns:a16="http://schemas.microsoft.com/office/drawing/2014/main" id="{0A71C7A4-753B-F6AD-4688-F99D78FF935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85141" y="1208213"/>
            <a:ext cx="11421718" cy="4518055"/>
          </a:xfrm>
          <a:prstGeom prst="rect">
            <a:avLst/>
          </a:prstGeom>
        </p:spPr>
      </p:pic>
      <p:sp>
        <p:nvSpPr>
          <p:cNvPr id="4" name="TextBox 3">
            <a:extLst>
              <a:ext uri="{FF2B5EF4-FFF2-40B4-BE49-F238E27FC236}">
                <a16:creationId xmlns:a16="http://schemas.microsoft.com/office/drawing/2014/main" id="{ECE91EC3-1A65-689A-EA19-D64DED32DDD3}"/>
              </a:ext>
            </a:extLst>
          </p:cNvPr>
          <p:cNvSpPr txBox="1"/>
          <p:nvPr/>
        </p:nvSpPr>
        <p:spPr>
          <a:xfrm>
            <a:off x="385141" y="5784302"/>
            <a:ext cx="19634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AE = adverse event</a:t>
            </a:r>
          </a:p>
        </p:txBody>
      </p:sp>
      <p:sp>
        <p:nvSpPr>
          <p:cNvPr id="6" name="TextBox 5">
            <a:extLst>
              <a:ext uri="{FF2B5EF4-FFF2-40B4-BE49-F238E27FC236}">
                <a16:creationId xmlns:a16="http://schemas.microsoft.com/office/drawing/2014/main" id="{7FA1FF42-C7FF-DFAE-24F2-84AE31F73375}"/>
              </a:ext>
            </a:extLst>
          </p:cNvPr>
          <p:cNvSpPr txBox="1"/>
          <p:nvPr/>
        </p:nvSpPr>
        <p:spPr>
          <a:xfrm>
            <a:off x="6711696" y="5221225"/>
            <a:ext cx="383272" cy="137160"/>
          </a:xfrm>
          <a:prstGeom prst="rect">
            <a:avLst/>
          </a:prstGeom>
          <a:solidFill>
            <a:srgbClr val="002557"/>
          </a:solidFill>
        </p:spPr>
        <p:txBody>
          <a:bodyPr wrap="square" lIns="0" tIns="0" rIns="0" bIns="0">
            <a:no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pitchFamily="-72" charset="0"/>
                <a:ea typeface="MS PGothic" charset="0"/>
              </a:rPr>
              <a:t>papular,</a:t>
            </a:r>
          </a:p>
        </p:txBody>
      </p:sp>
      <p:sp>
        <p:nvSpPr>
          <p:cNvPr id="7" name="TextBox 6">
            <a:extLst>
              <a:ext uri="{FF2B5EF4-FFF2-40B4-BE49-F238E27FC236}">
                <a16:creationId xmlns:a16="http://schemas.microsoft.com/office/drawing/2014/main" id="{26AB4E8A-85BE-6E71-85BE-23C2028799FD}"/>
              </a:ext>
            </a:extLst>
          </p:cNvPr>
          <p:cNvSpPr txBox="1"/>
          <p:nvPr/>
        </p:nvSpPr>
        <p:spPr>
          <a:xfrm>
            <a:off x="0" y="6304002"/>
            <a:ext cx="555780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Fizazi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2026;37(1):53-68.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George DJ et al. Genitourinary Cancers Symposium 2026;Abstract 14.</a:t>
            </a:r>
          </a:p>
        </p:txBody>
      </p:sp>
    </p:spTree>
    <p:extLst>
      <p:ext uri="{BB962C8B-B14F-4D97-AF65-F5344CB8AC3E}">
        <p14:creationId xmlns:p14="http://schemas.microsoft.com/office/powerpoint/2010/main" val="428833594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51ADF-9169-1D66-256B-6859BF0C74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457DF-2BB9-E81A-1B1A-7D109559A560}"/>
              </a:ext>
            </a:extLst>
          </p:cNvPr>
          <p:cNvSpPr>
            <a:spLocks noGrp="1"/>
          </p:cNvSpPr>
          <p:nvPr>
            <p:ph type="title"/>
          </p:nvPr>
        </p:nvSpPr>
        <p:spPr>
          <a:xfrm>
            <a:off x="3698239" y="524933"/>
            <a:ext cx="7573014" cy="737659"/>
          </a:xfrm>
        </p:spPr>
        <p:txBody>
          <a:bodyPr/>
          <a:lstStyle/>
          <a:p>
            <a:r>
              <a:rPr lang="en-US" dirty="0"/>
              <a:t>Questions for the Faculty</a:t>
            </a:r>
          </a:p>
        </p:txBody>
      </p:sp>
      <p:sp>
        <p:nvSpPr>
          <p:cNvPr id="9" name="Content Placeholder 8">
            <a:extLst>
              <a:ext uri="{FF2B5EF4-FFF2-40B4-BE49-F238E27FC236}">
                <a16:creationId xmlns:a16="http://schemas.microsoft.com/office/drawing/2014/main" id="{9B9F080E-7F4E-5050-B08D-E4AE94B2E41A}"/>
              </a:ext>
            </a:extLst>
          </p:cNvPr>
          <p:cNvSpPr>
            <a:spLocks noGrp="1"/>
          </p:cNvSpPr>
          <p:nvPr>
            <p:ph idx="1"/>
          </p:nvPr>
        </p:nvSpPr>
        <p:spPr>
          <a:xfrm>
            <a:off x="3698237" y="1684339"/>
            <a:ext cx="7573015" cy="4530727"/>
          </a:xfrm>
        </p:spPr>
        <p:txBody>
          <a:bodyPr/>
          <a:lstStyle/>
          <a:p>
            <a:pPr lvl="0"/>
            <a:r>
              <a:rPr lang="en-US" dirty="0"/>
              <a:t>Optimal method to test for PTEN deficiency — IHC vs NGS? Is % positivity important?</a:t>
            </a:r>
          </a:p>
          <a:p>
            <a:pPr lvl="0"/>
            <a:r>
              <a:rPr lang="en-US" dirty="0"/>
              <a:t>What are the clinical implications of PTEN phenotype? (Poor prognosis, clinical/imaging progression without PSA progression)</a:t>
            </a:r>
          </a:p>
          <a:p>
            <a:pPr lvl="0"/>
            <a:r>
              <a:rPr lang="en-US" dirty="0"/>
              <a:t>Use of capivasertib in patients with suboptimal response to initial therapy</a:t>
            </a:r>
          </a:p>
          <a:p>
            <a:pPr lvl="0"/>
            <a:r>
              <a:rPr lang="en-US" dirty="0"/>
              <a:t>Contraindications to capivasertib? HbA1c; indications for metformin</a:t>
            </a:r>
          </a:p>
          <a:p>
            <a:pPr lvl="0"/>
            <a:r>
              <a:rPr lang="en-US" dirty="0"/>
              <a:t>Tolerability in men</a:t>
            </a:r>
          </a:p>
          <a:p>
            <a:pPr lvl="0"/>
            <a:endParaRPr lang="en-US" dirty="0"/>
          </a:p>
        </p:txBody>
      </p:sp>
    </p:spTree>
    <p:extLst>
      <p:ext uri="{BB962C8B-B14F-4D97-AF65-F5344CB8AC3E}">
        <p14:creationId xmlns:p14="http://schemas.microsoft.com/office/powerpoint/2010/main" val="272720952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8C546-35C4-B386-2E2B-7568E8F97C2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C1BC3D2-AA80-0F03-9193-C62A2F6764E1}"/>
              </a:ext>
            </a:extLst>
          </p:cNvPr>
          <p:cNvSpPr/>
          <p:nvPr/>
        </p:nvSpPr>
        <p:spPr bwMode="auto">
          <a:xfrm>
            <a:off x="1021153" y="4797152"/>
            <a:ext cx="9648211" cy="64807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FA01C6D5-66DE-7331-0C73-20A0259F2379}"/>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22101116-BEF9-F2AE-7168-F8B820AC2F38}"/>
              </a:ext>
            </a:extLst>
          </p:cNvPr>
          <p:cNvSpPr>
            <a:spLocks noGrp="1"/>
          </p:cNvSpPr>
          <p:nvPr>
            <p:ph idx="1"/>
          </p:nvPr>
        </p:nvSpPr>
        <p:spPr>
          <a:xfrm>
            <a:off x="1487488" y="1556792"/>
            <a:ext cx="8784977" cy="4320480"/>
          </a:xfrm>
        </p:spPr>
        <p:txBody>
          <a:bodyPr/>
          <a:lstStyle/>
          <a:p>
            <a:pPr marL="98425" indent="0">
              <a:lnSpc>
                <a:spcPct val="150000"/>
              </a:lnSpc>
              <a:spcBef>
                <a:spcPts val="0"/>
              </a:spcBef>
              <a:spcAft>
                <a:spcPts val="1200"/>
              </a:spcAft>
              <a:buNone/>
            </a:pPr>
            <a:r>
              <a:rPr lang="en-US" sz="2800" dirty="0">
                <a:solidFill>
                  <a:schemeClr val="tx1"/>
                </a:solidFill>
              </a:rPr>
              <a:t>Introduction: ESMO 2026; Recent FDA Approvals</a:t>
            </a:r>
          </a:p>
          <a:p>
            <a:pPr marL="98425" indent="0">
              <a:lnSpc>
                <a:spcPct val="150000"/>
              </a:lnSpc>
              <a:spcBef>
                <a:spcPts val="0"/>
              </a:spcBef>
              <a:spcAft>
                <a:spcPts val="1200"/>
              </a:spcAft>
              <a:buNone/>
            </a:pPr>
            <a:r>
              <a:rPr lang="en-US" sz="2800" dirty="0">
                <a:solidFill>
                  <a:schemeClr val="tx1"/>
                </a:solidFill>
              </a:rPr>
              <a:t>Selection of Endocrine Therapy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tx1"/>
                </a:solidFill>
              </a:rPr>
              <a:t>Utility of PARP Inhibitors – Dr Agarwal</a:t>
            </a:r>
          </a:p>
          <a:p>
            <a:pPr marL="98425" indent="0">
              <a:lnSpc>
                <a:spcPct val="150000"/>
              </a:lnSpc>
              <a:spcBef>
                <a:spcPts val="0"/>
              </a:spcBef>
              <a:spcAft>
                <a:spcPts val="1200"/>
              </a:spcAft>
              <a:buNone/>
            </a:pPr>
            <a:r>
              <a:rPr lang="en-US" sz="2800" dirty="0">
                <a:solidFill>
                  <a:schemeClr val="tx1"/>
                </a:solidFill>
              </a:rPr>
              <a:t>AKT Inhibition for PTEN-Deficient Disease – Dr </a:t>
            </a:r>
            <a:r>
              <a:rPr lang="en-US" sz="2800" dirty="0" err="1">
                <a:solidFill>
                  <a:schemeClr val="tx1"/>
                </a:solidFill>
              </a:rPr>
              <a:t>Antonarakis</a:t>
            </a:r>
            <a:endParaRPr lang="en-US" sz="2800" dirty="0">
              <a:solidFill>
                <a:schemeClr val="tx1"/>
              </a:solidFill>
            </a:endParaRPr>
          </a:p>
          <a:p>
            <a:pPr marL="98425" indent="0">
              <a:lnSpc>
                <a:spcPct val="150000"/>
              </a:lnSpc>
              <a:spcBef>
                <a:spcPts val="0"/>
              </a:spcBef>
              <a:spcAft>
                <a:spcPts val="1200"/>
              </a:spcAft>
              <a:buNone/>
            </a:pPr>
            <a:r>
              <a:rPr lang="en-US" sz="2800" dirty="0">
                <a:solidFill>
                  <a:schemeClr val="bg1"/>
                </a:solidFill>
              </a:rPr>
              <a:t>Radiopharmaceuticals – Dr Agarwal</a:t>
            </a:r>
          </a:p>
          <a:p>
            <a:pPr marL="98425" indent="0">
              <a:lnSpc>
                <a:spcPct val="150000"/>
              </a:lnSpc>
              <a:spcBef>
                <a:spcPts val="0"/>
              </a:spcBef>
              <a:spcAft>
                <a:spcPts val="1200"/>
              </a:spcAft>
              <a:buNone/>
            </a:pPr>
            <a:endParaRPr lang="en-US" sz="2800" dirty="0">
              <a:solidFill>
                <a:schemeClr val="bg1"/>
              </a:solidFill>
            </a:endParaRPr>
          </a:p>
        </p:txBody>
      </p:sp>
    </p:spTree>
    <p:extLst>
      <p:ext uri="{BB962C8B-B14F-4D97-AF65-F5344CB8AC3E}">
        <p14:creationId xmlns:p14="http://schemas.microsoft.com/office/powerpoint/2010/main" val="381139717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2F6C5-75DA-079F-2DA7-6AAE60ACCC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3F6066D-ACD9-F231-4D3C-7ACC6AC81B2D}"/>
              </a:ext>
            </a:extLst>
          </p:cNvPr>
          <p:cNvSpPr/>
          <p:nvPr/>
        </p:nvSpPr>
        <p:spPr bwMode="auto">
          <a:xfrm>
            <a:off x="661639" y="4804300"/>
            <a:ext cx="11047141" cy="793612"/>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4235A920-D48D-0534-5790-79FA77D4D2D6}"/>
              </a:ext>
            </a:extLst>
          </p:cNvPr>
          <p:cNvSpPr/>
          <p:nvPr/>
        </p:nvSpPr>
        <p:spPr bwMode="auto">
          <a:xfrm>
            <a:off x="661639" y="2574057"/>
            <a:ext cx="11047141" cy="114300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97D3B17C-953A-203F-51FC-B4B6FBD9868E}"/>
              </a:ext>
            </a:extLst>
          </p:cNvPr>
          <p:cNvSpPr>
            <a:spLocks noGrp="1"/>
          </p:cNvSpPr>
          <p:nvPr>
            <p:ph type="title"/>
          </p:nvPr>
        </p:nvSpPr>
        <p:spPr/>
        <p:txBody>
          <a:bodyPr/>
          <a:lstStyle/>
          <a:p>
            <a:r>
              <a:rPr lang="en-US" dirty="0">
                <a:solidFill>
                  <a:srgbClr val="0432FF"/>
                </a:solidFill>
              </a:rPr>
              <a:t>Radiopharmaceuticals</a:t>
            </a:r>
            <a:endParaRPr lang="en-US" sz="2400" dirty="0">
              <a:solidFill>
                <a:srgbClr val="0432FF"/>
              </a:solidFill>
            </a:endParaRPr>
          </a:p>
        </p:txBody>
      </p:sp>
      <p:sp>
        <p:nvSpPr>
          <p:cNvPr id="3" name="Content Placeholder 2">
            <a:extLst>
              <a:ext uri="{FF2B5EF4-FFF2-40B4-BE49-F238E27FC236}">
                <a16:creationId xmlns:a16="http://schemas.microsoft.com/office/drawing/2014/main" id="{BF6278B9-2A5C-47E0-58E0-67B1AC7186D6}"/>
              </a:ext>
            </a:extLst>
          </p:cNvPr>
          <p:cNvSpPr>
            <a:spLocks noGrp="1"/>
          </p:cNvSpPr>
          <p:nvPr>
            <p:ph idx="1"/>
          </p:nvPr>
        </p:nvSpPr>
        <p:spPr/>
        <p:txBody>
          <a:bodyPr/>
          <a:lstStyle/>
          <a:p>
            <a:pPr marL="98425" lvl="0" indent="0">
              <a:buNone/>
            </a:pPr>
            <a:r>
              <a:rPr lang="en-US" sz="1900" dirty="0"/>
              <a:t>Select Datasets</a:t>
            </a:r>
          </a:p>
          <a:p>
            <a:r>
              <a:rPr lang="en-US" sz="1900" b="0" kern="1200" dirty="0" err="1">
                <a:latin typeface="Calibri" panose="020F0502020204030204" pitchFamily="34" charset="0"/>
                <a:cs typeface="Calibri" panose="020F0502020204030204" pitchFamily="34" charset="0"/>
              </a:rPr>
              <a:t>Gillessen</a:t>
            </a:r>
            <a:r>
              <a:rPr lang="en-US" sz="1900" b="0" kern="1200" dirty="0">
                <a:latin typeface="Calibri" panose="020F0502020204030204" pitchFamily="34" charset="0"/>
                <a:cs typeface="Calibri" panose="020F0502020204030204" pitchFamily="34" charset="0"/>
              </a:rPr>
              <a:t> S et al. Final overall survival results from EORTC 1333/PEACE-3 trial of enzalutamide plus radium-223 in metastatic castration-resistant prostate cancer. </a:t>
            </a:r>
            <a:r>
              <a:rPr lang="en-US" sz="1900" b="0" i="1" kern="1200" dirty="0">
                <a:latin typeface="Calibri" panose="020F0502020204030204" pitchFamily="34" charset="0"/>
                <a:cs typeface="Calibri" panose="020F0502020204030204" pitchFamily="34" charset="0"/>
              </a:rPr>
              <a:t>Ann Oncol </a:t>
            </a:r>
            <a:r>
              <a:rPr lang="en-US" sz="1900" b="0" kern="1200" dirty="0">
                <a:latin typeface="Calibri" panose="020F0502020204030204" pitchFamily="34" charset="0"/>
                <a:cs typeface="Calibri" panose="020F0502020204030204" pitchFamily="34" charset="0"/>
              </a:rPr>
              <a:t>2026;37(5):736-42.</a:t>
            </a:r>
            <a:endParaRPr lang="en-US" sz="1900" b="0" dirty="0"/>
          </a:p>
          <a:p>
            <a:r>
              <a:rPr lang="en-US" sz="1900" b="0" dirty="0">
                <a:solidFill>
                  <a:schemeClr val="bg1"/>
                </a:solidFill>
              </a:rPr>
              <a:t>Gallardo E et al. Final overall survival results from the EORTC 1333/PEACE-3 trial: Enzalutamide with or without radium-223 in metastatic castration-resistant prostate cancer. Genitourinary Cancers Symposium 2026;Abstract 15.</a:t>
            </a:r>
          </a:p>
          <a:p>
            <a:r>
              <a:rPr lang="en-US" sz="1900" b="0" kern="1200" dirty="0" err="1">
                <a:latin typeface="Calibri" panose="020F0502020204030204" pitchFamily="34" charset="0"/>
                <a:cs typeface="Calibri" panose="020F0502020204030204" pitchFamily="34" charset="0"/>
              </a:rPr>
              <a:t>Fizazi</a:t>
            </a:r>
            <a:r>
              <a:rPr lang="en-US" sz="1900" b="0" kern="1200" dirty="0">
                <a:latin typeface="Calibri" panose="020F0502020204030204" pitchFamily="34" charset="0"/>
                <a:cs typeface="Calibri" panose="020F0502020204030204" pitchFamily="34" charset="0"/>
              </a:rPr>
              <a:t> K et al. Final overall survival and safety analyses of the phase III </a:t>
            </a:r>
            <a:r>
              <a:rPr lang="en-US" sz="1900" b="0" kern="1200" dirty="0" err="1">
                <a:latin typeface="Calibri" panose="020F0502020204030204" pitchFamily="34" charset="0"/>
                <a:cs typeface="Calibri" panose="020F0502020204030204" pitchFamily="34" charset="0"/>
              </a:rPr>
              <a:t>PSMAfore</a:t>
            </a:r>
            <a:r>
              <a:rPr lang="en-US" sz="1900" b="0" kern="1200" dirty="0">
                <a:latin typeface="Calibri" panose="020F0502020204030204" pitchFamily="34" charset="0"/>
                <a:cs typeface="Calibri" panose="020F0502020204030204" pitchFamily="34" charset="0"/>
              </a:rPr>
              <a:t> trial of [</a:t>
            </a:r>
            <a:r>
              <a:rPr lang="en-US" sz="1900" b="0" kern="1200" baseline="30000" dirty="0">
                <a:latin typeface="Calibri" panose="020F0502020204030204" pitchFamily="34" charset="0"/>
                <a:cs typeface="Calibri" panose="020F0502020204030204" pitchFamily="34" charset="0"/>
              </a:rPr>
              <a:t>177</a:t>
            </a:r>
            <a:r>
              <a:rPr lang="en-US" sz="1900" b="0" kern="1200" dirty="0">
                <a:latin typeface="Calibri" panose="020F0502020204030204" pitchFamily="34" charset="0"/>
                <a:cs typeface="Calibri" panose="020F0502020204030204" pitchFamily="34" charset="0"/>
              </a:rPr>
              <a:t>Lu]Lu-PSMA-617 versus change of androgen receptor pathway inhibitor in taxane-naive patients with metastatic castration-resistant prostate cancer. </a:t>
            </a:r>
            <a:r>
              <a:rPr lang="en-US" sz="1900" b="0" i="1" kern="1200" dirty="0">
                <a:latin typeface="Calibri" panose="020F0502020204030204" pitchFamily="34" charset="0"/>
                <a:cs typeface="Calibri" panose="020F0502020204030204" pitchFamily="34" charset="0"/>
              </a:rPr>
              <a:t>Ann Oncol </a:t>
            </a:r>
            <a:r>
              <a:rPr lang="en-US" sz="1900" b="0" kern="1200" dirty="0">
                <a:latin typeface="Calibri" panose="020F0502020204030204" pitchFamily="34" charset="0"/>
                <a:cs typeface="Calibri" panose="020F0502020204030204" pitchFamily="34" charset="0"/>
              </a:rPr>
              <a:t>2025;36(11):1319-30.</a:t>
            </a:r>
            <a:endParaRPr lang="en-US" sz="1900" b="0" dirty="0"/>
          </a:p>
          <a:p>
            <a:pPr lvl="0"/>
            <a:r>
              <a:rPr lang="en-US" sz="1900" b="0" dirty="0">
                <a:solidFill>
                  <a:schemeClr val="bg1"/>
                </a:solidFill>
              </a:rPr>
              <a:t>Sartor O et al. Phase III trial of [177Lu]Lu-PSMA-617 in taxane-naive patients with metastatic castration-resistant prostate cancer (</a:t>
            </a:r>
            <a:r>
              <a:rPr lang="en-US" sz="1900" b="0" dirty="0" err="1">
                <a:solidFill>
                  <a:schemeClr val="bg1"/>
                </a:solidFill>
              </a:rPr>
              <a:t>PSMAfore</a:t>
            </a:r>
            <a:r>
              <a:rPr lang="en-US" sz="1900" b="0" dirty="0">
                <a:solidFill>
                  <a:schemeClr val="bg1"/>
                </a:solidFill>
              </a:rPr>
              <a:t>). ESMO 2023;Abstract LBA13.</a:t>
            </a:r>
          </a:p>
          <a:p>
            <a:r>
              <a:rPr lang="en-US" sz="1900" b="0" kern="1200" dirty="0">
                <a:latin typeface="Calibri" panose="020F0502020204030204" pitchFamily="34" charset="0"/>
                <a:cs typeface="Calibri" panose="020F0502020204030204" pitchFamily="34" charset="0"/>
              </a:rPr>
              <a:t>Tagawa ST et al. [</a:t>
            </a:r>
            <a:r>
              <a:rPr lang="en-US" sz="1900" b="0" kern="1200" baseline="30000" dirty="0">
                <a:latin typeface="Calibri" panose="020F0502020204030204" pitchFamily="34" charset="0"/>
                <a:cs typeface="Calibri" panose="020F0502020204030204" pitchFamily="34" charset="0"/>
              </a:rPr>
              <a:t>177</a:t>
            </a:r>
            <a:r>
              <a:rPr lang="en-US" sz="1900" b="0" kern="1200" dirty="0">
                <a:latin typeface="Calibri" panose="020F0502020204030204" pitchFamily="34" charset="0"/>
                <a:cs typeface="Calibri" panose="020F0502020204030204" pitchFamily="34" charset="0"/>
              </a:rPr>
              <a:t>Lu]Lu-PSMA-617 in patients with PSMA-positive metastatic androgen pathway modulator-naive/sensitive prostate cancer (</a:t>
            </a:r>
            <a:r>
              <a:rPr lang="en-US" sz="1900" b="0" kern="1200" dirty="0" err="1">
                <a:latin typeface="Calibri" panose="020F0502020204030204" pitchFamily="34" charset="0"/>
                <a:cs typeface="Calibri" panose="020F0502020204030204" pitchFamily="34" charset="0"/>
              </a:rPr>
              <a:t>PSMAddition</a:t>
            </a:r>
            <a:r>
              <a:rPr lang="en-US" sz="1900" b="0" kern="1200" dirty="0">
                <a:latin typeface="Calibri" panose="020F0502020204030204" pitchFamily="34" charset="0"/>
                <a:cs typeface="Calibri" panose="020F0502020204030204" pitchFamily="34" charset="0"/>
              </a:rPr>
              <a:t>): A phase 3 </a:t>
            </a:r>
            <a:r>
              <a:rPr lang="en-US" sz="1900" b="0" kern="1200" dirty="0" err="1">
                <a:latin typeface="Calibri" panose="020F0502020204030204" pitchFamily="34" charset="0"/>
                <a:cs typeface="Calibri" panose="020F0502020204030204" pitchFamily="34" charset="0"/>
              </a:rPr>
              <a:t>randomised</a:t>
            </a:r>
            <a:r>
              <a:rPr lang="en-US" sz="1900" b="0" kern="1200" dirty="0">
                <a:latin typeface="Calibri" panose="020F0502020204030204" pitchFamily="34" charset="0"/>
                <a:cs typeface="Calibri" panose="020F0502020204030204" pitchFamily="34" charset="0"/>
              </a:rPr>
              <a:t>, controlled trial. </a:t>
            </a:r>
            <a:r>
              <a:rPr lang="en-US" sz="1900" b="0" i="1" kern="1200" dirty="0">
                <a:latin typeface="Calibri" panose="020F0502020204030204" pitchFamily="34" charset="0"/>
                <a:cs typeface="Calibri" panose="020F0502020204030204" pitchFamily="34" charset="0"/>
              </a:rPr>
              <a:t>Lancet</a:t>
            </a:r>
            <a:r>
              <a:rPr lang="en-US" sz="1900" b="0" kern="1200" dirty="0">
                <a:latin typeface="Calibri" panose="020F0502020204030204" pitchFamily="34" charset="0"/>
                <a:cs typeface="Calibri" panose="020F0502020204030204" pitchFamily="34" charset="0"/>
              </a:rPr>
              <a:t> 2026;408(10557):793-807.</a:t>
            </a:r>
          </a:p>
        </p:txBody>
      </p:sp>
    </p:spTree>
    <p:extLst>
      <p:ext uri="{BB962C8B-B14F-4D97-AF65-F5344CB8AC3E}">
        <p14:creationId xmlns:p14="http://schemas.microsoft.com/office/powerpoint/2010/main" val="104000265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7DD15-0822-2C71-E27C-B2B193EE9AB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F148411-0867-6C09-6D13-8363717B606D}"/>
              </a:ext>
            </a:extLst>
          </p:cNvPr>
          <p:cNvSpPr/>
          <p:nvPr/>
        </p:nvSpPr>
        <p:spPr bwMode="auto">
          <a:xfrm>
            <a:off x="661639" y="4334107"/>
            <a:ext cx="11047141" cy="110784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5EBB43DB-BEA4-D6E0-BD84-5A02886FE54B}"/>
              </a:ext>
            </a:extLst>
          </p:cNvPr>
          <p:cNvSpPr/>
          <p:nvPr/>
        </p:nvSpPr>
        <p:spPr bwMode="auto">
          <a:xfrm>
            <a:off x="661639" y="2512741"/>
            <a:ext cx="11047141" cy="817758"/>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9C45CCC7-514F-33AB-ADFB-8F0E34E310B7}"/>
              </a:ext>
            </a:extLst>
          </p:cNvPr>
          <p:cNvSpPr>
            <a:spLocks noGrp="1"/>
          </p:cNvSpPr>
          <p:nvPr>
            <p:ph type="title"/>
          </p:nvPr>
        </p:nvSpPr>
        <p:spPr/>
        <p:txBody>
          <a:bodyPr/>
          <a:lstStyle/>
          <a:p>
            <a:r>
              <a:rPr lang="en-US" dirty="0">
                <a:solidFill>
                  <a:srgbClr val="0432FF"/>
                </a:solidFill>
              </a:rPr>
              <a:t>Radiopharmaceuticals</a:t>
            </a:r>
            <a:endParaRPr lang="en-US" sz="2400" dirty="0">
              <a:solidFill>
                <a:srgbClr val="0432FF"/>
              </a:solidFill>
            </a:endParaRPr>
          </a:p>
        </p:txBody>
      </p:sp>
      <p:sp>
        <p:nvSpPr>
          <p:cNvPr id="3" name="Content Placeholder 2">
            <a:extLst>
              <a:ext uri="{FF2B5EF4-FFF2-40B4-BE49-F238E27FC236}">
                <a16:creationId xmlns:a16="http://schemas.microsoft.com/office/drawing/2014/main" id="{E7E9C734-8AA4-C2E3-ABC7-C8E055D6DA5B}"/>
              </a:ext>
            </a:extLst>
          </p:cNvPr>
          <p:cNvSpPr>
            <a:spLocks noGrp="1"/>
          </p:cNvSpPr>
          <p:nvPr>
            <p:ph idx="1"/>
          </p:nvPr>
        </p:nvSpPr>
        <p:spPr/>
        <p:txBody>
          <a:bodyPr/>
          <a:lstStyle/>
          <a:p>
            <a:pPr marL="98425" lvl="0" indent="0">
              <a:buNone/>
            </a:pPr>
            <a:r>
              <a:rPr lang="en-US" sz="1800" dirty="0"/>
              <a:t>Select Datasets (Continued)</a:t>
            </a:r>
          </a:p>
          <a:p>
            <a:r>
              <a:rPr lang="en-US" sz="1800" b="0" dirty="0"/>
              <a:t>Saad F et al. Subgroup analyses by disease volume and </a:t>
            </a:r>
            <a:r>
              <a:rPr lang="en-US" sz="1800" b="0" i="1" dirty="0"/>
              <a:t>de novo</a:t>
            </a:r>
            <a:r>
              <a:rPr lang="en-US" sz="1800" b="0" dirty="0"/>
              <a:t>/recurrent </a:t>
            </a:r>
            <a:r>
              <a:rPr lang="en-US" sz="1800" b="0" dirty="0" err="1"/>
              <a:t>mHSPC</a:t>
            </a:r>
            <a:r>
              <a:rPr lang="en-US" sz="1800" b="0" dirty="0"/>
              <a:t> in the </a:t>
            </a:r>
            <a:r>
              <a:rPr lang="en-US" sz="1800" b="0" dirty="0" err="1"/>
              <a:t>PSMAddition</a:t>
            </a:r>
            <a:r>
              <a:rPr lang="en-US" sz="1800" b="0" dirty="0"/>
              <a:t> study of [</a:t>
            </a:r>
            <a:r>
              <a:rPr lang="en-US" sz="1800" b="0" baseline="30000" dirty="0"/>
              <a:t>177</a:t>
            </a:r>
            <a:r>
              <a:rPr lang="en-US" sz="1800" b="0" dirty="0"/>
              <a:t>Lu]Lu-PSMA-617. ASCO 2026;Abstract 5020.</a:t>
            </a:r>
          </a:p>
          <a:p>
            <a:r>
              <a:rPr lang="en-US" sz="1800" b="0" dirty="0">
                <a:solidFill>
                  <a:schemeClr val="bg1"/>
                </a:solidFill>
              </a:rPr>
              <a:t>Tagawa ST et al. Phase 3 trial of [177Lu]Lu-PSMA-617 combined with ADT + ARPI in patients with PSMA-positive metastatic hormone-sensitive prostate cancer (</a:t>
            </a:r>
            <a:r>
              <a:rPr lang="en-US" sz="1800" b="0" dirty="0" err="1">
                <a:solidFill>
                  <a:schemeClr val="bg1"/>
                </a:solidFill>
              </a:rPr>
              <a:t>PSMAddition</a:t>
            </a:r>
            <a:r>
              <a:rPr lang="en-US" sz="1800" b="0" dirty="0">
                <a:solidFill>
                  <a:schemeClr val="bg1"/>
                </a:solidFill>
              </a:rPr>
              <a:t>). ESMO 2025;Abstract LBA6.</a:t>
            </a:r>
          </a:p>
          <a:p>
            <a:r>
              <a:rPr lang="en-US" sz="1800" b="0" dirty="0"/>
              <a:t>Saad F et al. First-in-human assessment of actinium-225-prostate-specific membrane antigen (</a:t>
            </a:r>
            <a:r>
              <a:rPr lang="en-US" sz="1800" b="0" baseline="30000" dirty="0"/>
              <a:t>225</a:t>
            </a:r>
            <a:r>
              <a:rPr lang="en-US" sz="1800" b="0" dirty="0"/>
              <a:t>Ac-PSMA)-Trillium (BAY 3563254) in mCRPC: Dose-escalation results of the phase 1 PAnTHa study. Genitourinary Cancers Symposium 2026;Abstract 19.</a:t>
            </a:r>
          </a:p>
          <a:p>
            <a:pPr lvl="0"/>
            <a:r>
              <a:rPr lang="en-US" sz="1800" b="0" dirty="0" err="1">
                <a:solidFill>
                  <a:schemeClr val="bg1"/>
                </a:solidFill>
              </a:rPr>
              <a:t>Delpassand</a:t>
            </a:r>
            <a:r>
              <a:rPr lang="en-US" sz="1800" b="0" dirty="0">
                <a:solidFill>
                  <a:schemeClr val="bg1"/>
                </a:solidFill>
              </a:rPr>
              <a:t> E et al. Preliminary efficacy and safety results from the (TATCIST) trial: A PSMA-directed targeted alpha therapy with FPI-2265 (225Ac-PSMA-I&amp;T) for the treatment of metastatic castration-resistant prostate cancer (mCRPC). AACR 2024;84(7_Supplement):CT224.</a:t>
            </a:r>
          </a:p>
          <a:p>
            <a:pPr lvl="0"/>
            <a:r>
              <a:rPr lang="en-US" sz="1800" b="0" dirty="0"/>
              <a:t>Emmett L et al. </a:t>
            </a:r>
            <a:r>
              <a:rPr lang="en-US" sz="1800" b="0" dirty="0" err="1"/>
              <a:t>AcTION</a:t>
            </a:r>
            <a:r>
              <a:rPr lang="en-US" sz="1800" b="0" dirty="0"/>
              <a:t>: Phase 1 study of [</a:t>
            </a:r>
            <a:r>
              <a:rPr lang="en-US" sz="1800" b="0" baseline="30000" dirty="0"/>
              <a:t>225</a:t>
            </a:r>
            <a:r>
              <a:rPr lang="en-US" sz="1800" b="0" dirty="0"/>
              <a:t>Ac]AC-PSMA-617 (</a:t>
            </a:r>
            <a:r>
              <a:rPr lang="en-US" sz="1800" b="0" baseline="30000" dirty="0"/>
              <a:t>225</a:t>
            </a:r>
            <a:r>
              <a:rPr lang="en-US" sz="1800" b="0" dirty="0"/>
              <a:t>Ac-PSMA-617) in men with metastatic castration-resistant prostate cancer (mCRPC) with or without prior [</a:t>
            </a:r>
            <a:r>
              <a:rPr lang="en-US" sz="1800" b="0" baseline="30000" dirty="0"/>
              <a:t>177</a:t>
            </a:r>
            <a:r>
              <a:rPr lang="en-US" sz="1800" b="0" dirty="0"/>
              <a:t>Lu]Lu-PSMA (</a:t>
            </a:r>
            <a:r>
              <a:rPr lang="en-US" sz="1800" b="0" baseline="30000" dirty="0"/>
              <a:t>177</a:t>
            </a:r>
            <a:r>
              <a:rPr lang="en-US" sz="1800" b="0" dirty="0"/>
              <a:t>Lu-PSMA) radioligand therapy (RLT). ASCO 2026;Abstract 5010.</a:t>
            </a:r>
          </a:p>
        </p:txBody>
      </p:sp>
    </p:spTree>
    <p:extLst>
      <p:ext uri="{BB962C8B-B14F-4D97-AF65-F5344CB8AC3E}">
        <p14:creationId xmlns:p14="http://schemas.microsoft.com/office/powerpoint/2010/main" val="88038237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2F713-27BE-3A85-4067-D2D718A3F87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4A89FE-2E94-6677-5985-D6B061827F4C}"/>
              </a:ext>
            </a:extLst>
          </p:cNvPr>
          <p:cNvSpPr>
            <a:spLocks noGrp="1"/>
          </p:cNvSpPr>
          <p:nvPr>
            <p:ph type="title"/>
          </p:nvPr>
        </p:nvSpPr>
        <p:spPr>
          <a:xfrm>
            <a:off x="912286" y="62880"/>
            <a:ext cx="10358967" cy="1143000"/>
          </a:xfrm>
        </p:spPr>
        <p:txBody>
          <a:bodyPr/>
          <a:lstStyle/>
          <a:p>
            <a:r>
              <a:rPr lang="en-US" dirty="0">
                <a:solidFill>
                  <a:srgbClr val="0432FF"/>
                </a:solidFill>
              </a:rPr>
              <a:t>Phase III PEACE-3 Study Design</a:t>
            </a:r>
          </a:p>
        </p:txBody>
      </p:sp>
      <p:sp>
        <p:nvSpPr>
          <p:cNvPr id="5" name="TextBox 4">
            <a:extLst>
              <a:ext uri="{FF2B5EF4-FFF2-40B4-BE49-F238E27FC236}">
                <a16:creationId xmlns:a16="http://schemas.microsoft.com/office/drawing/2014/main" id="{AB678892-EDE5-129B-BD2F-B418F493FAE6}"/>
              </a:ext>
            </a:extLst>
          </p:cNvPr>
          <p:cNvSpPr txBox="1"/>
          <p:nvPr/>
        </p:nvSpPr>
        <p:spPr>
          <a:xfrm>
            <a:off x="0" y="6309276"/>
            <a:ext cx="5567871"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Gillessen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2026;37(5):736-742.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Gallardo E et al. Genitourinary Cancers Symposium 2026;Abstract 15.</a:t>
            </a:r>
          </a:p>
        </p:txBody>
      </p:sp>
      <p:grpSp>
        <p:nvGrpSpPr>
          <p:cNvPr id="7" name="Group 6">
            <a:extLst>
              <a:ext uri="{FF2B5EF4-FFF2-40B4-BE49-F238E27FC236}">
                <a16:creationId xmlns:a16="http://schemas.microsoft.com/office/drawing/2014/main" id="{521DA7EA-43E9-4C9A-C0B6-5DBA67969EDC}"/>
              </a:ext>
            </a:extLst>
          </p:cNvPr>
          <p:cNvGrpSpPr/>
          <p:nvPr/>
        </p:nvGrpSpPr>
        <p:grpSpPr>
          <a:xfrm>
            <a:off x="769369" y="1205880"/>
            <a:ext cx="10644799" cy="4775549"/>
            <a:chOff x="769369" y="1370013"/>
            <a:chExt cx="10644799" cy="4775549"/>
          </a:xfrm>
        </p:grpSpPr>
        <p:pic>
          <p:nvPicPr>
            <p:cNvPr id="2" name="Picture 1">
              <a:extLst>
                <a:ext uri="{FF2B5EF4-FFF2-40B4-BE49-F238E27FC236}">
                  <a16:creationId xmlns:a16="http://schemas.microsoft.com/office/drawing/2014/main" id="{713EF5AA-3215-7863-EB62-33866A355B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69369" y="1370013"/>
              <a:ext cx="10644799" cy="4775549"/>
            </a:xfrm>
            <a:prstGeom prst="rect">
              <a:avLst/>
            </a:prstGeom>
          </p:spPr>
        </p:pic>
        <p:sp>
          <p:nvSpPr>
            <p:cNvPr id="6" name="Rectangle 5">
              <a:extLst>
                <a:ext uri="{FF2B5EF4-FFF2-40B4-BE49-F238E27FC236}">
                  <a16:creationId xmlns:a16="http://schemas.microsoft.com/office/drawing/2014/main" id="{7CC8E12A-785D-FA19-BB84-9EBD3AB565B1}"/>
                </a:ext>
              </a:extLst>
            </p:cNvPr>
            <p:cNvSpPr/>
            <p:nvPr/>
          </p:nvSpPr>
          <p:spPr bwMode="auto">
            <a:xfrm>
              <a:off x="1170432" y="1370013"/>
              <a:ext cx="4474464" cy="227139"/>
            </a:xfrm>
            <a:prstGeom prst="rect">
              <a:avLst/>
            </a:prstGeom>
            <a:solidFill>
              <a:srgbClr val="00255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Tree>
    <p:extLst>
      <p:ext uri="{BB962C8B-B14F-4D97-AF65-F5344CB8AC3E}">
        <p14:creationId xmlns:p14="http://schemas.microsoft.com/office/powerpoint/2010/main" val="397808075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40D3C-323B-965E-FD14-DA37A13D1F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7B01D5-7919-8002-FAA8-CF30616FF462}"/>
              </a:ext>
            </a:extLst>
          </p:cNvPr>
          <p:cNvSpPr>
            <a:spLocks noGrp="1"/>
          </p:cNvSpPr>
          <p:nvPr>
            <p:ph type="title"/>
          </p:nvPr>
        </p:nvSpPr>
        <p:spPr>
          <a:xfrm>
            <a:off x="912286" y="0"/>
            <a:ext cx="10358967" cy="1143000"/>
          </a:xfrm>
        </p:spPr>
        <p:txBody>
          <a:bodyPr/>
          <a:lstStyle/>
          <a:p>
            <a:r>
              <a:rPr lang="en-US" dirty="0">
                <a:solidFill>
                  <a:srgbClr val="0432FF"/>
                </a:solidFill>
              </a:rPr>
              <a:t>Phase III PEACE-3: Final </a:t>
            </a:r>
            <a:r>
              <a:rPr lang="en-US" dirty="0" err="1">
                <a:solidFill>
                  <a:srgbClr val="0432FF"/>
                </a:solidFill>
              </a:rPr>
              <a:t>rPFS</a:t>
            </a:r>
            <a:r>
              <a:rPr lang="en-US" dirty="0">
                <a:solidFill>
                  <a:srgbClr val="0432FF"/>
                </a:solidFill>
              </a:rPr>
              <a:t> </a:t>
            </a:r>
          </a:p>
        </p:txBody>
      </p:sp>
      <p:grpSp>
        <p:nvGrpSpPr>
          <p:cNvPr id="6" name="Group 5">
            <a:extLst>
              <a:ext uri="{FF2B5EF4-FFF2-40B4-BE49-F238E27FC236}">
                <a16:creationId xmlns:a16="http://schemas.microsoft.com/office/drawing/2014/main" id="{4E1D2E19-7D85-B895-D74F-F4E5DF651D8F}"/>
              </a:ext>
            </a:extLst>
          </p:cNvPr>
          <p:cNvGrpSpPr/>
          <p:nvPr/>
        </p:nvGrpSpPr>
        <p:grpSpPr>
          <a:xfrm>
            <a:off x="866844" y="1040955"/>
            <a:ext cx="10449850" cy="4901184"/>
            <a:chOff x="866844" y="1267968"/>
            <a:chExt cx="10449850" cy="4901184"/>
          </a:xfrm>
        </p:grpSpPr>
        <p:pic>
          <p:nvPicPr>
            <p:cNvPr id="2" name="Picture 1">
              <a:extLst>
                <a:ext uri="{FF2B5EF4-FFF2-40B4-BE49-F238E27FC236}">
                  <a16:creationId xmlns:a16="http://schemas.microsoft.com/office/drawing/2014/main" id="{2F43B04F-88E8-A430-4853-4E5B63C132B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66844" y="1267968"/>
              <a:ext cx="10449850" cy="4901184"/>
            </a:xfrm>
            <a:prstGeom prst="rect">
              <a:avLst/>
            </a:prstGeom>
          </p:spPr>
        </p:pic>
        <p:sp>
          <p:nvSpPr>
            <p:cNvPr id="4" name="Rectangle 3">
              <a:extLst>
                <a:ext uri="{FF2B5EF4-FFF2-40B4-BE49-F238E27FC236}">
                  <a16:creationId xmlns:a16="http://schemas.microsoft.com/office/drawing/2014/main" id="{E4F182D6-1D73-BD80-1A16-AF3F824A6C72}"/>
                </a:ext>
              </a:extLst>
            </p:cNvPr>
            <p:cNvSpPr/>
            <p:nvPr/>
          </p:nvSpPr>
          <p:spPr bwMode="auto">
            <a:xfrm>
              <a:off x="999744" y="1267968"/>
              <a:ext cx="3243072" cy="377952"/>
            </a:xfrm>
            <a:prstGeom prst="rect">
              <a:avLst/>
            </a:prstGeom>
            <a:solidFill>
              <a:srgbClr val="00255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5" name="TextBox 4">
            <a:extLst>
              <a:ext uri="{FF2B5EF4-FFF2-40B4-BE49-F238E27FC236}">
                <a16:creationId xmlns:a16="http://schemas.microsoft.com/office/drawing/2014/main" id="{D0722C3B-6BE7-ACD8-15BB-A1B35EE30609}"/>
              </a:ext>
            </a:extLst>
          </p:cNvPr>
          <p:cNvSpPr txBox="1"/>
          <p:nvPr/>
        </p:nvSpPr>
        <p:spPr>
          <a:xfrm>
            <a:off x="0" y="6309276"/>
            <a:ext cx="5567871"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Gillessen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2026;37(5):736-742.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Gallardo E et al. Genitourinary Cancers Symposium 2026;Abstract 15.</a:t>
            </a:r>
          </a:p>
        </p:txBody>
      </p:sp>
    </p:spTree>
    <p:extLst>
      <p:ext uri="{BB962C8B-B14F-4D97-AF65-F5344CB8AC3E}">
        <p14:creationId xmlns:p14="http://schemas.microsoft.com/office/powerpoint/2010/main" val="409024426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EA245-FD3E-8806-EC27-48C9F39F16A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6719B0-536C-A5D0-F77B-059AA3D040A1}"/>
              </a:ext>
            </a:extLst>
          </p:cNvPr>
          <p:cNvSpPr>
            <a:spLocks noGrp="1"/>
          </p:cNvSpPr>
          <p:nvPr>
            <p:ph type="title"/>
          </p:nvPr>
        </p:nvSpPr>
        <p:spPr>
          <a:xfrm>
            <a:off x="912286" y="44245"/>
            <a:ext cx="10358967" cy="1143000"/>
          </a:xfrm>
        </p:spPr>
        <p:txBody>
          <a:bodyPr/>
          <a:lstStyle/>
          <a:p>
            <a:r>
              <a:rPr lang="en-US" dirty="0">
                <a:solidFill>
                  <a:srgbClr val="0432FF"/>
                </a:solidFill>
              </a:rPr>
              <a:t>Phase III PEACE-3: Final Overall Survival </a:t>
            </a:r>
          </a:p>
        </p:txBody>
      </p:sp>
      <p:grpSp>
        <p:nvGrpSpPr>
          <p:cNvPr id="6" name="Group 5">
            <a:extLst>
              <a:ext uri="{FF2B5EF4-FFF2-40B4-BE49-F238E27FC236}">
                <a16:creationId xmlns:a16="http://schemas.microsoft.com/office/drawing/2014/main" id="{F28B766D-133E-E65A-55FF-3C666BBAF7E3}"/>
              </a:ext>
            </a:extLst>
          </p:cNvPr>
          <p:cNvGrpSpPr/>
          <p:nvPr/>
        </p:nvGrpSpPr>
        <p:grpSpPr>
          <a:xfrm>
            <a:off x="920747" y="1187245"/>
            <a:ext cx="10358967" cy="4923556"/>
            <a:chOff x="920747" y="1370013"/>
            <a:chExt cx="10358967" cy="4923556"/>
          </a:xfrm>
        </p:grpSpPr>
        <p:pic>
          <p:nvPicPr>
            <p:cNvPr id="2" name="Picture 1">
              <a:extLst>
                <a:ext uri="{FF2B5EF4-FFF2-40B4-BE49-F238E27FC236}">
                  <a16:creationId xmlns:a16="http://schemas.microsoft.com/office/drawing/2014/main" id="{559C2FFA-FF11-C32A-08CA-3FE15D08106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8967" cy="4923556"/>
            </a:xfrm>
            <a:prstGeom prst="rect">
              <a:avLst/>
            </a:prstGeom>
          </p:spPr>
        </p:pic>
        <p:sp>
          <p:nvSpPr>
            <p:cNvPr id="4" name="Rectangle 3">
              <a:extLst>
                <a:ext uri="{FF2B5EF4-FFF2-40B4-BE49-F238E27FC236}">
                  <a16:creationId xmlns:a16="http://schemas.microsoft.com/office/drawing/2014/main" id="{61A4A62B-9C2B-9906-8F16-6B8518E9B499}"/>
                </a:ext>
              </a:extLst>
            </p:cNvPr>
            <p:cNvSpPr/>
            <p:nvPr/>
          </p:nvSpPr>
          <p:spPr bwMode="auto">
            <a:xfrm>
              <a:off x="1121664" y="1370013"/>
              <a:ext cx="2865120" cy="446595"/>
            </a:xfrm>
            <a:prstGeom prst="rect">
              <a:avLst/>
            </a:prstGeom>
            <a:solidFill>
              <a:srgbClr val="00255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5" name="TextBox 4">
            <a:extLst>
              <a:ext uri="{FF2B5EF4-FFF2-40B4-BE49-F238E27FC236}">
                <a16:creationId xmlns:a16="http://schemas.microsoft.com/office/drawing/2014/main" id="{23EDE041-17A9-4F1F-B0F9-D044E6EAF5E7}"/>
              </a:ext>
            </a:extLst>
          </p:cNvPr>
          <p:cNvSpPr txBox="1"/>
          <p:nvPr/>
        </p:nvSpPr>
        <p:spPr>
          <a:xfrm>
            <a:off x="0" y="6309276"/>
            <a:ext cx="5567871"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Gillessen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2026;37(5):736-742.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Gallardo E et al. Genitourinary Cancers Symposium 2026;Abstract 15.</a:t>
            </a:r>
          </a:p>
        </p:txBody>
      </p:sp>
    </p:spTree>
    <p:extLst>
      <p:ext uri="{BB962C8B-B14F-4D97-AF65-F5344CB8AC3E}">
        <p14:creationId xmlns:p14="http://schemas.microsoft.com/office/powerpoint/2010/main" val="336154451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E1ACB-FFC2-5B33-B97E-BC0E8EBB21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2045C46-7314-37B5-0726-F2ED66C65993}"/>
              </a:ext>
            </a:extLst>
          </p:cNvPr>
          <p:cNvSpPr>
            <a:spLocks noGrp="1"/>
          </p:cNvSpPr>
          <p:nvPr>
            <p:ph type="title"/>
          </p:nvPr>
        </p:nvSpPr>
        <p:spPr>
          <a:xfrm>
            <a:off x="912286" y="8350"/>
            <a:ext cx="10358967" cy="1143000"/>
          </a:xfrm>
        </p:spPr>
        <p:txBody>
          <a:bodyPr/>
          <a:lstStyle/>
          <a:p>
            <a:r>
              <a:rPr lang="en-US" dirty="0">
                <a:solidFill>
                  <a:srgbClr val="0432FF"/>
                </a:solidFill>
              </a:rPr>
              <a:t>Phase III PEACE-3: Grade ≥3 TEAEs</a:t>
            </a:r>
          </a:p>
        </p:txBody>
      </p:sp>
      <p:pic>
        <p:nvPicPr>
          <p:cNvPr id="2" name="Picture 1">
            <a:extLst>
              <a:ext uri="{FF2B5EF4-FFF2-40B4-BE49-F238E27FC236}">
                <a16:creationId xmlns:a16="http://schemas.microsoft.com/office/drawing/2014/main" id="{0DB6FF5B-02CF-098C-6FFE-1FDF1257868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56864" y="1151350"/>
            <a:ext cx="11478272" cy="4555299"/>
          </a:xfrm>
          <a:prstGeom prst="rect">
            <a:avLst/>
          </a:prstGeom>
        </p:spPr>
      </p:pic>
      <p:sp>
        <p:nvSpPr>
          <p:cNvPr id="5" name="TextBox 4">
            <a:extLst>
              <a:ext uri="{FF2B5EF4-FFF2-40B4-BE49-F238E27FC236}">
                <a16:creationId xmlns:a16="http://schemas.microsoft.com/office/drawing/2014/main" id="{8DE1CF05-E84A-775E-063F-E4482F7B6CD2}"/>
              </a:ext>
            </a:extLst>
          </p:cNvPr>
          <p:cNvSpPr txBox="1"/>
          <p:nvPr/>
        </p:nvSpPr>
        <p:spPr>
          <a:xfrm>
            <a:off x="396607" y="5774494"/>
            <a:ext cx="7977377"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MDS = myelodysplastic syndromes; AML = acute myeloid leukemia; CML = chronic myeloid leukemia</a:t>
            </a:r>
          </a:p>
        </p:txBody>
      </p:sp>
      <p:sp>
        <p:nvSpPr>
          <p:cNvPr id="6" name="TextBox 5">
            <a:extLst>
              <a:ext uri="{FF2B5EF4-FFF2-40B4-BE49-F238E27FC236}">
                <a16:creationId xmlns:a16="http://schemas.microsoft.com/office/drawing/2014/main" id="{97FB81AA-21E0-2586-971E-2D75EAF46910}"/>
              </a:ext>
            </a:extLst>
          </p:cNvPr>
          <p:cNvSpPr txBox="1"/>
          <p:nvPr/>
        </p:nvSpPr>
        <p:spPr>
          <a:xfrm>
            <a:off x="0" y="6309276"/>
            <a:ext cx="5567871"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Gillessen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2026;37(5):736-742.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Gallardo E et al. Genitourinary Cancers Symposium 2026;Abstract 15.</a:t>
            </a:r>
          </a:p>
        </p:txBody>
      </p:sp>
    </p:spTree>
    <p:extLst>
      <p:ext uri="{BB962C8B-B14F-4D97-AF65-F5344CB8AC3E}">
        <p14:creationId xmlns:p14="http://schemas.microsoft.com/office/powerpoint/2010/main" val="136519358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DAC52-BBE7-43E3-4CA4-DC56D46157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EA4DF5-5D67-FEE4-6FC8-61E9D12D9F69}"/>
              </a:ext>
            </a:extLst>
          </p:cNvPr>
          <p:cNvSpPr>
            <a:spLocks noGrp="1"/>
          </p:cNvSpPr>
          <p:nvPr>
            <p:ph type="title"/>
          </p:nvPr>
        </p:nvSpPr>
        <p:spPr>
          <a:xfrm>
            <a:off x="912286" y="21531"/>
            <a:ext cx="10358967" cy="1143000"/>
          </a:xfrm>
        </p:spPr>
        <p:txBody>
          <a:bodyPr/>
          <a:lstStyle/>
          <a:p>
            <a:r>
              <a:rPr lang="en-US" dirty="0">
                <a:solidFill>
                  <a:srgbClr val="0432FF"/>
                </a:solidFill>
              </a:rPr>
              <a:t>Phase III </a:t>
            </a:r>
            <a:r>
              <a:rPr lang="en-US" dirty="0" err="1">
                <a:solidFill>
                  <a:srgbClr val="0432FF"/>
                </a:solidFill>
              </a:rPr>
              <a:t>PSMAFore</a:t>
            </a:r>
            <a:r>
              <a:rPr lang="en-US" dirty="0">
                <a:solidFill>
                  <a:srgbClr val="0432FF"/>
                </a:solidFill>
              </a:rPr>
              <a:t> Study Design</a:t>
            </a:r>
          </a:p>
        </p:txBody>
      </p:sp>
      <p:sp>
        <p:nvSpPr>
          <p:cNvPr id="5" name="TextBox 4">
            <a:extLst>
              <a:ext uri="{FF2B5EF4-FFF2-40B4-BE49-F238E27FC236}">
                <a16:creationId xmlns:a16="http://schemas.microsoft.com/office/drawing/2014/main" id="{42B7B159-1832-CF25-8EB7-B77969E76CC9}"/>
              </a:ext>
            </a:extLst>
          </p:cNvPr>
          <p:cNvSpPr txBox="1"/>
          <p:nvPr/>
        </p:nvSpPr>
        <p:spPr>
          <a:xfrm>
            <a:off x="0" y="6304002"/>
            <a:ext cx="4008405"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Fizazi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2025;36(11):1319-1330.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Sartor O et al. ESMO 2023;Abstract LBA13.</a:t>
            </a:r>
          </a:p>
        </p:txBody>
      </p:sp>
      <p:pic>
        <p:nvPicPr>
          <p:cNvPr id="11" name="Picture 10">
            <a:extLst>
              <a:ext uri="{FF2B5EF4-FFF2-40B4-BE49-F238E27FC236}">
                <a16:creationId xmlns:a16="http://schemas.microsoft.com/office/drawing/2014/main" id="{C2AAF136-36EB-B0A8-7BA1-57D8B7ECD0D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164531"/>
            <a:ext cx="10358967" cy="5030610"/>
          </a:xfrm>
          <a:prstGeom prst="rect">
            <a:avLst/>
          </a:prstGeom>
        </p:spPr>
      </p:pic>
    </p:spTree>
    <p:extLst>
      <p:ext uri="{BB962C8B-B14F-4D97-AF65-F5344CB8AC3E}">
        <p14:creationId xmlns:p14="http://schemas.microsoft.com/office/powerpoint/2010/main" val="45980627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112D-CF74-61A1-DD37-2168715CA5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A2E758-44B5-1534-6C32-3890C8DC5363}"/>
              </a:ext>
            </a:extLst>
          </p:cNvPr>
          <p:cNvSpPr>
            <a:spLocks noGrp="1"/>
          </p:cNvSpPr>
          <p:nvPr>
            <p:ph type="title"/>
          </p:nvPr>
        </p:nvSpPr>
        <p:spPr/>
        <p:txBody>
          <a:bodyPr/>
          <a:lstStyle/>
          <a:p>
            <a:r>
              <a:rPr lang="en-US" dirty="0">
                <a:solidFill>
                  <a:srgbClr val="0432FF"/>
                </a:solidFill>
              </a:rPr>
              <a:t>Phase III </a:t>
            </a:r>
            <a:r>
              <a:rPr lang="en-US" dirty="0" err="1">
                <a:solidFill>
                  <a:srgbClr val="0432FF"/>
                </a:solidFill>
              </a:rPr>
              <a:t>PSMAFore</a:t>
            </a:r>
            <a:r>
              <a:rPr lang="en-US" dirty="0">
                <a:solidFill>
                  <a:srgbClr val="0432FF"/>
                </a:solidFill>
              </a:rPr>
              <a:t>: Survival</a:t>
            </a:r>
          </a:p>
        </p:txBody>
      </p:sp>
      <p:sp>
        <p:nvSpPr>
          <p:cNvPr id="13" name="TextBox 12">
            <a:extLst>
              <a:ext uri="{FF2B5EF4-FFF2-40B4-BE49-F238E27FC236}">
                <a16:creationId xmlns:a16="http://schemas.microsoft.com/office/drawing/2014/main" id="{CF559C76-911C-0092-34E3-2FADB26E7FF6}"/>
              </a:ext>
            </a:extLst>
          </p:cNvPr>
          <p:cNvSpPr txBox="1"/>
          <p:nvPr/>
        </p:nvSpPr>
        <p:spPr>
          <a:xfrm>
            <a:off x="7786429" y="1370013"/>
            <a:ext cx="2486515"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Final OS (ITT analysis)</a:t>
            </a:r>
          </a:p>
        </p:txBody>
      </p:sp>
      <p:grpSp>
        <p:nvGrpSpPr>
          <p:cNvPr id="16" name="Group 15">
            <a:extLst>
              <a:ext uri="{FF2B5EF4-FFF2-40B4-BE49-F238E27FC236}">
                <a16:creationId xmlns:a16="http://schemas.microsoft.com/office/drawing/2014/main" id="{E44C78D6-3200-591F-E5AB-324F6BF93734}"/>
              </a:ext>
            </a:extLst>
          </p:cNvPr>
          <p:cNvGrpSpPr/>
          <p:nvPr/>
        </p:nvGrpSpPr>
        <p:grpSpPr>
          <a:xfrm>
            <a:off x="0" y="1427787"/>
            <a:ext cx="5914645" cy="4002425"/>
            <a:chOff x="0" y="1427787"/>
            <a:chExt cx="5914645" cy="4002425"/>
          </a:xfrm>
        </p:grpSpPr>
        <p:grpSp>
          <p:nvGrpSpPr>
            <p:cNvPr id="12" name="Group 11">
              <a:extLst>
                <a:ext uri="{FF2B5EF4-FFF2-40B4-BE49-F238E27FC236}">
                  <a16:creationId xmlns:a16="http://schemas.microsoft.com/office/drawing/2014/main" id="{280F97F9-0D97-CA4D-6A49-5140A5DAA964}"/>
                </a:ext>
              </a:extLst>
            </p:cNvPr>
            <p:cNvGrpSpPr/>
            <p:nvPr/>
          </p:nvGrpSpPr>
          <p:grpSpPr>
            <a:xfrm>
              <a:off x="0" y="1427787"/>
              <a:ext cx="5914645" cy="4002425"/>
              <a:chOff x="29989" y="1344658"/>
              <a:chExt cx="5914645" cy="4002425"/>
            </a:xfrm>
          </p:grpSpPr>
          <p:grpSp>
            <p:nvGrpSpPr>
              <p:cNvPr id="9" name="Group 8">
                <a:extLst>
                  <a:ext uri="{FF2B5EF4-FFF2-40B4-BE49-F238E27FC236}">
                    <a16:creationId xmlns:a16="http://schemas.microsoft.com/office/drawing/2014/main" id="{FA8E1355-AB74-C374-878E-3BFA372FA805}"/>
                  </a:ext>
                </a:extLst>
              </p:cNvPr>
              <p:cNvGrpSpPr/>
              <p:nvPr/>
            </p:nvGrpSpPr>
            <p:grpSpPr>
              <a:xfrm>
                <a:off x="29989" y="1730781"/>
                <a:ext cx="5914645" cy="3616302"/>
                <a:chOff x="680465" y="1690254"/>
                <a:chExt cx="6081938" cy="3718588"/>
              </a:xfrm>
            </p:grpSpPr>
            <p:grpSp>
              <p:nvGrpSpPr>
                <p:cNvPr id="7" name="Group 6">
                  <a:extLst>
                    <a:ext uri="{FF2B5EF4-FFF2-40B4-BE49-F238E27FC236}">
                      <a16:creationId xmlns:a16="http://schemas.microsoft.com/office/drawing/2014/main" id="{7080F176-3C7A-D096-9763-2DEA15395EF2}"/>
                    </a:ext>
                  </a:extLst>
                </p:cNvPr>
                <p:cNvGrpSpPr/>
                <p:nvPr/>
              </p:nvGrpSpPr>
              <p:grpSpPr>
                <a:xfrm>
                  <a:off x="680684" y="1690254"/>
                  <a:ext cx="6081719" cy="3718588"/>
                  <a:chOff x="3237654" y="1066836"/>
                  <a:chExt cx="3542545" cy="1870328"/>
                </a:xfrm>
              </p:grpSpPr>
              <p:pic>
                <p:nvPicPr>
                  <p:cNvPr id="4" name="Picture 3">
                    <a:extLst>
                      <a:ext uri="{FF2B5EF4-FFF2-40B4-BE49-F238E27FC236}">
                        <a16:creationId xmlns:a16="http://schemas.microsoft.com/office/drawing/2014/main" id="{7A02BB8F-FBBB-8ACF-3D98-7496267CF948}"/>
                      </a:ext>
                    </a:extLst>
                  </p:cNvPr>
                  <p:cNvPicPr>
                    <a:picLocks noChangeAspect="1"/>
                  </p:cNvPicPr>
                  <p:nvPr/>
                </p:nvPicPr>
                <p:blipFill>
                  <a:blip r:embed="rId2">
                    <a:extLst>
                      <a:ext uri="{28A0092B-C50C-407E-A947-70E740481C1C}">
                        <a14:useLocalDpi xmlns:a14="http://schemas.microsoft.com/office/drawing/2010/main"/>
                      </a:ext>
                    </a:extLst>
                  </a:blip>
                  <a:srcRect l="5583" r="44534"/>
                  <a:stretch>
                    <a:fillRect/>
                  </a:stretch>
                </p:blipFill>
                <p:spPr>
                  <a:xfrm>
                    <a:off x="3237654" y="1066836"/>
                    <a:ext cx="3542545" cy="1745636"/>
                  </a:xfrm>
                  <a:prstGeom prst="rect">
                    <a:avLst/>
                  </a:prstGeom>
                </p:spPr>
              </p:pic>
              <p:pic>
                <p:nvPicPr>
                  <p:cNvPr id="6" name="Picture 5">
                    <a:extLst>
                      <a:ext uri="{FF2B5EF4-FFF2-40B4-BE49-F238E27FC236}">
                        <a16:creationId xmlns:a16="http://schemas.microsoft.com/office/drawing/2014/main" id="{DD92932B-6BEB-454F-1C45-E7974747B2CF}"/>
                      </a:ext>
                    </a:extLst>
                  </p:cNvPr>
                  <p:cNvPicPr>
                    <a:picLocks noChangeAspect="1"/>
                  </p:cNvPicPr>
                  <p:nvPr/>
                </p:nvPicPr>
                <p:blipFill>
                  <a:blip r:embed="rId3">
                    <a:extLst>
                      <a:ext uri="{28A0092B-C50C-407E-A947-70E740481C1C}">
                        <a14:useLocalDpi xmlns:a14="http://schemas.microsoft.com/office/drawing/2010/main"/>
                      </a:ext>
                    </a:extLst>
                  </a:blip>
                  <a:srcRect l="5583" r="44534"/>
                  <a:stretch>
                    <a:fillRect/>
                  </a:stretch>
                </p:blipFill>
                <p:spPr>
                  <a:xfrm>
                    <a:off x="3237654" y="2812472"/>
                    <a:ext cx="3542545" cy="124692"/>
                  </a:xfrm>
                  <a:prstGeom prst="rect">
                    <a:avLst/>
                  </a:prstGeom>
                </p:spPr>
              </p:pic>
            </p:grpSp>
            <p:sp>
              <p:nvSpPr>
                <p:cNvPr id="8" name="Rectangle 7">
                  <a:extLst>
                    <a:ext uri="{FF2B5EF4-FFF2-40B4-BE49-F238E27FC236}">
                      <a16:creationId xmlns:a16="http://schemas.microsoft.com/office/drawing/2014/main" id="{08E5A918-0BFA-F6F5-A3AA-3B14AA86343F}"/>
                    </a:ext>
                  </a:extLst>
                </p:cNvPr>
                <p:cNvSpPr/>
                <p:nvPr/>
              </p:nvSpPr>
              <p:spPr bwMode="auto">
                <a:xfrm>
                  <a:off x="680465" y="5160929"/>
                  <a:ext cx="1302328" cy="24791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10" name="TextBox 9">
                <a:extLst>
                  <a:ext uri="{FF2B5EF4-FFF2-40B4-BE49-F238E27FC236}">
                    <a16:creationId xmlns:a16="http://schemas.microsoft.com/office/drawing/2014/main" id="{97526CA8-63BA-3124-00B1-EC7767DCC4E1}"/>
                  </a:ext>
                </a:extLst>
              </p:cNvPr>
              <p:cNvSpPr txBox="1"/>
              <p:nvPr/>
            </p:nvSpPr>
            <p:spPr>
              <a:xfrm>
                <a:off x="1638457" y="1344658"/>
                <a:ext cx="2650646" cy="38910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Calibri"/>
                    <a:ea typeface="MS PGothic" charset="0"/>
                    <a:cs typeface="+mn-cs"/>
                  </a:rPr>
                  <a:t>rPFS</a:t>
                </a:r>
                <a:r>
                  <a:rPr kumimoji="0" lang="en-US" sz="2000" b="1" i="0" u="none" strike="noStrike" kern="1200" cap="none" spc="0" normalizeH="0" baseline="0" noProof="0" dirty="0">
                    <a:ln>
                      <a:noFill/>
                    </a:ln>
                    <a:solidFill>
                      <a:srgbClr val="000000"/>
                    </a:solidFill>
                    <a:effectLst/>
                    <a:uLnTx/>
                    <a:uFillTx/>
                    <a:latin typeface="Calibri"/>
                    <a:ea typeface="MS PGothic" charset="0"/>
                    <a:cs typeface="+mn-cs"/>
                  </a:rPr>
                  <a:t> (Primary endpoint)</a:t>
                </a:r>
              </a:p>
            </p:txBody>
          </p:sp>
        </p:grpSp>
        <p:sp>
          <p:nvSpPr>
            <p:cNvPr id="15" name="Rectangle 14">
              <a:extLst>
                <a:ext uri="{FF2B5EF4-FFF2-40B4-BE49-F238E27FC236}">
                  <a16:creationId xmlns:a16="http://schemas.microsoft.com/office/drawing/2014/main" id="{BE3F52B8-2BF6-A8F7-5625-5C9A8EBF6AD2}"/>
                </a:ext>
              </a:extLst>
            </p:cNvPr>
            <p:cNvSpPr/>
            <p:nvPr/>
          </p:nvSpPr>
          <p:spPr bwMode="auto">
            <a:xfrm>
              <a:off x="1222900" y="2204864"/>
              <a:ext cx="1842655" cy="302283"/>
            </a:xfrm>
            <a:prstGeom prst="rect">
              <a:avLst/>
            </a:prstGeom>
            <a:solidFill>
              <a:srgbClr val="FFFF00">
                <a:alpha val="2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2" name="TextBox 1">
            <a:extLst>
              <a:ext uri="{FF2B5EF4-FFF2-40B4-BE49-F238E27FC236}">
                <a16:creationId xmlns:a16="http://schemas.microsoft.com/office/drawing/2014/main" id="{B5176DF1-BBFA-8704-3AAE-7D58883644E1}"/>
              </a:ext>
            </a:extLst>
          </p:cNvPr>
          <p:cNvSpPr txBox="1"/>
          <p:nvPr/>
        </p:nvSpPr>
        <p:spPr>
          <a:xfrm>
            <a:off x="120639" y="5410091"/>
            <a:ext cx="194514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ITT = intention to treat</a:t>
            </a:r>
          </a:p>
        </p:txBody>
      </p:sp>
      <p:pic>
        <p:nvPicPr>
          <p:cNvPr id="11" name="Picture 10">
            <a:extLst>
              <a:ext uri="{FF2B5EF4-FFF2-40B4-BE49-F238E27FC236}">
                <a16:creationId xmlns:a16="http://schemas.microsoft.com/office/drawing/2014/main" id="{37263C19-3A8E-7AE1-5514-D5AA6CD85EE0}"/>
              </a:ext>
            </a:extLst>
          </p:cNvPr>
          <p:cNvPicPr>
            <a:picLocks noChangeAspect="1"/>
          </p:cNvPicPr>
          <p:nvPr/>
        </p:nvPicPr>
        <p:blipFill>
          <a:blip r:embed="rId4"/>
          <a:srcRect l="8448" b="15404"/>
          <a:stretch>
            <a:fillRect/>
          </a:stretch>
        </p:blipFill>
        <p:spPr>
          <a:xfrm>
            <a:off x="5867369" y="1813910"/>
            <a:ext cx="6324631" cy="3616300"/>
          </a:xfrm>
          <a:prstGeom prst="rect">
            <a:avLst/>
          </a:prstGeom>
        </p:spPr>
      </p:pic>
      <p:sp>
        <p:nvSpPr>
          <p:cNvPr id="17" name="TextBox 16">
            <a:extLst>
              <a:ext uri="{FF2B5EF4-FFF2-40B4-BE49-F238E27FC236}">
                <a16:creationId xmlns:a16="http://schemas.microsoft.com/office/drawing/2014/main" id="{9D96489B-5887-AA3C-0FE2-D7743CBFDF6D}"/>
              </a:ext>
            </a:extLst>
          </p:cNvPr>
          <p:cNvSpPr txBox="1"/>
          <p:nvPr/>
        </p:nvSpPr>
        <p:spPr>
          <a:xfrm>
            <a:off x="0" y="6304002"/>
            <a:ext cx="4008405"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Fizazi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2025;36(11):1319-1330.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Sartor O et al. ESMO 2023;Abstract LBA13.</a:t>
            </a:r>
          </a:p>
        </p:txBody>
      </p:sp>
    </p:spTree>
    <p:extLst>
      <p:ext uri="{BB962C8B-B14F-4D97-AF65-F5344CB8AC3E}">
        <p14:creationId xmlns:p14="http://schemas.microsoft.com/office/powerpoint/2010/main" val="267900518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64CCC-1613-38F7-7449-776AD29C508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0B30FF6-1008-3BC6-8E81-BA5F1C445786}"/>
              </a:ext>
            </a:extLst>
          </p:cNvPr>
          <p:cNvSpPr>
            <a:spLocks noGrp="1"/>
          </p:cNvSpPr>
          <p:nvPr>
            <p:ph type="title"/>
          </p:nvPr>
        </p:nvSpPr>
        <p:spPr>
          <a:xfrm>
            <a:off x="912286" y="63684"/>
            <a:ext cx="10358967" cy="1143000"/>
          </a:xfrm>
        </p:spPr>
        <p:txBody>
          <a:bodyPr/>
          <a:lstStyle/>
          <a:p>
            <a:r>
              <a:rPr lang="en-US" dirty="0">
                <a:solidFill>
                  <a:srgbClr val="0432FF"/>
                </a:solidFill>
              </a:rPr>
              <a:t>Phase III </a:t>
            </a:r>
            <a:r>
              <a:rPr lang="en-US" dirty="0" err="1">
                <a:solidFill>
                  <a:srgbClr val="0432FF"/>
                </a:solidFill>
              </a:rPr>
              <a:t>PSMAddition</a:t>
            </a:r>
            <a:r>
              <a:rPr lang="en-US" dirty="0">
                <a:solidFill>
                  <a:srgbClr val="0432FF"/>
                </a:solidFill>
              </a:rPr>
              <a:t> Study Design</a:t>
            </a:r>
          </a:p>
        </p:txBody>
      </p:sp>
      <p:sp>
        <p:nvSpPr>
          <p:cNvPr id="5" name="TextBox 4">
            <a:extLst>
              <a:ext uri="{FF2B5EF4-FFF2-40B4-BE49-F238E27FC236}">
                <a16:creationId xmlns:a16="http://schemas.microsoft.com/office/drawing/2014/main" id="{356EA083-FB2E-7FD7-4B78-1FF32020737F}"/>
              </a:ext>
            </a:extLst>
          </p:cNvPr>
          <p:cNvSpPr txBox="1"/>
          <p:nvPr/>
        </p:nvSpPr>
        <p:spPr>
          <a:xfrm>
            <a:off x="0" y="6304002"/>
            <a:ext cx="4250010"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Tagawa ST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2026;408(10557):793-807.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ASCO 2026;Abstract 5020.</a:t>
            </a:r>
          </a:p>
        </p:txBody>
      </p:sp>
      <p:pic>
        <p:nvPicPr>
          <p:cNvPr id="2" name="Image 0" descr="preencoded.png">
            <a:extLst>
              <a:ext uri="{FF2B5EF4-FFF2-40B4-BE49-F238E27FC236}">
                <a16:creationId xmlns:a16="http://schemas.microsoft.com/office/drawing/2014/main" id="{57CE160F-3C40-A2B3-AE71-A18AE1E824F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806260" y="1206684"/>
            <a:ext cx="10571018" cy="4444632"/>
          </a:xfrm>
          <a:prstGeom prst="rect">
            <a:avLst/>
          </a:prstGeom>
        </p:spPr>
      </p:pic>
    </p:spTree>
    <p:extLst>
      <p:ext uri="{BB962C8B-B14F-4D97-AF65-F5344CB8AC3E}">
        <p14:creationId xmlns:p14="http://schemas.microsoft.com/office/powerpoint/2010/main" val="258657192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4D947-2A2C-46A1-28E1-795AE319037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E8DC676-E4EE-0D6E-9CC2-5FC462393323}"/>
              </a:ext>
            </a:extLst>
          </p:cNvPr>
          <p:cNvSpPr>
            <a:spLocks noGrp="1"/>
          </p:cNvSpPr>
          <p:nvPr>
            <p:ph type="title"/>
          </p:nvPr>
        </p:nvSpPr>
        <p:spPr>
          <a:xfrm>
            <a:off x="912286" y="44624"/>
            <a:ext cx="10358967" cy="1143000"/>
          </a:xfrm>
        </p:spPr>
        <p:txBody>
          <a:bodyPr/>
          <a:lstStyle/>
          <a:p>
            <a:r>
              <a:rPr lang="en-US" dirty="0">
                <a:solidFill>
                  <a:srgbClr val="0432FF"/>
                </a:solidFill>
              </a:rPr>
              <a:t>Phase III </a:t>
            </a:r>
            <a:r>
              <a:rPr lang="en-US" dirty="0" err="1">
                <a:solidFill>
                  <a:srgbClr val="0432FF"/>
                </a:solidFill>
              </a:rPr>
              <a:t>PSMAddition</a:t>
            </a:r>
            <a:r>
              <a:rPr lang="en-US" dirty="0">
                <a:solidFill>
                  <a:srgbClr val="0432FF"/>
                </a:solidFill>
              </a:rPr>
              <a:t>: Key Results from Second Interim Analysis</a:t>
            </a:r>
          </a:p>
        </p:txBody>
      </p:sp>
      <p:sp>
        <p:nvSpPr>
          <p:cNvPr id="5" name="TextBox 4">
            <a:extLst>
              <a:ext uri="{FF2B5EF4-FFF2-40B4-BE49-F238E27FC236}">
                <a16:creationId xmlns:a16="http://schemas.microsoft.com/office/drawing/2014/main" id="{EAD44F16-6FCC-A0DE-6DE6-268EABE09D46}"/>
              </a:ext>
            </a:extLst>
          </p:cNvPr>
          <p:cNvSpPr txBox="1"/>
          <p:nvPr/>
        </p:nvSpPr>
        <p:spPr>
          <a:xfrm>
            <a:off x="0" y="6073170"/>
            <a:ext cx="4295800"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Tagawa ST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2026;408(10557):793-807.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Tagawa ST et al. ESMO 2025;Abstract LBA6.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ASCO 2026;Abstract 5020.</a:t>
            </a:r>
          </a:p>
        </p:txBody>
      </p:sp>
      <p:grpSp>
        <p:nvGrpSpPr>
          <p:cNvPr id="6" name="Group 5">
            <a:extLst>
              <a:ext uri="{FF2B5EF4-FFF2-40B4-BE49-F238E27FC236}">
                <a16:creationId xmlns:a16="http://schemas.microsoft.com/office/drawing/2014/main" id="{F45DF9D6-97E9-5121-9E8A-DF32C10FB391}"/>
              </a:ext>
            </a:extLst>
          </p:cNvPr>
          <p:cNvGrpSpPr/>
          <p:nvPr/>
        </p:nvGrpSpPr>
        <p:grpSpPr>
          <a:xfrm>
            <a:off x="556878" y="1187624"/>
            <a:ext cx="11069782" cy="4597610"/>
            <a:chOff x="556878" y="1370013"/>
            <a:chExt cx="11069782" cy="4597610"/>
          </a:xfrm>
        </p:grpSpPr>
        <p:pic>
          <p:nvPicPr>
            <p:cNvPr id="2" name="Picture 1">
              <a:extLst>
                <a:ext uri="{FF2B5EF4-FFF2-40B4-BE49-F238E27FC236}">
                  <a16:creationId xmlns:a16="http://schemas.microsoft.com/office/drawing/2014/main" id="{81CD8E8B-FDB5-F778-3B37-360348634D3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56878" y="1370013"/>
              <a:ext cx="11069782" cy="4597610"/>
            </a:xfrm>
            <a:prstGeom prst="rect">
              <a:avLst/>
            </a:prstGeom>
          </p:spPr>
        </p:pic>
        <p:sp>
          <p:nvSpPr>
            <p:cNvPr id="4" name="Rectangle 3">
              <a:extLst>
                <a:ext uri="{FF2B5EF4-FFF2-40B4-BE49-F238E27FC236}">
                  <a16:creationId xmlns:a16="http://schemas.microsoft.com/office/drawing/2014/main" id="{F90181C0-C895-6AF6-6214-10216DCA3272}"/>
                </a:ext>
              </a:extLst>
            </p:cNvPr>
            <p:cNvSpPr/>
            <p:nvPr/>
          </p:nvSpPr>
          <p:spPr bwMode="auto">
            <a:xfrm>
              <a:off x="912286" y="4696691"/>
              <a:ext cx="10358967" cy="67887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Tree>
    <p:extLst>
      <p:ext uri="{BB962C8B-B14F-4D97-AF65-F5344CB8AC3E}">
        <p14:creationId xmlns:p14="http://schemas.microsoft.com/office/powerpoint/2010/main" val="373816162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9240C-C11C-0CFE-D4D9-CDE8536E6B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C954E8-5CA4-8BF7-609B-FF30E48902AB}"/>
              </a:ext>
            </a:extLst>
          </p:cNvPr>
          <p:cNvSpPr>
            <a:spLocks noGrp="1"/>
          </p:cNvSpPr>
          <p:nvPr>
            <p:ph type="title"/>
          </p:nvPr>
        </p:nvSpPr>
        <p:spPr>
          <a:xfrm>
            <a:off x="912286" y="0"/>
            <a:ext cx="10358967" cy="1143000"/>
          </a:xfrm>
        </p:spPr>
        <p:txBody>
          <a:bodyPr/>
          <a:lstStyle/>
          <a:p>
            <a:r>
              <a:rPr lang="en-US" dirty="0">
                <a:solidFill>
                  <a:srgbClr val="0432FF"/>
                </a:solidFill>
              </a:rPr>
              <a:t>Phase III </a:t>
            </a:r>
            <a:r>
              <a:rPr lang="en-US" dirty="0" err="1">
                <a:solidFill>
                  <a:srgbClr val="0432FF"/>
                </a:solidFill>
              </a:rPr>
              <a:t>PSMAddition</a:t>
            </a:r>
            <a:r>
              <a:rPr lang="en-US" dirty="0">
                <a:solidFill>
                  <a:srgbClr val="0432FF"/>
                </a:solidFill>
              </a:rPr>
              <a:t>: </a:t>
            </a:r>
            <a:r>
              <a:rPr lang="en-US" dirty="0" err="1">
                <a:solidFill>
                  <a:srgbClr val="0432FF"/>
                </a:solidFill>
              </a:rPr>
              <a:t>rPFS</a:t>
            </a:r>
            <a:r>
              <a:rPr lang="en-US" dirty="0">
                <a:solidFill>
                  <a:srgbClr val="0432FF"/>
                </a:solidFill>
              </a:rPr>
              <a:t> by Subgroup</a:t>
            </a:r>
          </a:p>
        </p:txBody>
      </p:sp>
      <p:grpSp>
        <p:nvGrpSpPr>
          <p:cNvPr id="6" name="Group 5">
            <a:extLst>
              <a:ext uri="{FF2B5EF4-FFF2-40B4-BE49-F238E27FC236}">
                <a16:creationId xmlns:a16="http://schemas.microsoft.com/office/drawing/2014/main" id="{B9568E37-E256-765B-0306-987A22902AA1}"/>
              </a:ext>
            </a:extLst>
          </p:cNvPr>
          <p:cNvGrpSpPr/>
          <p:nvPr/>
        </p:nvGrpSpPr>
        <p:grpSpPr>
          <a:xfrm>
            <a:off x="663961" y="1143000"/>
            <a:ext cx="10864078" cy="4744562"/>
            <a:chOff x="663961" y="1370013"/>
            <a:chExt cx="10864078" cy="4744562"/>
          </a:xfrm>
        </p:grpSpPr>
        <p:pic>
          <p:nvPicPr>
            <p:cNvPr id="2" name="Picture 1">
              <a:extLst>
                <a:ext uri="{FF2B5EF4-FFF2-40B4-BE49-F238E27FC236}">
                  <a16:creationId xmlns:a16="http://schemas.microsoft.com/office/drawing/2014/main" id="{C4175F5A-C585-5674-4791-3A4BD0D57EE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63961" y="1370013"/>
              <a:ext cx="10864078" cy="4744562"/>
            </a:xfrm>
            <a:prstGeom prst="rect">
              <a:avLst/>
            </a:prstGeom>
          </p:spPr>
        </p:pic>
        <p:sp>
          <p:nvSpPr>
            <p:cNvPr id="4" name="Rectangle 3">
              <a:extLst>
                <a:ext uri="{FF2B5EF4-FFF2-40B4-BE49-F238E27FC236}">
                  <a16:creationId xmlns:a16="http://schemas.microsoft.com/office/drawing/2014/main" id="{B6DE13D5-CF39-B116-2B47-8AD75259EF1A}"/>
                </a:ext>
              </a:extLst>
            </p:cNvPr>
            <p:cNvSpPr/>
            <p:nvPr/>
          </p:nvSpPr>
          <p:spPr bwMode="auto">
            <a:xfrm>
              <a:off x="9919856" y="3415145"/>
              <a:ext cx="1351398" cy="519546"/>
            </a:xfrm>
            <a:prstGeom prst="rect">
              <a:avLst/>
            </a:prstGeom>
            <a:solidFill>
              <a:srgbClr val="FFFF00">
                <a:alpha val="20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grpSp>
      <p:sp>
        <p:nvSpPr>
          <p:cNvPr id="8" name="TextBox 7">
            <a:extLst>
              <a:ext uri="{FF2B5EF4-FFF2-40B4-BE49-F238E27FC236}">
                <a16:creationId xmlns:a16="http://schemas.microsoft.com/office/drawing/2014/main" id="{0E548D2C-E8A9-A890-4F64-3937775C7B25}"/>
              </a:ext>
            </a:extLst>
          </p:cNvPr>
          <p:cNvSpPr txBox="1"/>
          <p:nvPr/>
        </p:nvSpPr>
        <p:spPr>
          <a:xfrm>
            <a:off x="0" y="6304002"/>
            <a:ext cx="4250010"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Tagawa ST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2026;408(10557):793-807.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ASCO 2026;Abstract 5020.</a:t>
            </a:r>
          </a:p>
        </p:txBody>
      </p:sp>
    </p:spTree>
    <p:extLst>
      <p:ext uri="{BB962C8B-B14F-4D97-AF65-F5344CB8AC3E}">
        <p14:creationId xmlns:p14="http://schemas.microsoft.com/office/powerpoint/2010/main" val="403075379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7CA86-7068-ED64-2023-CB7D319664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D243946-8B91-EFF7-935E-0D661C764FBA}"/>
              </a:ext>
            </a:extLst>
          </p:cNvPr>
          <p:cNvSpPr>
            <a:spLocks noGrp="1"/>
          </p:cNvSpPr>
          <p:nvPr>
            <p:ph type="title"/>
          </p:nvPr>
        </p:nvSpPr>
        <p:spPr>
          <a:xfrm>
            <a:off x="912286" y="1489"/>
            <a:ext cx="10358967" cy="1143000"/>
          </a:xfrm>
        </p:spPr>
        <p:txBody>
          <a:bodyPr/>
          <a:lstStyle/>
          <a:p>
            <a:r>
              <a:rPr lang="en-US" dirty="0">
                <a:solidFill>
                  <a:srgbClr val="0432FF"/>
                </a:solidFill>
              </a:rPr>
              <a:t>Phase III </a:t>
            </a:r>
            <a:r>
              <a:rPr lang="en-US" dirty="0" err="1">
                <a:solidFill>
                  <a:srgbClr val="0432FF"/>
                </a:solidFill>
              </a:rPr>
              <a:t>PSMAddition</a:t>
            </a:r>
            <a:r>
              <a:rPr lang="en-US" dirty="0">
                <a:solidFill>
                  <a:srgbClr val="0432FF"/>
                </a:solidFill>
              </a:rPr>
              <a:t>: Safety</a:t>
            </a:r>
          </a:p>
        </p:txBody>
      </p:sp>
      <p:pic>
        <p:nvPicPr>
          <p:cNvPr id="2" name="Picture 1">
            <a:extLst>
              <a:ext uri="{FF2B5EF4-FFF2-40B4-BE49-F238E27FC236}">
                <a16:creationId xmlns:a16="http://schemas.microsoft.com/office/drawing/2014/main" id="{7D8AB176-9A23-1F42-F732-F4BAA49F5E3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05691" y="1007529"/>
            <a:ext cx="11180618" cy="4842941"/>
          </a:xfrm>
          <a:prstGeom prst="rect">
            <a:avLst/>
          </a:prstGeom>
        </p:spPr>
      </p:pic>
      <p:sp>
        <p:nvSpPr>
          <p:cNvPr id="6" name="TextBox 5">
            <a:extLst>
              <a:ext uri="{FF2B5EF4-FFF2-40B4-BE49-F238E27FC236}">
                <a16:creationId xmlns:a16="http://schemas.microsoft.com/office/drawing/2014/main" id="{9B0E6033-2559-1476-1371-8AB0DB9E7817}"/>
              </a:ext>
            </a:extLst>
          </p:cNvPr>
          <p:cNvSpPr txBox="1"/>
          <p:nvPr/>
        </p:nvSpPr>
        <p:spPr>
          <a:xfrm>
            <a:off x="0" y="6304002"/>
            <a:ext cx="4250010"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Tagawa ST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2026;408(10557):793-807.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ASCO 2026;Abstract 5020.</a:t>
            </a:r>
          </a:p>
        </p:txBody>
      </p:sp>
    </p:spTree>
    <p:extLst>
      <p:ext uri="{BB962C8B-B14F-4D97-AF65-F5344CB8AC3E}">
        <p14:creationId xmlns:p14="http://schemas.microsoft.com/office/powerpoint/2010/main" val="312467850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3D1E9-6B24-199C-5AB7-8A3D588266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2FB5C4-6679-C76D-17E9-20079FB8013C}"/>
              </a:ext>
            </a:extLst>
          </p:cNvPr>
          <p:cNvSpPr>
            <a:spLocks noGrp="1"/>
          </p:cNvSpPr>
          <p:nvPr>
            <p:ph type="title"/>
          </p:nvPr>
        </p:nvSpPr>
        <p:spPr>
          <a:xfrm>
            <a:off x="912286" y="47265"/>
            <a:ext cx="10358967" cy="1143000"/>
          </a:xfrm>
        </p:spPr>
        <p:txBody>
          <a:bodyPr/>
          <a:lstStyle/>
          <a:p>
            <a:r>
              <a:rPr lang="en-US" dirty="0">
                <a:solidFill>
                  <a:srgbClr val="0432FF"/>
                </a:solidFill>
              </a:rPr>
              <a:t>Phase I </a:t>
            </a:r>
            <a:r>
              <a:rPr lang="en-US" dirty="0" err="1">
                <a:solidFill>
                  <a:srgbClr val="0432FF"/>
                </a:solidFill>
              </a:rPr>
              <a:t>AcTION</a:t>
            </a:r>
            <a:r>
              <a:rPr lang="en-US" dirty="0">
                <a:solidFill>
                  <a:srgbClr val="0432FF"/>
                </a:solidFill>
              </a:rPr>
              <a:t> Study Design</a:t>
            </a:r>
          </a:p>
        </p:txBody>
      </p:sp>
      <p:sp>
        <p:nvSpPr>
          <p:cNvPr id="5" name="TextBox 4">
            <a:extLst>
              <a:ext uri="{FF2B5EF4-FFF2-40B4-BE49-F238E27FC236}">
                <a16:creationId xmlns:a16="http://schemas.microsoft.com/office/drawing/2014/main" id="{4B6B76FA-BFD7-B85C-F05E-4EA5A6019D02}"/>
              </a:ext>
            </a:extLst>
          </p:cNvPr>
          <p:cNvSpPr txBox="1"/>
          <p:nvPr/>
        </p:nvSpPr>
        <p:spPr>
          <a:xfrm>
            <a:off x="0" y="6487570"/>
            <a:ext cx="344767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Emmett L et al. ASCO 2026;Abstract 5010.</a:t>
            </a:r>
          </a:p>
        </p:txBody>
      </p:sp>
      <p:pic>
        <p:nvPicPr>
          <p:cNvPr id="6" name="Picture 5">
            <a:extLst>
              <a:ext uri="{FF2B5EF4-FFF2-40B4-BE49-F238E27FC236}">
                <a16:creationId xmlns:a16="http://schemas.microsoft.com/office/drawing/2014/main" id="{2829140D-B782-3D39-76BB-0B62B2DAB753}"/>
              </a:ext>
            </a:extLst>
          </p:cNvPr>
          <p:cNvPicPr>
            <a:picLocks noChangeAspect="1"/>
          </p:cNvPicPr>
          <p:nvPr/>
        </p:nvPicPr>
        <p:blipFill>
          <a:blip r:embed="rId2"/>
          <a:stretch>
            <a:fillRect/>
          </a:stretch>
        </p:blipFill>
        <p:spPr>
          <a:xfrm>
            <a:off x="631968" y="1124358"/>
            <a:ext cx="10928063" cy="4951050"/>
          </a:xfrm>
          <a:prstGeom prst="rect">
            <a:avLst/>
          </a:prstGeom>
        </p:spPr>
      </p:pic>
      <p:sp>
        <p:nvSpPr>
          <p:cNvPr id="2" name="Off-page Connector 1">
            <a:extLst>
              <a:ext uri="{FF2B5EF4-FFF2-40B4-BE49-F238E27FC236}">
                <a16:creationId xmlns:a16="http://schemas.microsoft.com/office/drawing/2014/main" id="{A03E680A-DB8C-8DD0-1E69-076ECE063C91}"/>
              </a:ext>
            </a:extLst>
          </p:cNvPr>
          <p:cNvSpPr/>
          <p:nvPr/>
        </p:nvSpPr>
        <p:spPr bwMode="auto">
          <a:xfrm>
            <a:off x="0" y="0"/>
            <a:ext cx="1631504" cy="386849"/>
          </a:xfrm>
          <a:prstGeom prst="flowChartOffpageConnector">
            <a:avLst/>
          </a:prstGeom>
          <a:solidFill>
            <a:srgbClr val="4E8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225</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Ac-PSMA-617</a:t>
            </a:r>
          </a:p>
        </p:txBody>
      </p:sp>
    </p:spTree>
    <p:extLst>
      <p:ext uri="{BB962C8B-B14F-4D97-AF65-F5344CB8AC3E}">
        <p14:creationId xmlns:p14="http://schemas.microsoft.com/office/powerpoint/2010/main" val="248896796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1425F-AC4D-B78B-F607-BEFE81F534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AC23F1-6C3A-80AB-31CD-4AB03AE71A96}"/>
              </a:ext>
            </a:extLst>
          </p:cNvPr>
          <p:cNvSpPr>
            <a:spLocks noGrp="1"/>
          </p:cNvSpPr>
          <p:nvPr>
            <p:ph type="title"/>
          </p:nvPr>
        </p:nvSpPr>
        <p:spPr>
          <a:xfrm>
            <a:off x="912285" y="51921"/>
            <a:ext cx="10358967" cy="712783"/>
          </a:xfrm>
        </p:spPr>
        <p:txBody>
          <a:bodyPr/>
          <a:lstStyle/>
          <a:p>
            <a:r>
              <a:rPr lang="en-US" dirty="0">
                <a:solidFill>
                  <a:srgbClr val="0432FF"/>
                </a:solidFill>
              </a:rPr>
              <a:t>Phase I </a:t>
            </a:r>
            <a:r>
              <a:rPr lang="en-US" dirty="0" err="1">
                <a:solidFill>
                  <a:srgbClr val="0432FF"/>
                </a:solidFill>
              </a:rPr>
              <a:t>AcTION</a:t>
            </a:r>
            <a:r>
              <a:rPr lang="en-US" dirty="0">
                <a:solidFill>
                  <a:srgbClr val="0432FF"/>
                </a:solidFill>
              </a:rPr>
              <a:t>: Safety Profile and Antitumor Activity</a:t>
            </a:r>
          </a:p>
        </p:txBody>
      </p:sp>
      <p:sp>
        <p:nvSpPr>
          <p:cNvPr id="5" name="TextBox 4">
            <a:extLst>
              <a:ext uri="{FF2B5EF4-FFF2-40B4-BE49-F238E27FC236}">
                <a16:creationId xmlns:a16="http://schemas.microsoft.com/office/drawing/2014/main" id="{B393155F-5CB0-2438-13FE-DBB613981FAD}"/>
              </a:ext>
            </a:extLst>
          </p:cNvPr>
          <p:cNvSpPr txBox="1"/>
          <p:nvPr/>
        </p:nvSpPr>
        <p:spPr>
          <a:xfrm>
            <a:off x="0" y="6525344"/>
            <a:ext cx="344767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Emmett L et al. ASCO 2026;Abstract 5010.</a:t>
            </a:r>
          </a:p>
        </p:txBody>
      </p:sp>
      <p:pic>
        <p:nvPicPr>
          <p:cNvPr id="4" name="Picture 3">
            <a:extLst>
              <a:ext uri="{FF2B5EF4-FFF2-40B4-BE49-F238E27FC236}">
                <a16:creationId xmlns:a16="http://schemas.microsoft.com/office/drawing/2014/main" id="{453EDBDE-F92D-5D7C-1CC9-D475632A52B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076420" y="712783"/>
            <a:ext cx="8030696" cy="5668546"/>
          </a:xfrm>
          <a:prstGeom prst="rect">
            <a:avLst/>
          </a:prstGeom>
        </p:spPr>
      </p:pic>
      <p:sp>
        <p:nvSpPr>
          <p:cNvPr id="2" name="TextBox 1">
            <a:extLst>
              <a:ext uri="{FF2B5EF4-FFF2-40B4-BE49-F238E27FC236}">
                <a16:creationId xmlns:a16="http://schemas.microsoft.com/office/drawing/2014/main" id="{E415626D-0096-2958-E400-64ACABAA3E55}"/>
              </a:ext>
            </a:extLst>
          </p:cNvPr>
          <p:cNvSpPr txBox="1"/>
          <p:nvPr/>
        </p:nvSpPr>
        <p:spPr>
          <a:xfrm>
            <a:off x="6384032" y="6354270"/>
            <a:ext cx="385765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ChT</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chemotherapy; RLT = radioligand therapy</a:t>
            </a:r>
          </a:p>
        </p:txBody>
      </p:sp>
      <p:sp>
        <p:nvSpPr>
          <p:cNvPr id="6" name="Off-page Connector 5">
            <a:extLst>
              <a:ext uri="{FF2B5EF4-FFF2-40B4-BE49-F238E27FC236}">
                <a16:creationId xmlns:a16="http://schemas.microsoft.com/office/drawing/2014/main" id="{07F84240-EF02-58CA-813F-AD0D80262B19}"/>
              </a:ext>
            </a:extLst>
          </p:cNvPr>
          <p:cNvSpPr/>
          <p:nvPr/>
        </p:nvSpPr>
        <p:spPr bwMode="auto">
          <a:xfrm>
            <a:off x="0" y="0"/>
            <a:ext cx="1631504" cy="386849"/>
          </a:xfrm>
          <a:prstGeom prst="flowChartOffpageConnector">
            <a:avLst/>
          </a:prstGeom>
          <a:solidFill>
            <a:srgbClr val="4E8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225</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Ac-PSMA-617</a:t>
            </a:r>
          </a:p>
        </p:txBody>
      </p:sp>
    </p:spTree>
    <p:extLst>
      <p:ext uri="{BB962C8B-B14F-4D97-AF65-F5344CB8AC3E}">
        <p14:creationId xmlns:p14="http://schemas.microsoft.com/office/powerpoint/2010/main" val="87414781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15ED3-E6AB-C579-C08C-C438BE0C2F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119271-8A0C-41D0-73F5-B459EBFCC838}"/>
              </a:ext>
            </a:extLst>
          </p:cNvPr>
          <p:cNvSpPr>
            <a:spLocks noGrp="1"/>
          </p:cNvSpPr>
          <p:nvPr>
            <p:ph type="title"/>
          </p:nvPr>
        </p:nvSpPr>
        <p:spPr>
          <a:xfrm>
            <a:off x="912284" y="0"/>
            <a:ext cx="10358967" cy="1143000"/>
          </a:xfrm>
        </p:spPr>
        <p:txBody>
          <a:bodyPr/>
          <a:lstStyle/>
          <a:p>
            <a:r>
              <a:rPr lang="en-US" dirty="0">
                <a:solidFill>
                  <a:srgbClr val="0432FF"/>
                </a:solidFill>
              </a:rPr>
              <a:t>Phase II TATCIST Study Design</a:t>
            </a:r>
          </a:p>
        </p:txBody>
      </p:sp>
      <p:sp>
        <p:nvSpPr>
          <p:cNvPr id="5" name="TextBox 4">
            <a:extLst>
              <a:ext uri="{FF2B5EF4-FFF2-40B4-BE49-F238E27FC236}">
                <a16:creationId xmlns:a16="http://schemas.microsoft.com/office/drawing/2014/main" id="{E83057E5-498A-DB99-7ED1-BE3B6E124234}"/>
              </a:ext>
            </a:extLst>
          </p:cNvPr>
          <p:cNvSpPr txBox="1"/>
          <p:nvPr/>
        </p:nvSpPr>
        <p:spPr>
          <a:xfrm>
            <a:off x="0" y="6525344"/>
            <a:ext cx="369626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Delpassand</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et al. AACR 2024;Abstract CT224.</a:t>
            </a:r>
          </a:p>
        </p:txBody>
      </p:sp>
      <p:pic>
        <p:nvPicPr>
          <p:cNvPr id="4" name="Picture 3">
            <a:extLst>
              <a:ext uri="{FF2B5EF4-FFF2-40B4-BE49-F238E27FC236}">
                <a16:creationId xmlns:a16="http://schemas.microsoft.com/office/drawing/2014/main" id="{7B21852D-0033-1314-BDA7-185E709D346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990573" y="884476"/>
            <a:ext cx="6202388" cy="5661142"/>
          </a:xfrm>
          <a:prstGeom prst="rect">
            <a:avLst/>
          </a:prstGeom>
        </p:spPr>
      </p:pic>
      <p:sp>
        <p:nvSpPr>
          <p:cNvPr id="6" name="Off-page Connector 5">
            <a:extLst>
              <a:ext uri="{FF2B5EF4-FFF2-40B4-BE49-F238E27FC236}">
                <a16:creationId xmlns:a16="http://schemas.microsoft.com/office/drawing/2014/main" id="{2830A867-6FA7-1E59-ADD1-AAD05E428786}"/>
              </a:ext>
            </a:extLst>
          </p:cNvPr>
          <p:cNvSpPr/>
          <p:nvPr/>
        </p:nvSpPr>
        <p:spPr bwMode="auto">
          <a:xfrm>
            <a:off x="0" y="-7442"/>
            <a:ext cx="1631504" cy="891918"/>
          </a:xfrm>
          <a:prstGeom prst="flowChartOffpageConnector">
            <a:avLst/>
          </a:prstGeom>
          <a:solidFill>
            <a:srgbClr val="521B9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Tx/>
              <a:buNone/>
              <a:tabLst/>
              <a:defRPr/>
            </a:pP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255</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Ac-PSMA-I&amp;T - zadavotide guraxetan </a:t>
            </a:r>
          </a:p>
        </p:txBody>
      </p:sp>
    </p:spTree>
    <p:extLst>
      <p:ext uri="{BB962C8B-B14F-4D97-AF65-F5344CB8AC3E}">
        <p14:creationId xmlns:p14="http://schemas.microsoft.com/office/powerpoint/2010/main" val="187209681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2A104-0ECC-F3C7-D67F-F4B673F90B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E4D8DD9-0C75-FDAE-CEAA-2A2922C614D4}"/>
              </a:ext>
            </a:extLst>
          </p:cNvPr>
          <p:cNvSpPr>
            <a:spLocks noGrp="1"/>
          </p:cNvSpPr>
          <p:nvPr>
            <p:ph type="title"/>
          </p:nvPr>
        </p:nvSpPr>
        <p:spPr>
          <a:xfrm>
            <a:off x="912284" y="0"/>
            <a:ext cx="10358967" cy="1143000"/>
          </a:xfrm>
        </p:spPr>
        <p:txBody>
          <a:bodyPr/>
          <a:lstStyle/>
          <a:p>
            <a:r>
              <a:rPr lang="en-US" dirty="0">
                <a:solidFill>
                  <a:srgbClr val="0432FF"/>
                </a:solidFill>
              </a:rPr>
              <a:t>Phase II TATCIST: PSA50 Response</a:t>
            </a:r>
          </a:p>
        </p:txBody>
      </p:sp>
      <p:pic>
        <p:nvPicPr>
          <p:cNvPr id="6" name="Picture 5">
            <a:extLst>
              <a:ext uri="{FF2B5EF4-FFF2-40B4-BE49-F238E27FC236}">
                <a16:creationId xmlns:a16="http://schemas.microsoft.com/office/drawing/2014/main" id="{8C4571E4-A37B-982F-74BB-A32E83C618A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198246" y="980728"/>
            <a:ext cx="9787042" cy="5143500"/>
          </a:xfrm>
          <a:prstGeom prst="rect">
            <a:avLst/>
          </a:prstGeom>
        </p:spPr>
      </p:pic>
      <p:sp>
        <p:nvSpPr>
          <p:cNvPr id="2" name="TextBox 1">
            <a:extLst>
              <a:ext uri="{FF2B5EF4-FFF2-40B4-BE49-F238E27FC236}">
                <a16:creationId xmlns:a16="http://schemas.microsoft.com/office/drawing/2014/main" id="{4EE5A73A-89B6-236E-71FC-4E0CF5E792F6}"/>
              </a:ext>
            </a:extLst>
          </p:cNvPr>
          <p:cNvSpPr txBox="1"/>
          <p:nvPr/>
        </p:nvSpPr>
        <p:spPr>
          <a:xfrm>
            <a:off x="0" y="6525344"/>
            <a:ext cx="369626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Delpassand</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et al. AACR 2024;Abstract CT224.</a:t>
            </a:r>
          </a:p>
        </p:txBody>
      </p:sp>
      <p:sp>
        <p:nvSpPr>
          <p:cNvPr id="4" name="TextBox 3">
            <a:extLst>
              <a:ext uri="{FF2B5EF4-FFF2-40B4-BE49-F238E27FC236}">
                <a16:creationId xmlns:a16="http://schemas.microsoft.com/office/drawing/2014/main" id="{4B05132B-4C04-666C-CF3F-B2AF07A5CB55}"/>
              </a:ext>
            </a:extLst>
          </p:cNvPr>
          <p:cNvSpPr txBox="1"/>
          <p:nvPr/>
        </p:nvSpPr>
        <p:spPr>
          <a:xfrm>
            <a:off x="1222872" y="6128736"/>
            <a:ext cx="4989764"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PSA50 = drop in blood PSA level by at least 50% from baseline</a:t>
            </a:r>
          </a:p>
        </p:txBody>
      </p:sp>
      <p:sp>
        <p:nvSpPr>
          <p:cNvPr id="5" name="Off-page Connector 4">
            <a:extLst>
              <a:ext uri="{FF2B5EF4-FFF2-40B4-BE49-F238E27FC236}">
                <a16:creationId xmlns:a16="http://schemas.microsoft.com/office/drawing/2014/main" id="{BE26D77A-06C5-29C6-32F7-B90734A23426}"/>
              </a:ext>
            </a:extLst>
          </p:cNvPr>
          <p:cNvSpPr/>
          <p:nvPr/>
        </p:nvSpPr>
        <p:spPr bwMode="auto">
          <a:xfrm>
            <a:off x="0" y="-7442"/>
            <a:ext cx="1631504" cy="386849"/>
          </a:xfrm>
          <a:prstGeom prst="flowChartOffpageConnector">
            <a:avLst/>
          </a:prstGeom>
          <a:solidFill>
            <a:srgbClr val="521B9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255</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Ac-PSMA-I&amp;T</a:t>
            </a:r>
          </a:p>
        </p:txBody>
      </p:sp>
      <p:sp>
        <p:nvSpPr>
          <p:cNvPr id="7" name="Off-page Connector 6">
            <a:extLst>
              <a:ext uri="{FF2B5EF4-FFF2-40B4-BE49-F238E27FC236}">
                <a16:creationId xmlns:a16="http://schemas.microsoft.com/office/drawing/2014/main" id="{32C18A4C-A428-8C0A-AE1D-57AD046AF41B}"/>
              </a:ext>
            </a:extLst>
          </p:cNvPr>
          <p:cNvSpPr/>
          <p:nvPr/>
        </p:nvSpPr>
        <p:spPr bwMode="auto">
          <a:xfrm>
            <a:off x="0" y="-7442"/>
            <a:ext cx="1631504" cy="891918"/>
          </a:xfrm>
          <a:prstGeom prst="flowChartOffpageConnector">
            <a:avLst/>
          </a:prstGeom>
          <a:solidFill>
            <a:srgbClr val="521B9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Tx/>
              <a:buNone/>
              <a:tabLst/>
              <a:defRPr/>
            </a:pP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255</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Ac-PSMA-I&amp;T - zadavotide guraxetan </a:t>
            </a:r>
          </a:p>
        </p:txBody>
      </p:sp>
    </p:spTree>
    <p:extLst>
      <p:ext uri="{BB962C8B-B14F-4D97-AF65-F5344CB8AC3E}">
        <p14:creationId xmlns:p14="http://schemas.microsoft.com/office/powerpoint/2010/main" val="421272708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A8051-38B6-6710-257F-B59511A606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DDBAAF-1D83-8A98-5A4B-739B7EA83290}"/>
              </a:ext>
            </a:extLst>
          </p:cNvPr>
          <p:cNvSpPr>
            <a:spLocks noGrp="1"/>
          </p:cNvSpPr>
          <p:nvPr>
            <p:ph type="title"/>
          </p:nvPr>
        </p:nvSpPr>
        <p:spPr>
          <a:xfrm>
            <a:off x="912286" y="53752"/>
            <a:ext cx="10358967" cy="1143000"/>
          </a:xfrm>
        </p:spPr>
        <p:txBody>
          <a:bodyPr/>
          <a:lstStyle/>
          <a:p>
            <a:r>
              <a:rPr lang="en-US" dirty="0">
                <a:solidFill>
                  <a:srgbClr val="0432FF"/>
                </a:solidFill>
              </a:rPr>
              <a:t>Phase I PAnTHa Study Design</a:t>
            </a:r>
          </a:p>
        </p:txBody>
      </p:sp>
      <p:sp>
        <p:nvSpPr>
          <p:cNvPr id="5" name="TextBox 4">
            <a:extLst>
              <a:ext uri="{FF2B5EF4-FFF2-40B4-BE49-F238E27FC236}">
                <a16:creationId xmlns:a16="http://schemas.microsoft.com/office/drawing/2014/main" id="{DEBAE179-BB4F-10B4-F463-4330B45B492D}"/>
              </a:ext>
            </a:extLst>
          </p:cNvPr>
          <p:cNvSpPr txBox="1"/>
          <p:nvPr/>
        </p:nvSpPr>
        <p:spPr>
          <a:xfrm>
            <a:off x="0" y="6500422"/>
            <a:ext cx="5272341"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Genitourinary Cancers Symposium 2026;Abstract 19.</a:t>
            </a:r>
          </a:p>
        </p:txBody>
      </p:sp>
      <p:pic>
        <p:nvPicPr>
          <p:cNvPr id="4" name="Picture 3">
            <a:extLst>
              <a:ext uri="{FF2B5EF4-FFF2-40B4-BE49-F238E27FC236}">
                <a16:creationId xmlns:a16="http://schemas.microsoft.com/office/drawing/2014/main" id="{9F896375-3A2E-23EB-8AB1-A15299B6655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01068" y="1196752"/>
            <a:ext cx="10581402" cy="4746221"/>
          </a:xfrm>
          <a:prstGeom prst="rect">
            <a:avLst/>
          </a:prstGeom>
        </p:spPr>
      </p:pic>
      <p:sp>
        <p:nvSpPr>
          <p:cNvPr id="2" name="Off-page Connector 1">
            <a:extLst>
              <a:ext uri="{FF2B5EF4-FFF2-40B4-BE49-F238E27FC236}">
                <a16:creationId xmlns:a16="http://schemas.microsoft.com/office/drawing/2014/main" id="{5DB5C22D-C3CB-B76D-A462-3FACF84E2C81}"/>
              </a:ext>
            </a:extLst>
          </p:cNvPr>
          <p:cNvSpPr/>
          <p:nvPr/>
        </p:nvSpPr>
        <p:spPr bwMode="auto">
          <a:xfrm>
            <a:off x="0" y="0"/>
            <a:ext cx="1919536" cy="386849"/>
          </a:xfrm>
          <a:prstGeom prst="flowChartOffpageConnector">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255</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Ac-PSMA-Trillium</a:t>
            </a:r>
          </a:p>
        </p:txBody>
      </p:sp>
    </p:spTree>
    <p:extLst>
      <p:ext uri="{BB962C8B-B14F-4D97-AF65-F5344CB8AC3E}">
        <p14:creationId xmlns:p14="http://schemas.microsoft.com/office/powerpoint/2010/main" val="249174200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A22D5-E949-4CBB-C02A-30DD745D335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C2F219-5281-F3D8-799D-9031FE348CBA}"/>
              </a:ext>
            </a:extLst>
          </p:cNvPr>
          <p:cNvSpPr>
            <a:spLocks noGrp="1"/>
          </p:cNvSpPr>
          <p:nvPr>
            <p:ph type="title"/>
          </p:nvPr>
        </p:nvSpPr>
        <p:spPr>
          <a:xfrm>
            <a:off x="912286" y="-14044"/>
            <a:ext cx="10358967" cy="1143000"/>
          </a:xfrm>
        </p:spPr>
        <p:txBody>
          <a:bodyPr/>
          <a:lstStyle/>
          <a:p>
            <a:r>
              <a:rPr lang="en-US" dirty="0">
                <a:solidFill>
                  <a:srgbClr val="0432FF"/>
                </a:solidFill>
              </a:rPr>
              <a:t>Phase I PAnTHa: Responses</a:t>
            </a:r>
          </a:p>
        </p:txBody>
      </p:sp>
      <p:sp>
        <p:nvSpPr>
          <p:cNvPr id="5" name="TextBox 4">
            <a:extLst>
              <a:ext uri="{FF2B5EF4-FFF2-40B4-BE49-F238E27FC236}">
                <a16:creationId xmlns:a16="http://schemas.microsoft.com/office/drawing/2014/main" id="{185BD21B-393E-815D-96EB-060CCB6B22D0}"/>
              </a:ext>
            </a:extLst>
          </p:cNvPr>
          <p:cNvSpPr txBox="1"/>
          <p:nvPr/>
        </p:nvSpPr>
        <p:spPr>
          <a:xfrm>
            <a:off x="-15951" y="6505245"/>
            <a:ext cx="5272341"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Saad F et al. Genitourinary Cancers Symposium 2026;Abstract 19.</a:t>
            </a:r>
          </a:p>
        </p:txBody>
      </p:sp>
      <p:pic>
        <p:nvPicPr>
          <p:cNvPr id="4" name="Picture 3">
            <a:extLst>
              <a:ext uri="{FF2B5EF4-FFF2-40B4-BE49-F238E27FC236}">
                <a16:creationId xmlns:a16="http://schemas.microsoft.com/office/drawing/2014/main" id="{1BB0E0BD-2105-1936-ABB0-9E3706B400C4}"/>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0764" y="1128956"/>
            <a:ext cx="10630472" cy="4770346"/>
          </a:xfrm>
          <a:prstGeom prst="rect">
            <a:avLst/>
          </a:prstGeom>
        </p:spPr>
      </p:pic>
      <p:sp>
        <p:nvSpPr>
          <p:cNvPr id="2" name="Off-page Connector 1">
            <a:extLst>
              <a:ext uri="{FF2B5EF4-FFF2-40B4-BE49-F238E27FC236}">
                <a16:creationId xmlns:a16="http://schemas.microsoft.com/office/drawing/2014/main" id="{F77FE2FB-C1CE-CD58-0218-6F6FBCCE1024}"/>
              </a:ext>
            </a:extLst>
          </p:cNvPr>
          <p:cNvSpPr/>
          <p:nvPr/>
        </p:nvSpPr>
        <p:spPr bwMode="auto">
          <a:xfrm>
            <a:off x="0" y="0"/>
            <a:ext cx="1919536" cy="386849"/>
          </a:xfrm>
          <a:prstGeom prst="flowChartOffpageConnector">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255</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Ac-PSMA-Trillium</a:t>
            </a:r>
          </a:p>
        </p:txBody>
      </p:sp>
    </p:spTree>
    <p:extLst>
      <p:ext uri="{BB962C8B-B14F-4D97-AF65-F5344CB8AC3E}">
        <p14:creationId xmlns:p14="http://schemas.microsoft.com/office/powerpoint/2010/main" val="18047550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37480-A590-7DC1-0342-1AB395BD83D8}"/>
              </a:ext>
            </a:extLst>
          </p:cNvPr>
          <p:cNvSpPr>
            <a:spLocks noGrp="1"/>
          </p:cNvSpPr>
          <p:nvPr>
            <p:ph type="title"/>
          </p:nvPr>
        </p:nvSpPr>
        <p:spPr/>
        <p:txBody>
          <a:bodyPr/>
          <a:lstStyle/>
          <a:p>
            <a:r>
              <a:rPr lang="en-US" dirty="0"/>
              <a:t>Select Ongoing Phase III Trials for PSMA-Positive mCRPC</a:t>
            </a:r>
          </a:p>
        </p:txBody>
      </p:sp>
      <p:graphicFrame>
        <p:nvGraphicFramePr>
          <p:cNvPr id="4" name="Content Placeholder 3">
            <a:extLst>
              <a:ext uri="{FF2B5EF4-FFF2-40B4-BE49-F238E27FC236}">
                <a16:creationId xmlns:a16="http://schemas.microsoft.com/office/drawing/2014/main" id="{E0A06FB7-73CD-80A9-871F-CF94CC097764}"/>
              </a:ext>
            </a:extLst>
          </p:cNvPr>
          <p:cNvGraphicFramePr>
            <a:graphicFrameLocks noGrp="1"/>
          </p:cNvGraphicFramePr>
          <p:nvPr>
            <p:ph idx="1"/>
          </p:nvPr>
        </p:nvGraphicFramePr>
        <p:xfrm>
          <a:off x="839416" y="1850058"/>
          <a:ext cx="10358436" cy="3157883"/>
        </p:xfrm>
        <a:graphic>
          <a:graphicData uri="http://schemas.openxmlformats.org/drawingml/2006/table">
            <a:tbl>
              <a:tblPr firstRow="1" bandRow="1">
                <a:tableStyleId>{21E4AEA4-8DFA-4A89-87EB-49C32662AFE0}</a:tableStyleId>
              </a:tblPr>
              <a:tblGrid>
                <a:gridCol w="1872208">
                  <a:extLst>
                    <a:ext uri="{9D8B030D-6E8A-4147-A177-3AD203B41FA5}">
                      <a16:colId xmlns:a16="http://schemas.microsoft.com/office/drawing/2014/main" val="876746199"/>
                    </a:ext>
                  </a:extLst>
                </a:gridCol>
                <a:gridCol w="2736304">
                  <a:extLst>
                    <a:ext uri="{9D8B030D-6E8A-4147-A177-3AD203B41FA5}">
                      <a16:colId xmlns:a16="http://schemas.microsoft.com/office/drawing/2014/main" val="2287440540"/>
                    </a:ext>
                  </a:extLst>
                </a:gridCol>
                <a:gridCol w="3160315">
                  <a:extLst>
                    <a:ext uri="{9D8B030D-6E8A-4147-A177-3AD203B41FA5}">
                      <a16:colId xmlns:a16="http://schemas.microsoft.com/office/drawing/2014/main" val="2828104894"/>
                    </a:ext>
                  </a:extLst>
                </a:gridCol>
                <a:gridCol w="2589609">
                  <a:extLst>
                    <a:ext uri="{9D8B030D-6E8A-4147-A177-3AD203B41FA5}">
                      <a16:colId xmlns:a16="http://schemas.microsoft.com/office/drawing/2014/main" val="2583403330"/>
                    </a:ext>
                  </a:extLst>
                </a:gridCol>
              </a:tblGrid>
              <a:tr h="727748">
                <a:tc>
                  <a:txBody>
                    <a:bodyPr/>
                    <a:lstStyle/>
                    <a:p>
                      <a:pPr marL="0" marR="0" lvl="0" indent="0" algn="l" defTabSz="914115" rtl="0" eaLnBrk="1" fontAlgn="auto" latinLnBrk="0" hangingPunct="1">
                        <a:lnSpc>
                          <a:spcPct val="100000"/>
                        </a:lnSpc>
                        <a:spcBef>
                          <a:spcPts val="0"/>
                        </a:spcBef>
                        <a:spcAft>
                          <a:spcPts val="0"/>
                        </a:spcAft>
                        <a:buClrTx/>
                        <a:buSzTx/>
                        <a:buFontTx/>
                        <a:buNone/>
                        <a:tabLst/>
                        <a:defRPr/>
                      </a:pPr>
                      <a:r>
                        <a:rPr lang="en-US" sz="2000" dirty="0"/>
                        <a:t>Trial name</a:t>
                      </a:r>
                    </a:p>
                  </a:txBody>
                  <a:tcPr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dirty="0" err="1"/>
                        <a:t>ClinicalTrials.gov</a:t>
                      </a:r>
                      <a:r>
                        <a:rPr lang="en-US" sz="2000" dirty="0"/>
                        <a:t> ID</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dirty="0"/>
                        <a:t>Investigational agent</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dirty="0"/>
                        <a:t>Comparator arm</a:t>
                      </a:r>
                    </a:p>
                  </a:txBody>
                  <a:tcPr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944245967"/>
                  </a:ext>
                </a:extLst>
              </a:tr>
              <a:tr h="810045">
                <a:tc>
                  <a:txBody>
                    <a:bodyPr/>
                    <a:lstStyle/>
                    <a:p>
                      <a:pPr marL="0" marR="0" lvl="0" indent="0" algn="l" defTabSz="914115" rtl="0" eaLnBrk="1" fontAlgn="auto" latinLnBrk="0" hangingPunct="1">
                        <a:lnSpc>
                          <a:spcPct val="100000"/>
                        </a:lnSpc>
                        <a:spcBef>
                          <a:spcPts val="0"/>
                        </a:spcBef>
                        <a:spcAft>
                          <a:spcPts val="0"/>
                        </a:spcAft>
                        <a:buClrTx/>
                        <a:buSzTx/>
                        <a:buFontTx/>
                        <a:buNone/>
                        <a:tabLst/>
                        <a:defRPr/>
                      </a:pPr>
                      <a:r>
                        <a:rPr lang="en-US" sz="2000" dirty="0"/>
                        <a:t>VECTRA-01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dirty="0"/>
                        <a:t>NCT07611110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baseline="30000" dirty="0"/>
                        <a:t>225</a:t>
                      </a:r>
                      <a:r>
                        <a:rPr lang="en-US" sz="2000" baseline="0" dirty="0"/>
                        <a:t>Ac-PSMA-I&amp;T</a:t>
                      </a:r>
                    </a:p>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baseline="0" dirty="0"/>
                        <a:t>(zadavotide guraxetan)</a:t>
                      </a:r>
                      <a:endParaRPr lang="en-US" sz="2000" baseline="30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dirty="0"/>
                        <a:t>Investigator’s </a:t>
                      </a:r>
                      <a:br>
                        <a:rPr lang="en-US" sz="2000" dirty="0"/>
                      </a:br>
                      <a:r>
                        <a:rPr lang="en-US" sz="2000" dirty="0"/>
                        <a:t>choice of SOC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739245966"/>
                  </a:ext>
                </a:extLst>
              </a:tr>
              <a:tr h="810045">
                <a:tc>
                  <a:txBody>
                    <a:bodyPr/>
                    <a:lstStyle/>
                    <a:p>
                      <a:pPr marL="0" marR="0" lvl="0" indent="0" algn="l" defTabSz="914115" rtl="0" eaLnBrk="1" fontAlgn="auto" latinLnBrk="0" hangingPunct="1">
                        <a:lnSpc>
                          <a:spcPct val="100000"/>
                        </a:lnSpc>
                        <a:spcBef>
                          <a:spcPts val="0"/>
                        </a:spcBef>
                        <a:spcAft>
                          <a:spcPts val="0"/>
                        </a:spcAft>
                        <a:buClrTx/>
                        <a:buSzTx/>
                        <a:buFontTx/>
                        <a:buNone/>
                        <a:tabLst/>
                        <a:defRPr/>
                      </a:pPr>
                      <a:r>
                        <a:rPr lang="en-US" sz="2000" dirty="0" err="1"/>
                        <a:t>AcTFirst</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dirty="0"/>
                        <a:t>NCT06855277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baseline="30000" dirty="0"/>
                        <a:t>255</a:t>
                      </a:r>
                      <a:r>
                        <a:rPr lang="en-US" sz="2000" baseline="0" dirty="0"/>
                        <a:t>Ac-PSMA-Trillium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dirty="0"/>
                        <a:t>Investigator’s </a:t>
                      </a:r>
                      <a:br>
                        <a:rPr lang="en-US" sz="2000" dirty="0"/>
                      </a:br>
                      <a:r>
                        <a:rPr lang="en-US" sz="2000" dirty="0"/>
                        <a:t>choice of SOC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4693938"/>
                  </a:ext>
                </a:extLst>
              </a:tr>
              <a:tr h="810045">
                <a:tc>
                  <a:txBody>
                    <a:bodyPr/>
                    <a:lstStyle/>
                    <a:p>
                      <a:pPr marL="0" marR="0" lvl="0" indent="0" algn="l" defTabSz="914115" rtl="0" eaLnBrk="1" fontAlgn="auto" latinLnBrk="0" hangingPunct="1">
                        <a:lnSpc>
                          <a:spcPct val="100000"/>
                        </a:lnSpc>
                        <a:spcBef>
                          <a:spcPts val="0"/>
                        </a:spcBef>
                        <a:spcAft>
                          <a:spcPts val="0"/>
                        </a:spcAft>
                        <a:buClrTx/>
                        <a:buSzTx/>
                        <a:buFontTx/>
                        <a:buNone/>
                        <a:tabLst/>
                        <a:defRPr/>
                      </a:pPr>
                      <a:r>
                        <a:rPr lang="en-US" sz="2000" dirty="0" err="1"/>
                        <a:t>PSMAcTION</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dirty="0"/>
                        <a:t>NCT06780670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baseline="30000" dirty="0"/>
                        <a:t>225</a:t>
                      </a:r>
                      <a:r>
                        <a:rPr lang="en-US" sz="2000" baseline="0" dirty="0"/>
                        <a:t>Ac-PSMA-617</a:t>
                      </a:r>
                      <a:endParaRPr lang="en-US" sz="2000" baseline="30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ctr" defTabSz="914115" rtl="0" eaLnBrk="1" fontAlgn="auto" latinLnBrk="0" hangingPunct="1">
                        <a:lnSpc>
                          <a:spcPct val="100000"/>
                        </a:lnSpc>
                        <a:spcBef>
                          <a:spcPts val="0"/>
                        </a:spcBef>
                        <a:spcAft>
                          <a:spcPts val="0"/>
                        </a:spcAft>
                        <a:buClrTx/>
                        <a:buSzTx/>
                        <a:buFontTx/>
                        <a:buNone/>
                        <a:tabLst/>
                        <a:defRPr/>
                      </a:pPr>
                      <a:r>
                        <a:rPr lang="en-US" sz="2000" dirty="0"/>
                        <a:t>Investigator’s </a:t>
                      </a:r>
                      <a:br>
                        <a:rPr lang="en-US" sz="2000" dirty="0"/>
                      </a:br>
                      <a:r>
                        <a:rPr lang="en-US" sz="2000" dirty="0"/>
                        <a:t>choice of SOC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1562601077"/>
                  </a:ext>
                </a:extLst>
              </a:tr>
            </a:tbl>
          </a:graphicData>
        </a:graphic>
      </p:graphicFrame>
    </p:spTree>
    <p:extLst>
      <p:ext uri="{BB962C8B-B14F-4D97-AF65-F5344CB8AC3E}">
        <p14:creationId xmlns:p14="http://schemas.microsoft.com/office/powerpoint/2010/main" val="176130202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EB9-36E6-8729-2D84-E5BC4202E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AAD2C-5C44-4F6B-CD18-A4327770B2FD}"/>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233871534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381F0-6EC5-45AD-07DA-9FF256FBA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35229B-F863-0456-5C27-B8DC7FE250C5}"/>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B6425090-925B-E69B-E539-9ECF13E04865}"/>
              </a:ext>
            </a:extLst>
          </p:cNvPr>
          <p:cNvSpPr>
            <a:spLocks noGrp="1"/>
          </p:cNvSpPr>
          <p:nvPr>
            <p:ph idx="1"/>
          </p:nvPr>
        </p:nvSpPr>
        <p:spPr>
          <a:xfrm>
            <a:off x="2240280" y="1556792"/>
            <a:ext cx="8900586" cy="4530727"/>
          </a:xfrm>
        </p:spPr>
        <p:txBody>
          <a:bodyPr/>
          <a:lstStyle/>
          <a:p>
            <a:pPr>
              <a:spcAft>
                <a:spcPts val="200"/>
              </a:spcAft>
            </a:pPr>
            <a:r>
              <a:rPr lang="en-US" sz="2000" b="1" dirty="0">
                <a:solidFill>
                  <a:schemeClr val="accent6"/>
                </a:solidFill>
              </a:rPr>
              <a:t>A man in his mid 50s presented with de novo metastatic, high-volume, mostly bone disease. Very healthy otherwise. Very educated. He meets the CHAARTED criteria with multiple bone lesions but also the recent first-line lutetium approval, but I told him we don’t have any overall survival data</a:t>
            </a:r>
          </a:p>
          <a:p>
            <a:pPr>
              <a:spcAft>
                <a:spcPts val="200"/>
              </a:spcAft>
            </a:pPr>
            <a:r>
              <a:rPr lang="en-US" sz="2000" b="1" dirty="0">
                <a:solidFill>
                  <a:schemeClr val="accent6"/>
                </a:solidFill>
              </a:rPr>
              <a:t>The patient did his own research. We went back and forth about doublet versus triplet. But he decided to do the lutetium and he just started, and he’s also receiving relugolix and darolutamide.</a:t>
            </a:r>
          </a:p>
          <a:p>
            <a:pPr>
              <a:spcBef>
                <a:spcPts val="1236"/>
              </a:spcBef>
              <a:spcAft>
                <a:spcPts val="200"/>
              </a:spcAft>
            </a:pPr>
            <a:r>
              <a:rPr lang="en-US" sz="2000" b="1" dirty="0"/>
              <a:t>Questions</a:t>
            </a:r>
            <a:endParaRPr lang="en-US" sz="2000" dirty="0"/>
          </a:p>
          <a:p>
            <a:pPr marL="341313" indent="-341313">
              <a:spcAft>
                <a:spcPts val="200"/>
              </a:spcAft>
              <a:buFont typeface="Arial" panose="020B0604020202020204" pitchFamily="34" charset="0"/>
              <a:buChar char="•"/>
            </a:pPr>
            <a:r>
              <a:rPr lang="en-US" sz="2000" kern="1200" dirty="0">
                <a:latin typeface="Calibri"/>
              </a:rPr>
              <a:t>When are you opting for </a:t>
            </a:r>
            <a:r>
              <a:rPr lang="en-US" sz="2000" dirty="0"/>
              <a:t>lutetium</a:t>
            </a:r>
            <a:r>
              <a:rPr lang="en-US" sz="2000" kern="1200" dirty="0">
                <a:latin typeface="Calibri"/>
              </a:rPr>
              <a:t>-based therapy for your patients with mHSPC? What about mCRPC?</a:t>
            </a:r>
          </a:p>
          <a:p>
            <a:pPr marL="341313" indent="-341313">
              <a:spcAft>
                <a:spcPts val="200"/>
              </a:spcAft>
              <a:buFont typeface="Arial" panose="020B0604020202020204" pitchFamily="34" charset="0"/>
              <a:buChar char="•"/>
            </a:pPr>
            <a:r>
              <a:rPr lang="en-US" sz="2000" dirty="0">
                <a:solidFill>
                  <a:schemeClr val="tx1"/>
                </a:solidFill>
              </a:rPr>
              <a:t>Do you see cytopenias with lutetium? What management strategies do you employ to treat dry mouth?</a:t>
            </a:r>
          </a:p>
          <a:p>
            <a:pPr marL="341313" indent="-341313">
              <a:spcAft>
                <a:spcPts val="200"/>
              </a:spcAft>
              <a:buFont typeface="Arial" panose="020B0604020202020204" pitchFamily="34" charset="0"/>
              <a:buChar char="•"/>
            </a:pPr>
            <a:r>
              <a:rPr lang="en-US" sz="2000" dirty="0">
                <a:solidFill>
                  <a:schemeClr val="tx1"/>
                </a:solidFill>
              </a:rPr>
              <a:t>Do you think it’s necessary to give patients all 6 doses of lutetium?</a:t>
            </a:r>
          </a:p>
        </p:txBody>
      </p:sp>
      <p:sp>
        <p:nvSpPr>
          <p:cNvPr id="3" name="Title 1">
            <a:extLst>
              <a:ext uri="{FF2B5EF4-FFF2-40B4-BE49-F238E27FC236}">
                <a16:creationId xmlns:a16="http://schemas.microsoft.com/office/drawing/2014/main" id="{C5CDD99F-9361-A768-0F3A-3848804C9110}"/>
              </a:ext>
            </a:extLst>
          </p:cNvPr>
          <p:cNvSpPr txBox="1">
            <a:spLocks/>
          </p:cNvSpPr>
          <p:nvPr/>
        </p:nvSpPr>
        <p:spPr bwMode="auto">
          <a:xfrm>
            <a:off x="0" y="1735594"/>
            <a:ext cx="2240280"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Zafar</a:t>
            </a:r>
          </a:p>
        </p:txBody>
      </p:sp>
      <p:pic>
        <p:nvPicPr>
          <p:cNvPr id="7" name="Picture 6">
            <a:extLst>
              <a:ext uri="{FF2B5EF4-FFF2-40B4-BE49-F238E27FC236}">
                <a16:creationId xmlns:a16="http://schemas.microsoft.com/office/drawing/2014/main" id="{4351C2FE-4121-EEE8-198D-FA8BEA920124}"/>
              </a:ext>
            </a:extLst>
          </p:cNvPr>
          <p:cNvPicPr>
            <a:picLocks/>
          </p:cNvPicPr>
          <p:nvPr/>
        </p:nvPicPr>
        <p:blipFill rotWithShape="1">
          <a:blip r:embed="rId2"/>
          <a:srcRect l="31794" t="14223" r="31404" b="19161"/>
          <a:stretch>
            <a:fillRect/>
          </a:stretch>
        </p:blipFill>
        <p:spPr>
          <a:xfrm>
            <a:off x="334963" y="251240"/>
            <a:ext cx="1435608" cy="1435608"/>
          </a:xfrm>
          <a:prstGeom prst="ellipse">
            <a:avLst/>
          </a:prstGeom>
          <a:effectLst/>
        </p:spPr>
      </p:pic>
    </p:spTree>
    <p:extLst>
      <p:ext uri="{BB962C8B-B14F-4D97-AF65-F5344CB8AC3E}">
        <p14:creationId xmlns:p14="http://schemas.microsoft.com/office/powerpoint/2010/main" val="360312990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B3A9F-0ED2-C413-A59D-1B6EA41633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728716-91BD-260D-5E17-48D8857E1594}"/>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4CE1E439-4DEA-A349-BFA2-6BF5E6D0A76B}"/>
              </a:ext>
            </a:extLst>
          </p:cNvPr>
          <p:cNvSpPr>
            <a:spLocks noGrp="1"/>
          </p:cNvSpPr>
          <p:nvPr>
            <p:ph idx="1"/>
          </p:nvPr>
        </p:nvSpPr>
        <p:spPr>
          <a:xfrm>
            <a:off x="2370667" y="1531935"/>
            <a:ext cx="8900586" cy="4530727"/>
          </a:xfrm>
        </p:spPr>
        <p:txBody>
          <a:bodyPr/>
          <a:lstStyle/>
          <a:p>
            <a:r>
              <a:rPr lang="en-US" sz="2200" b="1" dirty="0">
                <a:solidFill>
                  <a:schemeClr val="accent6"/>
                </a:solidFill>
              </a:rPr>
              <a:t>88-year-old Vietnamese man with de novo metastatic disease to the bone did well for 3 years on hormone management but then had disease progression</a:t>
            </a:r>
          </a:p>
          <a:p>
            <a:r>
              <a:rPr lang="en-US" sz="2200" b="1" dirty="0">
                <a:solidFill>
                  <a:schemeClr val="accent6"/>
                </a:solidFill>
              </a:rPr>
              <a:t>Now doing very well on lutetium with relief of bone pain and reduced PSA levels — no tolerability issues at all</a:t>
            </a:r>
          </a:p>
          <a:p>
            <a:pPr>
              <a:spcBef>
                <a:spcPts val="1392"/>
              </a:spcBef>
            </a:pPr>
            <a:r>
              <a:rPr lang="en-US" sz="2200" b="1" dirty="0"/>
              <a:t>Questions</a:t>
            </a:r>
          </a:p>
          <a:p>
            <a:pPr marL="350838" indent="-341313">
              <a:buFont typeface="Arial" panose="020B0604020202020204" pitchFamily="34" charset="0"/>
              <a:buChar char="•"/>
              <a:tabLst>
                <a:tab pos="282575" algn="l"/>
              </a:tabLst>
            </a:pPr>
            <a:r>
              <a:rPr lang="en-US" sz="2200" dirty="0"/>
              <a:t>If he has disease progression and a return of his bone pain, what do I do?  </a:t>
            </a:r>
          </a:p>
          <a:p>
            <a:pPr marL="350838" indent="-341313">
              <a:buFont typeface="Arial" panose="020B0604020202020204" pitchFamily="34" charset="0"/>
              <a:buChar char="•"/>
              <a:tabLst>
                <a:tab pos="282575" algn="l"/>
              </a:tabLst>
            </a:pPr>
            <a:r>
              <a:rPr lang="en-US" sz="2200" dirty="0"/>
              <a:t>Like almost all patients this age, he does not want chemotherapy. Any new agents in clinical trials that might be helpful? Other radioligands (actinium)? PROTACs? Bispecific antibodies? Novel agents that would be safe in very elderly patients?</a:t>
            </a:r>
          </a:p>
          <a:p>
            <a:endParaRPr lang="en-US" sz="2200" dirty="0"/>
          </a:p>
        </p:txBody>
      </p:sp>
      <p:sp>
        <p:nvSpPr>
          <p:cNvPr id="3" name="Title 1">
            <a:extLst>
              <a:ext uri="{FF2B5EF4-FFF2-40B4-BE49-F238E27FC236}">
                <a16:creationId xmlns:a16="http://schemas.microsoft.com/office/drawing/2014/main" id="{E04B1EEE-8D98-57FF-1034-241F18818E63}"/>
              </a:ext>
            </a:extLst>
          </p:cNvPr>
          <p:cNvSpPr txBox="1">
            <a:spLocks/>
          </p:cNvSpPr>
          <p:nvPr/>
        </p:nvSpPr>
        <p:spPr bwMode="auto">
          <a:xfrm>
            <a:off x="0" y="1805137"/>
            <a:ext cx="2243667"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Gandhi</a:t>
            </a:r>
          </a:p>
        </p:txBody>
      </p:sp>
      <p:pic>
        <p:nvPicPr>
          <p:cNvPr id="7" name="Picture 6">
            <a:extLst>
              <a:ext uri="{FF2B5EF4-FFF2-40B4-BE49-F238E27FC236}">
                <a16:creationId xmlns:a16="http://schemas.microsoft.com/office/drawing/2014/main" id="{9596595B-074D-E4DC-3984-D0C3B4346455}"/>
              </a:ext>
            </a:extLst>
          </p:cNvPr>
          <p:cNvPicPr>
            <a:picLocks noChangeAspect="1"/>
          </p:cNvPicPr>
          <p:nvPr/>
        </p:nvPicPr>
        <p:blipFill rotWithShape="1">
          <a:blip r:embed="rId2"/>
          <a:srcRect l="25809" t="11541" r="24087" b="29"/>
          <a:stretch>
            <a:fillRect/>
          </a:stretch>
        </p:blipFill>
        <p:spPr>
          <a:xfrm>
            <a:off x="334963" y="251240"/>
            <a:ext cx="1435608" cy="1435608"/>
          </a:xfrm>
          <a:prstGeom prst="ellipse">
            <a:avLst/>
          </a:prstGeom>
          <a:effectLst/>
        </p:spPr>
      </p:pic>
    </p:spTree>
    <p:extLst>
      <p:ext uri="{BB962C8B-B14F-4D97-AF65-F5344CB8AC3E}">
        <p14:creationId xmlns:p14="http://schemas.microsoft.com/office/powerpoint/2010/main" val="42826631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Grp="1" noChangeArrowheads="1"/>
          </p:cNvSpPr>
          <p:nvPr>
            <p:ph type="title"/>
          </p:nvPr>
        </p:nvSpPr>
        <p:spPr>
          <a:xfrm>
            <a:off x="381000" y="692696"/>
            <a:ext cx="11430000" cy="3206825"/>
          </a:xfrm>
        </p:spPr>
        <p:txBody>
          <a:bodyPr wrap="square" anchor="b">
            <a:noAutofit/>
          </a:bodyPr>
          <a:lstStyle/>
          <a:p>
            <a:pPr>
              <a:spcBef>
                <a:spcPts val="600"/>
              </a:spcBef>
            </a:pPr>
            <a:r>
              <a:rPr lang="en-US" sz="4600" dirty="0">
                <a:solidFill>
                  <a:srgbClr val="0331FF"/>
                </a:solidFill>
                <a:latin typeface="Calibri" panose="020F0502020204030204" pitchFamily="34" charset="0"/>
                <a:cs typeface="Calibri" panose="020F0502020204030204" pitchFamily="34" charset="0"/>
              </a:rPr>
              <a:t>Integrating New Advances into </a:t>
            </a:r>
            <a:br>
              <a:rPr lang="en-US" sz="4600" dirty="0">
                <a:solidFill>
                  <a:srgbClr val="0331FF"/>
                </a:solidFill>
                <a:latin typeface="Calibri" panose="020F0502020204030204" pitchFamily="34" charset="0"/>
                <a:cs typeface="Calibri" panose="020F0502020204030204" pitchFamily="34" charset="0"/>
              </a:rPr>
            </a:br>
            <a:r>
              <a:rPr lang="en-US" sz="4600" dirty="0">
                <a:solidFill>
                  <a:srgbClr val="0331FF"/>
                </a:solidFill>
                <a:latin typeface="Calibri" panose="020F0502020204030204" pitchFamily="34" charset="0"/>
                <a:cs typeface="Calibri" panose="020F0502020204030204" pitchFamily="34" charset="0"/>
              </a:rPr>
              <a:t>Community Oncology Practice </a:t>
            </a:r>
            <a:br>
              <a:rPr lang="en-US" sz="4600" dirty="0">
                <a:solidFill>
                  <a:srgbClr val="0331FF"/>
                </a:solidFill>
                <a:latin typeface="Calibri" panose="020F0502020204030204" pitchFamily="34" charset="0"/>
                <a:cs typeface="Calibri" panose="020F0502020204030204" pitchFamily="34" charset="0"/>
              </a:rPr>
            </a:br>
            <a:br>
              <a:rPr lang="en-US" sz="1000" dirty="0">
                <a:solidFill>
                  <a:srgbClr val="0331FF"/>
                </a:solidFill>
                <a:latin typeface="Calibri" panose="020F0502020204030204" pitchFamily="34" charset="0"/>
                <a:cs typeface="Calibri" panose="020F0502020204030204" pitchFamily="34" charset="0"/>
              </a:rPr>
            </a:br>
            <a:r>
              <a:rPr lang="en-US" sz="4000" b="0" i="1" dirty="0">
                <a:solidFill>
                  <a:srgbClr val="015593"/>
                </a:solidFill>
                <a:latin typeface="Calibri" panose="020F0502020204030204" pitchFamily="34" charset="0"/>
                <a:cs typeface="Calibri" panose="020F0502020204030204" pitchFamily="34" charset="0"/>
              </a:rPr>
              <a:t>CME/MOC, NCPD and ACPE Accredited</a:t>
            </a:r>
          </a:p>
        </p:txBody>
      </p:sp>
      <p:sp>
        <p:nvSpPr>
          <p:cNvPr id="13" name="Rectangle 4">
            <a:extLst>
              <a:ext uri="{FF2B5EF4-FFF2-40B4-BE49-F238E27FC236}">
                <a16:creationId xmlns:a16="http://schemas.microsoft.com/office/drawing/2014/main" id="{A715E886-7A4D-B146-ABE9-3E74E44BADF6}"/>
              </a:ext>
            </a:extLst>
          </p:cNvPr>
          <p:cNvSpPr txBox="1">
            <a:spLocks noChangeArrowheads="1"/>
          </p:cNvSpPr>
          <p:nvPr/>
        </p:nvSpPr>
        <p:spPr bwMode="auto">
          <a:xfrm>
            <a:off x="381000" y="4257488"/>
            <a:ext cx="11430000" cy="1894114"/>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ts val="600"/>
              </a:spcBef>
              <a:spcAft>
                <a:spcPct val="0"/>
              </a:spcAft>
              <a:buClr>
                <a:srgbClr val="000000"/>
              </a:buClr>
              <a:buSzPct val="45000"/>
              <a:buFont typeface="Wingdings" pitchFamily="-72" charset="2"/>
              <a:buNone/>
              <a:tabLst/>
              <a:defRPr/>
            </a:pPr>
            <a:r>
              <a:rPr kumimoji="0" lang="en-US" sz="40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rPr>
              <a:t>Saturday, October 17, 2026 </a:t>
            </a:r>
            <a:br>
              <a:rPr kumimoji="0" lang="en-US" sz="40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rPr>
            </a:br>
            <a:r>
              <a:rPr kumimoji="0" lang="en-US" sz="40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rPr>
              <a:t>7:15 AM – 12:00 PM ET</a:t>
            </a:r>
          </a:p>
        </p:txBody>
      </p:sp>
    </p:spTree>
    <p:custDataLst>
      <p:tags r:id="rId1"/>
    </p:custDataLst>
    <p:extLst>
      <p:ext uri="{BB962C8B-B14F-4D97-AF65-F5344CB8AC3E}">
        <p14:creationId xmlns:p14="http://schemas.microsoft.com/office/powerpoint/2010/main" val="243791267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FEA60-B2F4-A316-0CB6-7E23C0E814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8D0A8C4-4D31-ACD5-932D-15DFC65E7C92}"/>
              </a:ext>
            </a:extLst>
          </p:cNvPr>
          <p:cNvSpPr/>
          <p:nvPr/>
        </p:nvSpPr>
        <p:spPr bwMode="auto">
          <a:xfrm>
            <a:off x="695400" y="3535541"/>
            <a:ext cx="10332720" cy="685547"/>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0E5B9027-5AEB-828D-E6EC-C41542399039}"/>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1CB65EC0-40CD-B94F-1BF5-3B7C1F328A0F}"/>
              </a:ext>
            </a:extLst>
          </p:cNvPr>
          <p:cNvSpPr txBox="1">
            <a:spLocks/>
          </p:cNvSpPr>
          <p:nvPr/>
        </p:nvSpPr>
        <p:spPr bwMode="auto">
          <a:xfrm>
            <a:off x="990650" y="1628800"/>
            <a:ext cx="10202237"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0000"/>
              </a:lnSpc>
              <a:spcBef>
                <a:spcPts val="2400"/>
              </a:spcBef>
              <a:spcAft>
                <a:spcPts val="0"/>
              </a:spcAft>
              <a:buClr>
                <a:srgbClr val="000000"/>
              </a:buClr>
              <a:buSzPct val="100000"/>
              <a:buFont typeface="Arial" pitchFamily="-72" charset="0"/>
              <a:buNone/>
              <a:tabLst/>
              <a:defRPr/>
            </a:pPr>
            <a:r>
              <a:rPr kumimoji="0" lang="en-US" sz="3000" b="1" i="0" u="none" strike="noStrike" kern="1200" cap="none" spc="0" normalizeH="0" baseline="0" noProof="0" dirty="0">
                <a:ln>
                  <a:noFill/>
                </a:ln>
                <a:solidFill>
                  <a:srgbClr val="000000"/>
                </a:solidFill>
                <a:effectLst/>
                <a:uLnTx/>
                <a:uFillTx/>
                <a:latin typeface="Calibri" charset="0"/>
                <a:ea typeface="MS PGothic" pitchFamily="34" charset="-128"/>
              </a:rPr>
              <a:t>Module 1 — Breast Cancer: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Drs Geyer, Lustberg, Nanda and Wander</a:t>
            </a:r>
          </a:p>
          <a:p>
            <a:pPr marL="98425" marR="0" lvl="0" indent="0" algn="l" defTabSz="412750" rtl="0" eaLnBrk="0" fontAlgn="base" latinLnBrk="0" hangingPunct="0">
              <a:lnSpc>
                <a:spcPct val="100000"/>
              </a:lnSpc>
              <a:spcBef>
                <a:spcPts val="2400"/>
              </a:spcBef>
              <a:spcAft>
                <a:spcPts val="0"/>
              </a:spcAft>
              <a:buClr>
                <a:srgbClr val="000000"/>
              </a:buClr>
              <a:buSzPct val="100000"/>
              <a:buFont typeface="Arial" pitchFamily="-72" charset="0"/>
              <a:buNone/>
              <a:tabLst/>
              <a:defRPr/>
            </a:pPr>
            <a:r>
              <a:rPr kumimoji="0" lang="en-US" sz="3000" b="1" i="0" u="none" strike="noStrike" kern="1200" cap="none" spc="0" normalizeH="0" baseline="0" noProof="0" dirty="0">
                <a:ln>
                  <a:noFill/>
                </a:ln>
                <a:solidFill>
                  <a:srgbClr val="000000"/>
                </a:solidFill>
                <a:effectLst/>
                <a:uLnTx/>
                <a:uFillTx/>
                <a:latin typeface="Calibri" charset="0"/>
                <a:ea typeface="MS PGothic" pitchFamily="34" charset="-128"/>
              </a:rPr>
              <a:t>Module 2 — Prostate Cancer: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Drs Agarwal and </a:t>
            </a:r>
            <a:r>
              <a:rPr kumimoji="0" lang="en-US" sz="3000" b="0" i="1" u="none" strike="noStrike" kern="1200" cap="none" spc="0" normalizeH="0" baseline="0" noProof="0" dirty="0" err="1">
                <a:ln>
                  <a:noFill/>
                </a:ln>
                <a:solidFill>
                  <a:srgbClr val="000000"/>
                </a:solidFill>
                <a:effectLst/>
                <a:uLnTx/>
                <a:uFillTx/>
                <a:latin typeface="Calibri" charset="0"/>
                <a:ea typeface="MS PGothic" pitchFamily="34" charset="-128"/>
              </a:rPr>
              <a:t>Antonarakis</a:t>
            </a:r>
            <a:endParaRPr kumimoji="0" lang="en-US" sz="3000" b="0" i="1" u="none" strike="noStrike" kern="1200" cap="none" spc="0" normalizeH="0" baseline="0" noProof="0" dirty="0">
              <a:ln>
                <a:noFill/>
              </a:ln>
              <a:solidFill>
                <a:srgbClr val="FF40FF"/>
              </a:solidFill>
              <a:effectLst/>
              <a:uLnTx/>
              <a:uFillTx/>
              <a:latin typeface="Calibri" charset="0"/>
              <a:ea typeface="MS PGothic" pitchFamily="34" charset="-128"/>
            </a:endParaRPr>
          </a:p>
          <a:p>
            <a:pPr marL="98425" marR="0" lvl="0" indent="0" algn="l" defTabSz="412750" rtl="0" eaLnBrk="0" fontAlgn="base" latinLnBrk="0" hangingPunct="0">
              <a:lnSpc>
                <a:spcPct val="100000"/>
              </a:lnSpc>
              <a:spcBef>
                <a:spcPts val="2400"/>
              </a:spcBef>
              <a:spcAft>
                <a:spcPts val="0"/>
              </a:spcAft>
              <a:buClr>
                <a:srgbClr val="000000"/>
              </a:buClr>
              <a:buSzPct val="100000"/>
              <a:buFont typeface="Arial" pitchFamily="-72" charset="0"/>
              <a:buNone/>
              <a:tabLst/>
              <a:defRPr/>
            </a:pPr>
            <a:r>
              <a:rPr kumimoji="0" lang="en-US" sz="3000" b="1" i="0" u="none" strike="noStrike" kern="1200" cap="none" spc="0" normalizeH="0" baseline="0" noProof="0" dirty="0">
                <a:ln>
                  <a:noFill/>
                </a:ln>
                <a:solidFill>
                  <a:srgbClr val="FFFFFF"/>
                </a:solidFill>
                <a:effectLst/>
                <a:uLnTx/>
                <a:uFillTx/>
                <a:latin typeface="Calibri" charset="0"/>
                <a:ea typeface="MS PGothic" pitchFamily="34" charset="-128"/>
              </a:rPr>
              <a:t>Module 3 — Multiple Myeloma: </a:t>
            </a:r>
            <a:r>
              <a:rPr kumimoji="0" lang="en-US" sz="3000" b="0" i="1" u="none" strike="noStrike" kern="1200" cap="none" spc="0" normalizeH="0" baseline="0" noProof="0" dirty="0">
                <a:ln>
                  <a:noFill/>
                </a:ln>
                <a:solidFill>
                  <a:srgbClr val="FFFFFF"/>
                </a:solidFill>
                <a:effectLst/>
                <a:uLnTx/>
                <a:uFillTx/>
                <a:latin typeface="Calibri" charset="0"/>
                <a:ea typeface="MS PGothic" pitchFamily="34" charset="-128"/>
              </a:rPr>
              <a:t>Drs </a:t>
            </a:r>
            <a:r>
              <a:rPr kumimoji="0" lang="en-US" sz="3000" b="0" i="1" u="none" strike="noStrike" kern="1200" cap="none" spc="0" normalizeH="0" baseline="0" noProof="0" dirty="0" err="1">
                <a:ln>
                  <a:noFill/>
                </a:ln>
                <a:solidFill>
                  <a:srgbClr val="FFFFFF"/>
                </a:solidFill>
                <a:effectLst/>
                <a:uLnTx/>
                <a:uFillTx/>
                <a:latin typeface="Calibri" charset="0"/>
                <a:ea typeface="MS PGothic" pitchFamily="34" charset="-128"/>
              </a:rPr>
              <a:t>Lonial</a:t>
            </a:r>
            <a:r>
              <a:rPr kumimoji="0" lang="en-US" sz="3000" b="0" i="1" u="none" strike="noStrike" kern="1200" cap="none" spc="0" normalizeH="0" baseline="0" noProof="0" dirty="0">
                <a:ln>
                  <a:noFill/>
                </a:ln>
                <a:solidFill>
                  <a:srgbClr val="FFFFFF"/>
                </a:solidFill>
                <a:effectLst/>
                <a:uLnTx/>
                <a:uFillTx/>
                <a:latin typeface="Calibri" charset="0"/>
                <a:ea typeface="MS PGothic" pitchFamily="34" charset="-128"/>
              </a:rPr>
              <a:t> and Richardson</a:t>
            </a:r>
          </a:p>
        </p:txBody>
      </p:sp>
    </p:spTree>
    <p:extLst>
      <p:ext uri="{BB962C8B-B14F-4D97-AF65-F5344CB8AC3E}">
        <p14:creationId xmlns:p14="http://schemas.microsoft.com/office/powerpoint/2010/main" val="197900330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35088"/>
            <a:ext cx="10358967" cy="1143000"/>
          </a:xfrm>
        </p:spPr>
        <p:txBody>
          <a:bodyPr/>
          <a:lstStyle/>
          <a:p>
            <a:r>
              <a:rPr lang="en-US" dirty="0">
                <a:solidFill>
                  <a:srgbClr val="0432FF"/>
                </a:solidFill>
              </a:rPr>
              <a:t>Multiple Myeloma </a:t>
            </a:r>
            <a:r>
              <a:rPr lang="en-US" dirty="0"/>
              <a:t>Faculty</a:t>
            </a:r>
          </a:p>
        </p:txBody>
      </p:sp>
      <p:sp>
        <p:nvSpPr>
          <p:cNvPr id="9" name="Text Box 7"/>
          <p:cNvSpPr txBox="1">
            <a:spLocks noChangeArrowheads="1"/>
          </p:cNvSpPr>
          <p:nvPr/>
        </p:nvSpPr>
        <p:spPr bwMode="auto">
          <a:xfrm>
            <a:off x="8027447" y="2150516"/>
            <a:ext cx="3901202" cy="1710532"/>
          </a:xfrm>
          <a:prstGeom prst="rect">
            <a:avLst/>
          </a:prstGeom>
          <a:noFill/>
          <a:ln w="9525">
            <a:noFill/>
            <a:miter lim="800000"/>
            <a:headEnd/>
            <a:tailEnd/>
          </a:ln>
        </p:spPr>
        <p:txBody>
          <a:bodyPr lIns="91440" tIns="0" rIns="0" bIns="0">
            <a:prstTxWarp prst="textNoShape">
              <a:avLst/>
            </a:prstTxWarp>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Paul G Richardson, MD</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Clinical Program Leader and Director of Clinical Research</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Jerome Lipper Multiple Myeloma Center</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Dana-Farber Cancer Institute</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RJ Corman Professor of Medicine</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Harvard Medical School</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Boston, Massachusetts</a:t>
            </a:r>
          </a:p>
        </p:txBody>
      </p:sp>
      <p:pic>
        <p:nvPicPr>
          <p:cNvPr id="17" name="Picture 16">
            <a:extLst>
              <a:ext uri="{FF2B5EF4-FFF2-40B4-BE49-F238E27FC236}">
                <a16:creationId xmlns:a16="http://schemas.microsoft.com/office/drawing/2014/main" id="{A3DBE2E7-AEC4-464A-BE31-1B7D79A3263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59295" y="2150516"/>
            <a:ext cx="1371600" cy="1371600"/>
          </a:xfrm>
          <a:prstGeom prst="rect">
            <a:avLst/>
          </a:prstGeom>
        </p:spPr>
      </p:pic>
      <p:pic>
        <p:nvPicPr>
          <p:cNvPr id="5" name="Picture 4">
            <a:extLst>
              <a:ext uri="{FF2B5EF4-FFF2-40B4-BE49-F238E27FC236}">
                <a16:creationId xmlns:a16="http://schemas.microsoft.com/office/drawing/2014/main" id="{652EB462-CAA3-673D-3A63-8A315BEB89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4184" y="2150516"/>
            <a:ext cx="1371600" cy="1371600"/>
          </a:xfrm>
          <a:prstGeom prst="rect">
            <a:avLst/>
          </a:prstGeom>
        </p:spPr>
      </p:pic>
      <p:sp>
        <p:nvSpPr>
          <p:cNvPr id="6" name="Text Box 7">
            <a:extLst>
              <a:ext uri="{FF2B5EF4-FFF2-40B4-BE49-F238E27FC236}">
                <a16:creationId xmlns:a16="http://schemas.microsoft.com/office/drawing/2014/main" id="{2418FBE3-D4D7-FE55-DEBF-990CBBE798AE}"/>
              </a:ext>
            </a:extLst>
          </p:cNvPr>
          <p:cNvSpPr txBox="1">
            <a:spLocks noChangeArrowheads="1"/>
          </p:cNvSpPr>
          <p:nvPr/>
        </p:nvSpPr>
        <p:spPr bwMode="auto">
          <a:xfrm>
            <a:off x="2168924" y="2150516"/>
            <a:ext cx="3999084" cy="1300504"/>
          </a:xfrm>
          <a:prstGeom prst="rect">
            <a:avLst/>
          </a:prstGeom>
          <a:noFill/>
          <a:ln w="9525">
            <a:noFill/>
            <a:miter lim="800000"/>
            <a:headEnd/>
            <a:tailEnd/>
          </a:ln>
        </p:spPr>
        <p:txBody>
          <a:bodyPr lIns="91440" tIns="0" rIns="0" bIns="0">
            <a:prstTxWarp prst="textNoShape">
              <a:avLst/>
            </a:prstTxWarp>
          </a:bodyPr>
          <a:lstStyle/>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Sagar </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ＭＳ Ｐゴシック" charset="0"/>
                <a:cs typeface="Calibri" panose="020F0502020204030204" pitchFamily="34" charset="0"/>
              </a:rPr>
              <a:t>Lonial</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MD, FACP, FASCO</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Chair and Professor</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Department of Hematology and Medical Oncology</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Anne and Bernard Gray Family Chair in Cancer</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Chief Medical Officer</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Winship Cancer Institute</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Emory University School of Medicine</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Atlanta, Georgia</a:t>
            </a:r>
          </a:p>
        </p:txBody>
      </p:sp>
    </p:spTree>
    <p:custDataLst>
      <p:tags r:id="rId1"/>
    </p:custDataLst>
    <p:extLst>
      <p:ext uri="{BB962C8B-B14F-4D97-AF65-F5344CB8AC3E}">
        <p14:creationId xmlns:p14="http://schemas.microsoft.com/office/powerpoint/2010/main" val="318131120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5365"/>
            <a:ext cx="10358967" cy="1323025"/>
          </a:xfrm>
        </p:spPr>
        <p:txBody>
          <a:bodyPr/>
          <a:lstStyle/>
          <a:p>
            <a:r>
              <a:rPr lang="en-US" dirty="0"/>
              <a:t>Consulting General Medical Oncologists</a:t>
            </a:r>
          </a:p>
        </p:txBody>
      </p:sp>
      <p:sp>
        <p:nvSpPr>
          <p:cNvPr id="4" name="Text Box 7">
            <a:extLst>
              <a:ext uri="{FF2B5EF4-FFF2-40B4-BE49-F238E27FC236}">
                <a16:creationId xmlns:a16="http://schemas.microsoft.com/office/drawing/2014/main" id="{AB3727FD-F233-5F0E-C085-06F51C72E6FB}"/>
              </a:ext>
            </a:extLst>
          </p:cNvPr>
          <p:cNvSpPr txBox="1">
            <a:spLocks noChangeArrowheads="1"/>
          </p:cNvSpPr>
          <p:nvPr/>
        </p:nvSpPr>
        <p:spPr bwMode="auto">
          <a:xfrm>
            <a:off x="1747067" y="1218362"/>
            <a:ext cx="4180007"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Susmitha </a:t>
            </a:r>
            <a:r>
              <a:rPr kumimoji="0" lang="en-US" sz="1600" b="1" i="0" u="none" strike="noStrike" kern="1200" cap="none" spc="0" normalizeH="0" baseline="0" noProof="0" dirty="0" err="1">
                <a:ln>
                  <a:noFill/>
                </a:ln>
                <a:solidFill>
                  <a:srgbClr val="000000"/>
                </a:solidFill>
                <a:effectLst/>
                <a:uLnTx/>
                <a:uFillTx/>
                <a:latin typeface="Calibri"/>
                <a:ea typeface="MS PGothic" charset="0"/>
                <a:cs typeface="+mn-cs"/>
              </a:rPr>
              <a:t>Apuri</a:t>
            </a: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Inverness and Lecanto, Florida</a:t>
            </a:r>
          </a:p>
        </p:txBody>
      </p:sp>
      <p:sp>
        <p:nvSpPr>
          <p:cNvPr id="5" name="Text Box 7">
            <a:extLst>
              <a:ext uri="{FF2B5EF4-FFF2-40B4-BE49-F238E27FC236}">
                <a16:creationId xmlns:a16="http://schemas.microsoft.com/office/drawing/2014/main" id="{A54A468D-F425-5031-3A18-E26456DED163}"/>
              </a:ext>
            </a:extLst>
          </p:cNvPr>
          <p:cNvSpPr txBox="1">
            <a:spLocks noChangeArrowheads="1"/>
          </p:cNvSpPr>
          <p:nvPr/>
        </p:nvSpPr>
        <p:spPr bwMode="auto">
          <a:xfrm>
            <a:off x="1747067" y="2590922"/>
            <a:ext cx="4156846"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Mamta Choksi,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Trinity, Florida</a:t>
            </a:r>
          </a:p>
        </p:txBody>
      </p:sp>
      <p:sp>
        <p:nvSpPr>
          <p:cNvPr id="8" name="Text Box 7">
            <a:extLst>
              <a:ext uri="{FF2B5EF4-FFF2-40B4-BE49-F238E27FC236}">
                <a16:creationId xmlns:a16="http://schemas.microsoft.com/office/drawing/2014/main" id="{0A8004DA-39CC-3F9D-2BD7-6E647A8DD6EF}"/>
              </a:ext>
            </a:extLst>
          </p:cNvPr>
          <p:cNvSpPr txBox="1">
            <a:spLocks noChangeArrowheads="1"/>
          </p:cNvSpPr>
          <p:nvPr/>
        </p:nvSpPr>
        <p:spPr bwMode="auto">
          <a:xfrm>
            <a:off x="1747067" y="3965594"/>
            <a:ext cx="4178808"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Sunil Gandhi,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Lecanto, Florida</a:t>
            </a:r>
          </a:p>
        </p:txBody>
      </p:sp>
      <p:pic>
        <p:nvPicPr>
          <p:cNvPr id="6" name="Picture 5">
            <a:extLst>
              <a:ext uri="{FF2B5EF4-FFF2-40B4-BE49-F238E27FC236}">
                <a16:creationId xmlns:a16="http://schemas.microsoft.com/office/drawing/2014/main" id="{6A08686D-90B0-7F08-CFF3-1D35D771ED64}"/>
              </a:ext>
            </a:extLst>
          </p:cNvPr>
          <p:cNvPicPr>
            <a:picLocks/>
          </p:cNvPicPr>
          <p:nvPr/>
        </p:nvPicPr>
        <p:blipFill>
          <a:blip r:embed="rId3"/>
          <a:srcRect l="19974" r="23463"/>
          <a:stretch>
            <a:fillRect/>
          </a:stretch>
        </p:blipFill>
        <p:spPr>
          <a:xfrm>
            <a:off x="436860" y="1218362"/>
            <a:ext cx="1261872" cy="1261872"/>
          </a:xfrm>
          <a:prstGeom prst="ellipse">
            <a:avLst/>
          </a:prstGeom>
          <a:effectLst/>
        </p:spPr>
      </p:pic>
      <p:pic>
        <p:nvPicPr>
          <p:cNvPr id="16" name="Picture 15">
            <a:extLst>
              <a:ext uri="{FF2B5EF4-FFF2-40B4-BE49-F238E27FC236}">
                <a16:creationId xmlns:a16="http://schemas.microsoft.com/office/drawing/2014/main" id="{10C39239-1D3B-6DE9-E27A-1C7387F0D834}"/>
              </a:ext>
            </a:extLst>
          </p:cNvPr>
          <p:cNvPicPr>
            <a:picLocks/>
          </p:cNvPicPr>
          <p:nvPr/>
        </p:nvPicPr>
        <p:blipFill>
          <a:blip r:embed="rId4"/>
          <a:srcRect l="26322" t="-165" r="17115" b="165"/>
          <a:stretch>
            <a:fillRect/>
          </a:stretch>
        </p:blipFill>
        <p:spPr>
          <a:xfrm>
            <a:off x="436860" y="2590922"/>
            <a:ext cx="1261872" cy="1263984"/>
          </a:xfrm>
          <a:prstGeom prst="ellipse">
            <a:avLst/>
          </a:prstGeom>
          <a:effectLst/>
        </p:spPr>
      </p:pic>
      <p:pic>
        <p:nvPicPr>
          <p:cNvPr id="17" name="Picture 16">
            <a:extLst>
              <a:ext uri="{FF2B5EF4-FFF2-40B4-BE49-F238E27FC236}">
                <a16:creationId xmlns:a16="http://schemas.microsoft.com/office/drawing/2014/main" id="{2C610A46-94A7-1A33-F3BF-6E22413A3C29}"/>
              </a:ext>
            </a:extLst>
          </p:cNvPr>
          <p:cNvPicPr>
            <a:picLocks/>
          </p:cNvPicPr>
          <p:nvPr/>
        </p:nvPicPr>
        <p:blipFill rotWithShape="1">
          <a:blip r:embed="rId5"/>
          <a:srcRect l="25809" t="11541" r="24087" b="29"/>
          <a:stretch>
            <a:fillRect/>
          </a:stretch>
        </p:blipFill>
        <p:spPr>
          <a:xfrm>
            <a:off x="436860" y="3965594"/>
            <a:ext cx="1261872" cy="1261872"/>
          </a:xfrm>
          <a:prstGeom prst="ellipse">
            <a:avLst/>
          </a:prstGeom>
          <a:effectLst/>
        </p:spPr>
      </p:pic>
      <p:sp>
        <p:nvSpPr>
          <p:cNvPr id="18" name="Text Box 7">
            <a:extLst>
              <a:ext uri="{FF2B5EF4-FFF2-40B4-BE49-F238E27FC236}">
                <a16:creationId xmlns:a16="http://schemas.microsoft.com/office/drawing/2014/main" id="{31FD2FDF-F5E0-AC17-C665-592F4F3282AA}"/>
              </a:ext>
            </a:extLst>
          </p:cNvPr>
          <p:cNvSpPr txBox="1">
            <a:spLocks noChangeArrowheads="1"/>
          </p:cNvSpPr>
          <p:nvPr/>
        </p:nvSpPr>
        <p:spPr bwMode="auto">
          <a:xfrm>
            <a:off x="1747067" y="5338154"/>
            <a:ext cx="4180007"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Shaachi Gupta, MD,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West Palm Beach, Florida</a:t>
            </a:r>
          </a:p>
        </p:txBody>
      </p:sp>
      <p:pic>
        <p:nvPicPr>
          <p:cNvPr id="20" name="Picture 19">
            <a:extLst>
              <a:ext uri="{FF2B5EF4-FFF2-40B4-BE49-F238E27FC236}">
                <a16:creationId xmlns:a16="http://schemas.microsoft.com/office/drawing/2014/main" id="{9C977673-85CE-7957-A81D-6CCEF9A25D51}"/>
              </a:ext>
            </a:extLst>
          </p:cNvPr>
          <p:cNvPicPr>
            <a:picLocks noChangeAspect="1"/>
          </p:cNvPicPr>
          <p:nvPr/>
        </p:nvPicPr>
        <p:blipFill>
          <a:blip r:embed="rId6"/>
          <a:srcRect l="17507" t="3792" r="28505"/>
          <a:stretch>
            <a:fillRect/>
          </a:stretch>
        </p:blipFill>
        <p:spPr>
          <a:xfrm>
            <a:off x="436860" y="5338154"/>
            <a:ext cx="1258892" cy="1261872"/>
          </a:xfrm>
          <a:prstGeom prst="ellipse">
            <a:avLst/>
          </a:prstGeom>
          <a:effectLst/>
        </p:spPr>
      </p:pic>
      <p:sp>
        <p:nvSpPr>
          <p:cNvPr id="29" name="Text Box 7">
            <a:extLst>
              <a:ext uri="{FF2B5EF4-FFF2-40B4-BE49-F238E27FC236}">
                <a16:creationId xmlns:a16="http://schemas.microsoft.com/office/drawing/2014/main" id="{4BC42702-F834-7190-E835-F065E793086D}"/>
              </a:ext>
            </a:extLst>
          </p:cNvPr>
          <p:cNvSpPr txBox="1">
            <a:spLocks noChangeArrowheads="1"/>
          </p:cNvSpPr>
          <p:nvPr/>
        </p:nvSpPr>
        <p:spPr bwMode="auto">
          <a:xfrm>
            <a:off x="7504397" y="2593325"/>
            <a:ext cx="4180007"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cs typeface="+mn-cs"/>
              </a:rPr>
              <a:t>Renjitha</a:t>
            </a: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 Ignatius,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Sun City Center, Florida</a:t>
            </a:r>
          </a:p>
        </p:txBody>
      </p:sp>
      <p:sp>
        <p:nvSpPr>
          <p:cNvPr id="30" name="Text Box 7">
            <a:extLst>
              <a:ext uri="{FF2B5EF4-FFF2-40B4-BE49-F238E27FC236}">
                <a16:creationId xmlns:a16="http://schemas.microsoft.com/office/drawing/2014/main" id="{F783E722-EF46-E4CC-4263-47E9468717D5}"/>
              </a:ext>
            </a:extLst>
          </p:cNvPr>
          <p:cNvSpPr txBox="1">
            <a:spLocks noChangeArrowheads="1"/>
          </p:cNvSpPr>
          <p:nvPr/>
        </p:nvSpPr>
        <p:spPr bwMode="auto">
          <a:xfrm>
            <a:off x="7504397" y="1218362"/>
            <a:ext cx="4156846"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Maen Hussein,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The Villages, Florida</a:t>
            </a:r>
          </a:p>
        </p:txBody>
      </p:sp>
      <p:sp>
        <p:nvSpPr>
          <p:cNvPr id="31" name="Text Box 7">
            <a:extLst>
              <a:ext uri="{FF2B5EF4-FFF2-40B4-BE49-F238E27FC236}">
                <a16:creationId xmlns:a16="http://schemas.microsoft.com/office/drawing/2014/main" id="{7887C26B-E77B-DF65-536A-8AB45C11FC7F}"/>
              </a:ext>
            </a:extLst>
          </p:cNvPr>
          <p:cNvSpPr txBox="1">
            <a:spLocks noChangeArrowheads="1"/>
          </p:cNvSpPr>
          <p:nvPr/>
        </p:nvSpPr>
        <p:spPr bwMode="auto">
          <a:xfrm>
            <a:off x="7504397" y="3965594"/>
            <a:ext cx="4178808"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Shachar Peles,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Lake Worth, Florida</a:t>
            </a:r>
          </a:p>
        </p:txBody>
      </p:sp>
      <p:sp>
        <p:nvSpPr>
          <p:cNvPr id="35" name="Text Box 7">
            <a:extLst>
              <a:ext uri="{FF2B5EF4-FFF2-40B4-BE49-F238E27FC236}">
                <a16:creationId xmlns:a16="http://schemas.microsoft.com/office/drawing/2014/main" id="{B2813538-FB64-DBDD-4BC3-1C6C18283281}"/>
              </a:ext>
            </a:extLst>
          </p:cNvPr>
          <p:cNvSpPr txBox="1">
            <a:spLocks noChangeArrowheads="1"/>
          </p:cNvSpPr>
          <p:nvPr/>
        </p:nvSpPr>
        <p:spPr bwMode="auto">
          <a:xfrm>
            <a:off x="7504397" y="5338154"/>
            <a:ext cx="4180007" cy="1261872"/>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Syed F Zafar,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Florida Cancer Specialists &amp; Research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Fort Myers, Florida</a:t>
            </a:r>
          </a:p>
        </p:txBody>
      </p:sp>
      <p:pic>
        <p:nvPicPr>
          <p:cNvPr id="37" name="Picture 36">
            <a:extLst>
              <a:ext uri="{FF2B5EF4-FFF2-40B4-BE49-F238E27FC236}">
                <a16:creationId xmlns:a16="http://schemas.microsoft.com/office/drawing/2014/main" id="{6439F20B-C1C4-B3C5-289F-543A29DBAC7A}"/>
              </a:ext>
            </a:extLst>
          </p:cNvPr>
          <p:cNvPicPr>
            <a:picLocks/>
          </p:cNvPicPr>
          <p:nvPr/>
        </p:nvPicPr>
        <p:blipFill rotWithShape="1">
          <a:blip r:embed="rId7"/>
          <a:srcRect l="25164" r="16846"/>
          <a:stretch>
            <a:fillRect/>
          </a:stretch>
        </p:blipFill>
        <p:spPr>
          <a:xfrm>
            <a:off x="6194190" y="2593325"/>
            <a:ext cx="1261872" cy="1259469"/>
          </a:xfrm>
          <a:prstGeom prst="ellipse">
            <a:avLst/>
          </a:prstGeom>
          <a:effectLst/>
        </p:spPr>
      </p:pic>
      <p:pic>
        <p:nvPicPr>
          <p:cNvPr id="38" name="Picture 37">
            <a:extLst>
              <a:ext uri="{FF2B5EF4-FFF2-40B4-BE49-F238E27FC236}">
                <a16:creationId xmlns:a16="http://schemas.microsoft.com/office/drawing/2014/main" id="{5229AD2E-D31C-B5AD-EFF5-DDB22DAB981C}"/>
              </a:ext>
            </a:extLst>
          </p:cNvPr>
          <p:cNvPicPr>
            <a:picLocks noChangeAspect="1"/>
          </p:cNvPicPr>
          <p:nvPr/>
        </p:nvPicPr>
        <p:blipFill rotWithShape="1">
          <a:blip r:embed="rId8"/>
          <a:srcRect l="26655" t="15918" r="26193"/>
          <a:stretch>
            <a:fillRect/>
          </a:stretch>
        </p:blipFill>
        <p:spPr>
          <a:xfrm>
            <a:off x="6203334" y="1218362"/>
            <a:ext cx="1261872" cy="1265735"/>
          </a:xfrm>
          <a:prstGeom prst="ellipse">
            <a:avLst/>
          </a:prstGeom>
          <a:effectLst/>
        </p:spPr>
      </p:pic>
      <p:pic>
        <p:nvPicPr>
          <p:cNvPr id="39" name="Picture 38">
            <a:extLst>
              <a:ext uri="{FF2B5EF4-FFF2-40B4-BE49-F238E27FC236}">
                <a16:creationId xmlns:a16="http://schemas.microsoft.com/office/drawing/2014/main" id="{ED26E129-DC93-C8ED-D430-78A7D927F179}"/>
              </a:ext>
            </a:extLst>
          </p:cNvPr>
          <p:cNvPicPr>
            <a:picLocks/>
          </p:cNvPicPr>
          <p:nvPr/>
        </p:nvPicPr>
        <p:blipFill rotWithShape="1">
          <a:blip r:embed="rId9"/>
          <a:srcRect l="28143" t="1557" r="21488" b="7385"/>
          <a:stretch>
            <a:fillRect/>
          </a:stretch>
        </p:blipFill>
        <p:spPr>
          <a:xfrm>
            <a:off x="6194189" y="3965594"/>
            <a:ext cx="1261872" cy="1261872"/>
          </a:xfrm>
          <a:prstGeom prst="ellipse">
            <a:avLst/>
          </a:prstGeom>
          <a:effectLst/>
        </p:spPr>
      </p:pic>
      <p:pic>
        <p:nvPicPr>
          <p:cNvPr id="40" name="Picture 39">
            <a:extLst>
              <a:ext uri="{FF2B5EF4-FFF2-40B4-BE49-F238E27FC236}">
                <a16:creationId xmlns:a16="http://schemas.microsoft.com/office/drawing/2014/main" id="{94265641-B91F-DFC6-1D94-A66ADF095519}"/>
              </a:ext>
            </a:extLst>
          </p:cNvPr>
          <p:cNvPicPr>
            <a:picLocks/>
          </p:cNvPicPr>
          <p:nvPr/>
        </p:nvPicPr>
        <p:blipFill rotWithShape="1">
          <a:blip r:embed="rId10"/>
          <a:srcRect l="31794" t="14223" r="31404" b="19161"/>
          <a:stretch>
            <a:fillRect/>
          </a:stretch>
        </p:blipFill>
        <p:spPr>
          <a:xfrm>
            <a:off x="6194190" y="5338154"/>
            <a:ext cx="1261872" cy="1261872"/>
          </a:xfrm>
          <a:prstGeom prst="ellipse">
            <a:avLst/>
          </a:prstGeom>
          <a:effectLst/>
        </p:spPr>
      </p:pic>
    </p:spTree>
    <p:custDataLst>
      <p:tags r:id="rId1"/>
    </p:custDataLst>
    <p:extLst>
      <p:ext uri="{BB962C8B-B14F-4D97-AF65-F5344CB8AC3E}">
        <p14:creationId xmlns:p14="http://schemas.microsoft.com/office/powerpoint/2010/main" val="173812543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5616-704B-A139-A791-08E7B581F9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FC1AB-5F92-5346-EE9B-27A647A110DD}"/>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DFA44683-7CBE-DAD2-6FBD-75BA452AB39B}"/>
              </a:ext>
            </a:extLst>
          </p:cNvPr>
          <p:cNvSpPr>
            <a:spLocks noGrp="1"/>
          </p:cNvSpPr>
          <p:nvPr>
            <p:ph idx="1"/>
          </p:nvPr>
        </p:nvSpPr>
        <p:spPr>
          <a:xfrm>
            <a:off x="1703511" y="1700808"/>
            <a:ext cx="9500825" cy="4514258"/>
          </a:xfrm>
        </p:spPr>
        <p:txBody>
          <a:bodyPr/>
          <a:lstStyle/>
          <a:p>
            <a:pPr marL="98425" indent="0">
              <a:lnSpc>
                <a:spcPct val="100000"/>
              </a:lnSpc>
              <a:spcBef>
                <a:spcPts val="2800"/>
              </a:spcBef>
              <a:spcAft>
                <a:spcPts val="0"/>
              </a:spcAft>
              <a:buNone/>
            </a:pPr>
            <a:r>
              <a:rPr lang="en-US" sz="2500" dirty="0">
                <a:solidFill>
                  <a:schemeClr val="tx1"/>
                </a:solidFill>
              </a:rPr>
              <a:t>Introduction: ESMO 2026; Recent FDA Approvals</a:t>
            </a:r>
          </a:p>
          <a:p>
            <a:pPr marL="98425" indent="0">
              <a:lnSpc>
                <a:spcPct val="100000"/>
              </a:lnSpc>
              <a:spcBef>
                <a:spcPts val="2800"/>
              </a:spcBef>
              <a:spcAft>
                <a:spcPts val="0"/>
              </a:spcAft>
              <a:buNone/>
            </a:pPr>
            <a:r>
              <a:rPr lang="en-US" sz="2500" dirty="0">
                <a:solidFill>
                  <a:schemeClr val="tx1"/>
                </a:solidFill>
              </a:rPr>
              <a:t>Chimeric Antigen Receptor T-Cell Therapy – Dr </a:t>
            </a:r>
            <a:r>
              <a:rPr lang="en-US" sz="2500" dirty="0" err="1">
                <a:solidFill>
                  <a:schemeClr val="tx1"/>
                </a:solidFill>
              </a:rPr>
              <a:t>Lonial</a:t>
            </a:r>
            <a:endParaRPr lang="en-US" sz="2500" dirty="0">
              <a:solidFill>
                <a:schemeClr val="tx1"/>
              </a:solidFill>
            </a:endParaRPr>
          </a:p>
          <a:p>
            <a:pPr marL="98425" indent="0">
              <a:lnSpc>
                <a:spcPct val="100000"/>
              </a:lnSpc>
              <a:spcBef>
                <a:spcPts val="2800"/>
              </a:spcBef>
              <a:spcAft>
                <a:spcPts val="0"/>
              </a:spcAft>
              <a:buNone/>
            </a:pPr>
            <a:r>
              <a:rPr lang="en-US" sz="2500" dirty="0">
                <a:solidFill>
                  <a:schemeClr val="tx1"/>
                </a:solidFill>
              </a:rPr>
              <a:t>Bispecific Antibodies – Dr </a:t>
            </a:r>
            <a:r>
              <a:rPr lang="en-US" sz="2500" dirty="0" err="1">
                <a:solidFill>
                  <a:schemeClr val="tx1"/>
                </a:solidFill>
              </a:rPr>
              <a:t>Lonial</a:t>
            </a:r>
            <a:endParaRPr lang="en-US" sz="2500" dirty="0">
              <a:solidFill>
                <a:schemeClr val="tx1"/>
              </a:solidFill>
            </a:endParaRPr>
          </a:p>
          <a:p>
            <a:pPr marL="98425" indent="0">
              <a:lnSpc>
                <a:spcPct val="100000"/>
              </a:lnSpc>
              <a:spcBef>
                <a:spcPts val="2800"/>
              </a:spcBef>
              <a:spcAft>
                <a:spcPts val="0"/>
              </a:spcAft>
              <a:buNone/>
            </a:pPr>
            <a:r>
              <a:rPr lang="en-US" sz="2500" dirty="0">
                <a:solidFill>
                  <a:schemeClr val="tx1"/>
                </a:solidFill>
              </a:rPr>
              <a:t>Antibody-Drug Conjugates – Dr Richardson </a:t>
            </a:r>
          </a:p>
          <a:p>
            <a:pPr marL="98425" indent="0">
              <a:lnSpc>
                <a:spcPct val="100000"/>
              </a:lnSpc>
              <a:spcBef>
                <a:spcPts val="2800"/>
              </a:spcBef>
              <a:spcAft>
                <a:spcPts val="0"/>
              </a:spcAft>
              <a:buNone/>
            </a:pPr>
            <a:r>
              <a:rPr lang="en-US" sz="2500" dirty="0">
                <a:solidFill>
                  <a:schemeClr val="tx1"/>
                </a:solidFill>
              </a:rPr>
              <a:t>Up-Front Treatment; </a:t>
            </a:r>
            <a:r>
              <a:rPr lang="en-US" sz="2500" dirty="0" err="1">
                <a:solidFill>
                  <a:schemeClr val="tx1"/>
                </a:solidFill>
              </a:rPr>
              <a:t>CELMoDs</a:t>
            </a:r>
            <a:r>
              <a:rPr lang="en-US" sz="2500" dirty="0">
                <a:solidFill>
                  <a:schemeClr val="tx1"/>
                </a:solidFill>
              </a:rPr>
              <a:t> – Dr Richardson </a:t>
            </a:r>
          </a:p>
        </p:txBody>
      </p:sp>
    </p:spTree>
    <p:extLst>
      <p:ext uri="{BB962C8B-B14F-4D97-AF65-F5344CB8AC3E}">
        <p14:creationId xmlns:p14="http://schemas.microsoft.com/office/powerpoint/2010/main" val="176598579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5616-704B-A139-A791-08E7B581F94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1A272DA-488E-48EC-3129-E852F21E293F}"/>
              </a:ext>
            </a:extLst>
          </p:cNvPr>
          <p:cNvSpPr/>
          <p:nvPr/>
        </p:nvSpPr>
        <p:spPr bwMode="auto">
          <a:xfrm>
            <a:off x="1075980" y="1556792"/>
            <a:ext cx="9500825" cy="64807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A4EFC1AB-5F92-5346-EE9B-27A647A110DD}"/>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DFA44683-7CBE-DAD2-6FBD-75BA452AB39B}"/>
              </a:ext>
            </a:extLst>
          </p:cNvPr>
          <p:cNvSpPr>
            <a:spLocks noGrp="1"/>
          </p:cNvSpPr>
          <p:nvPr>
            <p:ph idx="1"/>
          </p:nvPr>
        </p:nvSpPr>
        <p:spPr>
          <a:xfrm>
            <a:off x="1703511" y="1700808"/>
            <a:ext cx="9500825" cy="4514258"/>
          </a:xfrm>
        </p:spPr>
        <p:txBody>
          <a:bodyPr/>
          <a:lstStyle/>
          <a:p>
            <a:pPr marL="98425" indent="0">
              <a:lnSpc>
                <a:spcPct val="100000"/>
              </a:lnSpc>
              <a:spcBef>
                <a:spcPts val="2800"/>
              </a:spcBef>
              <a:spcAft>
                <a:spcPts val="0"/>
              </a:spcAft>
              <a:buNone/>
            </a:pPr>
            <a:r>
              <a:rPr lang="en-US" sz="2500" dirty="0">
                <a:solidFill>
                  <a:schemeClr val="bg1"/>
                </a:solidFill>
              </a:rPr>
              <a:t>Introduction: ESMO 2026; Recent FDA Approvals</a:t>
            </a:r>
          </a:p>
          <a:p>
            <a:pPr marL="98425" indent="0">
              <a:lnSpc>
                <a:spcPct val="100000"/>
              </a:lnSpc>
              <a:spcBef>
                <a:spcPts val="2800"/>
              </a:spcBef>
              <a:spcAft>
                <a:spcPts val="0"/>
              </a:spcAft>
              <a:buNone/>
            </a:pPr>
            <a:r>
              <a:rPr lang="en-US" sz="2500" dirty="0">
                <a:solidFill>
                  <a:schemeClr val="tx1"/>
                </a:solidFill>
              </a:rPr>
              <a:t>Chimeric Antigen Receptor T-Cell Therapy – Dr </a:t>
            </a:r>
            <a:r>
              <a:rPr lang="en-US" sz="2500" dirty="0" err="1">
                <a:solidFill>
                  <a:schemeClr val="tx1"/>
                </a:solidFill>
              </a:rPr>
              <a:t>Lonial</a:t>
            </a:r>
            <a:endParaRPr lang="en-US" sz="2500" dirty="0">
              <a:solidFill>
                <a:schemeClr val="tx1"/>
              </a:solidFill>
            </a:endParaRPr>
          </a:p>
          <a:p>
            <a:pPr marL="98425" indent="0">
              <a:lnSpc>
                <a:spcPct val="100000"/>
              </a:lnSpc>
              <a:spcBef>
                <a:spcPts val="2800"/>
              </a:spcBef>
              <a:spcAft>
                <a:spcPts val="0"/>
              </a:spcAft>
              <a:buNone/>
            </a:pPr>
            <a:r>
              <a:rPr lang="en-US" sz="2500" dirty="0">
                <a:solidFill>
                  <a:schemeClr val="tx1"/>
                </a:solidFill>
              </a:rPr>
              <a:t>Bispecific Antibodies – Dr </a:t>
            </a:r>
            <a:r>
              <a:rPr lang="en-US" sz="2500" dirty="0" err="1">
                <a:solidFill>
                  <a:schemeClr val="tx1"/>
                </a:solidFill>
              </a:rPr>
              <a:t>Lonial</a:t>
            </a:r>
            <a:endParaRPr lang="en-US" sz="2500" dirty="0">
              <a:solidFill>
                <a:schemeClr val="tx1"/>
              </a:solidFill>
            </a:endParaRPr>
          </a:p>
          <a:p>
            <a:pPr marL="98425" indent="0">
              <a:lnSpc>
                <a:spcPct val="100000"/>
              </a:lnSpc>
              <a:spcBef>
                <a:spcPts val="2800"/>
              </a:spcBef>
              <a:spcAft>
                <a:spcPts val="0"/>
              </a:spcAft>
              <a:buNone/>
            </a:pPr>
            <a:r>
              <a:rPr lang="en-US" sz="2500" dirty="0">
                <a:solidFill>
                  <a:schemeClr val="tx1"/>
                </a:solidFill>
              </a:rPr>
              <a:t>Antibody-Drug Conjugates – Dr Richardson </a:t>
            </a:r>
          </a:p>
          <a:p>
            <a:pPr marL="98425" indent="0">
              <a:lnSpc>
                <a:spcPct val="100000"/>
              </a:lnSpc>
              <a:spcBef>
                <a:spcPts val="2800"/>
              </a:spcBef>
              <a:spcAft>
                <a:spcPts val="0"/>
              </a:spcAft>
              <a:buNone/>
            </a:pPr>
            <a:r>
              <a:rPr lang="en-US" sz="2500" dirty="0">
                <a:solidFill>
                  <a:schemeClr val="tx1"/>
                </a:solidFill>
              </a:rPr>
              <a:t>Up-Front Treatment; </a:t>
            </a:r>
            <a:r>
              <a:rPr lang="en-US" sz="2500" dirty="0" err="1">
                <a:solidFill>
                  <a:schemeClr val="tx1"/>
                </a:solidFill>
              </a:rPr>
              <a:t>CELMoDs</a:t>
            </a:r>
            <a:r>
              <a:rPr lang="en-US" sz="2500" dirty="0">
                <a:solidFill>
                  <a:schemeClr val="tx1"/>
                </a:solidFill>
              </a:rPr>
              <a:t> – Dr Richardson </a:t>
            </a:r>
          </a:p>
          <a:p>
            <a:pPr marL="98425" indent="0">
              <a:lnSpc>
                <a:spcPct val="100000"/>
              </a:lnSpc>
              <a:spcBef>
                <a:spcPts val="2800"/>
              </a:spcBef>
              <a:spcAft>
                <a:spcPts val="0"/>
              </a:spcAft>
              <a:buNone/>
            </a:pPr>
            <a:r>
              <a:rPr lang="en-US" sz="2500" dirty="0">
                <a:solidFill>
                  <a:schemeClr val="tx1"/>
                </a:solidFill>
              </a:rPr>
              <a:t> </a:t>
            </a:r>
          </a:p>
        </p:txBody>
      </p:sp>
    </p:spTree>
    <p:extLst>
      <p:ext uri="{BB962C8B-B14F-4D97-AF65-F5344CB8AC3E}">
        <p14:creationId xmlns:p14="http://schemas.microsoft.com/office/powerpoint/2010/main" val="136066406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93A5-25A9-EF0D-D2A8-3334CA05F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2AA79-F2F7-9C20-0E8C-79A4D2EF247A}"/>
              </a:ext>
            </a:extLst>
          </p:cNvPr>
          <p:cNvSpPr>
            <a:spLocks noGrp="1"/>
          </p:cNvSpPr>
          <p:nvPr>
            <p:ph type="title"/>
          </p:nvPr>
        </p:nvSpPr>
        <p:spPr/>
        <p:txBody>
          <a:bodyPr/>
          <a:lstStyle/>
          <a:p>
            <a:r>
              <a:rPr lang="en-US" sz="3200" dirty="0">
                <a:solidFill>
                  <a:schemeClr val="tx1"/>
                </a:solidFill>
              </a:rPr>
              <a:t>Select ESMO 2026 Abstracts</a:t>
            </a:r>
            <a:br>
              <a:rPr lang="en-US" sz="3200" dirty="0">
                <a:solidFill>
                  <a:srgbClr val="0432FF"/>
                </a:solidFill>
              </a:rPr>
            </a:br>
            <a:r>
              <a:rPr lang="en-US" sz="2800" dirty="0">
                <a:solidFill>
                  <a:srgbClr val="0432FF"/>
                </a:solidFill>
              </a:rPr>
              <a:t>Multiple Myeloma</a:t>
            </a:r>
          </a:p>
        </p:txBody>
      </p:sp>
      <p:sp>
        <p:nvSpPr>
          <p:cNvPr id="4" name="Rounded Rectangle 3">
            <a:extLst>
              <a:ext uri="{FF2B5EF4-FFF2-40B4-BE49-F238E27FC236}">
                <a16:creationId xmlns:a16="http://schemas.microsoft.com/office/drawing/2014/main" id="{384DF1C1-BD33-46BA-D70A-4439B0649093}"/>
              </a:ext>
            </a:extLst>
          </p:cNvPr>
          <p:cNvSpPr/>
          <p:nvPr/>
        </p:nvSpPr>
        <p:spPr bwMode="auto">
          <a:xfrm>
            <a:off x="1810664" y="1325269"/>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9168E8A9-6392-9FB5-E7F8-384798734174}"/>
              </a:ext>
            </a:extLst>
          </p:cNvPr>
          <p:cNvSpPr/>
          <p:nvPr/>
        </p:nvSpPr>
        <p:spPr bwMode="auto">
          <a:xfrm>
            <a:off x="384508" y="1369265"/>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CB0D2CA1-2F9B-E1C5-3080-429A47E4E706}"/>
              </a:ext>
            </a:extLst>
          </p:cNvPr>
          <p:cNvSpPr txBox="1"/>
          <p:nvPr/>
        </p:nvSpPr>
        <p:spPr>
          <a:xfrm>
            <a:off x="384508" y="1369265"/>
            <a:ext cx="128016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ts val="28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1454O</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1" name="TextBox 10">
            <a:extLst>
              <a:ext uri="{FF2B5EF4-FFF2-40B4-BE49-F238E27FC236}">
                <a16:creationId xmlns:a16="http://schemas.microsoft.com/office/drawing/2014/main" id="{968E6CE4-0857-71E2-BA68-D7A195C74EE7}"/>
              </a:ext>
            </a:extLst>
          </p:cNvPr>
          <p:cNvSpPr txBox="1"/>
          <p:nvPr/>
        </p:nvSpPr>
        <p:spPr>
          <a:xfrm>
            <a:off x="1810664" y="1325269"/>
            <a:ext cx="10149840" cy="1371600"/>
          </a:xfrm>
          <a:prstGeom prst="rect">
            <a:avLst/>
          </a:prstGeom>
          <a:noFill/>
        </p:spPr>
        <p:txBody>
          <a:bodyPr wrap="square" rIns="182880" rtlCol="0" anchor="ctr">
            <a:noAutofit/>
          </a:bodyPr>
          <a:lstStyle/>
          <a:p>
            <a:pPr marL="98425" marR="0" lvl="0" indent="0" algn="l" defTabSz="412750" rtl="0" eaLnBrk="0" fontAlgn="base" latinLnBrk="0" hangingPunct="0">
              <a:lnSpc>
                <a:spcPct val="100000"/>
              </a:lnSpc>
              <a:spcBef>
                <a:spcPts val="0"/>
              </a:spcBef>
              <a:spcAft>
                <a:spcPts val="0"/>
              </a:spcAft>
              <a:buClr>
                <a:srgbClr val="000000"/>
              </a:buClr>
              <a:buSzPct val="100000"/>
              <a:buFontTx/>
              <a:buNone/>
              <a:tabLst/>
              <a:defRPr/>
            </a:pP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High MRD Negativity Rates and Prolonged PFS with </a:t>
            </a:r>
            <a:r>
              <a:rPr kumimoji="0" lang="en-US" sz="1900" b="1" i="0" u="none" strike="noStrike" kern="0" cap="none" spc="0" normalizeH="0" baseline="0" noProof="0" dirty="0" err="1">
                <a:ln>
                  <a:noFill/>
                </a:ln>
                <a:solidFill>
                  <a:srgbClr val="8FD2E9"/>
                </a:solidFill>
                <a:effectLst/>
                <a:uLnTx/>
                <a:uFillTx/>
                <a:latin typeface="Calibri"/>
                <a:ea typeface="MS PGothic" pitchFamily="34" charset="-128"/>
                <a:cs typeface="Calibri"/>
              </a:rPr>
              <a:t>Belantamab</a:t>
            </a: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 Mafodotin</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plus </a:t>
            </a: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Daratumumab</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a:t>
            </a: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Lenalidomide</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and </a:t>
            </a:r>
            <a:r>
              <a:rPr kumimoji="0" lang="en-US" sz="1900" b="1" i="0" u="none" strike="noStrike" kern="0" cap="none" spc="0" normalizeH="0" baseline="0" noProof="0" dirty="0">
                <a:ln>
                  <a:noFill/>
                </a:ln>
                <a:solidFill>
                  <a:srgbClr val="8FD2E9"/>
                </a:solidFill>
                <a:effectLst/>
                <a:uLnTx/>
                <a:uFillTx/>
                <a:latin typeface="Calibri"/>
                <a:ea typeface="MS PGothic" pitchFamily="34" charset="-128"/>
                <a:cs typeface="Calibri"/>
              </a:rPr>
              <a:t>Dexamethasone</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in Transplant Ineligible Newly-Diagnosed Myeloma: Results of the Bela-</a:t>
            </a:r>
            <a:r>
              <a:rPr kumimoji="0" lang="en-US" sz="1900" b="1" i="0" u="none" strike="noStrike" kern="0" cap="none" spc="0" normalizeH="0" baseline="0" noProof="0" dirty="0" err="1">
                <a:ln>
                  <a:noFill/>
                </a:ln>
                <a:solidFill>
                  <a:srgbClr val="FFFFFF"/>
                </a:solidFill>
                <a:effectLst/>
                <a:uLnTx/>
                <a:uFillTx/>
                <a:latin typeface="Calibri"/>
                <a:ea typeface="MS PGothic" pitchFamily="34" charset="-128"/>
                <a:cs typeface="Calibri"/>
              </a:rPr>
              <a:t>DRd</a:t>
            </a: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 Study</a:t>
            </a:r>
            <a:b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br>
            <a:r>
              <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rPr>
              <a:t>Meletios A Dimopoulos et al. </a:t>
            </a:r>
          </a:p>
        </p:txBody>
      </p:sp>
      <p:sp>
        <p:nvSpPr>
          <p:cNvPr id="6" name="Rounded Rectangle 5">
            <a:extLst>
              <a:ext uri="{FF2B5EF4-FFF2-40B4-BE49-F238E27FC236}">
                <a16:creationId xmlns:a16="http://schemas.microsoft.com/office/drawing/2014/main" id="{733B4F20-7FD4-1666-01DA-CF717BB3BF22}"/>
              </a:ext>
            </a:extLst>
          </p:cNvPr>
          <p:cNvSpPr/>
          <p:nvPr/>
        </p:nvSpPr>
        <p:spPr bwMode="auto">
          <a:xfrm>
            <a:off x="1810664" y="2923063"/>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BEAE6A05-8222-932B-F4C4-9EE38C54C63D}"/>
              </a:ext>
            </a:extLst>
          </p:cNvPr>
          <p:cNvSpPr/>
          <p:nvPr/>
        </p:nvSpPr>
        <p:spPr bwMode="auto">
          <a:xfrm>
            <a:off x="384508" y="2967059"/>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0C629BFD-AF84-1836-3FCC-3300697801C5}"/>
              </a:ext>
            </a:extLst>
          </p:cNvPr>
          <p:cNvSpPr txBox="1"/>
          <p:nvPr/>
        </p:nvSpPr>
        <p:spPr>
          <a:xfrm>
            <a:off x="1810664" y="2923063"/>
            <a:ext cx="10149840" cy="1371600"/>
          </a:xfrm>
          <a:prstGeom prst="rect">
            <a:avLst/>
          </a:prstGeom>
          <a:noFill/>
        </p:spPr>
        <p:txBody>
          <a:bodyPr wrap="square" rIns="182880" bIns="91440" rtlCol="0" anchor="ctr">
            <a:noAutofit/>
          </a:bodyPr>
          <a:lstStyle/>
          <a:p>
            <a:pPr marL="98425" marR="0" lvl="0" indent="0" algn="l" defTabSz="455613"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dirty="0" err="1">
                <a:ln>
                  <a:noFill/>
                </a:ln>
                <a:solidFill>
                  <a:srgbClr val="8FD2E9"/>
                </a:solidFill>
                <a:effectLst/>
                <a:uLnTx/>
                <a:uFillTx/>
                <a:latin typeface="Calibri"/>
                <a:ea typeface="MS PGothic" charset="0"/>
                <a:cs typeface="Calibri"/>
              </a:rPr>
              <a:t>Belantamab</a:t>
            </a: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 Mafodotin</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with </a:t>
            </a: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Lenalidomide/Dexamethasone</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in Newly Diagnosed Not Transplant Eligible Multiple Myeloma: Long-Term Results from the Phase 1/2 </a:t>
            </a:r>
            <a:r>
              <a:rPr kumimoji="0" lang="en-US" sz="1900" b="1" i="0" u="none" strike="noStrike" kern="1200" cap="none" spc="0" normalizeH="0" baseline="0" noProof="0" dirty="0" err="1">
                <a:ln>
                  <a:noFill/>
                </a:ln>
                <a:solidFill>
                  <a:srgbClr val="FFFFFF"/>
                </a:solidFill>
                <a:effectLst/>
                <a:uLnTx/>
                <a:uFillTx/>
                <a:latin typeface="Calibri"/>
                <a:ea typeface="MS PGothic" charset="0"/>
                <a:cs typeface="Calibri"/>
              </a:rPr>
              <a:t>BelaRd</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Clinical Trial  </a:t>
            </a:r>
            <a:b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b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Ioannis </a:t>
            </a:r>
            <a:r>
              <a:rPr kumimoji="0" lang="en-US" sz="1900" b="1" i="0" u="none" strike="noStrike" kern="1200" cap="none" spc="0" normalizeH="0" baseline="0" noProof="0" dirty="0" err="1">
                <a:ln>
                  <a:noFill/>
                </a:ln>
                <a:solidFill>
                  <a:srgbClr val="FFFFFF"/>
                </a:solidFill>
                <a:effectLst/>
                <a:uLnTx/>
                <a:uFillTx/>
                <a:latin typeface="Calibri"/>
                <a:ea typeface="MS PGothic" charset="0"/>
                <a:cs typeface="Calibri"/>
              </a:rPr>
              <a:t>Ntanasis</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-Stathopoulos et al. </a:t>
            </a:r>
          </a:p>
        </p:txBody>
      </p:sp>
      <p:sp>
        <p:nvSpPr>
          <p:cNvPr id="14" name="TextBox 13">
            <a:extLst>
              <a:ext uri="{FF2B5EF4-FFF2-40B4-BE49-F238E27FC236}">
                <a16:creationId xmlns:a16="http://schemas.microsoft.com/office/drawing/2014/main" id="{AFEE7046-0E59-46B7-CBCF-56E75489DA2A}"/>
              </a:ext>
            </a:extLst>
          </p:cNvPr>
          <p:cNvSpPr txBox="1"/>
          <p:nvPr/>
        </p:nvSpPr>
        <p:spPr>
          <a:xfrm>
            <a:off x="384508" y="2967059"/>
            <a:ext cx="128016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ts val="28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1455O</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8" name="Rounded Rectangle 7">
            <a:extLst>
              <a:ext uri="{FF2B5EF4-FFF2-40B4-BE49-F238E27FC236}">
                <a16:creationId xmlns:a16="http://schemas.microsoft.com/office/drawing/2014/main" id="{40824920-343E-A0CB-529D-85ED5A112BA7}"/>
              </a:ext>
            </a:extLst>
          </p:cNvPr>
          <p:cNvSpPr/>
          <p:nvPr/>
        </p:nvSpPr>
        <p:spPr bwMode="auto">
          <a:xfrm>
            <a:off x="1810664" y="4520857"/>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Rounded Rectangle 8">
            <a:extLst>
              <a:ext uri="{FF2B5EF4-FFF2-40B4-BE49-F238E27FC236}">
                <a16:creationId xmlns:a16="http://schemas.microsoft.com/office/drawing/2014/main" id="{1F39D32C-09F8-2FF8-3171-438222E6DB7F}"/>
              </a:ext>
            </a:extLst>
          </p:cNvPr>
          <p:cNvSpPr/>
          <p:nvPr/>
        </p:nvSpPr>
        <p:spPr bwMode="auto">
          <a:xfrm>
            <a:off x="384508" y="4564853"/>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3" name="TextBox 12">
            <a:extLst>
              <a:ext uri="{FF2B5EF4-FFF2-40B4-BE49-F238E27FC236}">
                <a16:creationId xmlns:a16="http://schemas.microsoft.com/office/drawing/2014/main" id="{8006C107-BA0C-B882-80CD-86DFF2CC0E67}"/>
              </a:ext>
            </a:extLst>
          </p:cNvPr>
          <p:cNvSpPr txBox="1"/>
          <p:nvPr/>
        </p:nvSpPr>
        <p:spPr>
          <a:xfrm>
            <a:off x="1810664" y="4520857"/>
            <a:ext cx="10149840" cy="1371600"/>
          </a:xfrm>
          <a:prstGeom prst="rect">
            <a:avLst/>
          </a:prstGeom>
          <a:noFill/>
        </p:spPr>
        <p:txBody>
          <a:bodyPr wrap="square" rIns="182880" rtlCol="0" anchor="ctr">
            <a:noAutofit/>
          </a:bodyPr>
          <a:lstStyle/>
          <a:p>
            <a:pPr marL="98425" marR="0" lvl="0" indent="0" algn="l" defTabSz="455613"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A First-in-Human Phase I Study of </a:t>
            </a:r>
            <a:r>
              <a:rPr kumimoji="0" lang="en-US" sz="1900" b="1" i="0" u="none" strike="noStrike" kern="1200" cap="none" spc="0" normalizeH="0" baseline="0" noProof="0" dirty="0">
                <a:ln>
                  <a:noFill/>
                </a:ln>
                <a:solidFill>
                  <a:srgbClr val="8FD2E9"/>
                </a:solidFill>
                <a:effectLst/>
                <a:uLnTx/>
                <a:uFillTx/>
                <a:latin typeface="Calibri"/>
                <a:ea typeface="MS PGothic" charset="0"/>
                <a:cs typeface="Calibri"/>
              </a:rPr>
              <a:t>LBL-034</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a GPRC5D/CD3 Bispecific Antibody, in Relapsed/Refractory Multiple Myeloma (RRMM)</a:t>
            </a:r>
            <a:b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br>
            <a:r>
              <a:rPr kumimoji="0" lang="en-US" sz="1900" b="1" i="0" u="none" strike="noStrike" kern="1200" cap="none" spc="0" normalizeH="0" baseline="0" noProof="0" dirty="0" err="1">
                <a:ln>
                  <a:noFill/>
                </a:ln>
                <a:solidFill>
                  <a:srgbClr val="FFFFFF"/>
                </a:solidFill>
                <a:effectLst/>
                <a:uLnTx/>
                <a:uFillTx/>
                <a:latin typeface="Calibri"/>
                <a:ea typeface="MS PGothic" charset="0"/>
                <a:cs typeface="Calibri"/>
              </a:rPr>
              <a:t>Xuelin</a:t>
            </a:r>
            <a:r>
              <a:rPr kumimoji="0" lang="en-US" sz="1900" b="1" i="0" u="none" strike="noStrike" kern="1200" cap="none" spc="0" normalizeH="0" baseline="0" noProof="0" dirty="0">
                <a:ln>
                  <a:noFill/>
                </a:ln>
                <a:solidFill>
                  <a:srgbClr val="FFFFFF"/>
                </a:solidFill>
                <a:effectLst/>
                <a:uLnTx/>
                <a:uFillTx/>
                <a:latin typeface="Calibri"/>
                <a:ea typeface="MS PGothic" charset="0"/>
                <a:cs typeface="Calibri"/>
              </a:rPr>
              <a:t> Dou et al. </a:t>
            </a:r>
          </a:p>
        </p:txBody>
      </p:sp>
      <p:sp>
        <p:nvSpPr>
          <p:cNvPr id="15" name="TextBox 14">
            <a:extLst>
              <a:ext uri="{FF2B5EF4-FFF2-40B4-BE49-F238E27FC236}">
                <a16:creationId xmlns:a16="http://schemas.microsoft.com/office/drawing/2014/main" id="{B30FD699-79B3-F408-F1DC-EBF58E1831A7}"/>
              </a:ext>
            </a:extLst>
          </p:cNvPr>
          <p:cNvSpPr txBox="1"/>
          <p:nvPr/>
        </p:nvSpPr>
        <p:spPr>
          <a:xfrm>
            <a:off x="384508" y="4564853"/>
            <a:ext cx="128016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ts val="28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1456O</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Tree>
    <p:extLst>
      <p:ext uri="{BB962C8B-B14F-4D97-AF65-F5344CB8AC3E}">
        <p14:creationId xmlns:p14="http://schemas.microsoft.com/office/powerpoint/2010/main" val="159122277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CC382-6016-A19D-FCDB-D9E148D01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34203-AF4A-9F24-1E69-009109D3CBA2}"/>
              </a:ext>
            </a:extLst>
          </p:cNvPr>
          <p:cNvSpPr>
            <a:spLocks noGrp="1"/>
          </p:cNvSpPr>
          <p:nvPr>
            <p:ph type="title"/>
          </p:nvPr>
        </p:nvSpPr>
        <p:spPr/>
        <p:txBody>
          <a:bodyPr/>
          <a:lstStyle/>
          <a:p>
            <a:r>
              <a:rPr lang="en-US" sz="3200" dirty="0">
                <a:solidFill>
                  <a:schemeClr val="tx1"/>
                </a:solidFill>
              </a:rPr>
              <a:t>Recent FDA Approvals</a:t>
            </a:r>
            <a:endParaRPr lang="en-US" sz="2800" dirty="0">
              <a:solidFill>
                <a:srgbClr val="0432FF"/>
              </a:solidFill>
            </a:endParaRPr>
          </a:p>
        </p:txBody>
      </p:sp>
      <p:sp>
        <p:nvSpPr>
          <p:cNvPr id="4" name="Rounded Rectangle 3">
            <a:extLst>
              <a:ext uri="{FF2B5EF4-FFF2-40B4-BE49-F238E27FC236}">
                <a16:creationId xmlns:a16="http://schemas.microsoft.com/office/drawing/2014/main" id="{0F9596A4-5319-C8A5-0DED-3125AA78458F}"/>
              </a:ext>
            </a:extLst>
          </p:cNvPr>
          <p:cNvSpPr/>
          <p:nvPr/>
        </p:nvSpPr>
        <p:spPr bwMode="auto">
          <a:xfrm>
            <a:off x="2315050" y="1325269"/>
            <a:ext cx="960120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2F388042-578D-2D7F-75B0-715BC57F8B16}"/>
              </a:ext>
            </a:extLst>
          </p:cNvPr>
          <p:cNvSpPr/>
          <p:nvPr/>
        </p:nvSpPr>
        <p:spPr bwMode="auto">
          <a:xfrm>
            <a:off x="384508" y="1369265"/>
            <a:ext cx="180380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E9D3BB0F-18DF-6F46-7768-4DEE898A3435}"/>
              </a:ext>
            </a:extLst>
          </p:cNvPr>
          <p:cNvSpPr txBox="1"/>
          <p:nvPr/>
        </p:nvSpPr>
        <p:spPr>
          <a:xfrm>
            <a:off x="384508" y="1369265"/>
            <a:ext cx="180380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b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b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August 13, 2026</a:t>
            </a:r>
          </a:p>
        </p:txBody>
      </p:sp>
      <p:sp>
        <p:nvSpPr>
          <p:cNvPr id="11" name="TextBox 10">
            <a:extLst>
              <a:ext uri="{FF2B5EF4-FFF2-40B4-BE49-F238E27FC236}">
                <a16:creationId xmlns:a16="http://schemas.microsoft.com/office/drawing/2014/main" id="{CA156FC1-721C-A183-C59C-0CF5D9ADCDD5}"/>
              </a:ext>
            </a:extLst>
          </p:cNvPr>
          <p:cNvSpPr txBox="1"/>
          <p:nvPr/>
        </p:nvSpPr>
        <p:spPr>
          <a:xfrm>
            <a:off x="2315050" y="1325269"/>
            <a:ext cx="9601200" cy="1371600"/>
          </a:xfrm>
          <a:prstGeom prst="rect">
            <a:avLst/>
          </a:prstGeom>
          <a:noFill/>
        </p:spPr>
        <p:txBody>
          <a:bodyPr wrap="square" rIns="182880" rtlCol="0" anchor="ctr">
            <a:noAutofit/>
          </a:bodyPr>
          <a:lstStyle/>
          <a:p>
            <a:pPr marL="98425" marR="0" lvl="0" indent="0" algn="l" defTabSz="412750" rtl="0" eaLnBrk="0" fontAlgn="base" latinLnBrk="0" hangingPunct="0">
              <a:lnSpc>
                <a:spcPts val="2600"/>
              </a:lnSpc>
              <a:spcBef>
                <a:spcPts val="0"/>
              </a:spcBef>
              <a:spcAft>
                <a:spcPts val="0"/>
              </a:spcAft>
              <a:buClr>
                <a:srgbClr val="000000"/>
              </a:buClr>
              <a:buSzPct val="100000"/>
              <a:buFontTx/>
              <a:buNone/>
              <a:tabLst/>
              <a:defRPr/>
            </a:pP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Accelerated Approval to </a:t>
            </a:r>
            <a:r>
              <a:rPr kumimoji="0" lang="en-US" sz="2400" b="1" i="0" u="none" strike="noStrike" kern="1200" cap="none" spc="0" normalizeH="0" baseline="0" noProof="0" dirty="0" err="1">
                <a:ln>
                  <a:noFill/>
                </a:ln>
                <a:solidFill>
                  <a:srgbClr val="8FD2E9"/>
                </a:solidFill>
                <a:effectLst/>
                <a:uLnTx/>
                <a:uFillTx/>
                <a:latin typeface="Calibri"/>
                <a:ea typeface="MS PGothic" charset="0"/>
                <a:cs typeface="Calibri"/>
              </a:rPr>
              <a:t>Iberdomide</a:t>
            </a: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 with </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Daratumumab</a:t>
            </a: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 </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and</a:t>
            </a: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 </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Hyaluronidase-</a:t>
            </a:r>
            <a:r>
              <a:rPr kumimoji="0" lang="en-US" sz="2400" b="1" i="0" u="none" strike="noStrike" kern="1200" cap="none" spc="0" normalizeH="0" baseline="0" noProof="0" dirty="0" err="1">
                <a:ln>
                  <a:noFill/>
                </a:ln>
                <a:solidFill>
                  <a:srgbClr val="8FD2E9"/>
                </a:solidFill>
                <a:effectLst/>
                <a:uLnTx/>
                <a:uFillTx/>
                <a:latin typeface="Calibri"/>
                <a:ea typeface="MS PGothic" charset="0"/>
                <a:cs typeface="Calibri"/>
              </a:rPr>
              <a:t>fihj</a:t>
            </a: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 and </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Dexamethasone</a:t>
            </a: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 for Multiple Myeloma</a:t>
            </a:r>
          </a:p>
        </p:txBody>
      </p:sp>
      <p:sp>
        <p:nvSpPr>
          <p:cNvPr id="6" name="Rounded Rectangle 5">
            <a:extLst>
              <a:ext uri="{FF2B5EF4-FFF2-40B4-BE49-F238E27FC236}">
                <a16:creationId xmlns:a16="http://schemas.microsoft.com/office/drawing/2014/main" id="{1D1BD7C5-FDD1-70C5-8723-A36E70024BB2}"/>
              </a:ext>
            </a:extLst>
          </p:cNvPr>
          <p:cNvSpPr/>
          <p:nvPr/>
        </p:nvSpPr>
        <p:spPr bwMode="auto">
          <a:xfrm>
            <a:off x="2315050" y="2923063"/>
            <a:ext cx="960120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B19B0FEA-84F9-ECD2-2AC8-1A668D117EC4}"/>
              </a:ext>
            </a:extLst>
          </p:cNvPr>
          <p:cNvSpPr/>
          <p:nvPr/>
        </p:nvSpPr>
        <p:spPr bwMode="auto">
          <a:xfrm>
            <a:off x="384508" y="2967059"/>
            <a:ext cx="180380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0CAAFF96-3CA7-ABBB-9ED7-75AB2FFF56C4}"/>
              </a:ext>
            </a:extLst>
          </p:cNvPr>
          <p:cNvSpPr txBox="1"/>
          <p:nvPr/>
        </p:nvSpPr>
        <p:spPr>
          <a:xfrm>
            <a:off x="2315050" y="2923063"/>
            <a:ext cx="9601200" cy="1371600"/>
          </a:xfrm>
          <a:prstGeom prst="rect">
            <a:avLst/>
          </a:prstGeom>
          <a:noFill/>
        </p:spPr>
        <p:txBody>
          <a:bodyPr wrap="square" rIns="182880" bIns="91440" rtlCol="0" anchor="ctr">
            <a:noAutofit/>
          </a:bodyPr>
          <a:lstStyle/>
          <a:p>
            <a:pPr marL="98425" marR="0" lvl="0" indent="0" algn="l" defTabSz="455613" rtl="0" eaLnBrk="1" fontAlgn="base" latinLnBrk="0" hangingPunct="1">
              <a:lnSpc>
                <a:spcPts val="2600"/>
              </a:lnSpc>
              <a:spcBef>
                <a:spcPct val="0"/>
              </a:spcBef>
              <a:spcAft>
                <a:spcPct val="0"/>
              </a:spcAft>
              <a:buClrTx/>
              <a:buSzTx/>
              <a:buFontTx/>
              <a:buNone/>
              <a:tabLst/>
              <a:defRPr/>
            </a:pPr>
            <a:r>
              <a:rPr kumimoji="0" lang="en-US" sz="2400" b="1" i="0" u="none" strike="noStrike" kern="1200" cap="none" spc="0" normalizeH="0" baseline="0" noProof="0" dirty="0" err="1">
                <a:ln>
                  <a:noFill/>
                </a:ln>
                <a:solidFill>
                  <a:srgbClr val="8FD2E9"/>
                </a:solidFill>
                <a:effectLst/>
                <a:uLnTx/>
                <a:uFillTx/>
                <a:latin typeface="Calibri"/>
                <a:ea typeface="MS PGothic" charset="0"/>
                <a:cs typeface="Calibri"/>
              </a:rPr>
              <a:t>Teclistamab</a:t>
            </a:r>
            <a: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t> in Combination with </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Daratumumab and Hyaluronidase-</a:t>
            </a:r>
            <a:r>
              <a:rPr kumimoji="0" lang="en-US" sz="2400" b="1" i="0" u="none" strike="noStrike" kern="1200" cap="none" spc="0" normalizeH="0" baseline="0" noProof="0" dirty="0" err="1">
                <a:ln>
                  <a:noFill/>
                </a:ln>
                <a:solidFill>
                  <a:srgbClr val="8FD2E9"/>
                </a:solidFill>
                <a:effectLst/>
                <a:uLnTx/>
                <a:uFillTx/>
                <a:latin typeface="Calibri"/>
                <a:ea typeface="MS PGothic" charset="0"/>
                <a:cs typeface="Calibri"/>
              </a:rPr>
              <a:t>fihj</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 </a:t>
            </a:r>
            <a: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t>for Relapsed or Refractory Multiple Myeloma</a:t>
            </a:r>
          </a:p>
        </p:txBody>
      </p:sp>
      <p:sp>
        <p:nvSpPr>
          <p:cNvPr id="14" name="TextBox 13">
            <a:extLst>
              <a:ext uri="{FF2B5EF4-FFF2-40B4-BE49-F238E27FC236}">
                <a16:creationId xmlns:a16="http://schemas.microsoft.com/office/drawing/2014/main" id="{44352F50-60CC-D360-0003-3D910F821A72}"/>
              </a:ext>
            </a:extLst>
          </p:cNvPr>
          <p:cNvSpPr txBox="1"/>
          <p:nvPr/>
        </p:nvSpPr>
        <p:spPr>
          <a:xfrm>
            <a:off x="384508" y="2967059"/>
            <a:ext cx="180380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p>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March 5, 2026</a:t>
            </a:r>
          </a:p>
        </p:txBody>
      </p:sp>
      <p:sp>
        <p:nvSpPr>
          <p:cNvPr id="3" name="Rounded Rectangle 2">
            <a:extLst>
              <a:ext uri="{FF2B5EF4-FFF2-40B4-BE49-F238E27FC236}">
                <a16:creationId xmlns:a16="http://schemas.microsoft.com/office/drawing/2014/main" id="{313570DC-6B32-6B18-1BCF-E6ABD41CC19E}"/>
              </a:ext>
            </a:extLst>
          </p:cNvPr>
          <p:cNvSpPr/>
          <p:nvPr/>
        </p:nvSpPr>
        <p:spPr bwMode="auto">
          <a:xfrm>
            <a:off x="2315050" y="4540266"/>
            <a:ext cx="960120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8" name="Rounded Rectangle 7">
            <a:extLst>
              <a:ext uri="{FF2B5EF4-FFF2-40B4-BE49-F238E27FC236}">
                <a16:creationId xmlns:a16="http://schemas.microsoft.com/office/drawing/2014/main" id="{3F33C1B8-72F9-1350-6EEC-64C337D982EE}"/>
              </a:ext>
            </a:extLst>
          </p:cNvPr>
          <p:cNvSpPr/>
          <p:nvPr/>
        </p:nvSpPr>
        <p:spPr bwMode="auto">
          <a:xfrm>
            <a:off x="384508" y="4584262"/>
            <a:ext cx="180380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TextBox 8">
            <a:extLst>
              <a:ext uri="{FF2B5EF4-FFF2-40B4-BE49-F238E27FC236}">
                <a16:creationId xmlns:a16="http://schemas.microsoft.com/office/drawing/2014/main" id="{F4186063-6A52-718A-8B22-A10FB84B190E}"/>
              </a:ext>
            </a:extLst>
          </p:cNvPr>
          <p:cNvSpPr txBox="1"/>
          <p:nvPr/>
        </p:nvSpPr>
        <p:spPr>
          <a:xfrm>
            <a:off x="2315050" y="4540266"/>
            <a:ext cx="9601200" cy="1371600"/>
          </a:xfrm>
          <a:prstGeom prst="rect">
            <a:avLst/>
          </a:prstGeom>
          <a:noFill/>
        </p:spPr>
        <p:txBody>
          <a:bodyPr wrap="square" rIns="182880" bIns="91440" rtlCol="0" anchor="ctr">
            <a:noAutofit/>
          </a:bodyPr>
          <a:lstStyle/>
          <a:p>
            <a:pPr marL="98425" marR="0" lvl="0" indent="0" algn="l" defTabSz="455613" rtl="0" eaLnBrk="1" fontAlgn="base" latinLnBrk="0" hangingPunct="1">
              <a:lnSpc>
                <a:spcPts val="26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Daratumumab and Hyaluronidase-</a:t>
            </a:r>
            <a:r>
              <a:rPr kumimoji="0" lang="en-US" sz="2400" b="1" i="0" u="none" strike="noStrike" kern="1200" cap="none" spc="0" normalizeH="0" baseline="0" noProof="0" dirty="0" err="1">
                <a:ln>
                  <a:noFill/>
                </a:ln>
                <a:solidFill>
                  <a:srgbClr val="8FD2E9"/>
                </a:solidFill>
                <a:effectLst/>
                <a:uLnTx/>
                <a:uFillTx/>
                <a:latin typeface="Calibri"/>
                <a:ea typeface="MS PGothic" charset="0"/>
                <a:cs typeface="Calibri"/>
              </a:rPr>
              <a:t>fihj</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 </a:t>
            </a:r>
            <a: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t>with </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Bortezomib, Lenalidomide,</a:t>
            </a:r>
            <a: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t> and </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Dexamethasone</a:t>
            </a:r>
            <a: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t> for Newly Diagnosed Multiple Myeloma</a:t>
            </a:r>
          </a:p>
        </p:txBody>
      </p:sp>
      <p:sp>
        <p:nvSpPr>
          <p:cNvPr id="13" name="TextBox 12">
            <a:extLst>
              <a:ext uri="{FF2B5EF4-FFF2-40B4-BE49-F238E27FC236}">
                <a16:creationId xmlns:a16="http://schemas.microsoft.com/office/drawing/2014/main" id="{B85B1021-F143-47D1-DCA0-B36A1D7AD679}"/>
              </a:ext>
            </a:extLst>
          </p:cNvPr>
          <p:cNvSpPr txBox="1"/>
          <p:nvPr/>
        </p:nvSpPr>
        <p:spPr>
          <a:xfrm>
            <a:off x="384508" y="4584262"/>
            <a:ext cx="180380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p>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January 27, 2026</a:t>
            </a:r>
          </a:p>
        </p:txBody>
      </p:sp>
    </p:spTree>
    <p:extLst>
      <p:ext uri="{BB962C8B-B14F-4D97-AF65-F5344CB8AC3E}">
        <p14:creationId xmlns:p14="http://schemas.microsoft.com/office/powerpoint/2010/main" val="161692468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FB6A1-8521-D4E4-FF73-80C5393CAD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77A9DB-4254-E77B-ECEE-70F069EBA24D}"/>
              </a:ext>
            </a:extLst>
          </p:cNvPr>
          <p:cNvSpPr>
            <a:spLocks noGrp="1"/>
          </p:cNvSpPr>
          <p:nvPr>
            <p:ph type="title"/>
          </p:nvPr>
        </p:nvSpPr>
        <p:spPr/>
        <p:txBody>
          <a:bodyPr/>
          <a:lstStyle/>
          <a:p>
            <a:r>
              <a:rPr lang="en-US" sz="3200" dirty="0"/>
              <a:t>Recent FDA Approvals (Continued)</a:t>
            </a:r>
          </a:p>
        </p:txBody>
      </p:sp>
      <p:sp>
        <p:nvSpPr>
          <p:cNvPr id="4" name="Rounded Rectangle 3">
            <a:extLst>
              <a:ext uri="{FF2B5EF4-FFF2-40B4-BE49-F238E27FC236}">
                <a16:creationId xmlns:a16="http://schemas.microsoft.com/office/drawing/2014/main" id="{A87167B6-3CA8-6B88-6F5D-1131B09E1713}"/>
              </a:ext>
            </a:extLst>
          </p:cNvPr>
          <p:cNvSpPr/>
          <p:nvPr/>
        </p:nvSpPr>
        <p:spPr bwMode="auto">
          <a:xfrm>
            <a:off x="2315050" y="1325269"/>
            <a:ext cx="960120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706B741A-BD38-0B7E-300F-32EE649807F7}"/>
              </a:ext>
            </a:extLst>
          </p:cNvPr>
          <p:cNvSpPr/>
          <p:nvPr/>
        </p:nvSpPr>
        <p:spPr bwMode="auto">
          <a:xfrm>
            <a:off x="384508" y="1369265"/>
            <a:ext cx="180380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E6E9CA45-F22A-4D59-8C0A-C8FD0E45DADF}"/>
              </a:ext>
            </a:extLst>
          </p:cNvPr>
          <p:cNvSpPr txBox="1"/>
          <p:nvPr/>
        </p:nvSpPr>
        <p:spPr>
          <a:xfrm>
            <a:off x="384508" y="1369265"/>
            <a:ext cx="180380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b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b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November 6, 2025</a:t>
            </a:r>
          </a:p>
        </p:txBody>
      </p:sp>
      <p:sp>
        <p:nvSpPr>
          <p:cNvPr id="11" name="TextBox 10">
            <a:extLst>
              <a:ext uri="{FF2B5EF4-FFF2-40B4-BE49-F238E27FC236}">
                <a16:creationId xmlns:a16="http://schemas.microsoft.com/office/drawing/2014/main" id="{9A4D543F-0AC1-F50A-807C-C589F8BF7F01}"/>
              </a:ext>
            </a:extLst>
          </p:cNvPr>
          <p:cNvSpPr txBox="1"/>
          <p:nvPr/>
        </p:nvSpPr>
        <p:spPr>
          <a:xfrm>
            <a:off x="2315050" y="1325269"/>
            <a:ext cx="9601200" cy="1371600"/>
          </a:xfrm>
          <a:prstGeom prst="rect">
            <a:avLst/>
          </a:prstGeom>
          <a:noFill/>
        </p:spPr>
        <p:txBody>
          <a:bodyPr wrap="square" rIns="182880" rtlCol="0" anchor="ctr">
            <a:noAutofit/>
          </a:bodyPr>
          <a:lstStyle/>
          <a:p>
            <a:pPr marL="98425" marR="0" lvl="0" indent="0" algn="l" defTabSz="412750" rtl="0" eaLnBrk="0" fontAlgn="base" latinLnBrk="0" hangingPunct="0">
              <a:lnSpc>
                <a:spcPts val="2600"/>
              </a:lnSpc>
              <a:spcBef>
                <a:spcPts val="0"/>
              </a:spcBef>
              <a:spcAft>
                <a:spcPts val="0"/>
              </a:spcAft>
              <a:buClr>
                <a:srgbClr val="000000"/>
              </a:buClr>
              <a:buSzPct val="100000"/>
              <a:buFontTx/>
              <a:buNone/>
              <a:tabLst/>
              <a:defRPr/>
            </a:pP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Daratumumab and Hyaluronidase-</a:t>
            </a:r>
            <a:r>
              <a:rPr kumimoji="0" lang="en-US" sz="2400" b="1" i="0" u="none" strike="noStrike" kern="1200" cap="none" spc="0" normalizeH="0" baseline="0" noProof="0" dirty="0" err="1">
                <a:ln>
                  <a:noFill/>
                </a:ln>
                <a:solidFill>
                  <a:srgbClr val="8FD2E9"/>
                </a:solidFill>
                <a:effectLst/>
                <a:uLnTx/>
                <a:uFillTx/>
                <a:latin typeface="Calibri"/>
                <a:ea typeface="MS PGothic" charset="0"/>
                <a:cs typeface="Calibri"/>
              </a:rPr>
              <a:t>fihj</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 </a:t>
            </a: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for High-Risk Smoldering </a:t>
            </a:r>
            <a:b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br>
            <a:r>
              <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rPr>
              <a:t>Multiple Myeloma</a:t>
            </a:r>
          </a:p>
        </p:txBody>
      </p:sp>
      <p:sp>
        <p:nvSpPr>
          <p:cNvPr id="6" name="Rounded Rectangle 5">
            <a:extLst>
              <a:ext uri="{FF2B5EF4-FFF2-40B4-BE49-F238E27FC236}">
                <a16:creationId xmlns:a16="http://schemas.microsoft.com/office/drawing/2014/main" id="{21745ADB-520E-8962-A865-DBC625BF05DE}"/>
              </a:ext>
            </a:extLst>
          </p:cNvPr>
          <p:cNvSpPr/>
          <p:nvPr/>
        </p:nvSpPr>
        <p:spPr bwMode="auto">
          <a:xfrm>
            <a:off x="2315050" y="2923063"/>
            <a:ext cx="960120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3DAA6210-9E83-2322-E569-53C4C4F8759A}"/>
              </a:ext>
            </a:extLst>
          </p:cNvPr>
          <p:cNvSpPr/>
          <p:nvPr/>
        </p:nvSpPr>
        <p:spPr bwMode="auto">
          <a:xfrm>
            <a:off x="384508" y="2967059"/>
            <a:ext cx="180380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8E74AAE9-433D-C921-C28E-9177E6C12D31}"/>
              </a:ext>
            </a:extLst>
          </p:cNvPr>
          <p:cNvSpPr txBox="1"/>
          <p:nvPr/>
        </p:nvSpPr>
        <p:spPr>
          <a:xfrm>
            <a:off x="2315050" y="2923063"/>
            <a:ext cx="9601200" cy="1371600"/>
          </a:xfrm>
          <a:prstGeom prst="rect">
            <a:avLst/>
          </a:prstGeom>
          <a:noFill/>
        </p:spPr>
        <p:txBody>
          <a:bodyPr wrap="square" rIns="182880" bIns="91440" rtlCol="0" anchor="ctr">
            <a:noAutofit/>
          </a:bodyPr>
          <a:lstStyle/>
          <a:p>
            <a:pPr marL="98425" marR="0" lvl="0" indent="0" algn="l" defTabSz="455613" rtl="0" eaLnBrk="1" fontAlgn="base" latinLnBrk="0" hangingPunct="1">
              <a:lnSpc>
                <a:spcPts val="2600"/>
              </a:lnSpc>
              <a:spcBef>
                <a:spcPct val="0"/>
              </a:spcBef>
              <a:spcAft>
                <a:spcPct val="0"/>
              </a:spcAft>
              <a:buClrTx/>
              <a:buSzTx/>
              <a:buFontTx/>
              <a:buNone/>
              <a:tabLst/>
              <a:defRPr/>
            </a:pPr>
            <a:r>
              <a:rPr kumimoji="0" lang="en-US" sz="2400" b="1" i="0" u="none" strike="noStrike" kern="1200" cap="none" spc="0" normalizeH="0" baseline="0" noProof="0" dirty="0" err="1">
                <a:ln>
                  <a:noFill/>
                </a:ln>
                <a:solidFill>
                  <a:srgbClr val="8FD2E9"/>
                </a:solidFill>
                <a:effectLst/>
                <a:uLnTx/>
                <a:uFillTx/>
                <a:latin typeface="Calibri"/>
                <a:ea typeface="MS PGothic" charset="0"/>
                <a:cs typeface="Calibri"/>
              </a:rPr>
              <a:t>Belantamab</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 Mafodotin-</a:t>
            </a:r>
            <a:r>
              <a:rPr kumimoji="0" lang="en-US" sz="2400" b="1" i="0" u="none" strike="noStrike" kern="1200" cap="none" spc="0" normalizeH="0" baseline="0" noProof="0" dirty="0" err="1">
                <a:ln>
                  <a:noFill/>
                </a:ln>
                <a:solidFill>
                  <a:srgbClr val="8FD2E9"/>
                </a:solidFill>
                <a:effectLst/>
                <a:uLnTx/>
                <a:uFillTx/>
                <a:latin typeface="Calibri"/>
                <a:ea typeface="MS PGothic" charset="0"/>
                <a:cs typeface="Calibri"/>
              </a:rPr>
              <a:t>blmf</a:t>
            </a:r>
            <a:r>
              <a:rPr kumimoji="0" lang="en-US" sz="2400" b="1" i="0" u="none" strike="noStrike" kern="1200" cap="none" spc="0" normalizeH="0" baseline="0" noProof="0" dirty="0">
                <a:ln>
                  <a:noFill/>
                </a:ln>
                <a:solidFill>
                  <a:srgbClr val="8FD2E9"/>
                </a:solidFill>
                <a:effectLst/>
                <a:uLnTx/>
                <a:uFillTx/>
                <a:latin typeface="Calibri"/>
                <a:ea typeface="MS PGothic" charset="0"/>
                <a:cs typeface="Calibri"/>
              </a:rPr>
              <a:t> </a:t>
            </a:r>
            <a: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t>for Relapsed or Refractory </a:t>
            </a:r>
            <a:b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br>
            <a:r>
              <a:rPr kumimoji="0" lang="en-US" sz="2400" b="1" i="0" u="none" strike="noStrike" kern="1200" cap="none" spc="0" normalizeH="0" baseline="0" noProof="0" dirty="0">
                <a:ln>
                  <a:noFill/>
                </a:ln>
                <a:solidFill>
                  <a:srgbClr val="FFFFFF"/>
                </a:solidFill>
                <a:effectLst/>
                <a:uLnTx/>
                <a:uFillTx/>
                <a:latin typeface="Calibri"/>
                <a:ea typeface="MS PGothic" charset="0"/>
                <a:cs typeface="Calibri"/>
              </a:rPr>
              <a:t>Multiple Myeloma</a:t>
            </a:r>
          </a:p>
        </p:txBody>
      </p:sp>
      <p:sp>
        <p:nvSpPr>
          <p:cNvPr id="14" name="TextBox 13">
            <a:extLst>
              <a:ext uri="{FF2B5EF4-FFF2-40B4-BE49-F238E27FC236}">
                <a16:creationId xmlns:a16="http://schemas.microsoft.com/office/drawing/2014/main" id="{73CFA8AB-4DE4-F398-ED2F-CED46873C45C}"/>
              </a:ext>
            </a:extLst>
          </p:cNvPr>
          <p:cNvSpPr txBox="1"/>
          <p:nvPr/>
        </p:nvSpPr>
        <p:spPr>
          <a:xfrm>
            <a:off x="384508" y="2967059"/>
            <a:ext cx="1803800" cy="128016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p>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October 23, 2025</a:t>
            </a:r>
          </a:p>
        </p:txBody>
      </p:sp>
    </p:spTree>
    <p:extLst>
      <p:ext uri="{BB962C8B-B14F-4D97-AF65-F5344CB8AC3E}">
        <p14:creationId xmlns:p14="http://schemas.microsoft.com/office/powerpoint/2010/main" val="343026853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0625C-869B-4412-2227-901CE7F66FA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C28625-5A8D-B9FF-0602-AED67567FDF6}"/>
              </a:ext>
            </a:extLst>
          </p:cNvPr>
          <p:cNvSpPr/>
          <p:nvPr/>
        </p:nvSpPr>
        <p:spPr bwMode="auto">
          <a:xfrm>
            <a:off x="1075980" y="2276872"/>
            <a:ext cx="9500825" cy="64807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AAF7DD8F-EF18-DCDC-237A-5BA1526079C4}"/>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78FAE0E4-58B3-668B-6DB9-C7DB40F0D6EF}"/>
              </a:ext>
            </a:extLst>
          </p:cNvPr>
          <p:cNvSpPr>
            <a:spLocks noGrp="1"/>
          </p:cNvSpPr>
          <p:nvPr>
            <p:ph idx="1"/>
          </p:nvPr>
        </p:nvSpPr>
        <p:spPr>
          <a:xfrm>
            <a:off x="1703511" y="1700808"/>
            <a:ext cx="9500825" cy="4514258"/>
          </a:xfrm>
        </p:spPr>
        <p:txBody>
          <a:bodyPr/>
          <a:lstStyle/>
          <a:p>
            <a:pPr marL="98425" indent="0">
              <a:lnSpc>
                <a:spcPct val="100000"/>
              </a:lnSpc>
              <a:spcBef>
                <a:spcPts val="2800"/>
              </a:spcBef>
              <a:spcAft>
                <a:spcPts val="0"/>
              </a:spcAft>
              <a:buNone/>
            </a:pPr>
            <a:r>
              <a:rPr lang="en-US" sz="2500" dirty="0">
                <a:solidFill>
                  <a:schemeClr val="tx1"/>
                </a:solidFill>
              </a:rPr>
              <a:t>Introduction: ESMO 2026; Recent FDA Approvals</a:t>
            </a:r>
          </a:p>
          <a:p>
            <a:pPr marL="98425" indent="0">
              <a:lnSpc>
                <a:spcPct val="100000"/>
              </a:lnSpc>
              <a:spcBef>
                <a:spcPts val="2800"/>
              </a:spcBef>
              <a:spcAft>
                <a:spcPts val="0"/>
              </a:spcAft>
              <a:buNone/>
            </a:pPr>
            <a:r>
              <a:rPr lang="en-US" sz="2500" dirty="0">
                <a:solidFill>
                  <a:schemeClr val="bg1"/>
                </a:solidFill>
              </a:rPr>
              <a:t>Chimeric Antigen Receptor T-Cell Therapy – Dr </a:t>
            </a:r>
            <a:r>
              <a:rPr lang="en-US" sz="2500" dirty="0" err="1">
                <a:solidFill>
                  <a:schemeClr val="bg1"/>
                </a:solidFill>
              </a:rPr>
              <a:t>Lonial</a:t>
            </a:r>
            <a:endParaRPr lang="en-US" sz="2500" dirty="0">
              <a:solidFill>
                <a:schemeClr val="bg1"/>
              </a:solidFill>
            </a:endParaRPr>
          </a:p>
          <a:p>
            <a:pPr>
              <a:lnSpc>
                <a:spcPts val="2060"/>
              </a:lnSpc>
              <a:spcBef>
                <a:spcPts val="2800"/>
              </a:spcBef>
              <a:spcAft>
                <a:spcPts val="0"/>
              </a:spcAft>
              <a:buFont typeface="System Font Regular"/>
              <a:buChar char="–"/>
            </a:pPr>
            <a:r>
              <a:rPr lang="en-US" sz="2200" b="0" dirty="0" err="1">
                <a:solidFill>
                  <a:schemeClr val="tx1"/>
                </a:solidFill>
              </a:rPr>
              <a:t>Idecabtagene</a:t>
            </a:r>
            <a:r>
              <a:rPr lang="en-US" sz="2200" b="0" dirty="0">
                <a:solidFill>
                  <a:schemeClr val="tx1"/>
                </a:solidFill>
              </a:rPr>
              <a:t> </a:t>
            </a:r>
            <a:r>
              <a:rPr lang="en-US" sz="2200" b="0" dirty="0" err="1">
                <a:solidFill>
                  <a:schemeClr val="tx1"/>
                </a:solidFill>
              </a:rPr>
              <a:t>Vicleucel</a:t>
            </a:r>
            <a:r>
              <a:rPr lang="en-US" sz="2200" b="0" dirty="0">
                <a:solidFill>
                  <a:schemeClr val="tx1"/>
                </a:solidFill>
              </a:rPr>
              <a:t> and </a:t>
            </a:r>
            <a:r>
              <a:rPr lang="en-US" sz="2200" b="0" dirty="0" err="1">
                <a:solidFill>
                  <a:schemeClr val="tx1"/>
                </a:solidFill>
              </a:rPr>
              <a:t>Ciltacabtagene</a:t>
            </a:r>
            <a:r>
              <a:rPr lang="en-US" sz="2200" b="0" dirty="0">
                <a:solidFill>
                  <a:schemeClr val="tx1"/>
                </a:solidFill>
              </a:rPr>
              <a:t> Autoleucel</a:t>
            </a:r>
          </a:p>
          <a:p>
            <a:pPr>
              <a:lnSpc>
                <a:spcPts val="2060"/>
              </a:lnSpc>
              <a:spcBef>
                <a:spcPts val="2800"/>
              </a:spcBef>
              <a:spcAft>
                <a:spcPts val="0"/>
              </a:spcAft>
              <a:buFont typeface="System Font Regular"/>
              <a:buChar char="–"/>
            </a:pPr>
            <a:r>
              <a:rPr lang="en-US" sz="2200" b="0" dirty="0" err="1">
                <a:solidFill>
                  <a:schemeClr val="tx1"/>
                </a:solidFill>
              </a:rPr>
              <a:t>Anitocabtagene</a:t>
            </a:r>
            <a:r>
              <a:rPr lang="en-US" sz="2200" b="0" dirty="0">
                <a:solidFill>
                  <a:schemeClr val="tx1"/>
                </a:solidFill>
              </a:rPr>
              <a:t> Autoleucel and </a:t>
            </a:r>
            <a:r>
              <a:rPr lang="en-US" sz="2200" b="0" dirty="0" err="1">
                <a:solidFill>
                  <a:schemeClr val="tx1"/>
                </a:solidFill>
              </a:rPr>
              <a:t>Arlocabtagene</a:t>
            </a:r>
            <a:r>
              <a:rPr lang="en-US" sz="2200" b="0" dirty="0">
                <a:solidFill>
                  <a:schemeClr val="tx1"/>
                </a:solidFill>
              </a:rPr>
              <a:t> Autoleucel</a:t>
            </a:r>
          </a:p>
          <a:p>
            <a:pPr marL="98425" indent="0">
              <a:lnSpc>
                <a:spcPts val="2060"/>
              </a:lnSpc>
              <a:spcBef>
                <a:spcPts val="2800"/>
              </a:spcBef>
              <a:spcAft>
                <a:spcPts val="0"/>
              </a:spcAft>
              <a:buNone/>
            </a:pPr>
            <a:r>
              <a:rPr lang="en-US" sz="2500" dirty="0">
                <a:solidFill>
                  <a:schemeClr val="tx1"/>
                </a:solidFill>
              </a:rPr>
              <a:t>Bispecific Antibodies – Dr </a:t>
            </a:r>
            <a:r>
              <a:rPr lang="en-US" sz="2500" dirty="0" err="1">
                <a:solidFill>
                  <a:schemeClr val="tx1"/>
                </a:solidFill>
              </a:rPr>
              <a:t>Lonial</a:t>
            </a:r>
            <a:endParaRPr lang="en-US" sz="2500" dirty="0">
              <a:solidFill>
                <a:schemeClr val="tx1"/>
              </a:solidFill>
            </a:endParaRPr>
          </a:p>
          <a:p>
            <a:pPr marL="98425" indent="0">
              <a:lnSpc>
                <a:spcPct val="100000"/>
              </a:lnSpc>
              <a:spcBef>
                <a:spcPts val="2800"/>
              </a:spcBef>
              <a:spcAft>
                <a:spcPts val="0"/>
              </a:spcAft>
              <a:buNone/>
            </a:pPr>
            <a:r>
              <a:rPr lang="en-US" sz="2500" dirty="0">
                <a:solidFill>
                  <a:schemeClr val="tx1"/>
                </a:solidFill>
              </a:rPr>
              <a:t>Antibody-Drug Conjugates – Dr Richardson </a:t>
            </a:r>
          </a:p>
          <a:p>
            <a:pPr marL="98425" indent="0">
              <a:lnSpc>
                <a:spcPct val="100000"/>
              </a:lnSpc>
              <a:spcBef>
                <a:spcPts val="2800"/>
              </a:spcBef>
              <a:spcAft>
                <a:spcPts val="0"/>
              </a:spcAft>
              <a:buNone/>
            </a:pPr>
            <a:r>
              <a:rPr lang="en-US" sz="2500" dirty="0">
                <a:solidFill>
                  <a:schemeClr val="tx1"/>
                </a:solidFill>
              </a:rPr>
              <a:t>Up-Front Treatment; </a:t>
            </a:r>
            <a:r>
              <a:rPr lang="en-US" sz="2500" dirty="0" err="1">
                <a:solidFill>
                  <a:schemeClr val="tx1"/>
                </a:solidFill>
              </a:rPr>
              <a:t>CELMoDs</a:t>
            </a:r>
            <a:r>
              <a:rPr lang="en-US" sz="2500" dirty="0">
                <a:solidFill>
                  <a:schemeClr val="tx1"/>
                </a:solidFill>
              </a:rPr>
              <a:t> – Dr Richardson </a:t>
            </a:r>
          </a:p>
          <a:p>
            <a:pPr marL="98425" indent="0">
              <a:lnSpc>
                <a:spcPct val="100000"/>
              </a:lnSpc>
              <a:spcBef>
                <a:spcPts val="2800"/>
              </a:spcBef>
              <a:spcAft>
                <a:spcPts val="0"/>
              </a:spcAft>
              <a:buNone/>
            </a:pPr>
            <a:endParaRPr lang="en-US" sz="2500" dirty="0">
              <a:solidFill>
                <a:schemeClr val="tx1"/>
              </a:solidFill>
            </a:endParaRPr>
          </a:p>
        </p:txBody>
      </p:sp>
    </p:spTree>
    <p:extLst>
      <p:ext uri="{BB962C8B-B14F-4D97-AF65-F5344CB8AC3E}">
        <p14:creationId xmlns:p14="http://schemas.microsoft.com/office/powerpoint/2010/main" val="66918884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67687-DFC2-F823-8F57-CB8662AB51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EAE4D7-6D30-1305-D8C3-4A2BFCC476B5}"/>
              </a:ext>
            </a:extLst>
          </p:cNvPr>
          <p:cNvSpPr/>
          <p:nvPr/>
        </p:nvSpPr>
        <p:spPr bwMode="auto">
          <a:xfrm>
            <a:off x="661639" y="3152078"/>
            <a:ext cx="11047141" cy="1509132"/>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2C2CF466-705D-CF08-0C56-0B85483EDE5F}"/>
              </a:ext>
            </a:extLst>
          </p:cNvPr>
          <p:cNvSpPr>
            <a:spLocks noGrp="1"/>
          </p:cNvSpPr>
          <p:nvPr>
            <p:ph type="title"/>
          </p:nvPr>
        </p:nvSpPr>
        <p:spPr/>
        <p:txBody>
          <a:bodyPr/>
          <a:lstStyle/>
          <a:p>
            <a:pPr>
              <a:lnSpc>
                <a:spcPct val="100000"/>
              </a:lnSpc>
              <a:spcBef>
                <a:spcPts val="1200"/>
              </a:spcBef>
            </a:pPr>
            <a:r>
              <a:rPr lang="en-US" dirty="0">
                <a:solidFill>
                  <a:srgbClr val="0432FF"/>
                </a:solidFill>
              </a:rPr>
              <a:t>Chimeric Antigen Receptor T-Cell Therapy:</a:t>
            </a:r>
            <a:br>
              <a:rPr lang="en-US" dirty="0">
                <a:solidFill>
                  <a:srgbClr val="0432FF"/>
                </a:solidFill>
              </a:rPr>
            </a:br>
            <a:r>
              <a:rPr lang="en-US" dirty="0">
                <a:solidFill>
                  <a:srgbClr val="0432FF"/>
                </a:solidFill>
              </a:rPr>
              <a:t>Idecabtagene Vicleucel and Ciltacabtagene Autoleucel</a:t>
            </a:r>
            <a:br>
              <a:rPr lang="en-US" dirty="0">
                <a:solidFill>
                  <a:srgbClr val="0432FF"/>
                </a:solidFill>
              </a:rPr>
            </a:br>
            <a:endParaRPr lang="en-US" sz="2400" dirty="0">
              <a:solidFill>
                <a:srgbClr val="0432FF"/>
              </a:solidFill>
            </a:endParaRPr>
          </a:p>
        </p:txBody>
      </p:sp>
      <p:sp>
        <p:nvSpPr>
          <p:cNvPr id="3" name="Content Placeholder 2">
            <a:extLst>
              <a:ext uri="{FF2B5EF4-FFF2-40B4-BE49-F238E27FC236}">
                <a16:creationId xmlns:a16="http://schemas.microsoft.com/office/drawing/2014/main" id="{89235476-505A-92E7-D2EE-A1DC16428DEE}"/>
              </a:ext>
            </a:extLst>
          </p:cNvPr>
          <p:cNvSpPr>
            <a:spLocks noGrp="1"/>
          </p:cNvSpPr>
          <p:nvPr>
            <p:ph idx="1"/>
          </p:nvPr>
        </p:nvSpPr>
        <p:spPr/>
        <p:txBody>
          <a:bodyPr/>
          <a:lstStyle/>
          <a:p>
            <a:pPr marL="98425" lvl="0" indent="0">
              <a:buNone/>
            </a:pPr>
            <a:r>
              <a:rPr lang="en-US" sz="2400" dirty="0">
                <a:solidFill>
                  <a:schemeClr val="tx1"/>
                </a:solidFill>
              </a:rPr>
              <a:t>Select Datasets</a:t>
            </a:r>
          </a:p>
          <a:p>
            <a:pPr marL="468630" indent="-285750">
              <a:lnSpc>
                <a:spcPct val="100000"/>
              </a:lnSpc>
              <a:spcBef>
                <a:spcPts val="0"/>
              </a:spcBef>
              <a:spcAft>
                <a:spcPts val="0"/>
              </a:spcAft>
            </a:pPr>
            <a:r>
              <a:rPr lang="en-US" sz="2400" b="0" dirty="0" err="1">
                <a:solidFill>
                  <a:schemeClr val="tx1"/>
                </a:solidFill>
              </a:rPr>
              <a:t>Einsele</a:t>
            </a:r>
            <a:r>
              <a:rPr lang="en-US" sz="2400" b="0" dirty="0">
                <a:solidFill>
                  <a:schemeClr val="tx1"/>
                </a:solidFill>
              </a:rPr>
              <a:t> H et al. </a:t>
            </a:r>
            <a:r>
              <a:rPr lang="en-US" sz="2400" b="0" dirty="0" err="1">
                <a:solidFill>
                  <a:schemeClr val="tx1"/>
                </a:solidFill>
              </a:rPr>
              <a:t>Cilta</a:t>
            </a:r>
            <a:r>
              <a:rPr lang="en-US" sz="2400" b="0" dirty="0">
                <a:solidFill>
                  <a:schemeClr val="tx1"/>
                </a:solidFill>
              </a:rPr>
              <a:t>-cel in Lenalidomide-Refractory Multiple Myeloma (CARTITUDE-4): An Updated Analysis Including Overall Survival from an Open-Label, </a:t>
            </a:r>
            <a:r>
              <a:rPr lang="en-US" sz="2400" b="0" dirty="0" err="1">
                <a:solidFill>
                  <a:schemeClr val="tx1"/>
                </a:solidFill>
              </a:rPr>
              <a:t>Multicentre</a:t>
            </a:r>
            <a:r>
              <a:rPr lang="en-US" sz="2400" b="0" dirty="0">
                <a:solidFill>
                  <a:schemeClr val="tx1"/>
                </a:solidFill>
              </a:rPr>
              <a:t>, </a:t>
            </a:r>
            <a:r>
              <a:rPr lang="en-US" sz="2400" b="0" dirty="0" err="1">
                <a:solidFill>
                  <a:schemeClr val="tx1"/>
                </a:solidFill>
              </a:rPr>
              <a:t>Randomised</a:t>
            </a:r>
            <a:r>
              <a:rPr lang="en-US" sz="2400" b="0" dirty="0">
                <a:solidFill>
                  <a:schemeClr val="tx1"/>
                </a:solidFill>
              </a:rPr>
              <a:t>, Phase 3 Trial. </a:t>
            </a:r>
            <a:r>
              <a:rPr lang="en-US" sz="2400" b="0" i="1" dirty="0">
                <a:solidFill>
                  <a:schemeClr val="tx1"/>
                </a:solidFill>
              </a:rPr>
              <a:t>Lancet Oncol </a:t>
            </a:r>
            <a:r>
              <a:rPr lang="en-US" sz="2400" b="0" dirty="0">
                <a:solidFill>
                  <a:schemeClr val="tx1"/>
                </a:solidFill>
              </a:rPr>
              <a:t>2026;27(2):254-68.</a:t>
            </a:r>
          </a:p>
          <a:p>
            <a:pPr marL="468630" indent="-285750">
              <a:lnSpc>
                <a:spcPct val="100000"/>
              </a:lnSpc>
              <a:spcBef>
                <a:spcPts val="0"/>
              </a:spcBef>
              <a:spcAft>
                <a:spcPts val="0"/>
              </a:spcAft>
            </a:pPr>
            <a:endParaRPr lang="en-US" sz="2400" b="0" dirty="0">
              <a:solidFill>
                <a:schemeClr val="tx1"/>
              </a:solidFill>
            </a:endParaRPr>
          </a:p>
          <a:p>
            <a:pPr marL="468630" indent="-285750">
              <a:lnSpc>
                <a:spcPct val="100000"/>
              </a:lnSpc>
              <a:spcBef>
                <a:spcPts val="0"/>
              </a:spcBef>
              <a:spcAft>
                <a:spcPts val="0"/>
              </a:spcAft>
            </a:pPr>
            <a:r>
              <a:rPr lang="en-US" sz="2400" b="0" dirty="0">
                <a:solidFill>
                  <a:schemeClr val="bg1"/>
                </a:solidFill>
              </a:rPr>
              <a:t>Cohen AD et al. Long-Term (≥5-Year) Remission and Survival with </a:t>
            </a:r>
            <a:r>
              <a:rPr lang="en-US" sz="2400" b="0" dirty="0" err="1">
                <a:solidFill>
                  <a:schemeClr val="bg1"/>
                </a:solidFill>
              </a:rPr>
              <a:t>Ciltacabtagene</a:t>
            </a:r>
            <a:r>
              <a:rPr lang="en-US" sz="2400" b="0" dirty="0">
                <a:solidFill>
                  <a:schemeClr val="bg1"/>
                </a:solidFill>
              </a:rPr>
              <a:t> Autoleucel in Relapsed/Refractory Multiple Myeloma with 1-3 Prior Lines of Therapy: CARTITUDE-2 Cohort A. IMS 2026;Abstract PA-288.</a:t>
            </a:r>
          </a:p>
        </p:txBody>
      </p:sp>
    </p:spTree>
    <p:extLst>
      <p:ext uri="{BB962C8B-B14F-4D97-AF65-F5344CB8AC3E}">
        <p14:creationId xmlns:p14="http://schemas.microsoft.com/office/powerpoint/2010/main" val="261272987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89511" y="5907468"/>
            <a:ext cx="10231597" cy="851002"/>
          </a:xfrm>
          <a:prstGeom prst="rect">
            <a:avLst/>
          </a:prstGeom>
        </p:spPr>
        <p:txBody>
          <a:bodyPr vert="horz" wrap="square" lIns="0" tIns="27305" rIns="0" bIns="0" rtlCol="0">
            <a:spAutoFit/>
          </a:bodyPr>
          <a:lstStyle/>
          <a:p>
            <a:pPr marL="12065" marR="54610" lvl="0" indent="0" algn="l" defTabSz="914400" rtl="0" eaLnBrk="1" fontAlgn="auto" latinLnBrk="0" hangingPunct="1">
              <a:lnSpc>
                <a:spcPts val="1520"/>
              </a:lnSpc>
              <a:spcBef>
                <a:spcPts val="215"/>
              </a:spcBef>
              <a:spcAft>
                <a:spcPts val="0"/>
              </a:spcAft>
              <a:buClrTx/>
              <a:buSzTx/>
              <a:buFontTx/>
              <a:buNone/>
              <a:tabLst>
                <a:tab pos="303530" algn="l"/>
              </a:tabLst>
              <a:defRPr/>
            </a:pPr>
            <a:r>
              <a:rPr kumimoji="0" lang="en-US" sz="1500" b="0" i="0" u="none" strike="noStrike" kern="0" cap="none" spc="0" normalizeH="0" baseline="0" noProof="0" dirty="0">
                <a:ln>
                  <a:noFill/>
                </a:ln>
                <a:solidFill>
                  <a:sysClr val="windowText" lastClr="000000"/>
                </a:solidFill>
                <a:effectLst/>
                <a:uLnTx/>
                <a:uFillTx/>
                <a:latin typeface="Calibri"/>
                <a:ea typeface="MS PGothic" charset="0"/>
                <a:cs typeface="Calibri"/>
              </a:rPr>
              <a:t>CAR = chimeric antigen receptor; BCMA = B-cell maturation antigen; CD = cluster of differentiation</a:t>
            </a:r>
          </a:p>
          <a:p>
            <a:pPr marL="12065" marR="54610" lvl="0" indent="0" algn="l" defTabSz="914400" rtl="0" eaLnBrk="1" fontAlgn="auto" latinLnBrk="0" hangingPunct="1">
              <a:lnSpc>
                <a:spcPts val="1520"/>
              </a:lnSpc>
              <a:spcBef>
                <a:spcPts val="215"/>
              </a:spcBef>
              <a:spcAft>
                <a:spcPts val="0"/>
              </a:spcAft>
              <a:buClrTx/>
              <a:buSzTx/>
              <a:buFontTx/>
              <a:buNone/>
              <a:tabLst>
                <a:tab pos="303530" algn="l"/>
              </a:tabLst>
              <a:defRPr/>
            </a:pP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1.</a:t>
            </a:r>
            <a:r>
              <a:rPr kumimoji="0" sz="15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Raje</a:t>
            </a:r>
            <a:r>
              <a:rPr kumimoji="0" sz="1500" b="0" i="0" u="none" strike="noStrike" kern="0" cap="none" spc="5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N</a:t>
            </a:r>
            <a:r>
              <a:rPr kumimoji="0" sz="1500" b="0" i="0" u="none" strike="noStrike" kern="0" cap="none" spc="3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et</a:t>
            </a:r>
            <a:r>
              <a:rPr kumimoji="0" sz="1500" b="0" i="0" u="none" strike="noStrike" kern="0" cap="none" spc="4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al.</a:t>
            </a:r>
            <a:r>
              <a:rPr kumimoji="0" sz="1500" b="0" i="0" u="none" strike="noStrike" kern="0" cap="none" spc="45"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N</a:t>
            </a:r>
            <a:r>
              <a:rPr kumimoji="0" sz="1500" b="0" i="1" u="none" strike="noStrike" kern="0" cap="none" spc="40"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Engl</a:t>
            </a:r>
            <a:r>
              <a:rPr kumimoji="0" sz="1500" b="0" i="1" u="none" strike="noStrike" kern="0" cap="none" spc="5"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J</a:t>
            </a:r>
            <a:r>
              <a:rPr kumimoji="0" sz="1500" b="0" i="1" u="none" strike="noStrike" kern="0" cap="none" spc="45"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Med</a:t>
            </a:r>
            <a:r>
              <a:rPr kumimoji="0" sz="1500" b="0" i="0" u="none" strike="noStrike" kern="0" cap="none" spc="1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2019;380(18):1726-37.</a:t>
            </a:r>
            <a:r>
              <a:rPr kumimoji="0" sz="1500" b="0" i="0" u="none" strike="noStrike" kern="0" cap="none" spc="5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2.</a:t>
            </a:r>
            <a:r>
              <a:rPr kumimoji="0" sz="1500" b="0" i="0" u="none" strike="noStrike" kern="0" cap="none" spc="4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Friedman</a:t>
            </a:r>
            <a:r>
              <a:rPr kumimoji="0" sz="1500" b="0" i="0" u="none" strike="noStrike" kern="0" cap="none" spc="4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KM</a:t>
            </a:r>
            <a:r>
              <a:rPr kumimoji="0" sz="1500" b="0" i="0" u="none" strike="noStrike" kern="0" cap="none" spc="4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et</a:t>
            </a:r>
            <a:r>
              <a:rPr kumimoji="0" sz="1500" b="0" i="0" u="none" strike="noStrike" kern="0" cap="none" spc="4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al.</a:t>
            </a:r>
            <a:r>
              <a:rPr kumimoji="0" sz="15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Hum</a:t>
            </a:r>
            <a:r>
              <a:rPr kumimoji="0" sz="1500" b="0" i="1" u="none" strike="noStrike" kern="0" cap="none" spc="35"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Gene</a:t>
            </a:r>
            <a:r>
              <a:rPr kumimoji="0" sz="1500" b="0" i="1" u="none" strike="noStrike" kern="0" cap="none" spc="5"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Ther</a:t>
            </a:r>
            <a:r>
              <a:rPr kumimoji="0" sz="15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2018;29(5):585-601.</a:t>
            </a:r>
            <a:r>
              <a:rPr kumimoji="0" sz="1500" b="0" i="0" u="none" strike="noStrike" kern="0" cap="none" spc="4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3.</a:t>
            </a:r>
            <a:r>
              <a:rPr kumimoji="0" sz="15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Song</a:t>
            </a:r>
            <a:r>
              <a:rPr kumimoji="0" sz="15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DG</a:t>
            </a:r>
            <a:r>
              <a:rPr kumimoji="0" sz="1500" b="0" i="0" u="none" strike="noStrike" kern="0" cap="none" spc="4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et</a:t>
            </a:r>
            <a:r>
              <a:rPr kumimoji="0" sz="1500" b="0" i="0" u="none" strike="noStrike" kern="0" cap="none" spc="3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al.</a:t>
            </a:r>
            <a:r>
              <a:rPr kumimoji="0" sz="1500" b="0" i="0" u="none" strike="noStrike" kern="0" cap="none" spc="40"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Cancer </a:t>
            </a:r>
            <a:r>
              <a:rPr kumimoji="0" sz="1500" b="0" i="1" u="none" strike="noStrike" kern="0" cap="none" spc="-20" normalizeH="0" baseline="0" noProof="0" dirty="0">
                <a:ln>
                  <a:noFill/>
                </a:ln>
                <a:solidFill>
                  <a:sysClr val="windowText" lastClr="000000"/>
                </a:solidFill>
                <a:effectLst/>
                <a:uLnTx/>
                <a:uFillTx/>
                <a:latin typeface="Calibri"/>
                <a:ea typeface="MS PGothic" charset="0"/>
                <a:cs typeface="Calibri"/>
              </a:rPr>
              <a:t>Res</a:t>
            </a:r>
            <a:r>
              <a:rPr kumimoji="0" sz="1500" b="0" i="0" u="none" strike="noStrike" kern="0" cap="none" spc="-2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2011;71(13):4617-27.</a:t>
            </a:r>
            <a:r>
              <a:rPr kumimoji="0" sz="1500" b="0" i="0" u="none" strike="noStrike" kern="0" cap="none" spc="55" normalizeH="0" baseline="0" noProof="0" dirty="0">
                <a:ln>
                  <a:noFill/>
                </a:ln>
                <a:solidFill>
                  <a:sysClr val="windowText" lastClr="000000"/>
                </a:solidFill>
                <a:effectLst/>
                <a:uLnTx/>
                <a:uFillTx/>
                <a:latin typeface="Calibri"/>
                <a:ea typeface="MS PGothic" charset="0"/>
                <a:cs typeface="Calibri"/>
              </a:rPr>
              <a:t> </a:t>
            </a:r>
            <a:endParaRPr kumimoji="0" lang="en-US" sz="1500" b="0" i="0" u="none" strike="noStrike" kern="0" cap="none" spc="0" normalizeH="0" baseline="0" noProof="0" dirty="0">
              <a:ln>
                <a:noFill/>
              </a:ln>
              <a:solidFill>
                <a:sysClr val="windowText" lastClr="000000"/>
              </a:solidFill>
              <a:effectLst/>
              <a:uLnTx/>
              <a:uFillTx/>
              <a:latin typeface="Calibri"/>
              <a:ea typeface="MS PGothic" charset="0"/>
              <a:cs typeface="Calibri"/>
            </a:endParaRPr>
          </a:p>
          <a:p>
            <a:pPr marL="12065" marR="54610" lvl="0" indent="0" algn="l" defTabSz="914400" rtl="0" eaLnBrk="1" fontAlgn="auto" latinLnBrk="0" hangingPunct="1">
              <a:lnSpc>
                <a:spcPts val="1520"/>
              </a:lnSpc>
              <a:spcBef>
                <a:spcPts val="215"/>
              </a:spcBef>
              <a:spcAft>
                <a:spcPts val="0"/>
              </a:spcAft>
              <a:buClrTx/>
              <a:buSzTx/>
              <a:buFontTx/>
              <a:buNone/>
              <a:tabLst>
                <a:tab pos="303530" algn="l"/>
              </a:tabLst>
              <a:defRPr/>
            </a:pP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Zhao</a:t>
            </a:r>
            <a:r>
              <a:rPr kumimoji="0" sz="1500" b="0" i="0" u="none" strike="noStrike" kern="0" cap="none" spc="3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WH</a:t>
            </a:r>
            <a:r>
              <a:rPr kumimoji="0" sz="1500" b="0" i="0" u="none" strike="noStrike" kern="0" cap="none" spc="4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et</a:t>
            </a:r>
            <a:r>
              <a:rPr kumimoji="0" sz="1500" b="0" i="0" u="none" strike="noStrike" kern="0" cap="none" spc="5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al.</a:t>
            </a:r>
            <a:r>
              <a:rPr kumimoji="0" sz="1500" b="0" i="0" u="none" strike="noStrike" kern="0" cap="none" spc="35"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J</a:t>
            </a:r>
            <a:r>
              <a:rPr kumimoji="0" sz="1500" b="0" i="1" u="none" strike="noStrike" kern="0" cap="none" spc="40"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err="1">
                <a:ln>
                  <a:noFill/>
                </a:ln>
                <a:solidFill>
                  <a:sysClr val="windowText" lastClr="000000"/>
                </a:solidFill>
                <a:effectLst/>
                <a:uLnTx/>
                <a:uFillTx/>
                <a:latin typeface="Calibri"/>
                <a:ea typeface="MS PGothic" charset="0"/>
                <a:cs typeface="Calibri"/>
              </a:rPr>
              <a:t>Hematol</a:t>
            </a:r>
            <a:r>
              <a:rPr kumimoji="0" sz="1500" b="0" i="1" u="none" strike="noStrike" kern="0" cap="none" spc="25" normalizeH="0" baseline="0" noProof="0" dirty="0">
                <a:ln>
                  <a:noFill/>
                </a:ln>
                <a:solidFill>
                  <a:sysClr val="windowText" lastClr="000000"/>
                </a:solidFill>
                <a:effectLst/>
                <a:uLnTx/>
                <a:uFillTx/>
                <a:latin typeface="Calibri"/>
                <a:ea typeface="MS PGothic" charset="0"/>
                <a:cs typeface="Calibri"/>
              </a:rPr>
              <a:t> </a:t>
            </a:r>
            <a:r>
              <a:rPr kumimoji="0" sz="1500" b="0" i="1" u="none" strike="noStrike" kern="0" cap="none" spc="0" normalizeH="0" baseline="0" noProof="0" dirty="0">
                <a:ln>
                  <a:noFill/>
                </a:ln>
                <a:solidFill>
                  <a:sysClr val="windowText" lastClr="000000"/>
                </a:solidFill>
                <a:effectLst/>
                <a:uLnTx/>
                <a:uFillTx/>
                <a:latin typeface="Calibri"/>
                <a:ea typeface="MS PGothic" charset="0"/>
                <a:cs typeface="Calibri"/>
              </a:rPr>
              <a:t>Oncol</a:t>
            </a:r>
            <a:r>
              <a:rPr kumimoji="0" sz="1500" b="0" i="0" u="none" strike="noStrike" kern="0" cap="none" spc="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2018;11(1):141.</a:t>
            </a:r>
            <a:r>
              <a:rPr kumimoji="0" sz="15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Berdeja</a:t>
            </a:r>
            <a:r>
              <a:rPr kumimoji="0" sz="1500" b="0" i="0" u="none" strike="noStrike" kern="0" cap="none" spc="5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JG</a:t>
            </a:r>
            <a:r>
              <a:rPr kumimoji="0" sz="15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et</a:t>
            </a:r>
            <a:r>
              <a:rPr kumimoji="0" sz="1500" b="0" i="0" u="none" strike="noStrike" kern="0" cap="none" spc="5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al.</a:t>
            </a:r>
            <a:r>
              <a:rPr kumimoji="0" sz="15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ASCO</a:t>
            </a:r>
            <a:r>
              <a:rPr kumimoji="0" sz="1500" b="0" i="0" u="none" strike="noStrike" kern="0" cap="none" spc="5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2020</a:t>
            </a:r>
            <a:r>
              <a:rPr kumimoji="0" lang="en-US" sz="1500" b="0" i="0" u="none" strike="noStrike" kern="0" cap="none" spc="0" normalizeH="0" baseline="0" noProof="0" dirty="0">
                <a:ln>
                  <a:noFill/>
                </a:ln>
                <a:solidFill>
                  <a:sysClr val="windowText" lastClr="000000"/>
                </a:solidFill>
                <a:effectLst/>
                <a:uLnTx/>
                <a:uFillTx/>
                <a:latin typeface="Calibri"/>
                <a:ea typeface="MS PGothic" charset="0"/>
                <a:cs typeface="Calibri"/>
              </a:rPr>
              <a:t>;</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Abstract</a:t>
            </a:r>
            <a:r>
              <a:rPr kumimoji="0" sz="1500" b="0" i="0" u="none" strike="noStrike" kern="0" cap="none" spc="8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10" normalizeH="0" baseline="0" noProof="0" dirty="0">
                <a:ln>
                  <a:noFill/>
                </a:ln>
                <a:solidFill>
                  <a:sysClr val="windowText" lastClr="000000"/>
                </a:solidFill>
                <a:effectLst/>
                <a:uLnTx/>
                <a:uFillTx/>
                <a:latin typeface="Calibri"/>
                <a:ea typeface="MS PGothic" charset="0"/>
                <a:cs typeface="Calibri"/>
              </a:rPr>
              <a:t>8505.</a:t>
            </a:r>
            <a:endPar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endParaRPr>
          </a:p>
        </p:txBody>
      </p:sp>
      <p:sp>
        <p:nvSpPr>
          <p:cNvPr id="3" name="object 3"/>
          <p:cNvSpPr txBox="1"/>
          <p:nvPr/>
        </p:nvSpPr>
        <p:spPr>
          <a:xfrm>
            <a:off x="1503408" y="5444576"/>
            <a:ext cx="2471420" cy="228600"/>
          </a:xfrm>
          <a:prstGeom prst="rect">
            <a:avLst/>
          </a:prstGeom>
        </p:spPr>
        <p:txBody>
          <a:bodyPr vert="horz" wrap="square" lIns="0" tIns="16510" rIns="0" bIns="0" rtlCol="0">
            <a:spAutoFit/>
          </a:bodyPr>
          <a:lstStyle/>
          <a:p>
            <a:pPr marL="38100" marR="0" lvl="0" indent="0" algn="l" defTabSz="914400" rtl="0" eaLnBrk="1" fontAlgn="auto" latinLnBrk="0" hangingPunct="1">
              <a:lnSpc>
                <a:spcPct val="100000"/>
              </a:lnSpc>
              <a:spcBef>
                <a:spcPts val="130"/>
              </a:spcBef>
              <a:spcAft>
                <a:spcPts val="0"/>
              </a:spcAft>
              <a:buClrTx/>
              <a:buSzTx/>
              <a:buFontTx/>
              <a:buNone/>
              <a:tabLst/>
              <a:defRPr/>
            </a:pPr>
            <a:r>
              <a:rPr kumimoji="0" sz="1300" b="1" i="0" u="none" strike="noStrike" kern="0" cap="none" spc="0" normalizeH="0" baseline="0" noProof="0" dirty="0">
                <a:ln>
                  <a:noFill/>
                </a:ln>
                <a:solidFill>
                  <a:srgbClr val="097789"/>
                </a:solidFill>
                <a:effectLst/>
                <a:uLnTx/>
                <a:uFillTx/>
                <a:latin typeface="Calibri"/>
                <a:ea typeface="MS PGothic" charset="0"/>
                <a:cs typeface="Calibri"/>
              </a:rPr>
              <a:t>Second-generation</a:t>
            </a:r>
            <a:r>
              <a:rPr kumimoji="0" sz="1300" b="1" i="0" u="none" strike="noStrike" kern="0" cap="none" spc="90" normalizeH="0" baseline="0" noProof="0" dirty="0">
                <a:ln>
                  <a:noFill/>
                </a:ln>
                <a:solidFill>
                  <a:srgbClr val="097789"/>
                </a:solidFill>
                <a:effectLst/>
                <a:uLnTx/>
                <a:uFillTx/>
                <a:latin typeface="Calibri"/>
                <a:ea typeface="MS PGothic" charset="0"/>
                <a:cs typeface="Calibri"/>
              </a:rPr>
              <a:t> </a:t>
            </a:r>
            <a:r>
              <a:rPr kumimoji="0" sz="1300" b="1" i="0" u="none" strike="noStrike" kern="0" cap="none" spc="0" normalizeH="0" baseline="0" noProof="0" dirty="0">
                <a:ln>
                  <a:noFill/>
                </a:ln>
                <a:solidFill>
                  <a:srgbClr val="097789"/>
                </a:solidFill>
                <a:effectLst/>
                <a:uLnTx/>
                <a:uFillTx/>
                <a:latin typeface="Calibri"/>
                <a:ea typeface="MS PGothic" charset="0"/>
                <a:cs typeface="Calibri"/>
              </a:rPr>
              <a:t>CAR</a:t>
            </a:r>
            <a:r>
              <a:rPr kumimoji="0" sz="1300" b="1" i="0" u="none" strike="noStrike" kern="0" cap="none" spc="80" normalizeH="0" baseline="0" noProof="0" dirty="0">
                <a:ln>
                  <a:noFill/>
                </a:ln>
                <a:solidFill>
                  <a:srgbClr val="097789"/>
                </a:solidFill>
                <a:effectLst/>
                <a:uLnTx/>
                <a:uFillTx/>
                <a:latin typeface="Calibri"/>
                <a:ea typeface="MS PGothic" charset="0"/>
                <a:cs typeface="Calibri"/>
              </a:rPr>
              <a:t> </a:t>
            </a:r>
            <a:r>
              <a:rPr kumimoji="0" sz="1300" b="1" i="0" u="none" strike="noStrike" kern="0" cap="none" spc="-10" normalizeH="0" baseline="0" noProof="0" dirty="0">
                <a:ln>
                  <a:noFill/>
                </a:ln>
                <a:solidFill>
                  <a:srgbClr val="097789"/>
                </a:solidFill>
                <a:effectLst/>
                <a:uLnTx/>
                <a:uFillTx/>
                <a:latin typeface="Calibri"/>
                <a:ea typeface="MS PGothic" charset="0"/>
                <a:cs typeface="Calibri"/>
              </a:rPr>
              <a:t>construct</a:t>
            </a:r>
            <a:r>
              <a:rPr kumimoji="0" sz="1275" b="1" i="0" u="none" strike="noStrike" kern="0" cap="none" spc="-15" normalizeH="0" baseline="26143" noProof="0" dirty="0">
                <a:ln>
                  <a:noFill/>
                </a:ln>
                <a:solidFill>
                  <a:srgbClr val="097789"/>
                </a:solidFill>
                <a:effectLst/>
                <a:uLnTx/>
                <a:uFillTx/>
                <a:latin typeface="Calibri"/>
                <a:ea typeface="MS PGothic" charset="0"/>
                <a:cs typeface="Calibri"/>
              </a:rPr>
              <a:t>1</a:t>
            </a:r>
            <a:endParaRPr kumimoji="0" sz="1275" b="0" i="0" u="none" strike="noStrike" kern="0" cap="none" spc="0" normalizeH="0" baseline="26143" noProof="0">
              <a:ln>
                <a:noFill/>
              </a:ln>
              <a:solidFill>
                <a:sysClr val="windowText" lastClr="000000"/>
              </a:solidFill>
              <a:effectLst/>
              <a:uLnTx/>
              <a:uFillTx/>
              <a:latin typeface="Calibri"/>
              <a:ea typeface="MS PGothic" charset="0"/>
              <a:cs typeface="Calibri"/>
            </a:endParaRPr>
          </a:p>
        </p:txBody>
      </p:sp>
      <p:grpSp>
        <p:nvGrpSpPr>
          <p:cNvPr id="4" name="object 4"/>
          <p:cNvGrpSpPr/>
          <p:nvPr/>
        </p:nvGrpSpPr>
        <p:grpSpPr>
          <a:xfrm>
            <a:off x="5902958" y="1558680"/>
            <a:ext cx="3466465" cy="3374390"/>
            <a:chOff x="5916612" y="1958494"/>
            <a:chExt cx="3466465" cy="3374390"/>
          </a:xfrm>
        </p:grpSpPr>
        <p:pic>
          <p:nvPicPr>
            <p:cNvPr id="5" name="object 5"/>
            <p:cNvPicPr/>
            <p:nvPr/>
          </p:nvPicPr>
          <p:blipFill>
            <a:blip r:embed="rId3" cstate="print"/>
            <a:stretch>
              <a:fillRect/>
            </a:stretch>
          </p:blipFill>
          <p:spPr>
            <a:xfrm>
              <a:off x="5916612" y="2347800"/>
              <a:ext cx="3033712" cy="2984599"/>
            </a:xfrm>
            <a:prstGeom prst="rect">
              <a:avLst/>
            </a:prstGeom>
          </p:spPr>
        </p:pic>
        <p:sp>
          <p:nvSpPr>
            <p:cNvPr id="6" name="object 6"/>
            <p:cNvSpPr/>
            <p:nvPr/>
          </p:nvSpPr>
          <p:spPr>
            <a:xfrm>
              <a:off x="7558087" y="4738687"/>
              <a:ext cx="760730" cy="395605"/>
            </a:xfrm>
            <a:custGeom>
              <a:avLst/>
              <a:gdLst/>
              <a:ahLst/>
              <a:cxnLst/>
              <a:rect l="l" t="t" r="r" b="b"/>
              <a:pathLst>
                <a:path w="760729" h="395604">
                  <a:moveTo>
                    <a:pt x="760412" y="0"/>
                  </a:moveTo>
                  <a:lnTo>
                    <a:pt x="0" y="0"/>
                  </a:lnTo>
                  <a:lnTo>
                    <a:pt x="0" y="395287"/>
                  </a:lnTo>
                  <a:lnTo>
                    <a:pt x="760412" y="395287"/>
                  </a:lnTo>
                  <a:lnTo>
                    <a:pt x="76041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7" name="object 7"/>
            <p:cNvSpPr/>
            <p:nvPr/>
          </p:nvSpPr>
          <p:spPr>
            <a:xfrm>
              <a:off x="7558087" y="4738687"/>
              <a:ext cx="760730" cy="395605"/>
            </a:xfrm>
            <a:custGeom>
              <a:avLst/>
              <a:gdLst/>
              <a:ahLst/>
              <a:cxnLst/>
              <a:rect l="l" t="t" r="r" b="b"/>
              <a:pathLst>
                <a:path w="760729" h="395604">
                  <a:moveTo>
                    <a:pt x="0" y="395287"/>
                  </a:moveTo>
                  <a:lnTo>
                    <a:pt x="760412" y="395287"/>
                  </a:lnTo>
                  <a:lnTo>
                    <a:pt x="760412" y="0"/>
                  </a:lnTo>
                  <a:lnTo>
                    <a:pt x="0" y="0"/>
                  </a:lnTo>
                  <a:lnTo>
                    <a:pt x="0" y="395287"/>
                  </a:lnTo>
                  <a:close/>
                </a:path>
              </a:pathLst>
            </a:custGeom>
            <a:ln w="952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8" name="object 8"/>
            <p:cNvSpPr/>
            <p:nvPr/>
          </p:nvSpPr>
          <p:spPr>
            <a:xfrm>
              <a:off x="7558087" y="3998912"/>
              <a:ext cx="760730" cy="395605"/>
            </a:xfrm>
            <a:custGeom>
              <a:avLst/>
              <a:gdLst/>
              <a:ahLst/>
              <a:cxnLst/>
              <a:rect l="l" t="t" r="r" b="b"/>
              <a:pathLst>
                <a:path w="760729" h="395604">
                  <a:moveTo>
                    <a:pt x="760412" y="0"/>
                  </a:moveTo>
                  <a:lnTo>
                    <a:pt x="0" y="0"/>
                  </a:lnTo>
                  <a:lnTo>
                    <a:pt x="0" y="395287"/>
                  </a:lnTo>
                  <a:lnTo>
                    <a:pt x="760412" y="395287"/>
                  </a:lnTo>
                  <a:lnTo>
                    <a:pt x="76041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9" name="object 9"/>
            <p:cNvSpPr/>
            <p:nvPr/>
          </p:nvSpPr>
          <p:spPr>
            <a:xfrm>
              <a:off x="7558087" y="3998912"/>
              <a:ext cx="760730" cy="395605"/>
            </a:xfrm>
            <a:custGeom>
              <a:avLst/>
              <a:gdLst/>
              <a:ahLst/>
              <a:cxnLst/>
              <a:rect l="l" t="t" r="r" b="b"/>
              <a:pathLst>
                <a:path w="760729" h="395604">
                  <a:moveTo>
                    <a:pt x="0" y="395287"/>
                  </a:moveTo>
                  <a:lnTo>
                    <a:pt x="760412" y="395287"/>
                  </a:lnTo>
                  <a:lnTo>
                    <a:pt x="760412" y="0"/>
                  </a:lnTo>
                  <a:lnTo>
                    <a:pt x="0" y="0"/>
                  </a:lnTo>
                  <a:lnTo>
                    <a:pt x="0" y="395287"/>
                  </a:lnTo>
                  <a:close/>
                </a:path>
              </a:pathLst>
            </a:custGeom>
            <a:ln w="952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10" name="object 10"/>
            <p:cNvSpPr/>
            <p:nvPr/>
          </p:nvSpPr>
          <p:spPr>
            <a:xfrm>
              <a:off x="6700837" y="2290762"/>
              <a:ext cx="249554" cy="170180"/>
            </a:xfrm>
            <a:custGeom>
              <a:avLst/>
              <a:gdLst/>
              <a:ahLst/>
              <a:cxnLst/>
              <a:rect l="l" t="t" r="r" b="b"/>
              <a:pathLst>
                <a:path w="249554" h="170180">
                  <a:moveTo>
                    <a:pt x="249237" y="0"/>
                  </a:moveTo>
                  <a:lnTo>
                    <a:pt x="0" y="0"/>
                  </a:lnTo>
                  <a:lnTo>
                    <a:pt x="0" y="169862"/>
                  </a:lnTo>
                  <a:lnTo>
                    <a:pt x="249237" y="169862"/>
                  </a:lnTo>
                  <a:lnTo>
                    <a:pt x="24923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11" name="object 11"/>
            <p:cNvSpPr/>
            <p:nvPr/>
          </p:nvSpPr>
          <p:spPr>
            <a:xfrm>
              <a:off x="6700837" y="2290762"/>
              <a:ext cx="249554" cy="170180"/>
            </a:xfrm>
            <a:custGeom>
              <a:avLst/>
              <a:gdLst/>
              <a:ahLst/>
              <a:cxnLst/>
              <a:rect l="l" t="t" r="r" b="b"/>
              <a:pathLst>
                <a:path w="249554" h="170180">
                  <a:moveTo>
                    <a:pt x="0" y="169862"/>
                  </a:moveTo>
                  <a:lnTo>
                    <a:pt x="249237" y="169862"/>
                  </a:lnTo>
                  <a:lnTo>
                    <a:pt x="249237" y="0"/>
                  </a:lnTo>
                  <a:lnTo>
                    <a:pt x="0" y="0"/>
                  </a:lnTo>
                  <a:lnTo>
                    <a:pt x="0" y="169862"/>
                  </a:lnTo>
                  <a:close/>
                </a:path>
              </a:pathLst>
            </a:custGeom>
            <a:ln w="952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12" name="object 12"/>
            <p:cNvSpPr/>
            <p:nvPr/>
          </p:nvSpPr>
          <p:spPr>
            <a:xfrm>
              <a:off x="7775575" y="2330449"/>
              <a:ext cx="249554" cy="170180"/>
            </a:xfrm>
            <a:custGeom>
              <a:avLst/>
              <a:gdLst/>
              <a:ahLst/>
              <a:cxnLst/>
              <a:rect l="l" t="t" r="r" b="b"/>
              <a:pathLst>
                <a:path w="249554" h="170180">
                  <a:moveTo>
                    <a:pt x="249237" y="0"/>
                  </a:moveTo>
                  <a:lnTo>
                    <a:pt x="0" y="0"/>
                  </a:lnTo>
                  <a:lnTo>
                    <a:pt x="0" y="169862"/>
                  </a:lnTo>
                  <a:lnTo>
                    <a:pt x="249237" y="169862"/>
                  </a:lnTo>
                  <a:lnTo>
                    <a:pt x="24923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13" name="object 13"/>
            <p:cNvSpPr/>
            <p:nvPr/>
          </p:nvSpPr>
          <p:spPr>
            <a:xfrm>
              <a:off x="7775575" y="2330449"/>
              <a:ext cx="249554" cy="170180"/>
            </a:xfrm>
            <a:custGeom>
              <a:avLst/>
              <a:gdLst/>
              <a:ahLst/>
              <a:cxnLst/>
              <a:rect l="l" t="t" r="r" b="b"/>
              <a:pathLst>
                <a:path w="249554" h="170180">
                  <a:moveTo>
                    <a:pt x="0" y="169862"/>
                  </a:moveTo>
                  <a:lnTo>
                    <a:pt x="249237" y="169862"/>
                  </a:lnTo>
                  <a:lnTo>
                    <a:pt x="249237" y="0"/>
                  </a:lnTo>
                  <a:lnTo>
                    <a:pt x="0" y="0"/>
                  </a:lnTo>
                  <a:lnTo>
                    <a:pt x="0" y="169862"/>
                  </a:lnTo>
                  <a:close/>
                </a:path>
              </a:pathLst>
            </a:custGeom>
            <a:ln w="952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14" name="object 14"/>
            <p:cNvSpPr/>
            <p:nvPr/>
          </p:nvSpPr>
          <p:spPr>
            <a:xfrm>
              <a:off x="6837766" y="1968019"/>
              <a:ext cx="2532380" cy="558800"/>
            </a:xfrm>
            <a:custGeom>
              <a:avLst/>
              <a:gdLst/>
              <a:ahLst/>
              <a:cxnLst/>
              <a:rect l="l" t="t" r="r" b="b"/>
              <a:pathLst>
                <a:path w="2532379" h="558800">
                  <a:moveTo>
                    <a:pt x="2531897" y="284938"/>
                  </a:moveTo>
                  <a:lnTo>
                    <a:pt x="2499449" y="253033"/>
                  </a:lnTo>
                  <a:lnTo>
                    <a:pt x="2464326" y="223211"/>
                  </a:lnTo>
                  <a:lnTo>
                    <a:pt x="2426757" y="195438"/>
                  </a:lnTo>
                  <a:lnTo>
                    <a:pt x="2386972" y="169679"/>
                  </a:lnTo>
                  <a:lnTo>
                    <a:pt x="2345199" y="145897"/>
                  </a:lnTo>
                  <a:lnTo>
                    <a:pt x="2301669" y="124058"/>
                  </a:lnTo>
                  <a:lnTo>
                    <a:pt x="2256612" y="104125"/>
                  </a:lnTo>
                  <a:lnTo>
                    <a:pt x="2210255" y="86065"/>
                  </a:lnTo>
                  <a:lnTo>
                    <a:pt x="2162830" y="69842"/>
                  </a:lnTo>
                  <a:lnTo>
                    <a:pt x="2114565" y="55419"/>
                  </a:lnTo>
                  <a:lnTo>
                    <a:pt x="2065689" y="42763"/>
                  </a:lnTo>
                  <a:lnTo>
                    <a:pt x="2016433" y="31837"/>
                  </a:lnTo>
                  <a:lnTo>
                    <a:pt x="1967026" y="22606"/>
                  </a:lnTo>
                  <a:lnTo>
                    <a:pt x="1917697" y="15036"/>
                  </a:lnTo>
                  <a:lnTo>
                    <a:pt x="1868676" y="9090"/>
                  </a:lnTo>
                  <a:lnTo>
                    <a:pt x="1820192" y="4733"/>
                  </a:lnTo>
                  <a:lnTo>
                    <a:pt x="1772475" y="1931"/>
                  </a:lnTo>
                  <a:lnTo>
                    <a:pt x="1722255" y="364"/>
                  </a:lnTo>
                  <a:lnTo>
                    <a:pt x="1672025" y="0"/>
                  </a:lnTo>
                  <a:lnTo>
                    <a:pt x="1621790" y="842"/>
                  </a:lnTo>
                  <a:lnTo>
                    <a:pt x="1571557" y="2897"/>
                  </a:lnTo>
                  <a:lnTo>
                    <a:pt x="1521330" y="6167"/>
                  </a:lnTo>
                  <a:lnTo>
                    <a:pt x="1471116" y="10658"/>
                  </a:lnTo>
                  <a:lnTo>
                    <a:pt x="1420920" y="16373"/>
                  </a:lnTo>
                  <a:lnTo>
                    <a:pt x="1370747" y="23318"/>
                  </a:lnTo>
                  <a:lnTo>
                    <a:pt x="1320603" y="31496"/>
                  </a:lnTo>
                  <a:lnTo>
                    <a:pt x="1270494" y="40911"/>
                  </a:lnTo>
                  <a:lnTo>
                    <a:pt x="1220425" y="51569"/>
                  </a:lnTo>
                  <a:lnTo>
                    <a:pt x="1170402" y="63474"/>
                  </a:lnTo>
                  <a:lnTo>
                    <a:pt x="1120429" y="76630"/>
                  </a:lnTo>
                  <a:lnTo>
                    <a:pt x="1070514" y="91041"/>
                  </a:lnTo>
                  <a:lnTo>
                    <a:pt x="1020661" y="106712"/>
                  </a:lnTo>
                  <a:lnTo>
                    <a:pt x="970876" y="123648"/>
                  </a:lnTo>
                  <a:lnTo>
                    <a:pt x="928197" y="137510"/>
                  </a:lnTo>
                  <a:lnTo>
                    <a:pt x="882664" y="153501"/>
                  </a:lnTo>
                  <a:lnTo>
                    <a:pt x="834672" y="171393"/>
                  </a:lnTo>
                  <a:lnTo>
                    <a:pt x="784615" y="190957"/>
                  </a:lnTo>
                  <a:lnTo>
                    <a:pt x="732888" y="211966"/>
                  </a:lnTo>
                  <a:lnTo>
                    <a:pt x="679885" y="234192"/>
                  </a:lnTo>
                  <a:lnTo>
                    <a:pt x="626000" y="257405"/>
                  </a:lnTo>
                  <a:lnTo>
                    <a:pt x="571629" y="281379"/>
                  </a:lnTo>
                  <a:lnTo>
                    <a:pt x="517166" y="305885"/>
                  </a:lnTo>
                  <a:lnTo>
                    <a:pt x="463004" y="330694"/>
                  </a:lnTo>
                  <a:lnTo>
                    <a:pt x="409540" y="355580"/>
                  </a:lnTo>
                  <a:lnTo>
                    <a:pt x="357166" y="380312"/>
                  </a:lnTo>
                  <a:lnTo>
                    <a:pt x="306279" y="404665"/>
                  </a:lnTo>
                  <a:lnTo>
                    <a:pt x="257271" y="428408"/>
                  </a:lnTo>
                  <a:lnTo>
                    <a:pt x="210538" y="451315"/>
                  </a:lnTo>
                  <a:lnTo>
                    <a:pt x="166474" y="473157"/>
                  </a:lnTo>
                  <a:lnTo>
                    <a:pt x="125474" y="493705"/>
                  </a:lnTo>
                  <a:lnTo>
                    <a:pt x="87932" y="512733"/>
                  </a:lnTo>
                  <a:lnTo>
                    <a:pt x="24800" y="545312"/>
                  </a:lnTo>
                  <a:lnTo>
                    <a:pt x="0" y="558407"/>
                  </a:lnTo>
                </a:path>
              </a:pathLst>
            </a:custGeom>
            <a:ln w="19049">
              <a:solidFill>
                <a:srgbClr val="59545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15" name="object 15"/>
            <p:cNvSpPr/>
            <p:nvPr/>
          </p:nvSpPr>
          <p:spPr>
            <a:xfrm>
              <a:off x="9369423" y="3517900"/>
              <a:ext cx="0" cy="551180"/>
            </a:xfrm>
            <a:custGeom>
              <a:avLst/>
              <a:gdLst/>
              <a:ahLst/>
              <a:cxnLst/>
              <a:rect l="l" t="t" r="r" b="b"/>
              <a:pathLst>
                <a:path h="551179">
                  <a:moveTo>
                    <a:pt x="0" y="0"/>
                  </a:moveTo>
                  <a:lnTo>
                    <a:pt x="0" y="550862"/>
                  </a:lnTo>
                </a:path>
              </a:pathLst>
            </a:custGeom>
            <a:ln w="19050">
              <a:solidFill>
                <a:srgbClr val="59545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16" name="object 16"/>
            <p:cNvSpPr/>
            <p:nvPr/>
          </p:nvSpPr>
          <p:spPr>
            <a:xfrm>
              <a:off x="7513516" y="3649545"/>
              <a:ext cx="1859914" cy="476250"/>
            </a:xfrm>
            <a:custGeom>
              <a:avLst/>
              <a:gdLst/>
              <a:ahLst/>
              <a:cxnLst/>
              <a:rect l="l" t="t" r="r" b="b"/>
              <a:pathLst>
                <a:path w="1859915" h="476250">
                  <a:moveTo>
                    <a:pt x="1859546" y="0"/>
                  </a:moveTo>
                  <a:lnTo>
                    <a:pt x="1827162" y="32702"/>
                  </a:lnTo>
                  <a:lnTo>
                    <a:pt x="1791562" y="64565"/>
                  </a:lnTo>
                  <a:lnTo>
                    <a:pt x="1753121" y="95510"/>
                  </a:lnTo>
                  <a:lnTo>
                    <a:pt x="1712216" y="125453"/>
                  </a:lnTo>
                  <a:lnTo>
                    <a:pt x="1669224" y="154313"/>
                  </a:lnTo>
                  <a:lnTo>
                    <a:pt x="1624520" y="182010"/>
                  </a:lnTo>
                  <a:lnTo>
                    <a:pt x="1578482" y="208462"/>
                  </a:lnTo>
                  <a:lnTo>
                    <a:pt x="1531485" y="233588"/>
                  </a:lnTo>
                  <a:lnTo>
                    <a:pt x="1483906" y="257306"/>
                  </a:lnTo>
                  <a:lnTo>
                    <a:pt x="1436121" y="279534"/>
                  </a:lnTo>
                  <a:lnTo>
                    <a:pt x="1388508" y="300193"/>
                  </a:lnTo>
                  <a:lnTo>
                    <a:pt x="1341441" y="319200"/>
                  </a:lnTo>
                  <a:lnTo>
                    <a:pt x="1295298" y="336473"/>
                  </a:lnTo>
                  <a:lnTo>
                    <a:pt x="1245959" y="353645"/>
                  </a:lnTo>
                  <a:lnTo>
                    <a:pt x="1196647" y="369665"/>
                  </a:lnTo>
                  <a:lnTo>
                    <a:pt x="1147372" y="384523"/>
                  </a:lnTo>
                  <a:lnTo>
                    <a:pt x="1098144" y="398210"/>
                  </a:lnTo>
                  <a:lnTo>
                    <a:pt x="1048972" y="410719"/>
                  </a:lnTo>
                  <a:lnTo>
                    <a:pt x="999867" y="422040"/>
                  </a:lnTo>
                  <a:lnTo>
                    <a:pt x="950839" y="432163"/>
                  </a:lnTo>
                  <a:lnTo>
                    <a:pt x="901898" y="441081"/>
                  </a:lnTo>
                  <a:lnTo>
                    <a:pt x="853053" y="448784"/>
                  </a:lnTo>
                  <a:lnTo>
                    <a:pt x="804315" y="455263"/>
                  </a:lnTo>
                  <a:lnTo>
                    <a:pt x="755694" y="460510"/>
                  </a:lnTo>
                  <a:lnTo>
                    <a:pt x="707199" y="464515"/>
                  </a:lnTo>
                  <a:lnTo>
                    <a:pt x="659636" y="468583"/>
                  </a:lnTo>
                  <a:lnTo>
                    <a:pt x="607752" y="471648"/>
                  </a:lnTo>
                  <a:lnTo>
                    <a:pt x="552513" y="473803"/>
                  </a:lnTo>
                  <a:lnTo>
                    <a:pt x="494887" y="475142"/>
                  </a:lnTo>
                  <a:lnTo>
                    <a:pt x="435841" y="475760"/>
                  </a:lnTo>
                  <a:lnTo>
                    <a:pt x="376340" y="475749"/>
                  </a:lnTo>
                  <a:lnTo>
                    <a:pt x="317352" y="475205"/>
                  </a:lnTo>
                  <a:lnTo>
                    <a:pt x="259843" y="474221"/>
                  </a:lnTo>
                  <a:lnTo>
                    <a:pt x="204781" y="472892"/>
                  </a:lnTo>
                  <a:lnTo>
                    <a:pt x="153132" y="471310"/>
                  </a:lnTo>
                  <a:lnTo>
                    <a:pt x="105862" y="469571"/>
                  </a:lnTo>
                  <a:lnTo>
                    <a:pt x="63939" y="467769"/>
                  </a:lnTo>
                  <a:lnTo>
                    <a:pt x="28329" y="465997"/>
                  </a:lnTo>
                  <a:lnTo>
                    <a:pt x="0" y="464350"/>
                  </a:lnTo>
                </a:path>
              </a:pathLst>
            </a:custGeom>
            <a:ln w="19050">
              <a:solidFill>
                <a:srgbClr val="59545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17" name="object 17"/>
            <p:cNvSpPr/>
            <p:nvPr/>
          </p:nvSpPr>
          <p:spPr>
            <a:xfrm>
              <a:off x="7515225" y="4606925"/>
              <a:ext cx="1854200" cy="313055"/>
            </a:xfrm>
            <a:custGeom>
              <a:avLst/>
              <a:gdLst/>
              <a:ahLst/>
              <a:cxnLst/>
              <a:rect l="l" t="t" r="r" b="b"/>
              <a:pathLst>
                <a:path w="1854200" h="313054">
                  <a:moveTo>
                    <a:pt x="1854200" y="0"/>
                  </a:moveTo>
                  <a:lnTo>
                    <a:pt x="1802845" y="29949"/>
                  </a:lnTo>
                  <a:lnTo>
                    <a:pt x="1767633" y="48759"/>
                  </a:lnTo>
                  <a:lnTo>
                    <a:pt x="1726905" y="69384"/>
                  </a:lnTo>
                  <a:lnTo>
                    <a:pt x="1681288" y="91268"/>
                  </a:lnTo>
                  <a:lnTo>
                    <a:pt x="1631415" y="113853"/>
                  </a:lnTo>
                  <a:lnTo>
                    <a:pt x="1577912" y="136585"/>
                  </a:lnTo>
                  <a:lnTo>
                    <a:pt x="1521412" y="158906"/>
                  </a:lnTo>
                  <a:lnTo>
                    <a:pt x="1462542" y="180260"/>
                  </a:lnTo>
                  <a:lnTo>
                    <a:pt x="1401932" y="200090"/>
                  </a:lnTo>
                  <a:lnTo>
                    <a:pt x="1340213" y="217841"/>
                  </a:lnTo>
                  <a:lnTo>
                    <a:pt x="1278013" y="232956"/>
                  </a:lnTo>
                  <a:lnTo>
                    <a:pt x="1221475" y="245075"/>
                  </a:lnTo>
                  <a:lnTo>
                    <a:pt x="1166606" y="256288"/>
                  </a:lnTo>
                  <a:lnTo>
                    <a:pt x="1113200" y="266569"/>
                  </a:lnTo>
                  <a:lnTo>
                    <a:pt x="1061052" y="275889"/>
                  </a:lnTo>
                  <a:lnTo>
                    <a:pt x="1009959" y="284224"/>
                  </a:lnTo>
                  <a:lnTo>
                    <a:pt x="959714" y="291546"/>
                  </a:lnTo>
                  <a:lnTo>
                    <a:pt x="910114" y="297829"/>
                  </a:lnTo>
                  <a:lnTo>
                    <a:pt x="860954" y="303047"/>
                  </a:lnTo>
                  <a:lnTo>
                    <a:pt x="812028" y="307173"/>
                  </a:lnTo>
                  <a:lnTo>
                    <a:pt x="763132" y="310180"/>
                  </a:lnTo>
                  <a:lnTo>
                    <a:pt x="714062" y="312043"/>
                  </a:lnTo>
                  <a:lnTo>
                    <a:pt x="664612" y="312735"/>
                  </a:lnTo>
                  <a:lnTo>
                    <a:pt x="614578" y="312229"/>
                  </a:lnTo>
                  <a:lnTo>
                    <a:pt x="566896" y="311349"/>
                  </a:lnTo>
                  <a:lnTo>
                    <a:pt x="512997" y="308888"/>
                  </a:lnTo>
                  <a:lnTo>
                    <a:pt x="454553" y="305111"/>
                  </a:lnTo>
                  <a:lnTo>
                    <a:pt x="393236" y="300279"/>
                  </a:lnTo>
                  <a:lnTo>
                    <a:pt x="330719" y="294654"/>
                  </a:lnTo>
                  <a:lnTo>
                    <a:pt x="268674" y="288499"/>
                  </a:lnTo>
                  <a:lnTo>
                    <a:pt x="208775" y="282076"/>
                  </a:lnTo>
                  <a:lnTo>
                    <a:pt x="152694" y="275648"/>
                  </a:lnTo>
                  <a:lnTo>
                    <a:pt x="102103" y="269477"/>
                  </a:lnTo>
                  <a:lnTo>
                    <a:pt x="58675" y="263826"/>
                  </a:lnTo>
                  <a:lnTo>
                    <a:pt x="24083" y="258956"/>
                  </a:lnTo>
                  <a:lnTo>
                    <a:pt x="0" y="255130"/>
                  </a:lnTo>
                </a:path>
              </a:pathLst>
            </a:custGeom>
            <a:ln w="19049">
              <a:solidFill>
                <a:srgbClr val="59545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sp>
          <p:nvSpPr>
            <p:cNvPr id="18" name="object 18"/>
            <p:cNvSpPr/>
            <p:nvPr/>
          </p:nvSpPr>
          <p:spPr>
            <a:xfrm>
              <a:off x="9369423" y="2062163"/>
              <a:ext cx="0" cy="755650"/>
            </a:xfrm>
            <a:custGeom>
              <a:avLst/>
              <a:gdLst/>
              <a:ahLst/>
              <a:cxnLst/>
              <a:rect l="l" t="t" r="r" b="b"/>
              <a:pathLst>
                <a:path h="755650">
                  <a:moveTo>
                    <a:pt x="0" y="0"/>
                  </a:moveTo>
                  <a:lnTo>
                    <a:pt x="0" y="755650"/>
                  </a:lnTo>
                </a:path>
              </a:pathLst>
            </a:custGeom>
            <a:ln w="19050">
              <a:solidFill>
                <a:srgbClr val="59545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S PGothic" charset="0"/>
                <a:cs typeface="+mn-cs"/>
              </a:endParaRPr>
            </a:p>
          </p:txBody>
        </p:sp>
      </p:grpSp>
      <p:sp>
        <p:nvSpPr>
          <p:cNvPr id="19" name="object 19"/>
          <p:cNvSpPr txBox="1"/>
          <p:nvPr/>
        </p:nvSpPr>
        <p:spPr>
          <a:xfrm>
            <a:off x="7083552" y="5418327"/>
            <a:ext cx="2716530" cy="228600"/>
          </a:xfrm>
          <a:prstGeom prst="rect">
            <a:avLst/>
          </a:prstGeom>
        </p:spPr>
        <p:txBody>
          <a:bodyPr vert="horz" wrap="square" lIns="0" tIns="16510" rIns="0" bIns="0" rtlCol="0">
            <a:spAutoFit/>
          </a:bodyPr>
          <a:lstStyle/>
          <a:p>
            <a:pPr marL="38100" marR="0" lvl="0" indent="0" algn="l" defTabSz="914400" rtl="0" eaLnBrk="1" fontAlgn="auto" latinLnBrk="0" hangingPunct="1">
              <a:lnSpc>
                <a:spcPct val="100000"/>
              </a:lnSpc>
              <a:spcBef>
                <a:spcPts val="130"/>
              </a:spcBef>
              <a:spcAft>
                <a:spcPts val="0"/>
              </a:spcAft>
              <a:buClrTx/>
              <a:buSzTx/>
              <a:buFontTx/>
              <a:buNone/>
              <a:tabLst/>
              <a:defRPr/>
            </a:pPr>
            <a:r>
              <a:rPr kumimoji="0" sz="1300" b="1" i="0" u="none" strike="noStrike" kern="0" cap="none" spc="0" normalizeH="0" baseline="0" noProof="0" dirty="0">
                <a:ln>
                  <a:noFill/>
                </a:ln>
                <a:solidFill>
                  <a:srgbClr val="097789"/>
                </a:solidFill>
                <a:effectLst/>
                <a:uLnTx/>
                <a:uFillTx/>
                <a:latin typeface="Calibri"/>
                <a:ea typeface="MS PGothic" charset="0"/>
                <a:cs typeface="Calibri"/>
              </a:rPr>
              <a:t>Dual</a:t>
            </a:r>
            <a:r>
              <a:rPr kumimoji="0" sz="1300" b="1" i="0" u="none" strike="noStrike" kern="0" cap="none" spc="60" normalizeH="0" baseline="0" noProof="0" dirty="0">
                <a:ln>
                  <a:noFill/>
                </a:ln>
                <a:solidFill>
                  <a:srgbClr val="097789"/>
                </a:solidFill>
                <a:effectLst/>
                <a:uLnTx/>
                <a:uFillTx/>
                <a:latin typeface="Calibri"/>
                <a:ea typeface="MS PGothic" charset="0"/>
                <a:cs typeface="Calibri"/>
              </a:rPr>
              <a:t> </a:t>
            </a:r>
            <a:r>
              <a:rPr kumimoji="0" sz="1300" b="1" i="0" u="none" strike="noStrike" kern="0" cap="none" spc="0" normalizeH="0" baseline="0" noProof="0" dirty="0">
                <a:ln>
                  <a:noFill/>
                </a:ln>
                <a:solidFill>
                  <a:srgbClr val="097789"/>
                </a:solidFill>
                <a:effectLst/>
                <a:uLnTx/>
                <a:uFillTx/>
                <a:latin typeface="Calibri"/>
                <a:ea typeface="MS PGothic" charset="0"/>
                <a:cs typeface="Calibri"/>
              </a:rPr>
              <a:t>epitope-binding</a:t>
            </a:r>
            <a:r>
              <a:rPr kumimoji="0" sz="1300" b="1" i="0" u="none" strike="noStrike" kern="0" cap="none" spc="60" normalizeH="0" baseline="0" noProof="0" dirty="0">
                <a:ln>
                  <a:noFill/>
                </a:ln>
                <a:solidFill>
                  <a:srgbClr val="097789"/>
                </a:solidFill>
                <a:effectLst/>
                <a:uLnTx/>
                <a:uFillTx/>
                <a:latin typeface="Calibri"/>
                <a:ea typeface="MS PGothic" charset="0"/>
                <a:cs typeface="Calibri"/>
              </a:rPr>
              <a:t> </a:t>
            </a:r>
            <a:r>
              <a:rPr kumimoji="0" sz="1300" b="1" i="0" u="none" strike="noStrike" kern="0" cap="none" spc="0" normalizeH="0" baseline="0" noProof="0" dirty="0">
                <a:ln>
                  <a:noFill/>
                </a:ln>
                <a:solidFill>
                  <a:srgbClr val="097789"/>
                </a:solidFill>
                <a:effectLst/>
                <a:uLnTx/>
                <a:uFillTx/>
                <a:latin typeface="Calibri"/>
                <a:ea typeface="MS PGothic" charset="0"/>
                <a:cs typeface="Calibri"/>
              </a:rPr>
              <a:t>CAR</a:t>
            </a:r>
            <a:r>
              <a:rPr kumimoji="0" sz="1300" b="1" i="0" u="none" strike="noStrike" kern="0" cap="none" spc="75" normalizeH="0" baseline="0" noProof="0" dirty="0">
                <a:ln>
                  <a:noFill/>
                </a:ln>
                <a:solidFill>
                  <a:srgbClr val="097789"/>
                </a:solidFill>
                <a:effectLst/>
                <a:uLnTx/>
                <a:uFillTx/>
                <a:latin typeface="Calibri"/>
                <a:ea typeface="MS PGothic" charset="0"/>
                <a:cs typeface="Calibri"/>
              </a:rPr>
              <a:t> </a:t>
            </a:r>
            <a:r>
              <a:rPr kumimoji="0" sz="1300" b="1" i="0" u="none" strike="noStrike" kern="0" cap="none" spc="-10" normalizeH="0" baseline="0" noProof="0" dirty="0">
                <a:ln>
                  <a:noFill/>
                </a:ln>
                <a:solidFill>
                  <a:srgbClr val="097789"/>
                </a:solidFill>
                <a:effectLst/>
                <a:uLnTx/>
                <a:uFillTx/>
                <a:latin typeface="Calibri"/>
                <a:ea typeface="MS PGothic" charset="0"/>
                <a:cs typeface="Calibri"/>
              </a:rPr>
              <a:t>construct</a:t>
            </a:r>
            <a:r>
              <a:rPr kumimoji="0" sz="1275" b="1" i="0" u="none" strike="noStrike" kern="0" cap="none" spc="-15" normalizeH="0" baseline="26143" noProof="0" dirty="0">
                <a:ln>
                  <a:noFill/>
                </a:ln>
                <a:solidFill>
                  <a:srgbClr val="097789"/>
                </a:solidFill>
                <a:effectLst/>
                <a:uLnTx/>
                <a:uFillTx/>
                <a:latin typeface="Calibri"/>
                <a:ea typeface="MS PGothic" charset="0"/>
                <a:cs typeface="Calibri"/>
              </a:rPr>
              <a:t>1,2</a:t>
            </a:r>
            <a:endParaRPr kumimoji="0" sz="1275" b="0" i="0" u="none" strike="noStrike" kern="0" cap="none" spc="0" normalizeH="0" baseline="26143" noProof="0">
              <a:ln>
                <a:noFill/>
              </a:ln>
              <a:solidFill>
                <a:sysClr val="windowText" lastClr="000000"/>
              </a:solidFill>
              <a:effectLst/>
              <a:uLnTx/>
              <a:uFillTx/>
              <a:latin typeface="Calibri"/>
              <a:ea typeface="MS PGothic" charset="0"/>
              <a:cs typeface="Calibri"/>
            </a:endParaRPr>
          </a:p>
        </p:txBody>
      </p:sp>
      <p:sp>
        <p:nvSpPr>
          <p:cNvPr id="20" name="object 20"/>
          <p:cNvSpPr txBox="1"/>
          <p:nvPr/>
        </p:nvSpPr>
        <p:spPr>
          <a:xfrm>
            <a:off x="9546556" y="3676332"/>
            <a:ext cx="452755" cy="188595"/>
          </a:xfrm>
          <a:prstGeom prst="rect">
            <a:avLst/>
          </a:prstGeom>
        </p:spPr>
        <p:txBody>
          <a:bodyPr vert="horz" wrap="square" lIns="0" tIns="14604" rIns="0" bIns="0" rtlCol="0">
            <a:spAutoFit/>
          </a:bodyPr>
          <a:lstStyle/>
          <a:p>
            <a:pPr marL="38100" marR="0" lvl="0" indent="0" algn="l" defTabSz="914400" rtl="0" eaLnBrk="1" fontAlgn="auto" latinLnBrk="0" hangingPunct="1">
              <a:lnSpc>
                <a:spcPct val="100000"/>
              </a:lnSpc>
              <a:spcBef>
                <a:spcPts val="114"/>
              </a:spcBef>
              <a:spcAft>
                <a:spcPts val="0"/>
              </a:spcAft>
              <a:buClrTx/>
              <a:buSzTx/>
              <a:buFontTx/>
              <a:buNone/>
              <a:tabLst/>
              <a:defRPr/>
            </a:pPr>
            <a:r>
              <a:rPr kumimoji="0" sz="1050" b="1" i="0" u="none" strike="noStrike" kern="0" cap="none" spc="-10" normalizeH="0" baseline="0" noProof="0" dirty="0">
                <a:ln>
                  <a:noFill/>
                </a:ln>
                <a:solidFill>
                  <a:srgbClr val="595454"/>
                </a:solidFill>
                <a:effectLst/>
                <a:uLnTx/>
                <a:uFillTx/>
                <a:latin typeface="Calibri"/>
                <a:ea typeface="MS PGothic" charset="0"/>
                <a:cs typeface="Calibri"/>
              </a:rPr>
              <a:t>4-</a:t>
            </a:r>
            <a:r>
              <a:rPr kumimoji="0" sz="1050" b="1" i="0" u="none" strike="noStrike" kern="0" cap="none" spc="-20" normalizeH="0" baseline="0" noProof="0" dirty="0">
                <a:ln>
                  <a:noFill/>
                </a:ln>
                <a:solidFill>
                  <a:srgbClr val="595454"/>
                </a:solidFill>
                <a:effectLst/>
                <a:uLnTx/>
                <a:uFillTx/>
                <a:latin typeface="Calibri"/>
                <a:ea typeface="MS PGothic" charset="0"/>
                <a:cs typeface="Calibri"/>
              </a:rPr>
              <a:t>1BB</a:t>
            </a:r>
            <a:r>
              <a:rPr kumimoji="0" sz="1050" b="1" i="0" u="none" strike="noStrike" kern="0" cap="none" spc="-30" normalizeH="0" baseline="23809" noProof="0" dirty="0">
                <a:ln>
                  <a:noFill/>
                </a:ln>
                <a:solidFill>
                  <a:srgbClr val="595454"/>
                </a:solidFill>
                <a:effectLst/>
                <a:uLnTx/>
                <a:uFillTx/>
                <a:latin typeface="Calibri"/>
                <a:ea typeface="MS PGothic" charset="0"/>
                <a:cs typeface="Calibri"/>
              </a:rPr>
              <a:t>4</a:t>
            </a:r>
            <a:endParaRPr kumimoji="0" sz="1050" b="0" i="0" u="none" strike="noStrike" kern="0" cap="none" spc="0" normalizeH="0" baseline="23809" noProof="0">
              <a:ln>
                <a:noFill/>
              </a:ln>
              <a:solidFill>
                <a:sysClr val="windowText" lastClr="000000"/>
              </a:solidFill>
              <a:effectLst/>
              <a:uLnTx/>
              <a:uFillTx/>
              <a:latin typeface="Calibri"/>
              <a:ea typeface="MS PGothic" charset="0"/>
              <a:cs typeface="Calibri"/>
            </a:endParaRPr>
          </a:p>
        </p:txBody>
      </p:sp>
      <p:sp>
        <p:nvSpPr>
          <p:cNvPr id="21" name="object 21"/>
          <p:cNvSpPr txBox="1"/>
          <p:nvPr/>
        </p:nvSpPr>
        <p:spPr>
          <a:xfrm>
            <a:off x="9589071" y="4527232"/>
            <a:ext cx="437515" cy="188595"/>
          </a:xfrm>
          <a:prstGeom prst="rect">
            <a:avLst/>
          </a:prstGeom>
        </p:spPr>
        <p:txBody>
          <a:bodyPr vert="horz" wrap="square" lIns="0" tIns="14604" rIns="0" bIns="0" rtlCol="0">
            <a:spAutoFit/>
          </a:bodyPr>
          <a:lstStyle/>
          <a:p>
            <a:pPr marL="38100" marR="0" lvl="0" indent="0" algn="l" defTabSz="914400" rtl="0" eaLnBrk="1" fontAlgn="auto" latinLnBrk="0" hangingPunct="1">
              <a:lnSpc>
                <a:spcPct val="100000"/>
              </a:lnSpc>
              <a:spcBef>
                <a:spcPts val="114"/>
              </a:spcBef>
              <a:spcAft>
                <a:spcPts val="0"/>
              </a:spcAft>
              <a:buClrTx/>
              <a:buSzTx/>
              <a:buFontTx/>
              <a:buNone/>
              <a:tabLst/>
              <a:defRPr/>
            </a:pPr>
            <a:r>
              <a:rPr kumimoji="0" sz="1050" b="1" i="0" u="none" strike="noStrike" kern="0" cap="none" spc="-10" normalizeH="0" baseline="0" noProof="0" dirty="0">
                <a:ln>
                  <a:noFill/>
                </a:ln>
                <a:solidFill>
                  <a:srgbClr val="595454"/>
                </a:solidFill>
                <a:effectLst/>
                <a:uLnTx/>
                <a:uFillTx/>
                <a:latin typeface="Calibri"/>
                <a:ea typeface="MS PGothic" charset="0"/>
                <a:cs typeface="Calibri"/>
              </a:rPr>
              <a:t>CD3-</a:t>
            </a:r>
            <a:r>
              <a:rPr kumimoji="0" sz="1050" b="1" i="0" u="none" strike="noStrike" kern="0" cap="none" spc="-25" normalizeH="0" baseline="0" noProof="0" dirty="0">
                <a:ln>
                  <a:noFill/>
                </a:ln>
                <a:solidFill>
                  <a:srgbClr val="595454"/>
                </a:solidFill>
                <a:effectLst/>
                <a:uLnTx/>
                <a:uFillTx/>
                <a:latin typeface="Calibri"/>
                <a:ea typeface="MS PGothic" charset="0"/>
                <a:cs typeface="Calibri"/>
              </a:rPr>
              <a:t>ζ</a:t>
            </a:r>
            <a:r>
              <a:rPr kumimoji="0" sz="1050" b="1" i="0" u="none" strike="noStrike" kern="0" cap="none" spc="-37" normalizeH="0" baseline="23809" noProof="0" dirty="0">
                <a:ln>
                  <a:noFill/>
                </a:ln>
                <a:solidFill>
                  <a:srgbClr val="595454"/>
                </a:solidFill>
                <a:effectLst/>
                <a:uLnTx/>
                <a:uFillTx/>
                <a:latin typeface="Calibri"/>
                <a:ea typeface="MS PGothic" charset="0"/>
                <a:cs typeface="Calibri"/>
              </a:rPr>
              <a:t>5</a:t>
            </a:r>
            <a:endParaRPr kumimoji="0" sz="1050" b="0" i="0" u="none" strike="noStrike" kern="0" cap="none" spc="0" normalizeH="0" baseline="23809" noProof="0">
              <a:ln>
                <a:noFill/>
              </a:ln>
              <a:solidFill>
                <a:sysClr val="windowText" lastClr="000000"/>
              </a:solidFill>
              <a:effectLst/>
              <a:uLnTx/>
              <a:uFillTx/>
              <a:latin typeface="Calibri"/>
              <a:ea typeface="MS PGothic" charset="0"/>
              <a:cs typeface="Calibri"/>
            </a:endParaRPr>
          </a:p>
        </p:txBody>
      </p:sp>
      <p:sp>
        <p:nvSpPr>
          <p:cNvPr id="22" name="object 22"/>
          <p:cNvSpPr txBox="1"/>
          <p:nvPr/>
        </p:nvSpPr>
        <p:spPr>
          <a:xfrm>
            <a:off x="9444039" y="1969435"/>
            <a:ext cx="2334895" cy="1067435"/>
          </a:xfrm>
          <a:prstGeom prst="rect">
            <a:avLst/>
          </a:prstGeom>
        </p:spPr>
        <p:txBody>
          <a:bodyPr vert="horz" wrap="square" lIns="0" tIns="127635" rIns="0" bIns="0" rtlCol="0">
            <a:spAutoFit/>
          </a:bodyPr>
          <a:lstStyle/>
          <a:p>
            <a:pPr marL="38100" marR="0" lvl="0" indent="0" algn="l" defTabSz="914400" rtl="0" eaLnBrk="1" fontAlgn="auto" latinLnBrk="0" hangingPunct="1">
              <a:lnSpc>
                <a:spcPct val="100000"/>
              </a:lnSpc>
              <a:spcBef>
                <a:spcPts val="1005"/>
              </a:spcBef>
              <a:spcAft>
                <a:spcPts val="0"/>
              </a:spcAft>
              <a:buClrTx/>
              <a:buSzTx/>
              <a:buFontTx/>
              <a:buNone/>
              <a:tabLst/>
              <a:defRPr/>
            </a:pPr>
            <a:r>
              <a:rPr kumimoji="0" sz="1400" b="1" i="0" u="none" strike="noStrike" kern="0" cap="none" spc="-10" normalizeH="0" baseline="0" noProof="0" dirty="0">
                <a:ln>
                  <a:noFill/>
                </a:ln>
                <a:solidFill>
                  <a:srgbClr val="595454"/>
                </a:solidFill>
                <a:effectLst/>
                <a:uLnTx/>
                <a:uFillTx/>
                <a:latin typeface="Calibri"/>
                <a:ea typeface="MS PGothic" charset="0"/>
                <a:cs typeface="Calibri"/>
              </a:rPr>
              <a:t>Two</a:t>
            </a:r>
            <a:r>
              <a:rPr kumimoji="0" sz="1400" b="1" i="0" u="none" strike="noStrike" kern="0" cap="none" spc="-5" normalizeH="0" baseline="0" noProof="0" dirty="0">
                <a:ln>
                  <a:noFill/>
                </a:ln>
                <a:solidFill>
                  <a:srgbClr val="595454"/>
                </a:solidFill>
                <a:effectLst/>
                <a:uLnTx/>
                <a:uFillTx/>
                <a:latin typeface="Calibri"/>
                <a:ea typeface="MS PGothic" charset="0"/>
                <a:cs typeface="Calibri"/>
              </a:rPr>
              <a:t> </a:t>
            </a:r>
            <a:r>
              <a:rPr kumimoji="0" sz="1300" b="1" i="0" u="none" strike="noStrike" kern="0" cap="none" spc="0" normalizeH="0" baseline="0" noProof="0" dirty="0">
                <a:ln>
                  <a:noFill/>
                </a:ln>
                <a:solidFill>
                  <a:srgbClr val="595454"/>
                </a:solidFill>
                <a:effectLst/>
                <a:uLnTx/>
                <a:uFillTx/>
                <a:latin typeface="Calibri"/>
                <a:ea typeface="MS PGothic" charset="0"/>
                <a:cs typeface="Calibri"/>
              </a:rPr>
              <a:t>BCMA-targeting</a:t>
            </a:r>
            <a:r>
              <a:rPr kumimoji="0" sz="1300" b="1" i="0" u="none" strike="noStrike" kern="0" cap="none" spc="80" normalizeH="0" baseline="0" noProof="0" dirty="0">
                <a:ln>
                  <a:noFill/>
                </a:ln>
                <a:solidFill>
                  <a:srgbClr val="595454"/>
                </a:solidFill>
                <a:effectLst/>
                <a:uLnTx/>
                <a:uFillTx/>
                <a:latin typeface="Calibri"/>
                <a:ea typeface="MS PGothic" charset="0"/>
                <a:cs typeface="Calibri"/>
              </a:rPr>
              <a:t> </a:t>
            </a:r>
            <a:r>
              <a:rPr kumimoji="0" sz="1400" b="1" i="0" u="none" strike="noStrike" kern="0" cap="none" spc="-10" normalizeH="0" baseline="0" noProof="0" dirty="0">
                <a:ln>
                  <a:noFill/>
                </a:ln>
                <a:solidFill>
                  <a:srgbClr val="595454"/>
                </a:solidFill>
                <a:effectLst/>
                <a:uLnTx/>
                <a:uFillTx/>
                <a:latin typeface="Calibri"/>
                <a:ea typeface="MS PGothic" charset="0"/>
                <a:cs typeface="Calibri"/>
              </a:rPr>
              <a:t>domains</a:t>
            </a:r>
            <a:r>
              <a:rPr kumimoji="0" sz="1350" b="1" i="0" u="none" strike="noStrike" kern="0" cap="none" spc="-15" normalizeH="0" baseline="24691" noProof="0" dirty="0">
                <a:ln>
                  <a:noFill/>
                </a:ln>
                <a:solidFill>
                  <a:srgbClr val="595454"/>
                </a:solidFill>
                <a:effectLst/>
                <a:uLnTx/>
                <a:uFillTx/>
                <a:latin typeface="Calibri"/>
                <a:ea typeface="MS PGothic" charset="0"/>
                <a:cs typeface="Calibri"/>
              </a:rPr>
              <a:t>3</a:t>
            </a:r>
            <a:endParaRPr kumimoji="0" sz="1350" b="0" i="0" u="none" strike="noStrike" kern="0" cap="none" spc="0" normalizeH="0" baseline="24691" noProof="0">
              <a:ln>
                <a:noFill/>
              </a:ln>
              <a:solidFill>
                <a:sysClr val="windowText" lastClr="000000"/>
              </a:solidFill>
              <a:effectLst/>
              <a:uLnTx/>
              <a:uFillTx/>
              <a:latin typeface="Calibri"/>
              <a:ea typeface="MS PGothic" charset="0"/>
              <a:cs typeface="Calibri"/>
            </a:endParaRPr>
          </a:p>
          <a:p>
            <a:pPr marL="38735" marR="30480" lvl="0" indent="0" algn="l" defTabSz="914400" rtl="0" eaLnBrk="1" fontAlgn="auto" latinLnBrk="0" hangingPunct="1">
              <a:lnSpc>
                <a:spcPct val="118300"/>
              </a:lnSpc>
              <a:spcBef>
                <a:spcPts val="505"/>
              </a:spcBef>
              <a:spcAft>
                <a:spcPts val="0"/>
              </a:spcAft>
              <a:buClrTx/>
              <a:buSzTx/>
              <a:buFontTx/>
              <a:buNone/>
              <a:tabLst/>
              <a:defRPr/>
            </a:pPr>
            <a:r>
              <a:rPr kumimoji="0" sz="1200" b="0" i="0" u="none" strike="noStrike" kern="0" cap="none" spc="0" normalizeH="0" baseline="0" noProof="0" dirty="0">
                <a:ln>
                  <a:noFill/>
                </a:ln>
                <a:solidFill>
                  <a:srgbClr val="595454"/>
                </a:solidFill>
                <a:effectLst/>
                <a:uLnTx/>
                <a:uFillTx/>
                <a:latin typeface="Calibri"/>
                <a:ea typeface="MS PGothic" charset="0"/>
                <a:cs typeface="Calibri"/>
              </a:rPr>
              <a:t>The two </a:t>
            </a:r>
            <a:r>
              <a:rPr kumimoji="0" sz="1200" b="0" i="0" u="none" strike="noStrike" kern="0" cap="none" spc="-10" normalizeH="0" baseline="0" noProof="0" dirty="0">
                <a:ln>
                  <a:noFill/>
                </a:ln>
                <a:solidFill>
                  <a:srgbClr val="595454"/>
                </a:solidFill>
                <a:effectLst/>
                <a:uLnTx/>
                <a:uFillTx/>
                <a:latin typeface="Calibri"/>
                <a:ea typeface="MS PGothic" charset="0"/>
                <a:cs typeface="Calibri"/>
              </a:rPr>
              <a:t>BCMA-targeting</a:t>
            </a:r>
            <a:r>
              <a:rPr kumimoji="0" sz="1200" b="0" i="0" u="none" strike="noStrike" kern="0" cap="none" spc="-25" normalizeH="0" baseline="0" noProof="0" dirty="0">
                <a:ln>
                  <a:noFill/>
                </a:ln>
                <a:solidFill>
                  <a:srgbClr val="595454"/>
                </a:solidFill>
                <a:effectLst/>
                <a:uLnTx/>
                <a:uFillTx/>
                <a:latin typeface="Calibri"/>
                <a:ea typeface="MS PGothic" charset="0"/>
                <a:cs typeface="Calibri"/>
              </a:rPr>
              <a:t> </a:t>
            </a:r>
            <a:r>
              <a:rPr kumimoji="0" sz="1200" b="0" i="0" u="none" strike="noStrike" kern="0" cap="none" spc="-10" normalizeH="0" baseline="0" noProof="0" dirty="0">
                <a:ln>
                  <a:noFill/>
                </a:ln>
                <a:solidFill>
                  <a:srgbClr val="595454"/>
                </a:solidFill>
                <a:effectLst/>
                <a:uLnTx/>
                <a:uFillTx/>
                <a:latin typeface="Calibri"/>
                <a:ea typeface="MS PGothic" charset="0"/>
                <a:cs typeface="Calibri"/>
              </a:rPr>
              <a:t>single-</a:t>
            </a:r>
            <a:r>
              <a:rPr kumimoji="0" sz="1200" b="0" i="0" u="none" strike="noStrike" kern="0" cap="none" spc="0" normalizeH="0" baseline="0" noProof="0" dirty="0">
                <a:ln>
                  <a:noFill/>
                </a:ln>
                <a:solidFill>
                  <a:srgbClr val="595454"/>
                </a:solidFill>
                <a:effectLst/>
                <a:uLnTx/>
                <a:uFillTx/>
                <a:latin typeface="Calibri"/>
                <a:ea typeface="MS PGothic" charset="0"/>
                <a:cs typeface="Calibri"/>
              </a:rPr>
              <a:t>domain</a:t>
            </a:r>
            <a:r>
              <a:rPr kumimoji="0" sz="1200" b="0" i="0" u="none" strike="noStrike" kern="0" cap="none" spc="-40" normalizeH="0" baseline="0" noProof="0" dirty="0">
                <a:ln>
                  <a:noFill/>
                </a:ln>
                <a:solidFill>
                  <a:srgbClr val="595454"/>
                </a:solidFill>
                <a:effectLst/>
                <a:uLnTx/>
                <a:uFillTx/>
                <a:latin typeface="Calibri"/>
                <a:ea typeface="MS PGothic" charset="0"/>
                <a:cs typeface="Calibri"/>
              </a:rPr>
              <a:t> </a:t>
            </a:r>
            <a:r>
              <a:rPr kumimoji="0" sz="1200" b="0" i="0" u="none" strike="noStrike" kern="0" cap="none" spc="0" normalizeH="0" baseline="0" noProof="0" dirty="0">
                <a:ln>
                  <a:noFill/>
                </a:ln>
                <a:solidFill>
                  <a:srgbClr val="595454"/>
                </a:solidFill>
                <a:effectLst/>
                <a:uLnTx/>
                <a:uFillTx/>
                <a:latin typeface="Calibri"/>
                <a:ea typeface="MS PGothic" charset="0"/>
                <a:cs typeface="Calibri"/>
              </a:rPr>
              <a:t>antibodies</a:t>
            </a:r>
            <a:r>
              <a:rPr kumimoji="0" sz="1200" b="0" i="0" u="none" strike="noStrike" kern="0" cap="none" spc="-55" normalizeH="0" baseline="0" noProof="0" dirty="0">
                <a:ln>
                  <a:noFill/>
                </a:ln>
                <a:solidFill>
                  <a:srgbClr val="595454"/>
                </a:solidFill>
                <a:effectLst/>
                <a:uLnTx/>
                <a:uFillTx/>
                <a:latin typeface="Calibri"/>
                <a:ea typeface="MS PGothic" charset="0"/>
                <a:cs typeface="Calibri"/>
              </a:rPr>
              <a:t> </a:t>
            </a:r>
            <a:r>
              <a:rPr kumimoji="0" sz="1200" b="0" i="0" u="none" strike="noStrike" kern="0" cap="none" spc="0" normalizeH="0" baseline="0" noProof="0" dirty="0">
                <a:ln>
                  <a:noFill/>
                </a:ln>
                <a:solidFill>
                  <a:srgbClr val="595454"/>
                </a:solidFill>
                <a:effectLst/>
                <a:uLnTx/>
                <a:uFillTx/>
                <a:latin typeface="Calibri"/>
                <a:ea typeface="MS PGothic" charset="0"/>
                <a:cs typeface="Calibri"/>
              </a:rPr>
              <a:t>were</a:t>
            </a:r>
            <a:r>
              <a:rPr kumimoji="0" sz="1200" b="0" i="0" u="none" strike="noStrike" kern="0" cap="none" spc="-20" normalizeH="0" baseline="0" noProof="0" dirty="0">
                <a:ln>
                  <a:noFill/>
                </a:ln>
                <a:solidFill>
                  <a:srgbClr val="595454"/>
                </a:solidFill>
                <a:effectLst/>
                <a:uLnTx/>
                <a:uFillTx/>
                <a:latin typeface="Calibri"/>
                <a:ea typeface="MS PGothic" charset="0"/>
                <a:cs typeface="Calibri"/>
              </a:rPr>
              <a:t> </a:t>
            </a:r>
            <a:r>
              <a:rPr kumimoji="0" sz="1200" b="0" i="0" u="none" strike="noStrike" kern="0" cap="none" spc="0" normalizeH="0" baseline="0" noProof="0" dirty="0">
                <a:ln>
                  <a:noFill/>
                </a:ln>
                <a:solidFill>
                  <a:srgbClr val="595454"/>
                </a:solidFill>
                <a:effectLst/>
                <a:uLnTx/>
                <a:uFillTx/>
                <a:latin typeface="Calibri"/>
                <a:ea typeface="MS PGothic" charset="0"/>
                <a:cs typeface="Calibri"/>
              </a:rPr>
              <a:t>designed</a:t>
            </a:r>
            <a:r>
              <a:rPr kumimoji="0" sz="1200" b="0" i="0" u="none" strike="noStrike" kern="0" cap="none" spc="-35" normalizeH="0" baseline="0" noProof="0" dirty="0">
                <a:ln>
                  <a:noFill/>
                </a:ln>
                <a:solidFill>
                  <a:srgbClr val="595454"/>
                </a:solidFill>
                <a:effectLst/>
                <a:uLnTx/>
                <a:uFillTx/>
                <a:latin typeface="Calibri"/>
                <a:ea typeface="MS PGothic" charset="0"/>
                <a:cs typeface="Calibri"/>
              </a:rPr>
              <a:t> </a:t>
            </a:r>
            <a:r>
              <a:rPr kumimoji="0" sz="1200" b="0" i="0" u="none" strike="noStrike" kern="0" cap="none" spc="-25" normalizeH="0" baseline="0" noProof="0" dirty="0">
                <a:ln>
                  <a:noFill/>
                </a:ln>
                <a:solidFill>
                  <a:srgbClr val="595454"/>
                </a:solidFill>
                <a:effectLst/>
                <a:uLnTx/>
                <a:uFillTx/>
                <a:latin typeface="Calibri"/>
                <a:ea typeface="MS PGothic" charset="0"/>
                <a:cs typeface="Calibri"/>
              </a:rPr>
              <a:t>to </a:t>
            </a:r>
            <a:r>
              <a:rPr kumimoji="0" sz="1200" b="0" i="0" u="none" strike="noStrike" kern="0" cap="none" spc="-10" normalizeH="0" baseline="0" noProof="0" dirty="0">
                <a:ln>
                  <a:noFill/>
                </a:ln>
                <a:solidFill>
                  <a:srgbClr val="595454"/>
                </a:solidFill>
                <a:effectLst/>
                <a:uLnTx/>
                <a:uFillTx/>
                <a:latin typeface="Calibri"/>
                <a:ea typeface="MS PGothic" charset="0"/>
                <a:cs typeface="Calibri"/>
              </a:rPr>
              <a:t>confer</a:t>
            </a:r>
            <a:r>
              <a:rPr kumimoji="0" sz="1200" b="0" i="0" u="none" strike="noStrike" kern="0" cap="none" spc="-30" normalizeH="0" baseline="0" noProof="0" dirty="0">
                <a:ln>
                  <a:noFill/>
                </a:ln>
                <a:solidFill>
                  <a:srgbClr val="595454"/>
                </a:solidFill>
                <a:effectLst/>
                <a:uLnTx/>
                <a:uFillTx/>
                <a:latin typeface="Calibri"/>
                <a:ea typeface="MS PGothic" charset="0"/>
                <a:cs typeface="Calibri"/>
              </a:rPr>
              <a:t> </a:t>
            </a:r>
            <a:r>
              <a:rPr kumimoji="0" sz="1200" b="0" i="0" u="none" strike="noStrike" kern="0" cap="none" spc="0" normalizeH="0" baseline="0" noProof="0" dirty="0">
                <a:ln>
                  <a:noFill/>
                </a:ln>
                <a:solidFill>
                  <a:srgbClr val="595454"/>
                </a:solidFill>
                <a:effectLst/>
                <a:uLnTx/>
                <a:uFillTx/>
                <a:latin typeface="Calibri"/>
                <a:ea typeface="MS PGothic" charset="0"/>
                <a:cs typeface="Calibri"/>
              </a:rPr>
              <a:t>high</a:t>
            </a:r>
            <a:r>
              <a:rPr kumimoji="0" sz="1200" b="0" i="0" u="none" strike="noStrike" kern="0" cap="none" spc="-20" normalizeH="0" baseline="0" noProof="0" dirty="0">
                <a:ln>
                  <a:noFill/>
                </a:ln>
                <a:solidFill>
                  <a:srgbClr val="595454"/>
                </a:solidFill>
                <a:effectLst/>
                <a:uLnTx/>
                <a:uFillTx/>
                <a:latin typeface="Calibri"/>
                <a:ea typeface="MS PGothic" charset="0"/>
                <a:cs typeface="Calibri"/>
              </a:rPr>
              <a:t> </a:t>
            </a:r>
            <a:r>
              <a:rPr kumimoji="0" sz="1200" b="0" i="0" u="none" strike="noStrike" kern="0" cap="none" spc="0" normalizeH="0" baseline="0" noProof="0" dirty="0">
                <a:ln>
                  <a:noFill/>
                </a:ln>
                <a:solidFill>
                  <a:srgbClr val="595454"/>
                </a:solidFill>
                <a:effectLst/>
                <a:uLnTx/>
                <a:uFillTx/>
                <a:latin typeface="Calibri"/>
                <a:ea typeface="MS PGothic" charset="0"/>
                <a:cs typeface="Calibri"/>
              </a:rPr>
              <a:t>avidity</a:t>
            </a:r>
            <a:r>
              <a:rPr kumimoji="0" sz="1200" b="0" i="0" u="none" strike="noStrike" kern="0" cap="none" spc="-35" normalizeH="0" baseline="0" noProof="0" dirty="0">
                <a:ln>
                  <a:noFill/>
                </a:ln>
                <a:solidFill>
                  <a:srgbClr val="595454"/>
                </a:solidFill>
                <a:effectLst/>
                <a:uLnTx/>
                <a:uFillTx/>
                <a:latin typeface="Calibri"/>
                <a:ea typeface="MS PGothic" charset="0"/>
                <a:cs typeface="Calibri"/>
              </a:rPr>
              <a:t> </a:t>
            </a:r>
            <a:r>
              <a:rPr kumimoji="0" sz="1200" b="0" i="0" u="none" strike="noStrike" kern="0" cap="none" spc="-10" normalizeH="0" baseline="0" noProof="0" dirty="0">
                <a:ln>
                  <a:noFill/>
                </a:ln>
                <a:solidFill>
                  <a:srgbClr val="595454"/>
                </a:solidFill>
                <a:effectLst/>
                <a:uLnTx/>
                <a:uFillTx/>
                <a:latin typeface="Calibri"/>
                <a:ea typeface="MS PGothic" charset="0"/>
                <a:cs typeface="Calibri"/>
              </a:rPr>
              <a:t>binding</a:t>
            </a:r>
            <a:endParaRPr kumimoji="0" sz="12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23" name="object 23"/>
          <p:cNvSpPr txBox="1"/>
          <p:nvPr/>
        </p:nvSpPr>
        <p:spPr>
          <a:xfrm>
            <a:off x="851852" y="1213695"/>
            <a:ext cx="3773170" cy="31115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sz="1850" b="1" i="0" u="none" strike="noStrike" kern="0" cap="none" spc="0" normalizeH="0" baseline="0" noProof="0" dirty="0" err="1">
                <a:ln>
                  <a:noFill/>
                </a:ln>
                <a:solidFill>
                  <a:srgbClr val="0432FF"/>
                </a:solidFill>
                <a:effectLst/>
                <a:uLnTx/>
                <a:uFillTx/>
                <a:latin typeface="Calibri"/>
                <a:ea typeface="MS PGothic" charset="0"/>
                <a:cs typeface="Calibri"/>
              </a:rPr>
              <a:t>Idecabtagene</a:t>
            </a:r>
            <a:r>
              <a:rPr kumimoji="0" sz="1850" b="1" i="0" u="none" strike="noStrike" kern="0" cap="none" spc="20" normalizeH="0" baseline="0" noProof="0" dirty="0">
                <a:ln>
                  <a:noFill/>
                </a:ln>
                <a:solidFill>
                  <a:srgbClr val="0432FF"/>
                </a:solidFill>
                <a:effectLst/>
                <a:uLnTx/>
                <a:uFillTx/>
                <a:latin typeface="Calibri"/>
                <a:ea typeface="MS PGothic" charset="0"/>
                <a:cs typeface="Calibri"/>
              </a:rPr>
              <a:t> </a:t>
            </a:r>
            <a:r>
              <a:rPr kumimoji="0" lang="en-US" sz="1850" b="1" i="0" u="none" strike="noStrike" kern="0" cap="none" spc="0" normalizeH="0" baseline="0" noProof="0" dirty="0" err="1">
                <a:ln>
                  <a:noFill/>
                </a:ln>
                <a:solidFill>
                  <a:srgbClr val="0432FF"/>
                </a:solidFill>
                <a:effectLst/>
                <a:uLnTx/>
                <a:uFillTx/>
                <a:latin typeface="Calibri"/>
                <a:ea typeface="MS PGothic" charset="0"/>
                <a:cs typeface="Calibri"/>
              </a:rPr>
              <a:t>v</a:t>
            </a:r>
            <a:r>
              <a:rPr kumimoji="0" sz="1850" b="1" i="0" u="none" strike="noStrike" kern="0" cap="none" spc="0" normalizeH="0" baseline="0" noProof="0" dirty="0" err="1">
                <a:ln>
                  <a:noFill/>
                </a:ln>
                <a:solidFill>
                  <a:srgbClr val="0432FF"/>
                </a:solidFill>
                <a:effectLst/>
                <a:uLnTx/>
                <a:uFillTx/>
                <a:latin typeface="Calibri"/>
                <a:ea typeface="MS PGothic" charset="0"/>
                <a:cs typeface="Calibri"/>
              </a:rPr>
              <a:t>icleucel</a:t>
            </a:r>
            <a:r>
              <a:rPr kumimoji="0" sz="1850" b="1" i="0" u="none" strike="noStrike" kern="0" cap="none" spc="-10" normalizeH="0" baseline="0" noProof="0" dirty="0">
                <a:ln>
                  <a:noFill/>
                </a:ln>
                <a:solidFill>
                  <a:srgbClr val="0432FF"/>
                </a:solidFill>
                <a:effectLst/>
                <a:uLnTx/>
                <a:uFillTx/>
                <a:latin typeface="Calibri"/>
                <a:ea typeface="MS PGothic" charset="0"/>
                <a:cs typeface="Calibri"/>
              </a:rPr>
              <a:t> </a:t>
            </a:r>
            <a:r>
              <a:rPr kumimoji="0" sz="1850" b="1" i="0" u="none" strike="noStrike" kern="0" cap="none" spc="0" normalizeH="0" baseline="0" noProof="0" dirty="0">
                <a:ln>
                  <a:noFill/>
                </a:ln>
                <a:solidFill>
                  <a:srgbClr val="0432FF"/>
                </a:solidFill>
                <a:effectLst/>
                <a:uLnTx/>
                <a:uFillTx/>
                <a:latin typeface="Calibri"/>
                <a:ea typeface="MS PGothic" charset="0"/>
                <a:cs typeface="Calibri"/>
              </a:rPr>
              <a:t>(ide-cel)</a:t>
            </a:r>
            <a:r>
              <a:rPr kumimoji="0" sz="1850" b="1" i="0" u="none" strike="noStrike" kern="0" cap="none" spc="30" normalizeH="0" baseline="0" noProof="0" dirty="0">
                <a:ln>
                  <a:noFill/>
                </a:ln>
                <a:solidFill>
                  <a:srgbClr val="0432FF"/>
                </a:solidFill>
                <a:effectLst/>
                <a:uLnTx/>
                <a:uFillTx/>
                <a:latin typeface="Calibri"/>
                <a:ea typeface="MS PGothic" charset="0"/>
                <a:cs typeface="Calibri"/>
              </a:rPr>
              <a:t> </a:t>
            </a:r>
            <a:r>
              <a:rPr kumimoji="0" sz="1850" b="1" i="0" u="none" strike="noStrike" kern="0" cap="none" spc="0" normalizeH="0" baseline="0" noProof="0" dirty="0">
                <a:ln>
                  <a:noFill/>
                </a:ln>
                <a:solidFill>
                  <a:srgbClr val="0432FF"/>
                </a:solidFill>
                <a:effectLst/>
                <a:uLnTx/>
                <a:uFillTx/>
                <a:latin typeface="Calibri"/>
                <a:ea typeface="MS PGothic" charset="0"/>
                <a:cs typeface="Calibri"/>
              </a:rPr>
              <a:t>CAR</a:t>
            </a:r>
            <a:r>
              <a:rPr kumimoji="0" sz="1850" b="1" i="0" u="none" strike="noStrike" kern="0" cap="none" spc="15" normalizeH="0" baseline="0" noProof="0" dirty="0">
                <a:ln>
                  <a:noFill/>
                </a:ln>
                <a:solidFill>
                  <a:srgbClr val="0432FF"/>
                </a:solidFill>
                <a:effectLst/>
                <a:uLnTx/>
                <a:uFillTx/>
                <a:latin typeface="Calibri"/>
                <a:ea typeface="MS PGothic" charset="0"/>
                <a:cs typeface="Calibri"/>
              </a:rPr>
              <a:t> </a:t>
            </a:r>
            <a:r>
              <a:rPr kumimoji="0" sz="1850" b="1" i="0" u="none" strike="noStrike" kern="0" cap="none" spc="-50" normalizeH="0" baseline="0" noProof="0" dirty="0">
                <a:ln>
                  <a:noFill/>
                </a:ln>
                <a:solidFill>
                  <a:srgbClr val="0432FF"/>
                </a:solidFill>
                <a:effectLst/>
                <a:uLnTx/>
                <a:uFillTx/>
                <a:latin typeface="Calibri"/>
                <a:ea typeface="MS PGothic" charset="0"/>
                <a:cs typeface="Calibri"/>
              </a:rPr>
              <a:t>T</a:t>
            </a:r>
            <a:endParaRPr kumimoji="0" sz="1850" b="0" i="0" u="none" strike="noStrike" kern="0" cap="none" spc="0" normalizeH="0" baseline="0" noProof="0" dirty="0">
              <a:ln>
                <a:noFill/>
              </a:ln>
              <a:solidFill>
                <a:srgbClr val="0432FF"/>
              </a:solidFill>
              <a:effectLst/>
              <a:uLnTx/>
              <a:uFillTx/>
              <a:latin typeface="Calibri"/>
              <a:ea typeface="MS PGothic" charset="0"/>
              <a:cs typeface="Calibri"/>
            </a:endParaRPr>
          </a:p>
        </p:txBody>
      </p:sp>
      <p:sp>
        <p:nvSpPr>
          <p:cNvPr id="24" name="object 24"/>
          <p:cNvSpPr txBox="1"/>
          <p:nvPr/>
        </p:nvSpPr>
        <p:spPr>
          <a:xfrm>
            <a:off x="6408880" y="1247931"/>
            <a:ext cx="4195445" cy="311150"/>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sz="1850" b="1" i="0" u="none" strike="noStrike" kern="0" cap="none" spc="0" normalizeH="0" baseline="0" noProof="0" dirty="0" err="1">
                <a:ln>
                  <a:noFill/>
                </a:ln>
                <a:solidFill>
                  <a:srgbClr val="0432FF"/>
                </a:solidFill>
                <a:effectLst/>
                <a:uLnTx/>
                <a:uFillTx/>
                <a:latin typeface="Calibri"/>
                <a:ea typeface="MS PGothic" charset="0"/>
                <a:cs typeface="Calibri"/>
              </a:rPr>
              <a:t>Ciltacabtagene</a:t>
            </a:r>
            <a:r>
              <a:rPr kumimoji="0" sz="1850" b="1" i="0" u="none" strike="noStrike" kern="0" cap="none" spc="20" normalizeH="0" baseline="0" noProof="0" dirty="0">
                <a:ln>
                  <a:noFill/>
                </a:ln>
                <a:solidFill>
                  <a:srgbClr val="0432FF"/>
                </a:solidFill>
                <a:effectLst/>
                <a:uLnTx/>
                <a:uFillTx/>
                <a:latin typeface="Calibri"/>
                <a:ea typeface="MS PGothic" charset="0"/>
                <a:cs typeface="Calibri"/>
              </a:rPr>
              <a:t> </a:t>
            </a:r>
            <a:r>
              <a:rPr kumimoji="0" lang="en-US" sz="1850" b="1" i="0" u="none" strike="noStrike" kern="0" cap="none" spc="0" normalizeH="0" baseline="0" noProof="0" dirty="0" err="1">
                <a:ln>
                  <a:noFill/>
                </a:ln>
                <a:solidFill>
                  <a:srgbClr val="0432FF"/>
                </a:solidFill>
                <a:effectLst/>
                <a:uLnTx/>
                <a:uFillTx/>
                <a:latin typeface="Calibri"/>
                <a:ea typeface="MS PGothic" charset="0"/>
                <a:cs typeface="Calibri"/>
              </a:rPr>
              <a:t>a</a:t>
            </a:r>
            <a:r>
              <a:rPr kumimoji="0" sz="1850" b="1" i="0" u="none" strike="noStrike" kern="0" cap="none" spc="0" normalizeH="0" baseline="0" noProof="0" dirty="0" err="1">
                <a:ln>
                  <a:noFill/>
                </a:ln>
                <a:solidFill>
                  <a:srgbClr val="0432FF"/>
                </a:solidFill>
                <a:effectLst/>
                <a:uLnTx/>
                <a:uFillTx/>
                <a:latin typeface="Calibri"/>
                <a:ea typeface="MS PGothic" charset="0"/>
                <a:cs typeface="Calibri"/>
              </a:rPr>
              <a:t>utoleucel</a:t>
            </a:r>
            <a:r>
              <a:rPr kumimoji="0" sz="1850" b="1" i="0" u="none" strike="noStrike" kern="0" cap="none" spc="0" normalizeH="0" baseline="0" noProof="0" dirty="0">
                <a:ln>
                  <a:noFill/>
                </a:ln>
                <a:solidFill>
                  <a:srgbClr val="0432FF"/>
                </a:solidFill>
                <a:effectLst/>
                <a:uLnTx/>
                <a:uFillTx/>
                <a:latin typeface="Calibri"/>
                <a:ea typeface="MS PGothic" charset="0"/>
                <a:cs typeface="Calibri"/>
              </a:rPr>
              <a:t> (cilta-cel)</a:t>
            </a:r>
            <a:r>
              <a:rPr kumimoji="0" sz="1850" b="1" i="0" u="none" strike="noStrike" kern="0" cap="none" spc="65" normalizeH="0" baseline="0" noProof="0" dirty="0">
                <a:ln>
                  <a:noFill/>
                </a:ln>
                <a:solidFill>
                  <a:srgbClr val="0432FF"/>
                </a:solidFill>
                <a:effectLst/>
                <a:uLnTx/>
                <a:uFillTx/>
                <a:latin typeface="Calibri"/>
                <a:ea typeface="MS PGothic" charset="0"/>
                <a:cs typeface="Calibri"/>
              </a:rPr>
              <a:t> </a:t>
            </a:r>
            <a:r>
              <a:rPr kumimoji="0" sz="1850" b="1" i="0" u="none" strike="noStrike" kern="0" cap="none" spc="0" normalizeH="0" baseline="0" noProof="0" dirty="0">
                <a:ln>
                  <a:noFill/>
                </a:ln>
                <a:solidFill>
                  <a:srgbClr val="0432FF"/>
                </a:solidFill>
                <a:effectLst/>
                <a:uLnTx/>
                <a:uFillTx/>
                <a:latin typeface="Calibri"/>
                <a:ea typeface="MS PGothic" charset="0"/>
                <a:cs typeface="Calibri"/>
              </a:rPr>
              <a:t>CAR</a:t>
            </a:r>
            <a:r>
              <a:rPr kumimoji="0" sz="1850" b="1" i="0" u="none" strike="noStrike" kern="0" cap="none" spc="20" normalizeH="0" baseline="0" noProof="0" dirty="0">
                <a:ln>
                  <a:noFill/>
                </a:ln>
                <a:solidFill>
                  <a:srgbClr val="0432FF"/>
                </a:solidFill>
                <a:effectLst/>
                <a:uLnTx/>
                <a:uFillTx/>
                <a:latin typeface="Calibri"/>
                <a:ea typeface="MS PGothic" charset="0"/>
                <a:cs typeface="Calibri"/>
              </a:rPr>
              <a:t> </a:t>
            </a:r>
            <a:r>
              <a:rPr kumimoji="0" sz="1850" b="1" i="0" u="none" strike="noStrike" kern="0" cap="none" spc="-50" normalizeH="0" baseline="0" noProof="0" dirty="0">
                <a:ln>
                  <a:noFill/>
                </a:ln>
                <a:solidFill>
                  <a:srgbClr val="0432FF"/>
                </a:solidFill>
                <a:effectLst/>
                <a:uLnTx/>
                <a:uFillTx/>
                <a:latin typeface="Calibri"/>
                <a:ea typeface="MS PGothic" charset="0"/>
                <a:cs typeface="Calibri"/>
              </a:rPr>
              <a:t>T</a:t>
            </a:r>
            <a:endParaRPr kumimoji="0" sz="1850" b="0" i="0" u="none" strike="noStrike" kern="0" cap="none" spc="0" normalizeH="0" baseline="0" noProof="0" dirty="0">
              <a:ln>
                <a:noFill/>
              </a:ln>
              <a:solidFill>
                <a:srgbClr val="0432FF"/>
              </a:solidFill>
              <a:effectLst/>
              <a:uLnTx/>
              <a:uFillTx/>
              <a:latin typeface="Calibri"/>
              <a:ea typeface="MS PGothic" charset="0"/>
              <a:cs typeface="Calibri"/>
            </a:endParaRPr>
          </a:p>
        </p:txBody>
      </p:sp>
      <p:pic>
        <p:nvPicPr>
          <p:cNvPr id="25" name="object 25"/>
          <p:cNvPicPr/>
          <p:nvPr/>
        </p:nvPicPr>
        <p:blipFill>
          <a:blip r:embed="rId4" cstate="print"/>
          <a:stretch>
            <a:fillRect/>
          </a:stretch>
        </p:blipFill>
        <p:spPr>
          <a:xfrm>
            <a:off x="1060450" y="1838325"/>
            <a:ext cx="3174999" cy="3546475"/>
          </a:xfrm>
          <a:prstGeom prst="rect">
            <a:avLst/>
          </a:prstGeom>
        </p:spPr>
      </p:pic>
      <p:sp>
        <p:nvSpPr>
          <p:cNvPr id="26" name="object 26" descr="$PPTXTitle"/>
          <p:cNvSpPr txBox="1">
            <a:spLocks noGrp="1"/>
          </p:cNvSpPr>
          <p:nvPr>
            <p:ph type="title"/>
          </p:nvPr>
        </p:nvSpPr>
        <p:spPr>
          <a:xfrm>
            <a:off x="0" y="186380"/>
            <a:ext cx="12192000" cy="711436"/>
          </a:xfrm>
          <a:prstGeom prst="rect">
            <a:avLst/>
          </a:prstGeom>
        </p:spPr>
        <p:txBody>
          <a:bodyPr vert="horz" wrap="square" lIns="0" tIns="140676" rIns="0" bIns="0" rtlCol="0">
            <a:spAutoFit/>
          </a:bodyPr>
          <a:lstStyle/>
          <a:p>
            <a:pPr marL="9525">
              <a:lnSpc>
                <a:spcPct val="100000"/>
              </a:lnSpc>
              <a:spcBef>
                <a:spcPts val="130"/>
              </a:spcBef>
            </a:pPr>
            <a:r>
              <a:rPr lang="en-US" sz="3700" spc="-10" dirty="0">
                <a:solidFill>
                  <a:srgbClr val="0432FF"/>
                </a:solidFill>
              </a:rPr>
              <a:t>Ide-cel and </a:t>
            </a:r>
            <a:r>
              <a:rPr lang="en-US" sz="3700" spc="-10" dirty="0" err="1">
                <a:solidFill>
                  <a:srgbClr val="0432FF"/>
                </a:solidFill>
              </a:rPr>
              <a:t>Cilta</a:t>
            </a:r>
            <a:r>
              <a:rPr lang="en-US" sz="3700" spc="-10" dirty="0">
                <a:solidFill>
                  <a:srgbClr val="0432FF"/>
                </a:solidFill>
              </a:rPr>
              <a:t>-cel </a:t>
            </a:r>
            <a:r>
              <a:rPr sz="3700" spc="-10" dirty="0">
                <a:solidFill>
                  <a:srgbClr val="0432FF"/>
                </a:solidFill>
              </a:rPr>
              <a:t>Constructs</a:t>
            </a:r>
            <a:endParaRPr sz="3700" dirty="0">
              <a:solidFill>
                <a:srgbClr val="0432FF"/>
              </a:solidFill>
            </a:endParaRPr>
          </a:p>
        </p:txBody>
      </p:sp>
      <p:sp>
        <p:nvSpPr>
          <p:cNvPr id="28" name="TextBox 27">
            <a:extLst>
              <a:ext uri="{FF2B5EF4-FFF2-40B4-BE49-F238E27FC236}">
                <a16:creationId xmlns:a16="http://schemas.microsoft.com/office/drawing/2014/main" id="{9C76B8D3-959C-01D5-E527-4D1825D1FF12}"/>
              </a:ext>
            </a:extLst>
          </p:cNvPr>
          <p:cNvSpPr txBox="1"/>
          <p:nvPr/>
        </p:nvSpPr>
        <p:spPr>
          <a:xfrm>
            <a:off x="10215984" y="5365130"/>
            <a:ext cx="1831132" cy="489878"/>
          </a:xfrm>
          <a:prstGeom prst="rect">
            <a:avLst/>
          </a:prstGeom>
          <a:noFill/>
        </p:spPr>
        <p:txBody>
          <a:bodyPr wrap="square">
            <a:spAutoFit/>
          </a:bodyPr>
          <a:lstStyle/>
          <a:p>
            <a:pPr marL="12065" marR="54610" lvl="0" indent="0" algn="l" defTabSz="914400" rtl="0" eaLnBrk="1" fontAlgn="auto" latinLnBrk="0" hangingPunct="1">
              <a:lnSpc>
                <a:spcPts val="1520"/>
              </a:lnSpc>
              <a:spcBef>
                <a:spcPts val="215"/>
              </a:spcBef>
              <a:spcAft>
                <a:spcPts val="0"/>
              </a:spcAft>
              <a:buClrTx/>
              <a:buSzTx/>
              <a:buFontTx/>
              <a:buNone/>
              <a:tabLst>
                <a:tab pos="303530" algn="l"/>
              </a:tabLst>
              <a:defRPr/>
            </a:pPr>
            <a:r>
              <a:rPr kumimoji="0" lang="en-US" sz="1400" b="0" i="0" u="none" strike="noStrike" kern="0" cap="none" spc="0" normalizeH="0" baseline="0" noProof="0" dirty="0">
                <a:ln>
                  <a:noFill/>
                </a:ln>
                <a:solidFill>
                  <a:sysClr val="windowText" lastClr="000000"/>
                </a:solidFill>
                <a:effectLst/>
                <a:uLnTx/>
                <a:uFillTx/>
                <a:latin typeface="Calibri"/>
                <a:ea typeface="MS PGothic" charset="0"/>
                <a:cs typeface="Calibri"/>
              </a:rPr>
              <a:t>Content courtesy of Noopur Raje, MD</a:t>
            </a: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66C6-47F5-767C-2F49-3E2ECB965F7F}"/>
              </a:ext>
            </a:extLst>
          </p:cNvPr>
          <p:cNvSpPr>
            <a:spLocks noGrp="1"/>
          </p:cNvSpPr>
          <p:nvPr>
            <p:ph type="title"/>
          </p:nvPr>
        </p:nvSpPr>
        <p:spPr>
          <a:xfrm>
            <a:off x="695726" y="227013"/>
            <a:ext cx="10575528" cy="1143000"/>
          </a:xfrm>
        </p:spPr>
        <p:txBody>
          <a:bodyPr/>
          <a:lstStyle/>
          <a:p>
            <a:r>
              <a:rPr lang="en-US" sz="3200" dirty="0">
                <a:solidFill>
                  <a:srgbClr val="0432FF"/>
                </a:solidFill>
              </a:rPr>
              <a:t>Ide-cel and </a:t>
            </a:r>
            <a:r>
              <a:rPr lang="en-US" sz="3200" dirty="0" err="1">
                <a:solidFill>
                  <a:srgbClr val="0432FF"/>
                </a:solidFill>
              </a:rPr>
              <a:t>Cilta</a:t>
            </a:r>
            <a:r>
              <a:rPr lang="en-US" sz="3200" dirty="0">
                <a:solidFill>
                  <a:srgbClr val="0432FF"/>
                </a:solidFill>
              </a:rPr>
              <a:t>-cel for Heavily Pretreated Multiple Myeloma</a:t>
            </a:r>
          </a:p>
        </p:txBody>
      </p:sp>
      <p:graphicFrame>
        <p:nvGraphicFramePr>
          <p:cNvPr id="4" name="Table 3">
            <a:extLst>
              <a:ext uri="{FF2B5EF4-FFF2-40B4-BE49-F238E27FC236}">
                <a16:creationId xmlns:a16="http://schemas.microsoft.com/office/drawing/2014/main" id="{8B3D11A0-51F0-98C0-8C69-66942B983968}"/>
              </a:ext>
            </a:extLst>
          </p:cNvPr>
          <p:cNvGraphicFramePr>
            <a:graphicFrameLocks noGrp="1"/>
          </p:cNvGraphicFramePr>
          <p:nvPr/>
        </p:nvGraphicFramePr>
        <p:xfrm>
          <a:off x="695725" y="1475647"/>
          <a:ext cx="10575528" cy="4303862"/>
        </p:xfrm>
        <a:graphic>
          <a:graphicData uri="http://schemas.openxmlformats.org/drawingml/2006/table">
            <a:tbl>
              <a:tblPr firstRow="1" bandRow="1">
                <a:tableStyleId>{93296810-A885-4BE3-A3E7-6D5BEEA58F35}</a:tableStyleId>
              </a:tblPr>
              <a:tblGrid>
                <a:gridCol w="3525176">
                  <a:extLst>
                    <a:ext uri="{9D8B030D-6E8A-4147-A177-3AD203B41FA5}">
                      <a16:colId xmlns:a16="http://schemas.microsoft.com/office/drawing/2014/main" val="2190249739"/>
                    </a:ext>
                  </a:extLst>
                </a:gridCol>
                <a:gridCol w="3525176">
                  <a:extLst>
                    <a:ext uri="{9D8B030D-6E8A-4147-A177-3AD203B41FA5}">
                      <a16:colId xmlns:a16="http://schemas.microsoft.com/office/drawing/2014/main" val="3118171554"/>
                    </a:ext>
                  </a:extLst>
                </a:gridCol>
                <a:gridCol w="3525176">
                  <a:extLst>
                    <a:ext uri="{9D8B030D-6E8A-4147-A177-3AD203B41FA5}">
                      <a16:colId xmlns:a16="http://schemas.microsoft.com/office/drawing/2014/main" val="1435547921"/>
                    </a:ext>
                  </a:extLst>
                </a:gridCol>
              </a:tblGrid>
              <a:tr h="966893">
                <a:tc>
                  <a:txBody>
                    <a:bodyPr/>
                    <a:lstStyle/>
                    <a:p>
                      <a:r>
                        <a:rPr lang="en-US" sz="2000" dirty="0"/>
                        <a:t>Parameter</a:t>
                      </a:r>
                    </a:p>
                  </a:txBody>
                  <a:tcPr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2000" dirty="0"/>
                        <a:t>KarMMa</a:t>
                      </a:r>
                      <a:r>
                        <a:rPr lang="en-US" sz="2000" baseline="30000" dirty="0"/>
                        <a:t>1</a:t>
                      </a:r>
                    </a:p>
                    <a:p>
                      <a:pPr algn="ctr"/>
                      <a:r>
                        <a:rPr lang="en-US" sz="2000" dirty="0"/>
                        <a:t>Ide-cel</a:t>
                      </a:r>
                    </a:p>
                    <a:p>
                      <a:pPr algn="ctr"/>
                      <a:r>
                        <a:rPr lang="en-US" sz="2000" dirty="0"/>
                        <a:t>N = 128</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2000" dirty="0"/>
                        <a:t>CARTITUDE-1</a:t>
                      </a:r>
                      <a:r>
                        <a:rPr lang="en-US" sz="2000" baseline="30000" dirty="0"/>
                        <a:t>2,3</a:t>
                      </a:r>
                    </a:p>
                    <a:p>
                      <a:pPr algn="ctr"/>
                      <a:r>
                        <a:rPr lang="en-US" sz="2000" dirty="0" err="1"/>
                        <a:t>Cilta</a:t>
                      </a:r>
                      <a:r>
                        <a:rPr lang="en-US" sz="2000" dirty="0"/>
                        <a:t>-cel</a:t>
                      </a:r>
                    </a:p>
                    <a:p>
                      <a:pPr algn="ctr"/>
                      <a:r>
                        <a:rPr lang="en-US" sz="2000" dirty="0"/>
                        <a:t>N = 97</a:t>
                      </a:r>
                    </a:p>
                  </a:txBody>
                  <a:tcPr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366195387"/>
                  </a:ext>
                </a:extLst>
              </a:tr>
              <a:tr h="1256961">
                <a:tc>
                  <a:txBody>
                    <a:bodyPr/>
                    <a:lstStyle/>
                    <a:p>
                      <a:r>
                        <a:rPr lang="en-US" sz="2000" dirty="0"/>
                        <a:t>Inclusion criteria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285750" indent="-285750" algn="l">
                        <a:buFont typeface="Arial" panose="020B0604020202020204" pitchFamily="34" charset="0"/>
                        <a:buChar char="•"/>
                      </a:pPr>
                      <a:r>
                        <a:rPr lang="en-US" sz="2000" dirty="0"/>
                        <a:t>≥3 prior regimens</a:t>
                      </a:r>
                    </a:p>
                    <a:p>
                      <a:pPr marL="285750" marR="0" lvl="0" indent="-285750" algn="l" defTabSz="9141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Prior PI, IMiD and anti-CD38 </a:t>
                      </a:r>
                      <a:r>
                        <a:rPr lang="en-US" sz="2000" dirty="0" err="1"/>
                        <a:t>mAb</a:t>
                      </a:r>
                      <a:r>
                        <a:rPr lang="en-US" sz="2000" dirty="0"/>
                        <a:t> exposure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285750" marR="0" lvl="0" indent="-285750" algn="l" defTabSz="9141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≥3 prior regimens or double refractory to a PI and an IMiD</a:t>
                      </a:r>
                    </a:p>
                    <a:p>
                      <a:pPr marL="285750" marR="0" lvl="0" indent="-285750" algn="l" defTabSz="9141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Prior PI, IMiD and anti-CD38 </a:t>
                      </a:r>
                      <a:r>
                        <a:rPr lang="en-US" sz="2000" dirty="0" err="1"/>
                        <a:t>mAb</a:t>
                      </a:r>
                      <a:r>
                        <a:rPr lang="en-US" sz="2000" dirty="0"/>
                        <a:t> exposure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767778516"/>
                  </a:ext>
                </a:extLst>
              </a:tr>
              <a:tr h="643171">
                <a:tc>
                  <a:txBody>
                    <a:bodyPr/>
                    <a:lstStyle/>
                    <a:p>
                      <a:r>
                        <a:rPr lang="en-US" sz="2000" dirty="0"/>
                        <a:t>Overall response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t>97.9%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93388956"/>
                  </a:ext>
                </a:extLst>
              </a:tr>
              <a:tr h="676825">
                <a:tc>
                  <a:txBody>
                    <a:bodyPr/>
                    <a:lstStyle/>
                    <a:p>
                      <a:r>
                        <a:rPr lang="en-US" sz="2000" dirty="0"/>
                        <a:t>PFS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2000" dirty="0"/>
                        <a:t>Median 8.6 </a:t>
                      </a:r>
                      <a:r>
                        <a:rPr lang="en-US" sz="2000" dirty="0" err="1"/>
                        <a:t>mo</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2000" dirty="0"/>
                        <a:t>33% of patients were progression-free at ≥5 years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1400873248"/>
                  </a:ext>
                </a:extLst>
              </a:tr>
              <a:tr h="643171">
                <a:tc>
                  <a:txBody>
                    <a:bodyPr/>
                    <a:lstStyle/>
                    <a:p>
                      <a:r>
                        <a:rPr lang="en-US" sz="2000" dirty="0"/>
                        <a:t>Median OS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t>24.8 </a:t>
                      </a:r>
                      <a:r>
                        <a:rPr lang="en-US" sz="2000" dirty="0" err="1"/>
                        <a:t>mo</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t>60.7 </a:t>
                      </a:r>
                      <a:r>
                        <a:rPr lang="en-US" sz="2000" dirty="0" err="1"/>
                        <a:t>mo</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6417886"/>
                  </a:ext>
                </a:extLst>
              </a:tr>
            </a:tbl>
          </a:graphicData>
        </a:graphic>
      </p:graphicFrame>
      <p:sp>
        <p:nvSpPr>
          <p:cNvPr id="5" name="Text Box 15">
            <a:extLst>
              <a:ext uri="{FF2B5EF4-FFF2-40B4-BE49-F238E27FC236}">
                <a16:creationId xmlns:a16="http://schemas.microsoft.com/office/drawing/2014/main" id="{B949E6F7-9674-E9F6-731B-AA4E6BD5BC7B}"/>
              </a:ext>
            </a:extLst>
          </p:cNvPr>
          <p:cNvSpPr txBox="1">
            <a:spLocks noChangeArrowheads="1"/>
          </p:cNvSpPr>
          <p:nvPr/>
        </p:nvSpPr>
        <p:spPr bwMode="auto">
          <a:xfrm>
            <a:off x="-1" y="6534835"/>
            <a:ext cx="11402459" cy="3231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500" b="0" i="0" u="none" strike="noStrike" kern="1200" cap="none" spc="-13" normalizeH="0" baseline="3000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 </a:t>
            </a: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Anderson LD et al. IMW 2021;Abstract OAB27; </a:t>
            </a:r>
            <a:r>
              <a:rPr kumimoji="0" lang="en-US" altLang="en-US" sz="1500" b="0" i="0" u="none" strike="noStrike" kern="1200" cap="none" spc="-13" normalizeH="0" baseline="3000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 </a:t>
            </a: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Voorhees PM et al. ASCO 2025;Abstract 7507; </a:t>
            </a:r>
            <a:r>
              <a:rPr kumimoji="0" lang="en-US" altLang="en-US" sz="1500" b="0" i="0" u="none" strike="noStrike" kern="1200" cap="none" spc="-13" normalizeH="0" baseline="3000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3 </a:t>
            </a: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Jagannath S et al. </a:t>
            </a:r>
            <a:r>
              <a:rPr kumimoji="0" lang="en-US" altLang="en-US" sz="1500" b="0" i="1"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Clin Oncol</a:t>
            </a: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2025;43(25):2766-71.</a:t>
            </a:r>
          </a:p>
        </p:txBody>
      </p:sp>
      <p:sp>
        <p:nvSpPr>
          <p:cNvPr id="3" name="Text Box 15">
            <a:extLst>
              <a:ext uri="{FF2B5EF4-FFF2-40B4-BE49-F238E27FC236}">
                <a16:creationId xmlns:a16="http://schemas.microsoft.com/office/drawing/2014/main" id="{EE17A63D-F4AD-D506-A963-69C66A053212}"/>
              </a:ext>
            </a:extLst>
          </p:cNvPr>
          <p:cNvSpPr txBox="1">
            <a:spLocks noChangeArrowheads="1"/>
          </p:cNvSpPr>
          <p:nvPr/>
        </p:nvSpPr>
        <p:spPr bwMode="auto">
          <a:xfrm>
            <a:off x="672027" y="5807722"/>
            <a:ext cx="11402459" cy="3231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PI = proteasome inhibitor; IMiD = immunomodulatory drug; </a:t>
            </a:r>
            <a:r>
              <a:rPr kumimoji="0" lang="en-US" altLang="en-US" sz="1500" b="0" i="0" u="none" strike="noStrike" kern="1200" cap="none" spc="-13"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mAb</a:t>
            </a: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monoclonal antibody; PFS = progression-free survival; OS = overall survival</a:t>
            </a:r>
          </a:p>
        </p:txBody>
      </p:sp>
    </p:spTree>
    <p:extLst>
      <p:ext uri="{BB962C8B-B14F-4D97-AF65-F5344CB8AC3E}">
        <p14:creationId xmlns:p14="http://schemas.microsoft.com/office/powerpoint/2010/main" val="306683315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5CDAF-75E4-F3D3-D6F2-6774D3C1105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5ACB8C5-A12A-5AA1-227A-DAF97FEB6DFB}"/>
              </a:ext>
            </a:extLst>
          </p:cNvPr>
          <p:cNvSpPr txBox="1">
            <a:spLocks/>
          </p:cNvSpPr>
          <p:nvPr/>
        </p:nvSpPr>
        <p:spPr bwMode="auto">
          <a:xfrm>
            <a:off x="644221" y="475850"/>
            <a:ext cx="10515600" cy="56612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l"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200" b="1" i="0" u="none" strike="noStrike" kern="0" cap="none" spc="0" normalizeH="0" baseline="0" noProof="0" dirty="0">
                <a:ln>
                  <a:noFill/>
                </a:ln>
                <a:solidFill>
                  <a:srgbClr val="0432FF"/>
                </a:solidFill>
                <a:effectLst/>
                <a:uLnTx/>
                <a:uFillTx/>
                <a:latin typeface="Calibri"/>
                <a:ea typeface="MS PGothic" pitchFamily="34" charset="-128"/>
                <a:cs typeface="Calibri"/>
              </a:rPr>
              <a:t>CARTITUDE-4 Study: PFS and OS with </a:t>
            </a:r>
            <a:r>
              <a:rPr kumimoji="0" lang="en-US" sz="3200" b="1" i="0" u="none" strike="noStrike" kern="0" cap="none" spc="0" normalizeH="0" baseline="0" noProof="0" dirty="0" err="1">
                <a:ln>
                  <a:noFill/>
                </a:ln>
                <a:solidFill>
                  <a:srgbClr val="0432FF"/>
                </a:solidFill>
                <a:effectLst/>
                <a:uLnTx/>
                <a:uFillTx/>
                <a:latin typeface="Calibri"/>
                <a:ea typeface="MS PGothic" pitchFamily="34" charset="-128"/>
                <a:cs typeface="Calibri"/>
              </a:rPr>
              <a:t>Cilta</a:t>
            </a:r>
            <a:r>
              <a:rPr kumimoji="0" lang="en-US" sz="3200" b="1" i="0" u="none" strike="noStrike" kern="0" cap="none" spc="0" normalizeH="0" baseline="0" noProof="0" dirty="0">
                <a:ln>
                  <a:noFill/>
                </a:ln>
                <a:solidFill>
                  <a:srgbClr val="0432FF"/>
                </a:solidFill>
                <a:effectLst/>
                <a:uLnTx/>
                <a:uFillTx/>
                <a:latin typeface="Calibri"/>
                <a:ea typeface="MS PGothic" pitchFamily="34" charset="-128"/>
                <a:cs typeface="Calibri"/>
              </a:rPr>
              <a:t>-cel versus Standard Therapy After 1 to 3 Prior Lines of Treatment</a:t>
            </a:r>
          </a:p>
        </p:txBody>
      </p:sp>
      <p:pic>
        <p:nvPicPr>
          <p:cNvPr id="3" name="Picture 2">
            <a:extLst>
              <a:ext uri="{FF2B5EF4-FFF2-40B4-BE49-F238E27FC236}">
                <a16:creationId xmlns:a16="http://schemas.microsoft.com/office/drawing/2014/main" id="{F2767D84-829F-F385-3809-DA8F06C74AF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89001" y="1307617"/>
            <a:ext cx="5513020" cy="4687655"/>
          </a:xfrm>
          <a:prstGeom prst="rect">
            <a:avLst/>
          </a:prstGeom>
        </p:spPr>
      </p:pic>
      <p:sp>
        <p:nvSpPr>
          <p:cNvPr id="8" name="TextBox 7">
            <a:extLst>
              <a:ext uri="{FF2B5EF4-FFF2-40B4-BE49-F238E27FC236}">
                <a16:creationId xmlns:a16="http://schemas.microsoft.com/office/drawing/2014/main" id="{2C6187E5-BB3D-FA20-C4A9-F5977BA0044A}"/>
              </a:ext>
            </a:extLst>
          </p:cNvPr>
          <p:cNvSpPr txBox="1"/>
          <p:nvPr/>
        </p:nvSpPr>
        <p:spPr>
          <a:xfrm>
            <a:off x="1461001" y="4727133"/>
            <a:ext cx="286683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(HR 0.29 [95% CI 0.22-0.39])</a:t>
            </a:r>
          </a:p>
        </p:txBody>
      </p:sp>
      <p:sp>
        <p:nvSpPr>
          <p:cNvPr id="2" name="Text Box 15">
            <a:extLst>
              <a:ext uri="{FF2B5EF4-FFF2-40B4-BE49-F238E27FC236}">
                <a16:creationId xmlns:a16="http://schemas.microsoft.com/office/drawing/2014/main" id="{DE6A763C-FCCC-7580-A3FD-8129E249B5CF}"/>
              </a:ext>
            </a:extLst>
          </p:cNvPr>
          <p:cNvSpPr txBox="1">
            <a:spLocks noChangeArrowheads="1"/>
          </p:cNvSpPr>
          <p:nvPr/>
        </p:nvSpPr>
        <p:spPr bwMode="auto">
          <a:xfrm>
            <a:off x="-31761" y="6526550"/>
            <a:ext cx="4665018" cy="3231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500" b="0" i="0" u="none" strike="noStrike" kern="1200" cap="none" spc="-13"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Einsele</a:t>
            </a: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H et al. </a:t>
            </a:r>
            <a:r>
              <a:rPr kumimoji="0" lang="en-US" altLang="en-US" sz="1500" b="0" i="1"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 Oncol</a:t>
            </a: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2026;27(2):254-68.</a:t>
            </a:r>
          </a:p>
        </p:txBody>
      </p:sp>
      <p:pic>
        <p:nvPicPr>
          <p:cNvPr id="4" name="Picture 3">
            <a:extLst>
              <a:ext uri="{FF2B5EF4-FFF2-40B4-BE49-F238E27FC236}">
                <a16:creationId xmlns:a16="http://schemas.microsoft.com/office/drawing/2014/main" id="{28BC84E0-0EEE-D3B0-6166-C34B08E72A23}"/>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6096000" y="1307617"/>
            <a:ext cx="5542945" cy="4700844"/>
          </a:xfrm>
          <a:prstGeom prst="rect">
            <a:avLst/>
          </a:prstGeom>
        </p:spPr>
      </p:pic>
      <p:sp>
        <p:nvSpPr>
          <p:cNvPr id="5" name="TextBox 4">
            <a:extLst>
              <a:ext uri="{FF2B5EF4-FFF2-40B4-BE49-F238E27FC236}">
                <a16:creationId xmlns:a16="http://schemas.microsoft.com/office/drawing/2014/main" id="{98357951-B4F3-7E8A-111F-FE209D9F2DCD}"/>
              </a:ext>
            </a:extLst>
          </p:cNvPr>
          <p:cNvSpPr txBox="1"/>
          <p:nvPr/>
        </p:nvSpPr>
        <p:spPr>
          <a:xfrm>
            <a:off x="7183813" y="4480912"/>
            <a:ext cx="270821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(HR 0.55 [95% CI 0.39-0.79]; p=0·0009)</a:t>
            </a:r>
          </a:p>
        </p:txBody>
      </p:sp>
    </p:spTree>
    <p:extLst>
      <p:ext uri="{BB962C8B-B14F-4D97-AF65-F5344CB8AC3E}">
        <p14:creationId xmlns:p14="http://schemas.microsoft.com/office/powerpoint/2010/main" val="97577265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1EB23-EB0C-513B-EA47-A87CE21A986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11EA616-BF69-37E9-2C0D-65BCE7AAD8ED}"/>
              </a:ext>
            </a:extLst>
          </p:cNvPr>
          <p:cNvSpPr txBox="1">
            <a:spLocks/>
          </p:cNvSpPr>
          <p:nvPr/>
        </p:nvSpPr>
        <p:spPr bwMode="auto">
          <a:xfrm>
            <a:off x="838200" y="292635"/>
            <a:ext cx="10515600" cy="56612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l"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2800" b="1" i="0" u="none" strike="noStrike" kern="0" cap="none" spc="0" normalizeH="0" baseline="0" noProof="0" dirty="0">
                <a:ln>
                  <a:noFill/>
                </a:ln>
                <a:solidFill>
                  <a:srgbClr val="0432FF"/>
                </a:solidFill>
                <a:effectLst/>
                <a:uLnTx/>
                <a:uFillTx/>
                <a:latin typeface="Calibri"/>
                <a:ea typeface="MS PGothic" pitchFamily="34" charset="-128"/>
                <a:cs typeface="Calibri"/>
              </a:rPr>
              <a:t>Phase II CARTITUDE-2 Study of </a:t>
            </a:r>
            <a:r>
              <a:rPr kumimoji="0" lang="en-US" sz="2800" b="1" i="0" u="none" strike="noStrike" kern="0" cap="none" spc="0" normalizeH="0" baseline="0" noProof="0" dirty="0" err="1">
                <a:ln>
                  <a:noFill/>
                </a:ln>
                <a:solidFill>
                  <a:srgbClr val="0432FF"/>
                </a:solidFill>
                <a:effectLst/>
                <a:uLnTx/>
                <a:uFillTx/>
                <a:latin typeface="Calibri"/>
                <a:ea typeface="MS PGothic" pitchFamily="34" charset="-128"/>
                <a:cs typeface="Calibri"/>
              </a:rPr>
              <a:t>Cilta</a:t>
            </a:r>
            <a:r>
              <a:rPr kumimoji="0" lang="en-US" sz="2800" b="1" i="0" u="none" strike="noStrike" kern="0" cap="none" spc="0" normalizeH="0" baseline="0" noProof="0" dirty="0">
                <a:ln>
                  <a:noFill/>
                </a:ln>
                <a:solidFill>
                  <a:srgbClr val="0432FF"/>
                </a:solidFill>
                <a:effectLst/>
                <a:uLnTx/>
                <a:uFillTx/>
                <a:latin typeface="Calibri"/>
                <a:ea typeface="MS PGothic" pitchFamily="34" charset="-128"/>
                <a:cs typeface="Calibri"/>
              </a:rPr>
              <a:t>-cel for Relapsed/Refractory MM: Cohort A</a:t>
            </a:r>
          </a:p>
        </p:txBody>
      </p:sp>
      <p:sp>
        <p:nvSpPr>
          <p:cNvPr id="2" name="Text Box 15">
            <a:extLst>
              <a:ext uri="{FF2B5EF4-FFF2-40B4-BE49-F238E27FC236}">
                <a16:creationId xmlns:a16="http://schemas.microsoft.com/office/drawing/2014/main" id="{7DABDBC0-5D2D-A502-C20E-D54190471123}"/>
              </a:ext>
            </a:extLst>
          </p:cNvPr>
          <p:cNvSpPr txBox="1">
            <a:spLocks noChangeArrowheads="1"/>
          </p:cNvSpPr>
          <p:nvPr/>
        </p:nvSpPr>
        <p:spPr bwMode="auto">
          <a:xfrm>
            <a:off x="-31761" y="6526550"/>
            <a:ext cx="4665018" cy="3231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Cohen AD et al. IMS 2026;Abstract PA-288.</a:t>
            </a:r>
          </a:p>
        </p:txBody>
      </p:sp>
      <p:pic>
        <p:nvPicPr>
          <p:cNvPr id="10" name="Picture 9">
            <a:extLst>
              <a:ext uri="{FF2B5EF4-FFF2-40B4-BE49-F238E27FC236}">
                <a16:creationId xmlns:a16="http://schemas.microsoft.com/office/drawing/2014/main" id="{F20F38DC-2FB6-60AE-BD68-86D9CAB7276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600015" y="1177013"/>
            <a:ext cx="10991970" cy="4713037"/>
          </a:xfrm>
          <a:prstGeom prst="rect">
            <a:avLst/>
          </a:prstGeom>
        </p:spPr>
      </p:pic>
    </p:spTree>
    <p:extLst>
      <p:ext uri="{BB962C8B-B14F-4D97-AF65-F5344CB8AC3E}">
        <p14:creationId xmlns:p14="http://schemas.microsoft.com/office/powerpoint/2010/main" val="35588308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506FE-D0AA-999A-3F55-0FB91EB3FC3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DB552B3-BAE2-56F2-428E-1BC5EC7D8289}"/>
              </a:ext>
            </a:extLst>
          </p:cNvPr>
          <p:cNvSpPr txBox="1">
            <a:spLocks/>
          </p:cNvSpPr>
          <p:nvPr/>
        </p:nvSpPr>
        <p:spPr bwMode="auto">
          <a:xfrm>
            <a:off x="838199" y="354506"/>
            <a:ext cx="10515600" cy="56612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l"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2800" b="1" i="0" u="none" strike="noStrike" kern="0" cap="none" spc="0" normalizeH="0" baseline="0" noProof="0" dirty="0">
                <a:ln>
                  <a:noFill/>
                </a:ln>
                <a:solidFill>
                  <a:srgbClr val="0432FF"/>
                </a:solidFill>
                <a:effectLst/>
                <a:uLnTx/>
                <a:uFillTx/>
                <a:latin typeface="Calibri"/>
                <a:ea typeface="MS PGothic" pitchFamily="34" charset="-128"/>
                <a:cs typeface="Calibri"/>
              </a:rPr>
              <a:t>CARTITUDE-2 Cohort A: Long-Term Remissions and Survival with </a:t>
            </a:r>
            <a:br>
              <a:rPr kumimoji="0" lang="en-US" sz="2800" b="1" i="0" u="none" strike="noStrike" kern="0" cap="none" spc="0" normalizeH="0" baseline="0" noProof="0" dirty="0">
                <a:ln>
                  <a:noFill/>
                </a:ln>
                <a:solidFill>
                  <a:srgbClr val="0432FF"/>
                </a:solidFill>
                <a:effectLst/>
                <a:uLnTx/>
                <a:uFillTx/>
                <a:latin typeface="Calibri"/>
                <a:ea typeface="MS PGothic" pitchFamily="34" charset="-128"/>
                <a:cs typeface="Calibri"/>
              </a:rPr>
            </a:br>
            <a:r>
              <a:rPr kumimoji="0" lang="en-US" sz="2800" b="1" i="0" u="none" strike="noStrike" kern="0" cap="none" spc="0" normalizeH="0" baseline="0" noProof="0" dirty="0" err="1">
                <a:ln>
                  <a:noFill/>
                </a:ln>
                <a:solidFill>
                  <a:srgbClr val="0432FF"/>
                </a:solidFill>
                <a:effectLst/>
                <a:uLnTx/>
                <a:uFillTx/>
                <a:latin typeface="Calibri"/>
                <a:ea typeface="MS PGothic" pitchFamily="34" charset="-128"/>
                <a:cs typeface="Calibri"/>
              </a:rPr>
              <a:t>Cilta</a:t>
            </a:r>
            <a:r>
              <a:rPr kumimoji="0" lang="en-US" sz="2800" b="1" i="0" u="none" strike="noStrike" kern="0" cap="none" spc="0" normalizeH="0" baseline="0" noProof="0" dirty="0">
                <a:ln>
                  <a:noFill/>
                </a:ln>
                <a:solidFill>
                  <a:srgbClr val="0432FF"/>
                </a:solidFill>
                <a:effectLst/>
                <a:uLnTx/>
                <a:uFillTx/>
                <a:latin typeface="Calibri"/>
                <a:ea typeface="MS PGothic" pitchFamily="34" charset="-128"/>
                <a:cs typeface="Calibri"/>
              </a:rPr>
              <a:t>-cel for Relapsed/Refractory MM</a:t>
            </a:r>
          </a:p>
        </p:txBody>
      </p:sp>
      <p:sp>
        <p:nvSpPr>
          <p:cNvPr id="2" name="Text Box 15">
            <a:extLst>
              <a:ext uri="{FF2B5EF4-FFF2-40B4-BE49-F238E27FC236}">
                <a16:creationId xmlns:a16="http://schemas.microsoft.com/office/drawing/2014/main" id="{A673DB73-5BF8-42B6-57C2-85AD1CBD3166}"/>
              </a:ext>
            </a:extLst>
          </p:cNvPr>
          <p:cNvSpPr txBox="1">
            <a:spLocks noChangeArrowheads="1"/>
          </p:cNvSpPr>
          <p:nvPr/>
        </p:nvSpPr>
        <p:spPr bwMode="auto">
          <a:xfrm>
            <a:off x="-31761" y="6526550"/>
            <a:ext cx="4665018" cy="3231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500" b="0" i="0" u="none" strike="noStrike" kern="1200" cap="none" spc="-13"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Cohen AD et al. IMS 2026;Abstract PA-288.</a:t>
            </a:r>
          </a:p>
        </p:txBody>
      </p:sp>
      <p:pic>
        <p:nvPicPr>
          <p:cNvPr id="8" name="Picture 7">
            <a:extLst>
              <a:ext uri="{FF2B5EF4-FFF2-40B4-BE49-F238E27FC236}">
                <a16:creationId xmlns:a16="http://schemas.microsoft.com/office/drawing/2014/main" id="{328C6F7D-AC9C-5176-E7D1-576DF1A3B4C2}"/>
              </a:ext>
            </a:extLst>
          </p:cNvPr>
          <p:cNvPicPr>
            <a:picLocks noChangeAspect="1"/>
          </p:cNvPicPr>
          <p:nvPr/>
        </p:nvPicPr>
        <p:blipFill>
          <a:blip r:embed="rId3"/>
          <a:stretch>
            <a:fillRect/>
          </a:stretch>
        </p:blipFill>
        <p:spPr>
          <a:xfrm>
            <a:off x="190559" y="1286121"/>
            <a:ext cx="11810881" cy="4285757"/>
          </a:xfrm>
          <a:prstGeom prst="rect">
            <a:avLst/>
          </a:prstGeom>
        </p:spPr>
      </p:pic>
    </p:spTree>
    <p:extLst>
      <p:ext uri="{BB962C8B-B14F-4D97-AF65-F5344CB8AC3E}">
        <p14:creationId xmlns:p14="http://schemas.microsoft.com/office/powerpoint/2010/main" val="197016732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7C357-FD5A-2F91-FC0E-D7765B1E961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B0A97AD-0C54-E414-8C31-16129595898C}"/>
              </a:ext>
            </a:extLst>
          </p:cNvPr>
          <p:cNvSpPr/>
          <p:nvPr/>
        </p:nvSpPr>
        <p:spPr bwMode="auto">
          <a:xfrm>
            <a:off x="661639" y="2572214"/>
            <a:ext cx="11047141" cy="107067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C9589466-3C6C-5F22-915F-FBA4C8AA91FE}"/>
              </a:ext>
            </a:extLst>
          </p:cNvPr>
          <p:cNvSpPr/>
          <p:nvPr/>
        </p:nvSpPr>
        <p:spPr bwMode="auto">
          <a:xfrm>
            <a:off x="661639" y="4371278"/>
            <a:ext cx="11047141" cy="107067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ACD1AA52-3D58-81C3-446B-4294EE0D6916}"/>
              </a:ext>
            </a:extLst>
          </p:cNvPr>
          <p:cNvSpPr>
            <a:spLocks noGrp="1"/>
          </p:cNvSpPr>
          <p:nvPr>
            <p:ph type="title"/>
          </p:nvPr>
        </p:nvSpPr>
        <p:spPr/>
        <p:txBody>
          <a:bodyPr/>
          <a:lstStyle/>
          <a:p>
            <a:pPr>
              <a:spcBef>
                <a:spcPts val="1200"/>
              </a:spcBef>
            </a:pPr>
            <a:r>
              <a:rPr lang="en-US" dirty="0">
                <a:solidFill>
                  <a:srgbClr val="0432FF"/>
                </a:solidFill>
              </a:rPr>
              <a:t>CAR T-Cell Therapy: Anitocabtagene Autoleucel </a:t>
            </a:r>
            <a:br>
              <a:rPr lang="en-US" dirty="0">
                <a:solidFill>
                  <a:srgbClr val="0432FF"/>
                </a:solidFill>
              </a:rPr>
            </a:br>
            <a:r>
              <a:rPr lang="en-US" dirty="0">
                <a:solidFill>
                  <a:srgbClr val="0432FF"/>
                </a:solidFill>
              </a:rPr>
              <a:t>and </a:t>
            </a:r>
            <a:r>
              <a:rPr lang="en-US" dirty="0" err="1">
                <a:solidFill>
                  <a:srgbClr val="0432FF"/>
                </a:solidFill>
              </a:rPr>
              <a:t>Arlocabtagene</a:t>
            </a:r>
            <a:r>
              <a:rPr lang="en-US" dirty="0">
                <a:solidFill>
                  <a:srgbClr val="0432FF"/>
                </a:solidFill>
              </a:rPr>
              <a:t> Autoleucel</a:t>
            </a:r>
            <a:endParaRPr lang="en-US" sz="2400" dirty="0">
              <a:solidFill>
                <a:srgbClr val="0432FF"/>
              </a:solidFill>
            </a:endParaRPr>
          </a:p>
        </p:txBody>
      </p:sp>
      <p:sp>
        <p:nvSpPr>
          <p:cNvPr id="3" name="Content Placeholder 2">
            <a:extLst>
              <a:ext uri="{FF2B5EF4-FFF2-40B4-BE49-F238E27FC236}">
                <a16:creationId xmlns:a16="http://schemas.microsoft.com/office/drawing/2014/main" id="{13AB54D6-A0A3-94BC-B347-00736CF7BDEF}"/>
              </a:ext>
            </a:extLst>
          </p:cNvPr>
          <p:cNvSpPr>
            <a:spLocks noGrp="1"/>
          </p:cNvSpPr>
          <p:nvPr>
            <p:ph idx="1"/>
          </p:nvPr>
        </p:nvSpPr>
        <p:spPr/>
        <p:txBody>
          <a:bodyPr/>
          <a:lstStyle/>
          <a:p>
            <a:pPr marL="98425" lvl="0" indent="0">
              <a:buNone/>
            </a:pPr>
            <a:r>
              <a:rPr lang="en-US" sz="2000" dirty="0">
                <a:solidFill>
                  <a:schemeClr val="tx1"/>
                </a:solidFill>
              </a:rPr>
              <a:t>Select Datasets </a:t>
            </a:r>
          </a:p>
          <a:p>
            <a:r>
              <a:rPr lang="en-US" sz="1800" b="0" dirty="0">
                <a:solidFill>
                  <a:schemeClr val="tx1"/>
                </a:solidFill>
              </a:rPr>
              <a:t>Patel K et al. Phase 2 Registrational Study of </a:t>
            </a:r>
            <a:r>
              <a:rPr lang="en-US" sz="1800" b="0" dirty="0" err="1">
                <a:solidFill>
                  <a:schemeClr val="tx1"/>
                </a:solidFill>
              </a:rPr>
              <a:t>Anitocabtagene</a:t>
            </a:r>
            <a:r>
              <a:rPr lang="en-US" sz="1800" b="0" dirty="0">
                <a:solidFill>
                  <a:schemeClr val="tx1"/>
                </a:solidFill>
              </a:rPr>
              <a:t> Autoleucel for the Treatment of Patients with Relapsed and/or Refractory Multiple Myeloma: Updated Results from iMMagine-1. ASH 2025;Abstract 256.</a:t>
            </a:r>
          </a:p>
          <a:p>
            <a:r>
              <a:rPr lang="en-US" sz="1800" b="0" dirty="0">
                <a:solidFill>
                  <a:schemeClr val="bg1"/>
                </a:solidFill>
              </a:rPr>
              <a:t>Martin T et al. IMMAGINE-3: A Phase 3, Randomized Study to Compare the Efficacy and Safety of </a:t>
            </a:r>
            <a:r>
              <a:rPr lang="en-US" sz="1800" b="0" dirty="0" err="1">
                <a:solidFill>
                  <a:schemeClr val="bg1"/>
                </a:solidFill>
              </a:rPr>
              <a:t>Anitocabtagene</a:t>
            </a:r>
            <a:r>
              <a:rPr lang="en-US" sz="1800" b="0" dirty="0">
                <a:solidFill>
                  <a:schemeClr val="bg1"/>
                </a:solidFill>
              </a:rPr>
              <a:t> Autoleucel (Anito-cel) with Standard of Care in Patients with Relapsed/Refractory Multiple Myeloma (RRMM). EHA 2024;Abstract PB2724.</a:t>
            </a:r>
          </a:p>
          <a:p>
            <a:r>
              <a:rPr lang="en-US" sz="1800" b="0" dirty="0">
                <a:solidFill>
                  <a:schemeClr val="tx1"/>
                </a:solidFill>
              </a:rPr>
              <a:t>Bal S et al. </a:t>
            </a:r>
            <a:r>
              <a:rPr lang="en-US" sz="1800" b="0" dirty="0" err="1">
                <a:solidFill>
                  <a:schemeClr val="tx1"/>
                </a:solidFill>
              </a:rPr>
              <a:t>Arlocabtagene</a:t>
            </a:r>
            <a:r>
              <a:rPr lang="en-US" sz="1800" b="0" dirty="0">
                <a:solidFill>
                  <a:schemeClr val="tx1"/>
                </a:solidFill>
              </a:rPr>
              <a:t> Autoleucel: A GPRC5D-targeted CAR T-Cell Therapy for Heavily Pretreated Relapsed/Refractory Multiple Myeloma. </a:t>
            </a:r>
            <a:r>
              <a:rPr lang="en-US" sz="1800" b="0" i="1" dirty="0">
                <a:solidFill>
                  <a:schemeClr val="tx1"/>
                </a:solidFill>
              </a:rPr>
              <a:t>Blood</a:t>
            </a:r>
            <a:r>
              <a:rPr lang="en-US" sz="1800" b="0" dirty="0">
                <a:solidFill>
                  <a:schemeClr val="tx1"/>
                </a:solidFill>
              </a:rPr>
              <a:t> 2026;148(10):1240-50.</a:t>
            </a:r>
          </a:p>
          <a:p>
            <a:r>
              <a:rPr lang="en-US" sz="1800" b="0" dirty="0">
                <a:solidFill>
                  <a:schemeClr val="bg1"/>
                </a:solidFill>
              </a:rPr>
              <a:t>Bal S et al. Efficacy and Safety with Extended Follow-Up in a Phase 1 Study of BMS-986393, a G Protein-Coupled Receptor Class C Group 5 Member D (GPRC5D)-Targeted CAR T Cell Therapy, in Patients (Pts) with Heavily Pretreated Relapsed/Refractory (RR) Multiple Myeloma (MM). ASH 2024;Abstract 922.</a:t>
            </a:r>
          </a:p>
          <a:p>
            <a:r>
              <a:rPr lang="en-US" sz="1800" b="0" dirty="0">
                <a:solidFill>
                  <a:schemeClr val="tx1"/>
                </a:solidFill>
              </a:rPr>
              <a:t>Lebel E et al. QUINTESSENTIAL-2: A Phase 3 Study of </a:t>
            </a:r>
            <a:r>
              <a:rPr lang="en-US" sz="1800" b="0" dirty="0" err="1">
                <a:solidFill>
                  <a:schemeClr val="tx1"/>
                </a:solidFill>
              </a:rPr>
              <a:t>Arlocabtagene</a:t>
            </a:r>
            <a:r>
              <a:rPr lang="en-US" sz="1800" b="0" dirty="0">
                <a:solidFill>
                  <a:schemeClr val="tx1"/>
                </a:solidFill>
              </a:rPr>
              <a:t> Autoleucel versus Standard of Care in Adult Patients with Relapsed and Refractory Multiple Myeloma (RRMM) Exposed to Lenalidomide. ASCO 2026;Abstract TPS7577.</a:t>
            </a:r>
          </a:p>
        </p:txBody>
      </p:sp>
    </p:spTree>
    <p:extLst>
      <p:ext uri="{BB962C8B-B14F-4D97-AF65-F5344CB8AC3E}">
        <p14:creationId xmlns:p14="http://schemas.microsoft.com/office/powerpoint/2010/main" val="182817409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0" y="186380"/>
            <a:ext cx="12191999" cy="513715"/>
          </a:xfrm>
          <a:prstGeom prst="rect">
            <a:avLst/>
          </a:prstGeom>
        </p:spPr>
        <p:txBody>
          <a:bodyPr vert="horz" wrap="square" lIns="0" tIns="12700" rIns="0" bIns="0" rtlCol="0">
            <a:spAutoFit/>
          </a:bodyPr>
          <a:lstStyle/>
          <a:p>
            <a:pPr marL="12700" algn="ctr">
              <a:lnSpc>
                <a:spcPct val="100000"/>
              </a:lnSpc>
              <a:spcBef>
                <a:spcPts val="100"/>
              </a:spcBef>
            </a:pPr>
            <a:r>
              <a:rPr sz="3200" dirty="0" err="1">
                <a:solidFill>
                  <a:srgbClr val="0432FF"/>
                </a:solidFill>
                <a:latin typeface="Calibri" panose="020F0502020204030204" pitchFamily="34" charset="0"/>
                <a:cs typeface="Calibri" panose="020F0502020204030204" pitchFamily="34" charset="0"/>
              </a:rPr>
              <a:t>Anitocabtagene</a:t>
            </a:r>
            <a:r>
              <a:rPr sz="3200" spc="-80" dirty="0">
                <a:solidFill>
                  <a:srgbClr val="0432FF"/>
                </a:solidFill>
                <a:latin typeface="Calibri" panose="020F0502020204030204" pitchFamily="34" charset="0"/>
                <a:cs typeface="Calibri" panose="020F0502020204030204" pitchFamily="34" charset="0"/>
              </a:rPr>
              <a:t> </a:t>
            </a:r>
            <a:r>
              <a:rPr lang="en-US" sz="3200" dirty="0">
                <a:solidFill>
                  <a:srgbClr val="0432FF"/>
                </a:solidFill>
                <a:latin typeface="Calibri" panose="020F0502020204030204" pitchFamily="34" charset="0"/>
                <a:cs typeface="Calibri" panose="020F0502020204030204" pitchFamily="34" charset="0"/>
              </a:rPr>
              <a:t>A</a:t>
            </a:r>
            <a:r>
              <a:rPr sz="3200" dirty="0">
                <a:solidFill>
                  <a:srgbClr val="0432FF"/>
                </a:solidFill>
                <a:latin typeface="Calibri" panose="020F0502020204030204" pitchFamily="34" charset="0"/>
                <a:cs typeface="Calibri" panose="020F0502020204030204" pitchFamily="34" charset="0"/>
              </a:rPr>
              <a:t>utoleucel</a:t>
            </a:r>
            <a:r>
              <a:rPr sz="3200" spc="-65" dirty="0">
                <a:solidFill>
                  <a:srgbClr val="0432FF"/>
                </a:solidFill>
                <a:latin typeface="Calibri" panose="020F0502020204030204" pitchFamily="34" charset="0"/>
                <a:cs typeface="Calibri" panose="020F0502020204030204" pitchFamily="34" charset="0"/>
              </a:rPr>
              <a:t> </a:t>
            </a:r>
            <a:r>
              <a:rPr sz="3200" spc="-10" dirty="0">
                <a:solidFill>
                  <a:srgbClr val="0432FF"/>
                </a:solidFill>
                <a:latin typeface="Calibri" panose="020F0502020204030204" pitchFamily="34" charset="0"/>
                <a:cs typeface="Calibri" panose="020F0502020204030204" pitchFamily="34" charset="0"/>
              </a:rPr>
              <a:t>(</a:t>
            </a:r>
            <a:r>
              <a:rPr lang="en-US" sz="3200" spc="-10" dirty="0">
                <a:solidFill>
                  <a:srgbClr val="0432FF"/>
                </a:solidFill>
                <a:latin typeface="Calibri" panose="020F0502020204030204" pitchFamily="34" charset="0"/>
                <a:cs typeface="Calibri" panose="020F0502020204030204" pitchFamily="34" charset="0"/>
              </a:rPr>
              <a:t>A</a:t>
            </a:r>
            <a:r>
              <a:rPr sz="3200" spc="-10" dirty="0">
                <a:solidFill>
                  <a:srgbClr val="0432FF"/>
                </a:solidFill>
                <a:latin typeface="Calibri" panose="020F0502020204030204" pitchFamily="34" charset="0"/>
                <a:cs typeface="Calibri" panose="020F0502020204030204" pitchFamily="34" charset="0"/>
              </a:rPr>
              <a:t>nito-</a:t>
            </a:r>
            <a:r>
              <a:rPr sz="3200" spc="-30" dirty="0">
                <a:solidFill>
                  <a:srgbClr val="0432FF"/>
                </a:solidFill>
                <a:latin typeface="Calibri" panose="020F0502020204030204" pitchFamily="34" charset="0"/>
                <a:cs typeface="Calibri" panose="020F0502020204030204" pitchFamily="34" charset="0"/>
              </a:rPr>
              <a:t>cel</a:t>
            </a:r>
            <a:r>
              <a:rPr lang="en-US" sz="3200" spc="-30" dirty="0">
                <a:solidFill>
                  <a:srgbClr val="0432FF"/>
                </a:solidFill>
                <a:latin typeface="Calibri" panose="020F0502020204030204" pitchFamily="34" charset="0"/>
                <a:cs typeface="Calibri" panose="020F0502020204030204" pitchFamily="34" charset="0"/>
              </a:rPr>
              <a:t>, </a:t>
            </a:r>
            <a:r>
              <a:rPr sz="3200" spc="-30" dirty="0">
                <a:solidFill>
                  <a:srgbClr val="0432FF"/>
                </a:solidFill>
                <a:latin typeface="Calibri" panose="020F0502020204030204" pitchFamily="34" charset="0"/>
                <a:cs typeface="Calibri" panose="020F0502020204030204" pitchFamily="34" charset="0"/>
              </a:rPr>
              <a:t>CART-</a:t>
            </a:r>
            <a:r>
              <a:rPr sz="3200" spc="-10" dirty="0" err="1">
                <a:solidFill>
                  <a:srgbClr val="0432FF"/>
                </a:solidFill>
                <a:latin typeface="Calibri" panose="020F0502020204030204" pitchFamily="34" charset="0"/>
                <a:cs typeface="Calibri" panose="020F0502020204030204" pitchFamily="34" charset="0"/>
              </a:rPr>
              <a:t>ddBCMA</a:t>
            </a:r>
            <a:r>
              <a:rPr sz="3200" spc="-10" dirty="0">
                <a:solidFill>
                  <a:srgbClr val="0432FF"/>
                </a:solidFill>
                <a:latin typeface="Calibri" panose="020F0502020204030204" pitchFamily="34" charset="0"/>
                <a:cs typeface="Calibri" panose="020F0502020204030204" pitchFamily="34" charset="0"/>
              </a:rPr>
              <a:t>)</a:t>
            </a:r>
            <a:endParaRPr sz="3200" dirty="0">
              <a:solidFill>
                <a:srgbClr val="0432FF"/>
              </a:solidFill>
              <a:latin typeface="Calibri" panose="020F0502020204030204" pitchFamily="34" charset="0"/>
              <a:cs typeface="Calibri" panose="020F0502020204030204" pitchFamily="34" charset="0"/>
            </a:endParaRPr>
          </a:p>
        </p:txBody>
      </p:sp>
      <p:pic>
        <p:nvPicPr>
          <p:cNvPr id="3" name="object 3" descr="Diagram  Description automatically generated"/>
          <p:cNvPicPr/>
          <p:nvPr/>
        </p:nvPicPr>
        <p:blipFill>
          <a:blip r:embed="rId3" cstate="print"/>
          <a:stretch>
            <a:fillRect/>
          </a:stretch>
        </p:blipFill>
        <p:spPr>
          <a:xfrm>
            <a:off x="427920" y="1053263"/>
            <a:ext cx="7260964" cy="4145709"/>
          </a:xfrm>
          <a:prstGeom prst="rect">
            <a:avLst/>
          </a:prstGeom>
        </p:spPr>
      </p:pic>
      <p:sp>
        <p:nvSpPr>
          <p:cNvPr id="4" name="object 4"/>
          <p:cNvSpPr txBox="1"/>
          <p:nvPr/>
        </p:nvSpPr>
        <p:spPr>
          <a:xfrm>
            <a:off x="1103579" y="5144985"/>
            <a:ext cx="975360" cy="523240"/>
          </a:xfrm>
          <a:prstGeom prst="rect">
            <a:avLst/>
          </a:prstGeom>
          <a:solidFill>
            <a:srgbClr val="FFFFFF"/>
          </a:solidFill>
        </p:spPr>
        <p:txBody>
          <a:bodyPr vert="horz" wrap="square" lIns="0" tIns="40005" rIns="0" bIns="0" rtlCol="0">
            <a:spAutoFit/>
          </a:bodyPr>
          <a:lstStyle/>
          <a:p>
            <a:pPr marL="95250" marR="86995" lvl="0" indent="203835" algn="l" defTabSz="914400" rtl="0" eaLnBrk="1" fontAlgn="auto" latinLnBrk="0" hangingPunct="1">
              <a:lnSpc>
                <a:spcPct val="100000"/>
              </a:lnSpc>
              <a:spcBef>
                <a:spcPts val="315"/>
              </a:spcBef>
              <a:spcAft>
                <a:spcPts val="0"/>
              </a:spcAft>
              <a:buClrTx/>
              <a:buSzTx/>
              <a:buFontTx/>
              <a:buNone/>
              <a:tabLst/>
              <a:defRPr/>
            </a:pPr>
            <a:r>
              <a:rPr kumimoji="0" sz="1400" b="0" i="0" u="none" strike="noStrike" kern="0" cap="none" spc="-20" normalizeH="0" baseline="0" noProof="0" dirty="0">
                <a:ln>
                  <a:noFill/>
                </a:ln>
                <a:solidFill>
                  <a:sysClr val="windowText" lastClr="000000"/>
                </a:solidFill>
                <a:effectLst/>
                <a:uLnTx/>
                <a:uFillTx/>
                <a:latin typeface="Arial"/>
                <a:ea typeface="MS PGothic" charset="0"/>
                <a:cs typeface="Arial"/>
              </a:rPr>
              <a:t>scFv </a:t>
            </a:r>
            <a:r>
              <a:rPr kumimoji="0" sz="1400" b="0" i="0" u="none" strike="noStrike" kern="0" cap="none" spc="0" normalizeH="0" baseline="0" noProof="0" dirty="0">
                <a:ln>
                  <a:noFill/>
                </a:ln>
                <a:solidFill>
                  <a:sysClr val="windowText" lastClr="000000"/>
                </a:solidFill>
                <a:effectLst/>
                <a:uLnTx/>
                <a:uFillTx/>
                <a:latin typeface="Arial"/>
                <a:ea typeface="MS PGothic" charset="0"/>
                <a:cs typeface="Arial"/>
              </a:rPr>
              <a:t>(~25</a:t>
            </a:r>
            <a:r>
              <a:rPr kumimoji="0" sz="1400" b="0" i="0" u="none" strike="noStrike" kern="0" cap="none" spc="-40" normalizeH="0" baseline="0" noProof="0" dirty="0">
                <a:ln>
                  <a:noFill/>
                </a:ln>
                <a:solidFill>
                  <a:sysClr val="windowText" lastClr="000000"/>
                </a:solidFill>
                <a:effectLst/>
                <a:uLnTx/>
                <a:uFillTx/>
                <a:latin typeface="Arial"/>
                <a:ea typeface="MS PGothic" charset="0"/>
                <a:cs typeface="Arial"/>
              </a:rPr>
              <a:t> </a:t>
            </a:r>
            <a:r>
              <a:rPr kumimoji="0" sz="1400" b="0" i="0" u="none" strike="noStrike" kern="0" cap="none" spc="-20" normalizeH="0" baseline="0" noProof="0" dirty="0">
                <a:ln>
                  <a:noFill/>
                </a:ln>
                <a:solidFill>
                  <a:sysClr val="windowText" lastClr="000000"/>
                </a:solidFill>
                <a:effectLst/>
                <a:uLnTx/>
                <a:uFillTx/>
                <a:latin typeface="Arial"/>
                <a:ea typeface="MS PGothic" charset="0"/>
                <a:cs typeface="Arial"/>
              </a:rPr>
              <a:t>kDa)</a:t>
            </a:r>
            <a:endParaRPr kumimoji="0" sz="1400" b="0" i="0" u="none" strike="noStrike" kern="0" cap="none" spc="0" normalizeH="0" baseline="0" noProof="0">
              <a:ln>
                <a:noFill/>
              </a:ln>
              <a:solidFill>
                <a:sysClr val="windowText" lastClr="000000"/>
              </a:solidFill>
              <a:effectLst/>
              <a:uLnTx/>
              <a:uFillTx/>
              <a:latin typeface="Arial"/>
              <a:ea typeface="MS PGothic" charset="0"/>
              <a:cs typeface="Arial"/>
            </a:endParaRPr>
          </a:p>
        </p:txBody>
      </p:sp>
      <p:sp>
        <p:nvSpPr>
          <p:cNvPr id="5" name="object 5"/>
          <p:cNvSpPr txBox="1"/>
          <p:nvPr/>
        </p:nvSpPr>
        <p:spPr>
          <a:xfrm>
            <a:off x="3036544" y="5144985"/>
            <a:ext cx="2178050" cy="523240"/>
          </a:xfrm>
          <a:prstGeom prst="rect">
            <a:avLst/>
          </a:prstGeom>
          <a:solidFill>
            <a:srgbClr val="FFFFFF"/>
          </a:solidFill>
        </p:spPr>
        <p:txBody>
          <a:bodyPr vert="horz" wrap="square" lIns="0" tIns="40005" rIns="0" bIns="0" rtlCol="0">
            <a:spAutoFit/>
          </a:bodyPr>
          <a:lstStyle/>
          <a:p>
            <a:pPr marL="695325" marR="238760" lvl="0" indent="-451484" algn="l" defTabSz="914400" rtl="0" eaLnBrk="1" fontAlgn="auto" latinLnBrk="0" hangingPunct="1">
              <a:lnSpc>
                <a:spcPct val="100000"/>
              </a:lnSpc>
              <a:spcBef>
                <a:spcPts val="315"/>
              </a:spcBef>
              <a:spcAft>
                <a:spcPts val="0"/>
              </a:spcAft>
              <a:buClrTx/>
              <a:buSzTx/>
              <a:buFontTx/>
              <a:buNone/>
              <a:tabLst/>
              <a:defRPr/>
            </a:pPr>
            <a:r>
              <a:rPr kumimoji="0" sz="1400" b="0" i="0" u="none" strike="noStrike" kern="0" cap="none" spc="0" normalizeH="0" baseline="0" noProof="0" dirty="0">
                <a:ln>
                  <a:noFill/>
                </a:ln>
                <a:solidFill>
                  <a:sysClr val="windowText" lastClr="000000"/>
                </a:solidFill>
                <a:effectLst/>
                <a:uLnTx/>
                <a:uFillTx/>
                <a:latin typeface="Arial"/>
                <a:ea typeface="MS PGothic" charset="0"/>
                <a:cs typeface="Arial"/>
              </a:rPr>
              <a:t>Bivalent</a:t>
            </a:r>
            <a:r>
              <a:rPr kumimoji="0" sz="1400" b="0" i="0" u="none" strike="noStrike" kern="0" cap="none" spc="-40" normalizeH="0" baseline="0" noProof="0" dirty="0">
                <a:ln>
                  <a:noFill/>
                </a:ln>
                <a:solidFill>
                  <a:sysClr val="windowText" lastClr="000000"/>
                </a:solidFill>
                <a:effectLst/>
                <a:uLnTx/>
                <a:uFillTx/>
                <a:latin typeface="Arial"/>
                <a:ea typeface="MS PGothic" charset="0"/>
                <a:cs typeface="Arial"/>
              </a:rPr>
              <a:t> </a:t>
            </a:r>
            <a:r>
              <a:rPr kumimoji="0" sz="1400" b="0" i="0" u="none" strike="noStrike" kern="0" cap="none" spc="0" normalizeH="0" baseline="0" noProof="0" dirty="0">
                <a:ln>
                  <a:noFill/>
                </a:ln>
                <a:solidFill>
                  <a:sysClr val="windowText" lastClr="000000"/>
                </a:solidFill>
                <a:effectLst/>
                <a:uLnTx/>
                <a:uFillTx/>
                <a:latin typeface="Arial"/>
                <a:ea typeface="MS PGothic" charset="0"/>
                <a:cs typeface="Arial"/>
              </a:rPr>
              <a:t>camelid</a:t>
            </a:r>
            <a:r>
              <a:rPr kumimoji="0" sz="1400" b="0" i="0" u="none" strike="noStrike" kern="0" cap="none" spc="-65" normalizeH="0" baseline="0" noProof="0" dirty="0">
                <a:ln>
                  <a:noFill/>
                </a:ln>
                <a:solidFill>
                  <a:sysClr val="windowText" lastClr="000000"/>
                </a:solidFill>
                <a:effectLst/>
                <a:uLnTx/>
                <a:uFillTx/>
                <a:latin typeface="Arial"/>
                <a:ea typeface="MS PGothic" charset="0"/>
                <a:cs typeface="Arial"/>
              </a:rPr>
              <a:t> </a:t>
            </a:r>
            <a:r>
              <a:rPr kumimoji="0" sz="1400" b="0" i="0" u="none" strike="noStrike" kern="0" cap="none" spc="-25" normalizeH="0" baseline="0" noProof="0" dirty="0">
                <a:ln>
                  <a:noFill/>
                </a:ln>
                <a:solidFill>
                  <a:sysClr val="windowText" lastClr="000000"/>
                </a:solidFill>
                <a:effectLst/>
                <a:uLnTx/>
                <a:uFillTx/>
                <a:latin typeface="Arial"/>
                <a:ea typeface="MS PGothic" charset="0"/>
                <a:cs typeface="Arial"/>
              </a:rPr>
              <a:t>VHh </a:t>
            </a:r>
            <a:r>
              <a:rPr kumimoji="0" sz="1400" b="0" i="0" u="none" strike="noStrike" kern="0" cap="none" spc="0" normalizeH="0" baseline="0" noProof="0" dirty="0">
                <a:ln>
                  <a:noFill/>
                </a:ln>
                <a:solidFill>
                  <a:sysClr val="windowText" lastClr="000000"/>
                </a:solidFill>
                <a:effectLst/>
                <a:uLnTx/>
                <a:uFillTx/>
                <a:latin typeface="Arial"/>
                <a:ea typeface="MS PGothic" charset="0"/>
                <a:cs typeface="Arial"/>
              </a:rPr>
              <a:t>(~25</a:t>
            </a:r>
            <a:r>
              <a:rPr kumimoji="0" sz="1400" b="0" i="0" u="none" strike="noStrike" kern="0" cap="none" spc="-40" normalizeH="0" baseline="0" noProof="0" dirty="0">
                <a:ln>
                  <a:noFill/>
                </a:ln>
                <a:solidFill>
                  <a:sysClr val="windowText" lastClr="000000"/>
                </a:solidFill>
                <a:effectLst/>
                <a:uLnTx/>
                <a:uFillTx/>
                <a:latin typeface="Arial"/>
                <a:ea typeface="MS PGothic" charset="0"/>
                <a:cs typeface="Arial"/>
              </a:rPr>
              <a:t> </a:t>
            </a:r>
            <a:r>
              <a:rPr kumimoji="0" sz="1400" b="0" i="0" u="none" strike="noStrike" kern="0" cap="none" spc="-20" normalizeH="0" baseline="0" noProof="0" dirty="0">
                <a:ln>
                  <a:noFill/>
                </a:ln>
                <a:solidFill>
                  <a:sysClr val="windowText" lastClr="000000"/>
                </a:solidFill>
                <a:effectLst/>
                <a:uLnTx/>
                <a:uFillTx/>
                <a:latin typeface="Arial"/>
                <a:ea typeface="MS PGothic" charset="0"/>
                <a:cs typeface="Arial"/>
              </a:rPr>
              <a:t>kDa)</a:t>
            </a:r>
            <a:endParaRPr kumimoji="0" sz="1400" b="0" i="0" u="none" strike="noStrike" kern="0" cap="none" spc="0" normalizeH="0" baseline="0" noProof="0">
              <a:ln>
                <a:noFill/>
              </a:ln>
              <a:solidFill>
                <a:sysClr val="windowText" lastClr="000000"/>
              </a:solidFill>
              <a:effectLst/>
              <a:uLnTx/>
              <a:uFillTx/>
              <a:latin typeface="Arial"/>
              <a:ea typeface="MS PGothic" charset="0"/>
              <a:cs typeface="Arial"/>
            </a:endParaRPr>
          </a:p>
        </p:txBody>
      </p:sp>
      <p:sp>
        <p:nvSpPr>
          <p:cNvPr id="6" name="object 6"/>
          <p:cNvSpPr txBox="1"/>
          <p:nvPr/>
        </p:nvSpPr>
        <p:spPr>
          <a:xfrm>
            <a:off x="6104404" y="5171906"/>
            <a:ext cx="866140" cy="453390"/>
          </a:xfrm>
          <a:prstGeom prst="rect">
            <a:avLst/>
          </a:prstGeom>
        </p:spPr>
        <p:txBody>
          <a:bodyPr vert="horz" wrap="square" lIns="0" tIns="12700" rIns="0" bIns="0" rtlCol="0">
            <a:spAutoFit/>
          </a:bodyPr>
          <a:lstStyle/>
          <a:p>
            <a:pPr marL="85725" marR="5080" lvl="0" indent="-73660" algn="l" defTabSz="914400" rtl="0" eaLnBrk="1" fontAlgn="auto" latinLnBrk="0" hangingPunct="1">
              <a:lnSpc>
                <a:spcPct val="100000"/>
              </a:lnSpc>
              <a:spcBef>
                <a:spcPts val="100"/>
              </a:spcBef>
              <a:spcAft>
                <a:spcPts val="0"/>
              </a:spcAft>
              <a:buClrTx/>
              <a:buSzTx/>
              <a:buFontTx/>
              <a:buNone/>
              <a:tabLst/>
              <a:defRPr/>
            </a:pPr>
            <a:r>
              <a:rPr kumimoji="0" sz="1400" b="1" i="0" u="none" strike="noStrike" kern="0" cap="none" spc="-10" normalizeH="0" baseline="0" noProof="0" dirty="0">
                <a:ln>
                  <a:noFill/>
                </a:ln>
                <a:solidFill>
                  <a:srgbClr val="7030A0"/>
                </a:solidFill>
                <a:effectLst/>
                <a:uLnTx/>
                <a:uFillTx/>
                <a:latin typeface="Arial"/>
                <a:ea typeface="MS PGothic" charset="0"/>
                <a:cs typeface="Arial"/>
              </a:rPr>
              <a:t>D-Domain </a:t>
            </a:r>
            <a:r>
              <a:rPr kumimoji="0" sz="1400" b="1" i="0" u="none" strike="noStrike" kern="0" cap="none" spc="0" normalizeH="0" baseline="0" noProof="0" dirty="0">
                <a:ln>
                  <a:noFill/>
                </a:ln>
                <a:solidFill>
                  <a:srgbClr val="7030A0"/>
                </a:solidFill>
                <a:effectLst/>
                <a:uLnTx/>
                <a:uFillTx/>
                <a:latin typeface="Arial"/>
                <a:ea typeface="MS PGothic" charset="0"/>
                <a:cs typeface="Arial"/>
              </a:rPr>
              <a:t>(~8</a:t>
            </a:r>
            <a:r>
              <a:rPr kumimoji="0" sz="1400" b="1" i="0" u="none" strike="noStrike" kern="0" cap="none" spc="-25" normalizeH="0" baseline="0" noProof="0" dirty="0">
                <a:ln>
                  <a:noFill/>
                </a:ln>
                <a:solidFill>
                  <a:srgbClr val="7030A0"/>
                </a:solidFill>
                <a:effectLst/>
                <a:uLnTx/>
                <a:uFillTx/>
                <a:latin typeface="Arial"/>
                <a:ea typeface="MS PGothic" charset="0"/>
                <a:cs typeface="Arial"/>
              </a:rPr>
              <a:t> </a:t>
            </a:r>
            <a:r>
              <a:rPr kumimoji="0" sz="1400" b="1" i="0" u="none" strike="noStrike" kern="0" cap="none" spc="-20" normalizeH="0" baseline="0" noProof="0" dirty="0">
                <a:ln>
                  <a:noFill/>
                </a:ln>
                <a:solidFill>
                  <a:srgbClr val="7030A0"/>
                </a:solidFill>
                <a:effectLst/>
                <a:uLnTx/>
                <a:uFillTx/>
                <a:latin typeface="Arial"/>
                <a:ea typeface="MS PGothic" charset="0"/>
                <a:cs typeface="Arial"/>
              </a:rPr>
              <a:t>kDa)</a:t>
            </a:r>
            <a:endParaRPr kumimoji="0" sz="1400" b="0" i="0" u="none" strike="noStrike" kern="0" cap="none" spc="0" normalizeH="0" baseline="0" noProof="0">
              <a:ln>
                <a:noFill/>
              </a:ln>
              <a:solidFill>
                <a:sysClr val="windowText" lastClr="000000"/>
              </a:solidFill>
              <a:effectLst/>
              <a:uLnTx/>
              <a:uFillTx/>
              <a:latin typeface="Arial"/>
              <a:ea typeface="MS PGothic" charset="0"/>
              <a:cs typeface="Arial"/>
            </a:endParaRPr>
          </a:p>
        </p:txBody>
      </p:sp>
      <p:grpSp>
        <p:nvGrpSpPr>
          <p:cNvPr id="7" name="object 7"/>
          <p:cNvGrpSpPr/>
          <p:nvPr/>
        </p:nvGrpSpPr>
        <p:grpSpPr>
          <a:xfrm>
            <a:off x="9220200" y="3204972"/>
            <a:ext cx="2694940" cy="1271270"/>
            <a:chOff x="9220200" y="3204972"/>
            <a:chExt cx="2694940" cy="1271270"/>
          </a:xfrm>
        </p:grpSpPr>
        <p:pic>
          <p:nvPicPr>
            <p:cNvPr id="8" name="object 8"/>
            <p:cNvPicPr/>
            <p:nvPr/>
          </p:nvPicPr>
          <p:blipFill>
            <a:blip r:embed="rId4" cstate="print"/>
            <a:stretch>
              <a:fillRect/>
            </a:stretch>
          </p:blipFill>
          <p:spPr>
            <a:xfrm>
              <a:off x="9220200" y="3204972"/>
              <a:ext cx="2654807" cy="1235963"/>
            </a:xfrm>
            <a:prstGeom prst="rect">
              <a:avLst/>
            </a:prstGeom>
          </p:spPr>
        </p:pic>
        <p:pic>
          <p:nvPicPr>
            <p:cNvPr id="9" name="object 9"/>
            <p:cNvPicPr/>
            <p:nvPr/>
          </p:nvPicPr>
          <p:blipFill>
            <a:blip r:embed="rId5" cstate="print"/>
            <a:stretch>
              <a:fillRect/>
            </a:stretch>
          </p:blipFill>
          <p:spPr>
            <a:xfrm>
              <a:off x="9224772" y="3223260"/>
              <a:ext cx="2689860" cy="1252727"/>
            </a:xfrm>
            <a:prstGeom prst="rect">
              <a:avLst/>
            </a:prstGeom>
          </p:spPr>
        </p:pic>
      </p:grpSp>
      <p:sp>
        <p:nvSpPr>
          <p:cNvPr id="10" name="object 10"/>
          <p:cNvSpPr txBox="1"/>
          <p:nvPr/>
        </p:nvSpPr>
        <p:spPr>
          <a:xfrm>
            <a:off x="9262312" y="3225292"/>
            <a:ext cx="2570480" cy="1150620"/>
          </a:xfrm>
          <a:prstGeom prst="rect">
            <a:avLst/>
          </a:prstGeom>
          <a:solidFill>
            <a:srgbClr val="F2F2F2"/>
          </a:solidFill>
        </p:spPr>
        <p:txBody>
          <a:bodyPr vert="horz" wrap="square" lIns="0" tIns="61594" rIns="0" bIns="0" rtlCol="0">
            <a:spAutoFit/>
          </a:bodyPr>
          <a:lstStyle/>
          <a:p>
            <a:pPr marL="106680" marR="99060" lvl="0" indent="0" algn="ctr" defTabSz="914400" rtl="0" eaLnBrk="1" fontAlgn="auto" latinLnBrk="0" hangingPunct="1">
              <a:lnSpc>
                <a:spcPct val="102499"/>
              </a:lnSpc>
              <a:spcBef>
                <a:spcPts val="484"/>
              </a:spcBef>
              <a:spcAft>
                <a:spcPts val="0"/>
              </a:spcAft>
              <a:buClrTx/>
              <a:buSzTx/>
              <a:buFontTx/>
              <a:buNone/>
              <a:tabLst/>
              <a:defRPr/>
            </a:pP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Rapid</a:t>
            </a:r>
            <a:r>
              <a:rPr kumimoji="0" sz="1300" b="1" i="0" u="none" strike="noStrike" kern="0" cap="none" spc="8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D-Domain</a:t>
            </a:r>
            <a:r>
              <a:rPr kumimoji="0" sz="1300" b="1" i="0" u="none" strike="noStrike" kern="0" cap="none" spc="8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folding,</a:t>
            </a:r>
            <a:r>
              <a:rPr kumimoji="0" sz="1300" b="1" i="0" u="none" strike="noStrike" kern="0" cap="none" spc="8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20" normalizeH="0" baseline="0" noProof="0" dirty="0">
                <a:ln>
                  <a:noFill/>
                </a:ln>
                <a:solidFill>
                  <a:sysClr val="windowText" lastClr="000000"/>
                </a:solidFill>
                <a:effectLst/>
                <a:uLnTx/>
                <a:uFillTx/>
                <a:latin typeface="Arial"/>
                <a:ea typeface="MS PGothic" charset="0"/>
                <a:cs typeface="Arial"/>
              </a:rPr>
              <a:t>lack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of</a:t>
            </a:r>
            <a:r>
              <a:rPr kumimoji="0" sz="1300" b="1" i="0" u="none" strike="noStrike" kern="0" cap="none" spc="4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disulfide</a:t>
            </a:r>
            <a:r>
              <a:rPr kumimoji="0" sz="1300" b="1" i="0" u="none" strike="noStrike" kern="0" cap="none" spc="5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bonds,</a:t>
            </a:r>
            <a:r>
              <a:rPr kumimoji="0" sz="1300" b="1" i="0" u="none" strike="noStrike" kern="0" cap="none" spc="4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and</a:t>
            </a:r>
            <a:r>
              <a:rPr kumimoji="0" sz="1300" b="1" i="0" u="none" strike="noStrike" kern="0" cap="none" spc="3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50" normalizeH="0" baseline="0" noProof="0" dirty="0">
                <a:ln>
                  <a:noFill/>
                </a:ln>
                <a:solidFill>
                  <a:sysClr val="windowText" lastClr="000000"/>
                </a:solidFill>
                <a:effectLst/>
                <a:uLnTx/>
                <a:uFillTx/>
                <a:latin typeface="Arial"/>
                <a:ea typeface="MS PGothic" charset="0"/>
                <a:cs typeface="Arial"/>
              </a:rPr>
              <a:t>a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hydrophobic</a:t>
            </a:r>
            <a:r>
              <a:rPr kumimoji="0" sz="1300" b="1" i="0" u="none" strike="noStrike" kern="0" cap="none" spc="8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core</a:t>
            </a:r>
            <a:r>
              <a:rPr kumimoji="0" sz="1300" b="1" i="0" u="none" strike="noStrike" kern="0" cap="none" spc="6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10" normalizeH="0" baseline="0" noProof="0" dirty="0">
                <a:ln>
                  <a:noFill/>
                </a:ln>
                <a:solidFill>
                  <a:sysClr val="windowText" lastClr="000000"/>
                </a:solidFill>
                <a:effectLst/>
                <a:uLnTx/>
                <a:uFillTx/>
                <a:latin typeface="Arial"/>
                <a:ea typeface="MS PGothic" charset="0"/>
                <a:cs typeface="Arial"/>
              </a:rPr>
              <a:t>enables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stability</a:t>
            </a:r>
            <a:r>
              <a:rPr kumimoji="0" sz="1300" b="1" i="0" u="none" strike="noStrike" kern="0" cap="none" spc="4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at</a:t>
            </a:r>
            <a:r>
              <a:rPr kumimoji="0" sz="1300" b="1" i="0" u="none" strike="noStrike" kern="0" cap="none" spc="4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and</a:t>
            </a:r>
            <a:r>
              <a:rPr kumimoji="0" sz="1300" b="1" i="0" u="none" strike="noStrike" kern="0" cap="none" spc="3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10" normalizeH="0" baseline="0" noProof="0" dirty="0">
                <a:ln>
                  <a:noFill/>
                </a:ln>
                <a:solidFill>
                  <a:sysClr val="windowText" lastClr="000000"/>
                </a:solidFill>
                <a:effectLst/>
                <a:uLnTx/>
                <a:uFillTx/>
                <a:latin typeface="Arial"/>
                <a:ea typeface="MS PGothic" charset="0"/>
                <a:cs typeface="Arial"/>
              </a:rPr>
              <a:t>beyond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physiologic</a:t>
            </a:r>
            <a:r>
              <a:rPr kumimoji="0" sz="1300" b="1" i="0" u="none" strike="noStrike" kern="0" cap="none" spc="8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10" normalizeH="0" baseline="0" noProof="0" dirty="0">
                <a:ln>
                  <a:noFill/>
                </a:ln>
                <a:solidFill>
                  <a:sysClr val="windowText" lastClr="000000"/>
                </a:solidFill>
                <a:effectLst/>
                <a:uLnTx/>
                <a:uFillTx/>
                <a:latin typeface="Arial"/>
                <a:ea typeface="MS PGothic" charset="0"/>
                <a:cs typeface="Arial"/>
              </a:rPr>
              <a:t>conditions</a:t>
            </a:r>
            <a:r>
              <a:rPr kumimoji="0" sz="1275" b="1" i="0" u="none" strike="noStrike" kern="0" cap="none" spc="-15" normalizeH="0" baseline="26143" noProof="0" dirty="0">
                <a:ln>
                  <a:noFill/>
                </a:ln>
                <a:solidFill>
                  <a:sysClr val="windowText" lastClr="000000"/>
                </a:solidFill>
                <a:effectLst/>
                <a:uLnTx/>
                <a:uFillTx/>
                <a:latin typeface="Arial"/>
                <a:ea typeface="MS PGothic" charset="0"/>
                <a:cs typeface="Arial"/>
              </a:rPr>
              <a:t>5,6</a:t>
            </a:r>
            <a:endParaRPr kumimoji="0" sz="1275" b="0" i="0" u="none" strike="noStrike" kern="0" cap="none" spc="0" normalizeH="0" baseline="26143" noProof="0">
              <a:ln>
                <a:noFill/>
              </a:ln>
              <a:solidFill>
                <a:sysClr val="windowText" lastClr="000000"/>
              </a:solidFill>
              <a:effectLst/>
              <a:uLnTx/>
              <a:uFillTx/>
              <a:latin typeface="Arial"/>
              <a:ea typeface="MS PGothic" charset="0"/>
              <a:cs typeface="Arial"/>
            </a:endParaRPr>
          </a:p>
        </p:txBody>
      </p:sp>
      <p:grpSp>
        <p:nvGrpSpPr>
          <p:cNvPr id="11" name="object 11"/>
          <p:cNvGrpSpPr/>
          <p:nvPr/>
        </p:nvGrpSpPr>
        <p:grpSpPr>
          <a:xfrm>
            <a:off x="9198864" y="1828800"/>
            <a:ext cx="2741930" cy="1271270"/>
            <a:chOff x="9198864" y="1828800"/>
            <a:chExt cx="2741930" cy="1271270"/>
          </a:xfrm>
        </p:grpSpPr>
        <p:pic>
          <p:nvPicPr>
            <p:cNvPr id="12" name="object 12"/>
            <p:cNvPicPr/>
            <p:nvPr/>
          </p:nvPicPr>
          <p:blipFill>
            <a:blip r:embed="rId4" cstate="print"/>
            <a:stretch>
              <a:fillRect/>
            </a:stretch>
          </p:blipFill>
          <p:spPr>
            <a:xfrm>
              <a:off x="9220200" y="1828800"/>
              <a:ext cx="2654807" cy="1235963"/>
            </a:xfrm>
            <a:prstGeom prst="rect">
              <a:avLst/>
            </a:prstGeom>
          </p:spPr>
        </p:pic>
        <p:pic>
          <p:nvPicPr>
            <p:cNvPr id="13" name="object 13"/>
            <p:cNvPicPr/>
            <p:nvPr/>
          </p:nvPicPr>
          <p:blipFill>
            <a:blip r:embed="rId6" cstate="print"/>
            <a:stretch>
              <a:fillRect/>
            </a:stretch>
          </p:blipFill>
          <p:spPr>
            <a:xfrm>
              <a:off x="9198864" y="1847088"/>
              <a:ext cx="2741676" cy="1252727"/>
            </a:xfrm>
            <a:prstGeom prst="rect">
              <a:avLst/>
            </a:prstGeom>
          </p:spPr>
        </p:pic>
      </p:grpSp>
      <p:sp>
        <p:nvSpPr>
          <p:cNvPr id="14" name="object 14"/>
          <p:cNvSpPr txBox="1"/>
          <p:nvPr/>
        </p:nvSpPr>
        <p:spPr>
          <a:xfrm>
            <a:off x="9262312" y="1849056"/>
            <a:ext cx="2570480" cy="1150620"/>
          </a:xfrm>
          <a:prstGeom prst="rect">
            <a:avLst/>
          </a:prstGeom>
          <a:solidFill>
            <a:srgbClr val="F2F2F2"/>
          </a:solidFill>
        </p:spPr>
        <p:txBody>
          <a:bodyPr vert="horz" wrap="square" lIns="0" tIns="61594" rIns="0" bIns="0" rtlCol="0">
            <a:spAutoFit/>
          </a:bodyPr>
          <a:lstStyle/>
          <a:p>
            <a:pPr marL="80645" marR="74295" lvl="0" indent="-635" algn="ctr" defTabSz="914400" rtl="0" eaLnBrk="1" fontAlgn="auto" latinLnBrk="0" hangingPunct="1">
              <a:lnSpc>
                <a:spcPct val="102499"/>
              </a:lnSpc>
              <a:spcBef>
                <a:spcPts val="484"/>
              </a:spcBef>
              <a:spcAft>
                <a:spcPts val="0"/>
              </a:spcAft>
              <a:buClrTx/>
              <a:buSzTx/>
              <a:buFontTx/>
              <a:buNone/>
              <a:tabLst/>
              <a:defRPr/>
            </a:pP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Small</a:t>
            </a:r>
            <a:r>
              <a:rPr kumimoji="0" sz="1300" b="1" i="0" u="none" strike="noStrike" kern="0" cap="none" spc="9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D-Domain</a:t>
            </a:r>
            <a:r>
              <a:rPr kumimoji="0" sz="1300" b="1" i="0" u="none" strike="noStrike" kern="0" cap="none" spc="9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10" normalizeH="0" baseline="0" noProof="0" dirty="0">
                <a:ln>
                  <a:noFill/>
                </a:ln>
                <a:solidFill>
                  <a:sysClr val="windowText" lastClr="000000"/>
                </a:solidFill>
                <a:effectLst/>
                <a:uLnTx/>
                <a:uFillTx/>
                <a:latin typeface="Arial"/>
                <a:ea typeface="MS PGothic" charset="0"/>
                <a:cs typeface="Arial"/>
              </a:rPr>
              <a:t>construct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facilitates</a:t>
            </a:r>
            <a:r>
              <a:rPr kumimoji="0" sz="1300" b="1" i="0" u="none" strike="noStrike" kern="0" cap="none" spc="6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high</a:t>
            </a:r>
            <a:r>
              <a:rPr kumimoji="0" sz="1300" b="1" i="0" u="none" strike="noStrike" kern="0" cap="none" spc="6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10" normalizeH="0" baseline="0" noProof="0" dirty="0">
                <a:ln>
                  <a:noFill/>
                </a:ln>
                <a:solidFill>
                  <a:sysClr val="windowText" lastClr="000000"/>
                </a:solidFill>
                <a:effectLst/>
                <a:uLnTx/>
                <a:uFillTx/>
                <a:latin typeface="Arial"/>
                <a:ea typeface="MS PGothic" charset="0"/>
                <a:cs typeface="Arial"/>
              </a:rPr>
              <a:t>transduction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efficiency,</a:t>
            </a:r>
            <a:r>
              <a:rPr kumimoji="0" sz="1300" b="1" i="0" u="none" strike="noStrike" kern="0" cap="none" spc="-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CAR</a:t>
            </a:r>
            <a:r>
              <a:rPr kumimoji="0" sz="1300" b="1" i="0" u="none" strike="noStrike" kern="0" cap="none" spc="3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positivity,</a:t>
            </a:r>
            <a:r>
              <a:rPr kumimoji="0" sz="1300" b="1" i="0" u="none" strike="noStrike" kern="0" cap="none" spc="3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25" normalizeH="0" baseline="0" noProof="0" dirty="0">
                <a:ln>
                  <a:noFill/>
                </a:ln>
                <a:solidFill>
                  <a:sysClr val="windowText" lastClr="000000"/>
                </a:solidFill>
                <a:effectLst/>
                <a:uLnTx/>
                <a:uFillTx/>
                <a:latin typeface="Arial"/>
                <a:ea typeface="MS PGothic" charset="0"/>
                <a:cs typeface="Arial"/>
              </a:rPr>
              <a:t>and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CAR</a:t>
            </a:r>
            <a:r>
              <a:rPr kumimoji="0" sz="1300" b="1" i="0" u="none" strike="noStrike" kern="0" cap="none" spc="9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density</a:t>
            </a:r>
            <a:r>
              <a:rPr kumimoji="0" sz="1300" b="1" i="0" u="none" strike="noStrike" kern="0" cap="none" spc="3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on</a:t>
            </a:r>
            <a:r>
              <a:rPr kumimoji="0" sz="1300" b="1" i="0" u="none" strike="noStrike" kern="0" cap="none" spc="3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the</a:t>
            </a:r>
            <a:r>
              <a:rPr kumimoji="0" sz="1300" b="1" i="0" u="none" strike="noStrike" kern="0" cap="none" spc="4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50" normalizeH="0" baseline="0" noProof="0" dirty="0">
                <a:ln>
                  <a:noFill/>
                </a:ln>
                <a:solidFill>
                  <a:sysClr val="windowText" lastClr="000000"/>
                </a:solidFill>
                <a:effectLst/>
                <a:uLnTx/>
                <a:uFillTx/>
                <a:latin typeface="Arial"/>
                <a:ea typeface="MS PGothic" charset="0"/>
                <a:cs typeface="Arial"/>
              </a:rPr>
              <a:t>T-</a:t>
            </a:r>
            <a:r>
              <a:rPr kumimoji="0" sz="1300" b="1" i="0" u="none" strike="noStrike" kern="0" cap="none" spc="-20" normalizeH="0" baseline="0" noProof="0" dirty="0">
                <a:ln>
                  <a:noFill/>
                </a:ln>
                <a:solidFill>
                  <a:sysClr val="windowText" lastClr="000000"/>
                </a:solidFill>
                <a:effectLst/>
                <a:uLnTx/>
                <a:uFillTx/>
                <a:latin typeface="Arial"/>
                <a:ea typeface="MS PGothic" charset="0"/>
                <a:cs typeface="Arial"/>
              </a:rPr>
              <a:t>cell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surface</a:t>
            </a:r>
            <a:r>
              <a:rPr kumimoji="0" sz="1275" b="1" i="0" u="none" strike="noStrike" kern="0" cap="none" spc="0" normalizeH="0" baseline="26143" noProof="0" dirty="0">
                <a:ln>
                  <a:noFill/>
                </a:ln>
                <a:solidFill>
                  <a:sysClr val="windowText" lastClr="000000"/>
                </a:solidFill>
                <a:effectLst/>
                <a:uLnTx/>
                <a:uFillTx/>
                <a:latin typeface="Arial"/>
                <a:ea typeface="MS PGothic" charset="0"/>
                <a:cs typeface="Arial"/>
              </a:rPr>
              <a:t>2-</a:t>
            </a:r>
            <a:r>
              <a:rPr kumimoji="0" sz="1275" b="1" i="0" u="none" strike="noStrike" kern="0" cap="none" spc="-75" normalizeH="0" baseline="26143" noProof="0" dirty="0">
                <a:ln>
                  <a:noFill/>
                </a:ln>
                <a:solidFill>
                  <a:sysClr val="windowText" lastClr="000000"/>
                </a:solidFill>
                <a:effectLst/>
                <a:uLnTx/>
                <a:uFillTx/>
                <a:latin typeface="Arial"/>
                <a:ea typeface="MS PGothic" charset="0"/>
                <a:cs typeface="Arial"/>
              </a:rPr>
              <a:t>4</a:t>
            </a:r>
            <a:endParaRPr kumimoji="0" sz="1275" b="0" i="0" u="none" strike="noStrike" kern="0" cap="none" spc="0" normalizeH="0" baseline="26143" noProof="0" dirty="0">
              <a:ln>
                <a:noFill/>
              </a:ln>
              <a:solidFill>
                <a:sysClr val="windowText" lastClr="000000"/>
              </a:solidFill>
              <a:effectLst/>
              <a:uLnTx/>
              <a:uFillTx/>
              <a:latin typeface="Arial"/>
              <a:ea typeface="MS PGothic" charset="0"/>
              <a:cs typeface="Arial"/>
            </a:endParaRPr>
          </a:p>
        </p:txBody>
      </p:sp>
      <p:grpSp>
        <p:nvGrpSpPr>
          <p:cNvPr id="15" name="object 15"/>
          <p:cNvGrpSpPr/>
          <p:nvPr/>
        </p:nvGrpSpPr>
        <p:grpSpPr>
          <a:xfrm>
            <a:off x="9215628" y="4616196"/>
            <a:ext cx="2710180" cy="1236345"/>
            <a:chOff x="9215628" y="4616196"/>
            <a:chExt cx="2710180" cy="1236345"/>
          </a:xfrm>
        </p:grpSpPr>
        <p:pic>
          <p:nvPicPr>
            <p:cNvPr id="16" name="object 16"/>
            <p:cNvPicPr/>
            <p:nvPr/>
          </p:nvPicPr>
          <p:blipFill>
            <a:blip r:embed="rId7" cstate="print"/>
            <a:stretch>
              <a:fillRect/>
            </a:stretch>
          </p:blipFill>
          <p:spPr>
            <a:xfrm>
              <a:off x="9220200" y="4616196"/>
              <a:ext cx="2654807" cy="1235963"/>
            </a:xfrm>
            <a:prstGeom prst="rect">
              <a:avLst/>
            </a:prstGeom>
          </p:spPr>
        </p:pic>
        <p:pic>
          <p:nvPicPr>
            <p:cNvPr id="17" name="object 17"/>
            <p:cNvPicPr/>
            <p:nvPr/>
          </p:nvPicPr>
          <p:blipFill>
            <a:blip r:embed="rId8" cstate="print"/>
            <a:stretch>
              <a:fillRect/>
            </a:stretch>
          </p:blipFill>
          <p:spPr>
            <a:xfrm>
              <a:off x="9215628" y="4736592"/>
              <a:ext cx="2709672" cy="1050035"/>
            </a:xfrm>
            <a:prstGeom prst="rect">
              <a:avLst/>
            </a:prstGeom>
          </p:spPr>
        </p:pic>
      </p:grpSp>
      <p:sp>
        <p:nvSpPr>
          <p:cNvPr id="18" name="object 18"/>
          <p:cNvSpPr txBox="1"/>
          <p:nvPr/>
        </p:nvSpPr>
        <p:spPr>
          <a:xfrm>
            <a:off x="9262312" y="4636617"/>
            <a:ext cx="2570480" cy="1150620"/>
          </a:xfrm>
          <a:prstGeom prst="rect">
            <a:avLst/>
          </a:prstGeom>
          <a:solidFill>
            <a:srgbClr val="F2F2F2"/>
          </a:solidFill>
        </p:spPr>
        <p:txBody>
          <a:bodyPr vert="horz" wrap="square" lIns="0" tIns="163195" rIns="0" bIns="0" rtlCol="0">
            <a:spAutoFit/>
          </a:bodyPr>
          <a:lstStyle/>
          <a:p>
            <a:pPr marL="97155" marR="89535" lvl="0" indent="-1905" algn="ctr" defTabSz="914400" rtl="0" eaLnBrk="1" fontAlgn="auto" latinLnBrk="0" hangingPunct="1">
              <a:lnSpc>
                <a:spcPct val="102499"/>
              </a:lnSpc>
              <a:spcBef>
                <a:spcPts val="1285"/>
              </a:spcBef>
              <a:spcAft>
                <a:spcPts val="0"/>
              </a:spcAft>
              <a:buClrTx/>
              <a:buSzTx/>
              <a:buFontTx/>
              <a:buNone/>
              <a:tabLst/>
              <a:defRPr/>
            </a:pP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Due</a:t>
            </a:r>
            <a:r>
              <a:rPr kumimoji="0" sz="1300" b="1" i="0" u="none" strike="noStrike" kern="0" cap="none" spc="5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to</a:t>
            </a:r>
            <a:r>
              <a:rPr kumimoji="0" sz="1300" b="1" i="0" u="none" strike="noStrike" kern="0" cap="none" spc="5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small</a:t>
            </a:r>
            <a:r>
              <a:rPr kumimoji="0" sz="1300" b="1" i="0" u="none" strike="noStrike" kern="0" cap="none" spc="5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size</a:t>
            </a:r>
            <a:r>
              <a:rPr kumimoji="0" sz="1300" b="1" i="0" u="none" strike="noStrike" kern="0" cap="none" spc="2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25" normalizeH="0" baseline="0" noProof="0" dirty="0">
                <a:ln>
                  <a:noFill/>
                </a:ln>
                <a:solidFill>
                  <a:sysClr val="windowText" lastClr="000000"/>
                </a:solidFill>
                <a:effectLst/>
                <a:uLnTx/>
                <a:uFillTx/>
                <a:latin typeface="Arial"/>
                <a:ea typeface="MS PGothic" charset="0"/>
                <a:cs typeface="Arial"/>
              </a:rPr>
              <a:t>and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compact</a:t>
            </a:r>
            <a:r>
              <a:rPr kumimoji="0" sz="1300" b="1" i="0" u="none" strike="noStrike" kern="0" cap="none" spc="7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structure,</a:t>
            </a:r>
            <a:r>
              <a:rPr kumimoji="0" sz="1300" b="1" i="0" u="none" strike="noStrike" kern="0" cap="none" spc="12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D-</a:t>
            </a:r>
            <a:r>
              <a:rPr kumimoji="0" sz="1300" b="1" i="0" u="none" strike="noStrike" kern="0" cap="none" spc="-10" normalizeH="0" baseline="0" noProof="0" dirty="0">
                <a:ln>
                  <a:noFill/>
                </a:ln>
                <a:solidFill>
                  <a:sysClr val="windowText" lastClr="000000"/>
                </a:solidFill>
                <a:effectLst/>
                <a:uLnTx/>
                <a:uFillTx/>
                <a:latin typeface="Arial"/>
                <a:ea typeface="MS PGothic" charset="0"/>
                <a:cs typeface="Arial"/>
              </a:rPr>
              <a:t>Domain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CARs</a:t>
            </a:r>
            <a:r>
              <a:rPr kumimoji="0" sz="1300" b="1" i="0" u="none" strike="noStrike" kern="0" cap="none" spc="7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have</a:t>
            </a:r>
            <a:r>
              <a:rPr kumimoji="0" sz="1300" b="1" i="0" u="none" strike="noStrike" kern="0" cap="none" spc="5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a</a:t>
            </a:r>
            <a:r>
              <a:rPr kumimoji="0" sz="1300" b="1" i="0" u="none" strike="noStrike" kern="0" cap="none" spc="2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low</a:t>
            </a:r>
            <a:r>
              <a:rPr kumimoji="0" sz="1300" b="1" i="0" u="none" strike="noStrike" kern="0" cap="none" spc="40"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risk</a:t>
            </a:r>
            <a:r>
              <a:rPr kumimoji="0" sz="1300" b="1" i="0" u="none" strike="noStrike" kern="0" cap="none" spc="3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0" normalizeH="0" baseline="0" noProof="0" dirty="0">
                <a:ln>
                  <a:noFill/>
                </a:ln>
                <a:solidFill>
                  <a:sysClr val="windowText" lastClr="000000"/>
                </a:solidFill>
                <a:effectLst/>
                <a:uLnTx/>
                <a:uFillTx/>
                <a:latin typeface="Arial"/>
                <a:ea typeface="MS PGothic" charset="0"/>
                <a:cs typeface="Arial"/>
              </a:rPr>
              <a:t>of</a:t>
            </a:r>
            <a:r>
              <a:rPr kumimoji="0" sz="1300" b="1" i="0" u="none" strike="noStrike" kern="0" cap="none" spc="45" normalizeH="0" baseline="0" noProof="0" dirty="0">
                <a:ln>
                  <a:noFill/>
                </a:ln>
                <a:solidFill>
                  <a:sysClr val="windowText" lastClr="000000"/>
                </a:solidFill>
                <a:effectLst/>
                <a:uLnTx/>
                <a:uFillTx/>
                <a:latin typeface="Arial"/>
                <a:ea typeface="MS PGothic" charset="0"/>
                <a:cs typeface="Arial"/>
              </a:rPr>
              <a:t> </a:t>
            </a:r>
            <a:r>
              <a:rPr kumimoji="0" sz="1300" b="1" i="0" u="none" strike="noStrike" kern="0" cap="none" spc="-20" normalizeH="0" baseline="0" noProof="0" dirty="0">
                <a:ln>
                  <a:noFill/>
                </a:ln>
                <a:solidFill>
                  <a:sysClr val="windowText" lastClr="000000"/>
                </a:solidFill>
                <a:effectLst/>
                <a:uLnTx/>
                <a:uFillTx/>
                <a:latin typeface="Arial"/>
                <a:ea typeface="MS PGothic" charset="0"/>
                <a:cs typeface="Arial"/>
              </a:rPr>
              <a:t>tonic </a:t>
            </a:r>
            <a:r>
              <a:rPr kumimoji="0" sz="1300" b="1" i="0" u="none" strike="noStrike" kern="0" cap="none" spc="-10" normalizeH="0" baseline="0" noProof="0" dirty="0">
                <a:ln>
                  <a:noFill/>
                </a:ln>
                <a:solidFill>
                  <a:sysClr val="windowText" lastClr="000000"/>
                </a:solidFill>
                <a:effectLst/>
                <a:uLnTx/>
                <a:uFillTx/>
                <a:latin typeface="Arial"/>
                <a:ea typeface="MS PGothic" charset="0"/>
                <a:cs typeface="Arial"/>
              </a:rPr>
              <a:t>signaling</a:t>
            </a:r>
            <a:r>
              <a:rPr kumimoji="0" sz="1275" b="1" i="0" u="none" strike="noStrike" kern="0" cap="none" spc="-15" normalizeH="0" baseline="26143" noProof="0" dirty="0">
                <a:ln>
                  <a:noFill/>
                </a:ln>
                <a:solidFill>
                  <a:sysClr val="windowText" lastClr="000000"/>
                </a:solidFill>
                <a:effectLst/>
                <a:uLnTx/>
                <a:uFillTx/>
                <a:latin typeface="Arial"/>
                <a:ea typeface="MS PGothic" charset="0"/>
                <a:cs typeface="Arial"/>
              </a:rPr>
              <a:t>6</a:t>
            </a:r>
            <a:endParaRPr kumimoji="0" sz="1275" b="0" i="0" u="none" strike="noStrike" kern="0" cap="none" spc="0" normalizeH="0" baseline="26143" noProof="0">
              <a:ln>
                <a:noFill/>
              </a:ln>
              <a:solidFill>
                <a:sysClr val="windowText" lastClr="000000"/>
              </a:solidFill>
              <a:effectLst/>
              <a:uLnTx/>
              <a:uFillTx/>
              <a:latin typeface="Arial"/>
              <a:ea typeface="MS PGothic" charset="0"/>
              <a:cs typeface="Arial"/>
            </a:endParaRPr>
          </a:p>
        </p:txBody>
      </p:sp>
      <p:sp>
        <p:nvSpPr>
          <p:cNvPr id="19" name="object 19"/>
          <p:cNvSpPr txBox="1"/>
          <p:nvPr/>
        </p:nvSpPr>
        <p:spPr>
          <a:xfrm>
            <a:off x="210933" y="6047232"/>
            <a:ext cx="10144922" cy="717440"/>
          </a:xfrm>
          <a:prstGeom prst="rect">
            <a:avLst/>
          </a:prstGeom>
        </p:spPr>
        <p:txBody>
          <a:bodyPr vert="horz" wrap="square" lIns="0" tIns="12700" rIns="0" bIns="0" rtlCol="0">
            <a:spAutoFit/>
          </a:bodyPr>
          <a:lstStyle/>
          <a:p>
            <a:pPr marL="115570" marR="30480" lvl="0" indent="-78105" algn="l" defTabSz="914400" rtl="0" eaLnBrk="1" fontAlgn="auto" latinLnBrk="0" hangingPunct="1">
              <a:lnSpc>
                <a:spcPct val="103299"/>
              </a:lnSpc>
              <a:spcBef>
                <a:spcPts val="100"/>
              </a:spcBef>
              <a:spcAft>
                <a:spcPts val="0"/>
              </a:spcAft>
              <a:buClrTx/>
              <a:buSzTx/>
              <a:buFontTx/>
              <a:buNone/>
              <a:tabLst/>
              <a:defRPr/>
            </a:pPr>
            <a:r>
              <a:rPr kumimoji="0"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1</a:t>
            </a:r>
            <a:r>
              <a:rPr kumimoji="0" lang="en-US"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Rotte</a:t>
            </a:r>
            <a:r>
              <a:rPr kumimoji="0" lang="en-US"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a:t>
            </a:r>
            <a:r>
              <a:rPr kumimoji="0" sz="1500" b="0" i="0"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et</a:t>
            </a:r>
            <a:r>
              <a:rPr kumimoji="0" sz="1500" b="0" i="0"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al.</a:t>
            </a:r>
            <a:r>
              <a:rPr kumimoji="0" sz="1500" b="0" i="0" u="none" strike="noStrike" kern="0" cap="none" spc="9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Immuno-</a:t>
            </a:r>
            <a:r>
              <a:rPr kumimoji="0" lang="en-US" sz="1500" b="0" i="1" u="none" strike="noStrike" kern="0" cap="none" spc="0" normalizeH="0" baseline="0" noProof="0" dirty="0" err="1">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oncol</a:t>
            </a:r>
            <a:r>
              <a:rPr kumimoji="0" sz="1500" b="0" i="1" u="none" strike="noStrike" kern="0" cap="none" spc="14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Insights</a:t>
            </a:r>
            <a:r>
              <a:rPr kumimoji="0" sz="1500" b="0" i="1"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2022;3(1)</a:t>
            </a:r>
            <a:r>
              <a:rPr kumimoji="0" lang="en-US"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13</a:t>
            </a:r>
            <a:r>
              <a:rPr kumimoji="0" lang="en-US"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24</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t>
            </a:r>
            <a:r>
              <a:rPr kumimoji="0" sz="1500" b="0" i="1" u="none" strike="noStrike" kern="0" cap="none" spc="14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2</a:t>
            </a:r>
            <a:r>
              <a:rPr kumimoji="0" lang="en-US"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err="1">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Frigault</a:t>
            </a:r>
            <a:r>
              <a:rPr kumimoji="0" lang="en-US"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MJ</a:t>
            </a:r>
            <a:r>
              <a:rPr kumimoji="0" sz="1500" b="0" i="0" u="none" strike="noStrike" kern="0" cap="none" spc="12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et</a:t>
            </a:r>
            <a:r>
              <a:rPr kumimoji="0" sz="1500" b="0" i="0" u="none" strike="noStrike" kern="0" cap="none" spc="9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al.</a:t>
            </a:r>
            <a:r>
              <a:rPr kumimoji="0" sz="1500" b="0" i="0"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Blood</a:t>
            </a:r>
            <a:r>
              <a:rPr kumimoji="0" sz="1500" b="0" i="1" u="none" strike="noStrike" kern="0" cap="none" spc="114"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Adv</a:t>
            </a:r>
            <a:r>
              <a:rPr kumimoji="0" sz="1500" b="0" i="1" u="none" strike="noStrike" kern="0" cap="none" spc="8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2023;7(5):768-77;</a:t>
            </a:r>
            <a:r>
              <a:rPr kumimoji="0" sz="1500" b="0" i="0" u="none" strike="noStrike" kern="0" cap="none" spc="14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3</a:t>
            </a:r>
            <a:r>
              <a:rPr kumimoji="0" lang="en-US"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lang="en-US" sz="1500" b="0" i="0" u="none" strike="noStrike" kern="0" cap="none" spc="0" normalizeH="0" baseline="0" noProof="0" dirty="0" err="1">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Canté</a:t>
            </a:r>
            <a:r>
              <a:rPr kumimoji="0" lang="en-US"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-Barrett K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et</a:t>
            </a:r>
            <a:r>
              <a:rPr kumimoji="0" sz="1500" b="0" i="0"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al.</a:t>
            </a:r>
            <a:r>
              <a:rPr kumimoji="0" sz="1500" b="0" i="0"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BMC</a:t>
            </a:r>
            <a:r>
              <a:rPr kumimoji="0" sz="1500" b="0" i="1" u="none" strike="noStrike" kern="0" cap="none" spc="8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Res</a:t>
            </a:r>
            <a:r>
              <a:rPr kumimoji="0" sz="1500" b="0" i="1" u="none" strike="noStrike" kern="0" cap="none" spc="8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Notes</a:t>
            </a:r>
            <a:r>
              <a:rPr kumimoji="0" sz="1500" b="0" i="1"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2016;9:</a:t>
            </a:r>
            <a:r>
              <a:rPr kumimoji="0" lang="en-US"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312</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t>
            </a:r>
            <a:r>
              <a:rPr kumimoji="0" sz="1500" b="0" i="0" u="none" strike="noStrike" kern="0" cap="none" spc="11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4</a:t>
            </a:r>
            <a:r>
              <a:rPr kumimoji="0" lang="en-US"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err="1">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Buonato</a:t>
            </a:r>
            <a:r>
              <a:rPr kumimoji="0" lang="en-US"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JM</a:t>
            </a:r>
            <a:r>
              <a:rPr kumimoji="0" sz="1500" b="0" i="0" u="none" strike="noStrike" kern="0" cap="none" spc="12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et</a:t>
            </a:r>
            <a:r>
              <a:rPr kumimoji="0" sz="1500" b="0" i="0"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al.</a:t>
            </a:r>
            <a:r>
              <a:rPr kumimoji="0" sz="1500" b="0" i="0" u="none" strike="noStrike" kern="0" cap="none" spc="9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Mol</a:t>
            </a:r>
            <a:r>
              <a:rPr kumimoji="0" sz="1500" b="0" i="1" u="none" strike="noStrike" kern="0" cap="none" spc="11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Cancer</a:t>
            </a:r>
            <a:r>
              <a:rPr kumimoji="0" sz="1500" b="0" i="1" u="none" strike="noStrike" kern="0" cap="none" spc="10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The</a:t>
            </a:r>
            <a:r>
              <a:rPr kumimoji="0" sz="1500" b="0" i="1"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2022;</a:t>
            </a:r>
            <a:r>
              <a:rPr kumimoji="0" sz="1500" b="0" i="0" u="none" strike="noStrike" kern="0" cap="none" spc="-1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21(7):1171-</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83;</a:t>
            </a:r>
            <a:r>
              <a:rPr kumimoji="0" sz="1500" b="0" i="0" u="none" strike="noStrike" kern="0" cap="none" spc="12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5</a:t>
            </a:r>
            <a:r>
              <a:rPr kumimoji="0" lang="en-US"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Zhu</a:t>
            </a:r>
            <a:r>
              <a:rPr kumimoji="0" lang="en-US"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Y</a:t>
            </a:r>
            <a:r>
              <a:rPr kumimoji="0" sz="1500" b="0" i="0" u="none" strike="noStrike" kern="0" cap="none" spc="9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et</a:t>
            </a:r>
            <a:r>
              <a:rPr kumimoji="0" sz="1500" b="0" i="0" u="none" strike="noStrike" kern="0" cap="none" spc="9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al.</a:t>
            </a:r>
            <a:r>
              <a:rPr kumimoji="0" sz="1500" b="0" i="0" u="none" strike="noStrike" kern="0" cap="none" spc="9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Proc</a:t>
            </a:r>
            <a:r>
              <a:rPr kumimoji="0" sz="1500" b="0" i="1" u="none" strike="noStrike" kern="0" cap="none" spc="8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Nat</a:t>
            </a:r>
            <a:r>
              <a:rPr kumimoji="0" sz="1500" b="0" i="1" u="none" strike="noStrike" kern="0" cap="none" spc="9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err="1">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Acad</a:t>
            </a:r>
            <a:r>
              <a:rPr kumimoji="0" sz="1500" b="0" i="1" u="none" strike="noStrike" kern="0" cap="none" spc="8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Sci</a:t>
            </a:r>
            <a:r>
              <a:rPr kumimoji="0" sz="1500" b="0" i="1" u="none" strike="noStrike" kern="0" cap="none" spc="9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2003;100(26):15486-91;</a:t>
            </a:r>
            <a:r>
              <a:rPr kumimoji="0" sz="1500" b="0" i="0" u="none" strike="noStrike" kern="0" cap="none" spc="15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6</a:t>
            </a:r>
            <a:r>
              <a:rPr kumimoji="0" lang="en-US" sz="1500" b="0" i="0" u="none" strike="noStrike" kern="0" cap="none" spc="0" normalizeH="0" baseline="27777"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Qin</a:t>
            </a:r>
            <a:r>
              <a:rPr kumimoji="0" lang="en-US"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H</a:t>
            </a:r>
            <a:r>
              <a:rPr kumimoji="0" sz="1500" b="0" i="0" u="none" strike="noStrike" kern="0" cap="none" spc="10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et</a:t>
            </a:r>
            <a:r>
              <a:rPr kumimoji="0" sz="1500" b="0" i="0" u="none" strike="noStrike" kern="0" cap="none" spc="7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al.</a:t>
            </a:r>
            <a:r>
              <a:rPr kumimoji="0" sz="1500" b="0" i="0" u="none" strike="noStrike" kern="0" cap="none" spc="11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Mol</a:t>
            </a:r>
            <a:r>
              <a:rPr kumimoji="0" sz="1500" b="0" i="1" u="none" strike="noStrike" kern="0" cap="none" spc="9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1"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Ther</a:t>
            </a:r>
            <a:r>
              <a:rPr kumimoji="0" sz="1500" b="0" i="1" u="none" strike="noStrike" kern="0" cap="none" spc="105"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 </a:t>
            </a:r>
            <a:r>
              <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2019;27(7):1262-</a:t>
            </a:r>
            <a:r>
              <a:rPr kumimoji="0" sz="1500" b="0" i="0" u="none" strike="noStrike" kern="0" cap="none" spc="-1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rPr>
              <a:t>74.</a:t>
            </a:r>
            <a:endParaRPr kumimoji="0" sz="1500" b="0" i="0" u="none" strike="noStrike" kern="0" cap="none" spc="0" normalizeH="0" baseline="0" noProof="0" dirty="0">
              <a:ln>
                <a:noFill/>
              </a:ln>
              <a:solidFill>
                <a:sysClr val="windowText" lastClr="000000"/>
              </a:solidFill>
              <a:effectLst/>
              <a:uLnTx/>
              <a:uFillTx/>
              <a:latin typeface="Calibri" panose="020F0502020204030204" pitchFamily="34" charset="0"/>
              <a:ea typeface="MS PGothic" charset="0"/>
              <a:cs typeface="Calibri" panose="020F0502020204030204" pitchFamily="34" charset="0"/>
            </a:endParaRPr>
          </a:p>
        </p:txBody>
      </p:sp>
      <p:sp>
        <p:nvSpPr>
          <p:cNvPr id="20" name="object 20"/>
          <p:cNvSpPr txBox="1"/>
          <p:nvPr/>
        </p:nvSpPr>
        <p:spPr>
          <a:xfrm>
            <a:off x="394515" y="678632"/>
            <a:ext cx="11424920" cy="1020151"/>
          </a:xfrm>
          <a:prstGeom prst="rect">
            <a:avLst/>
          </a:prstGeom>
        </p:spPr>
        <p:txBody>
          <a:bodyPr vert="horz" wrap="square" lIns="0" tIns="17145" rIns="0" bIns="0" rtlCol="0">
            <a:spAutoFit/>
          </a:bodyPr>
          <a:lstStyle/>
          <a:p>
            <a:pPr marL="25400" marR="0" lvl="0" indent="0" algn="ctr" defTabSz="914400" rtl="0" eaLnBrk="1" fontAlgn="auto" latinLnBrk="0" hangingPunct="1">
              <a:lnSpc>
                <a:spcPct val="100000"/>
              </a:lnSpc>
              <a:spcBef>
                <a:spcPts val="135"/>
              </a:spcBef>
              <a:spcAft>
                <a:spcPts val="0"/>
              </a:spcAft>
              <a:buClrTx/>
              <a:buSzTx/>
              <a:buFontTx/>
              <a:buNone/>
              <a:tabLst/>
              <a:defRPr/>
            </a:pPr>
            <a:r>
              <a:rPr kumimoji="0" sz="2100" b="1" i="0" u="none" strike="noStrike" kern="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Autologous</a:t>
            </a:r>
            <a:r>
              <a:rPr kumimoji="0" sz="2100" b="1" i="0" u="none" strike="noStrike" kern="0" cap="none" spc="35"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t>
            </a:r>
            <a:r>
              <a:rPr kumimoji="0" sz="2100" b="1" i="0" u="none" strike="noStrike" kern="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BCMA-directed</a:t>
            </a:r>
            <a:r>
              <a:rPr kumimoji="0" sz="2100" b="1" i="0" u="none" strike="noStrike" kern="0" cap="none" spc="45"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t>
            </a:r>
            <a:r>
              <a:rPr kumimoji="0" sz="2100" b="1" i="0" u="none" strike="noStrike" kern="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CAR</a:t>
            </a:r>
            <a:r>
              <a:rPr kumimoji="0" sz="2100" b="1" i="0" u="none" strike="noStrike" kern="0" cap="none" spc="45"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t>
            </a:r>
            <a:r>
              <a:rPr kumimoji="0" sz="2100" b="1" i="0" u="none" strike="noStrike" kern="0" cap="none" spc="-6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T-</a:t>
            </a:r>
            <a:r>
              <a:rPr kumimoji="0" sz="2100" b="1" i="0" u="none" strike="noStrike" kern="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cell</a:t>
            </a:r>
            <a:r>
              <a:rPr kumimoji="0" sz="2100" b="1" i="0" u="none" strike="noStrike" kern="0" cap="none" spc="7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t>
            </a:r>
            <a:r>
              <a:rPr kumimoji="0" sz="2100" b="1" i="0" u="none" strike="noStrike" kern="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therapy</a:t>
            </a:r>
            <a:r>
              <a:rPr kumimoji="0" sz="2100" b="1" i="0" u="none" strike="noStrike" kern="0" cap="none" spc="55"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t>
            </a:r>
            <a:r>
              <a:rPr kumimoji="0" sz="2100" b="1" i="0" u="none" strike="noStrike" kern="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using</a:t>
            </a:r>
            <a:r>
              <a:rPr kumimoji="0" sz="2100" b="1" i="0" u="none" strike="noStrike" kern="0" cap="none" spc="55"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t>
            </a:r>
            <a:r>
              <a:rPr kumimoji="0" sz="2100" b="1" i="0" u="none" strike="noStrike" kern="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a</a:t>
            </a:r>
            <a:r>
              <a:rPr kumimoji="0" sz="2100" b="1" i="0" u="none" strike="noStrike" kern="0" cap="none" spc="8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t>
            </a:r>
            <a:r>
              <a:rPr kumimoji="0" sz="2100" b="1" i="0" u="none" strike="noStrike" kern="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novel</a:t>
            </a:r>
            <a:r>
              <a:rPr kumimoji="0" sz="2100" b="1" i="0" u="none" strike="noStrike" kern="0" cap="none" spc="6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t>
            </a:r>
            <a:r>
              <a:rPr kumimoji="0" sz="2100" b="1" i="0" u="none" strike="noStrike" kern="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D-Domain</a:t>
            </a:r>
            <a:r>
              <a:rPr kumimoji="0" sz="2100" b="1" i="0" u="none" strike="noStrike" kern="0" cap="none" spc="45"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t>
            </a:r>
            <a:r>
              <a:rPr kumimoji="0" sz="2100" b="1" i="0" u="none" strike="noStrike" kern="0" cap="none" spc="-1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binder</a:t>
            </a:r>
            <a:r>
              <a:rPr kumimoji="0" sz="2100" b="1" i="0" u="none" strike="noStrike" kern="0" cap="none" spc="-15" normalizeH="0" baseline="25793"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1</a:t>
            </a:r>
            <a:endParaRPr kumimoji="0" sz="2100" b="0" i="0" u="none" strike="noStrike" kern="0" cap="none" spc="0" normalizeH="0" baseline="25793" noProof="0" dirty="0">
              <a:ln>
                <a:noFill/>
              </a:ln>
              <a:solidFill>
                <a:srgbClr val="0432FF"/>
              </a:solidFill>
              <a:effectLst/>
              <a:uLnTx/>
              <a:uFillTx/>
              <a:latin typeface="Calibri" panose="020F0502020204030204" pitchFamily="34" charset="0"/>
              <a:ea typeface="MS PGothic" charset="0"/>
              <a:cs typeface="Calibri" panose="020F0502020204030204" pitchFamily="34" charset="0"/>
            </a:endParaRPr>
          </a:p>
          <a:p>
            <a:pPr marL="7827645" marR="0" lvl="0" indent="0" algn="ctr" defTabSz="914400" rtl="0" eaLnBrk="1" fontAlgn="auto" latinLnBrk="0" hangingPunct="1">
              <a:lnSpc>
                <a:spcPts val="1920"/>
              </a:lnSpc>
              <a:spcBef>
                <a:spcPts val="1470"/>
              </a:spcBef>
              <a:spcAft>
                <a:spcPts val="0"/>
              </a:spcAft>
              <a:buClrTx/>
              <a:buSzTx/>
              <a:buFontTx/>
              <a:buNone/>
              <a:tabLst/>
              <a:defRPr/>
            </a:pPr>
            <a:r>
              <a:rPr kumimoji="0" lang="en-US" sz="1600" b="1" i="0" u="none" strike="noStrike" kern="0" cap="none" spc="-20" normalizeH="0" baseline="0" noProof="0" dirty="0">
                <a:ln>
                  <a:noFill/>
                </a:ln>
                <a:solidFill>
                  <a:sysClr val="windowText" lastClr="000000"/>
                </a:solidFill>
                <a:effectLst/>
                <a:uLnTx/>
                <a:uFillTx/>
                <a:latin typeface="Arial"/>
                <a:ea typeface="MS PGothic" charset="0"/>
                <a:cs typeface="Arial"/>
              </a:rPr>
              <a:t>D-Domain attributes: </a:t>
            </a:r>
            <a:r>
              <a:rPr kumimoji="0" lang="en-US" sz="1600" b="1" i="0" u="none" strike="noStrike" kern="0" cap="none" spc="-20" normalizeH="0" baseline="0" noProof="0" dirty="0" err="1">
                <a:ln>
                  <a:noFill/>
                </a:ln>
                <a:solidFill>
                  <a:sysClr val="windowText" lastClr="000000"/>
                </a:solidFill>
                <a:effectLst/>
                <a:uLnTx/>
                <a:uFillTx/>
                <a:latin typeface="Arial"/>
                <a:ea typeface="MS PGothic" charset="0"/>
                <a:cs typeface="Arial"/>
              </a:rPr>
              <a:t>nonantibody</a:t>
            </a:r>
            <a:r>
              <a:rPr kumimoji="0" lang="en-US" sz="1600" b="1" i="0" u="none" strike="noStrike" kern="0" cap="none" spc="-20" normalizeH="0" baseline="0" noProof="0" dirty="0">
                <a:ln>
                  <a:noFill/>
                </a:ln>
                <a:solidFill>
                  <a:sysClr val="windowText" lastClr="000000"/>
                </a:solidFill>
                <a:effectLst/>
                <a:uLnTx/>
                <a:uFillTx/>
                <a:latin typeface="Arial"/>
                <a:ea typeface="MS PGothic" charset="0"/>
                <a:cs typeface="Arial"/>
              </a:rPr>
              <a:t>-derived synthetic protein</a:t>
            </a:r>
            <a:r>
              <a:rPr kumimoji="0" sz="1350" b="1" i="0" u="none" strike="noStrike" kern="0" cap="none" spc="-15" normalizeH="0" baseline="24691" noProof="0" dirty="0">
                <a:ln>
                  <a:noFill/>
                </a:ln>
                <a:solidFill>
                  <a:sysClr val="windowText" lastClr="000000"/>
                </a:solidFill>
                <a:effectLst/>
                <a:uLnTx/>
                <a:uFillTx/>
                <a:latin typeface="Arial"/>
                <a:ea typeface="MS PGothic" charset="0"/>
                <a:cs typeface="Arial"/>
              </a:rPr>
              <a:t>1,2</a:t>
            </a:r>
            <a:endParaRPr kumimoji="0" sz="1350" b="0" i="0" u="none" strike="noStrike" kern="0" cap="none" spc="0" normalizeH="0" baseline="24691" noProof="0" dirty="0">
              <a:ln>
                <a:noFill/>
              </a:ln>
              <a:solidFill>
                <a:sysClr val="windowText" lastClr="000000"/>
              </a:solidFill>
              <a:effectLst/>
              <a:uLnTx/>
              <a:uFillTx/>
              <a:latin typeface="Arial"/>
              <a:ea typeface="MS PGothic" charset="0"/>
              <a:cs typeface="Arial"/>
            </a:endParaRPr>
          </a:p>
        </p:txBody>
      </p:sp>
      <p:sp>
        <p:nvSpPr>
          <p:cNvPr id="21" name="object 21"/>
          <p:cNvSpPr/>
          <p:nvPr/>
        </p:nvSpPr>
        <p:spPr>
          <a:xfrm>
            <a:off x="8133595" y="1748763"/>
            <a:ext cx="3775075" cy="0"/>
          </a:xfrm>
          <a:custGeom>
            <a:avLst/>
            <a:gdLst/>
            <a:ahLst/>
            <a:cxnLst/>
            <a:rect l="l" t="t" r="r" b="b"/>
            <a:pathLst>
              <a:path w="3775075">
                <a:moveTo>
                  <a:pt x="0" y="0"/>
                </a:moveTo>
                <a:lnTo>
                  <a:pt x="3774846" y="0"/>
                </a:lnTo>
              </a:path>
            </a:pathLst>
          </a:custGeom>
          <a:ln w="254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sp>
        <p:nvSpPr>
          <p:cNvPr id="22" name="object 22"/>
          <p:cNvSpPr txBox="1"/>
          <p:nvPr/>
        </p:nvSpPr>
        <p:spPr>
          <a:xfrm>
            <a:off x="8117496" y="2298575"/>
            <a:ext cx="383540"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1" i="0" u="none" strike="noStrike" kern="0" cap="none" spc="-20" normalizeH="0" baseline="0" noProof="0" dirty="0">
                <a:ln>
                  <a:noFill/>
                </a:ln>
                <a:solidFill>
                  <a:sysClr val="windowText" lastClr="000000"/>
                </a:solidFill>
                <a:effectLst/>
                <a:uLnTx/>
                <a:uFillTx/>
                <a:latin typeface="Arial"/>
                <a:ea typeface="MS PGothic" charset="0"/>
                <a:cs typeface="Arial"/>
              </a:rPr>
              <a:t>Size</a:t>
            </a:r>
            <a:endParaRPr kumimoji="0" sz="1400" b="0" i="0" u="none" strike="noStrike" kern="0" cap="none" spc="0" normalizeH="0" baseline="0" noProof="0">
              <a:ln>
                <a:noFill/>
              </a:ln>
              <a:solidFill>
                <a:sysClr val="windowText" lastClr="000000"/>
              </a:solidFill>
              <a:effectLst/>
              <a:uLnTx/>
              <a:uFillTx/>
              <a:latin typeface="Arial"/>
              <a:ea typeface="MS PGothic" charset="0"/>
              <a:cs typeface="Arial"/>
            </a:endParaRPr>
          </a:p>
        </p:txBody>
      </p:sp>
      <p:sp>
        <p:nvSpPr>
          <p:cNvPr id="23" name="object 23"/>
          <p:cNvSpPr txBox="1"/>
          <p:nvPr/>
        </p:nvSpPr>
        <p:spPr>
          <a:xfrm>
            <a:off x="8117496" y="3674756"/>
            <a:ext cx="719455"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1" i="0" u="none" strike="noStrike" kern="0" cap="none" spc="-10" normalizeH="0" baseline="0" noProof="0" dirty="0">
                <a:ln>
                  <a:noFill/>
                </a:ln>
                <a:solidFill>
                  <a:sysClr val="windowText" lastClr="000000"/>
                </a:solidFill>
                <a:effectLst/>
                <a:uLnTx/>
                <a:uFillTx/>
                <a:latin typeface="Arial"/>
                <a:ea typeface="MS PGothic" charset="0"/>
                <a:cs typeface="Arial"/>
              </a:rPr>
              <a:t>Stability</a:t>
            </a:r>
            <a:endParaRPr kumimoji="0" sz="1400" b="0" i="0" u="none" strike="noStrike" kern="0" cap="none" spc="0" normalizeH="0" baseline="0" noProof="0">
              <a:ln>
                <a:noFill/>
              </a:ln>
              <a:solidFill>
                <a:sysClr val="windowText" lastClr="000000"/>
              </a:solidFill>
              <a:effectLst/>
              <a:uLnTx/>
              <a:uFillTx/>
              <a:latin typeface="Arial"/>
              <a:ea typeface="MS PGothic" charset="0"/>
              <a:cs typeface="Arial"/>
            </a:endParaRPr>
          </a:p>
        </p:txBody>
      </p:sp>
      <p:sp>
        <p:nvSpPr>
          <p:cNvPr id="24" name="object 24"/>
          <p:cNvSpPr txBox="1"/>
          <p:nvPr/>
        </p:nvSpPr>
        <p:spPr>
          <a:xfrm>
            <a:off x="8117496" y="5086064"/>
            <a:ext cx="818515"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1" i="0" u="none" strike="noStrike" kern="0" cap="none" spc="-10" normalizeH="0" baseline="0" noProof="0" dirty="0">
                <a:ln>
                  <a:noFill/>
                </a:ln>
                <a:solidFill>
                  <a:sysClr val="windowText" lastClr="000000"/>
                </a:solidFill>
                <a:effectLst/>
                <a:uLnTx/>
                <a:uFillTx/>
                <a:latin typeface="Arial"/>
                <a:ea typeface="MS PGothic" charset="0"/>
                <a:cs typeface="Arial"/>
              </a:rPr>
              <a:t>Structure</a:t>
            </a:r>
            <a:endParaRPr kumimoji="0" sz="1400" b="0" i="0" u="none" strike="noStrike" kern="0" cap="none" spc="0" normalizeH="0" baseline="0" noProof="0">
              <a:ln>
                <a:noFill/>
              </a:ln>
              <a:solidFill>
                <a:sysClr val="windowText" lastClr="000000"/>
              </a:solidFill>
              <a:effectLst/>
              <a:uLnTx/>
              <a:uFillTx/>
              <a:latin typeface="Arial"/>
              <a:ea typeface="MS PGothic" charset="0"/>
              <a:cs typeface="Arial"/>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90041" y="1052742"/>
            <a:ext cx="10374511" cy="4896538"/>
          </a:xfrm>
          <a:prstGeom prst="rect">
            <a:avLst/>
          </a:prstGeom>
        </p:spPr>
      </p:pic>
      <p:sp>
        <p:nvSpPr>
          <p:cNvPr id="3" name="object 3" descr="$PPTXTitle"/>
          <p:cNvSpPr txBox="1">
            <a:spLocks noGrp="1"/>
          </p:cNvSpPr>
          <p:nvPr>
            <p:ph type="title"/>
          </p:nvPr>
        </p:nvSpPr>
        <p:spPr>
          <a:xfrm>
            <a:off x="402115" y="77703"/>
            <a:ext cx="11387769" cy="923330"/>
          </a:xfrm>
          <a:prstGeom prst="rect">
            <a:avLst/>
          </a:prstGeom>
        </p:spPr>
        <p:txBody>
          <a:bodyPr vert="horz" wrap="square" lIns="0" tIns="0" rIns="0" bIns="0" rtlCol="0" anchor="ctr">
            <a:spAutoFit/>
          </a:bodyPr>
          <a:lstStyle/>
          <a:p>
            <a:pPr marL="9525" algn="l">
              <a:lnSpc>
                <a:spcPct val="100000"/>
              </a:lnSpc>
              <a:spcBef>
                <a:spcPts val="100"/>
              </a:spcBef>
            </a:pPr>
            <a:r>
              <a:rPr lang="en-US" spc="-20" dirty="0">
                <a:solidFill>
                  <a:srgbClr val="0432FF"/>
                </a:solidFill>
              </a:rPr>
              <a:t>Phase II </a:t>
            </a:r>
            <a:r>
              <a:rPr spc="-20" dirty="0">
                <a:solidFill>
                  <a:srgbClr val="0432FF"/>
                </a:solidFill>
              </a:rPr>
              <a:t>iMMagine-</a:t>
            </a:r>
            <a:r>
              <a:rPr dirty="0">
                <a:solidFill>
                  <a:srgbClr val="0432FF"/>
                </a:solidFill>
              </a:rPr>
              <a:t>1</a:t>
            </a:r>
            <a:r>
              <a:rPr lang="en-US" dirty="0">
                <a:solidFill>
                  <a:srgbClr val="0432FF"/>
                </a:solidFill>
              </a:rPr>
              <a:t> Trial</a:t>
            </a:r>
            <a:r>
              <a:rPr dirty="0">
                <a:solidFill>
                  <a:srgbClr val="0432FF"/>
                </a:solidFill>
              </a:rPr>
              <a:t>:</a:t>
            </a:r>
            <a:r>
              <a:rPr spc="-25" dirty="0">
                <a:solidFill>
                  <a:srgbClr val="0432FF"/>
                </a:solidFill>
              </a:rPr>
              <a:t> </a:t>
            </a:r>
            <a:r>
              <a:rPr lang="en-US" dirty="0">
                <a:solidFill>
                  <a:srgbClr val="0432FF"/>
                </a:solidFill>
              </a:rPr>
              <a:t>Overall Response Rate (ORR)</a:t>
            </a:r>
            <a:r>
              <a:rPr spc="-30" dirty="0">
                <a:solidFill>
                  <a:srgbClr val="0432FF"/>
                </a:solidFill>
              </a:rPr>
              <a:t> </a:t>
            </a:r>
            <a:r>
              <a:rPr dirty="0">
                <a:solidFill>
                  <a:srgbClr val="0432FF"/>
                </a:solidFill>
              </a:rPr>
              <a:t>and</a:t>
            </a:r>
            <a:r>
              <a:rPr spc="-10" dirty="0">
                <a:solidFill>
                  <a:srgbClr val="0432FF"/>
                </a:solidFill>
              </a:rPr>
              <a:t> </a:t>
            </a:r>
            <a:r>
              <a:rPr dirty="0">
                <a:solidFill>
                  <a:srgbClr val="0432FF"/>
                </a:solidFill>
              </a:rPr>
              <a:t>Depth</a:t>
            </a:r>
            <a:r>
              <a:rPr spc="-20" dirty="0">
                <a:solidFill>
                  <a:srgbClr val="0432FF"/>
                </a:solidFill>
              </a:rPr>
              <a:t> </a:t>
            </a:r>
            <a:r>
              <a:rPr dirty="0">
                <a:solidFill>
                  <a:srgbClr val="0432FF"/>
                </a:solidFill>
              </a:rPr>
              <a:t>of</a:t>
            </a:r>
            <a:r>
              <a:rPr spc="-20" dirty="0">
                <a:solidFill>
                  <a:srgbClr val="0432FF"/>
                </a:solidFill>
              </a:rPr>
              <a:t> </a:t>
            </a:r>
            <a:r>
              <a:rPr spc="-10" dirty="0">
                <a:solidFill>
                  <a:srgbClr val="0432FF"/>
                </a:solidFill>
              </a:rPr>
              <a:t>Response</a:t>
            </a:r>
            <a:r>
              <a:rPr lang="en-US" spc="-10" dirty="0">
                <a:solidFill>
                  <a:srgbClr val="0432FF"/>
                </a:solidFill>
              </a:rPr>
              <a:t> with Anito-cel for Relapsed/Refractory MM</a:t>
            </a:r>
            <a:endParaRPr spc="-10" dirty="0">
              <a:solidFill>
                <a:srgbClr val="0432FF"/>
              </a:solidFill>
            </a:endParaRPr>
          </a:p>
        </p:txBody>
      </p:sp>
      <p:sp>
        <p:nvSpPr>
          <p:cNvPr id="4" name="object 4"/>
          <p:cNvSpPr txBox="1"/>
          <p:nvPr/>
        </p:nvSpPr>
        <p:spPr>
          <a:xfrm>
            <a:off x="119336" y="6668812"/>
            <a:ext cx="3080897" cy="166199"/>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sz="1500" b="0" i="0" u="none" strike="noStrike" kern="0" cap="none" spc="-20" normalizeH="0" baseline="0" noProof="0" dirty="0">
                <a:ln>
                  <a:noFill/>
                </a:ln>
                <a:solidFill>
                  <a:prstClr val="black"/>
                </a:solidFill>
                <a:effectLst/>
                <a:uLnTx/>
                <a:uFillTx/>
                <a:latin typeface="Calibri"/>
                <a:ea typeface="MS PGothic" charset="0"/>
                <a:cs typeface="Calibri"/>
              </a:rPr>
              <a:t>Patel</a:t>
            </a:r>
            <a:r>
              <a:rPr kumimoji="0" sz="1500" b="0" i="0" u="none" strike="noStrike" kern="0" cap="none" spc="-50" normalizeH="0" baseline="0" noProof="0" dirty="0">
                <a:ln>
                  <a:noFill/>
                </a:ln>
                <a:solidFill>
                  <a:prstClr val="black"/>
                </a:solidFill>
                <a:effectLst/>
                <a:uLnTx/>
                <a:uFillTx/>
                <a:latin typeface="Calibri"/>
                <a:ea typeface="MS PGothic" charset="0"/>
                <a:cs typeface="Calibri"/>
              </a:rPr>
              <a:t> </a:t>
            </a:r>
            <a:r>
              <a:rPr kumimoji="0" lang="en-US" sz="1500" b="0" i="0" u="none" strike="noStrike" kern="0" cap="none" spc="-50" normalizeH="0" baseline="0" noProof="0" dirty="0">
                <a:ln>
                  <a:noFill/>
                </a:ln>
                <a:solidFill>
                  <a:prstClr val="black"/>
                </a:solidFill>
                <a:effectLst/>
                <a:uLnTx/>
                <a:uFillTx/>
                <a:latin typeface="Calibri"/>
                <a:ea typeface="MS PGothic" charset="0"/>
                <a:cs typeface="Calibri"/>
              </a:rPr>
              <a:t>K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et</a:t>
            </a:r>
            <a:r>
              <a:rPr kumimoji="0" sz="1500" b="0" i="0" u="none" strike="noStrike" kern="0" cap="none" spc="-35"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al.</a:t>
            </a:r>
            <a:r>
              <a:rPr kumimoji="0" sz="1500" b="0" i="0" u="none" strike="noStrike" kern="0" cap="none" spc="-40"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ASH</a:t>
            </a:r>
            <a:r>
              <a:rPr kumimoji="0" sz="1500" b="0" i="0" u="none" strike="noStrike" kern="0" cap="none" spc="-40"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10" normalizeH="0" baseline="0" noProof="0" dirty="0">
                <a:ln>
                  <a:noFill/>
                </a:ln>
                <a:solidFill>
                  <a:prstClr val="black"/>
                </a:solidFill>
                <a:effectLst/>
                <a:uLnTx/>
                <a:uFillTx/>
                <a:latin typeface="Calibri"/>
                <a:ea typeface="MS PGothic" charset="0"/>
                <a:cs typeface="Calibri"/>
              </a:rPr>
              <a:t>2025;</a:t>
            </a:r>
            <a:r>
              <a:rPr kumimoji="0" sz="1500" b="0" i="0" u="none" strike="noStrike" kern="0" cap="none" spc="-20" normalizeH="0" baseline="0" noProof="0" dirty="0">
                <a:ln>
                  <a:noFill/>
                </a:ln>
                <a:solidFill>
                  <a:prstClr val="black"/>
                </a:solidFill>
                <a:effectLst/>
                <a:uLnTx/>
                <a:uFillTx/>
                <a:latin typeface="Calibri"/>
                <a:ea typeface="MS PGothic" charset="0"/>
                <a:cs typeface="Calibri"/>
              </a:rPr>
              <a:t>Abstract</a:t>
            </a:r>
            <a:r>
              <a:rPr kumimoji="0" sz="1500" b="0" i="0" u="none" strike="noStrike" kern="0" cap="none" spc="-50"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25" normalizeH="0" baseline="0" noProof="0" dirty="0">
                <a:ln>
                  <a:noFill/>
                </a:ln>
                <a:solidFill>
                  <a:prstClr val="black"/>
                </a:solidFill>
                <a:effectLst/>
                <a:uLnTx/>
                <a:uFillTx/>
                <a:latin typeface="Calibri"/>
                <a:ea typeface="MS PGothic" charset="0"/>
                <a:cs typeface="Calibri"/>
              </a:rPr>
              <a:t>256</a:t>
            </a:r>
            <a:r>
              <a:rPr kumimoji="0" lang="en-US" sz="1500" b="0" i="0" u="none" strike="noStrike" kern="0" cap="none" spc="-25" normalizeH="0" baseline="0" noProof="0" dirty="0">
                <a:ln>
                  <a:noFill/>
                </a:ln>
                <a:solidFill>
                  <a:prstClr val="black"/>
                </a:solidFill>
                <a:effectLst/>
                <a:uLnTx/>
                <a:uFillTx/>
                <a:latin typeface="Calibri"/>
                <a:ea typeface="MS PGothic" charset="0"/>
                <a:cs typeface="Calibri"/>
              </a:rPr>
              <a:t>.</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
        <p:nvSpPr>
          <p:cNvPr id="5" name="object 4">
            <a:extLst>
              <a:ext uri="{FF2B5EF4-FFF2-40B4-BE49-F238E27FC236}">
                <a16:creationId xmlns:a16="http://schemas.microsoft.com/office/drawing/2014/main" id="{C78323FF-243F-C487-C332-15B930497EB6}"/>
              </a:ext>
            </a:extLst>
          </p:cNvPr>
          <p:cNvSpPr txBox="1"/>
          <p:nvPr/>
        </p:nvSpPr>
        <p:spPr>
          <a:xfrm>
            <a:off x="702143" y="6048699"/>
            <a:ext cx="10350305" cy="461665"/>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0" cap="none" spc="-20" normalizeH="0" baseline="0" noProof="0" dirty="0">
                <a:ln>
                  <a:noFill/>
                </a:ln>
                <a:solidFill>
                  <a:prstClr val="black"/>
                </a:solidFill>
                <a:effectLst/>
                <a:uLnTx/>
                <a:uFillTx/>
                <a:latin typeface="Calibri"/>
                <a:ea typeface="MS PGothic" charset="0"/>
                <a:cs typeface="Calibri"/>
              </a:rPr>
              <a:t>IRC = independent review committee; </a:t>
            </a:r>
            <a:r>
              <a:rPr kumimoji="0" lang="en-US" sz="1500" b="0" i="0" u="none" strike="noStrike" kern="0" cap="none" spc="-20" normalizeH="0" baseline="0" noProof="0" dirty="0" err="1">
                <a:ln>
                  <a:noFill/>
                </a:ln>
                <a:solidFill>
                  <a:prstClr val="black"/>
                </a:solidFill>
                <a:effectLst/>
                <a:uLnTx/>
                <a:uFillTx/>
                <a:latin typeface="Calibri"/>
                <a:ea typeface="MS PGothic" charset="0"/>
                <a:cs typeface="Calibri"/>
              </a:rPr>
              <a:t>sCR</a:t>
            </a:r>
            <a:r>
              <a:rPr kumimoji="0" lang="en-US" sz="1500" b="0" i="0" u="none" strike="noStrike" kern="0" cap="none" spc="-20" normalizeH="0" baseline="0" noProof="0" dirty="0">
                <a:ln>
                  <a:noFill/>
                </a:ln>
                <a:solidFill>
                  <a:prstClr val="black"/>
                </a:solidFill>
                <a:effectLst/>
                <a:uLnTx/>
                <a:uFillTx/>
                <a:latin typeface="Calibri"/>
                <a:ea typeface="MS PGothic" charset="0"/>
                <a:cs typeface="Calibri"/>
              </a:rPr>
              <a:t> = stringent complete response; CR = complete response; VGPR = very good partial response; PR = partial response</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F0344-FB31-0BC1-F26C-D302C0849B89}"/>
            </a:ext>
          </a:extLst>
        </p:cNvPr>
        <p:cNvGrpSpPr/>
        <p:nvPr/>
      </p:nvGrpSpPr>
      <p:grpSpPr>
        <a:xfrm>
          <a:off x="0" y="0"/>
          <a:ext cx="0" cy="0"/>
          <a:chOff x="0" y="0"/>
          <a:chExt cx="0" cy="0"/>
        </a:xfrm>
      </p:grpSpPr>
      <p:sp>
        <p:nvSpPr>
          <p:cNvPr id="3" name="object 3" descr="$PPTXTitle">
            <a:extLst>
              <a:ext uri="{FF2B5EF4-FFF2-40B4-BE49-F238E27FC236}">
                <a16:creationId xmlns:a16="http://schemas.microsoft.com/office/drawing/2014/main" id="{B4FE432F-9A82-ABE5-9521-9EB169440AF1}"/>
              </a:ext>
            </a:extLst>
          </p:cNvPr>
          <p:cNvSpPr txBox="1">
            <a:spLocks noGrp="1"/>
          </p:cNvSpPr>
          <p:nvPr>
            <p:ph type="title"/>
          </p:nvPr>
        </p:nvSpPr>
        <p:spPr>
          <a:xfrm>
            <a:off x="0" y="277675"/>
            <a:ext cx="12192000" cy="461665"/>
          </a:xfrm>
          <a:prstGeom prst="rect">
            <a:avLst/>
          </a:prstGeom>
        </p:spPr>
        <p:txBody>
          <a:bodyPr vert="horz" wrap="square" lIns="0" tIns="0" rIns="0" bIns="0" rtlCol="0" anchor="ctr">
            <a:spAutoFit/>
          </a:bodyPr>
          <a:lstStyle/>
          <a:p>
            <a:pPr marL="9525" algn="ctr">
              <a:lnSpc>
                <a:spcPct val="100000"/>
              </a:lnSpc>
              <a:spcBef>
                <a:spcPts val="100"/>
              </a:spcBef>
            </a:pPr>
            <a:r>
              <a:rPr spc="-20" dirty="0">
                <a:solidFill>
                  <a:srgbClr val="0432FF"/>
                </a:solidFill>
              </a:rPr>
              <a:t>iMMagine-</a:t>
            </a:r>
            <a:r>
              <a:rPr dirty="0">
                <a:solidFill>
                  <a:srgbClr val="0432FF"/>
                </a:solidFill>
              </a:rPr>
              <a:t>1:</a:t>
            </a:r>
            <a:r>
              <a:rPr spc="-25" dirty="0">
                <a:solidFill>
                  <a:srgbClr val="0432FF"/>
                </a:solidFill>
              </a:rPr>
              <a:t> </a:t>
            </a:r>
            <a:r>
              <a:rPr lang="en-US" dirty="0">
                <a:solidFill>
                  <a:srgbClr val="0432FF"/>
                </a:solidFill>
              </a:rPr>
              <a:t>Safety Update</a:t>
            </a:r>
            <a:endParaRPr spc="-10" dirty="0">
              <a:solidFill>
                <a:srgbClr val="0432FF"/>
              </a:solidFill>
            </a:endParaRPr>
          </a:p>
        </p:txBody>
      </p:sp>
      <p:sp>
        <p:nvSpPr>
          <p:cNvPr id="4" name="object 4">
            <a:extLst>
              <a:ext uri="{FF2B5EF4-FFF2-40B4-BE49-F238E27FC236}">
                <a16:creationId xmlns:a16="http://schemas.microsoft.com/office/drawing/2014/main" id="{483A8A44-3226-1529-7842-8C0DEB0518BC}"/>
              </a:ext>
            </a:extLst>
          </p:cNvPr>
          <p:cNvSpPr txBox="1"/>
          <p:nvPr/>
        </p:nvSpPr>
        <p:spPr>
          <a:xfrm>
            <a:off x="253389" y="6509194"/>
            <a:ext cx="11356554" cy="320088"/>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sz="1500" b="0" i="0" u="none" strike="noStrike" kern="0" cap="none" spc="-20" normalizeH="0" baseline="0" noProof="0" dirty="0">
                <a:ln>
                  <a:noFill/>
                </a:ln>
                <a:solidFill>
                  <a:prstClr val="black"/>
                </a:solidFill>
                <a:effectLst/>
                <a:uLnTx/>
                <a:uFillTx/>
                <a:latin typeface="Calibri"/>
                <a:ea typeface="MS PGothic" charset="0"/>
                <a:cs typeface="Calibri"/>
              </a:rPr>
              <a:t>Patel</a:t>
            </a:r>
            <a:r>
              <a:rPr kumimoji="0" sz="1500" b="0" i="0" u="none" strike="noStrike" kern="0" cap="none" spc="-50" normalizeH="0" baseline="0" noProof="0" dirty="0">
                <a:ln>
                  <a:noFill/>
                </a:ln>
                <a:solidFill>
                  <a:prstClr val="black"/>
                </a:solidFill>
                <a:effectLst/>
                <a:uLnTx/>
                <a:uFillTx/>
                <a:latin typeface="Calibri"/>
                <a:ea typeface="MS PGothic" charset="0"/>
                <a:cs typeface="Calibri"/>
              </a:rPr>
              <a:t> </a:t>
            </a:r>
            <a:r>
              <a:rPr kumimoji="0" lang="en-US" sz="1500" b="0" i="0" u="none" strike="noStrike" kern="0" cap="none" spc="-50" normalizeH="0" baseline="0" noProof="0" dirty="0">
                <a:ln>
                  <a:noFill/>
                </a:ln>
                <a:solidFill>
                  <a:prstClr val="black"/>
                </a:solidFill>
                <a:effectLst/>
                <a:uLnTx/>
                <a:uFillTx/>
                <a:latin typeface="Calibri"/>
                <a:ea typeface="MS PGothic" charset="0"/>
                <a:cs typeface="Calibri"/>
              </a:rPr>
              <a:t>K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et</a:t>
            </a:r>
            <a:r>
              <a:rPr kumimoji="0" sz="1500" b="0" i="0" u="none" strike="noStrike" kern="0" cap="none" spc="-35"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al.</a:t>
            </a:r>
            <a:r>
              <a:rPr kumimoji="0" sz="1500" b="0" i="0" u="none" strike="noStrike" kern="0" cap="none" spc="-40"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ASH</a:t>
            </a:r>
            <a:r>
              <a:rPr kumimoji="0" sz="1500" b="0" i="0" u="none" strike="noStrike" kern="0" cap="none" spc="-40"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10" normalizeH="0" baseline="0" noProof="0" dirty="0">
                <a:ln>
                  <a:noFill/>
                </a:ln>
                <a:solidFill>
                  <a:prstClr val="black"/>
                </a:solidFill>
                <a:effectLst/>
                <a:uLnTx/>
                <a:uFillTx/>
                <a:latin typeface="Calibri"/>
                <a:ea typeface="MS PGothic" charset="0"/>
                <a:cs typeface="Calibri"/>
              </a:rPr>
              <a:t>2025;</a:t>
            </a:r>
            <a:r>
              <a:rPr kumimoji="0" sz="1500" b="0" i="0" u="none" strike="noStrike" kern="0" cap="none" spc="-20" normalizeH="0" baseline="0" noProof="0" dirty="0">
                <a:ln>
                  <a:noFill/>
                </a:ln>
                <a:solidFill>
                  <a:prstClr val="black"/>
                </a:solidFill>
                <a:effectLst/>
                <a:uLnTx/>
                <a:uFillTx/>
                <a:latin typeface="Calibri"/>
                <a:ea typeface="MS PGothic" charset="0"/>
                <a:cs typeface="Calibri"/>
              </a:rPr>
              <a:t>Abstract</a:t>
            </a:r>
            <a:r>
              <a:rPr kumimoji="0" sz="1500" b="0" i="0" u="none" strike="noStrike" kern="0" cap="none" spc="-50"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25" normalizeH="0" baseline="0" noProof="0" dirty="0">
                <a:ln>
                  <a:noFill/>
                </a:ln>
                <a:solidFill>
                  <a:prstClr val="black"/>
                </a:solidFill>
                <a:effectLst/>
                <a:uLnTx/>
                <a:uFillTx/>
                <a:latin typeface="Calibri"/>
                <a:ea typeface="MS PGothic" charset="0"/>
                <a:cs typeface="Calibri"/>
              </a:rPr>
              <a:t>256</a:t>
            </a:r>
            <a:r>
              <a:rPr kumimoji="0" lang="en-US" sz="1500" b="0" i="0" u="none" strike="noStrike" kern="0" cap="none" spc="-25" normalizeH="0" baseline="0" noProof="0" dirty="0">
                <a:ln>
                  <a:noFill/>
                </a:ln>
                <a:solidFill>
                  <a:prstClr val="black"/>
                </a:solidFill>
                <a:effectLst/>
                <a:uLnTx/>
                <a:uFillTx/>
                <a:latin typeface="Calibri"/>
                <a:ea typeface="MS PGothic" charset="0"/>
                <a:cs typeface="Calibri"/>
              </a:rPr>
              <a:t>; https://</a:t>
            </a:r>
            <a:r>
              <a:rPr kumimoji="0" lang="en-US" sz="1500" b="0" i="0" u="none" strike="noStrike" kern="0" cap="none" spc="-25" normalizeH="0" baseline="0" noProof="0" dirty="0" err="1">
                <a:ln>
                  <a:noFill/>
                </a:ln>
                <a:solidFill>
                  <a:prstClr val="black"/>
                </a:solidFill>
                <a:effectLst/>
                <a:uLnTx/>
                <a:uFillTx/>
                <a:latin typeface="Calibri"/>
                <a:ea typeface="MS PGothic" charset="0"/>
                <a:cs typeface="Calibri"/>
              </a:rPr>
              <a:t>www.gilead.com</a:t>
            </a:r>
            <a:r>
              <a:rPr kumimoji="0" lang="en-US" sz="1500" b="0" i="0" u="none" strike="noStrike" kern="0" cap="none" spc="-25" normalizeH="0" baseline="0" noProof="0" dirty="0">
                <a:ln>
                  <a:noFill/>
                </a:ln>
                <a:solidFill>
                  <a:prstClr val="black"/>
                </a:solidFill>
                <a:effectLst/>
                <a:uLnTx/>
                <a:uFillTx/>
                <a:latin typeface="Calibri"/>
                <a:ea typeface="MS PGothic" charset="0"/>
                <a:cs typeface="Calibri"/>
              </a:rPr>
              <a:t>/news/news-details/2026/gilead-sciences-to-acquire-arcellx-to-maximize-long-term-potential-of-anito-cel. Accessed October 2026.</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pic>
        <p:nvPicPr>
          <p:cNvPr id="6" name="Picture 5">
            <a:extLst>
              <a:ext uri="{FF2B5EF4-FFF2-40B4-BE49-F238E27FC236}">
                <a16:creationId xmlns:a16="http://schemas.microsoft.com/office/drawing/2014/main" id="{BE619A50-D0FA-FD49-73D8-2757C337DD4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285904" y="785418"/>
            <a:ext cx="9036901" cy="4423050"/>
          </a:xfrm>
          <a:prstGeom prst="rect">
            <a:avLst/>
          </a:prstGeom>
        </p:spPr>
      </p:pic>
      <p:sp>
        <p:nvSpPr>
          <p:cNvPr id="8" name="TextBox 7">
            <a:extLst>
              <a:ext uri="{FF2B5EF4-FFF2-40B4-BE49-F238E27FC236}">
                <a16:creationId xmlns:a16="http://schemas.microsoft.com/office/drawing/2014/main" id="{024654E2-537C-D9EF-627F-2202D73D216A}"/>
              </a:ext>
            </a:extLst>
          </p:cNvPr>
          <p:cNvSpPr txBox="1"/>
          <p:nvPr/>
        </p:nvSpPr>
        <p:spPr>
          <a:xfrm>
            <a:off x="449854" y="5254546"/>
            <a:ext cx="1102788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S PGothic" charset="0"/>
                <a:cs typeface="+mn-cs"/>
              </a:rPr>
              <a:t>February 23, 2026: Biologics license application for anito-cel as a fourth-line treatment for patients with relapsed or refractory multiple myeloma is supported by results from the Phase 1 study (NCT04155749) and the pivotal Phase 2 iMMagine-1 study (NCT05396885) and has been accepted by the FDA with an anticipated Prescription Drug User Fee Act (PDUFA) action date of December 23, 2026.</a:t>
            </a:r>
          </a:p>
        </p:txBody>
      </p:sp>
      <p:sp>
        <p:nvSpPr>
          <p:cNvPr id="9" name="Rectangle 8">
            <a:extLst>
              <a:ext uri="{FF2B5EF4-FFF2-40B4-BE49-F238E27FC236}">
                <a16:creationId xmlns:a16="http://schemas.microsoft.com/office/drawing/2014/main" id="{2D8914F9-C3AE-6928-648D-FE10E109BEB9}"/>
              </a:ext>
            </a:extLst>
          </p:cNvPr>
          <p:cNvSpPr/>
          <p:nvPr/>
        </p:nvSpPr>
        <p:spPr>
          <a:xfrm>
            <a:off x="385590" y="5299113"/>
            <a:ext cx="10961783" cy="110168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797892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3DDAE-7A76-BA26-D456-331DBABBBA14}"/>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C6FD70CE-9FA7-B4CE-5768-63729CAB14CB}"/>
              </a:ext>
            </a:extLst>
          </p:cNvPr>
          <p:cNvSpPr txBox="1"/>
          <p:nvPr/>
        </p:nvSpPr>
        <p:spPr>
          <a:xfrm>
            <a:off x="106515" y="6650829"/>
            <a:ext cx="3560415" cy="166199"/>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Martin T et al. EHA 2024;Abstract PB2724.</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
        <p:nvSpPr>
          <p:cNvPr id="12" name="object 3" descr="$PPTXTitle">
            <a:extLst>
              <a:ext uri="{FF2B5EF4-FFF2-40B4-BE49-F238E27FC236}">
                <a16:creationId xmlns:a16="http://schemas.microsoft.com/office/drawing/2014/main" id="{28AF2786-6096-5064-1B2C-D8F588024710}"/>
              </a:ext>
            </a:extLst>
          </p:cNvPr>
          <p:cNvSpPr txBox="1">
            <a:spLocks/>
          </p:cNvSpPr>
          <p:nvPr/>
        </p:nvSpPr>
        <p:spPr>
          <a:xfrm>
            <a:off x="0" y="304066"/>
            <a:ext cx="12192000" cy="461665"/>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ctr"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iMMagine-3: A Phase III Study of Anito-cel</a:t>
            </a:r>
            <a:endParaRPr kumimoji="0" lang="en-US" sz="3000" b="1" i="0" u="none" strike="noStrike" kern="0" cap="none" spc="-10" normalizeH="0" baseline="0" noProof="0" dirty="0">
              <a:ln>
                <a:noFill/>
              </a:ln>
              <a:solidFill>
                <a:srgbClr val="0432FF"/>
              </a:solidFill>
              <a:effectLst/>
              <a:uLnTx/>
              <a:uFillTx/>
              <a:latin typeface="Calibri"/>
              <a:ea typeface="+mj-ea"/>
              <a:cs typeface="Calibri"/>
            </a:endParaRPr>
          </a:p>
        </p:txBody>
      </p:sp>
      <p:sp>
        <p:nvSpPr>
          <p:cNvPr id="6" name="Bent Arrow 5">
            <a:extLst>
              <a:ext uri="{FF2B5EF4-FFF2-40B4-BE49-F238E27FC236}">
                <a16:creationId xmlns:a16="http://schemas.microsoft.com/office/drawing/2014/main" id="{459B03D6-70D4-0A28-6975-A8F72C02F467}"/>
              </a:ext>
            </a:extLst>
          </p:cNvPr>
          <p:cNvSpPr/>
          <p:nvPr/>
        </p:nvSpPr>
        <p:spPr>
          <a:xfrm>
            <a:off x="5980923" y="1707502"/>
            <a:ext cx="2369976" cy="884149"/>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extBox 1">
            <a:extLst>
              <a:ext uri="{FF2B5EF4-FFF2-40B4-BE49-F238E27FC236}">
                <a16:creationId xmlns:a16="http://schemas.microsoft.com/office/drawing/2014/main" id="{0BBD9533-F825-B567-8EF7-493ACB2EF239}"/>
              </a:ext>
            </a:extLst>
          </p:cNvPr>
          <p:cNvSpPr txBox="1"/>
          <p:nvPr/>
        </p:nvSpPr>
        <p:spPr>
          <a:xfrm>
            <a:off x="1143576" y="2086766"/>
            <a:ext cx="2780522" cy="20313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Calibri"/>
                <a:ea typeface="+mn-ea"/>
                <a:cs typeface="+mn-cs"/>
              </a:rPr>
              <a:t>Inclusion Criteria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Patients with R/R MM who received 1-3 prior lines of therapy, including an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IMiD</a:t>
            </a:r>
            <a:r>
              <a:rPr kumimoji="0" lang="en-US" sz="1800" b="0" i="0" u="none" strike="noStrike" kern="1200" cap="none" spc="0" normalizeH="0" baseline="0" noProof="0" dirty="0">
                <a:ln>
                  <a:noFill/>
                </a:ln>
                <a:solidFill>
                  <a:prstClr val="black"/>
                </a:solidFill>
                <a:effectLst/>
                <a:uLnTx/>
                <a:uFillTx/>
                <a:latin typeface="Calibri"/>
                <a:ea typeface="+mn-ea"/>
                <a:cs typeface="+mn-cs"/>
              </a:rPr>
              <a:t> and anti-CD38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mAb</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Bent Arrow 6">
            <a:extLst>
              <a:ext uri="{FF2B5EF4-FFF2-40B4-BE49-F238E27FC236}">
                <a16:creationId xmlns:a16="http://schemas.microsoft.com/office/drawing/2014/main" id="{190BAA27-0F43-99C3-EA33-5FF3ED683541}"/>
              </a:ext>
            </a:extLst>
          </p:cNvPr>
          <p:cNvSpPr/>
          <p:nvPr/>
        </p:nvSpPr>
        <p:spPr>
          <a:xfrm flipV="1">
            <a:off x="5980923" y="3613207"/>
            <a:ext cx="2369976" cy="884149"/>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3A4970BD-6A88-2C13-632B-F81F709737A4}"/>
              </a:ext>
            </a:extLst>
          </p:cNvPr>
          <p:cNvSpPr/>
          <p:nvPr/>
        </p:nvSpPr>
        <p:spPr>
          <a:xfrm>
            <a:off x="3924098" y="2953138"/>
            <a:ext cx="1650533" cy="2985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6AF5BD43-B40B-E65B-85C0-89E42BFEBCDA}"/>
              </a:ext>
            </a:extLst>
          </p:cNvPr>
          <p:cNvSpPr txBox="1"/>
          <p:nvPr/>
        </p:nvSpPr>
        <p:spPr>
          <a:xfrm>
            <a:off x="8427995" y="3944678"/>
            <a:ext cx="2620429" cy="646331"/>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Standard therapy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a:t>
            </a:r>
            <a:r>
              <a:rPr kumimoji="0" lang="en-US" sz="1800" b="0" i="0" u="none" strike="noStrike" kern="1200" cap="none" spc="0" normalizeH="0" baseline="0" noProof="0" dirty="0" err="1">
                <a:ln>
                  <a:noFill/>
                </a:ln>
                <a:solidFill>
                  <a:prstClr val="white"/>
                </a:solidFill>
                <a:effectLst/>
                <a:uLnTx/>
                <a:uFillTx/>
                <a:latin typeface="Calibri"/>
                <a:ea typeface="+mn-ea"/>
                <a:cs typeface="+mn-cs"/>
              </a:rPr>
              <a:t>PVd</a:t>
            </a:r>
            <a:r>
              <a:rPr kumimoji="0" lang="en-US" sz="1800" b="0" i="0" u="none" strike="noStrike" kern="1200" cap="none" spc="0" normalizeH="0" baseline="0" noProof="0" dirty="0">
                <a:ln>
                  <a:noFill/>
                </a:ln>
                <a:solidFill>
                  <a:prstClr val="white"/>
                </a:solidFill>
                <a:effectLst/>
                <a:uLnTx/>
                <a:uFillTx/>
                <a:latin typeface="Calibri"/>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DPd</a:t>
            </a:r>
            <a:r>
              <a:rPr kumimoji="0" lang="en-US" sz="1800" b="0" i="0" u="none" strike="noStrike" kern="1200" cap="none" spc="0" normalizeH="0" baseline="0" noProof="0" dirty="0">
                <a:ln>
                  <a:noFill/>
                </a:ln>
                <a:solidFill>
                  <a:prstClr val="white"/>
                </a:solidFill>
                <a:effectLst/>
                <a:uLnTx/>
                <a:uFillTx/>
                <a:latin typeface="Calibri"/>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KDd</a:t>
            </a:r>
            <a:r>
              <a:rPr kumimoji="0" lang="en-US" sz="1800" b="0" i="0" u="none" strike="noStrike" kern="1200" cap="none" spc="0" normalizeH="0" baseline="0" noProof="0" dirty="0">
                <a:ln>
                  <a:noFill/>
                </a:ln>
                <a:solidFill>
                  <a:prstClr val="white"/>
                </a:solidFill>
                <a:effectLst/>
                <a:uLnTx/>
                <a:uFillTx/>
                <a:latin typeface="Calibri"/>
                <a:ea typeface="+mn-ea"/>
                <a:cs typeface="+mn-cs"/>
              </a:rPr>
              <a:t>, or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Kd</a:t>
            </a:r>
            <a:r>
              <a:rPr kumimoji="0" lang="en-US" sz="1800" b="0" i="0" u="none" strike="noStrike" kern="1200" cap="none" spc="0" normalizeH="0" baseline="0" noProof="0" dirty="0">
                <a:ln>
                  <a:noFill/>
                </a:ln>
                <a:solidFill>
                  <a:prstClr val="white"/>
                </a:solidFill>
                <a:effectLst/>
                <a:uLnTx/>
                <a:uFillTx/>
                <a:latin typeface="Calibri"/>
                <a:ea typeface="+mn-ea"/>
                <a:cs typeface="+mn-cs"/>
              </a:rPr>
              <a:t>)</a:t>
            </a:r>
          </a:p>
        </p:txBody>
      </p:sp>
      <p:sp>
        <p:nvSpPr>
          <p:cNvPr id="4" name="TextBox 3">
            <a:extLst>
              <a:ext uri="{FF2B5EF4-FFF2-40B4-BE49-F238E27FC236}">
                <a16:creationId xmlns:a16="http://schemas.microsoft.com/office/drawing/2014/main" id="{5DC2C11C-48A2-040C-497D-1F04E19675BC}"/>
              </a:ext>
            </a:extLst>
          </p:cNvPr>
          <p:cNvSpPr txBox="1"/>
          <p:nvPr/>
        </p:nvSpPr>
        <p:spPr>
          <a:xfrm>
            <a:off x="8427995" y="1608099"/>
            <a:ext cx="2620429"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Anito-cel infusion with optional bridging therapy</a:t>
            </a:r>
          </a:p>
        </p:txBody>
      </p:sp>
      <p:sp>
        <p:nvSpPr>
          <p:cNvPr id="5" name="TextBox 4">
            <a:extLst>
              <a:ext uri="{FF2B5EF4-FFF2-40B4-BE49-F238E27FC236}">
                <a16:creationId xmlns:a16="http://schemas.microsoft.com/office/drawing/2014/main" id="{50876FF2-361A-7804-7E42-A39D77CABEEA}"/>
              </a:ext>
            </a:extLst>
          </p:cNvPr>
          <p:cNvSpPr txBox="1"/>
          <p:nvPr/>
        </p:nvSpPr>
        <p:spPr>
          <a:xfrm>
            <a:off x="5574631" y="2591651"/>
            <a:ext cx="1042737" cy="1021556"/>
          </a:xfrm>
          <a:prstGeom prst="round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 = 450</a:t>
            </a:r>
          </a:p>
        </p:txBody>
      </p:sp>
      <p:sp>
        <p:nvSpPr>
          <p:cNvPr id="15" name="TextBox 14">
            <a:extLst>
              <a:ext uri="{FF2B5EF4-FFF2-40B4-BE49-F238E27FC236}">
                <a16:creationId xmlns:a16="http://schemas.microsoft.com/office/drawing/2014/main" id="{BFE005AD-18C9-1C72-50B3-F262D3D23E60}"/>
              </a:ext>
            </a:extLst>
          </p:cNvPr>
          <p:cNvSpPr txBox="1"/>
          <p:nvPr/>
        </p:nvSpPr>
        <p:spPr>
          <a:xfrm>
            <a:off x="2741643" y="5213463"/>
            <a:ext cx="6708711" cy="92333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2E2E2E"/>
                </a:solidFill>
                <a:effectLst/>
                <a:uLnTx/>
                <a:uFillTx/>
                <a:latin typeface="Elsevier Sans"/>
                <a:ea typeface="+mn-ea"/>
                <a:cs typeface="+mn-cs"/>
              </a:rPr>
              <a:t>Primary endpoint</a:t>
            </a:r>
            <a:r>
              <a:rPr kumimoji="0" lang="en-US" sz="1800" b="0" i="0" u="none" strike="noStrike" kern="1200" cap="none" spc="0" normalizeH="0" baseline="0" noProof="0" dirty="0">
                <a:ln>
                  <a:noFill/>
                </a:ln>
                <a:solidFill>
                  <a:srgbClr val="2E2E2E"/>
                </a:solidFill>
                <a:effectLst/>
                <a:uLnTx/>
                <a:uFillTx/>
                <a:latin typeface="Elsevier Sans"/>
                <a:ea typeface="+mn-ea"/>
                <a:cs typeface="+mn-cs"/>
              </a:rPr>
              <a:t>: PFS per independent review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E2E2E"/>
              </a:solidFill>
              <a:effectLst/>
              <a:uLnTx/>
              <a:uFillTx/>
              <a:latin typeface="Elsevier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2E2E2E"/>
                </a:solidFill>
                <a:effectLst/>
                <a:uLnTx/>
                <a:uFillTx/>
                <a:latin typeface="Elsevier Sans"/>
                <a:ea typeface="+mn-ea"/>
                <a:cs typeface="+mn-cs"/>
              </a:rPr>
              <a:t>Key secondary endpoints</a:t>
            </a:r>
            <a:r>
              <a:rPr kumimoji="0" lang="en-US" sz="1800" b="0" i="0" u="none" strike="noStrike" kern="1200" cap="none" spc="0" normalizeH="0" baseline="0" noProof="0" dirty="0">
                <a:ln>
                  <a:noFill/>
                </a:ln>
                <a:solidFill>
                  <a:srgbClr val="2E2E2E"/>
                </a:solidFill>
                <a:effectLst/>
                <a:uLnTx/>
                <a:uFillTx/>
                <a:latin typeface="Elsevier Sans"/>
                <a:ea typeface="+mn-ea"/>
                <a:cs typeface="+mn-cs"/>
              </a:rPr>
              <a:t>: CR rate (CR/</a:t>
            </a:r>
            <a:r>
              <a:rPr kumimoji="0" lang="en-US" sz="1800" b="0" i="0" u="none" strike="noStrike" kern="1200" cap="none" spc="0" normalizeH="0" baseline="0" noProof="0" dirty="0" err="1">
                <a:ln>
                  <a:noFill/>
                </a:ln>
                <a:solidFill>
                  <a:srgbClr val="2E2E2E"/>
                </a:solidFill>
                <a:effectLst/>
                <a:uLnTx/>
                <a:uFillTx/>
                <a:latin typeface="Elsevier Sans"/>
                <a:ea typeface="+mn-ea"/>
                <a:cs typeface="+mn-cs"/>
              </a:rPr>
              <a:t>sCR</a:t>
            </a:r>
            <a:r>
              <a:rPr kumimoji="0" lang="en-US" sz="1800" b="0" i="0" u="none" strike="noStrike" kern="1200" cap="none" spc="0" normalizeH="0" baseline="0" noProof="0" dirty="0">
                <a:ln>
                  <a:noFill/>
                </a:ln>
                <a:solidFill>
                  <a:srgbClr val="2E2E2E"/>
                </a:solidFill>
                <a:effectLst/>
                <a:uLnTx/>
                <a:uFillTx/>
                <a:latin typeface="Elsevier Sans"/>
                <a:ea typeface="+mn-ea"/>
                <a:cs typeface="+mn-cs"/>
              </a:rPr>
              <a:t>), MRD negativity, OS, safety</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object 42">
            <a:extLst>
              <a:ext uri="{FF2B5EF4-FFF2-40B4-BE49-F238E27FC236}">
                <a16:creationId xmlns:a16="http://schemas.microsoft.com/office/drawing/2014/main" id="{5F1355E5-4611-6EA4-757B-E0BA4C79AE78}"/>
              </a:ext>
            </a:extLst>
          </p:cNvPr>
          <p:cNvSpPr txBox="1"/>
          <p:nvPr/>
        </p:nvSpPr>
        <p:spPr>
          <a:xfrm>
            <a:off x="106515" y="6254222"/>
            <a:ext cx="5989485" cy="166199"/>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R/R = relapsed/refractory; MRD = minimal residual disease</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Tree>
    <p:extLst>
      <p:ext uri="{BB962C8B-B14F-4D97-AF65-F5344CB8AC3E}">
        <p14:creationId xmlns:p14="http://schemas.microsoft.com/office/powerpoint/2010/main" val="266425704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838504" y="96013"/>
            <a:ext cx="11353495" cy="923330"/>
          </a:xfrm>
          <a:prstGeom prst="rect">
            <a:avLst/>
          </a:prstGeom>
        </p:spPr>
        <p:txBody>
          <a:bodyPr vert="horz" wrap="square" lIns="0" tIns="0" rIns="0" bIns="0" rtlCol="0">
            <a:spAutoFit/>
          </a:bodyPr>
          <a:lstStyle/>
          <a:p>
            <a:pPr marL="9525" algn="l">
              <a:lnSpc>
                <a:spcPct val="100000"/>
              </a:lnSpc>
              <a:spcBef>
                <a:spcPts val="100"/>
              </a:spcBef>
            </a:pPr>
            <a:r>
              <a:rPr lang="en-US" spc="-10" dirty="0">
                <a:solidFill>
                  <a:srgbClr val="0432FF"/>
                </a:solidFill>
              </a:rPr>
              <a:t>Phase I Study of </a:t>
            </a:r>
            <a:r>
              <a:rPr lang="en-US" spc="-10" dirty="0" err="1">
                <a:solidFill>
                  <a:srgbClr val="0432FF"/>
                </a:solidFill>
              </a:rPr>
              <a:t>Arlocabtagene</a:t>
            </a:r>
            <a:r>
              <a:rPr lang="en-US" spc="-10" dirty="0">
                <a:solidFill>
                  <a:srgbClr val="0432FF"/>
                </a:solidFill>
              </a:rPr>
              <a:t> Autoleucel</a:t>
            </a:r>
            <a:r>
              <a:rPr spc="-60" dirty="0">
                <a:solidFill>
                  <a:srgbClr val="0432FF"/>
                </a:solidFill>
              </a:rPr>
              <a:t> </a:t>
            </a:r>
            <a:r>
              <a:rPr dirty="0">
                <a:solidFill>
                  <a:srgbClr val="0432FF"/>
                </a:solidFill>
              </a:rPr>
              <a:t>for</a:t>
            </a:r>
            <a:r>
              <a:rPr spc="-35" dirty="0">
                <a:solidFill>
                  <a:srgbClr val="0432FF"/>
                </a:solidFill>
              </a:rPr>
              <a:t> </a:t>
            </a:r>
            <a:r>
              <a:rPr dirty="0">
                <a:solidFill>
                  <a:srgbClr val="0432FF"/>
                </a:solidFill>
              </a:rPr>
              <a:t>R/R</a:t>
            </a:r>
            <a:r>
              <a:rPr spc="-40" dirty="0">
                <a:solidFill>
                  <a:srgbClr val="0432FF"/>
                </a:solidFill>
              </a:rPr>
              <a:t> </a:t>
            </a:r>
            <a:r>
              <a:rPr dirty="0">
                <a:solidFill>
                  <a:srgbClr val="0432FF"/>
                </a:solidFill>
              </a:rPr>
              <a:t>MM:</a:t>
            </a:r>
            <a:r>
              <a:rPr spc="-50" dirty="0">
                <a:solidFill>
                  <a:srgbClr val="0432FF"/>
                </a:solidFill>
              </a:rPr>
              <a:t> </a:t>
            </a:r>
            <a:br>
              <a:rPr lang="en-US" spc="-50" dirty="0">
                <a:solidFill>
                  <a:srgbClr val="0432FF"/>
                </a:solidFill>
              </a:rPr>
            </a:br>
            <a:r>
              <a:rPr dirty="0">
                <a:solidFill>
                  <a:srgbClr val="0432FF"/>
                </a:solidFill>
              </a:rPr>
              <a:t>Extended</a:t>
            </a:r>
            <a:r>
              <a:rPr spc="-45" dirty="0">
                <a:solidFill>
                  <a:srgbClr val="0432FF"/>
                </a:solidFill>
              </a:rPr>
              <a:t> </a:t>
            </a:r>
            <a:r>
              <a:rPr spc="-10" dirty="0">
                <a:solidFill>
                  <a:srgbClr val="0432FF"/>
                </a:solidFill>
              </a:rPr>
              <a:t>Follow-</a:t>
            </a:r>
            <a:r>
              <a:rPr lang="en-US" spc="-25" dirty="0">
                <a:solidFill>
                  <a:srgbClr val="0432FF"/>
                </a:solidFill>
              </a:rPr>
              <a:t>U</a:t>
            </a:r>
            <a:r>
              <a:rPr spc="-25" dirty="0">
                <a:solidFill>
                  <a:srgbClr val="0432FF"/>
                </a:solidFill>
              </a:rPr>
              <a:t>p</a:t>
            </a:r>
          </a:p>
        </p:txBody>
      </p:sp>
      <p:graphicFrame>
        <p:nvGraphicFramePr>
          <p:cNvPr id="3" name="object 3"/>
          <p:cNvGraphicFramePr>
            <a:graphicFrameLocks noGrp="1"/>
          </p:cNvGraphicFramePr>
          <p:nvPr/>
        </p:nvGraphicFramePr>
        <p:xfrm>
          <a:off x="581479" y="4291448"/>
          <a:ext cx="5271770" cy="2011680"/>
        </p:xfrm>
        <a:graphic>
          <a:graphicData uri="http://schemas.openxmlformats.org/drawingml/2006/table">
            <a:tbl>
              <a:tblPr firstRow="1" bandRow="1">
                <a:tableStyleId>{2D5ABB26-0587-4C30-8999-92F81FD0307C}</a:tableStyleId>
              </a:tblPr>
              <a:tblGrid>
                <a:gridCol w="3003550">
                  <a:extLst>
                    <a:ext uri="{9D8B030D-6E8A-4147-A177-3AD203B41FA5}">
                      <a16:colId xmlns:a16="http://schemas.microsoft.com/office/drawing/2014/main" val="20000"/>
                    </a:ext>
                  </a:extLst>
                </a:gridCol>
                <a:gridCol w="2268220">
                  <a:extLst>
                    <a:ext uri="{9D8B030D-6E8A-4147-A177-3AD203B41FA5}">
                      <a16:colId xmlns:a16="http://schemas.microsoft.com/office/drawing/2014/main" val="20001"/>
                    </a:ext>
                  </a:extLst>
                </a:gridCol>
              </a:tblGrid>
              <a:tr h="640080">
                <a:tc>
                  <a:txBody>
                    <a:bodyPr/>
                    <a:lstStyle/>
                    <a:p>
                      <a:pPr marL="121285">
                        <a:lnSpc>
                          <a:spcPct val="100000"/>
                        </a:lnSpc>
                        <a:spcBef>
                          <a:spcPts val="1320"/>
                        </a:spcBef>
                      </a:pPr>
                      <a:r>
                        <a:rPr sz="1800" b="1" spc="-10" dirty="0">
                          <a:solidFill>
                            <a:schemeClr val="bg1"/>
                          </a:solidFill>
                          <a:latin typeface="Calibri"/>
                          <a:cs typeface="Calibri"/>
                        </a:rPr>
                        <a:t>Response</a:t>
                      </a:r>
                      <a:endParaRPr sz="1800" dirty="0">
                        <a:solidFill>
                          <a:schemeClr val="bg1"/>
                        </a:solidFill>
                        <a:latin typeface="Calibri"/>
                        <a:cs typeface="Calibri"/>
                      </a:endParaRPr>
                    </a:p>
                  </a:txBody>
                  <a:tcPr marL="0" marR="0" marT="167640" marB="0">
                    <a:lnL w="12700">
                      <a:solidFill>
                        <a:srgbClr val="000000"/>
                      </a:solidFill>
                      <a:prstDash val="solid"/>
                    </a:lnL>
                    <a:lnR w="12700" cap="flat" cmpd="sng" algn="ctr">
                      <a:solidFill>
                        <a:schemeClr val="bg1"/>
                      </a:solidFill>
                      <a:prstDash val="solid"/>
                      <a:round/>
                      <a:headEnd type="none" w="med" len="med"/>
                      <a:tailEnd type="none" w="med" len="med"/>
                    </a:lnR>
                    <a:lnT w="12700">
                      <a:solidFill>
                        <a:srgbClr val="000000"/>
                      </a:solidFill>
                      <a:prstDash val="solid"/>
                    </a:lnT>
                    <a:lnB w="12700">
                      <a:solidFill>
                        <a:srgbClr val="000000"/>
                      </a:solidFill>
                      <a:prstDash val="solid"/>
                    </a:lnB>
                    <a:solidFill>
                      <a:srgbClr val="002060"/>
                    </a:solidFill>
                  </a:tcPr>
                </a:tc>
                <a:tc>
                  <a:txBody>
                    <a:bodyPr/>
                    <a:lstStyle/>
                    <a:p>
                      <a:pPr marL="801370" marR="262255" indent="-534035">
                        <a:lnSpc>
                          <a:spcPct val="100000"/>
                        </a:lnSpc>
                        <a:spcBef>
                          <a:spcPts val="240"/>
                        </a:spcBef>
                      </a:pPr>
                      <a:r>
                        <a:rPr sz="1800" b="1" spc="-10" dirty="0">
                          <a:solidFill>
                            <a:schemeClr val="bg1"/>
                          </a:solidFill>
                          <a:latin typeface="Calibri"/>
                          <a:cs typeface="Calibri"/>
                        </a:rPr>
                        <a:t>Evaluable</a:t>
                      </a:r>
                      <a:r>
                        <a:rPr sz="1800" b="1" spc="-25" dirty="0">
                          <a:solidFill>
                            <a:schemeClr val="bg1"/>
                          </a:solidFill>
                          <a:latin typeface="Calibri"/>
                          <a:cs typeface="Calibri"/>
                        </a:rPr>
                        <a:t> </a:t>
                      </a:r>
                      <a:r>
                        <a:rPr lang="en-US" sz="1800" b="1" spc="-10" dirty="0">
                          <a:solidFill>
                            <a:schemeClr val="bg1"/>
                          </a:solidFill>
                          <a:latin typeface="Calibri"/>
                          <a:cs typeface="Calibri"/>
                        </a:rPr>
                        <a:t>p</a:t>
                      </a:r>
                      <a:r>
                        <a:rPr sz="1800" b="1" spc="-10" dirty="0">
                          <a:solidFill>
                            <a:schemeClr val="bg1"/>
                          </a:solidFill>
                          <a:latin typeface="Calibri"/>
                          <a:cs typeface="Calibri"/>
                        </a:rPr>
                        <a:t>atients </a:t>
                      </a:r>
                      <a:r>
                        <a:rPr sz="1800" b="1" dirty="0">
                          <a:solidFill>
                            <a:schemeClr val="bg1"/>
                          </a:solidFill>
                          <a:latin typeface="Calibri"/>
                          <a:cs typeface="Calibri"/>
                        </a:rPr>
                        <a:t>(n</a:t>
                      </a:r>
                      <a:r>
                        <a:rPr sz="1800" b="1" spc="-5" dirty="0">
                          <a:solidFill>
                            <a:schemeClr val="bg1"/>
                          </a:solidFill>
                          <a:latin typeface="Calibri"/>
                          <a:cs typeface="Calibri"/>
                        </a:rPr>
                        <a:t> </a:t>
                      </a:r>
                      <a:r>
                        <a:rPr sz="1800" b="1" dirty="0">
                          <a:solidFill>
                            <a:schemeClr val="bg1"/>
                          </a:solidFill>
                          <a:latin typeface="Calibri"/>
                          <a:cs typeface="Calibri"/>
                        </a:rPr>
                        <a:t>= </a:t>
                      </a:r>
                      <a:r>
                        <a:rPr sz="1800" b="1" spc="-25" dirty="0">
                          <a:solidFill>
                            <a:schemeClr val="bg1"/>
                          </a:solidFill>
                          <a:latin typeface="Calibri"/>
                          <a:cs typeface="Calibri"/>
                        </a:rPr>
                        <a:t>79)</a:t>
                      </a:r>
                      <a:endParaRPr sz="1800" dirty="0">
                        <a:solidFill>
                          <a:schemeClr val="bg1"/>
                        </a:solidFill>
                        <a:latin typeface="Calibri"/>
                        <a:cs typeface="Calibri"/>
                      </a:endParaRPr>
                    </a:p>
                  </a:txBody>
                  <a:tcPr marL="0" marR="0" marT="30480" marB="0">
                    <a:lnL w="12700" cap="flat" cmpd="sng" algn="ctr">
                      <a:solidFill>
                        <a:schemeClr val="bg1"/>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solidFill>
                      <a:srgbClr val="002060"/>
                    </a:solidFill>
                  </a:tcPr>
                </a:tc>
                <a:extLst>
                  <a:ext uri="{0D108BD9-81ED-4DB2-BD59-A6C34878D82A}">
                    <a16:rowId xmlns:a16="http://schemas.microsoft.com/office/drawing/2014/main" val="10000"/>
                  </a:ext>
                </a:extLst>
              </a:tr>
              <a:tr h="365760">
                <a:tc>
                  <a:txBody>
                    <a:bodyPr/>
                    <a:lstStyle/>
                    <a:p>
                      <a:pPr marL="121920">
                        <a:lnSpc>
                          <a:spcPct val="100000"/>
                        </a:lnSpc>
                        <a:spcBef>
                          <a:spcPts val="240"/>
                        </a:spcBef>
                      </a:pPr>
                      <a:r>
                        <a:rPr sz="1800" dirty="0">
                          <a:solidFill>
                            <a:srgbClr val="07090A"/>
                          </a:solidFill>
                          <a:latin typeface="Calibri"/>
                          <a:cs typeface="Calibri"/>
                        </a:rPr>
                        <a:t>Median</a:t>
                      </a:r>
                      <a:r>
                        <a:rPr sz="1800" spc="-35" dirty="0">
                          <a:solidFill>
                            <a:srgbClr val="07090A"/>
                          </a:solidFill>
                          <a:latin typeface="Calibri"/>
                          <a:cs typeface="Calibri"/>
                        </a:rPr>
                        <a:t> </a:t>
                      </a:r>
                      <a:r>
                        <a:rPr sz="1800" dirty="0">
                          <a:solidFill>
                            <a:srgbClr val="07090A"/>
                          </a:solidFill>
                          <a:latin typeface="Calibri"/>
                          <a:cs typeface="Calibri"/>
                        </a:rPr>
                        <a:t>DoR,</a:t>
                      </a:r>
                      <a:r>
                        <a:rPr sz="1800" spc="-25" dirty="0">
                          <a:solidFill>
                            <a:srgbClr val="07090A"/>
                          </a:solidFill>
                          <a:latin typeface="Calibri"/>
                          <a:cs typeface="Calibri"/>
                        </a:rPr>
                        <a:t> </a:t>
                      </a:r>
                      <a:r>
                        <a:rPr sz="1800" dirty="0">
                          <a:solidFill>
                            <a:srgbClr val="07090A"/>
                          </a:solidFill>
                          <a:latin typeface="Calibri"/>
                          <a:cs typeface="Calibri"/>
                        </a:rPr>
                        <a:t>mo</a:t>
                      </a:r>
                      <a:r>
                        <a:rPr sz="1800" spc="-45" dirty="0">
                          <a:solidFill>
                            <a:srgbClr val="07090A"/>
                          </a:solidFill>
                          <a:latin typeface="Calibri"/>
                          <a:cs typeface="Calibri"/>
                        </a:rPr>
                        <a:t> </a:t>
                      </a:r>
                      <a:r>
                        <a:rPr sz="1800" dirty="0">
                          <a:solidFill>
                            <a:srgbClr val="07090A"/>
                          </a:solidFill>
                          <a:latin typeface="Calibri"/>
                          <a:cs typeface="Calibri"/>
                        </a:rPr>
                        <a:t>(95%</a:t>
                      </a:r>
                      <a:r>
                        <a:rPr sz="1800" spc="-25" dirty="0">
                          <a:solidFill>
                            <a:srgbClr val="07090A"/>
                          </a:solidFill>
                          <a:latin typeface="Calibri"/>
                          <a:cs typeface="Calibri"/>
                        </a:rPr>
                        <a:t> CI)</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marL="396875">
                        <a:lnSpc>
                          <a:spcPct val="100000"/>
                        </a:lnSpc>
                        <a:spcBef>
                          <a:spcPts val="240"/>
                        </a:spcBef>
                      </a:pPr>
                      <a:r>
                        <a:rPr sz="1800" dirty="0">
                          <a:solidFill>
                            <a:srgbClr val="0D0D0D"/>
                          </a:solidFill>
                          <a:latin typeface="Calibri"/>
                          <a:cs typeface="Calibri"/>
                        </a:rPr>
                        <a:t>18.0 </a:t>
                      </a:r>
                      <a:r>
                        <a:rPr sz="1800" spc="-10" dirty="0">
                          <a:solidFill>
                            <a:srgbClr val="0D0D0D"/>
                          </a:solidFill>
                          <a:latin typeface="Calibri"/>
                          <a:cs typeface="Calibri"/>
                        </a:rPr>
                        <a:t>(13.3-23.0)</a:t>
                      </a:r>
                      <a:endParaRPr sz="180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1"/>
                  </a:ext>
                </a:extLst>
              </a:tr>
              <a:tr h="365760">
                <a:tc>
                  <a:txBody>
                    <a:bodyPr/>
                    <a:lstStyle/>
                    <a:p>
                      <a:pPr marL="121920">
                        <a:lnSpc>
                          <a:spcPct val="100000"/>
                        </a:lnSpc>
                        <a:spcBef>
                          <a:spcPts val="240"/>
                        </a:spcBef>
                      </a:pPr>
                      <a:r>
                        <a:rPr sz="1800" dirty="0">
                          <a:solidFill>
                            <a:srgbClr val="07090A"/>
                          </a:solidFill>
                          <a:latin typeface="Calibri"/>
                          <a:cs typeface="Calibri"/>
                        </a:rPr>
                        <a:t>Median</a:t>
                      </a:r>
                      <a:r>
                        <a:rPr sz="1800" spc="-20" dirty="0">
                          <a:solidFill>
                            <a:srgbClr val="07090A"/>
                          </a:solidFill>
                          <a:latin typeface="Calibri"/>
                          <a:cs typeface="Calibri"/>
                        </a:rPr>
                        <a:t> </a:t>
                      </a:r>
                      <a:r>
                        <a:rPr sz="1800" dirty="0">
                          <a:solidFill>
                            <a:srgbClr val="07090A"/>
                          </a:solidFill>
                          <a:latin typeface="Calibri"/>
                          <a:cs typeface="Calibri"/>
                        </a:rPr>
                        <a:t>TTR,</a:t>
                      </a:r>
                      <a:r>
                        <a:rPr sz="1800" spc="-25" dirty="0">
                          <a:solidFill>
                            <a:srgbClr val="07090A"/>
                          </a:solidFill>
                          <a:latin typeface="Calibri"/>
                          <a:cs typeface="Calibri"/>
                        </a:rPr>
                        <a:t> </a:t>
                      </a:r>
                      <a:r>
                        <a:rPr sz="1800" dirty="0">
                          <a:solidFill>
                            <a:srgbClr val="07090A"/>
                          </a:solidFill>
                          <a:latin typeface="Calibri"/>
                          <a:cs typeface="Calibri"/>
                        </a:rPr>
                        <a:t>mo</a:t>
                      </a:r>
                      <a:r>
                        <a:rPr sz="1800" spc="-30" dirty="0">
                          <a:solidFill>
                            <a:srgbClr val="07090A"/>
                          </a:solidFill>
                          <a:latin typeface="Calibri"/>
                          <a:cs typeface="Calibri"/>
                        </a:rPr>
                        <a:t> </a:t>
                      </a:r>
                      <a:r>
                        <a:rPr sz="1800" spc="-10" dirty="0">
                          <a:solidFill>
                            <a:srgbClr val="07090A"/>
                          </a:solidFill>
                          <a:latin typeface="Calibri"/>
                          <a:cs typeface="Calibri"/>
                        </a:rPr>
                        <a:t>(range)</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marL="1270" algn="ctr">
                        <a:lnSpc>
                          <a:spcPct val="100000"/>
                        </a:lnSpc>
                        <a:spcBef>
                          <a:spcPts val="240"/>
                        </a:spcBef>
                      </a:pPr>
                      <a:r>
                        <a:rPr sz="1800" dirty="0">
                          <a:solidFill>
                            <a:srgbClr val="0D0D0D"/>
                          </a:solidFill>
                          <a:latin typeface="Calibri"/>
                          <a:cs typeface="Calibri"/>
                        </a:rPr>
                        <a:t>1</a:t>
                      </a:r>
                      <a:r>
                        <a:rPr sz="1800" spc="-5" dirty="0">
                          <a:solidFill>
                            <a:srgbClr val="0D0D0D"/>
                          </a:solidFill>
                          <a:latin typeface="Calibri"/>
                          <a:cs typeface="Calibri"/>
                        </a:rPr>
                        <a:t> </a:t>
                      </a:r>
                      <a:r>
                        <a:rPr sz="1800" dirty="0">
                          <a:solidFill>
                            <a:srgbClr val="0D0D0D"/>
                          </a:solidFill>
                          <a:latin typeface="Calibri"/>
                          <a:cs typeface="Calibri"/>
                        </a:rPr>
                        <a:t>.0 </a:t>
                      </a:r>
                      <a:r>
                        <a:rPr sz="1800" spc="-10" dirty="0">
                          <a:solidFill>
                            <a:srgbClr val="0D0D0D"/>
                          </a:solidFill>
                          <a:latin typeface="Calibri"/>
                          <a:cs typeface="Calibri"/>
                        </a:rPr>
                        <a:t>(0.9-</a:t>
                      </a:r>
                      <a:r>
                        <a:rPr sz="1800" spc="-20" dirty="0">
                          <a:solidFill>
                            <a:srgbClr val="0D0D0D"/>
                          </a:solidFill>
                          <a:latin typeface="Calibri"/>
                          <a:cs typeface="Calibri"/>
                        </a:rPr>
                        <a:t>6.0)</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extLst>
                  <a:ext uri="{0D108BD9-81ED-4DB2-BD59-A6C34878D82A}">
                    <a16:rowId xmlns:a16="http://schemas.microsoft.com/office/drawing/2014/main" val="10002"/>
                  </a:ext>
                </a:extLst>
              </a:tr>
              <a:tr h="640080">
                <a:tc>
                  <a:txBody>
                    <a:bodyPr/>
                    <a:lstStyle/>
                    <a:p>
                      <a:pPr marL="121920" marR="809625" indent="-635">
                        <a:lnSpc>
                          <a:spcPct val="100000"/>
                        </a:lnSpc>
                        <a:spcBef>
                          <a:spcPts val="240"/>
                        </a:spcBef>
                      </a:pPr>
                      <a:r>
                        <a:rPr sz="1800" dirty="0">
                          <a:solidFill>
                            <a:srgbClr val="0D0D0D"/>
                          </a:solidFill>
                          <a:latin typeface="Calibri"/>
                          <a:cs typeface="Calibri"/>
                        </a:rPr>
                        <a:t>Median</a:t>
                      </a:r>
                      <a:r>
                        <a:rPr sz="1800" spc="-5" dirty="0">
                          <a:solidFill>
                            <a:srgbClr val="0D0D0D"/>
                          </a:solidFill>
                          <a:latin typeface="Calibri"/>
                          <a:cs typeface="Calibri"/>
                        </a:rPr>
                        <a:t> </a:t>
                      </a:r>
                      <a:r>
                        <a:rPr sz="1800" spc="-25" dirty="0">
                          <a:solidFill>
                            <a:srgbClr val="0D0D0D"/>
                          </a:solidFill>
                          <a:latin typeface="Calibri"/>
                          <a:cs typeface="Calibri"/>
                        </a:rPr>
                        <a:t>follow-</a:t>
                      </a:r>
                      <a:r>
                        <a:rPr sz="1800" dirty="0">
                          <a:solidFill>
                            <a:srgbClr val="0D0D0D"/>
                          </a:solidFill>
                          <a:latin typeface="Calibri"/>
                          <a:cs typeface="Calibri"/>
                        </a:rPr>
                        <a:t>up,</a:t>
                      </a:r>
                      <a:r>
                        <a:rPr sz="1800" spc="15" dirty="0">
                          <a:solidFill>
                            <a:srgbClr val="0D0D0D"/>
                          </a:solidFill>
                          <a:latin typeface="Calibri"/>
                          <a:cs typeface="Calibri"/>
                        </a:rPr>
                        <a:t> </a:t>
                      </a:r>
                      <a:r>
                        <a:rPr sz="1800" spc="-25" dirty="0">
                          <a:solidFill>
                            <a:srgbClr val="0D0D0D"/>
                          </a:solidFill>
                          <a:latin typeface="Calibri"/>
                          <a:cs typeface="Calibri"/>
                        </a:rPr>
                        <a:t>mo </a:t>
                      </a:r>
                      <a:r>
                        <a:rPr sz="1800" spc="-10" dirty="0">
                          <a:solidFill>
                            <a:srgbClr val="0D0D0D"/>
                          </a:solidFill>
                          <a:latin typeface="Calibri"/>
                          <a:cs typeface="Calibri"/>
                        </a:rPr>
                        <a:t>(range)</a:t>
                      </a:r>
                      <a:endParaRPr sz="180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marL="454659">
                        <a:lnSpc>
                          <a:spcPct val="100000"/>
                        </a:lnSpc>
                        <a:spcBef>
                          <a:spcPts val="1320"/>
                        </a:spcBef>
                      </a:pPr>
                      <a:r>
                        <a:rPr sz="1800" dirty="0">
                          <a:solidFill>
                            <a:srgbClr val="0D0D0D"/>
                          </a:solidFill>
                          <a:latin typeface="Calibri"/>
                          <a:cs typeface="Calibri"/>
                        </a:rPr>
                        <a:t>16.1</a:t>
                      </a:r>
                      <a:r>
                        <a:rPr sz="1800" spc="-5" dirty="0">
                          <a:solidFill>
                            <a:srgbClr val="0D0D0D"/>
                          </a:solidFill>
                          <a:latin typeface="Calibri"/>
                          <a:cs typeface="Calibri"/>
                        </a:rPr>
                        <a:t> </a:t>
                      </a:r>
                      <a:r>
                        <a:rPr sz="1800" spc="-10" dirty="0">
                          <a:solidFill>
                            <a:srgbClr val="0D0D0D"/>
                          </a:solidFill>
                          <a:latin typeface="Calibri"/>
                          <a:cs typeface="Calibri"/>
                        </a:rPr>
                        <a:t>(2.8-25.2)</a:t>
                      </a:r>
                      <a:endParaRPr sz="1800" dirty="0">
                        <a:latin typeface="Calibri"/>
                        <a:cs typeface="Calibri"/>
                      </a:endParaRPr>
                    </a:p>
                  </a:txBody>
                  <a:tcPr marL="0" marR="0" marT="167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3"/>
                  </a:ext>
                </a:extLst>
              </a:tr>
            </a:tbl>
          </a:graphicData>
        </a:graphic>
      </p:graphicFrame>
      <p:graphicFrame>
        <p:nvGraphicFramePr>
          <p:cNvPr id="4" name="object 4"/>
          <p:cNvGraphicFramePr>
            <a:graphicFrameLocks noGrp="1"/>
          </p:cNvGraphicFramePr>
          <p:nvPr/>
        </p:nvGraphicFramePr>
        <p:xfrm>
          <a:off x="6325919" y="1252184"/>
          <a:ext cx="5302884" cy="2286000"/>
        </p:xfrm>
        <a:graphic>
          <a:graphicData uri="http://schemas.openxmlformats.org/drawingml/2006/table">
            <a:tbl>
              <a:tblPr firstRow="1" bandRow="1">
                <a:tableStyleId>{2D5ABB26-0587-4C30-8999-92F81FD0307C}</a:tableStyleId>
              </a:tblPr>
              <a:tblGrid>
                <a:gridCol w="3120390">
                  <a:extLst>
                    <a:ext uri="{9D8B030D-6E8A-4147-A177-3AD203B41FA5}">
                      <a16:colId xmlns:a16="http://schemas.microsoft.com/office/drawing/2014/main" val="20000"/>
                    </a:ext>
                  </a:extLst>
                </a:gridCol>
                <a:gridCol w="2182494">
                  <a:extLst>
                    <a:ext uri="{9D8B030D-6E8A-4147-A177-3AD203B41FA5}">
                      <a16:colId xmlns:a16="http://schemas.microsoft.com/office/drawing/2014/main" val="20001"/>
                    </a:ext>
                  </a:extLst>
                </a:gridCol>
              </a:tblGrid>
              <a:tr h="640080">
                <a:tc>
                  <a:txBody>
                    <a:bodyPr/>
                    <a:lstStyle/>
                    <a:p>
                      <a:pPr marL="121285">
                        <a:lnSpc>
                          <a:spcPct val="100000"/>
                        </a:lnSpc>
                        <a:spcBef>
                          <a:spcPts val="1320"/>
                        </a:spcBef>
                      </a:pPr>
                      <a:r>
                        <a:rPr sz="1800" b="1" dirty="0">
                          <a:solidFill>
                            <a:schemeClr val="bg1"/>
                          </a:solidFill>
                          <a:latin typeface="Calibri"/>
                          <a:cs typeface="Calibri"/>
                        </a:rPr>
                        <a:t>Median</a:t>
                      </a:r>
                      <a:r>
                        <a:rPr sz="1800" b="1" spc="-30" dirty="0">
                          <a:solidFill>
                            <a:schemeClr val="bg1"/>
                          </a:solidFill>
                          <a:latin typeface="Calibri"/>
                          <a:cs typeface="Calibri"/>
                        </a:rPr>
                        <a:t> </a:t>
                      </a:r>
                      <a:r>
                        <a:rPr sz="1800" b="1" spc="-25" dirty="0">
                          <a:solidFill>
                            <a:schemeClr val="bg1"/>
                          </a:solidFill>
                          <a:latin typeface="Calibri"/>
                          <a:cs typeface="Calibri"/>
                        </a:rPr>
                        <a:t>PFS</a:t>
                      </a:r>
                      <a:endParaRPr sz="1800" dirty="0">
                        <a:solidFill>
                          <a:schemeClr val="bg1"/>
                        </a:solidFill>
                        <a:latin typeface="Calibri"/>
                        <a:cs typeface="Calibri"/>
                      </a:endParaRPr>
                    </a:p>
                  </a:txBody>
                  <a:tcPr marL="0" marR="0" marT="167640" marB="0">
                    <a:lnL w="12700">
                      <a:solidFill>
                        <a:srgbClr val="000000"/>
                      </a:solidFill>
                      <a:prstDash val="solid"/>
                    </a:lnL>
                    <a:lnR w="12700" cap="flat" cmpd="sng" algn="ctr">
                      <a:solidFill>
                        <a:schemeClr val="bg1"/>
                      </a:solidFill>
                      <a:prstDash val="solid"/>
                      <a:round/>
                      <a:headEnd type="none" w="med" len="med"/>
                      <a:tailEnd type="none" w="med" len="med"/>
                    </a:lnR>
                    <a:lnT w="12700">
                      <a:solidFill>
                        <a:srgbClr val="000000"/>
                      </a:solidFill>
                      <a:prstDash val="solid"/>
                    </a:lnT>
                    <a:lnB w="12700">
                      <a:solidFill>
                        <a:srgbClr val="000000"/>
                      </a:solidFill>
                      <a:prstDash val="solid"/>
                    </a:lnB>
                    <a:solidFill>
                      <a:srgbClr val="002060"/>
                    </a:solidFill>
                  </a:tcPr>
                </a:tc>
                <a:tc>
                  <a:txBody>
                    <a:bodyPr/>
                    <a:lstStyle/>
                    <a:p>
                      <a:pPr marL="702310" marR="695960" indent="233045">
                        <a:lnSpc>
                          <a:spcPct val="100000"/>
                        </a:lnSpc>
                        <a:spcBef>
                          <a:spcPts val="240"/>
                        </a:spcBef>
                      </a:pPr>
                      <a:r>
                        <a:rPr sz="1800" b="1" spc="-25" dirty="0">
                          <a:solidFill>
                            <a:schemeClr val="bg1"/>
                          </a:solidFill>
                          <a:latin typeface="Calibri"/>
                          <a:cs typeface="Calibri"/>
                        </a:rPr>
                        <a:t>mo </a:t>
                      </a:r>
                      <a:r>
                        <a:rPr sz="1800" b="1" dirty="0">
                          <a:solidFill>
                            <a:schemeClr val="bg1"/>
                          </a:solidFill>
                          <a:latin typeface="Calibri"/>
                          <a:cs typeface="Calibri"/>
                        </a:rPr>
                        <a:t>(95%</a:t>
                      </a:r>
                      <a:r>
                        <a:rPr sz="1800" b="1" spc="-35" dirty="0">
                          <a:solidFill>
                            <a:schemeClr val="bg1"/>
                          </a:solidFill>
                          <a:latin typeface="Calibri"/>
                          <a:cs typeface="Calibri"/>
                        </a:rPr>
                        <a:t> </a:t>
                      </a:r>
                      <a:r>
                        <a:rPr sz="1800" b="1" spc="-25" dirty="0">
                          <a:solidFill>
                            <a:schemeClr val="bg1"/>
                          </a:solidFill>
                          <a:latin typeface="Calibri"/>
                          <a:cs typeface="Calibri"/>
                        </a:rPr>
                        <a:t>CI)</a:t>
                      </a:r>
                      <a:endParaRPr sz="1800" dirty="0">
                        <a:solidFill>
                          <a:schemeClr val="bg1"/>
                        </a:solidFill>
                        <a:latin typeface="Calibri"/>
                        <a:cs typeface="Calibri"/>
                      </a:endParaRPr>
                    </a:p>
                  </a:txBody>
                  <a:tcPr marL="0" marR="0" marT="30480" marB="0">
                    <a:lnL w="12700" cap="flat" cmpd="sng" algn="ctr">
                      <a:solidFill>
                        <a:schemeClr val="bg1"/>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solidFill>
                      <a:srgbClr val="002060"/>
                    </a:solidFill>
                  </a:tcPr>
                </a:tc>
                <a:extLst>
                  <a:ext uri="{0D108BD9-81ED-4DB2-BD59-A6C34878D82A}">
                    <a16:rowId xmlns:a16="http://schemas.microsoft.com/office/drawing/2014/main" val="10000"/>
                  </a:ext>
                </a:extLst>
              </a:tr>
              <a:tr h="365760">
                <a:tc>
                  <a:txBody>
                    <a:bodyPr/>
                    <a:lstStyle/>
                    <a:p>
                      <a:pPr marL="121285">
                        <a:lnSpc>
                          <a:spcPct val="100000"/>
                        </a:lnSpc>
                        <a:spcBef>
                          <a:spcPts val="240"/>
                        </a:spcBef>
                      </a:pPr>
                      <a:r>
                        <a:rPr sz="1800" dirty="0">
                          <a:solidFill>
                            <a:srgbClr val="0D0D0D"/>
                          </a:solidFill>
                          <a:latin typeface="Calibri"/>
                          <a:cs typeface="Calibri"/>
                        </a:rPr>
                        <a:t>All</a:t>
                      </a:r>
                      <a:r>
                        <a:rPr sz="1800" spc="-40" dirty="0">
                          <a:solidFill>
                            <a:srgbClr val="0D0D0D"/>
                          </a:solidFill>
                          <a:latin typeface="Calibri"/>
                          <a:cs typeface="Calibri"/>
                        </a:rPr>
                        <a:t> </a:t>
                      </a:r>
                      <a:r>
                        <a:rPr sz="1800" dirty="0">
                          <a:solidFill>
                            <a:srgbClr val="0D0D0D"/>
                          </a:solidFill>
                          <a:latin typeface="Calibri"/>
                          <a:cs typeface="Calibri"/>
                        </a:rPr>
                        <a:t>evaluable</a:t>
                      </a:r>
                      <a:r>
                        <a:rPr sz="1800" spc="-25" dirty="0">
                          <a:solidFill>
                            <a:srgbClr val="0D0D0D"/>
                          </a:solidFill>
                          <a:latin typeface="Calibri"/>
                          <a:cs typeface="Calibri"/>
                        </a:rPr>
                        <a:t> </a:t>
                      </a:r>
                      <a:r>
                        <a:rPr sz="1800" dirty="0">
                          <a:solidFill>
                            <a:srgbClr val="0D0D0D"/>
                          </a:solidFill>
                          <a:latin typeface="Calibri"/>
                          <a:cs typeface="Calibri"/>
                        </a:rPr>
                        <a:t>patients</a:t>
                      </a:r>
                      <a:r>
                        <a:rPr sz="1800" spc="-50" dirty="0">
                          <a:solidFill>
                            <a:srgbClr val="0D0D0D"/>
                          </a:solidFill>
                          <a:latin typeface="Calibri"/>
                          <a:cs typeface="Calibri"/>
                        </a:rPr>
                        <a:t> </a:t>
                      </a:r>
                      <a:r>
                        <a:rPr sz="1800" dirty="0">
                          <a:solidFill>
                            <a:srgbClr val="0D0D0D"/>
                          </a:solidFill>
                          <a:latin typeface="Calibri"/>
                          <a:cs typeface="Calibri"/>
                        </a:rPr>
                        <a:t>(n</a:t>
                      </a:r>
                      <a:r>
                        <a:rPr sz="1800" spc="-25" dirty="0">
                          <a:solidFill>
                            <a:srgbClr val="0D0D0D"/>
                          </a:solidFill>
                          <a:latin typeface="Calibri"/>
                          <a:cs typeface="Calibri"/>
                        </a:rPr>
                        <a:t> </a:t>
                      </a:r>
                      <a:r>
                        <a:rPr sz="1800" dirty="0">
                          <a:solidFill>
                            <a:srgbClr val="0D0D0D"/>
                          </a:solidFill>
                          <a:latin typeface="Calibri"/>
                          <a:cs typeface="Calibri"/>
                        </a:rPr>
                        <a:t>=</a:t>
                      </a:r>
                      <a:r>
                        <a:rPr sz="1800" spc="-30" dirty="0">
                          <a:solidFill>
                            <a:srgbClr val="0D0D0D"/>
                          </a:solidFill>
                          <a:latin typeface="Calibri"/>
                          <a:cs typeface="Calibri"/>
                        </a:rPr>
                        <a:t> </a:t>
                      </a:r>
                      <a:r>
                        <a:rPr sz="1800" spc="-25" dirty="0">
                          <a:solidFill>
                            <a:srgbClr val="0D0D0D"/>
                          </a:solidFill>
                          <a:latin typeface="Calibri"/>
                          <a:cs typeface="Calibri"/>
                        </a:rPr>
                        <a:t>79)</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marL="325755">
                        <a:lnSpc>
                          <a:spcPct val="100000"/>
                        </a:lnSpc>
                        <a:spcBef>
                          <a:spcPts val="240"/>
                        </a:spcBef>
                      </a:pPr>
                      <a:r>
                        <a:rPr sz="1800" dirty="0">
                          <a:solidFill>
                            <a:srgbClr val="0D0D0D"/>
                          </a:solidFill>
                          <a:latin typeface="Calibri"/>
                          <a:cs typeface="Calibri"/>
                        </a:rPr>
                        <a:t>18.3</a:t>
                      </a:r>
                      <a:r>
                        <a:rPr sz="1800" spc="-30" dirty="0">
                          <a:solidFill>
                            <a:srgbClr val="0D0D0D"/>
                          </a:solidFill>
                          <a:latin typeface="Calibri"/>
                          <a:cs typeface="Calibri"/>
                        </a:rPr>
                        <a:t> </a:t>
                      </a:r>
                      <a:r>
                        <a:rPr sz="1800" dirty="0">
                          <a:solidFill>
                            <a:srgbClr val="0D0D0D"/>
                          </a:solidFill>
                          <a:latin typeface="Calibri"/>
                          <a:cs typeface="Calibri"/>
                        </a:rPr>
                        <a:t>(11.8</a:t>
                      </a:r>
                      <a:r>
                        <a:rPr sz="1800" spc="-15" dirty="0">
                          <a:solidFill>
                            <a:srgbClr val="0D0D0D"/>
                          </a:solidFill>
                          <a:latin typeface="Calibri"/>
                          <a:cs typeface="Calibri"/>
                        </a:rPr>
                        <a:t> </a:t>
                      </a:r>
                      <a:r>
                        <a:rPr sz="1800" dirty="0">
                          <a:solidFill>
                            <a:srgbClr val="0D0D0D"/>
                          </a:solidFill>
                          <a:latin typeface="Calibri"/>
                          <a:cs typeface="Calibri"/>
                        </a:rPr>
                        <a:t>-</a:t>
                      </a:r>
                      <a:r>
                        <a:rPr sz="1800" spc="-10" dirty="0">
                          <a:solidFill>
                            <a:srgbClr val="0D0D0D"/>
                          </a:solidFill>
                          <a:latin typeface="Calibri"/>
                          <a:cs typeface="Calibri"/>
                        </a:rPr>
                        <a:t>21.9)</a:t>
                      </a:r>
                      <a:endParaRPr sz="180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1"/>
                  </a:ext>
                </a:extLst>
              </a:tr>
              <a:tr h="640080">
                <a:tc>
                  <a:txBody>
                    <a:bodyPr/>
                    <a:lstStyle/>
                    <a:p>
                      <a:pPr marL="121920" marR="720090">
                        <a:lnSpc>
                          <a:spcPct val="100000"/>
                        </a:lnSpc>
                        <a:spcBef>
                          <a:spcPts val="240"/>
                        </a:spcBef>
                      </a:pPr>
                      <a:r>
                        <a:rPr sz="1800" dirty="0">
                          <a:solidFill>
                            <a:srgbClr val="0D0D0D"/>
                          </a:solidFill>
                          <a:latin typeface="Calibri"/>
                          <a:cs typeface="Calibri"/>
                        </a:rPr>
                        <a:t>Prior</a:t>
                      </a:r>
                      <a:r>
                        <a:rPr sz="1800" spc="-10" dirty="0">
                          <a:solidFill>
                            <a:srgbClr val="0D0D0D"/>
                          </a:solidFill>
                          <a:latin typeface="Calibri"/>
                          <a:cs typeface="Calibri"/>
                        </a:rPr>
                        <a:t> anti-</a:t>
                      </a:r>
                      <a:r>
                        <a:rPr sz="1800" dirty="0">
                          <a:solidFill>
                            <a:srgbClr val="0D0D0D"/>
                          </a:solidFill>
                          <a:latin typeface="Calibri"/>
                          <a:cs typeface="Calibri"/>
                        </a:rPr>
                        <a:t>BCMA</a:t>
                      </a:r>
                      <a:r>
                        <a:rPr sz="1800" spc="-30" dirty="0">
                          <a:solidFill>
                            <a:srgbClr val="0D0D0D"/>
                          </a:solidFill>
                          <a:latin typeface="Calibri"/>
                          <a:cs typeface="Calibri"/>
                        </a:rPr>
                        <a:t> </a:t>
                      </a:r>
                      <a:r>
                        <a:rPr sz="1800" spc="-10" dirty="0">
                          <a:solidFill>
                            <a:srgbClr val="0D0D0D"/>
                          </a:solidFill>
                          <a:latin typeface="Calibri"/>
                          <a:cs typeface="Calibri"/>
                        </a:rPr>
                        <a:t>therapy </a:t>
                      </a:r>
                      <a:r>
                        <a:rPr sz="1800" dirty="0">
                          <a:solidFill>
                            <a:srgbClr val="0D0D0D"/>
                          </a:solidFill>
                          <a:latin typeface="Calibri"/>
                          <a:cs typeface="Calibri"/>
                        </a:rPr>
                        <a:t>(n</a:t>
                      </a:r>
                      <a:r>
                        <a:rPr sz="1800" spc="-10" dirty="0">
                          <a:solidFill>
                            <a:srgbClr val="0D0D0D"/>
                          </a:solidFill>
                          <a:latin typeface="Calibri"/>
                          <a:cs typeface="Calibri"/>
                        </a:rPr>
                        <a:t> </a:t>
                      </a:r>
                      <a:r>
                        <a:rPr sz="1800" dirty="0">
                          <a:solidFill>
                            <a:srgbClr val="0D0D0D"/>
                          </a:solidFill>
                          <a:latin typeface="Calibri"/>
                          <a:cs typeface="Calibri"/>
                        </a:rPr>
                        <a:t>= </a:t>
                      </a:r>
                      <a:r>
                        <a:rPr sz="1800" spc="-25" dirty="0">
                          <a:solidFill>
                            <a:srgbClr val="0D0D0D"/>
                          </a:solidFill>
                          <a:latin typeface="Calibri"/>
                          <a:cs typeface="Calibri"/>
                        </a:rPr>
                        <a:t>38)</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marL="473709">
                        <a:lnSpc>
                          <a:spcPct val="100000"/>
                        </a:lnSpc>
                        <a:spcBef>
                          <a:spcPts val="1320"/>
                        </a:spcBef>
                      </a:pPr>
                      <a:r>
                        <a:rPr sz="1800" dirty="0">
                          <a:solidFill>
                            <a:srgbClr val="0D0D0D"/>
                          </a:solidFill>
                          <a:latin typeface="Calibri"/>
                          <a:cs typeface="Calibri"/>
                        </a:rPr>
                        <a:t>19.0</a:t>
                      </a:r>
                      <a:r>
                        <a:rPr sz="1800" spc="-5" dirty="0">
                          <a:solidFill>
                            <a:srgbClr val="0D0D0D"/>
                          </a:solidFill>
                          <a:latin typeface="Calibri"/>
                          <a:cs typeface="Calibri"/>
                        </a:rPr>
                        <a:t> </a:t>
                      </a:r>
                      <a:r>
                        <a:rPr sz="1800" spc="-10" dirty="0">
                          <a:solidFill>
                            <a:srgbClr val="0D0D0D"/>
                          </a:solidFill>
                          <a:latin typeface="Calibri"/>
                          <a:cs typeface="Calibri"/>
                        </a:rPr>
                        <a:t>(8.9-</a:t>
                      </a:r>
                      <a:r>
                        <a:rPr sz="1800" spc="-25" dirty="0">
                          <a:solidFill>
                            <a:srgbClr val="0D0D0D"/>
                          </a:solidFill>
                          <a:latin typeface="Calibri"/>
                          <a:cs typeface="Calibri"/>
                        </a:rPr>
                        <a:t>NA)</a:t>
                      </a:r>
                      <a:endParaRPr sz="1800" dirty="0">
                        <a:latin typeface="Calibri"/>
                        <a:cs typeface="Calibri"/>
                      </a:endParaRPr>
                    </a:p>
                  </a:txBody>
                  <a:tcPr marL="0" marR="0" marT="167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extLst>
                  <a:ext uri="{0D108BD9-81ED-4DB2-BD59-A6C34878D82A}">
                    <a16:rowId xmlns:a16="http://schemas.microsoft.com/office/drawing/2014/main" val="10002"/>
                  </a:ext>
                </a:extLst>
              </a:tr>
              <a:tr h="640080">
                <a:tc>
                  <a:txBody>
                    <a:bodyPr/>
                    <a:lstStyle/>
                    <a:p>
                      <a:pPr marL="121920" marR="394970">
                        <a:lnSpc>
                          <a:spcPct val="100000"/>
                        </a:lnSpc>
                        <a:spcBef>
                          <a:spcPts val="240"/>
                        </a:spcBef>
                      </a:pPr>
                      <a:r>
                        <a:rPr sz="1800" dirty="0">
                          <a:solidFill>
                            <a:srgbClr val="0D0D0D"/>
                          </a:solidFill>
                          <a:latin typeface="Calibri"/>
                          <a:cs typeface="Calibri"/>
                        </a:rPr>
                        <a:t>No</a:t>
                      </a:r>
                      <a:r>
                        <a:rPr sz="1800" spc="-20" dirty="0">
                          <a:solidFill>
                            <a:srgbClr val="0D0D0D"/>
                          </a:solidFill>
                          <a:latin typeface="Calibri"/>
                          <a:cs typeface="Calibri"/>
                        </a:rPr>
                        <a:t> </a:t>
                      </a:r>
                      <a:r>
                        <a:rPr sz="1800" dirty="0">
                          <a:solidFill>
                            <a:srgbClr val="0D0D0D"/>
                          </a:solidFill>
                          <a:latin typeface="Calibri"/>
                          <a:cs typeface="Calibri"/>
                        </a:rPr>
                        <a:t>prior </a:t>
                      </a:r>
                      <a:r>
                        <a:rPr sz="1800" spc="-10" dirty="0">
                          <a:solidFill>
                            <a:srgbClr val="0D0D0D"/>
                          </a:solidFill>
                          <a:latin typeface="Calibri"/>
                          <a:cs typeface="Calibri"/>
                        </a:rPr>
                        <a:t>anti-</a:t>
                      </a:r>
                      <a:r>
                        <a:rPr sz="1800" dirty="0">
                          <a:solidFill>
                            <a:srgbClr val="0D0D0D"/>
                          </a:solidFill>
                          <a:latin typeface="Calibri"/>
                          <a:cs typeface="Calibri"/>
                        </a:rPr>
                        <a:t>BCMA</a:t>
                      </a:r>
                      <a:r>
                        <a:rPr sz="1800" spc="-25" dirty="0">
                          <a:solidFill>
                            <a:srgbClr val="0D0D0D"/>
                          </a:solidFill>
                          <a:latin typeface="Calibri"/>
                          <a:cs typeface="Calibri"/>
                        </a:rPr>
                        <a:t> </a:t>
                      </a:r>
                      <a:r>
                        <a:rPr sz="1800" spc="-10" dirty="0">
                          <a:solidFill>
                            <a:srgbClr val="0D0D0D"/>
                          </a:solidFill>
                          <a:latin typeface="Calibri"/>
                          <a:cs typeface="Calibri"/>
                        </a:rPr>
                        <a:t>therapy </a:t>
                      </a:r>
                      <a:r>
                        <a:rPr sz="1800" dirty="0">
                          <a:solidFill>
                            <a:srgbClr val="0D0D0D"/>
                          </a:solidFill>
                          <a:latin typeface="Calibri"/>
                          <a:cs typeface="Calibri"/>
                        </a:rPr>
                        <a:t>(n</a:t>
                      </a:r>
                      <a:r>
                        <a:rPr sz="1800" spc="-10" dirty="0">
                          <a:solidFill>
                            <a:srgbClr val="0D0D0D"/>
                          </a:solidFill>
                          <a:latin typeface="Calibri"/>
                          <a:cs typeface="Calibri"/>
                        </a:rPr>
                        <a:t> </a:t>
                      </a:r>
                      <a:r>
                        <a:rPr sz="1800" dirty="0">
                          <a:solidFill>
                            <a:srgbClr val="0D0D0D"/>
                          </a:solidFill>
                          <a:latin typeface="Calibri"/>
                          <a:cs typeface="Calibri"/>
                        </a:rPr>
                        <a:t>= </a:t>
                      </a:r>
                      <a:r>
                        <a:rPr sz="1800" spc="-25" dirty="0">
                          <a:solidFill>
                            <a:srgbClr val="0D0D0D"/>
                          </a:solidFill>
                          <a:latin typeface="Calibri"/>
                          <a:cs typeface="Calibri"/>
                        </a:rPr>
                        <a:t>41)</a:t>
                      </a:r>
                      <a:endParaRPr sz="180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marL="353695">
                        <a:lnSpc>
                          <a:spcPct val="100000"/>
                        </a:lnSpc>
                        <a:spcBef>
                          <a:spcPts val="1320"/>
                        </a:spcBef>
                      </a:pPr>
                      <a:r>
                        <a:rPr sz="1800" dirty="0">
                          <a:solidFill>
                            <a:srgbClr val="0D0D0D"/>
                          </a:solidFill>
                          <a:latin typeface="Calibri"/>
                          <a:cs typeface="Calibri"/>
                        </a:rPr>
                        <a:t>18.3 </a:t>
                      </a:r>
                      <a:r>
                        <a:rPr sz="1800" spc="-10" dirty="0">
                          <a:solidFill>
                            <a:srgbClr val="0D0D0D"/>
                          </a:solidFill>
                          <a:latin typeface="Calibri"/>
                          <a:cs typeface="Calibri"/>
                        </a:rPr>
                        <a:t>(11.8-23.9)</a:t>
                      </a:r>
                      <a:endParaRPr sz="1800" dirty="0">
                        <a:latin typeface="Calibri"/>
                        <a:cs typeface="Calibri"/>
                      </a:endParaRPr>
                    </a:p>
                  </a:txBody>
                  <a:tcPr marL="0" marR="0" marT="167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3"/>
                  </a:ext>
                </a:extLst>
              </a:tr>
            </a:tbl>
          </a:graphicData>
        </a:graphic>
      </p:graphicFrame>
      <p:graphicFrame>
        <p:nvGraphicFramePr>
          <p:cNvPr id="5" name="object 5"/>
          <p:cNvGraphicFramePr>
            <a:graphicFrameLocks noGrp="1"/>
          </p:cNvGraphicFramePr>
          <p:nvPr/>
        </p:nvGraphicFramePr>
        <p:xfrm>
          <a:off x="6325920" y="3742635"/>
          <a:ext cx="5302250" cy="2103120"/>
        </p:xfrm>
        <a:graphic>
          <a:graphicData uri="http://schemas.openxmlformats.org/drawingml/2006/table">
            <a:tbl>
              <a:tblPr firstRow="1" bandRow="1">
                <a:tableStyleId>{2D5ABB26-0587-4C30-8999-92F81FD0307C}</a:tableStyleId>
              </a:tblPr>
              <a:tblGrid>
                <a:gridCol w="309245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tblGrid>
              <a:tr h="640080">
                <a:tc>
                  <a:txBody>
                    <a:bodyPr/>
                    <a:lstStyle/>
                    <a:p>
                      <a:pPr marL="121285">
                        <a:lnSpc>
                          <a:spcPct val="100000"/>
                        </a:lnSpc>
                        <a:spcBef>
                          <a:spcPts val="1320"/>
                        </a:spcBef>
                      </a:pPr>
                      <a:r>
                        <a:rPr sz="1800" b="1" spc="-25" dirty="0">
                          <a:solidFill>
                            <a:schemeClr val="bg1"/>
                          </a:solidFill>
                          <a:latin typeface="Calibri"/>
                          <a:cs typeface="Calibri"/>
                        </a:rPr>
                        <a:t>OS</a:t>
                      </a:r>
                      <a:endParaRPr sz="1800" dirty="0">
                        <a:solidFill>
                          <a:schemeClr val="bg1"/>
                        </a:solidFill>
                        <a:latin typeface="Calibri"/>
                        <a:cs typeface="Calibri"/>
                      </a:endParaRPr>
                    </a:p>
                  </a:txBody>
                  <a:tcPr marL="0" marR="0" marT="167640" marB="0">
                    <a:lnL w="12700">
                      <a:solidFill>
                        <a:srgbClr val="000000"/>
                      </a:solidFill>
                      <a:prstDash val="solid"/>
                    </a:lnL>
                    <a:lnR w="12700" cap="flat" cmpd="sng" algn="ctr">
                      <a:solidFill>
                        <a:schemeClr val="bg1"/>
                      </a:solidFill>
                      <a:prstDash val="solid"/>
                      <a:round/>
                      <a:headEnd type="none" w="med" len="med"/>
                      <a:tailEnd type="none" w="med" len="med"/>
                    </a:lnR>
                    <a:lnT w="12700">
                      <a:solidFill>
                        <a:srgbClr val="000000"/>
                      </a:solidFill>
                      <a:prstDash val="solid"/>
                    </a:lnT>
                    <a:lnB w="12700">
                      <a:solidFill>
                        <a:srgbClr val="000000"/>
                      </a:solidFill>
                      <a:prstDash val="solid"/>
                    </a:lnB>
                    <a:solidFill>
                      <a:srgbClr val="002060"/>
                    </a:solidFill>
                  </a:tcPr>
                </a:tc>
                <a:tc>
                  <a:txBody>
                    <a:bodyPr/>
                    <a:lstStyle/>
                    <a:p>
                      <a:pPr marL="746760" marR="560070" indent="-180340">
                        <a:lnSpc>
                          <a:spcPct val="100000"/>
                        </a:lnSpc>
                        <a:spcBef>
                          <a:spcPts val="240"/>
                        </a:spcBef>
                      </a:pPr>
                      <a:r>
                        <a:rPr sz="1800" b="1" dirty="0">
                          <a:solidFill>
                            <a:schemeClr val="bg1"/>
                          </a:solidFill>
                          <a:latin typeface="Calibri"/>
                          <a:cs typeface="Calibri"/>
                        </a:rPr>
                        <a:t>All</a:t>
                      </a:r>
                      <a:r>
                        <a:rPr sz="1800" b="1" spc="-10" dirty="0">
                          <a:solidFill>
                            <a:schemeClr val="bg1"/>
                          </a:solidFill>
                          <a:latin typeface="Calibri"/>
                          <a:cs typeface="Calibri"/>
                        </a:rPr>
                        <a:t> </a:t>
                      </a:r>
                      <a:r>
                        <a:rPr lang="en-US" sz="1800" b="1" spc="-10" dirty="0">
                          <a:solidFill>
                            <a:schemeClr val="bg1"/>
                          </a:solidFill>
                          <a:latin typeface="Calibri"/>
                          <a:cs typeface="Calibri"/>
                        </a:rPr>
                        <a:t>p</a:t>
                      </a:r>
                      <a:r>
                        <a:rPr sz="1800" b="1" spc="-10" dirty="0">
                          <a:solidFill>
                            <a:schemeClr val="bg1"/>
                          </a:solidFill>
                          <a:latin typeface="Calibri"/>
                          <a:cs typeface="Calibri"/>
                        </a:rPr>
                        <a:t>atients </a:t>
                      </a:r>
                      <a:r>
                        <a:rPr sz="1800" b="1" dirty="0">
                          <a:solidFill>
                            <a:schemeClr val="bg1"/>
                          </a:solidFill>
                          <a:latin typeface="Calibri"/>
                          <a:cs typeface="Calibri"/>
                        </a:rPr>
                        <a:t>(n</a:t>
                      </a:r>
                      <a:r>
                        <a:rPr sz="1800" b="1" spc="-15" dirty="0">
                          <a:solidFill>
                            <a:schemeClr val="bg1"/>
                          </a:solidFill>
                          <a:latin typeface="Calibri"/>
                          <a:cs typeface="Calibri"/>
                        </a:rPr>
                        <a:t> </a:t>
                      </a:r>
                      <a:r>
                        <a:rPr sz="1800" b="1" dirty="0">
                          <a:solidFill>
                            <a:schemeClr val="bg1"/>
                          </a:solidFill>
                          <a:latin typeface="Calibri"/>
                          <a:cs typeface="Calibri"/>
                        </a:rPr>
                        <a:t>=</a:t>
                      </a:r>
                      <a:r>
                        <a:rPr sz="1800" b="1" spc="10" dirty="0">
                          <a:solidFill>
                            <a:schemeClr val="bg1"/>
                          </a:solidFill>
                          <a:latin typeface="Calibri"/>
                          <a:cs typeface="Calibri"/>
                        </a:rPr>
                        <a:t> </a:t>
                      </a:r>
                      <a:r>
                        <a:rPr sz="1800" b="1" spc="-25" dirty="0">
                          <a:solidFill>
                            <a:schemeClr val="bg1"/>
                          </a:solidFill>
                          <a:latin typeface="Calibri"/>
                          <a:cs typeface="Calibri"/>
                        </a:rPr>
                        <a:t>84)</a:t>
                      </a:r>
                      <a:endParaRPr sz="1800" dirty="0">
                        <a:solidFill>
                          <a:schemeClr val="bg1"/>
                        </a:solidFill>
                        <a:latin typeface="Calibri"/>
                        <a:cs typeface="Calibri"/>
                      </a:endParaRPr>
                    </a:p>
                  </a:txBody>
                  <a:tcPr marL="0" marR="0" marT="30480" marB="0">
                    <a:lnL w="12700" cap="flat" cmpd="sng" algn="ctr">
                      <a:solidFill>
                        <a:schemeClr val="bg1"/>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solidFill>
                      <a:srgbClr val="002060"/>
                    </a:solidFill>
                  </a:tcPr>
                </a:tc>
                <a:extLst>
                  <a:ext uri="{0D108BD9-81ED-4DB2-BD59-A6C34878D82A}">
                    <a16:rowId xmlns:a16="http://schemas.microsoft.com/office/drawing/2014/main" val="10000"/>
                  </a:ext>
                </a:extLst>
              </a:tr>
              <a:tr h="365760">
                <a:tc>
                  <a:txBody>
                    <a:bodyPr/>
                    <a:lstStyle/>
                    <a:p>
                      <a:pPr marL="121920">
                        <a:lnSpc>
                          <a:spcPct val="100000"/>
                        </a:lnSpc>
                        <a:spcBef>
                          <a:spcPts val="240"/>
                        </a:spcBef>
                      </a:pPr>
                      <a:r>
                        <a:rPr sz="1800" dirty="0">
                          <a:solidFill>
                            <a:srgbClr val="0D0D0D"/>
                          </a:solidFill>
                          <a:latin typeface="Calibri"/>
                          <a:cs typeface="Calibri"/>
                        </a:rPr>
                        <a:t>Median</a:t>
                      </a:r>
                      <a:r>
                        <a:rPr sz="1800" spc="-30" dirty="0">
                          <a:solidFill>
                            <a:srgbClr val="0D0D0D"/>
                          </a:solidFill>
                          <a:latin typeface="Calibri"/>
                          <a:cs typeface="Calibri"/>
                        </a:rPr>
                        <a:t> </a:t>
                      </a:r>
                      <a:r>
                        <a:rPr sz="1800" dirty="0">
                          <a:solidFill>
                            <a:srgbClr val="0D0D0D"/>
                          </a:solidFill>
                          <a:latin typeface="Calibri"/>
                          <a:cs typeface="Calibri"/>
                        </a:rPr>
                        <a:t>OS,</a:t>
                      </a:r>
                      <a:r>
                        <a:rPr sz="1800" spc="-35" dirty="0">
                          <a:solidFill>
                            <a:srgbClr val="0D0D0D"/>
                          </a:solidFill>
                          <a:latin typeface="Calibri"/>
                          <a:cs typeface="Calibri"/>
                        </a:rPr>
                        <a:t> </a:t>
                      </a:r>
                      <a:r>
                        <a:rPr sz="1800" spc="-25" dirty="0">
                          <a:solidFill>
                            <a:srgbClr val="0D0D0D"/>
                          </a:solidFill>
                          <a:latin typeface="Calibri"/>
                          <a:cs typeface="Calibri"/>
                        </a:rPr>
                        <a:t>mo</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marL="1905" algn="ctr">
                        <a:lnSpc>
                          <a:spcPct val="100000"/>
                        </a:lnSpc>
                        <a:spcBef>
                          <a:spcPts val="240"/>
                        </a:spcBef>
                      </a:pPr>
                      <a:r>
                        <a:rPr sz="1800" spc="-25" dirty="0">
                          <a:solidFill>
                            <a:srgbClr val="0D0D0D"/>
                          </a:solidFill>
                          <a:latin typeface="Calibri"/>
                          <a:cs typeface="Calibri"/>
                        </a:rPr>
                        <a:t>NR</a:t>
                      </a:r>
                      <a:endParaRPr sz="180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1"/>
                  </a:ext>
                </a:extLst>
              </a:tr>
              <a:tr h="365760">
                <a:tc>
                  <a:txBody>
                    <a:bodyPr/>
                    <a:lstStyle/>
                    <a:p>
                      <a:pPr marL="121920">
                        <a:lnSpc>
                          <a:spcPct val="100000"/>
                        </a:lnSpc>
                        <a:spcBef>
                          <a:spcPts val="240"/>
                        </a:spcBef>
                      </a:pPr>
                      <a:r>
                        <a:rPr sz="1800" spc="-10" dirty="0">
                          <a:solidFill>
                            <a:srgbClr val="0D0D0D"/>
                          </a:solidFill>
                          <a:latin typeface="Calibri"/>
                          <a:cs typeface="Calibri"/>
                        </a:rPr>
                        <a:t>12-</a:t>
                      </a:r>
                      <a:r>
                        <a:rPr sz="1800" dirty="0">
                          <a:solidFill>
                            <a:srgbClr val="0D0D0D"/>
                          </a:solidFill>
                          <a:latin typeface="Calibri"/>
                          <a:cs typeface="Calibri"/>
                        </a:rPr>
                        <a:t>mo</a:t>
                      </a:r>
                      <a:r>
                        <a:rPr sz="1800" spc="-35" dirty="0">
                          <a:solidFill>
                            <a:srgbClr val="0D0D0D"/>
                          </a:solidFill>
                          <a:latin typeface="Calibri"/>
                          <a:cs typeface="Calibri"/>
                        </a:rPr>
                        <a:t> </a:t>
                      </a:r>
                      <a:r>
                        <a:rPr sz="1800" dirty="0">
                          <a:solidFill>
                            <a:srgbClr val="0D0D0D"/>
                          </a:solidFill>
                          <a:latin typeface="Calibri"/>
                          <a:cs typeface="Calibri"/>
                        </a:rPr>
                        <a:t>OS</a:t>
                      </a:r>
                      <a:r>
                        <a:rPr sz="1800" spc="-35" dirty="0">
                          <a:solidFill>
                            <a:srgbClr val="0D0D0D"/>
                          </a:solidFill>
                          <a:latin typeface="Calibri"/>
                          <a:cs typeface="Calibri"/>
                        </a:rPr>
                        <a:t> </a:t>
                      </a:r>
                      <a:r>
                        <a:rPr sz="1800" dirty="0">
                          <a:solidFill>
                            <a:srgbClr val="0D0D0D"/>
                          </a:solidFill>
                          <a:latin typeface="Calibri"/>
                          <a:cs typeface="Calibri"/>
                        </a:rPr>
                        <a:t>rate,</a:t>
                      </a:r>
                      <a:r>
                        <a:rPr sz="1800" spc="-30" dirty="0">
                          <a:solidFill>
                            <a:srgbClr val="0D0D0D"/>
                          </a:solidFill>
                          <a:latin typeface="Calibri"/>
                          <a:cs typeface="Calibri"/>
                        </a:rPr>
                        <a:t> </a:t>
                      </a:r>
                      <a:r>
                        <a:rPr sz="1800" dirty="0">
                          <a:solidFill>
                            <a:srgbClr val="0D0D0D"/>
                          </a:solidFill>
                          <a:latin typeface="Calibri"/>
                          <a:cs typeface="Calibri"/>
                        </a:rPr>
                        <a:t>%</a:t>
                      </a:r>
                      <a:r>
                        <a:rPr sz="1800" spc="-35" dirty="0">
                          <a:solidFill>
                            <a:srgbClr val="0D0D0D"/>
                          </a:solidFill>
                          <a:latin typeface="Calibri"/>
                          <a:cs typeface="Calibri"/>
                        </a:rPr>
                        <a:t> </a:t>
                      </a:r>
                      <a:r>
                        <a:rPr sz="1800" dirty="0">
                          <a:solidFill>
                            <a:srgbClr val="0D0D0D"/>
                          </a:solidFill>
                          <a:latin typeface="Calibri"/>
                          <a:cs typeface="Calibri"/>
                        </a:rPr>
                        <a:t>(95%</a:t>
                      </a:r>
                      <a:r>
                        <a:rPr sz="1800" spc="-30" dirty="0">
                          <a:solidFill>
                            <a:srgbClr val="0D0D0D"/>
                          </a:solidFill>
                          <a:latin typeface="Calibri"/>
                          <a:cs typeface="Calibri"/>
                        </a:rPr>
                        <a:t> </a:t>
                      </a:r>
                      <a:r>
                        <a:rPr sz="1800" spc="-25" dirty="0">
                          <a:solidFill>
                            <a:srgbClr val="0D0D0D"/>
                          </a:solidFill>
                          <a:latin typeface="Calibri"/>
                          <a:cs typeface="Calibri"/>
                        </a:rPr>
                        <a:t>CI)</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marL="1270" algn="ctr">
                        <a:lnSpc>
                          <a:spcPct val="100000"/>
                        </a:lnSpc>
                        <a:spcBef>
                          <a:spcPts val="240"/>
                        </a:spcBef>
                      </a:pPr>
                      <a:r>
                        <a:rPr sz="1800" dirty="0">
                          <a:solidFill>
                            <a:srgbClr val="0D0D0D"/>
                          </a:solidFill>
                          <a:latin typeface="Calibri"/>
                          <a:cs typeface="Calibri"/>
                        </a:rPr>
                        <a:t>90</a:t>
                      </a:r>
                      <a:r>
                        <a:rPr sz="1800" spc="-20" dirty="0">
                          <a:solidFill>
                            <a:srgbClr val="0D0D0D"/>
                          </a:solidFill>
                          <a:latin typeface="Calibri"/>
                          <a:cs typeface="Calibri"/>
                        </a:rPr>
                        <a:t> </a:t>
                      </a:r>
                      <a:r>
                        <a:rPr sz="1800" spc="-10" dirty="0">
                          <a:solidFill>
                            <a:srgbClr val="0D0D0D"/>
                          </a:solidFill>
                          <a:latin typeface="Calibri"/>
                          <a:cs typeface="Calibri"/>
                        </a:rPr>
                        <a:t>(81-</a:t>
                      </a:r>
                      <a:r>
                        <a:rPr sz="1800" spc="-25" dirty="0">
                          <a:solidFill>
                            <a:srgbClr val="0D0D0D"/>
                          </a:solidFill>
                          <a:latin typeface="Calibri"/>
                          <a:cs typeface="Calibri"/>
                        </a:rPr>
                        <a:t>95)</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extLst>
                  <a:ext uri="{0D108BD9-81ED-4DB2-BD59-A6C34878D82A}">
                    <a16:rowId xmlns:a16="http://schemas.microsoft.com/office/drawing/2014/main" val="10002"/>
                  </a:ext>
                </a:extLst>
              </a:tr>
              <a:tr h="365760">
                <a:tc>
                  <a:txBody>
                    <a:bodyPr/>
                    <a:lstStyle/>
                    <a:p>
                      <a:pPr marL="121920">
                        <a:lnSpc>
                          <a:spcPct val="100000"/>
                        </a:lnSpc>
                        <a:spcBef>
                          <a:spcPts val="240"/>
                        </a:spcBef>
                      </a:pPr>
                      <a:r>
                        <a:rPr sz="1800" spc="-10" dirty="0">
                          <a:solidFill>
                            <a:srgbClr val="07090A"/>
                          </a:solidFill>
                          <a:latin typeface="Calibri"/>
                          <a:cs typeface="Calibri"/>
                        </a:rPr>
                        <a:t>18-</a:t>
                      </a:r>
                      <a:r>
                        <a:rPr sz="1800" dirty="0">
                          <a:solidFill>
                            <a:srgbClr val="07090A"/>
                          </a:solidFill>
                          <a:latin typeface="Calibri"/>
                          <a:cs typeface="Calibri"/>
                        </a:rPr>
                        <a:t>mo</a:t>
                      </a:r>
                      <a:r>
                        <a:rPr sz="1800" spc="-35" dirty="0">
                          <a:solidFill>
                            <a:srgbClr val="07090A"/>
                          </a:solidFill>
                          <a:latin typeface="Calibri"/>
                          <a:cs typeface="Calibri"/>
                        </a:rPr>
                        <a:t> </a:t>
                      </a:r>
                      <a:r>
                        <a:rPr sz="1800" dirty="0">
                          <a:solidFill>
                            <a:srgbClr val="07090A"/>
                          </a:solidFill>
                          <a:latin typeface="Calibri"/>
                          <a:cs typeface="Calibri"/>
                        </a:rPr>
                        <a:t>OS</a:t>
                      </a:r>
                      <a:r>
                        <a:rPr sz="1800" spc="-35" dirty="0">
                          <a:solidFill>
                            <a:srgbClr val="07090A"/>
                          </a:solidFill>
                          <a:latin typeface="Calibri"/>
                          <a:cs typeface="Calibri"/>
                        </a:rPr>
                        <a:t> </a:t>
                      </a:r>
                      <a:r>
                        <a:rPr sz="1800" dirty="0">
                          <a:solidFill>
                            <a:srgbClr val="07090A"/>
                          </a:solidFill>
                          <a:latin typeface="Calibri"/>
                          <a:cs typeface="Calibri"/>
                        </a:rPr>
                        <a:t>rate,</a:t>
                      </a:r>
                      <a:r>
                        <a:rPr sz="1800" spc="-30" dirty="0">
                          <a:solidFill>
                            <a:srgbClr val="07090A"/>
                          </a:solidFill>
                          <a:latin typeface="Calibri"/>
                          <a:cs typeface="Calibri"/>
                        </a:rPr>
                        <a:t> </a:t>
                      </a:r>
                      <a:r>
                        <a:rPr sz="1800" dirty="0">
                          <a:solidFill>
                            <a:srgbClr val="07090A"/>
                          </a:solidFill>
                          <a:latin typeface="Calibri"/>
                          <a:cs typeface="Calibri"/>
                        </a:rPr>
                        <a:t>%</a:t>
                      </a:r>
                      <a:r>
                        <a:rPr sz="1800" spc="-35" dirty="0">
                          <a:solidFill>
                            <a:srgbClr val="07090A"/>
                          </a:solidFill>
                          <a:latin typeface="Calibri"/>
                          <a:cs typeface="Calibri"/>
                        </a:rPr>
                        <a:t> </a:t>
                      </a:r>
                      <a:r>
                        <a:rPr sz="1800" dirty="0">
                          <a:solidFill>
                            <a:srgbClr val="07090A"/>
                          </a:solidFill>
                          <a:latin typeface="Calibri"/>
                          <a:cs typeface="Calibri"/>
                        </a:rPr>
                        <a:t>(95%</a:t>
                      </a:r>
                      <a:r>
                        <a:rPr sz="1800" spc="-30" dirty="0">
                          <a:solidFill>
                            <a:srgbClr val="07090A"/>
                          </a:solidFill>
                          <a:latin typeface="Calibri"/>
                          <a:cs typeface="Calibri"/>
                        </a:rPr>
                        <a:t> </a:t>
                      </a:r>
                      <a:r>
                        <a:rPr sz="1800" spc="-25" dirty="0">
                          <a:solidFill>
                            <a:srgbClr val="07090A"/>
                          </a:solidFill>
                          <a:latin typeface="Calibri"/>
                          <a:cs typeface="Calibri"/>
                        </a:rPr>
                        <a:t>CI)</a:t>
                      </a:r>
                      <a:endParaRPr sz="180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marL="1270" algn="ctr">
                        <a:lnSpc>
                          <a:spcPct val="100000"/>
                        </a:lnSpc>
                        <a:spcBef>
                          <a:spcPts val="240"/>
                        </a:spcBef>
                      </a:pPr>
                      <a:r>
                        <a:rPr sz="1800" dirty="0">
                          <a:solidFill>
                            <a:srgbClr val="0D0D0D"/>
                          </a:solidFill>
                          <a:latin typeface="Calibri"/>
                          <a:cs typeface="Calibri"/>
                        </a:rPr>
                        <a:t>87</a:t>
                      </a:r>
                      <a:r>
                        <a:rPr sz="1800" spc="-20" dirty="0">
                          <a:solidFill>
                            <a:srgbClr val="0D0D0D"/>
                          </a:solidFill>
                          <a:latin typeface="Calibri"/>
                          <a:cs typeface="Calibri"/>
                        </a:rPr>
                        <a:t> </a:t>
                      </a:r>
                      <a:r>
                        <a:rPr sz="1800" spc="-10" dirty="0">
                          <a:solidFill>
                            <a:srgbClr val="0D0D0D"/>
                          </a:solidFill>
                          <a:latin typeface="Calibri"/>
                          <a:cs typeface="Calibri"/>
                        </a:rPr>
                        <a:t>(76-</a:t>
                      </a:r>
                      <a:r>
                        <a:rPr sz="1800" spc="-25" dirty="0">
                          <a:solidFill>
                            <a:srgbClr val="0D0D0D"/>
                          </a:solidFill>
                          <a:latin typeface="Calibri"/>
                          <a:cs typeface="Calibri"/>
                        </a:rPr>
                        <a:t>93)</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3"/>
                  </a:ext>
                </a:extLst>
              </a:tr>
              <a:tr h="365760">
                <a:tc>
                  <a:txBody>
                    <a:bodyPr/>
                    <a:lstStyle/>
                    <a:p>
                      <a:pPr marL="121920">
                        <a:lnSpc>
                          <a:spcPct val="100000"/>
                        </a:lnSpc>
                        <a:spcBef>
                          <a:spcPts val="240"/>
                        </a:spcBef>
                      </a:pPr>
                      <a:r>
                        <a:rPr sz="1800" spc="-10" dirty="0">
                          <a:solidFill>
                            <a:srgbClr val="07090A"/>
                          </a:solidFill>
                          <a:latin typeface="Calibri"/>
                          <a:cs typeface="Calibri"/>
                        </a:rPr>
                        <a:t>21-</a:t>
                      </a:r>
                      <a:r>
                        <a:rPr sz="1800" dirty="0">
                          <a:solidFill>
                            <a:srgbClr val="07090A"/>
                          </a:solidFill>
                          <a:latin typeface="Calibri"/>
                          <a:cs typeface="Calibri"/>
                        </a:rPr>
                        <a:t>mo</a:t>
                      </a:r>
                      <a:r>
                        <a:rPr sz="1800" spc="-35" dirty="0">
                          <a:solidFill>
                            <a:srgbClr val="07090A"/>
                          </a:solidFill>
                          <a:latin typeface="Calibri"/>
                          <a:cs typeface="Calibri"/>
                        </a:rPr>
                        <a:t> </a:t>
                      </a:r>
                      <a:r>
                        <a:rPr sz="1800" dirty="0">
                          <a:solidFill>
                            <a:srgbClr val="07090A"/>
                          </a:solidFill>
                          <a:latin typeface="Calibri"/>
                          <a:cs typeface="Calibri"/>
                        </a:rPr>
                        <a:t>OS</a:t>
                      </a:r>
                      <a:r>
                        <a:rPr sz="1800" spc="-35" dirty="0">
                          <a:solidFill>
                            <a:srgbClr val="07090A"/>
                          </a:solidFill>
                          <a:latin typeface="Calibri"/>
                          <a:cs typeface="Calibri"/>
                        </a:rPr>
                        <a:t> </a:t>
                      </a:r>
                      <a:r>
                        <a:rPr sz="1800" dirty="0">
                          <a:solidFill>
                            <a:srgbClr val="07090A"/>
                          </a:solidFill>
                          <a:latin typeface="Calibri"/>
                          <a:cs typeface="Calibri"/>
                        </a:rPr>
                        <a:t>rate,</a:t>
                      </a:r>
                      <a:r>
                        <a:rPr sz="1800" spc="-30" dirty="0">
                          <a:solidFill>
                            <a:srgbClr val="07090A"/>
                          </a:solidFill>
                          <a:latin typeface="Calibri"/>
                          <a:cs typeface="Calibri"/>
                        </a:rPr>
                        <a:t> </a:t>
                      </a:r>
                      <a:r>
                        <a:rPr sz="1800" dirty="0">
                          <a:solidFill>
                            <a:srgbClr val="07090A"/>
                          </a:solidFill>
                          <a:latin typeface="Calibri"/>
                          <a:cs typeface="Calibri"/>
                        </a:rPr>
                        <a:t>%</a:t>
                      </a:r>
                      <a:r>
                        <a:rPr sz="1800" spc="-35" dirty="0">
                          <a:solidFill>
                            <a:srgbClr val="07090A"/>
                          </a:solidFill>
                          <a:latin typeface="Calibri"/>
                          <a:cs typeface="Calibri"/>
                        </a:rPr>
                        <a:t> </a:t>
                      </a:r>
                      <a:r>
                        <a:rPr sz="1800" dirty="0">
                          <a:solidFill>
                            <a:srgbClr val="07090A"/>
                          </a:solidFill>
                          <a:latin typeface="Calibri"/>
                          <a:cs typeface="Calibri"/>
                        </a:rPr>
                        <a:t>(95%</a:t>
                      </a:r>
                      <a:r>
                        <a:rPr sz="1800" spc="-30" dirty="0">
                          <a:solidFill>
                            <a:srgbClr val="07090A"/>
                          </a:solidFill>
                          <a:latin typeface="Calibri"/>
                          <a:cs typeface="Calibri"/>
                        </a:rPr>
                        <a:t> </a:t>
                      </a:r>
                      <a:r>
                        <a:rPr sz="1800" spc="-25" dirty="0">
                          <a:solidFill>
                            <a:srgbClr val="07090A"/>
                          </a:solidFill>
                          <a:latin typeface="Calibri"/>
                          <a:cs typeface="Calibri"/>
                        </a:rPr>
                        <a:t>CI)</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marL="1270" algn="ctr">
                        <a:lnSpc>
                          <a:spcPct val="100000"/>
                        </a:lnSpc>
                        <a:spcBef>
                          <a:spcPts val="240"/>
                        </a:spcBef>
                      </a:pPr>
                      <a:r>
                        <a:rPr sz="1800" dirty="0">
                          <a:solidFill>
                            <a:srgbClr val="0D0D0D"/>
                          </a:solidFill>
                          <a:latin typeface="Calibri"/>
                          <a:cs typeface="Calibri"/>
                        </a:rPr>
                        <a:t>84</a:t>
                      </a:r>
                      <a:r>
                        <a:rPr sz="1800" spc="-20" dirty="0">
                          <a:solidFill>
                            <a:srgbClr val="0D0D0D"/>
                          </a:solidFill>
                          <a:latin typeface="Calibri"/>
                          <a:cs typeface="Calibri"/>
                        </a:rPr>
                        <a:t> </a:t>
                      </a:r>
                      <a:r>
                        <a:rPr sz="1800" spc="-10" dirty="0">
                          <a:solidFill>
                            <a:srgbClr val="0D0D0D"/>
                          </a:solidFill>
                          <a:latin typeface="Calibri"/>
                          <a:cs typeface="Calibri"/>
                        </a:rPr>
                        <a:t>(72-</a:t>
                      </a:r>
                      <a:r>
                        <a:rPr sz="1800" spc="-25" dirty="0">
                          <a:solidFill>
                            <a:srgbClr val="0D0D0D"/>
                          </a:solidFill>
                          <a:latin typeface="Calibri"/>
                          <a:cs typeface="Calibri"/>
                        </a:rPr>
                        <a:t>91)</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extLst>
                  <a:ext uri="{0D108BD9-81ED-4DB2-BD59-A6C34878D82A}">
                    <a16:rowId xmlns:a16="http://schemas.microsoft.com/office/drawing/2014/main" val="10004"/>
                  </a:ext>
                </a:extLst>
              </a:tr>
            </a:tbl>
          </a:graphicData>
        </a:graphic>
      </p:graphicFrame>
      <p:grpSp>
        <p:nvGrpSpPr>
          <p:cNvPr id="6" name="object 6"/>
          <p:cNvGrpSpPr/>
          <p:nvPr/>
        </p:nvGrpSpPr>
        <p:grpSpPr>
          <a:xfrm>
            <a:off x="2217039" y="1390724"/>
            <a:ext cx="2127885" cy="2162175"/>
            <a:chOff x="2217039" y="1390724"/>
            <a:chExt cx="2127885" cy="2162175"/>
          </a:xfrm>
        </p:grpSpPr>
        <p:sp>
          <p:nvSpPr>
            <p:cNvPr id="7" name="object 7"/>
            <p:cNvSpPr/>
            <p:nvPr/>
          </p:nvSpPr>
          <p:spPr>
            <a:xfrm>
              <a:off x="2231326" y="1405012"/>
              <a:ext cx="8890" cy="2133600"/>
            </a:xfrm>
            <a:custGeom>
              <a:avLst/>
              <a:gdLst/>
              <a:ahLst/>
              <a:cxnLst/>
              <a:rect l="l" t="t" r="r" b="b"/>
              <a:pathLst>
                <a:path w="8889" h="2133600">
                  <a:moveTo>
                    <a:pt x="8610" y="2133384"/>
                  </a:moveTo>
                  <a:lnTo>
                    <a:pt x="0" y="0"/>
                  </a:lnTo>
                </a:path>
              </a:pathLst>
            </a:custGeom>
            <a:ln w="285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sp>
          <p:nvSpPr>
            <p:cNvPr id="8" name="object 8"/>
            <p:cNvSpPr/>
            <p:nvPr/>
          </p:nvSpPr>
          <p:spPr>
            <a:xfrm>
              <a:off x="2523274" y="3062376"/>
              <a:ext cx="1821814" cy="467359"/>
            </a:xfrm>
            <a:custGeom>
              <a:avLst/>
              <a:gdLst/>
              <a:ahLst/>
              <a:cxnLst/>
              <a:rect l="l" t="t" r="r" b="b"/>
              <a:pathLst>
                <a:path w="1821814" h="467360">
                  <a:moveTo>
                    <a:pt x="620242" y="209308"/>
                  </a:moveTo>
                  <a:lnTo>
                    <a:pt x="0" y="209308"/>
                  </a:lnTo>
                  <a:lnTo>
                    <a:pt x="0" y="466737"/>
                  </a:lnTo>
                  <a:lnTo>
                    <a:pt x="620242" y="466737"/>
                  </a:lnTo>
                  <a:lnTo>
                    <a:pt x="620242" y="209308"/>
                  </a:lnTo>
                  <a:close/>
                </a:path>
                <a:path w="1821814" h="467360">
                  <a:moveTo>
                    <a:pt x="1821408" y="0"/>
                  </a:moveTo>
                  <a:lnTo>
                    <a:pt x="1201166" y="0"/>
                  </a:lnTo>
                  <a:lnTo>
                    <a:pt x="1201166" y="454837"/>
                  </a:lnTo>
                  <a:lnTo>
                    <a:pt x="1821408" y="454837"/>
                  </a:lnTo>
                  <a:lnTo>
                    <a:pt x="1821408"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grpSp>
      <p:sp>
        <p:nvSpPr>
          <p:cNvPr id="9" name="object 9"/>
          <p:cNvSpPr txBox="1"/>
          <p:nvPr/>
        </p:nvSpPr>
        <p:spPr>
          <a:xfrm>
            <a:off x="1848467" y="1281601"/>
            <a:ext cx="295275" cy="2345690"/>
          </a:xfrm>
          <a:prstGeom prst="rect">
            <a:avLst/>
          </a:prstGeom>
        </p:spPr>
        <p:txBody>
          <a:bodyPr vert="horz" wrap="square" lIns="0" tIns="13335" rIns="0" bIns="0" rtlCol="0">
            <a:spAutoFit/>
          </a:bodyPr>
          <a:lstStyle/>
          <a:p>
            <a:pPr marL="0" marR="5080" lvl="0" indent="0" algn="r" defTabSz="914400" rtl="0" eaLnBrk="1" fontAlgn="auto" latinLnBrk="0" hangingPunct="1">
              <a:lnSpc>
                <a:spcPts val="1670"/>
              </a:lnSpc>
              <a:spcBef>
                <a:spcPts val="105"/>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100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715" lvl="0" indent="0" algn="r" defTabSz="914400" rtl="0" eaLnBrk="1" fontAlgn="auto" latinLnBrk="0" hangingPunct="1">
              <a:lnSpc>
                <a:spcPts val="1660"/>
              </a:lnSpc>
              <a:spcBef>
                <a:spcPts val="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90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715" lvl="0" indent="0" algn="r" defTabSz="914400" rtl="0" eaLnBrk="1" fontAlgn="auto" latinLnBrk="0" hangingPunct="1">
              <a:lnSpc>
                <a:spcPts val="1660"/>
              </a:lnSpc>
              <a:spcBef>
                <a:spcPts val="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80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715" lvl="0" indent="0" algn="r" defTabSz="914400" rtl="0" eaLnBrk="1" fontAlgn="auto" latinLnBrk="0" hangingPunct="1">
              <a:lnSpc>
                <a:spcPts val="1660"/>
              </a:lnSpc>
              <a:spcBef>
                <a:spcPts val="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70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715" lvl="0" indent="0" algn="r" defTabSz="914400" rtl="0" eaLnBrk="1" fontAlgn="auto" latinLnBrk="0" hangingPunct="1">
              <a:lnSpc>
                <a:spcPts val="1660"/>
              </a:lnSpc>
              <a:spcBef>
                <a:spcPts val="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60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715" lvl="0" indent="0" algn="r" defTabSz="914400" rtl="0" eaLnBrk="1" fontAlgn="auto" latinLnBrk="0" hangingPunct="1">
              <a:lnSpc>
                <a:spcPts val="1660"/>
              </a:lnSpc>
              <a:spcBef>
                <a:spcPts val="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50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715" lvl="0" indent="0" algn="r" defTabSz="914400" rtl="0" eaLnBrk="1" fontAlgn="auto" latinLnBrk="0" hangingPunct="1">
              <a:lnSpc>
                <a:spcPts val="1660"/>
              </a:lnSpc>
              <a:spcBef>
                <a:spcPts val="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40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715" lvl="0" indent="0" algn="r" defTabSz="914400" rtl="0" eaLnBrk="1" fontAlgn="auto" latinLnBrk="0" hangingPunct="1">
              <a:lnSpc>
                <a:spcPts val="1660"/>
              </a:lnSpc>
              <a:spcBef>
                <a:spcPts val="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30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715" lvl="0" indent="0" algn="r" defTabSz="914400" rtl="0" eaLnBrk="1" fontAlgn="auto" latinLnBrk="0" hangingPunct="1">
              <a:lnSpc>
                <a:spcPts val="1660"/>
              </a:lnSpc>
              <a:spcBef>
                <a:spcPts val="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20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715" lvl="0" indent="0" algn="r" defTabSz="914400" rtl="0" eaLnBrk="1" fontAlgn="auto" latinLnBrk="0" hangingPunct="1">
              <a:lnSpc>
                <a:spcPts val="1660"/>
              </a:lnSpc>
              <a:spcBef>
                <a:spcPts val="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10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a:p>
            <a:pPr marL="0" marR="5080" lvl="0" indent="0" algn="r" defTabSz="914400" rtl="0" eaLnBrk="1" fontAlgn="auto" latinLnBrk="0" hangingPunct="1">
              <a:lnSpc>
                <a:spcPts val="1670"/>
              </a:lnSpc>
              <a:spcBef>
                <a:spcPts val="0"/>
              </a:spcBef>
              <a:spcAft>
                <a:spcPts val="0"/>
              </a:spcAft>
              <a:buClrTx/>
              <a:buSzTx/>
              <a:buFontTx/>
              <a:buNone/>
              <a:tabLst/>
              <a:defRPr/>
            </a:pPr>
            <a:r>
              <a:rPr kumimoji="0" sz="1400" b="0" i="0" u="none" strike="noStrike" kern="0" cap="none" spc="-50" normalizeH="0" baseline="0" noProof="0" dirty="0">
                <a:ln>
                  <a:noFill/>
                </a:ln>
                <a:solidFill>
                  <a:sysClr val="windowText" lastClr="000000"/>
                </a:solidFill>
                <a:effectLst/>
                <a:uLnTx/>
                <a:uFillTx/>
                <a:latin typeface="Calibri"/>
                <a:ea typeface="MS PGothic" charset="0"/>
                <a:cs typeface="Calibri"/>
              </a:rPr>
              <a:t>0</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10" name="object 10"/>
          <p:cNvSpPr txBox="1"/>
          <p:nvPr/>
        </p:nvSpPr>
        <p:spPr>
          <a:xfrm>
            <a:off x="2523274" y="1695208"/>
            <a:ext cx="620395" cy="888042"/>
          </a:xfrm>
          <a:prstGeom prst="rect">
            <a:avLst/>
          </a:prstGeom>
          <a:solidFill>
            <a:srgbClr val="015873"/>
          </a:solidFill>
        </p:spPr>
        <p:txBody>
          <a:bodyPr vert="horz" wrap="square" lIns="0" tIns="114935" rIns="0" bIns="0" rtlCol="0">
            <a:noAutofit/>
          </a:bodyPr>
          <a:lstStyle/>
          <a:p>
            <a:pPr marL="0" marR="0" lvl="0" indent="0" algn="l" defTabSz="914400" rtl="0" eaLnBrk="1" fontAlgn="auto" latinLnBrk="0" hangingPunct="1">
              <a:lnSpc>
                <a:spcPct val="100000"/>
              </a:lnSpc>
              <a:spcBef>
                <a:spcPts val="905"/>
              </a:spcBef>
              <a:spcAft>
                <a:spcPts val="0"/>
              </a:spcAft>
              <a:buClrTx/>
              <a:buSzTx/>
              <a:buFontTx/>
              <a:buNone/>
              <a:tabLst/>
              <a:defRPr/>
            </a:pPr>
            <a:endParaRPr kumimoji="0" sz="1400" b="0" i="0" u="none" strike="noStrike" kern="0" cap="none" spc="0" normalizeH="0" baseline="0" noProof="0" dirty="0">
              <a:ln>
                <a:noFill/>
              </a:ln>
              <a:solidFill>
                <a:sysClr val="windowText" lastClr="000000"/>
              </a:solidFill>
              <a:effectLst/>
              <a:uLnTx/>
              <a:uFillTx/>
              <a:latin typeface="Times New Roman"/>
              <a:ea typeface="MS PGothic" charset="0"/>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0" i="0" u="none" strike="noStrike" kern="0" cap="none" spc="-25" normalizeH="0" baseline="0" noProof="0" dirty="0">
                <a:ln>
                  <a:noFill/>
                </a:ln>
                <a:solidFill>
                  <a:prstClr val="white"/>
                </a:solidFill>
                <a:effectLst/>
                <a:uLnTx/>
                <a:uFillTx/>
                <a:latin typeface="Calibri"/>
                <a:ea typeface="MS PGothic" charset="0"/>
                <a:cs typeface="Calibri"/>
              </a:rPr>
              <a:t>42</a:t>
            </a:r>
            <a:endParaRPr kumimoji="0" sz="1400" b="0" i="0" u="none" strike="noStrike" kern="0" cap="none" spc="0" normalizeH="0" baseline="0" noProof="0" dirty="0">
              <a:ln>
                <a:noFill/>
              </a:ln>
              <a:solidFill>
                <a:prstClr val="white"/>
              </a:solidFill>
              <a:effectLst/>
              <a:uLnTx/>
              <a:uFillTx/>
              <a:latin typeface="Calibri"/>
              <a:ea typeface="MS PGothic" charset="0"/>
              <a:cs typeface="Calibri"/>
            </a:endParaRPr>
          </a:p>
        </p:txBody>
      </p:sp>
      <p:sp>
        <p:nvSpPr>
          <p:cNvPr id="11" name="object 11"/>
          <p:cNvSpPr txBox="1"/>
          <p:nvPr/>
        </p:nvSpPr>
        <p:spPr>
          <a:xfrm>
            <a:off x="2523274" y="2583872"/>
            <a:ext cx="620395" cy="192360"/>
          </a:xfrm>
          <a:prstGeom prst="rect">
            <a:avLst/>
          </a:prstGeom>
          <a:solidFill>
            <a:srgbClr val="3333CC"/>
          </a:solidFill>
        </p:spPr>
        <p:txBody>
          <a:bodyPr vert="horz" wrap="square" lIns="0" tIns="0" rIns="0" bIns="0" rtlCol="0">
            <a:spAutoFit/>
          </a:bodyPr>
          <a:lstStyle/>
          <a:p>
            <a:pPr marL="0" marR="0" lvl="0" indent="0" algn="ctr" defTabSz="914400" rtl="0" eaLnBrk="1" fontAlgn="auto" latinLnBrk="0" hangingPunct="1">
              <a:lnSpc>
                <a:spcPts val="1495"/>
              </a:lnSpc>
              <a:spcBef>
                <a:spcPts val="0"/>
              </a:spcBef>
              <a:spcAft>
                <a:spcPts val="0"/>
              </a:spcAft>
              <a:buClrTx/>
              <a:buSzTx/>
              <a:buFontTx/>
              <a:buNone/>
              <a:tabLst/>
              <a:defRPr/>
            </a:pPr>
            <a:r>
              <a:rPr kumimoji="0" sz="1400" b="0" i="0" u="none" strike="noStrike" kern="0" cap="none" spc="-25" normalizeH="0" baseline="0" noProof="0" dirty="0">
                <a:ln>
                  <a:noFill/>
                </a:ln>
                <a:solidFill>
                  <a:prstClr val="white"/>
                </a:solidFill>
                <a:effectLst/>
                <a:uLnTx/>
                <a:uFillTx/>
                <a:latin typeface="Calibri"/>
                <a:ea typeface="MS PGothic" charset="0"/>
                <a:cs typeface="Calibri"/>
              </a:rPr>
              <a:t>11</a:t>
            </a:r>
            <a:endParaRPr kumimoji="0" sz="1400" b="0" i="0" u="none" strike="noStrike" kern="0" cap="none" spc="0" normalizeH="0" baseline="0" noProof="0" dirty="0">
              <a:ln>
                <a:noFill/>
              </a:ln>
              <a:solidFill>
                <a:prstClr val="white"/>
              </a:solidFill>
              <a:effectLst/>
              <a:uLnTx/>
              <a:uFillTx/>
              <a:latin typeface="Calibri"/>
              <a:ea typeface="MS PGothic" charset="0"/>
              <a:cs typeface="Calibri"/>
            </a:endParaRPr>
          </a:p>
        </p:txBody>
      </p:sp>
      <p:sp>
        <p:nvSpPr>
          <p:cNvPr id="12" name="object 12"/>
          <p:cNvSpPr txBox="1"/>
          <p:nvPr/>
        </p:nvSpPr>
        <p:spPr>
          <a:xfrm>
            <a:off x="2523274" y="2798038"/>
            <a:ext cx="620395" cy="473709"/>
          </a:xfrm>
          <a:prstGeom prst="rect">
            <a:avLst/>
          </a:prstGeom>
          <a:solidFill>
            <a:srgbClr val="FFFFFF"/>
          </a:solidFill>
        </p:spPr>
        <p:txBody>
          <a:bodyPr vert="horz" wrap="square" lIns="0" tIns="116839" rIns="0" bIns="0" rtlCol="0">
            <a:spAutoFit/>
          </a:bodyPr>
          <a:lstStyle/>
          <a:p>
            <a:pPr marL="0" marR="0" lvl="0" indent="0" algn="ctr" defTabSz="914400" rtl="0" eaLnBrk="1" fontAlgn="auto" latinLnBrk="0" hangingPunct="1">
              <a:lnSpc>
                <a:spcPct val="100000"/>
              </a:lnSpc>
              <a:spcBef>
                <a:spcPts val="919"/>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23</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13" name="object 13"/>
          <p:cNvSpPr txBox="1"/>
          <p:nvPr/>
        </p:nvSpPr>
        <p:spPr>
          <a:xfrm>
            <a:off x="3724440" y="1611325"/>
            <a:ext cx="620395" cy="720090"/>
          </a:xfrm>
          <a:prstGeom prst="rect">
            <a:avLst/>
          </a:prstGeom>
          <a:solidFill>
            <a:srgbClr val="015873"/>
          </a:solidFill>
        </p:spPr>
        <p:txBody>
          <a:bodyPr vert="horz" wrap="square" lIns="0" tIns="39370" rIns="0" bIns="0" rtlCol="0">
            <a:noAutofit/>
          </a:bodyPr>
          <a:lstStyle/>
          <a:p>
            <a:pPr marL="0" marR="0" lvl="0" indent="0" algn="l" defTabSz="914400" rtl="0" eaLnBrk="1" fontAlgn="auto" latinLnBrk="0" hangingPunct="1">
              <a:lnSpc>
                <a:spcPct val="100000"/>
              </a:lnSpc>
              <a:spcBef>
                <a:spcPts val="31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Times New Roman"/>
              <a:ea typeface="MS PGothic" charset="0"/>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0" i="0" u="none" strike="noStrike" kern="0" cap="none" spc="-25" normalizeH="0" baseline="0" noProof="0" dirty="0">
                <a:ln>
                  <a:noFill/>
                </a:ln>
                <a:solidFill>
                  <a:prstClr val="white"/>
                </a:solidFill>
                <a:effectLst/>
                <a:uLnTx/>
                <a:uFillTx/>
                <a:latin typeface="Calibri"/>
                <a:ea typeface="MS PGothic" charset="0"/>
                <a:cs typeface="Calibri"/>
              </a:rPr>
              <a:t>35</a:t>
            </a:r>
            <a:endParaRPr kumimoji="0" sz="1400" b="0" i="0" u="none" strike="noStrike" kern="0" cap="none" spc="0" normalizeH="0" baseline="0" noProof="0">
              <a:ln>
                <a:noFill/>
              </a:ln>
              <a:solidFill>
                <a:prstClr val="white"/>
              </a:solidFill>
              <a:effectLst/>
              <a:uLnTx/>
              <a:uFillTx/>
              <a:latin typeface="Calibri"/>
              <a:ea typeface="MS PGothic" charset="0"/>
              <a:cs typeface="Calibri"/>
            </a:endParaRPr>
          </a:p>
        </p:txBody>
      </p:sp>
      <p:sp>
        <p:nvSpPr>
          <p:cNvPr id="14" name="object 14"/>
          <p:cNvSpPr txBox="1"/>
          <p:nvPr/>
        </p:nvSpPr>
        <p:spPr>
          <a:xfrm>
            <a:off x="3724440" y="2331313"/>
            <a:ext cx="620395" cy="252729"/>
          </a:xfrm>
          <a:prstGeom prst="rect">
            <a:avLst/>
          </a:prstGeom>
          <a:solidFill>
            <a:srgbClr val="3333CC"/>
          </a:solidFill>
        </p:spPr>
        <p:txBody>
          <a:bodyPr vert="horz" wrap="square" lIns="0" tIns="20955" rIns="0" bIns="0" rtlCol="0">
            <a:noAutofit/>
          </a:bodyPr>
          <a:lstStyle/>
          <a:p>
            <a:pPr marL="0" marR="0" lvl="0" indent="0" algn="ctr" defTabSz="914400" rtl="0" eaLnBrk="1" fontAlgn="auto" latinLnBrk="0" hangingPunct="1">
              <a:lnSpc>
                <a:spcPct val="100000"/>
              </a:lnSpc>
              <a:spcBef>
                <a:spcPts val="165"/>
              </a:spcBef>
              <a:spcAft>
                <a:spcPts val="0"/>
              </a:spcAft>
              <a:buClrTx/>
              <a:buSzTx/>
              <a:buFontTx/>
              <a:buNone/>
              <a:tabLst/>
              <a:defRPr/>
            </a:pPr>
            <a:r>
              <a:rPr kumimoji="0" sz="1400" b="0" i="0" u="none" strike="noStrike" kern="0" cap="none" spc="-25" normalizeH="0" baseline="0" noProof="0" dirty="0">
                <a:ln>
                  <a:noFill/>
                </a:ln>
                <a:solidFill>
                  <a:prstClr val="white"/>
                </a:solidFill>
                <a:effectLst/>
                <a:uLnTx/>
                <a:uFillTx/>
                <a:latin typeface="Calibri"/>
                <a:ea typeface="MS PGothic" charset="0"/>
                <a:cs typeface="Calibri"/>
              </a:rPr>
              <a:t>13</a:t>
            </a:r>
            <a:endParaRPr kumimoji="0" sz="1400" b="0" i="0" u="none" strike="noStrike" kern="0" cap="none" spc="0" normalizeH="0" baseline="0" noProof="0">
              <a:ln>
                <a:noFill/>
              </a:ln>
              <a:solidFill>
                <a:prstClr val="white"/>
              </a:solidFill>
              <a:effectLst/>
              <a:uLnTx/>
              <a:uFillTx/>
              <a:latin typeface="Calibri"/>
              <a:ea typeface="MS PGothic" charset="0"/>
              <a:cs typeface="Calibri"/>
            </a:endParaRPr>
          </a:p>
        </p:txBody>
      </p:sp>
      <p:sp>
        <p:nvSpPr>
          <p:cNvPr id="15" name="object 15"/>
          <p:cNvSpPr txBox="1"/>
          <p:nvPr/>
        </p:nvSpPr>
        <p:spPr>
          <a:xfrm>
            <a:off x="3724440" y="2583872"/>
            <a:ext cx="620395" cy="478790"/>
          </a:xfrm>
          <a:prstGeom prst="rect">
            <a:avLst/>
          </a:prstGeom>
          <a:solidFill>
            <a:srgbClr val="FFFFFF"/>
          </a:solidFill>
        </p:spPr>
        <p:txBody>
          <a:bodyPr vert="horz" wrap="square" lIns="0" tIns="130175" rIns="0" bIns="0" rtlCol="0">
            <a:spAutoFit/>
          </a:bodyPr>
          <a:lstStyle/>
          <a:p>
            <a:pPr marL="0" marR="0" lvl="0" indent="0" algn="ctr" defTabSz="914400" rtl="0" eaLnBrk="1" fontAlgn="auto" latinLnBrk="0" hangingPunct="1">
              <a:lnSpc>
                <a:spcPct val="100000"/>
              </a:lnSpc>
              <a:spcBef>
                <a:spcPts val="1025"/>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22</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16" name="object 16"/>
          <p:cNvSpPr txBox="1"/>
          <p:nvPr/>
        </p:nvSpPr>
        <p:spPr>
          <a:xfrm>
            <a:off x="4521961" y="1873944"/>
            <a:ext cx="374650" cy="488315"/>
          </a:xfrm>
          <a:prstGeom prst="rect">
            <a:avLst/>
          </a:prstGeom>
        </p:spPr>
        <p:txBody>
          <a:bodyPr vert="horz" wrap="square" lIns="0" tIns="39370" rIns="0" bIns="0" rtlCol="0">
            <a:spAutoFit/>
          </a:bodyPr>
          <a:lstStyle/>
          <a:p>
            <a:pPr marL="12700" marR="5080" lvl="0" indent="0" algn="l" defTabSz="914400" rtl="0" eaLnBrk="1" fontAlgn="auto" latinLnBrk="0" hangingPunct="1">
              <a:lnSpc>
                <a:spcPts val="1730"/>
              </a:lnSpc>
              <a:spcBef>
                <a:spcPts val="310"/>
              </a:spcBef>
              <a:spcAft>
                <a:spcPts val="0"/>
              </a:spcAft>
              <a:buClrTx/>
              <a:buSzTx/>
              <a:buFontTx/>
              <a:buNone/>
              <a:tabLst/>
              <a:defRPr/>
            </a:pPr>
            <a:r>
              <a:rPr kumimoji="0" sz="1600" b="0" i="0" u="none" strike="noStrike" kern="0" cap="none" spc="-25" normalizeH="0" baseline="0" noProof="0" dirty="0">
                <a:ln>
                  <a:noFill/>
                </a:ln>
                <a:solidFill>
                  <a:sysClr val="windowText" lastClr="000000"/>
                </a:solidFill>
                <a:effectLst/>
                <a:uLnTx/>
                <a:uFillTx/>
                <a:latin typeface="Calibri"/>
                <a:ea typeface="MS PGothic" charset="0"/>
                <a:cs typeface="Calibri"/>
              </a:rPr>
              <a:t>CRR </a:t>
            </a:r>
            <a:r>
              <a:rPr kumimoji="0" sz="1600" b="0" i="0" u="none" strike="noStrike" kern="0" cap="none" spc="-30" normalizeH="0" baseline="0" noProof="0" dirty="0">
                <a:ln>
                  <a:noFill/>
                </a:ln>
                <a:solidFill>
                  <a:sysClr val="windowText" lastClr="000000"/>
                </a:solidFill>
                <a:effectLst/>
                <a:uLnTx/>
                <a:uFillTx/>
                <a:latin typeface="Calibri"/>
                <a:ea typeface="MS PGothic" charset="0"/>
                <a:cs typeface="Calibri"/>
              </a:rPr>
              <a:t>48%</a:t>
            </a:r>
            <a:endParaRPr kumimoji="0" sz="16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17" name="object 17"/>
          <p:cNvSpPr/>
          <p:nvPr/>
        </p:nvSpPr>
        <p:spPr>
          <a:xfrm>
            <a:off x="4364522" y="1611327"/>
            <a:ext cx="83820" cy="996315"/>
          </a:xfrm>
          <a:custGeom>
            <a:avLst/>
            <a:gdLst/>
            <a:ahLst/>
            <a:cxnLst/>
            <a:rect l="l" t="t" r="r" b="b"/>
            <a:pathLst>
              <a:path w="83820" h="996314">
                <a:moveTo>
                  <a:pt x="0" y="996213"/>
                </a:moveTo>
                <a:lnTo>
                  <a:pt x="32562" y="989677"/>
                </a:lnTo>
                <a:lnTo>
                  <a:pt x="59153" y="971854"/>
                </a:lnTo>
                <a:lnTo>
                  <a:pt x="77081" y="945421"/>
                </a:lnTo>
                <a:lnTo>
                  <a:pt x="83654" y="913053"/>
                </a:lnTo>
                <a:lnTo>
                  <a:pt x="83654" y="83159"/>
                </a:lnTo>
                <a:lnTo>
                  <a:pt x="77081" y="50792"/>
                </a:lnTo>
                <a:lnTo>
                  <a:pt x="59153" y="24358"/>
                </a:lnTo>
                <a:lnTo>
                  <a:pt x="32562" y="6535"/>
                </a:lnTo>
                <a:lnTo>
                  <a:pt x="0" y="0"/>
                </a:lnTo>
              </a:path>
            </a:pathLst>
          </a:custGeom>
          <a:ln w="285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sp>
        <p:nvSpPr>
          <p:cNvPr id="18" name="object 18"/>
          <p:cNvSpPr txBox="1"/>
          <p:nvPr/>
        </p:nvSpPr>
        <p:spPr>
          <a:xfrm>
            <a:off x="3277637" y="1985148"/>
            <a:ext cx="374650" cy="488315"/>
          </a:xfrm>
          <a:prstGeom prst="rect">
            <a:avLst/>
          </a:prstGeom>
        </p:spPr>
        <p:txBody>
          <a:bodyPr vert="horz" wrap="square" lIns="0" tIns="39370" rIns="0" bIns="0" rtlCol="0">
            <a:spAutoFit/>
          </a:bodyPr>
          <a:lstStyle/>
          <a:p>
            <a:pPr marL="12700" marR="5080" lvl="0" indent="0" algn="l" defTabSz="914400" rtl="0" eaLnBrk="1" fontAlgn="auto" latinLnBrk="0" hangingPunct="1">
              <a:lnSpc>
                <a:spcPts val="1730"/>
              </a:lnSpc>
              <a:spcBef>
                <a:spcPts val="310"/>
              </a:spcBef>
              <a:spcAft>
                <a:spcPts val="0"/>
              </a:spcAft>
              <a:buClrTx/>
              <a:buSzTx/>
              <a:buFontTx/>
              <a:buNone/>
              <a:tabLst/>
              <a:defRPr/>
            </a:pPr>
            <a:r>
              <a:rPr kumimoji="0" sz="1600" b="0" i="0" u="none" strike="noStrike" kern="0" cap="none" spc="-25" normalizeH="0" baseline="0" noProof="0" dirty="0">
                <a:ln>
                  <a:noFill/>
                </a:ln>
                <a:solidFill>
                  <a:sysClr val="windowText" lastClr="000000"/>
                </a:solidFill>
                <a:effectLst/>
                <a:uLnTx/>
                <a:uFillTx/>
                <a:latin typeface="Calibri"/>
                <a:ea typeface="MS PGothic" charset="0"/>
                <a:cs typeface="Calibri"/>
              </a:rPr>
              <a:t>CRR </a:t>
            </a:r>
            <a:r>
              <a:rPr kumimoji="0" sz="1600" b="0" i="0" u="none" strike="noStrike" kern="0" cap="none" spc="-30" normalizeH="0" baseline="0" noProof="0" dirty="0">
                <a:ln>
                  <a:noFill/>
                </a:ln>
                <a:solidFill>
                  <a:sysClr val="windowText" lastClr="000000"/>
                </a:solidFill>
                <a:effectLst/>
                <a:uLnTx/>
                <a:uFillTx/>
                <a:latin typeface="Calibri"/>
                <a:ea typeface="MS PGothic" charset="0"/>
                <a:cs typeface="Calibri"/>
              </a:rPr>
              <a:t>53%</a:t>
            </a:r>
            <a:endParaRPr kumimoji="0" sz="16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19" name="object 19"/>
          <p:cNvSpPr/>
          <p:nvPr/>
        </p:nvSpPr>
        <p:spPr>
          <a:xfrm>
            <a:off x="3157071" y="1695220"/>
            <a:ext cx="83820" cy="1102995"/>
          </a:xfrm>
          <a:custGeom>
            <a:avLst/>
            <a:gdLst/>
            <a:ahLst/>
            <a:cxnLst/>
            <a:rect l="l" t="t" r="r" b="b"/>
            <a:pathLst>
              <a:path w="83819" h="1102995">
                <a:moveTo>
                  <a:pt x="0" y="1102817"/>
                </a:moveTo>
                <a:lnTo>
                  <a:pt x="32562" y="1096281"/>
                </a:lnTo>
                <a:lnTo>
                  <a:pt x="59153" y="1078458"/>
                </a:lnTo>
                <a:lnTo>
                  <a:pt x="77081" y="1052025"/>
                </a:lnTo>
                <a:lnTo>
                  <a:pt x="83654" y="1019657"/>
                </a:lnTo>
                <a:lnTo>
                  <a:pt x="83654" y="83159"/>
                </a:lnTo>
                <a:lnTo>
                  <a:pt x="77081" y="50786"/>
                </a:lnTo>
                <a:lnTo>
                  <a:pt x="59153" y="24353"/>
                </a:lnTo>
                <a:lnTo>
                  <a:pt x="32562" y="6533"/>
                </a:lnTo>
                <a:lnTo>
                  <a:pt x="0" y="0"/>
                </a:lnTo>
              </a:path>
            </a:pathLst>
          </a:custGeom>
          <a:ln w="285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sp>
        <p:nvSpPr>
          <p:cNvPr id="20" name="object 20"/>
          <p:cNvSpPr txBox="1"/>
          <p:nvPr/>
        </p:nvSpPr>
        <p:spPr>
          <a:xfrm>
            <a:off x="3823671" y="1053467"/>
            <a:ext cx="424180" cy="546735"/>
          </a:xfrm>
          <a:prstGeom prst="rect">
            <a:avLst/>
          </a:prstGeom>
        </p:spPr>
        <p:txBody>
          <a:bodyPr vert="horz" wrap="square" lIns="0" tIns="43815" rIns="0" bIns="0" rtlCol="0">
            <a:spAutoFit/>
          </a:bodyPr>
          <a:lstStyle/>
          <a:p>
            <a:pPr marL="13970" marR="5080" lvl="0" indent="-1905" algn="l" defTabSz="914400" rtl="0" eaLnBrk="1" fontAlgn="auto" latinLnBrk="0" hangingPunct="1">
              <a:lnSpc>
                <a:spcPts val="1939"/>
              </a:lnSpc>
              <a:spcBef>
                <a:spcPts val="345"/>
              </a:spcBef>
              <a:spcAft>
                <a:spcPts val="0"/>
              </a:spcAft>
              <a:buClrTx/>
              <a:buSzTx/>
              <a:buFontTx/>
              <a:buNone/>
              <a:tabLst/>
              <a:defRPr/>
            </a:pPr>
            <a:r>
              <a:rPr kumimoji="0" sz="1800" b="0" i="0" u="none" strike="noStrike" kern="0" cap="none" spc="-25" normalizeH="0" baseline="0" noProof="0" dirty="0">
                <a:ln>
                  <a:noFill/>
                </a:ln>
                <a:solidFill>
                  <a:sysClr val="windowText" lastClr="000000"/>
                </a:solidFill>
                <a:effectLst/>
                <a:uLnTx/>
                <a:uFillTx/>
                <a:latin typeface="Calibri"/>
                <a:ea typeface="MS PGothic" charset="0"/>
                <a:cs typeface="Calibri"/>
              </a:rPr>
              <a:t>ORR 91%</a:t>
            </a:r>
            <a:endParaRPr kumimoji="0" sz="18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21" name="object 21"/>
          <p:cNvSpPr txBox="1"/>
          <p:nvPr/>
        </p:nvSpPr>
        <p:spPr>
          <a:xfrm>
            <a:off x="2626950" y="1144221"/>
            <a:ext cx="424180" cy="546735"/>
          </a:xfrm>
          <a:prstGeom prst="rect">
            <a:avLst/>
          </a:prstGeom>
        </p:spPr>
        <p:txBody>
          <a:bodyPr vert="horz" wrap="square" lIns="0" tIns="43815" rIns="0" bIns="0" rtlCol="0">
            <a:spAutoFit/>
          </a:bodyPr>
          <a:lstStyle/>
          <a:p>
            <a:pPr marL="13970" marR="5080" lvl="0" indent="-1905" algn="l" defTabSz="914400" rtl="0" eaLnBrk="1" fontAlgn="auto" latinLnBrk="0" hangingPunct="1">
              <a:lnSpc>
                <a:spcPts val="1939"/>
              </a:lnSpc>
              <a:spcBef>
                <a:spcPts val="345"/>
              </a:spcBef>
              <a:spcAft>
                <a:spcPts val="0"/>
              </a:spcAft>
              <a:buClrTx/>
              <a:buSzTx/>
              <a:buFontTx/>
              <a:buNone/>
              <a:tabLst/>
              <a:defRPr/>
            </a:pPr>
            <a:r>
              <a:rPr kumimoji="0" sz="1800" b="0" i="0" u="none" strike="noStrike" kern="0" cap="none" spc="-25" normalizeH="0" baseline="0" noProof="0" dirty="0">
                <a:ln>
                  <a:noFill/>
                </a:ln>
                <a:solidFill>
                  <a:sysClr val="windowText" lastClr="000000"/>
                </a:solidFill>
                <a:effectLst/>
                <a:uLnTx/>
                <a:uFillTx/>
                <a:latin typeface="Calibri"/>
                <a:ea typeface="MS PGothic" charset="0"/>
                <a:cs typeface="Calibri"/>
              </a:rPr>
              <a:t>ORR 87%</a:t>
            </a:r>
            <a:endParaRPr kumimoji="0" sz="18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22" name="object 22"/>
          <p:cNvSpPr txBox="1"/>
          <p:nvPr/>
        </p:nvSpPr>
        <p:spPr>
          <a:xfrm>
            <a:off x="1671791" y="1971675"/>
            <a:ext cx="228600" cy="1001394"/>
          </a:xfrm>
          <a:prstGeom prst="rect">
            <a:avLst/>
          </a:prstGeom>
        </p:spPr>
        <p:txBody>
          <a:bodyPr vert="vert270" wrap="square" lIns="0" tIns="0" rIns="0" bIns="0" rtlCol="0">
            <a:spAutoFit/>
          </a:bodyPr>
          <a:lstStyle/>
          <a:p>
            <a:pPr marL="12700" marR="0" lvl="0" indent="0" algn="l" defTabSz="914400" rtl="0" eaLnBrk="1" fontAlgn="auto" latinLnBrk="0" hangingPunct="1">
              <a:lnSpc>
                <a:spcPts val="1614"/>
              </a:lnSpc>
              <a:spcBef>
                <a:spcPts val="0"/>
              </a:spcBef>
              <a:spcAft>
                <a:spcPts val="0"/>
              </a:spcAft>
              <a:buClrTx/>
              <a:buSzTx/>
              <a:buFontTx/>
              <a:buNone/>
              <a:tabLst/>
              <a:defRPr/>
            </a:pPr>
            <a:r>
              <a:rPr kumimoji="0" sz="1600" b="0" i="0" u="none" strike="noStrike" kern="0" cap="none" spc="-10" normalizeH="0" baseline="0" noProof="0" dirty="0">
                <a:ln>
                  <a:noFill/>
                </a:ln>
                <a:solidFill>
                  <a:sysClr val="windowText" lastClr="000000"/>
                </a:solidFill>
                <a:effectLst/>
                <a:uLnTx/>
                <a:uFillTx/>
                <a:latin typeface="Calibri"/>
                <a:ea typeface="MS PGothic" charset="0"/>
                <a:cs typeface="Calibri"/>
              </a:rPr>
              <a:t>Patients</a:t>
            </a:r>
            <a:r>
              <a:rPr kumimoji="0" sz="16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600" b="0" i="0" u="none" strike="noStrike" kern="0" cap="none" spc="-25" normalizeH="0" baseline="0" noProof="0" dirty="0">
                <a:ln>
                  <a:noFill/>
                </a:ln>
                <a:solidFill>
                  <a:sysClr val="windowText" lastClr="000000"/>
                </a:solidFill>
                <a:effectLst/>
                <a:uLnTx/>
                <a:uFillTx/>
                <a:latin typeface="Calibri"/>
                <a:ea typeface="MS PGothic" charset="0"/>
                <a:cs typeface="Calibri"/>
              </a:rPr>
              <a:t>(%)</a:t>
            </a:r>
            <a:endParaRPr kumimoji="0" sz="16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23" name="object 23"/>
          <p:cNvSpPr txBox="1"/>
          <p:nvPr/>
        </p:nvSpPr>
        <p:spPr>
          <a:xfrm>
            <a:off x="2546271" y="3569069"/>
            <a:ext cx="574675" cy="431800"/>
          </a:xfrm>
          <a:prstGeom prst="rect">
            <a:avLst/>
          </a:prstGeom>
        </p:spPr>
        <p:txBody>
          <a:bodyPr vert="horz" wrap="square" lIns="0" tIns="37465" rIns="0" bIns="0" rtlCol="0">
            <a:spAutoFit/>
          </a:bodyPr>
          <a:lstStyle/>
          <a:p>
            <a:pPr marL="12700" marR="5080" lvl="0" indent="17780" algn="l" defTabSz="914400" rtl="0" eaLnBrk="1" fontAlgn="auto" latinLnBrk="0" hangingPunct="1">
              <a:lnSpc>
                <a:spcPts val="1510"/>
              </a:lnSpc>
              <a:spcBef>
                <a:spcPts val="295"/>
              </a:spcBef>
              <a:spcAft>
                <a:spcPts val="0"/>
              </a:spcAft>
              <a:buClrTx/>
              <a:buSzTx/>
              <a:buFontTx/>
              <a:buNone/>
              <a:tabLst/>
              <a:defRPr/>
            </a:pPr>
            <a:r>
              <a:rPr kumimoji="0" sz="1400" b="0" i="0" u="none" strike="noStrike" kern="0" cap="none" spc="-10" normalizeH="0" baseline="0" noProof="0" dirty="0">
                <a:ln>
                  <a:noFill/>
                </a:ln>
                <a:solidFill>
                  <a:sysClr val="windowText" lastClr="000000"/>
                </a:solidFill>
                <a:effectLst/>
                <a:uLnTx/>
                <a:uFillTx/>
                <a:latin typeface="Calibri"/>
                <a:ea typeface="MS PGothic" charset="0"/>
                <a:cs typeface="Calibri"/>
              </a:rPr>
              <a:t>Overall </a:t>
            </a:r>
            <a:r>
              <a:rPr kumimoji="0" sz="1400" b="0" i="0" u="none" strike="noStrike" kern="0" cap="none" spc="0" normalizeH="0" baseline="0" noProof="0" dirty="0">
                <a:ln>
                  <a:noFill/>
                </a:ln>
                <a:solidFill>
                  <a:sysClr val="windowText" lastClr="000000"/>
                </a:solidFill>
                <a:effectLst/>
                <a:uLnTx/>
                <a:uFillTx/>
                <a:latin typeface="Calibri"/>
                <a:ea typeface="MS PGothic" charset="0"/>
                <a:cs typeface="Calibri"/>
              </a:rPr>
              <a:t>(n</a:t>
            </a:r>
            <a:r>
              <a:rPr kumimoji="0" sz="1400" b="0" i="0" u="none" strike="noStrike" kern="0" cap="none" spc="-10" normalizeH="0" baseline="0" noProof="0" dirty="0">
                <a:ln>
                  <a:noFill/>
                </a:ln>
                <a:solidFill>
                  <a:sysClr val="windowText" lastClr="000000"/>
                </a:solidFill>
                <a:effectLst/>
                <a:uLnTx/>
                <a:uFillTx/>
                <a:latin typeface="Calibri"/>
                <a:ea typeface="MS PGothic" charset="0"/>
                <a:cs typeface="Calibri"/>
              </a:rPr>
              <a:t> </a:t>
            </a:r>
            <a:r>
              <a:rPr kumimoji="0" sz="1400" b="0" i="0" u="none" strike="noStrike" kern="0" cap="none" spc="0" normalizeH="0" baseline="0" noProof="0" dirty="0">
                <a:ln>
                  <a:noFill/>
                </a:ln>
                <a:solidFill>
                  <a:sysClr val="windowText" lastClr="000000"/>
                </a:solidFill>
                <a:effectLst/>
                <a:uLnTx/>
                <a:uFillTx/>
                <a:latin typeface="Calibri"/>
                <a:ea typeface="MS PGothic" charset="0"/>
                <a:cs typeface="Calibri"/>
              </a:rPr>
              <a:t>=</a:t>
            </a:r>
            <a:r>
              <a:rPr kumimoji="0" sz="1400" b="0" i="0" u="none" strike="noStrike" kern="0" cap="none" spc="-20" normalizeH="0" baseline="0" noProof="0" dirty="0">
                <a:ln>
                  <a:noFill/>
                </a:ln>
                <a:solidFill>
                  <a:sysClr val="windowText" lastClr="000000"/>
                </a:solidFill>
                <a:effectLst/>
                <a:uLnTx/>
                <a:uFillTx/>
                <a:latin typeface="Calibri"/>
                <a:ea typeface="MS PGothic" charset="0"/>
                <a:cs typeface="Calibri"/>
              </a:rPr>
              <a:t> </a:t>
            </a: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79)</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24" name="object 24"/>
          <p:cNvSpPr txBox="1"/>
          <p:nvPr/>
        </p:nvSpPr>
        <p:spPr>
          <a:xfrm>
            <a:off x="3601866" y="3569069"/>
            <a:ext cx="868680" cy="623570"/>
          </a:xfrm>
          <a:prstGeom prst="rect">
            <a:avLst/>
          </a:prstGeom>
        </p:spPr>
        <p:txBody>
          <a:bodyPr vert="horz" wrap="square" lIns="0" tIns="13335" rIns="0" bIns="0" rtlCol="0">
            <a:spAutoFit/>
          </a:bodyPr>
          <a:lstStyle/>
          <a:p>
            <a:pPr marL="98425" marR="0" lvl="0" indent="0" algn="l" defTabSz="914400" rtl="0" eaLnBrk="1" fontAlgn="auto" latinLnBrk="0" hangingPunct="1">
              <a:lnSpc>
                <a:spcPts val="1595"/>
              </a:lnSpc>
              <a:spcBef>
                <a:spcPts val="105"/>
              </a:spcBef>
              <a:spcAft>
                <a:spcPts val="0"/>
              </a:spcAft>
              <a:buClrTx/>
              <a:buSzTx/>
              <a:buFontTx/>
              <a:buNone/>
              <a:tabLst/>
              <a:defRPr/>
            </a:pPr>
            <a:r>
              <a:rPr kumimoji="0" sz="1400" b="0" i="0" u="none" strike="noStrike" kern="0" cap="none" spc="0" normalizeH="0" baseline="0" noProof="0" dirty="0">
                <a:ln>
                  <a:noFill/>
                </a:ln>
                <a:solidFill>
                  <a:sysClr val="windowText" lastClr="000000"/>
                </a:solidFill>
                <a:effectLst/>
                <a:uLnTx/>
                <a:uFillTx/>
                <a:latin typeface="Calibri"/>
                <a:ea typeface="MS PGothic" charset="0"/>
                <a:cs typeface="Calibri"/>
              </a:rPr>
              <a:t>150</a:t>
            </a:r>
            <a:r>
              <a:rPr kumimoji="0" sz="1400" b="0" i="0" u="none" strike="noStrike" kern="0" cap="none" spc="-20" normalizeH="0" baseline="0" noProof="0" dirty="0">
                <a:ln>
                  <a:noFill/>
                </a:ln>
                <a:solidFill>
                  <a:sysClr val="windowText" lastClr="000000"/>
                </a:solidFill>
                <a:effectLst/>
                <a:uLnTx/>
                <a:uFillTx/>
                <a:latin typeface="Calibri"/>
                <a:ea typeface="MS PGothic" charset="0"/>
                <a:cs typeface="Calibri"/>
              </a:rPr>
              <a:t> </a:t>
            </a:r>
            <a:r>
              <a:rPr kumimoji="0" sz="1400" b="0" i="0" u="none" strike="noStrike" kern="0" cap="none" spc="0" normalizeH="0" baseline="0" noProof="0" dirty="0">
                <a:ln>
                  <a:noFill/>
                </a:ln>
                <a:solidFill>
                  <a:sysClr val="windowText" lastClr="000000"/>
                </a:solidFill>
                <a:effectLst/>
                <a:uLnTx/>
                <a:uFillTx/>
                <a:latin typeface="Calibri"/>
                <a:ea typeface="MS PGothic" charset="0"/>
                <a:cs typeface="Calibri"/>
              </a:rPr>
              <a:t>x</a:t>
            </a: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 10</a:t>
            </a:r>
            <a:r>
              <a:rPr kumimoji="0" sz="1350" b="0" i="0" u="none" strike="noStrike" kern="0" cap="none" spc="-37" normalizeH="0" baseline="24691" noProof="0" dirty="0">
                <a:ln>
                  <a:noFill/>
                </a:ln>
                <a:solidFill>
                  <a:sysClr val="windowText" lastClr="000000"/>
                </a:solidFill>
                <a:effectLst/>
                <a:uLnTx/>
                <a:uFillTx/>
                <a:latin typeface="Calibri"/>
                <a:ea typeface="MS PGothic" charset="0"/>
                <a:cs typeface="Calibri"/>
              </a:rPr>
              <a:t>6</a:t>
            </a:r>
            <a:endParaRPr kumimoji="0" sz="1350" b="0" i="0" u="none" strike="noStrike" kern="0" cap="none" spc="0" normalizeH="0" baseline="24691" noProof="0">
              <a:ln>
                <a:noFill/>
              </a:ln>
              <a:solidFill>
                <a:sysClr val="windowText" lastClr="000000"/>
              </a:solidFill>
              <a:effectLst/>
              <a:uLnTx/>
              <a:uFillTx/>
              <a:latin typeface="Calibri"/>
              <a:ea typeface="MS PGothic" charset="0"/>
              <a:cs typeface="Calibri"/>
            </a:endParaRPr>
          </a:p>
          <a:p>
            <a:pPr marL="160020" marR="30480" lvl="0" indent="-122555" algn="l" defTabSz="914400" rtl="0" eaLnBrk="1" fontAlgn="auto" latinLnBrk="0" hangingPunct="1">
              <a:lnSpc>
                <a:spcPts val="1510"/>
              </a:lnSpc>
              <a:spcBef>
                <a:spcPts val="105"/>
              </a:spcBef>
              <a:spcAft>
                <a:spcPts val="0"/>
              </a:spcAft>
              <a:buClrTx/>
              <a:buSzTx/>
              <a:buFontTx/>
              <a:buNone/>
              <a:tabLst/>
              <a:defRPr/>
            </a:pPr>
            <a:r>
              <a:rPr kumimoji="0" sz="1400" b="0" i="0" u="none" strike="noStrike" kern="0" cap="none" spc="0" normalizeH="0" baseline="0" noProof="0" dirty="0">
                <a:ln>
                  <a:noFill/>
                </a:ln>
                <a:solidFill>
                  <a:sysClr val="windowText" lastClr="000000"/>
                </a:solidFill>
                <a:effectLst/>
                <a:uLnTx/>
                <a:uFillTx/>
                <a:latin typeface="Calibri"/>
                <a:ea typeface="MS PGothic" charset="0"/>
                <a:cs typeface="Calibri"/>
              </a:rPr>
              <a:t>CAR</a:t>
            </a:r>
            <a:r>
              <a:rPr kumimoji="0" sz="1400" b="0" i="0" u="none" strike="noStrike" kern="0" cap="none" spc="-15" normalizeH="0" baseline="0" noProof="0" dirty="0">
                <a:ln>
                  <a:noFill/>
                </a:ln>
                <a:solidFill>
                  <a:sysClr val="windowText" lastClr="000000"/>
                </a:solidFill>
                <a:effectLst/>
                <a:uLnTx/>
                <a:uFillTx/>
                <a:latin typeface="Calibri"/>
                <a:ea typeface="MS PGothic" charset="0"/>
                <a:cs typeface="Calibri"/>
              </a:rPr>
              <a:t> </a:t>
            </a:r>
            <a:r>
              <a:rPr kumimoji="0" sz="1400" b="0" i="0" u="none" strike="noStrike" kern="0" cap="none" spc="-10" normalizeH="0" baseline="0" noProof="0" dirty="0">
                <a:ln>
                  <a:noFill/>
                </a:ln>
                <a:solidFill>
                  <a:sysClr val="windowText" lastClr="000000"/>
                </a:solidFill>
                <a:effectLst/>
                <a:uLnTx/>
                <a:uFillTx/>
                <a:latin typeface="Calibri"/>
                <a:ea typeface="MS PGothic" charset="0"/>
                <a:cs typeface="Calibri"/>
              </a:rPr>
              <a:t>T-cells </a:t>
            </a:r>
            <a:r>
              <a:rPr kumimoji="0" sz="1400" b="0" i="0" u="none" strike="noStrike" kern="0" cap="none" spc="0" normalizeH="0" baseline="0" noProof="0" dirty="0">
                <a:ln>
                  <a:noFill/>
                </a:ln>
                <a:solidFill>
                  <a:sysClr val="windowText" lastClr="000000"/>
                </a:solidFill>
                <a:effectLst/>
                <a:uLnTx/>
                <a:uFillTx/>
                <a:latin typeface="Calibri"/>
                <a:ea typeface="MS PGothic" charset="0"/>
                <a:cs typeface="Calibri"/>
              </a:rPr>
              <a:t>(n</a:t>
            </a:r>
            <a:r>
              <a:rPr kumimoji="0" sz="1400" b="0" i="0" u="none" strike="noStrike" kern="0" cap="none" spc="-10" normalizeH="0" baseline="0" noProof="0" dirty="0">
                <a:ln>
                  <a:noFill/>
                </a:ln>
                <a:solidFill>
                  <a:sysClr val="windowText" lastClr="000000"/>
                </a:solidFill>
                <a:effectLst/>
                <a:uLnTx/>
                <a:uFillTx/>
                <a:latin typeface="Calibri"/>
                <a:ea typeface="MS PGothic" charset="0"/>
                <a:cs typeface="Calibri"/>
              </a:rPr>
              <a:t> </a:t>
            </a:r>
            <a:r>
              <a:rPr kumimoji="0" sz="1400" b="0" i="0" u="none" strike="noStrike" kern="0" cap="none" spc="0" normalizeH="0" baseline="0" noProof="0" dirty="0">
                <a:ln>
                  <a:noFill/>
                </a:ln>
                <a:solidFill>
                  <a:sysClr val="windowText" lastClr="000000"/>
                </a:solidFill>
                <a:effectLst/>
                <a:uLnTx/>
                <a:uFillTx/>
                <a:latin typeface="Calibri"/>
                <a:ea typeface="MS PGothic" charset="0"/>
                <a:cs typeface="Calibri"/>
              </a:rPr>
              <a:t>=</a:t>
            </a:r>
            <a:r>
              <a:rPr kumimoji="0" sz="1400" b="0" i="0" u="none" strike="noStrike" kern="0" cap="none" spc="-20" normalizeH="0" baseline="0" noProof="0" dirty="0">
                <a:ln>
                  <a:noFill/>
                </a:ln>
                <a:solidFill>
                  <a:sysClr val="windowText" lastClr="000000"/>
                </a:solidFill>
                <a:effectLst/>
                <a:uLnTx/>
                <a:uFillTx/>
                <a:latin typeface="Calibri"/>
                <a:ea typeface="MS PGothic" charset="0"/>
                <a:cs typeface="Calibri"/>
              </a:rPr>
              <a:t> </a:t>
            </a: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23)</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sp>
        <p:nvSpPr>
          <p:cNvPr id="25" name="object 25"/>
          <p:cNvSpPr/>
          <p:nvPr/>
        </p:nvSpPr>
        <p:spPr>
          <a:xfrm>
            <a:off x="2225229" y="3529112"/>
            <a:ext cx="2411095" cy="0"/>
          </a:xfrm>
          <a:custGeom>
            <a:avLst/>
            <a:gdLst/>
            <a:ahLst/>
            <a:cxnLst/>
            <a:rect l="l" t="t" r="r" b="b"/>
            <a:pathLst>
              <a:path w="2411095">
                <a:moveTo>
                  <a:pt x="0" y="0"/>
                </a:moveTo>
                <a:lnTo>
                  <a:pt x="2411069" y="0"/>
                </a:lnTo>
              </a:path>
            </a:pathLst>
          </a:custGeom>
          <a:ln w="28575">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sp>
        <p:nvSpPr>
          <p:cNvPr id="26" name="object 26"/>
          <p:cNvSpPr txBox="1"/>
          <p:nvPr/>
        </p:nvSpPr>
        <p:spPr>
          <a:xfrm>
            <a:off x="938196" y="1759855"/>
            <a:ext cx="287020"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sCR</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grpSp>
        <p:nvGrpSpPr>
          <p:cNvPr id="27" name="object 27"/>
          <p:cNvGrpSpPr/>
          <p:nvPr/>
        </p:nvGrpSpPr>
        <p:grpSpPr>
          <a:xfrm>
            <a:off x="736904" y="1825688"/>
            <a:ext cx="134620" cy="134620"/>
            <a:chOff x="736904" y="1825688"/>
            <a:chExt cx="134620" cy="134620"/>
          </a:xfrm>
        </p:grpSpPr>
        <p:sp>
          <p:nvSpPr>
            <p:cNvPr id="28" name="object 28"/>
            <p:cNvSpPr/>
            <p:nvPr/>
          </p:nvSpPr>
          <p:spPr>
            <a:xfrm>
              <a:off x="736904" y="1825688"/>
              <a:ext cx="134620" cy="134620"/>
            </a:xfrm>
            <a:custGeom>
              <a:avLst/>
              <a:gdLst/>
              <a:ahLst/>
              <a:cxnLst/>
              <a:rect l="l" t="t" r="r" b="b"/>
              <a:pathLst>
                <a:path w="134619" h="134619">
                  <a:moveTo>
                    <a:pt x="134454" y="0"/>
                  </a:moveTo>
                  <a:lnTo>
                    <a:pt x="0" y="0"/>
                  </a:lnTo>
                  <a:lnTo>
                    <a:pt x="0" y="134454"/>
                  </a:lnTo>
                  <a:lnTo>
                    <a:pt x="134454" y="134454"/>
                  </a:lnTo>
                  <a:lnTo>
                    <a:pt x="134454" y="0"/>
                  </a:lnTo>
                  <a:close/>
                </a:path>
              </a:pathLst>
            </a:custGeom>
            <a:solidFill>
              <a:srgbClr val="01587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sp>
          <p:nvSpPr>
            <p:cNvPr id="29" name="object 29"/>
            <p:cNvSpPr/>
            <p:nvPr/>
          </p:nvSpPr>
          <p:spPr>
            <a:xfrm>
              <a:off x="736904" y="1825688"/>
              <a:ext cx="134620" cy="134620"/>
            </a:xfrm>
            <a:custGeom>
              <a:avLst/>
              <a:gdLst/>
              <a:ahLst/>
              <a:cxnLst/>
              <a:rect l="l" t="t" r="r" b="b"/>
              <a:pathLst>
                <a:path w="134619" h="134619">
                  <a:moveTo>
                    <a:pt x="0" y="134454"/>
                  </a:moveTo>
                  <a:lnTo>
                    <a:pt x="134454" y="134454"/>
                  </a:lnTo>
                  <a:lnTo>
                    <a:pt x="134454" y="0"/>
                  </a:lnTo>
                  <a:lnTo>
                    <a:pt x="0" y="0"/>
                  </a:lnTo>
                  <a:lnTo>
                    <a:pt x="0" y="134454"/>
                  </a:lnTo>
                  <a:close/>
                </a:path>
              </a:pathLst>
            </a:custGeom>
            <a:ln w="317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grpSp>
      <p:sp>
        <p:nvSpPr>
          <p:cNvPr id="30" name="object 30"/>
          <p:cNvSpPr txBox="1"/>
          <p:nvPr/>
        </p:nvSpPr>
        <p:spPr>
          <a:xfrm>
            <a:off x="929858" y="2474305"/>
            <a:ext cx="426084"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0" cap="none" spc="-20" normalizeH="0" baseline="0" noProof="0" dirty="0">
                <a:ln>
                  <a:noFill/>
                </a:ln>
                <a:solidFill>
                  <a:sysClr val="windowText" lastClr="000000"/>
                </a:solidFill>
                <a:effectLst/>
                <a:uLnTx/>
                <a:uFillTx/>
                <a:latin typeface="Calibri"/>
                <a:ea typeface="MS PGothic" charset="0"/>
                <a:cs typeface="Calibri"/>
              </a:rPr>
              <a:t>VGPR</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grpSp>
        <p:nvGrpSpPr>
          <p:cNvPr id="31" name="object 31"/>
          <p:cNvGrpSpPr/>
          <p:nvPr/>
        </p:nvGrpSpPr>
        <p:grpSpPr>
          <a:xfrm>
            <a:off x="736904" y="2538691"/>
            <a:ext cx="134620" cy="154305"/>
            <a:chOff x="736904" y="2538691"/>
            <a:chExt cx="134620" cy="154305"/>
          </a:xfrm>
        </p:grpSpPr>
        <p:sp>
          <p:nvSpPr>
            <p:cNvPr id="32" name="object 32"/>
            <p:cNvSpPr/>
            <p:nvPr/>
          </p:nvSpPr>
          <p:spPr>
            <a:xfrm>
              <a:off x="736904" y="2538691"/>
              <a:ext cx="134620" cy="154305"/>
            </a:xfrm>
            <a:custGeom>
              <a:avLst/>
              <a:gdLst/>
              <a:ahLst/>
              <a:cxnLst/>
              <a:rect l="l" t="t" r="r" b="b"/>
              <a:pathLst>
                <a:path w="134619" h="154305">
                  <a:moveTo>
                    <a:pt x="134454" y="0"/>
                  </a:moveTo>
                  <a:lnTo>
                    <a:pt x="0" y="0"/>
                  </a:lnTo>
                  <a:lnTo>
                    <a:pt x="0" y="154101"/>
                  </a:lnTo>
                  <a:lnTo>
                    <a:pt x="134454" y="154101"/>
                  </a:lnTo>
                  <a:lnTo>
                    <a:pt x="13445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sp>
          <p:nvSpPr>
            <p:cNvPr id="33" name="object 33"/>
            <p:cNvSpPr/>
            <p:nvPr/>
          </p:nvSpPr>
          <p:spPr>
            <a:xfrm>
              <a:off x="736904" y="2538691"/>
              <a:ext cx="134620" cy="154305"/>
            </a:xfrm>
            <a:custGeom>
              <a:avLst/>
              <a:gdLst/>
              <a:ahLst/>
              <a:cxnLst/>
              <a:rect l="l" t="t" r="r" b="b"/>
              <a:pathLst>
                <a:path w="134619" h="154305">
                  <a:moveTo>
                    <a:pt x="0" y="154101"/>
                  </a:moveTo>
                  <a:lnTo>
                    <a:pt x="134454" y="154101"/>
                  </a:lnTo>
                  <a:lnTo>
                    <a:pt x="134454" y="0"/>
                  </a:lnTo>
                  <a:lnTo>
                    <a:pt x="0" y="0"/>
                  </a:lnTo>
                  <a:lnTo>
                    <a:pt x="0" y="154101"/>
                  </a:lnTo>
                  <a:close/>
                </a:path>
              </a:pathLst>
            </a:custGeom>
            <a:ln w="317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grpSp>
      <p:sp>
        <p:nvSpPr>
          <p:cNvPr id="34" name="object 34"/>
          <p:cNvSpPr txBox="1"/>
          <p:nvPr/>
        </p:nvSpPr>
        <p:spPr>
          <a:xfrm>
            <a:off x="938196" y="2855339"/>
            <a:ext cx="213360"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PR</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grpSp>
        <p:nvGrpSpPr>
          <p:cNvPr id="35" name="object 35"/>
          <p:cNvGrpSpPr/>
          <p:nvPr/>
        </p:nvGrpSpPr>
        <p:grpSpPr>
          <a:xfrm>
            <a:off x="736904" y="2933826"/>
            <a:ext cx="134620" cy="154305"/>
            <a:chOff x="736904" y="2933826"/>
            <a:chExt cx="134620" cy="154305"/>
          </a:xfrm>
        </p:grpSpPr>
        <p:sp>
          <p:nvSpPr>
            <p:cNvPr id="36" name="object 36"/>
            <p:cNvSpPr/>
            <p:nvPr/>
          </p:nvSpPr>
          <p:spPr>
            <a:xfrm>
              <a:off x="736904" y="2933826"/>
              <a:ext cx="134620" cy="154305"/>
            </a:xfrm>
            <a:custGeom>
              <a:avLst/>
              <a:gdLst/>
              <a:ahLst/>
              <a:cxnLst/>
              <a:rect l="l" t="t" r="r" b="b"/>
              <a:pathLst>
                <a:path w="134619" h="154305">
                  <a:moveTo>
                    <a:pt x="134454" y="0"/>
                  </a:moveTo>
                  <a:lnTo>
                    <a:pt x="0" y="0"/>
                  </a:lnTo>
                  <a:lnTo>
                    <a:pt x="0" y="154101"/>
                  </a:lnTo>
                  <a:lnTo>
                    <a:pt x="134454" y="154101"/>
                  </a:lnTo>
                  <a:lnTo>
                    <a:pt x="134454"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sp>
          <p:nvSpPr>
            <p:cNvPr id="37" name="object 37"/>
            <p:cNvSpPr/>
            <p:nvPr/>
          </p:nvSpPr>
          <p:spPr>
            <a:xfrm>
              <a:off x="736904" y="2933826"/>
              <a:ext cx="134620" cy="154305"/>
            </a:xfrm>
            <a:custGeom>
              <a:avLst/>
              <a:gdLst/>
              <a:ahLst/>
              <a:cxnLst/>
              <a:rect l="l" t="t" r="r" b="b"/>
              <a:pathLst>
                <a:path w="134619" h="154305">
                  <a:moveTo>
                    <a:pt x="0" y="154101"/>
                  </a:moveTo>
                  <a:lnTo>
                    <a:pt x="134454" y="154101"/>
                  </a:lnTo>
                  <a:lnTo>
                    <a:pt x="134454" y="0"/>
                  </a:lnTo>
                  <a:lnTo>
                    <a:pt x="0" y="0"/>
                  </a:lnTo>
                  <a:lnTo>
                    <a:pt x="0" y="154101"/>
                  </a:lnTo>
                  <a:close/>
                </a:path>
              </a:pathLst>
            </a:custGeom>
            <a:ln w="317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grpSp>
      <p:sp>
        <p:nvSpPr>
          <p:cNvPr id="38" name="object 38"/>
          <p:cNvSpPr txBox="1"/>
          <p:nvPr/>
        </p:nvSpPr>
        <p:spPr>
          <a:xfrm>
            <a:off x="938196" y="2110032"/>
            <a:ext cx="216535" cy="2393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Calibri"/>
                <a:ea typeface="MS PGothic" charset="0"/>
                <a:cs typeface="Calibri"/>
              </a:rPr>
              <a:t>CR</a:t>
            </a:r>
            <a:endParaRPr kumimoji="0" sz="1400" b="0" i="0" u="none" strike="noStrike" kern="0" cap="none" spc="0" normalizeH="0" baseline="0" noProof="0">
              <a:ln>
                <a:noFill/>
              </a:ln>
              <a:solidFill>
                <a:sysClr val="windowText" lastClr="000000"/>
              </a:solidFill>
              <a:effectLst/>
              <a:uLnTx/>
              <a:uFillTx/>
              <a:latin typeface="Calibri"/>
              <a:ea typeface="MS PGothic" charset="0"/>
              <a:cs typeface="Calibri"/>
            </a:endParaRPr>
          </a:p>
        </p:txBody>
      </p:sp>
      <p:grpSp>
        <p:nvGrpSpPr>
          <p:cNvPr id="39" name="object 39"/>
          <p:cNvGrpSpPr/>
          <p:nvPr/>
        </p:nvGrpSpPr>
        <p:grpSpPr>
          <a:xfrm>
            <a:off x="736904" y="2175865"/>
            <a:ext cx="134620" cy="134620"/>
            <a:chOff x="736904" y="2175865"/>
            <a:chExt cx="134620" cy="134620"/>
          </a:xfrm>
        </p:grpSpPr>
        <p:sp>
          <p:nvSpPr>
            <p:cNvPr id="40" name="object 40"/>
            <p:cNvSpPr/>
            <p:nvPr/>
          </p:nvSpPr>
          <p:spPr>
            <a:xfrm>
              <a:off x="736904" y="2175865"/>
              <a:ext cx="134620" cy="134620"/>
            </a:xfrm>
            <a:custGeom>
              <a:avLst/>
              <a:gdLst/>
              <a:ahLst/>
              <a:cxnLst/>
              <a:rect l="l" t="t" r="r" b="b"/>
              <a:pathLst>
                <a:path w="134619" h="134619">
                  <a:moveTo>
                    <a:pt x="134454" y="0"/>
                  </a:moveTo>
                  <a:lnTo>
                    <a:pt x="0" y="0"/>
                  </a:lnTo>
                  <a:lnTo>
                    <a:pt x="0" y="134454"/>
                  </a:lnTo>
                  <a:lnTo>
                    <a:pt x="134454" y="134454"/>
                  </a:lnTo>
                  <a:lnTo>
                    <a:pt x="134454" y="0"/>
                  </a:lnTo>
                  <a:close/>
                </a:path>
              </a:pathLst>
            </a:custGeom>
            <a:solidFill>
              <a:srgbClr val="3333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sp>
          <p:nvSpPr>
            <p:cNvPr id="41" name="object 41"/>
            <p:cNvSpPr/>
            <p:nvPr/>
          </p:nvSpPr>
          <p:spPr>
            <a:xfrm>
              <a:off x="736904" y="2175865"/>
              <a:ext cx="134620" cy="134620"/>
            </a:xfrm>
            <a:custGeom>
              <a:avLst/>
              <a:gdLst/>
              <a:ahLst/>
              <a:cxnLst/>
              <a:rect l="l" t="t" r="r" b="b"/>
              <a:pathLst>
                <a:path w="134619" h="134619">
                  <a:moveTo>
                    <a:pt x="0" y="134454"/>
                  </a:moveTo>
                  <a:lnTo>
                    <a:pt x="134454" y="134454"/>
                  </a:lnTo>
                  <a:lnTo>
                    <a:pt x="134454" y="0"/>
                  </a:lnTo>
                  <a:lnTo>
                    <a:pt x="0" y="0"/>
                  </a:lnTo>
                  <a:lnTo>
                    <a:pt x="0" y="134454"/>
                  </a:lnTo>
                  <a:close/>
                </a:path>
              </a:pathLst>
            </a:custGeom>
            <a:ln w="3175">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pitchFamily="-72" charset="0"/>
                <a:ea typeface="MS PGothic" charset="0"/>
                <a:cs typeface="+mn-cs"/>
              </a:endParaRPr>
            </a:p>
          </p:txBody>
        </p:sp>
      </p:grpSp>
      <p:sp>
        <p:nvSpPr>
          <p:cNvPr id="42" name="object 42">
            <a:extLst>
              <a:ext uri="{FF2B5EF4-FFF2-40B4-BE49-F238E27FC236}">
                <a16:creationId xmlns:a16="http://schemas.microsoft.com/office/drawing/2014/main" id="{0652E20B-9CE6-9041-76C4-7BE92FDBCFA9}"/>
              </a:ext>
            </a:extLst>
          </p:cNvPr>
          <p:cNvSpPr txBox="1"/>
          <p:nvPr/>
        </p:nvSpPr>
        <p:spPr>
          <a:xfrm>
            <a:off x="106516" y="6650829"/>
            <a:ext cx="5831576" cy="166199"/>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Bal S et al. </a:t>
            </a:r>
            <a:r>
              <a:rPr kumimoji="0" lang="en-US" sz="1500" b="0" i="1" u="none" strike="noStrike" kern="0" cap="none" spc="0" normalizeH="0" baseline="0" noProof="0" dirty="0">
                <a:ln>
                  <a:noFill/>
                </a:ln>
                <a:solidFill>
                  <a:prstClr val="black"/>
                </a:solidFill>
                <a:effectLst/>
                <a:uLnTx/>
                <a:uFillTx/>
                <a:latin typeface="Calibri"/>
                <a:ea typeface="MS PGothic" charset="0"/>
                <a:cs typeface="Calibri"/>
              </a:rPr>
              <a:t>Blood</a:t>
            </a: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 2026;148(10):1240-50;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Bal</a:t>
            </a: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 S et al</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a:t>
            </a:r>
            <a:r>
              <a:rPr kumimoji="0" sz="1500" b="0" i="0" u="none" strike="noStrike" kern="0" cap="none" spc="-45"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ASH</a:t>
            </a:r>
            <a:r>
              <a:rPr kumimoji="0" sz="1500" b="0" i="0" u="none" strike="noStrike" kern="0" cap="none" spc="-40"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10" normalizeH="0" baseline="0" noProof="0" dirty="0">
                <a:ln>
                  <a:noFill/>
                </a:ln>
                <a:solidFill>
                  <a:prstClr val="black"/>
                </a:solidFill>
                <a:effectLst/>
                <a:uLnTx/>
                <a:uFillTx/>
                <a:latin typeface="Calibri"/>
                <a:ea typeface="MS PGothic" charset="0"/>
                <a:cs typeface="Calibri"/>
              </a:rPr>
              <a:t>2024</a:t>
            </a:r>
            <a:r>
              <a:rPr kumimoji="0" lang="en-US" sz="1500" b="0" i="0" u="none" strike="noStrike" kern="0" cap="none" spc="-35" normalizeH="0" baseline="0" noProof="0" dirty="0">
                <a:ln>
                  <a:noFill/>
                </a:ln>
                <a:solidFill>
                  <a:prstClr val="black"/>
                </a:solidFill>
                <a:effectLst/>
                <a:uLnTx/>
                <a:uFillTx/>
                <a:latin typeface="Calibri"/>
                <a:ea typeface="MS PGothic" charset="0"/>
                <a:cs typeface="Calibri"/>
              </a:rPr>
              <a:t>;Abstract </a:t>
            </a:r>
            <a:r>
              <a:rPr kumimoji="0" sz="1500" b="0" i="0" u="none" strike="noStrike" kern="0" cap="none" spc="-20" normalizeH="0" baseline="0" noProof="0" dirty="0">
                <a:ln>
                  <a:noFill/>
                </a:ln>
                <a:solidFill>
                  <a:prstClr val="black"/>
                </a:solidFill>
                <a:effectLst/>
                <a:uLnTx/>
                <a:uFillTx/>
                <a:latin typeface="Calibri"/>
                <a:ea typeface="MS PGothic" charset="0"/>
                <a:cs typeface="Calibri"/>
              </a:rPr>
              <a:t>922.</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
        <p:nvSpPr>
          <p:cNvPr id="43" name="object 42">
            <a:extLst>
              <a:ext uri="{FF2B5EF4-FFF2-40B4-BE49-F238E27FC236}">
                <a16:creationId xmlns:a16="http://schemas.microsoft.com/office/drawing/2014/main" id="{CE86E175-6346-3B79-ED2A-FE5C6246DB26}"/>
              </a:ext>
            </a:extLst>
          </p:cNvPr>
          <p:cNvSpPr txBox="1"/>
          <p:nvPr/>
        </p:nvSpPr>
        <p:spPr>
          <a:xfrm>
            <a:off x="6325919" y="6136929"/>
            <a:ext cx="5831576" cy="166199"/>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err="1">
                <a:ln>
                  <a:noFill/>
                </a:ln>
                <a:solidFill>
                  <a:prstClr val="black"/>
                </a:solidFill>
                <a:effectLst/>
                <a:uLnTx/>
                <a:uFillTx/>
                <a:latin typeface="Calibri"/>
                <a:ea typeface="MS PGothic" charset="0"/>
                <a:cs typeface="Calibri"/>
              </a:rPr>
              <a:t>DoR</a:t>
            </a: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 = duration of response; TTR = time to response</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23924" y="247366"/>
            <a:ext cx="10857230" cy="683614"/>
          </a:xfrm>
          <a:prstGeom prst="rect">
            <a:avLst/>
          </a:prstGeom>
        </p:spPr>
        <p:txBody>
          <a:bodyPr vert="horz" wrap="square" lIns="0" tIns="0" rIns="0" bIns="0" rtlCol="0">
            <a:noAutofit/>
          </a:bodyPr>
          <a:lstStyle/>
          <a:p>
            <a:pPr marL="9525" algn="l">
              <a:lnSpc>
                <a:spcPts val="3100"/>
              </a:lnSpc>
              <a:spcBef>
                <a:spcPts val="100"/>
              </a:spcBef>
            </a:pPr>
            <a:r>
              <a:rPr lang="en-US" spc="-10" dirty="0">
                <a:solidFill>
                  <a:srgbClr val="0432FF"/>
                </a:solidFill>
              </a:rPr>
              <a:t>Phase I Study of </a:t>
            </a:r>
            <a:r>
              <a:rPr lang="en-US" spc="-10" dirty="0" err="1">
                <a:solidFill>
                  <a:srgbClr val="0432FF"/>
                </a:solidFill>
              </a:rPr>
              <a:t>Arlocabtagene</a:t>
            </a:r>
            <a:r>
              <a:rPr lang="en-US" spc="-10" dirty="0">
                <a:solidFill>
                  <a:srgbClr val="0432FF"/>
                </a:solidFill>
              </a:rPr>
              <a:t> Autoleucel </a:t>
            </a:r>
            <a:r>
              <a:rPr dirty="0">
                <a:solidFill>
                  <a:srgbClr val="0432FF"/>
                </a:solidFill>
              </a:rPr>
              <a:t>for</a:t>
            </a:r>
            <a:r>
              <a:rPr spc="-25" dirty="0">
                <a:solidFill>
                  <a:srgbClr val="0432FF"/>
                </a:solidFill>
              </a:rPr>
              <a:t> </a:t>
            </a:r>
            <a:r>
              <a:rPr dirty="0">
                <a:solidFill>
                  <a:srgbClr val="0432FF"/>
                </a:solidFill>
              </a:rPr>
              <a:t>R/R</a:t>
            </a:r>
            <a:r>
              <a:rPr spc="-35" dirty="0">
                <a:solidFill>
                  <a:srgbClr val="0432FF"/>
                </a:solidFill>
              </a:rPr>
              <a:t> </a:t>
            </a:r>
            <a:r>
              <a:rPr dirty="0">
                <a:solidFill>
                  <a:srgbClr val="0432FF"/>
                </a:solidFill>
              </a:rPr>
              <a:t>MM:</a:t>
            </a:r>
            <a:r>
              <a:rPr spc="-45" dirty="0">
                <a:solidFill>
                  <a:srgbClr val="0432FF"/>
                </a:solidFill>
              </a:rPr>
              <a:t> </a:t>
            </a:r>
            <a:r>
              <a:rPr dirty="0">
                <a:solidFill>
                  <a:srgbClr val="0432FF"/>
                </a:solidFill>
              </a:rPr>
              <a:t>Select</a:t>
            </a:r>
            <a:r>
              <a:rPr spc="-45" dirty="0">
                <a:solidFill>
                  <a:srgbClr val="0432FF"/>
                </a:solidFill>
              </a:rPr>
              <a:t> </a:t>
            </a:r>
            <a:r>
              <a:rPr lang="en-US" spc="-45" dirty="0">
                <a:solidFill>
                  <a:srgbClr val="0432FF"/>
                </a:solidFill>
              </a:rPr>
              <a:t>Treatment-Related Adverse Events (</a:t>
            </a:r>
            <a:r>
              <a:rPr spc="-10" dirty="0">
                <a:solidFill>
                  <a:srgbClr val="0432FF"/>
                </a:solidFill>
              </a:rPr>
              <a:t>TRAEs</a:t>
            </a:r>
            <a:r>
              <a:rPr lang="en-US" spc="-10" dirty="0">
                <a:solidFill>
                  <a:srgbClr val="0432FF"/>
                </a:solidFill>
              </a:rPr>
              <a:t>)</a:t>
            </a:r>
            <a:endParaRPr spc="-10" dirty="0">
              <a:solidFill>
                <a:srgbClr val="0432FF"/>
              </a:solidFill>
            </a:endParaRPr>
          </a:p>
        </p:txBody>
      </p:sp>
      <p:sp>
        <p:nvSpPr>
          <p:cNvPr id="7" name="object 7"/>
          <p:cNvSpPr txBox="1"/>
          <p:nvPr/>
        </p:nvSpPr>
        <p:spPr>
          <a:xfrm>
            <a:off x="712147" y="6874069"/>
            <a:ext cx="130175" cy="279400"/>
          </a:xfrm>
          <a:prstGeom prst="rect">
            <a:avLst/>
          </a:prstGeom>
        </p:spPr>
        <p:txBody>
          <a:bodyPr vert="horz" wrap="square" lIns="0" tIns="0" rIns="0" bIns="0" rtlCol="0">
            <a:spAutoFit/>
          </a:bodyPr>
          <a:lstStyle/>
          <a:p>
            <a:pPr marL="12700" marR="0" lvl="0" indent="0" algn="l" defTabSz="914400" rtl="0" eaLnBrk="1" fontAlgn="auto" latinLnBrk="0" hangingPunct="1">
              <a:lnSpc>
                <a:spcPts val="2080"/>
              </a:lnSpc>
              <a:spcBef>
                <a:spcPts val="0"/>
              </a:spcBef>
              <a:spcAft>
                <a:spcPts val="0"/>
              </a:spcAft>
              <a:buClrTx/>
              <a:buSzTx/>
              <a:buFontTx/>
              <a:buNone/>
              <a:tabLst/>
              <a:defRPr/>
            </a:pPr>
            <a:r>
              <a:rPr kumimoji="0" sz="1800" b="0" i="0" u="none" strike="noStrike" kern="0" cap="none" spc="-50" normalizeH="0" baseline="0" noProof="0" dirty="0">
                <a:ln>
                  <a:noFill/>
                </a:ln>
                <a:solidFill>
                  <a:srgbClr val="C00000"/>
                </a:solidFill>
                <a:effectLst/>
                <a:uLnTx/>
                <a:uFillTx/>
                <a:latin typeface="Wingdings"/>
                <a:ea typeface="MS PGothic" charset="0"/>
                <a:cs typeface="Wingdings"/>
              </a:rPr>
              <a:t></a:t>
            </a:r>
            <a:endParaRPr kumimoji="0" sz="1800" b="0" i="0" u="none" strike="noStrike" kern="0" cap="none" spc="0" normalizeH="0" baseline="0" noProof="0" dirty="0">
              <a:ln>
                <a:noFill/>
              </a:ln>
              <a:solidFill>
                <a:sysClr val="windowText" lastClr="000000"/>
              </a:solidFill>
              <a:effectLst/>
              <a:uLnTx/>
              <a:uFillTx/>
              <a:latin typeface="Wingdings"/>
              <a:ea typeface="MS PGothic" charset="0"/>
              <a:cs typeface="Wingdings"/>
            </a:endParaRPr>
          </a:p>
        </p:txBody>
      </p:sp>
      <p:graphicFrame>
        <p:nvGraphicFramePr>
          <p:cNvPr id="3" name="object 3"/>
          <p:cNvGraphicFramePr>
            <a:graphicFrameLocks noGrp="1"/>
          </p:cNvGraphicFramePr>
          <p:nvPr/>
        </p:nvGraphicFramePr>
        <p:xfrm>
          <a:off x="717550" y="1121271"/>
          <a:ext cx="5303520" cy="2011680"/>
        </p:xfrm>
        <a:graphic>
          <a:graphicData uri="http://schemas.openxmlformats.org/drawingml/2006/table">
            <a:tbl>
              <a:tblPr firstRow="1" bandRow="1">
                <a:tableStyleId>{2D5ABB26-0587-4C30-8999-92F81FD0307C}</a:tableStyleId>
              </a:tblPr>
              <a:tblGrid>
                <a:gridCol w="292608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tblGrid>
              <a:tr h="335280">
                <a:tc rowSpan="2">
                  <a:txBody>
                    <a:bodyPr/>
                    <a:lstStyle/>
                    <a:p>
                      <a:pPr>
                        <a:lnSpc>
                          <a:spcPct val="100000"/>
                        </a:lnSpc>
                        <a:spcBef>
                          <a:spcPts val="1060"/>
                        </a:spcBef>
                      </a:pPr>
                      <a:endParaRPr sz="1600" dirty="0">
                        <a:solidFill>
                          <a:schemeClr val="bg1"/>
                        </a:solidFill>
                        <a:latin typeface="Times New Roman"/>
                        <a:cs typeface="Times New Roman"/>
                      </a:endParaRPr>
                    </a:p>
                    <a:p>
                      <a:pPr marL="121285">
                        <a:lnSpc>
                          <a:spcPct val="100000"/>
                        </a:lnSpc>
                      </a:pPr>
                      <a:r>
                        <a:rPr sz="1600" b="1" dirty="0">
                          <a:solidFill>
                            <a:schemeClr val="bg1"/>
                          </a:solidFill>
                          <a:latin typeface="Calibri"/>
                          <a:cs typeface="Calibri"/>
                        </a:rPr>
                        <a:t>TRAE,</a:t>
                      </a:r>
                      <a:r>
                        <a:rPr sz="1600" b="1" spc="-20" dirty="0">
                          <a:solidFill>
                            <a:schemeClr val="bg1"/>
                          </a:solidFill>
                          <a:latin typeface="Calibri"/>
                          <a:cs typeface="Calibri"/>
                        </a:rPr>
                        <a:t> </a:t>
                      </a:r>
                      <a:r>
                        <a:rPr sz="1600" b="1" dirty="0">
                          <a:solidFill>
                            <a:schemeClr val="bg1"/>
                          </a:solidFill>
                          <a:latin typeface="Calibri"/>
                          <a:cs typeface="Calibri"/>
                        </a:rPr>
                        <a:t>n</a:t>
                      </a:r>
                      <a:r>
                        <a:rPr sz="1600" b="1" spc="-10" dirty="0">
                          <a:solidFill>
                            <a:schemeClr val="bg1"/>
                          </a:solidFill>
                          <a:latin typeface="Calibri"/>
                          <a:cs typeface="Calibri"/>
                        </a:rPr>
                        <a:t> </a:t>
                      </a:r>
                      <a:r>
                        <a:rPr sz="1600" b="1" spc="-25" dirty="0">
                          <a:solidFill>
                            <a:schemeClr val="bg1"/>
                          </a:solidFill>
                          <a:latin typeface="Calibri"/>
                          <a:cs typeface="Calibri"/>
                        </a:rPr>
                        <a:t>(%)</a:t>
                      </a:r>
                      <a:endParaRPr sz="1600" dirty="0">
                        <a:solidFill>
                          <a:schemeClr val="bg1"/>
                        </a:solidFill>
                        <a:latin typeface="Calibri"/>
                        <a:cs typeface="Calibri"/>
                      </a:endParaRPr>
                    </a:p>
                  </a:txBody>
                  <a:tcPr marL="0" marR="0" marT="134620" marB="0">
                    <a:lnL w="12700">
                      <a:solidFill>
                        <a:srgbClr val="000000"/>
                      </a:solidFill>
                      <a:prstDash val="solid"/>
                    </a:lnL>
                    <a:lnR w="12700" cap="flat" cmpd="sng" algn="ctr">
                      <a:solidFill>
                        <a:schemeClr val="bg1"/>
                      </a:solidFill>
                      <a:prstDash val="solid"/>
                      <a:round/>
                      <a:headEnd type="none" w="med" len="med"/>
                      <a:tailEnd type="none" w="med" len="med"/>
                    </a:lnR>
                    <a:lnT w="12700">
                      <a:solidFill>
                        <a:srgbClr val="000000"/>
                      </a:solidFill>
                      <a:prstDash val="solid"/>
                    </a:lnT>
                    <a:lnB w="12700">
                      <a:solidFill>
                        <a:srgbClr val="000000"/>
                      </a:solidFill>
                      <a:prstDash val="solid"/>
                    </a:lnB>
                    <a:solidFill>
                      <a:srgbClr val="002060"/>
                    </a:solidFill>
                  </a:tcPr>
                </a:tc>
                <a:tc gridSpan="2">
                  <a:txBody>
                    <a:bodyPr/>
                    <a:lstStyle/>
                    <a:p>
                      <a:pPr marL="373380">
                        <a:lnSpc>
                          <a:spcPct val="100000"/>
                        </a:lnSpc>
                        <a:spcBef>
                          <a:spcPts val="260"/>
                        </a:spcBef>
                      </a:pPr>
                      <a:r>
                        <a:rPr sz="1600" b="1" dirty="0">
                          <a:solidFill>
                            <a:schemeClr val="bg1"/>
                          </a:solidFill>
                          <a:latin typeface="Calibri"/>
                          <a:cs typeface="Calibri"/>
                        </a:rPr>
                        <a:t>All</a:t>
                      </a:r>
                      <a:r>
                        <a:rPr sz="1600" b="1" spc="-25" dirty="0">
                          <a:solidFill>
                            <a:schemeClr val="bg1"/>
                          </a:solidFill>
                          <a:latin typeface="Calibri"/>
                          <a:cs typeface="Calibri"/>
                        </a:rPr>
                        <a:t> </a:t>
                      </a:r>
                      <a:r>
                        <a:rPr lang="en-US" sz="1600" b="1" spc="-10" dirty="0">
                          <a:solidFill>
                            <a:schemeClr val="bg1"/>
                          </a:solidFill>
                          <a:latin typeface="Calibri"/>
                          <a:cs typeface="Calibri"/>
                        </a:rPr>
                        <a:t>p</a:t>
                      </a:r>
                      <a:r>
                        <a:rPr sz="1600" b="1" spc="-10" dirty="0">
                          <a:solidFill>
                            <a:schemeClr val="bg1"/>
                          </a:solidFill>
                          <a:latin typeface="Calibri"/>
                          <a:cs typeface="Calibri"/>
                        </a:rPr>
                        <a:t>atients</a:t>
                      </a:r>
                      <a:r>
                        <a:rPr sz="1600" b="1" spc="-30" dirty="0">
                          <a:solidFill>
                            <a:schemeClr val="bg1"/>
                          </a:solidFill>
                          <a:latin typeface="Calibri"/>
                          <a:cs typeface="Calibri"/>
                        </a:rPr>
                        <a:t> </a:t>
                      </a:r>
                      <a:r>
                        <a:rPr sz="1600" b="1" dirty="0">
                          <a:solidFill>
                            <a:schemeClr val="bg1"/>
                          </a:solidFill>
                          <a:latin typeface="Calibri"/>
                          <a:cs typeface="Calibri"/>
                        </a:rPr>
                        <a:t>(n =</a:t>
                      </a:r>
                      <a:r>
                        <a:rPr sz="1600" b="1" spc="-10" dirty="0">
                          <a:solidFill>
                            <a:schemeClr val="bg1"/>
                          </a:solidFill>
                          <a:latin typeface="Calibri"/>
                          <a:cs typeface="Calibri"/>
                        </a:rPr>
                        <a:t> </a:t>
                      </a:r>
                      <a:r>
                        <a:rPr sz="1600" b="1" spc="-25" dirty="0">
                          <a:solidFill>
                            <a:schemeClr val="bg1"/>
                          </a:solidFill>
                          <a:latin typeface="Calibri"/>
                          <a:cs typeface="Calibri"/>
                        </a:rPr>
                        <a:t>84)</a:t>
                      </a:r>
                      <a:endParaRPr sz="1600" dirty="0">
                        <a:solidFill>
                          <a:schemeClr val="bg1"/>
                        </a:solidFill>
                        <a:latin typeface="Calibri"/>
                        <a:cs typeface="Calibri"/>
                      </a:endParaRPr>
                    </a:p>
                  </a:txBody>
                  <a:tcPr marL="0" marR="0" marT="33020" marB="0">
                    <a:lnL w="12700" cap="flat" cmpd="sng" algn="ctr">
                      <a:solidFill>
                        <a:schemeClr val="bg1"/>
                      </a:solidFill>
                      <a:prstDash val="solid"/>
                      <a:round/>
                      <a:headEnd type="none" w="med" len="med"/>
                      <a:tailEnd type="none" w="med" len="med"/>
                    </a:lnL>
                    <a:lnR w="12700">
                      <a:solidFill>
                        <a:srgbClr val="000000"/>
                      </a:solidFill>
                      <a:prstDash val="solid"/>
                    </a:lnR>
                    <a:lnT w="12700">
                      <a:solidFill>
                        <a:srgbClr val="000000"/>
                      </a:solidFill>
                      <a:prstDash val="solid"/>
                    </a:lnT>
                    <a:lnB w="12700" cap="flat" cmpd="sng" algn="ctr">
                      <a:solidFill>
                        <a:schemeClr val="bg1"/>
                      </a:solidFill>
                      <a:prstDash val="solid"/>
                      <a:round/>
                      <a:headEnd type="none" w="med" len="med"/>
                      <a:tailEnd type="none" w="med" len="med"/>
                    </a:lnB>
                    <a:solidFill>
                      <a:srgbClr val="002060"/>
                    </a:solidFill>
                  </a:tcPr>
                </a:tc>
                <a:tc hMerge="1">
                  <a:txBody>
                    <a:bodyPr/>
                    <a:lstStyle/>
                    <a:p>
                      <a:endParaRPr/>
                    </a:p>
                  </a:txBody>
                  <a:tcPr marL="0" marR="0" marT="0" marB="0"/>
                </a:tc>
                <a:extLst>
                  <a:ext uri="{0D108BD9-81ED-4DB2-BD59-A6C34878D82A}">
                    <a16:rowId xmlns:a16="http://schemas.microsoft.com/office/drawing/2014/main" val="10000"/>
                  </a:ext>
                </a:extLst>
              </a:tr>
              <a:tr h="335280">
                <a:tc vMerge="1">
                  <a:txBody>
                    <a:bodyPr/>
                    <a:lstStyle/>
                    <a:p>
                      <a:endParaRPr/>
                    </a:p>
                  </a:txBody>
                  <a:tcPr marL="0" marR="0" marT="1346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FBFBF"/>
                    </a:solidFill>
                  </a:tcPr>
                </a:tc>
                <a:tc>
                  <a:txBody>
                    <a:bodyPr/>
                    <a:lstStyle/>
                    <a:p>
                      <a:pPr algn="ctr">
                        <a:lnSpc>
                          <a:spcPct val="100000"/>
                        </a:lnSpc>
                        <a:spcBef>
                          <a:spcPts val="260"/>
                        </a:spcBef>
                      </a:pPr>
                      <a:r>
                        <a:rPr sz="1600" b="1" dirty="0">
                          <a:solidFill>
                            <a:schemeClr val="bg1"/>
                          </a:solidFill>
                          <a:latin typeface="Calibri"/>
                          <a:cs typeface="Calibri"/>
                        </a:rPr>
                        <a:t>Any</a:t>
                      </a:r>
                      <a:r>
                        <a:rPr sz="1600" b="1" spc="-45" dirty="0">
                          <a:solidFill>
                            <a:schemeClr val="bg1"/>
                          </a:solidFill>
                          <a:latin typeface="Calibri"/>
                          <a:cs typeface="Calibri"/>
                        </a:rPr>
                        <a:t> </a:t>
                      </a:r>
                      <a:r>
                        <a:rPr lang="en-US" sz="1600" b="1" spc="-10" dirty="0">
                          <a:solidFill>
                            <a:schemeClr val="bg1"/>
                          </a:solidFill>
                          <a:latin typeface="Calibri"/>
                          <a:cs typeface="Calibri"/>
                        </a:rPr>
                        <a:t>g</a:t>
                      </a:r>
                      <a:r>
                        <a:rPr sz="1600" b="1" spc="-10" dirty="0">
                          <a:solidFill>
                            <a:schemeClr val="bg1"/>
                          </a:solidFill>
                          <a:latin typeface="Calibri"/>
                          <a:cs typeface="Calibri"/>
                        </a:rPr>
                        <a:t>rade</a:t>
                      </a:r>
                      <a:endParaRPr sz="1600" dirty="0">
                        <a:solidFill>
                          <a:schemeClr val="bg1"/>
                        </a:solidFill>
                        <a:latin typeface="Calibri"/>
                        <a:cs typeface="Calibri"/>
                      </a:endParaRPr>
                    </a:p>
                  </a:txBody>
                  <a:tcPr marL="0" marR="0" marT="3302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a:solidFill>
                        <a:srgbClr val="000000"/>
                      </a:solidFill>
                      <a:prstDash val="solid"/>
                    </a:lnB>
                    <a:solidFill>
                      <a:srgbClr val="002060"/>
                    </a:solidFill>
                  </a:tcPr>
                </a:tc>
                <a:tc>
                  <a:txBody>
                    <a:bodyPr/>
                    <a:lstStyle/>
                    <a:p>
                      <a:pPr marL="1270" algn="ctr">
                        <a:lnSpc>
                          <a:spcPct val="100000"/>
                        </a:lnSpc>
                        <a:spcBef>
                          <a:spcPts val="260"/>
                        </a:spcBef>
                      </a:pPr>
                      <a:r>
                        <a:rPr sz="1600" b="1" dirty="0">
                          <a:solidFill>
                            <a:schemeClr val="bg1"/>
                          </a:solidFill>
                          <a:latin typeface="Calibri"/>
                          <a:cs typeface="Calibri"/>
                        </a:rPr>
                        <a:t>Grade</a:t>
                      </a:r>
                      <a:r>
                        <a:rPr sz="1600" b="1" spc="-60" dirty="0">
                          <a:solidFill>
                            <a:schemeClr val="bg1"/>
                          </a:solidFill>
                          <a:latin typeface="Calibri"/>
                          <a:cs typeface="Calibri"/>
                        </a:rPr>
                        <a:t> </a:t>
                      </a:r>
                      <a:r>
                        <a:rPr sz="1600" b="1" spc="-25" dirty="0">
                          <a:solidFill>
                            <a:schemeClr val="bg1"/>
                          </a:solidFill>
                          <a:latin typeface="Calibri"/>
                          <a:cs typeface="Calibri"/>
                        </a:rPr>
                        <a:t>3/4</a:t>
                      </a:r>
                      <a:endParaRPr sz="1600" dirty="0">
                        <a:solidFill>
                          <a:schemeClr val="bg1"/>
                        </a:solidFill>
                        <a:latin typeface="Calibri"/>
                        <a:cs typeface="Calibri"/>
                      </a:endParaRPr>
                    </a:p>
                  </a:txBody>
                  <a:tcPr marL="0" marR="0" marT="33020" marB="0">
                    <a:lnL w="12700" cap="flat" cmpd="sng" algn="ctr">
                      <a:solidFill>
                        <a:schemeClr val="bg1"/>
                      </a:solidFill>
                      <a:prstDash val="solid"/>
                      <a:round/>
                      <a:headEnd type="none" w="med" len="med"/>
                      <a:tailEnd type="none" w="med" len="med"/>
                    </a:lnL>
                    <a:lnR w="12700">
                      <a:solidFill>
                        <a:srgbClr val="000000"/>
                      </a:solidFill>
                      <a:prstDash val="solid"/>
                    </a:lnR>
                    <a:lnT w="12700" cap="flat" cmpd="sng" algn="ctr">
                      <a:solidFill>
                        <a:schemeClr val="bg1"/>
                      </a:solidFill>
                      <a:prstDash val="solid"/>
                      <a:round/>
                      <a:headEnd type="none" w="med" len="med"/>
                      <a:tailEnd type="none" w="med" len="med"/>
                    </a:lnT>
                    <a:lnB w="12700">
                      <a:solidFill>
                        <a:srgbClr val="000000"/>
                      </a:solidFill>
                      <a:prstDash val="solid"/>
                    </a:lnB>
                    <a:solidFill>
                      <a:srgbClr val="002060"/>
                    </a:solidFill>
                  </a:tcPr>
                </a:tc>
                <a:extLst>
                  <a:ext uri="{0D108BD9-81ED-4DB2-BD59-A6C34878D82A}">
                    <a16:rowId xmlns:a16="http://schemas.microsoft.com/office/drawing/2014/main" val="10001"/>
                  </a:ext>
                </a:extLst>
              </a:tr>
              <a:tr h="335280">
                <a:tc>
                  <a:txBody>
                    <a:bodyPr/>
                    <a:lstStyle/>
                    <a:p>
                      <a:pPr marL="121285">
                        <a:lnSpc>
                          <a:spcPct val="100000"/>
                        </a:lnSpc>
                        <a:spcBef>
                          <a:spcPts val="259"/>
                        </a:spcBef>
                      </a:pPr>
                      <a:r>
                        <a:rPr sz="1600" spc="-25" dirty="0">
                          <a:solidFill>
                            <a:srgbClr val="0D0D0D"/>
                          </a:solidFill>
                          <a:latin typeface="Calibri"/>
                          <a:cs typeface="Calibri"/>
                        </a:rPr>
                        <a:t>CRS</a:t>
                      </a:r>
                      <a:endParaRPr sz="1600" dirty="0">
                        <a:latin typeface="Calibri"/>
                        <a:cs typeface="Calibri"/>
                      </a:endParaRPr>
                    </a:p>
                  </a:txBody>
                  <a:tcPr marL="0" marR="0" marT="330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marL="635" algn="ctr">
                        <a:lnSpc>
                          <a:spcPct val="100000"/>
                        </a:lnSpc>
                        <a:spcBef>
                          <a:spcPts val="259"/>
                        </a:spcBef>
                      </a:pPr>
                      <a:r>
                        <a:rPr sz="1600" dirty="0">
                          <a:solidFill>
                            <a:srgbClr val="0D0D0D"/>
                          </a:solidFill>
                          <a:latin typeface="Calibri"/>
                          <a:cs typeface="Calibri"/>
                        </a:rPr>
                        <a:t>69</a:t>
                      </a:r>
                      <a:r>
                        <a:rPr sz="1600" spc="-10" dirty="0">
                          <a:solidFill>
                            <a:srgbClr val="0D0D0D"/>
                          </a:solidFill>
                          <a:latin typeface="Calibri"/>
                          <a:cs typeface="Calibri"/>
                        </a:rPr>
                        <a:t> </a:t>
                      </a:r>
                      <a:r>
                        <a:rPr sz="1600" spc="-20" dirty="0">
                          <a:solidFill>
                            <a:srgbClr val="0D0D0D"/>
                          </a:solidFill>
                          <a:latin typeface="Calibri"/>
                          <a:cs typeface="Calibri"/>
                        </a:rPr>
                        <a:t>(82)</a:t>
                      </a:r>
                      <a:endParaRPr sz="1600" dirty="0">
                        <a:latin typeface="Calibri"/>
                        <a:cs typeface="Calibri"/>
                      </a:endParaRPr>
                    </a:p>
                  </a:txBody>
                  <a:tcPr marL="0" marR="0" marT="330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algn="ctr">
                        <a:lnSpc>
                          <a:spcPct val="100000"/>
                        </a:lnSpc>
                        <a:spcBef>
                          <a:spcPts val="259"/>
                        </a:spcBef>
                      </a:pPr>
                      <a:r>
                        <a:rPr sz="1600" dirty="0">
                          <a:solidFill>
                            <a:srgbClr val="0D0D0D"/>
                          </a:solidFill>
                          <a:latin typeface="Calibri"/>
                          <a:cs typeface="Calibri"/>
                        </a:rPr>
                        <a:t>3</a:t>
                      </a:r>
                      <a:r>
                        <a:rPr sz="1600" spc="-5" dirty="0">
                          <a:solidFill>
                            <a:srgbClr val="0D0D0D"/>
                          </a:solidFill>
                          <a:latin typeface="Calibri"/>
                          <a:cs typeface="Calibri"/>
                        </a:rPr>
                        <a:t> </a:t>
                      </a:r>
                      <a:r>
                        <a:rPr sz="1600" spc="-25" dirty="0">
                          <a:solidFill>
                            <a:srgbClr val="0D0D0D"/>
                          </a:solidFill>
                          <a:latin typeface="Calibri"/>
                          <a:cs typeface="Calibri"/>
                        </a:rPr>
                        <a:t>(4)</a:t>
                      </a:r>
                      <a:endParaRPr sz="1600">
                        <a:latin typeface="Calibri"/>
                        <a:cs typeface="Calibri"/>
                      </a:endParaRPr>
                    </a:p>
                  </a:txBody>
                  <a:tcPr marL="0" marR="0" marT="330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2"/>
                  </a:ext>
                </a:extLst>
              </a:tr>
              <a:tr h="335280">
                <a:tc>
                  <a:txBody>
                    <a:bodyPr/>
                    <a:lstStyle/>
                    <a:p>
                      <a:pPr marL="121285">
                        <a:lnSpc>
                          <a:spcPct val="100000"/>
                        </a:lnSpc>
                        <a:spcBef>
                          <a:spcPts val="259"/>
                        </a:spcBef>
                      </a:pPr>
                      <a:r>
                        <a:rPr sz="1600" spc="-10" dirty="0">
                          <a:solidFill>
                            <a:srgbClr val="0D0D0D"/>
                          </a:solidFill>
                          <a:latin typeface="Calibri"/>
                          <a:cs typeface="Calibri"/>
                        </a:rPr>
                        <a:t>ICANS</a:t>
                      </a:r>
                      <a:endParaRPr sz="1600" dirty="0">
                        <a:latin typeface="Calibri"/>
                        <a:cs typeface="Calibri"/>
                      </a:endParaRPr>
                    </a:p>
                  </a:txBody>
                  <a:tcPr marL="0" marR="0" marT="330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algn="ctr">
                        <a:lnSpc>
                          <a:spcPct val="100000"/>
                        </a:lnSpc>
                        <a:spcBef>
                          <a:spcPts val="259"/>
                        </a:spcBef>
                      </a:pPr>
                      <a:r>
                        <a:rPr sz="1600" dirty="0">
                          <a:solidFill>
                            <a:srgbClr val="0D0D0D"/>
                          </a:solidFill>
                          <a:latin typeface="Calibri"/>
                          <a:cs typeface="Calibri"/>
                        </a:rPr>
                        <a:t>8</a:t>
                      </a:r>
                      <a:r>
                        <a:rPr sz="1600" spc="-5" dirty="0">
                          <a:solidFill>
                            <a:srgbClr val="0D0D0D"/>
                          </a:solidFill>
                          <a:latin typeface="Calibri"/>
                          <a:cs typeface="Calibri"/>
                        </a:rPr>
                        <a:t> </a:t>
                      </a:r>
                      <a:r>
                        <a:rPr sz="1600" spc="-20" dirty="0">
                          <a:solidFill>
                            <a:srgbClr val="0D0D0D"/>
                          </a:solidFill>
                          <a:latin typeface="Calibri"/>
                          <a:cs typeface="Calibri"/>
                        </a:rPr>
                        <a:t>(10)</a:t>
                      </a:r>
                      <a:endParaRPr sz="1600" dirty="0">
                        <a:latin typeface="Calibri"/>
                        <a:cs typeface="Calibri"/>
                      </a:endParaRPr>
                    </a:p>
                  </a:txBody>
                  <a:tcPr marL="0" marR="0" marT="330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algn="ctr">
                        <a:lnSpc>
                          <a:spcPct val="100000"/>
                        </a:lnSpc>
                        <a:spcBef>
                          <a:spcPts val="259"/>
                        </a:spcBef>
                      </a:pPr>
                      <a:r>
                        <a:rPr sz="1600" dirty="0">
                          <a:solidFill>
                            <a:srgbClr val="0D0D0D"/>
                          </a:solidFill>
                          <a:latin typeface="Calibri"/>
                          <a:cs typeface="Calibri"/>
                        </a:rPr>
                        <a:t>2</a:t>
                      </a:r>
                      <a:r>
                        <a:rPr sz="1600" spc="-5" dirty="0">
                          <a:solidFill>
                            <a:srgbClr val="0D0D0D"/>
                          </a:solidFill>
                          <a:latin typeface="Calibri"/>
                          <a:cs typeface="Calibri"/>
                        </a:rPr>
                        <a:t> </a:t>
                      </a:r>
                      <a:r>
                        <a:rPr sz="1600" spc="-25" dirty="0">
                          <a:solidFill>
                            <a:srgbClr val="0D0D0D"/>
                          </a:solidFill>
                          <a:latin typeface="Calibri"/>
                          <a:cs typeface="Calibri"/>
                        </a:rPr>
                        <a:t>(2)</a:t>
                      </a:r>
                      <a:endParaRPr sz="1600" dirty="0">
                        <a:latin typeface="Calibri"/>
                        <a:cs typeface="Calibri"/>
                      </a:endParaRPr>
                    </a:p>
                  </a:txBody>
                  <a:tcPr marL="0" marR="0" marT="330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extLst>
                  <a:ext uri="{0D108BD9-81ED-4DB2-BD59-A6C34878D82A}">
                    <a16:rowId xmlns:a16="http://schemas.microsoft.com/office/drawing/2014/main" val="10003"/>
                  </a:ext>
                </a:extLst>
              </a:tr>
              <a:tr h="335280">
                <a:tc>
                  <a:txBody>
                    <a:bodyPr/>
                    <a:lstStyle/>
                    <a:p>
                      <a:pPr marL="121285">
                        <a:lnSpc>
                          <a:spcPct val="100000"/>
                        </a:lnSpc>
                        <a:spcBef>
                          <a:spcPts val="259"/>
                        </a:spcBef>
                      </a:pPr>
                      <a:r>
                        <a:rPr sz="1600" dirty="0">
                          <a:solidFill>
                            <a:srgbClr val="0D0D0D"/>
                          </a:solidFill>
                          <a:latin typeface="Calibri"/>
                          <a:cs typeface="Calibri"/>
                        </a:rPr>
                        <a:t>Other</a:t>
                      </a:r>
                      <a:r>
                        <a:rPr sz="1600" spc="-10" dirty="0">
                          <a:solidFill>
                            <a:srgbClr val="0D0D0D"/>
                          </a:solidFill>
                          <a:latin typeface="Calibri"/>
                          <a:cs typeface="Calibri"/>
                        </a:rPr>
                        <a:t> neurotoxicity</a:t>
                      </a:r>
                      <a:r>
                        <a:rPr sz="1600" spc="-15" dirty="0">
                          <a:solidFill>
                            <a:srgbClr val="0D0D0D"/>
                          </a:solidFill>
                          <a:latin typeface="Calibri"/>
                          <a:cs typeface="Calibri"/>
                        </a:rPr>
                        <a:t> </a:t>
                      </a:r>
                      <a:r>
                        <a:rPr sz="1600" spc="-10" dirty="0">
                          <a:solidFill>
                            <a:srgbClr val="0D0D0D"/>
                          </a:solidFill>
                          <a:latin typeface="Calibri"/>
                          <a:cs typeface="Calibri"/>
                        </a:rPr>
                        <a:t>events</a:t>
                      </a:r>
                      <a:endParaRPr sz="1600" dirty="0">
                        <a:latin typeface="Calibri"/>
                        <a:cs typeface="Calibri"/>
                      </a:endParaRPr>
                    </a:p>
                  </a:txBody>
                  <a:tcPr marL="0" marR="0" marT="330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algn="ctr">
                        <a:lnSpc>
                          <a:spcPct val="100000"/>
                        </a:lnSpc>
                        <a:spcBef>
                          <a:spcPts val="259"/>
                        </a:spcBef>
                      </a:pPr>
                      <a:r>
                        <a:rPr sz="1600" dirty="0">
                          <a:solidFill>
                            <a:srgbClr val="0D0D0D"/>
                          </a:solidFill>
                          <a:latin typeface="Calibri"/>
                          <a:cs typeface="Calibri"/>
                        </a:rPr>
                        <a:t>10</a:t>
                      </a:r>
                      <a:r>
                        <a:rPr sz="1600" spc="-10" dirty="0">
                          <a:solidFill>
                            <a:srgbClr val="0D0D0D"/>
                          </a:solidFill>
                          <a:latin typeface="Calibri"/>
                          <a:cs typeface="Calibri"/>
                        </a:rPr>
                        <a:t> </a:t>
                      </a:r>
                      <a:r>
                        <a:rPr sz="1600" spc="-20" dirty="0">
                          <a:solidFill>
                            <a:srgbClr val="0D0D0D"/>
                          </a:solidFill>
                          <a:latin typeface="Calibri"/>
                          <a:cs typeface="Calibri"/>
                        </a:rPr>
                        <a:t>(12)</a:t>
                      </a:r>
                      <a:endParaRPr sz="1600">
                        <a:latin typeface="Calibri"/>
                        <a:cs typeface="Calibri"/>
                      </a:endParaRPr>
                    </a:p>
                  </a:txBody>
                  <a:tcPr marL="0" marR="0" marT="330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algn="ctr">
                        <a:lnSpc>
                          <a:spcPct val="100000"/>
                        </a:lnSpc>
                        <a:spcBef>
                          <a:spcPts val="259"/>
                        </a:spcBef>
                      </a:pPr>
                      <a:r>
                        <a:rPr sz="1600" dirty="0">
                          <a:solidFill>
                            <a:srgbClr val="0D0D0D"/>
                          </a:solidFill>
                          <a:latin typeface="Calibri"/>
                          <a:cs typeface="Calibri"/>
                        </a:rPr>
                        <a:t>6</a:t>
                      </a:r>
                      <a:r>
                        <a:rPr sz="1600" spc="-5" dirty="0">
                          <a:solidFill>
                            <a:srgbClr val="0D0D0D"/>
                          </a:solidFill>
                          <a:latin typeface="Calibri"/>
                          <a:cs typeface="Calibri"/>
                        </a:rPr>
                        <a:t> </a:t>
                      </a:r>
                      <a:r>
                        <a:rPr sz="1600" spc="-25" dirty="0">
                          <a:solidFill>
                            <a:srgbClr val="0D0D0D"/>
                          </a:solidFill>
                          <a:latin typeface="Calibri"/>
                          <a:cs typeface="Calibri"/>
                        </a:rPr>
                        <a:t>(7)</a:t>
                      </a:r>
                      <a:endParaRPr sz="1600" dirty="0">
                        <a:latin typeface="Calibri"/>
                        <a:cs typeface="Calibri"/>
                      </a:endParaRPr>
                    </a:p>
                  </a:txBody>
                  <a:tcPr marL="0" marR="0" marT="330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4"/>
                  </a:ext>
                </a:extLst>
              </a:tr>
              <a:tr h="335280">
                <a:tc>
                  <a:txBody>
                    <a:bodyPr/>
                    <a:lstStyle/>
                    <a:p>
                      <a:pPr marL="121285">
                        <a:lnSpc>
                          <a:spcPct val="100000"/>
                        </a:lnSpc>
                        <a:spcBef>
                          <a:spcPts val="254"/>
                        </a:spcBef>
                      </a:pPr>
                      <a:r>
                        <a:rPr sz="1600" spc="-10" dirty="0">
                          <a:solidFill>
                            <a:srgbClr val="0D0D0D"/>
                          </a:solidFill>
                          <a:latin typeface="Calibri"/>
                          <a:cs typeface="Calibri"/>
                        </a:rPr>
                        <a:t>MAS/HLH</a:t>
                      </a:r>
                      <a:endParaRPr sz="1600">
                        <a:latin typeface="Calibri"/>
                        <a:cs typeface="Calibri"/>
                      </a:endParaRPr>
                    </a:p>
                  </a:txBody>
                  <a:tcPr marL="0" marR="0" marT="323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algn="ctr">
                        <a:lnSpc>
                          <a:spcPct val="100000"/>
                        </a:lnSpc>
                        <a:spcBef>
                          <a:spcPts val="254"/>
                        </a:spcBef>
                      </a:pPr>
                      <a:r>
                        <a:rPr sz="1600" spc="-50" dirty="0">
                          <a:solidFill>
                            <a:srgbClr val="0D0D0D"/>
                          </a:solidFill>
                          <a:latin typeface="Calibri"/>
                          <a:cs typeface="Calibri"/>
                        </a:rPr>
                        <a:t>0</a:t>
                      </a:r>
                      <a:endParaRPr sz="1600">
                        <a:latin typeface="Calibri"/>
                        <a:cs typeface="Calibri"/>
                      </a:endParaRPr>
                    </a:p>
                  </a:txBody>
                  <a:tcPr marL="0" marR="0" marT="323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algn="ctr">
                        <a:lnSpc>
                          <a:spcPct val="100000"/>
                        </a:lnSpc>
                        <a:spcBef>
                          <a:spcPts val="254"/>
                        </a:spcBef>
                      </a:pPr>
                      <a:r>
                        <a:rPr sz="1600" dirty="0">
                          <a:solidFill>
                            <a:srgbClr val="0D0D0D"/>
                          </a:solidFill>
                          <a:latin typeface="Calibri"/>
                          <a:cs typeface="Calibri"/>
                        </a:rPr>
                        <a:t>3</a:t>
                      </a:r>
                      <a:r>
                        <a:rPr sz="1600" spc="-5" dirty="0">
                          <a:solidFill>
                            <a:srgbClr val="0D0D0D"/>
                          </a:solidFill>
                          <a:latin typeface="Calibri"/>
                          <a:cs typeface="Calibri"/>
                        </a:rPr>
                        <a:t> </a:t>
                      </a:r>
                      <a:r>
                        <a:rPr sz="1600" spc="-25" dirty="0">
                          <a:solidFill>
                            <a:srgbClr val="0D0D0D"/>
                          </a:solidFill>
                          <a:latin typeface="Calibri"/>
                          <a:cs typeface="Calibri"/>
                        </a:rPr>
                        <a:t>(4)</a:t>
                      </a:r>
                      <a:endParaRPr sz="1600" dirty="0">
                        <a:latin typeface="Calibri"/>
                        <a:cs typeface="Calibri"/>
                      </a:endParaRPr>
                    </a:p>
                  </a:txBody>
                  <a:tcPr marL="0" marR="0" marT="323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extLst>
                  <a:ext uri="{0D108BD9-81ED-4DB2-BD59-A6C34878D82A}">
                    <a16:rowId xmlns:a16="http://schemas.microsoft.com/office/drawing/2014/main" val="10005"/>
                  </a:ext>
                </a:extLst>
              </a:tr>
            </a:tbl>
          </a:graphicData>
        </a:graphic>
      </p:graphicFrame>
      <p:graphicFrame>
        <p:nvGraphicFramePr>
          <p:cNvPr id="4" name="object 4"/>
          <p:cNvGraphicFramePr>
            <a:graphicFrameLocks noGrp="1"/>
          </p:cNvGraphicFramePr>
          <p:nvPr/>
        </p:nvGraphicFramePr>
        <p:xfrm>
          <a:off x="6464621" y="1123239"/>
          <a:ext cx="5303518" cy="4206240"/>
        </p:xfrm>
        <a:graphic>
          <a:graphicData uri="http://schemas.openxmlformats.org/drawingml/2006/table">
            <a:tbl>
              <a:tblPr firstRow="1" bandRow="1">
                <a:tableStyleId>{2D5ABB26-0587-4C30-8999-92F81FD0307C}</a:tableStyleId>
              </a:tblPr>
              <a:tblGrid>
                <a:gridCol w="3973829">
                  <a:extLst>
                    <a:ext uri="{9D8B030D-6E8A-4147-A177-3AD203B41FA5}">
                      <a16:colId xmlns:a16="http://schemas.microsoft.com/office/drawing/2014/main" val="20000"/>
                    </a:ext>
                  </a:extLst>
                </a:gridCol>
                <a:gridCol w="1329689">
                  <a:extLst>
                    <a:ext uri="{9D8B030D-6E8A-4147-A177-3AD203B41FA5}">
                      <a16:colId xmlns:a16="http://schemas.microsoft.com/office/drawing/2014/main" val="20001"/>
                    </a:ext>
                  </a:extLst>
                </a:gridCol>
              </a:tblGrid>
              <a:tr h="640080">
                <a:tc>
                  <a:txBody>
                    <a:bodyPr/>
                    <a:lstStyle/>
                    <a:p>
                      <a:pPr>
                        <a:lnSpc>
                          <a:spcPct val="100000"/>
                        </a:lnSpc>
                        <a:spcBef>
                          <a:spcPts val="330"/>
                        </a:spcBef>
                      </a:pPr>
                      <a:endParaRPr sz="1800" dirty="0">
                        <a:solidFill>
                          <a:schemeClr val="bg1"/>
                        </a:solidFill>
                        <a:latin typeface="Times New Roman"/>
                        <a:cs typeface="Times New Roman"/>
                      </a:endParaRPr>
                    </a:p>
                    <a:p>
                      <a:pPr marL="121285">
                        <a:lnSpc>
                          <a:spcPct val="100000"/>
                        </a:lnSpc>
                      </a:pPr>
                      <a:r>
                        <a:rPr sz="1800" b="1" spc="-10" dirty="0">
                          <a:solidFill>
                            <a:schemeClr val="bg1"/>
                          </a:solidFill>
                          <a:latin typeface="Calibri"/>
                          <a:cs typeface="Calibri"/>
                        </a:rPr>
                        <a:t>On-</a:t>
                      </a:r>
                      <a:r>
                        <a:rPr lang="en-US" sz="1800" b="1" spc="-30" dirty="0">
                          <a:solidFill>
                            <a:schemeClr val="bg1"/>
                          </a:solidFill>
                          <a:latin typeface="Calibri"/>
                          <a:cs typeface="Calibri"/>
                        </a:rPr>
                        <a:t>t</a:t>
                      </a:r>
                      <a:r>
                        <a:rPr sz="1800" b="1" spc="-30" dirty="0">
                          <a:solidFill>
                            <a:schemeClr val="bg1"/>
                          </a:solidFill>
                          <a:latin typeface="Calibri"/>
                          <a:cs typeface="Calibri"/>
                        </a:rPr>
                        <a:t>arget/</a:t>
                      </a:r>
                      <a:r>
                        <a:rPr lang="en-US" sz="1800" b="1" spc="-30" dirty="0">
                          <a:solidFill>
                            <a:schemeClr val="bg1"/>
                          </a:solidFill>
                          <a:latin typeface="Calibri"/>
                          <a:cs typeface="Calibri"/>
                        </a:rPr>
                        <a:t>o</a:t>
                      </a:r>
                      <a:r>
                        <a:rPr sz="1800" b="1" spc="-30" dirty="0">
                          <a:solidFill>
                            <a:schemeClr val="bg1"/>
                          </a:solidFill>
                          <a:latin typeface="Calibri"/>
                          <a:cs typeface="Calibri"/>
                        </a:rPr>
                        <a:t>ff-</a:t>
                      </a:r>
                      <a:r>
                        <a:rPr lang="en-US" sz="1800" b="1" spc="-10" dirty="0">
                          <a:solidFill>
                            <a:schemeClr val="bg1"/>
                          </a:solidFill>
                          <a:latin typeface="Calibri"/>
                          <a:cs typeface="Calibri"/>
                        </a:rPr>
                        <a:t>t</a:t>
                      </a:r>
                      <a:r>
                        <a:rPr sz="1800" b="1" spc="-10" dirty="0">
                          <a:solidFill>
                            <a:schemeClr val="bg1"/>
                          </a:solidFill>
                          <a:latin typeface="Calibri"/>
                          <a:cs typeface="Calibri"/>
                        </a:rPr>
                        <a:t>umor</a:t>
                      </a:r>
                      <a:r>
                        <a:rPr sz="1800" b="1" spc="25" dirty="0">
                          <a:solidFill>
                            <a:schemeClr val="bg1"/>
                          </a:solidFill>
                          <a:latin typeface="Calibri"/>
                          <a:cs typeface="Calibri"/>
                        </a:rPr>
                        <a:t> </a:t>
                      </a:r>
                      <a:r>
                        <a:rPr lang="en-US" sz="1800" b="1" spc="-20" dirty="0">
                          <a:solidFill>
                            <a:schemeClr val="bg1"/>
                          </a:solidFill>
                          <a:latin typeface="Calibri"/>
                          <a:cs typeface="Calibri"/>
                        </a:rPr>
                        <a:t>e</a:t>
                      </a:r>
                      <a:r>
                        <a:rPr sz="1800" b="1" spc="-20" dirty="0">
                          <a:solidFill>
                            <a:schemeClr val="bg1"/>
                          </a:solidFill>
                          <a:latin typeface="Calibri"/>
                          <a:cs typeface="Calibri"/>
                        </a:rPr>
                        <a:t>vent</a:t>
                      </a:r>
                      <a:endParaRPr sz="1800" dirty="0">
                        <a:solidFill>
                          <a:schemeClr val="bg1"/>
                        </a:solidFill>
                        <a:latin typeface="Calibri"/>
                        <a:cs typeface="Calibri"/>
                      </a:endParaRPr>
                    </a:p>
                  </a:txBody>
                  <a:tcPr marL="0" marR="0" marT="41910" marB="0">
                    <a:lnL w="12700">
                      <a:solidFill>
                        <a:srgbClr val="000000"/>
                      </a:solidFill>
                      <a:prstDash val="solid"/>
                    </a:lnL>
                    <a:lnR w="12700" cap="flat" cmpd="sng" algn="ctr">
                      <a:solidFill>
                        <a:schemeClr val="bg1"/>
                      </a:solidFill>
                      <a:prstDash val="solid"/>
                      <a:round/>
                      <a:headEnd type="none" w="med" len="med"/>
                      <a:tailEnd type="none" w="med" len="med"/>
                    </a:lnR>
                    <a:lnT w="12700">
                      <a:solidFill>
                        <a:srgbClr val="000000"/>
                      </a:solidFill>
                      <a:prstDash val="solid"/>
                    </a:lnT>
                    <a:lnB w="12700">
                      <a:solidFill>
                        <a:srgbClr val="000000"/>
                      </a:solidFill>
                      <a:prstDash val="solid"/>
                    </a:lnB>
                    <a:solidFill>
                      <a:srgbClr val="002060"/>
                    </a:solidFill>
                  </a:tcPr>
                </a:tc>
                <a:tc>
                  <a:txBody>
                    <a:bodyPr/>
                    <a:lstStyle/>
                    <a:p>
                      <a:pPr marL="344170" marR="119380" indent="-216535">
                        <a:lnSpc>
                          <a:spcPct val="100000"/>
                        </a:lnSpc>
                        <a:spcBef>
                          <a:spcPts val="240"/>
                        </a:spcBef>
                      </a:pPr>
                      <a:r>
                        <a:rPr sz="1800" b="1" dirty="0">
                          <a:solidFill>
                            <a:schemeClr val="bg1"/>
                          </a:solidFill>
                          <a:latin typeface="Calibri"/>
                          <a:cs typeface="Calibri"/>
                        </a:rPr>
                        <a:t>All</a:t>
                      </a:r>
                      <a:r>
                        <a:rPr sz="1800" b="1" spc="-10" dirty="0">
                          <a:solidFill>
                            <a:schemeClr val="bg1"/>
                          </a:solidFill>
                          <a:latin typeface="Calibri"/>
                          <a:cs typeface="Calibri"/>
                        </a:rPr>
                        <a:t> </a:t>
                      </a:r>
                      <a:r>
                        <a:rPr lang="en-US" sz="1800" b="1" spc="-10" dirty="0">
                          <a:solidFill>
                            <a:schemeClr val="bg1"/>
                          </a:solidFill>
                          <a:latin typeface="Calibri"/>
                          <a:cs typeface="Calibri"/>
                        </a:rPr>
                        <a:t>p</a:t>
                      </a:r>
                      <a:r>
                        <a:rPr sz="1800" b="1" spc="-10" dirty="0">
                          <a:solidFill>
                            <a:schemeClr val="bg1"/>
                          </a:solidFill>
                          <a:latin typeface="Calibri"/>
                          <a:cs typeface="Calibri"/>
                        </a:rPr>
                        <a:t>atients (N</a:t>
                      </a:r>
                      <a:r>
                        <a:rPr lang="en-US" sz="1800" b="1" spc="-10" dirty="0">
                          <a:solidFill>
                            <a:schemeClr val="bg1"/>
                          </a:solidFill>
                          <a:latin typeface="Calibri"/>
                          <a:cs typeface="Calibri"/>
                        </a:rPr>
                        <a:t> </a:t>
                      </a:r>
                      <a:r>
                        <a:rPr sz="1800" b="1" spc="-10" dirty="0">
                          <a:solidFill>
                            <a:schemeClr val="bg1"/>
                          </a:solidFill>
                          <a:latin typeface="Calibri"/>
                          <a:cs typeface="Calibri"/>
                        </a:rPr>
                        <a:t>=</a:t>
                      </a:r>
                      <a:r>
                        <a:rPr lang="en-US" sz="1800" b="1" spc="-10" dirty="0">
                          <a:solidFill>
                            <a:schemeClr val="bg1"/>
                          </a:solidFill>
                          <a:latin typeface="Calibri"/>
                          <a:cs typeface="Calibri"/>
                        </a:rPr>
                        <a:t> </a:t>
                      </a:r>
                      <a:r>
                        <a:rPr sz="1800" b="1" spc="-10" dirty="0">
                          <a:solidFill>
                            <a:schemeClr val="bg1"/>
                          </a:solidFill>
                          <a:latin typeface="Calibri"/>
                          <a:cs typeface="Calibri"/>
                        </a:rPr>
                        <a:t>84)</a:t>
                      </a:r>
                      <a:endParaRPr sz="1800" dirty="0">
                        <a:solidFill>
                          <a:schemeClr val="bg1"/>
                        </a:solidFill>
                        <a:latin typeface="Calibri"/>
                        <a:cs typeface="Calibri"/>
                      </a:endParaRPr>
                    </a:p>
                  </a:txBody>
                  <a:tcPr marL="0" marR="0" marT="30480" marB="0">
                    <a:lnL w="12700" cap="flat" cmpd="sng" algn="ctr">
                      <a:solidFill>
                        <a:schemeClr val="bg1"/>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solidFill>
                      <a:srgbClr val="002060"/>
                    </a:solidFill>
                  </a:tcPr>
                </a:tc>
                <a:extLst>
                  <a:ext uri="{0D108BD9-81ED-4DB2-BD59-A6C34878D82A}">
                    <a16:rowId xmlns:a16="http://schemas.microsoft.com/office/drawing/2014/main" val="10000"/>
                  </a:ext>
                </a:extLst>
              </a:tr>
              <a:tr h="1188720">
                <a:tc>
                  <a:txBody>
                    <a:bodyPr/>
                    <a:lstStyle/>
                    <a:p>
                      <a:pPr marL="133985">
                        <a:lnSpc>
                          <a:spcPct val="100000"/>
                        </a:lnSpc>
                        <a:spcBef>
                          <a:spcPts val="240"/>
                        </a:spcBef>
                      </a:pPr>
                      <a:r>
                        <a:rPr sz="1800" spc="-10" dirty="0">
                          <a:solidFill>
                            <a:srgbClr val="0D0D0D"/>
                          </a:solidFill>
                          <a:latin typeface="Calibri"/>
                          <a:cs typeface="Calibri"/>
                        </a:rPr>
                        <a:t>Skin</a:t>
                      </a:r>
                      <a:r>
                        <a:rPr sz="1800" spc="-15" baseline="25462" dirty="0">
                          <a:solidFill>
                            <a:srgbClr val="0D0D0D"/>
                          </a:solidFill>
                          <a:latin typeface="Calibri"/>
                          <a:cs typeface="Calibri"/>
                        </a:rPr>
                        <a:t>*</a:t>
                      </a:r>
                      <a:endParaRPr sz="1800" baseline="25462" dirty="0">
                        <a:latin typeface="Calibri"/>
                        <a:cs typeface="Calibri"/>
                      </a:endParaRPr>
                    </a:p>
                    <a:p>
                      <a:pPr marL="419100" indent="-180340">
                        <a:lnSpc>
                          <a:spcPct val="100000"/>
                        </a:lnSpc>
                        <a:buClr>
                          <a:srgbClr val="000000"/>
                        </a:buClr>
                        <a:buFont typeface="Wingdings"/>
                        <a:buChar char=""/>
                        <a:tabLst>
                          <a:tab pos="419100" algn="l"/>
                        </a:tabLst>
                      </a:pPr>
                      <a:r>
                        <a:rPr sz="1800" spc="-10" dirty="0">
                          <a:solidFill>
                            <a:srgbClr val="0D0D0D"/>
                          </a:solidFill>
                          <a:latin typeface="Calibri"/>
                          <a:cs typeface="Calibri"/>
                        </a:rPr>
                        <a:t>Patients</a:t>
                      </a:r>
                      <a:r>
                        <a:rPr sz="1800" spc="-40" dirty="0">
                          <a:solidFill>
                            <a:srgbClr val="0D0D0D"/>
                          </a:solidFill>
                          <a:latin typeface="Calibri"/>
                          <a:cs typeface="Calibri"/>
                        </a:rPr>
                        <a:t> </a:t>
                      </a:r>
                      <a:r>
                        <a:rPr sz="1800" dirty="0">
                          <a:solidFill>
                            <a:srgbClr val="0D0D0D"/>
                          </a:solidFill>
                          <a:latin typeface="Calibri"/>
                          <a:cs typeface="Calibri"/>
                        </a:rPr>
                        <a:t>with</a:t>
                      </a:r>
                      <a:r>
                        <a:rPr sz="1800" spc="-20" dirty="0">
                          <a:solidFill>
                            <a:srgbClr val="0D0D0D"/>
                          </a:solidFill>
                          <a:latin typeface="Calibri"/>
                          <a:cs typeface="Calibri"/>
                        </a:rPr>
                        <a:t> </a:t>
                      </a:r>
                      <a:r>
                        <a:rPr sz="1800" dirty="0">
                          <a:solidFill>
                            <a:srgbClr val="0D0D0D"/>
                          </a:solidFill>
                          <a:latin typeface="Calibri"/>
                          <a:cs typeface="Calibri"/>
                        </a:rPr>
                        <a:t>an</a:t>
                      </a:r>
                      <a:r>
                        <a:rPr sz="1800" spc="-15" dirty="0">
                          <a:solidFill>
                            <a:srgbClr val="0D0D0D"/>
                          </a:solidFill>
                          <a:latin typeface="Calibri"/>
                          <a:cs typeface="Calibri"/>
                        </a:rPr>
                        <a:t> </a:t>
                      </a:r>
                      <a:r>
                        <a:rPr sz="1800" dirty="0">
                          <a:solidFill>
                            <a:srgbClr val="0D0D0D"/>
                          </a:solidFill>
                          <a:latin typeface="Calibri"/>
                          <a:cs typeface="Calibri"/>
                        </a:rPr>
                        <a:t>event,</a:t>
                      </a:r>
                      <a:r>
                        <a:rPr sz="1800" spc="-35" dirty="0">
                          <a:solidFill>
                            <a:srgbClr val="0D0D0D"/>
                          </a:solidFill>
                          <a:latin typeface="Calibri"/>
                          <a:cs typeface="Calibri"/>
                        </a:rPr>
                        <a:t> </a:t>
                      </a:r>
                      <a:r>
                        <a:rPr sz="1800" dirty="0">
                          <a:solidFill>
                            <a:srgbClr val="0D0D0D"/>
                          </a:solidFill>
                          <a:latin typeface="Calibri"/>
                          <a:cs typeface="Calibri"/>
                        </a:rPr>
                        <a:t>n</a:t>
                      </a:r>
                      <a:r>
                        <a:rPr sz="1800" spc="-20" dirty="0">
                          <a:solidFill>
                            <a:srgbClr val="0D0D0D"/>
                          </a:solidFill>
                          <a:latin typeface="Calibri"/>
                          <a:cs typeface="Calibri"/>
                        </a:rPr>
                        <a:t> </a:t>
                      </a:r>
                      <a:r>
                        <a:rPr sz="1800" spc="-25" dirty="0">
                          <a:solidFill>
                            <a:srgbClr val="0D0D0D"/>
                          </a:solidFill>
                          <a:latin typeface="Calibri"/>
                          <a:cs typeface="Calibri"/>
                        </a:rPr>
                        <a:t>(%)</a:t>
                      </a:r>
                      <a:endParaRPr sz="1800" dirty="0">
                        <a:latin typeface="Calibri"/>
                        <a:cs typeface="Calibri"/>
                      </a:endParaRPr>
                    </a:p>
                    <a:p>
                      <a:pPr marL="419100" indent="-180340">
                        <a:lnSpc>
                          <a:spcPct val="100000"/>
                        </a:lnSpc>
                        <a:buClr>
                          <a:srgbClr val="000000"/>
                        </a:buClr>
                        <a:buFont typeface="Wingdings"/>
                        <a:buChar char=""/>
                        <a:tabLst>
                          <a:tab pos="419100" algn="l"/>
                        </a:tabLst>
                      </a:pPr>
                      <a:r>
                        <a:rPr sz="1800" spc="-10" dirty="0">
                          <a:solidFill>
                            <a:srgbClr val="0D0D0D"/>
                          </a:solidFill>
                          <a:latin typeface="Calibri"/>
                          <a:cs typeface="Calibri"/>
                        </a:rPr>
                        <a:t>Patients</a:t>
                      </a:r>
                      <a:r>
                        <a:rPr sz="1800" spc="-60" dirty="0">
                          <a:solidFill>
                            <a:srgbClr val="0D0D0D"/>
                          </a:solidFill>
                          <a:latin typeface="Calibri"/>
                          <a:cs typeface="Calibri"/>
                        </a:rPr>
                        <a:t> </a:t>
                      </a:r>
                      <a:r>
                        <a:rPr sz="1800" dirty="0">
                          <a:solidFill>
                            <a:srgbClr val="0D0D0D"/>
                          </a:solidFill>
                          <a:latin typeface="Calibri"/>
                          <a:cs typeface="Calibri"/>
                        </a:rPr>
                        <a:t>with</a:t>
                      </a:r>
                      <a:r>
                        <a:rPr sz="1800" spc="-45" dirty="0">
                          <a:solidFill>
                            <a:srgbClr val="0D0D0D"/>
                          </a:solidFill>
                          <a:latin typeface="Calibri"/>
                          <a:cs typeface="Calibri"/>
                        </a:rPr>
                        <a:t> </a:t>
                      </a:r>
                      <a:r>
                        <a:rPr sz="1800" dirty="0">
                          <a:solidFill>
                            <a:srgbClr val="0D0D0D"/>
                          </a:solidFill>
                          <a:latin typeface="Calibri"/>
                          <a:cs typeface="Calibri"/>
                        </a:rPr>
                        <a:t>event</a:t>
                      </a:r>
                      <a:r>
                        <a:rPr sz="1800" spc="-55" dirty="0">
                          <a:solidFill>
                            <a:srgbClr val="0D0D0D"/>
                          </a:solidFill>
                          <a:latin typeface="Calibri"/>
                          <a:cs typeface="Calibri"/>
                        </a:rPr>
                        <a:t> </a:t>
                      </a:r>
                      <a:r>
                        <a:rPr sz="1800" dirty="0">
                          <a:solidFill>
                            <a:srgbClr val="0D0D0D"/>
                          </a:solidFill>
                          <a:latin typeface="Calibri"/>
                          <a:cs typeface="Calibri"/>
                        </a:rPr>
                        <a:t>resolution,</a:t>
                      </a:r>
                      <a:r>
                        <a:rPr sz="1800" spc="-30" dirty="0">
                          <a:solidFill>
                            <a:srgbClr val="0D0D0D"/>
                          </a:solidFill>
                          <a:latin typeface="Calibri"/>
                          <a:cs typeface="Calibri"/>
                        </a:rPr>
                        <a:t> </a:t>
                      </a:r>
                      <a:r>
                        <a:rPr sz="1800" dirty="0">
                          <a:solidFill>
                            <a:srgbClr val="0D0D0D"/>
                          </a:solidFill>
                          <a:latin typeface="Calibri"/>
                          <a:cs typeface="Calibri"/>
                        </a:rPr>
                        <a:t>n</a:t>
                      </a:r>
                      <a:r>
                        <a:rPr sz="1800" spc="-50" dirty="0">
                          <a:solidFill>
                            <a:srgbClr val="0D0D0D"/>
                          </a:solidFill>
                          <a:latin typeface="Calibri"/>
                          <a:cs typeface="Calibri"/>
                        </a:rPr>
                        <a:t> </a:t>
                      </a:r>
                      <a:r>
                        <a:rPr sz="1800" spc="-25" dirty="0">
                          <a:solidFill>
                            <a:srgbClr val="0D0D0D"/>
                          </a:solidFill>
                          <a:latin typeface="Calibri"/>
                          <a:cs typeface="Calibri"/>
                        </a:rPr>
                        <a:t>(%)</a:t>
                      </a:r>
                      <a:endParaRPr sz="1800" dirty="0">
                        <a:latin typeface="Calibri"/>
                        <a:cs typeface="Calibri"/>
                      </a:endParaRPr>
                    </a:p>
                    <a:p>
                      <a:pPr marL="419100" indent="-180340">
                        <a:lnSpc>
                          <a:spcPct val="100000"/>
                        </a:lnSpc>
                        <a:buClr>
                          <a:srgbClr val="000000"/>
                        </a:buClr>
                        <a:buFont typeface="Wingdings"/>
                        <a:buChar char=""/>
                        <a:tabLst>
                          <a:tab pos="419100" algn="l"/>
                        </a:tabLst>
                      </a:pPr>
                      <a:r>
                        <a:rPr sz="1800" dirty="0">
                          <a:solidFill>
                            <a:srgbClr val="0D0D0D"/>
                          </a:solidFill>
                          <a:latin typeface="Calibri"/>
                          <a:cs typeface="Calibri"/>
                        </a:rPr>
                        <a:t>Median</a:t>
                      </a:r>
                      <a:r>
                        <a:rPr sz="1800" spc="-25" dirty="0">
                          <a:solidFill>
                            <a:srgbClr val="0D0D0D"/>
                          </a:solidFill>
                          <a:latin typeface="Calibri"/>
                          <a:cs typeface="Calibri"/>
                        </a:rPr>
                        <a:t> </a:t>
                      </a:r>
                      <a:r>
                        <a:rPr sz="1800" dirty="0">
                          <a:solidFill>
                            <a:srgbClr val="0D0D0D"/>
                          </a:solidFill>
                          <a:latin typeface="Calibri"/>
                          <a:cs typeface="Calibri"/>
                        </a:rPr>
                        <a:t>time</a:t>
                      </a:r>
                      <a:r>
                        <a:rPr sz="1800" spc="-15" dirty="0">
                          <a:solidFill>
                            <a:srgbClr val="0D0D0D"/>
                          </a:solidFill>
                          <a:latin typeface="Calibri"/>
                          <a:cs typeface="Calibri"/>
                        </a:rPr>
                        <a:t> </a:t>
                      </a:r>
                      <a:r>
                        <a:rPr sz="1800" dirty="0">
                          <a:solidFill>
                            <a:srgbClr val="0D0D0D"/>
                          </a:solidFill>
                          <a:latin typeface="Calibri"/>
                          <a:cs typeface="Calibri"/>
                        </a:rPr>
                        <a:t>to</a:t>
                      </a:r>
                      <a:r>
                        <a:rPr sz="1800" spc="-40" dirty="0">
                          <a:solidFill>
                            <a:srgbClr val="0D0D0D"/>
                          </a:solidFill>
                          <a:latin typeface="Calibri"/>
                          <a:cs typeface="Calibri"/>
                        </a:rPr>
                        <a:t> </a:t>
                      </a:r>
                      <a:r>
                        <a:rPr sz="1800" spc="-10" dirty="0">
                          <a:solidFill>
                            <a:srgbClr val="0D0D0D"/>
                          </a:solidFill>
                          <a:latin typeface="Calibri"/>
                          <a:cs typeface="Calibri"/>
                        </a:rPr>
                        <a:t>resolution,</a:t>
                      </a:r>
                      <a:r>
                        <a:rPr sz="1800" spc="-25" dirty="0">
                          <a:solidFill>
                            <a:srgbClr val="0D0D0D"/>
                          </a:solidFill>
                          <a:latin typeface="Calibri"/>
                          <a:cs typeface="Calibri"/>
                        </a:rPr>
                        <a:t> </a:t>
                      </a:r>
                      <a:r>
                        <a:rPr sz="1800" spc="-20" dirty="0">
                          <a:solidFill>
                            <a:srgbClr val="0D0D0D"/>
                          </a:solidFill>
                          <a:latin typeface="Calibri"/>
                          <a:cs typeface="Calibri"/>
                        </a:rPr>
                        <a:t>days</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a:lnSpc>
                          <a:spcPct val="100000"/>
                        </a:lnSpc>
                        <a:spcBef>
                          <a:spcPts val="330"/>
                        </a:spcBef>
                      </a:pPr>
                      <a:endParaRPr sz="1800">
                        <a:latin typeface="Times New Roman"/>
                        <a:cs typeface="Times New Roman"/>
                      </a:endParaRPr>
                    </a:p>
                    <a:p>
                      <a:pPr algn="ctr">
                        <a:lnSpc>
                          <a:spcPct val="100000"/>
                        </a:lnSpc>
                      </a:pPr>
                      <a:r>
                        <a:rPr sz="1800" dirty="0">
                          <a:solidFill>
                            <a:srgbClr val="0D0D0D"/>
                          </a:solidFill>
                          <a:latin typeface="Calibri"/>
                          <a:cs typeface="Calibri"/>
                        </a:rPr>
                        <a:t>25</a:t>
                      </a:r>
                      <a:r>
                        <a:rPr sz="1800" spc="-20" dirty="0">
                          <a:solidFill>
                            <a:srgbClr val="0D0D0D"/>
                          </a:solidFill>
                          <a:latin typeface="Calibri"/>
                          <a:cs typeface="Calibri"/>
                        </a:rPr>
                        <a:t> (30)</a:t>
                      </a:r>
                      <a:endParaRPr sz="1800">
                        <a:latin typeface="Calibri"/>
                        <a:cs typeface="Calibri"/>
                      </a:endParaRPr>
                    </a:p>
                    <a:p>
                      <a:pPr algn="ctr">
                        <a:lnSpc>
                          <a:spcPct val="100000"/>
                        </a:lnSpc>
                      </a:pPr>
                      <a:r>
                        <a:rPr sz="1800" dirty="0">
                          <a:solidFill>
                            <a:srgbClr val="0D0D0D"/>
                          </a:solidFill>
                          <a:latin typeface="Calibri"/>
                          <a:cs typeface="Calibri"/>
                        </a:rPr>
                        <a:t>22</a:t>
                      </a:r>
                      <a:r>
                        <a:rPr sz="1800" spc="-20" dirty="0">
                          <a:solidFill>
                            <a:srgbClr val="0D0D0D"/>
                          </a:solidFill>
                          <a:latin typeface="Calibri"/>
                          <a:cs typeface="Calibri"/>
                        </a:rPr>
                        <a:t> (88)</a:t>
                      </a:r>
                      <a:endParaRPr sz="1800">
                        <a:latin typeface="Calibri"/>
                        <a:cs typeface="Calibri"/>
                      </a:endParaRPr>
                    </a:p>
                    <a:p>
                      <a:pPr algn="ctr">
                        <a:lnSpc>
                          <a:spcPct val="100000"/>
                        </a:lnSpc>
                      </a:pPr>
                      <a:r>
                        <a:rPr sz="1800" spc="-25" dirty="0">
                          <a:solidFill>
                            <a:srgbClr val="0D0D0D"/>
                          </a:solidFill>
                          <a:latin typeface="Calibri"/>
                          <a:cs typeface="Calibri"/>
                        </a:rPr>
                        <a:t>26</a:t>
                      </a:r>
                      <a:endParaRPr sz="1800">
                        <a:latin typeface="Calibri"/>
                        <a:cs typeface="Calibri"/>
                      </a:endParaRPr>
                    </a:p>
                  </a:txBody>
                  <a:tcPr marL="0" marR="0" marT="419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1"/>
                  </a:ext>
                </a:extLst>
              </a:tr>
              <a:tr h="1188720">
                <a:tc>
                  <a:txBody>
                    <a:bodyPr/>
                    <a:lstStyle/>
                    <a:p>
                      <a:pPr marL="133350">
                        <a:lnSpc>
                          <a:spcPct val="100000"/>
                        </a:lnSpc>
                        <a:spcBef>
                          <a:spcPts val="240"/>
                        </a:spcBef>
                      </a:pPr>
                      <a:r>
                        <a:rPr sz="1800" spc="-10" dirty="0">
                          <a:solidFill>
                            <a:srgbClr val="0D0D0D"/>
                          </a:solidFill>
                          <a:latin typeface="Calibri"/>
                          <a:cs typeface="Calibri"/>
                        </a:rPr>
                        <a:t>Nail</a:t>
                      </a:r>
                      <a:r>
                        <a:rPr sz="1800" spc="-15" baseline="25462" dirty="0">
                          <a:solidFill>
                            <a:srgbClr val="0D0D0D"/>
                          </a:solidFill>
                          <a:latin typeface="Calibri"/>
                          <a:cs typeface="Calibri"/>
                        </a:rPr>
                        <a:t>*</a:t>
                      </a:r>
                      <a:endParaRPr sz="1800" baseline="25462" dirty="0">
                        <a:latin typeface="Calibri"/>
                        <a:cs typeface="Calibri"/>
                      </a:endParaRPr>
                    </a:p>
                    <a:p>
                      <a:pPr marL="419100" indent="-180340">
                        <a:lnSpc>
                          <a:spcPct val="100000"/>
                        </a:lnSpc>
                        <a:buClr>
                          <a:srgbClr val="000000"/>
                        </a:buClr>
                        <a:buFont typeface="Wingdings"/>
                        <a:buChar char=""/>
                        <a:tabLst>
                          <a:tab pos="419100" algn="l"/>
                        </a:tabLst>
                      </a:pPr>
                      <a:r>
                        <a:rPr sz="1800" spc="-10" dirty="0">
                          <a:solidFill>
                            <a:srgbClr val="0D0D0D"/>
                          </a:solidFill>
                          <a:latin typeface="Calibri"/>
                          <a:cs typeface="Calibri"/>
                        </a:rPr>
                        <a:t>Patients</a:t>
                      </a:r>
                      <a:r>
                        <a:rPr sz="1800" spc="-40" dirty="0">
                          <a:solidFill>
                            <a:srgbClr val="0D0D0D"/>
                          </a:solidFill>
                          <a:latin typeface="Calibri"/>
                          <a:cs typeface="Calibri"/>
                        </a:rPr>
                        <a:t> </a:t>
                      </a:r>
                      <a:r>
                        <a:rPr sz="1800" dirty="0">
                          <a:solidFill>
                            <a:srgbClr val="0D0D0D"/>
                          </a:solidFill>
                          <a:latin typeface="Calibri"/>
                          <a:cs typeface="Calibri"/>
                        </a:rPr>
                        <a:t>with</a:t>
                      </a:r>
                      <a:r>
                        <a:rPr sz="1800" spc="-20" dirty="0">
                          <a:solidFill>
                            <a:srgbClr val="0D0D0D"/>
                          </a:solidFill>
                          <a:latin typeface="Calibri"/>
                          <a:cs typeface="Calibri"/>
                        </a:rPr>
                        <a:t> </a:t>
                      </a:r>
                      <a:r>
                        <a:rPr sz="1800" dirty="0">
                          <a:solidFill>
                            <a:srgbClr val="0D0D0D"/>
                          </a:solidFill>
                          <a:latin typeface="Calibri"/>
                          <a:cs typeface="Calibri"/>
                        </a:rPr>
                        <a:t>an</a:t>
                      </a:r>
                      <a:r>
                        <a:rPr sz="1800" spc="-15" dirty="0">
                          <a:solidFill>
                            <a:srgbClr val="0D0D0D"/>
                          </a:solidFill>
                          <a:latin typeface="Calibri"/>
                          <a:cs typeface="Calibri"/>
                        </a:rPr>
                        <a:t> </a:t>
                      </a:r>
                      <a:r>
                        <a:rPr sz="1800" dirty="0">
                          <a:solidFill>
                            <a:srgbClr val="0D0D0D"/>
                          </a:solidFill>
                          <a:latin typeface="Calibri"/>
                          <a:cs typeface="Calibri"/>
                        </a:rPr>
                        <a:t>event,</a:t>
                      </a:r>
                      <a:r>
                        <a:rPr sz="1800" spc="-35" dirty="0">
                          <a:solidFill>
                            <a:srgbClr val="0D0D0D"/>
                          </a:solidFill>
                          <a:latin typeface="Calibri"/>
                          <a:cs typeface="Calibri"/>
                        </a:rPr>
                        <a:t> </a:t>
                      </a:r>
                      <a:r>
                        <a:rPr sz="1800" dirty="0">
                          <a:solidFill>
                            <a:srgbClr val="0D0D0D"/>
                          </a:solidFill>
                          <a:latin typeface="Calibri"/>
                          <a:cs typeface="Calibri"/>
                        </a:rPr>
                        <a:t>n</a:t>
                      </a:r>
                      <a:r>
                        <a:rPr sz="1800" spc="-20" dirty="0">
                          <a:solidFill>
                            <a:srgbClr val="0D0D0D"/>
                          </a:solidFill>
                          <a:latin typeface="Calibri"/>
                          <a:cs typeface="Calibri"/>
                        </a:rPr>
                        <a:t> </a:t>
                      </a:r>
                      <a:r>
                        <a:rPr sz="1800" spc="-25" dirty="0">
                          <a:solidFill>
                            <a:srgbClr val="0D0D0D"/>
                          </a:solidFill>
                          <a:latin typeface="Calibri"/>
                          <a:cs typeface="Calibri"/>
                        </a:rPr>
                        <a:t>(%)</a:t>
                      </a:r>
                      <a:endParaRPr sz="1800" dirty="0">
                        <a:latin typeface="Calibri"/>
                        <a:cs typeface="Calibri"/>
                      </a:endParaRPr>
                    </a:p>
                    <a:p>
                      <a:pPr marL="419100" indent="-180340">
                        <a:lnSpc>
                          <a:spcPct val="100000"/>
                        </a:lnSpc>
                        <a:buClr>
                          <a:srgbClr val="000000"/>
                        </a:buClr>
                        <a:buFont typeface="Wingdings"/>
                        <a:buChar char=""/>
                        <a:tabLst>
                          <a:tab pos="419100" algn="l"/>
                        </a:tabLst>
                      </a:pPr>
                      <a:r>
                        <a:rPr sz="1800" spc="-10" dirty="0">
                          <a:solidFill>
                            <a:srgbClr val="0D0D0D"/>
                          </a:solidFill>
                          <a:latin typeface="Calibri"/>
                          <a:cs typeface="Calibri"/>
                        </a:rPr>
                        <a:t>Patients</a:t>
                      </a:r>
                      <a:r>
                        <a:rPr sz="1800" spc="-60" dirty="0">
                          <a:solidFill>
                            <a:srgbClr val="0D0D0D"/>
                          </a:solidFill>
                          <a:latin typeface="Calibri"/>
                          <a:cs typeface="Calibri"/>
                        </a:rPr>
                        <a:t> </a:t>
                      </a:r>
                      <a:r>
                        <a:rPr sz="1800" dirty="0">
                          <a:solidFill>
                            <a:srgbClr val="0D0D0D"/>
                          </a:solidFill>
                          <a:latin typeface="Calibri"/>
                          <a:cs typeface="Calibri"/>
                        </a:rPr>
                        <a:t>with</a:t>
                      </a:r>
                      <a:r>
                        <a:rPr sz="1800" spc="-45" dirty="0">
                          <a:solidFill>
                            <a:srgbClr val="0D0D0D"/>
                          </a:solidFill>
                          <a:latin typeface="Calibri"/>
                          <a:cs typeface="Calibri"/>
                        </a:rPr>
                        <a:t> </a:t>
                      </a:r>
                      <a:r>
                        <a:rPr sz="1800" dirty="0">
                          <a:solidFill>
                            <a:srgbClr val="0D0D0D"/>
                          </a:solidFill>
                          <a:latin typeface="Calibri"/>
                          <a:cs typeface="Calibri"/>
                        </a:rPr>
                        <a:t>event</a:t>
                      </a:r>
                      <a:r>
                        <a:rPr sz="1800" spc="-55" dirty="0">
                          <a:solidFill>
                            <a:srgbClr val="0D0D0D"/>
                          </a:solidFill>
                          <a:latin typeface="Calibri"/>
                          <a:cs typeface="Calibri"/>
                        </a:rPr>
                        <a:t> </a:t>
                      </a:r>
                      <a:r>
                        <a:rPr sz="1800" dirty="0">
                          <a:solidFill>
                            <a:srgbClr val="0D0D0D"/>
                          </a:solidFill>
                          <a:latin typeface="Calibri"/>
                          <a:cs typeface="Calibri"/>
                        </a:rPr>
                        <a:t>resolution,</a:t>
                      </a:r>
                      <a:r>
                        <a:rPr sz="1800" spc="-30" dirty="0">
                          <a:solidFill>
                            <a:srgbClr val="0D0D0D"/>
                          </a:solidFill>
                          <a:latin typeface="Calibri"/>
                          <a:cs typeface="Calibri"/>
                        </a:rPr>
                        <a:t> </a:t>
                      </a:r>
                      <a:r>
                        <a:rPr sz="1800" dirty="0">
                          <a:solidFill>
                            <a:srgbClr val="0D0D0D"/>
                          </a:solidFill>
                          <a:latin typeface="Calibri"/>
                          <a:cs typeface="Calibri"/>
                        </a:rPr>
                        <a:t>n</a:t>
                      </a:r>
                      <a:r>
                        <a:rPr sz="1800" spc="-50" dirty="0">
                          <a:solidFill>
                            <a:srgbClr val="0D0D0D"/>
                          </a:solidFill>
                          <a:latin typeface="Calibri"/>
                          <a:cs typeface="Calibri"/>
                        </a:rPr>
                        <a:t> </a:t>
                      </a:r>
                      <a:r>
                        <a:rPr sz="1800" spc="-25" dirty="0">
                          <a:solidFill>
                            <a:srgbClr val="0D0D0D"/>
                          </a:solidFill>
                          <a:latin typeface="Calibri"/>
                          <a:cs typeface="Calibri"/>
                        </a:rPr>
                        <a:t>(%)</a:t>
                      </a:r>
                      <a:endParaRPr sz="1800" dirty="0">
                        <a:latin typeface="Calibri"/>
                        <a:cs typeface="Calibri"/>
                      </a:endParaRPr>
                    </a:p>
                    <a:p>
                      <a:pPr marL="419100" indent="-180340">
                        <a:lnSpc>
                          <a:spcPct val="100000"/>
                        </a:lnSpc>
                        <a:buClr>
                          <a:srgbClr val="000000"/>
                        </a:buClr>
                        <a:buFont typeface="Wingdings"/>
                        <a:buChar char=""/>
                        <a:tabLst>
                          <a:tab pos="419100" algn="l"/>
                        </a:tabLst>
                      </a:pPr>
                      <a:r>
                        <a:rPr sz="1800" dirty="0">
                          <a:solidFill>
                            <a:srgbClr val="0D0D0D"/>
                          </a:solidFill>
                          <a:latin typeface="Calibri"/>
                          <a:cs typeface="Calibri"/>
                        </a:rPr>
                        <a:t>Median</a:t>
                      </a:r>
                      <a:r>
                        <a:rPr sz="1800" spc="-25" dirty="0">
                          <a:solidFill>
                            <a:srgbClr val="0D0D0D"/>
                          </a:solidFill>
                          <a:latin typeface="Calibri"/>
                          <a:cs typeface="Calibri"/>
                        </a:rPr>
                        <a:t> </a:t>
                      </a:r>
                      <a:r>
                        <a:rPr sz="1800" dirty="0">
                          <a:solidFill>
                            <a:srgbClr val="0D0D0D"/>
                          </a:solidFill>
                          <a:latin typeface="Calibri"/>
                          <a:cs typeface="Calibri"/>
                        </a:rPr>
                        <a:t>time</a:t>
                      </a:r>
                      <a:r>
                        <a:rPr sz="1800" spc="-15" dirty="0">
                          <a:solidFill>
                            <a:srgbClr val="0D0D0D"/>
                          </a:solidFill>
                          <a:latin typeface="Calibri"/>
                          <a:cs typeface="Calibri"/>
                        </a:rPr>
                        <a:t> </a:t>
                      </a:r>
                      <a:r>
                        <a:rPr sz="1800" dirty="0">
                          <a:solidFill>
                            <a:srgbClr val="0D0D0D"/>
                          </a:solidFill>
                          <a:latin typeface="Calibri"/>
                          <a:cs typeface="Calibri"/>
                        </a:rPr>
                        <a:t>to</a:t>
                      </a:r>
                      <a:r>
                        <a:rPr sz="1800" spc="-40" dirty="0">
                          <a:solidFill>
                            <a:srgbClr val="0D0D0D"/>
                          </a:solidFill>
                          <a:latin typeface="Calibri"/>
                          <a:cs typeface="Calibri"/>
                        </a:rPr>
                        <a:t> </a:t>
                      </a:r>
                      <a:r>
                        <a:rPr sz="1800" spc="-10" dirty="0">
                          <a:solidFill>
                            <a:srgbClr val="0D0D0D"/>
                          </a:solidFill>
                          <a:latin typeface="Calibri"/>
                          <a:cs typeface="Calibri"/>
                        </a:rPr>
                        <a:t>resolution,</a:t>
                      </a:r>
                      <a:r>
                        <a:rPr sz="1800" spc="-25" dirty="0">
                          <a:solidFill>
                            <a:srgbClr val="0D0D0D"/>
                          </a:solidFill>
                          <a:latin typeface="Calibri"/>
                          <a:cs typeface="Calibri"/>
                        </a:rPr>
                        <a:t> </a:t>
                      </a:r>
                      <a:r>
                        <a:rPr sz="1800" spc="-20" dirty="0">
                          <a:solidFill>
                            <a:srgbClr val="0D0D0D"/>
                          </a:solidFill>
                          <a:latin typeface="Calibri"/>
                          <a:cs typeface="Calibri"/>
                        </a:rPr>
                        <a:t>days</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a:lnSpc>
                          <a:spcPct val="100000"/>
                        </a:lnSpc>
                        <a:spcBef>
                          <a:spcPts val="330"/>
                        </a:spcBef>
                      </a:pPr>
                      <a:endParaRPr sz="1800" dirty="0">
                        <a:latin typeface="Times New Roman"/>
                        <a:cs typeface="Times New Roman"/>
                      </a:endParaRPr>
                    </a:p>
                    <a:p>
                      <a:pPr algn="ctr">
                        <a:lnSpc>
                          <a:spcPct val="100000"/>
                        </a:lnSpc>
                      </a:pPr>
                      <a:r>
                        <a:rPr sz="1800" dirty="0">
                          <a:solidFill>
                            <a:srgbClr val="0D0D0D"/>
                          </a:solidFill>
                          <a:latin typeface="Calibri"/>
                          <a:cs typeface="Calibri"/>
                        </a:rPr>
                        <a:t>16</a:t>
                      </a:r>
                      <a:r>
                        <a:rPr sz="1800" spc="-20" dirty="0">
                          <a:solidFill>
                            <a:srgbClr val="0D0D0D"/>
                          </a:solidFill>
                          <a:latin typeface="Calibri"/>
                          <a:cs typeface="Calibri"/>
                        </a:rPr>
                        <a:t> (19)</a:t>
                      </a:r>
                      <a:endParaRPr sz="1800" dirty="0">
                        <a:latin typeface="Calibri"/>
                        <a:cs typeface="Calibri"/>
                      </a:endParaRPr>
                    </a:p>
                    <a:p>
                      <a:pPr algn="ctr">
                        <a:lnSpc>
                          <a:spcPct val="100000"/>
                        </a:lnSpc>
                      </a:pPr>
                      <a:r>
                        <a:rPr sz="1800" dirty="0">
                          <a:solidFill>
                            <a:srgbClr val="0D0D0D"/>
                          </a:solidFill>
                          <a:latin typeface="Calibri"/>
                          <a:cs typeface="Calibri"/>
                        </a:rPr>
                        <a:t>12</a:t>
                      </a:r>
                      <a:r>
                        <a:rPr sz="1800" spc="-20" dirty="0">
                          <a:solidFill>
                            <a:srgbClr val="0D0D0D"/>
                          </a:solidFill>
                          <a:latin typeface="Calibri"/>
                          <a:cs typeface="Calibri"/>
                        </a:rPr>
                        <a:t> (75)</a:t>
                      </a:r>
                      <a:endParaRPr sz="1800" dirty="0">
                        <a:latin typeface="Calibri"/>
                        <a:cs typeface="Calibri"/>
                      </a:endParaRPr>
                    </a:p>
                    <a:p>
                      <a:pPr algn="ctr">
                        <a:lnSpc>
                          <a:spcPct val="100000"/>
                        </a:lnSpc>
                      </a:pPr>
                      <a:r>
                        <a:rPr sz="1800" spc="-25" dirty="0">
                          <a:solidFill>
                            <a:srgbClr val="0D0D0D"/>
                          </a:solidFill>
                          <a:latin typeface="Calibri"/>
                          <a:cs typeface="Calibri"/>
                        </a:rPr>
                        <a:t>98</a:t>
                      </a:r>
                      <a:endParaRPr sz="1800" dirty="0">
                        <a:latin typeface="Calibri"/>
                        <a:cs typeface="Calibri"/>
                      </a:endParaRPr>
                    </a:p>
                  </a:txBody>
                  <a:tcPr marL="0" marR="0" marT="419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extLst>
                  <a:ext uri="{0D108BD9-81ED-4DB2-BD59-A6C34878D82A}">
                    <a16:rowId xmlns:a16="http://schemas.microsoft.com/office/drawing/2014/main" val="10002"/>
                  </a:ext>
                </a:extLst>
              </a:tr>
              <a:tr h="1188720">
                <a:tc>
                  <a:txBody>
                    <a:bodyPr/>
                    <a:lstStyle/>
                    <a:p>
                      <a:pPr marL="133350">
                        <a:lnSpc>
                          <a:spcPct val="100000"/>
                        </a:lnSpc>
                        <a:spcBef>
                          <a:spcPts val="240"/>
                        </a:spcBef>
                      </a:pPr>
                      <a:r>
                        <a:rPr sz="1800" spc="-10" dirty="0">
                          <a:solidFill>
                            <a:srgbClr val="0D0D0D"/>
                          </a:solidFill>
                          <a:latin typeface="Calibri"/>
                          <a:cs typeface="Calibri"/>
                        </a:rPr>
                        <a:t>Oral</a:t>
                      </a:r>
                      <a:r>
                        <a:rPr sz="1800" spc="-15" baseline="25462" dirty="0">
                          <a:solidFill>
                            <a:srgbClr val="0D0D0D"/>
                          </a:solidFill>
                          <a:latin typeface="Calibri"/>
                          <a:cs typeface="Calibri"/>
                        </a:rPr>
                        <a:t>*†</a:t>
                      </a:r>
                      <a:endParaRPr sz="1800" baseline="25462" dirty="0">
                        <a:latin typeface="Calibri"/>
                        <a:cs typeface="Calibri"/>
                      </a:endParaRPr>
                    </a:p>
                    <a:p>
                      <a:pPr marL="419100" indent="-180340">
                        <a:lnSpc>
                          <a:spcPct val="100000"/>
                        </a:lnSpc>
                        <a:buClr>
                          <a:srgbClr val="000000"/>
                        </a:buClr>
                        <a:buFont typeface="Wingdings"/>
                        <a:buChar char=""/>
                        <a:tabLst>
                          <a:tab pos="419100" algn="l"/>
                        </a:tabLst>
                      </a:pPr>
                      <a:r>
                        <a:rPr sz="1800" spc="-10" dirty="0">
                          <a:solidFill>
                            <a:srgbClr val="0D0D0D"/>
                          </a:solidFill>
                          <a:latin typeface="Calibri"/>
                          <a:cs typeface="Calibri"/>
                        </a:rPr>
                        <a:t>Patients</a:t>
                      </a:r>
                      <a:r>
                        <a:rPr sz="1800" spc="-40" dirty="0">
                          <a:solidFill>
                            <a:srgbClr val="0D0D0D"/>
                          </a:solidFill>
                          <a:latin typeface="Calibri"/>
                          <a:cs typeface="Calibri"/>
                        </a:rPr>
                        <a:t> </a:t>
                      </a:r>
                      <a:r>
                        <a:rPr sz="1800" dirty="0">
                          <a:solidFill>
                            <a:srgbClr val="0D0D0D"/>
                          </a:solidFill>
                          <a:latin typeface="Calibri"/>
                          <a:cs typeface="Calibri"/>
                        </a:rPr>
                        <a:t>with</a:t>
                      </a:r>
                      <a:r>
                        <a:rPr sz="1800" spc="-20" dirty="0">
                          <a:solidFill>
                            <a:srgbClr val="0D0D0D"/>
                          </a:solidFill>
                          <a:latin typeface="Calibri"/>
                          <a:cs typeface="Calibri"/>
                        </a:rPr>
                        <a:t> </a:t>
                      </a:r>
                      <a:r>
                        <a:rPr sz="1800" dirty="0">
                          <a:solidFill>
                            <a:srgbClr val="0D0D0D"/>
                          </a:solidFill>
                          <a:latin typeface="Calibri"/>
                          <a:cs typeface="Calibri"/>
                        </a:rPr>
                        <a:t>an</a:t>
                      </a:r>
                      <a:r>
                        <a:rPr sz="1800" spc="-15" dirty="0">
                          <a:solidFill>
                            <a:srgbClr val="0D0D0D"/>
                          </a:solidFill>
                          <a:latin typeface="Calibri"/>
                          <a:cs typeface="Calibri"/>
                        </a:rPr>
                        <a:t> </a:t>
                      </a:r>
                      <a:r>
                        <a:rPr sz="1800" dirty="0">
                          <a:solidFill>
                            <a:srgbClr val="0D0D0D"/>
                          </a:solidFill>
                          <a:latin typeface="Calibri"/>
                          <a:cs typeface="Calibri"/>
                        </a:rPr>
                        <a:t>event,</a:t>
                      </a:r>
                      <a:r>
                        <a:rPr sz="1800" spc="-35" dirty="0">
                          <a:solidFill>
                            <a:srgbClr val="0D0D0D"/>
                          </a:solidFill>
                          <a:latin typeface="Calibri"/>
                          <a:cs typeface="Calibri"/>
                        </a:rPr>
                        <a:t> </a:t>
                      </a:r>
                      <a:r>
                        <a:rPr sz="1800" dirty="0">
                          <a:solidFill>
                            <a:srgbClr val="0D0D0D"/>
                          </a:solidFill>
                          <a:latin typeface="Calibri"/>
                          <a:cs typeface="Calibri"/>
                        </a:rPr>
                        <a:t>n</a:t>
                      </a:r>
                      <a:r>
                        <a:rPr sz="1800" spc="-20" dirty="0">
                          <a:solidFill>
                            <a:srgbClr val="0D0D0D"/>
                          </a:solidFill>
                          <a:latin typeface="Calibri"/>
                          <a:cs typeface="Calibri"/>
                        </a:rPr>
                        <a:t> </a:t>
                      </a:r>
                      <a:r>
                        <a:rPr sz="1800" spc="-25" dirty="0">
                          <a:solidFill>
                            <a:srgbClr val="0D0D0D"/>
                          </a:solidFill>
                          <a:latin typeface="Calibri"/>
                          <a:cs typeface="Calibri"/>
                        </a:rPr>
                        <a:t>(%)</a:t>
                      </a:r>
                      <a:endParaRPr sz="1800" dirty="0">
                        <a:latin typeface="Calibri"/>
                        <a:cs typeface="Calibri"/>
                      </a:endParaRPr>
                    </a:p>
                    <a:p>
                      <a:pPr marL="419100" indent="-180340">
                        <a:lnSpc>
                          <a:spcPct val="100000"/>
                        </a:lnSpc>
                        <a:buClr>
                          <a:srgbClr val="000000"/>
                        </a:buClr>
                        <a:buFont typeface="Wingdings"/>
                        <a:buChar char=""/>
                        <a:tabLst>
                          <a:tab pos="419100" algn="l"/>
                        </a:tabLst>
                      </a:pPr>
                      <a:r>
                        <a:rPr sz="1800" spc="-10" dirty="0">
                          <a:solidFill>
                            <a:srgbClr val="0D0D0D"/>
                          </a:solidFill>
                          <a:latin typeface="Calibri"/>
                          <a:cs typeface="Calibri"/>
                        </a:rPr>
                        <a:t>Patients</a:t>
                      </a:r>
                      <a:r>
                        <a:rPr sz="1800" spc="-60" dirty="0">
                          <a:solidFill>
                            <a:srgbClr val="0D0D0D"/>
                          </a:solidFill>
                          <a:latin typeface="Calibri"/>
                          <a:cs typeface="Calibri"/>
                        </a:rPr>
                        <a:t> </a:t>
                      </a:r>
                      <a:r>
                        <a:rPr sz="1800" dirty="0">
                          <a:solidFill>
                            <a:srgbClr val="0D0D0D"/>
                          </a:solidFill>
                          <a:latin typeface="Calibri"/>
                          <a:cs typeface="Calibri"/>
                        </a:rPr>
                        <a:t>with</a:t>
                      </a:r>
                      <a:r>
                        <a:rPr sz="1800" spc="-45" dirty="0">
                          <a:solidFill>
                            <a:srgbClr val="0D0D0D"/>
                          </a:solidFill>
                          <a:latin typeface="Calibri"/>
                          <a:cs typeface="Calibri"/>
                        </a:rPr>
                        <a:t> </a:t>
                      </a:r>
                      <a:r>
                        <a:rPr sz="1800" dirty="0">
                          <a:solidFill>
                            <a:srgbClr val="0D0D0D"/>
                          </a:solidFill>
                          <a:latin typeface="Calibri"/>
                          <a:cs typeface="Calibri"/>
                        </a:rPr>
                        <a:t>event</a:t>
                      </a:r>
                      <a:r>
                        <a:rPr sz="1800" spc="-55" dirty="0">
                          <a:solidFill>
                            <a:srgbClr val="0D0D0D"/>
                          </a:solidFill>
                          <a:latin typeface="Calibri"/>
                          <a:cs typeface="Calibri"/>
                        </a:rPr>
                        <a:t> </a:t>
                      </a:r>
                      <a:r>
                        <a:rPr sz="1800" dirty="0">
                          <a:solidFill>
                            <a:srgbClr val="0D0D0D"/>
                          </a:solidFill>
                          <a:latin typeface="Calibri"/>
                          <a:cs typeface="Calibri"/>
                        </a:rPr>
                        <a:t>resolution,</a:t>
                      </a:r>
                      <a:r>
                        <a:rPr sz="1800" spc="-30" dirty="0">
                          <a:solidFill>
                            <a:srgbClr val="0D0D0D"/>
                          </a:solidFill>
                          <a:latin typeface="Calibri"/>
                          <a:cs typeface="Calibri"/>
                        </a:rPr>
                        <a:t> </a:t>
                      </a:r>
                      <a:r>
                        <a:rPr sz="1800" dirty="0">
                          <a:solidFill>
                            <a:srgbClr val="0D0D0D"/>
                          </a:solidFill>
                          <a:latin typeface="Calibri"/>
                          <a:cs typeface="Calibri"/>
                        </a:rPr>
                        <a:t>n</a:t>
                      </a:r>
                      <a:r>
                        <a:rPr sz="1800" spc="-50" dirty="0">
                          <a:solidFill>
                            <a:srgbClr val="0D0D0D"/>
                          </a:solidFill>
                          <a:latin typeface="Calibri"/>
                          <a:cs typeface="Calibri"/>
                        </a:rPr>
                        <a:t> </a:t>
                      </a:r>
                      <a:r>
                        <a:rPr sz="1800" spc="-25" dirty="0">
                          <a:solidFill>
                            <a:srgbClr val="0D0D0D"/>
                          </a:solidFill>
                          <a:latin typeface="Calibri"/>
                          <a:cs typeface="Calibri"/>
                        </a:rPr>
                        <a:t>(%)</a:t>
                      </a:r>
                      <a:endParaRPr sz="1800" dirty="0">
                        <a:latin typeface="Calibri"/>
                        <a:cs typeface="Calibri"/>
                      </a:endParaRPr>
                    </a:p>
                    <a:p>
                      <a:pPr marL="419100" indent="-180340">
                        <a:lnSpc>
                          <a:spcPct val="100000"/>
                        </a:lnSpc>
                        <a:buClr>
                          <a:srgbClr val="000000"/>
                        </a:buClr>
                        <a:buFont typeface="Wingdings"/>
                        <a:buChar char=""/>
                        <a:tabLst>
                          <a:tab pos="419100" algn="l"/>
                        </a:tabLst>
                      </a:pPr>
                      <a:r>
                        <a:rPr sz="1800" dirty="0">
                          <a:solidFill>
                            <a:srgbClr val="0D0D0D"/>
                          </a:solidFill>
                          <a:latin typeface="Calibri"/>
                          <a:cs typeface="Calibri"/>
                        </a:rPr>
                        <a:t>Median</a:t>
                      </a:r>
                      <a:r>
                        <a:rPr sz="1800" spc="-25" dirty="0">
                          <a:solidFill>
                            <a:srgbClr val="0D0D0D"/>
                          </a:solidFill>
                          <a:latin typeface="Calibri"/>
                          <a:cs typeface="Calibri"/>
                        </a:rPr>
                        <a:t> </a:t>
                      </a:r>
                      <a:r>
                        <a:rPr sz="1800" dirty="0">
                          <a:solidFill>
                            <a:srgbClr val="0D0D0D"/>
                          </a:solidFill>
                          <a:latin typeface="Calibri"/>
                          <a:cs typeface="Calibri"/>
                        </a:rPr>
                        <a:t>time</a:t>
                      </a:r>
                      <a:r>
                        <a:rPr sz="1800" spc="-15" dirty="0">
                          <a:solidFill>
                            <a:srgbClr val="0D0D0D"/>
                          </a:solidFill>
                          <a:latin typeface="Calibri"/>
                          <a:cs typeface="Calibri"/>
                        </a:rPr>
                        <a:t> </a:t>
                      </a:r>
                      <a:r>
                        <a:rPr sz="1800" dirty="0">
                          <a:solidFill>
                            <a:srgbClr val="0D0D0D"/>
                          </a:solidFill>
                          <a:latin typeface="Calibri"/>
                          <a:cs typeface="Calibri"/>
                        </a:rPr>
                        <a:t>to</a:t>
                      </a:r>
                      <a:r>
                        <a:rPr sz="1800" spc="-40" dirty="0">
                          <a:solidFill>
                            <a:srgbClr val="0D0D0D"/>
                          </a:solidFill>
                          <a:latin typeface="Calibri"/>
                          <a:cs typeface="Calibri"/>
                        </a:rPr>
                        <a:t> </a:t>
                      </a:r>
                      <a:r>
                        <a:rPr sz="1800" spc="-10" dirty="0">
                          <a:solidFill>
                            <a:srgbClr val="0D0D0D"/>
                          </a:solidFill>
                          <a:latin typeface="Calibri"/>
                          <a:cs typeface="Calibri"/>
                        </a:rPr>
                        <a:t>resolution,</a:t>
                      </a:r>
                      <a:r>
                        <a:rPr sz="1800" spc="-25" dirty="0">
                          <a:solidFill>
                            <a:srgbClr val="0D0D0D"/>
                          </a:solidFill>
                          <a:latin typeface="Calibri"/>
                          <a:cs typeface="Calibri"/>
                        </a:rPr>
                        <a:t> </a:t>
                      </a:r>
                      <a:r>
                        <a:rPr sz="1800" spc="-20" dirty="0">
                          <a:solidFill>
                            <a:srgbClr val="0D0D0D"/>
                          </a:solidFill>
                          <a:latin typeface="Calibri"/>
                          <a:cs typeface="Calibri"/>
                        </a:rPr>
                        <a:t>days</a:t>
                      </a:r>
                      <a:endParaRPr sz="1800" dirty="0">
                        <a:latin typeface="Calibri"/>
                        <a:cs typeface="Calibri"/>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tc>
                  <a:txBody>
                    <a:bodyPr/>
                    <a:lstStyle/>
                    <a:p>
                      <a:pPr>
                        <a:lnSpc>
                          <a:spcPct val="100000"/>
                        </a:lnSpc>
                        <a:spcBef>
                          <a:spcPts val="330"/>
                        </a:spcBef>
                      </a:pPr>
                      <a:endParaRPr sz="1800" dirty="0">
                        <a:latin typeface="Times New Roman"/>
                        <a:cs typeface="Times New Roman"/>
                      </a:endParaRPr>
                    </a:p>
                    <a:p>
                      <a:pPr algn="ctr">
                        <a:lnSpc>
                          <a:spcPct val="100000"/>
                        </a:lnSpc>
                      </a:pPr>
                      <a:r>
                        <a:rPr sz="1800" dirty="0">
                          <a:solidFill>
                            <a:srgbClr val="0D0D0D"/>
                          </a:solidFill>
                          <a:latin typeface="Calibri"/>
                          <a:cs typeface="Calibri"/>
                        </a:rPr>
                        <a:t>27</a:t>
                      </a:r>
                      <a:r>
                        <a:rPr sz="1800" spc="-20" dirty="0">
                          <a:solidFill>
                            <a:srgbClr val="0D0D0D"/>
                          </a:solidFill>
                          <a:latin typeface="Calibri"/>
                          <a:cs typeface="Calibri"/>
                        </a:rPr>
                        <a:t> (32)</a:t>
                      </a:r>
                      <a:endParaRPr sz="1800" dirty="0">
                        <a:latin typeface="Calibri"/>
                        <a:cs typeface="Calibri"/>
                      </a:endParaRPr>
                    </a:p>
                    <a:p>
                      <a:pPr algn="ctr">
                        <a:lnSpc>
                          <a:spcPct val="100000"/>
                        </a:lnSpc>
                      </a:pPr>
                      <a:r>
                        <a:rPr sz="1800" dirty="0">
                          <a:solidFill>
                            <a:srgbClr val="0D0D0D"/>
                          </a:solidFill>
                          <a:latin typeface="Calibri"/>
                          <a:cs typeface="Calibri"/>
                        </a:rPr>
                        <a:t>19</a:t>
                      </a:r>
                      <a:r>
                        <a:rPr sz="1800" spc="-20" dirty="0">
                          <a:solidFill>
                            <a:srgbClr val="0D0D0D"/>
                          </a:solidFill>
                          <a:latin typeface="Calibri"/>
                          <a:cs typeface="Calibri"/>
                        </a:rPr>
                        <a:t> (70)</a:t>
                      </a:r>
                      <a:endParaRPr sz="1800" dirty="0">
                        <a:latin typeface="Calibri"/>
                        <a:cs typeface="Calibri"/>
                      </a:endParaRPr>
                    </a:p>
                    <a:p>
                      <a:pPr algn="ctr">
                        <a:lnSpc>
                          <a:spcPct val="100000"/>
                        </a:lnSpc>
                      </a:pPr>
                      <a:r>
                        <a:rPr sz="1800" spc="-25" dirty="0">
                          <a:solidFill>
                            <a:srgbClr val="0D0D0D"/>
                          </a:solidFill>
                          <a:latin typeface="Calibri"/>
                          <a:cs typeface="Calibri"/>
                        </a:rPr>
                        <a:t>66</a:t>
                      </a:r>
                      <a:endParaRPr sz="1800" dirty="0">
                        <a:latin typeface="Calibri"/>
                        <a:cs typeface="Calibri"/>
                      </a:endParaRPr>
                    </a:p>
                  </a:txBody>
                  <a:tcPr marL="0" marR="0" marT="419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3EDF1"/>
                    </a:solidFill>
                  </a:tcPr>
                </a:tc>
                <a:extLst>
                  <a:ext uri="{0D108BD9-81ED-4DB2-BD59-A6C34878D82A}">
                    <a16:rowId xmlns:a16="http://schemas.microsoft.com/office/drawing/2014/main" val="10003"/>
                  </a:ext>
                </a:extLst>
              </a:tr>
            </a:tbl>
          </a:graphicData>
        </a:graphic>
      </p:graphicFrame>
      <p:sp>
        <p:nvSpPr>
          <p:cNvPr id="6" name="object 6"/>
          <p:cNvSpPr txBox="1"/>
          <p:nvPr/>
        </p:nvSpPr>
        <p:spPr>
          <a:xfrm>
            <a:off x="6549707" y="5353726"/>
            <a:ext cx="5359760" cy="474489"/>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a:t>
            </a:r>
            <a:r>
              <a:rPr kumimoji="0" lang="en-US" sz="1500" b="0" i="0" u="none" strike="noStrike" kern="0" cap="none" spc="0" normalizeH="0" baseline="3000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No</a:t>
            </a:r>
            <a:r>
              <a:rPr kumimoji="0" sz="1500" b="0" i="0" u="none" strike="noStrike" kern="0" cap="none" spc="-10" normalizeH="0" baseline="0" noProof="0" dirty="0">
                <a:ln>
                  <a:noFill/>
                </a:ln>
                <a:solidFill>
                  <a:sysClr val="windowText" lastClr="000000"/>
                </a:solidFill>
                <a:effectLst/>
                <a:uLnTx/>
                <a:uFillTx/>
                <a:latin typeface="Calibri"/>
                <a:ea typeface="MS PGothic" charset="0"/>
                <a:cs typeface="Calibri"/>
              </a:rPr>
              <a:t> </a:t>
            </a:r>
            <a:r>
              <a:rPr kumimoji="0" lang="en-US" sz="1500" b="0" i="0" u="none" strike="noStrike" kern="0" cap="none" spc="0" normalizeH="0" baseline="0" noProof="0" dirty="0">
                <a:ln>
                  <a:noFill/>
                </a:ln>
                <a:solidFill>
                  <a:sysClr val="windowText" lastClr="000000"/>
                </a:solidFill>
                <a:effectLst/>
                <a:uLnTx/>
                <a:uFillTx/>
                <a:latin typeface="Calibri"/>
                <a:ea typeface="MS PGothic" charset="0"/>
                <a:cs typeface="Calibri"/>
              </a:rPr>
              <a:t>G</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rade</a:t>
            </a:r>
            <a:r>
              <a:rPr kumimoji="0" sz="1500" b="0" i="0" u="none" strike="noStrike" kern="0" cap="none" spc="-3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3</a:t>
            </a:r>
            <a:r>
              <a:rPr kumimoji="0" lang="en-US" sz="1500" b="0" i="0" u="none" strike="noStrike" kern="0" cap="none" spc="0" normalizeH="0" baseline="0" noProof="0" dirty="0">
                <a:ln>
                  <a:noFill/>
                </a:ln>
                <a:solidFill>
                  <a:sysClr val="windowText" lastClr="000000"/>
                </a:solidFill>
                <a:effectLst/>
                <a:uLnTx/>
                <a:uFillTx/>
                <a:latin typeface="Calibri"/>
                <a:ea typeface="MS PGothic" charset="0"/>
                <a:cs typeface="Calibri"/>
              </a:rPr>
              <a:t> or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4;</a:t>
            </a:r>
            <a:r>
              <a:rPr kumimoji="0" sz="1500" b="0" i="0" u="none" strike="noStrike" kern="0" cap="none" spc="-1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10" normalizeH="0" baseline="0" noProof="0" dirty="0">
                <a:ln>
                  <a:noFill/>
                </a:ln>
                <a:solidFill>
                  <a:sysClr val="windowText" lastClr="000000"/>
                </a:solidFill>
                <a:effectLst/>
                <a:uLnTx/>
                <a:uFillTx/>
                <a:latin typeface="Calibri"/>
                <a:ea typeface="MS PGothic" charset="0"/>
                <a:cs typeface="Calibri"/>
              </a:rPr>
              <a:t>intervention</a:t>
            </a:r>
            <a:r>
              <a:rPr kumimoji="0" sz="1500" b="0" i="0" u="none" strike="noStrike" kern="0" cap="none" spc="-5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was</a:t>
            </a:r>
            <a:r>
              <a:rPr kumimoji="0" sz="1500" b="0" i="0" u="none" strike="noStrike" kern="0" cap="none" spc="1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not</a:t>
            </a:r>
            <a:r>
              <a:rPr kumimoji="0" sz="1500" b="0" i="0" u="none" strike="noStrike" kern="0" cap="none" spc="-2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required</a:t>
            </a:r>
            <a:r>
              <a:rPr kumimoji="0" sz="1500" b="0" i="0" u="none" strike="noStrike" kern="0" cap="none" spc="-5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for</a:t>
            </a:r>
            <a:r>
              <a:rPr kumimoji="0" sz="1500" b="0" i="0" u="none" strike="noStrike" kern="0" cap="none" spc="-20"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79%</a:t>
            </a:r>
            <a:r>
              <a:rPr kumimoji="0" sz="1500" b="0" i="0" u="none" strike="noStrike" kern="0" cap="none" spc="-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of</a:t>
            </a:r>
            <a:r>
              <a:rPr kumimoji="0" sz="1500" b="0" i="0" u="none" strike="noStrike" kern="0" cap="none" spc="-1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10" normalizeH="0" baseline="0" noProof="0" dirty="0">
                <a:ln>
                  <a:noFill/>
                </a:ln>
                <a:solidFill>
                  <a:sysClr val="windowText" lastClr="000000"/>
                </a:solidFill>
                <a:effectLst/>
                <a:uLnTx/>
                <a:uFillTx/>
                <a:latin typeface="Calibri"/>
                <a:ea typeface="MS PGothic" charset="0"/>
                <a:cs typeface="Calibri"/>
              </a:rPr>
              <a:t>patients</a:t>
            </a:r>
            <a:endPar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0" cap="none" spc="0" normalizeH="0" baseline="30000" noProof="0" dirty="0">
                <a:ln>
                  <a:noFill/>
                </a:ln>
                <a:solidFill>
                  <a:sysClr val="windowText" lastClr="000000"/>
                </a:solidFill>
                <a:effectLst/>
                <a:uLnTx/>
                <a:uFillTx/>
                <a:latin typeface="Calibri"/>
                <a:ea typeface="MS PGothic" charset="0"/>
                <a:cs typeface="Calibri"/>
              </a:rPr>
              <a:t>†</a:t>
            </a:r>
            <a:r>
              <a:rPr kumimoji="0" lang="en-US" sz="1500" b="0" i="0" u="none" strike="noStrike" kern="0" cap="none" spc="0" normalizeH="0" baseline="3000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Including</a:t>
            </a:r>
            <a:r>
              <a:rPr kumimoji="0" sz="1500" b="0" i="0" u="none" strike="noStrike" kern="0" cap="none" spc="-5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dysgeusia</a:t>
            </a:r>
            <a:r>
              <a:rPr kumimoji="0" sz="1500" b="0" i="0" u="none" strike="noStrike" kern="0" cap="none" spc="-2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rPr>
              <a:t>and</a:t>
            </a:r>
            <a:r>
              <a:rPr kumimoji="0" sz="1500" b="0" i="0" u="none" strike="noStrike" kern="0" cap="none" spc="-35" normalizeH="0" baseline="0" noProof="0" dirty="0">
                <a:ln>
                  <a:noFill/>
                </a:ln>
                <a:solidFill>
                  <a:sysClr val="windowText" lastClr="000000"/>
                </a:solidFill>
                <a:effectLst/>
                <a:uLnTx/>
                <a:uFillTx/>
                <a:latin typeface="Calibri"/>
                <a:ea typeface="MS PGothic" charset="0"/>
                <a:cs typeface="Calibri"/>
              </a:rPr>
              <a:t> </a:t>
            </a:r>
            <a:r>
              <a:rPr kumimoji="0" sz="1500" b="0" i="0" u="none" strike="noStrike" kern="0" cap="none" spc="-10" normalizeH="0" baseline="0" noProof="0" dirty="0">
                <a:ln>
                  <a:noFill/>
                </a:ln>
                <a:solidFill>
                  <a:sysClr val="windowText" lastClr="000000"/>
                </a:solidFill>
                <a:effectLst/>
                <a:uLnTx/>
                <a:uFillTx/>
                <a:latin typeface="Calibri"/>
                <a:ea typeface="MS PGothic" charset="0"/>
                <a:cs typeface="Calibri"/>
              </a:rPr>
              <a:t>dysphagia</a:t>
            </a:r>
            <a:endParaRPr kumimoji="0" sz="1500" b="0" i="0" u="none" strike="noStrike" kern="0" cap="none" spc="0" normalizeH="0" baseline="0" noProof="0" dirty="0">
              <a:ln>
                <a:noFill/>
              </a:ln>
              <a:solidFill>
                <a:sysClr val="windowText" lastClr="000000"/>
              </a:solidFill>
              <a:effectLst/>
              <a:uLnTx/>
              <a:uFillTx/>
              <a:latin typeface="Calibri"/>
              <a:ea typeface="MS PGothic" charset="0"/>
              <a:cs typeface="Calibri"/>
            </a:endParaRPr>
          </a:p>
        </p:txBody>
      </p:sp>
      <p:sp>
        <p:nvSpPr>
          <p:cNvPr id="10" name="object 42">
            <a:extLst>
              <a:ext uri="{FF2B5EF4-FFF2-40B4-BE49-F238E27FC236}">
                <a16:creationId xmlns:a16="http://schemas.microsoft.com/office/drawing/2014/main" id="{71917FBC-7AC3-D630-A68D-EABBD54AA463}"/>
              </a:ext>
            </a:extLst>
          </p:cNvPr>
          <p:cNvSpPr txBox="1"/>
          <p:nvPr/>
        </p:nvSpPr>
        <p:spPr>
          <a:xfrm>
            <a:off x="657432" y="6336655"/>
            <a:ext cx="10119088" cy="166199"/>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CRS = cytokine release syndrome; MAS = macrophage activation syndrome; HLH = hemophagocytic lymphohistiocytosis</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
        <p:nvSpPr>
          <p:cNvPr id="11" name="object 42">
            <a:extLst>
              <a:ext uri="{FF2B5EF4-FFF2-40B4-BE49-F238E27FC236}">
                <a16:creationId xmlns:a16="http://schemas.microsoft.com/office/drawing/2014/main" id="{2D0B939F-D642-7C4D-1340-9759AAA55ABB}"/>
              </a:ext>
            </a:extLst>
          </p:cNvPr>
          <p:cNvSpPr txBox="1"/>
          <p:nvPr/>
        </p:nvSpPr>
        <p:spPr>
          <a:xfrm>
            <a:off x="106516" y="6650829"/>
            <a:ext cx="5831576" cy="166199"/>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Bal S et al. </a:t>
            </a:r>
            <a:r>
              <a:rPr kumimoji="0" lang="en-US" sz="1500" b="0" i="1" u="none" strike="noStrike" kern="0" cap="none" spc="0" normalizeH="0" baseline="0" noProof="0" dirty="0">
                <a:ln>
                  <a:noFill/>
                </a:ln>
                <a:solidFill>
                  <a:prstClr val="black"/>
                </a:solidFill>
                <a:effectLst/>
                <a:uLnTx/>
                <a:uFillTx/>
                <a:latin typeface="Calibri"/>
                <a:ea typeface="MS PGothic" charset="0"/>
                <a:cs typeface="Calibri"/>
              </a:rPr>
              <a:t>Blood</a:t>
            </a: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 2026;148(10):1240-50;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Bal</a:t>
            </a: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 S et al</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a:t>
            </a:r>
            <a:r>
              <a:rPr kumimoji="0" sz="1500" b="0" i="0" u="none" strike="noStrike" kern="0" cap="none" spc="-45"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0" normalizeH="0" baseline="0" noProof="0" dirty="0">
                <a:ln>
                  <a:noFill/>
                </a:ln>
                <a:solidFill>
                  <a:prstClr val="black"/>
                </a:solidFill>
                <a:effectLst/>
                <a:uLnTx/>
                <a:uFillTx/>
                <a:latin typeface="Calibri"/>
                <a:ea typeface="MS PGothic" charset="0"/>
                <a:cs typeface="Calibri"/>
              </a:rPr>
              <a:t>ASH</a:t>
            </a:r>
            <a:r>
              <a:rPr kumimoji="0" sz="1500" b="0" i="0" u="none" strike="noStrike" kern="0" cap="none" spc="-40" normalizeH="0" baseline="0" noProof="0" dirty="0">
                <a:ln>
                  <a:noFill/>
                </a:ln>
                <a:solidFill>
                  <a:prstClr val="black"/>
                </a:solidFill>
                <a:effectLst/>
                <a:uLnTx/>
                <a:uFillTx/>
                <a:latin typeface="Calibri"/>
                <a:ea typeface="MS PGothic" charset="0"/>
                <a:cs typeface="Calibri"/>
              </a:rPr>
              <a:t> </a:t>
            </a:r>
            <a:r>
              <a:rPr kumimoji="0" sz="1500" b="0" i="0" u="none" strike="noStrike" kern="0" cap="none" spc="-10" normalizeH="0" baseline="0" noProof="0" dirty="0">
                <a:ln>
                  <a:noFill/>
                </a:ln>
                <a:solidFill>
                  <a:prstClr val="black"/>
                </a:solidFill>
                <a:effectLst/>
                <a:uLnTx/>
                <a:uFillTx/>
                <a:latin typeface="Calibri"/>
                <a:ea typeface="MS PGothic" charset="0"/>
                <a:cs typeface="Calibri"/>
              </a:rPr>
              <a:t>2024</a:t>
            </a:r>
            <a:r>
              <a:rPr kumimoji="0" lang="en-US" sz="1500" b="0" i="0" u="none" strike="noStrike" kern="0" cap="none" spc="-35" normalizeH="0" baseline="0" noProof="0" dirty="0">
                <a:ln>
                  <a:noFill/>
                </a:ln>
                <a:solidFill>
                  <a:prstClr val="black"/>
                </a:solidFill>
                <a:effectLst/>
                <a:uLnTx/>
                <a:uFillTx/>
                <a:latin typeface="Calibri"/>
                <a:ea typeface="MS PGothic" charset="0"/>
                <a:cs typeface="Calibri"/>
              </a:rPr>
              <a:t>;Abstract </a:t>
            </a:r>
            <a:r>
              <a:rPr kumimoji="0" sz="1500" b="0" i="0" u="none" strike="noStrike" kern="0" cap="none" spc="-20" normalizeH="0" baseline="0" noProof="0" dirty="0">
                <a:ln>
                  <a:noFill/>
                </a:ln>
                <a:solidFill>
                  <a:prstClr val="black"/>
                </a:solidFill>
                <a:effectLst/>
                <a:uLnTx/>
                <a:uFillTx/>
                <a:latin typeface="Calibri"/>
                <a:ea typeface="MS PGothic" charset="0"/>
                <a:cs typeface="Calibri"/>
              </a:rPr>
              <a:t>922.</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
        <p:nvSpPr>
          <p:cNvPr id="13" name="TextBox 12">
            <a:extLst>
              <a:ext uri="{FF2B5EF4-FFF2-40B4-BE49-F238E27FC236}">
                <a16:creationId xmlns:a16="http://schemas.microsoft.com/office/drawing/2014/main" id="{49EB00DB-0B07-8670-9482-A0B1196184AA}"/>
              </a:ext>
            </a:extLst>
          </p:cNvPr>
          <p:cNvSpPr txBox="1"/>
          <p:nvPr/>
        </p:nvSpPr>
        <p:spPr>
          <a:xfrm>
            <a:off x="657432" y="3226359"/>
            <a:ext cx="5606798" cy="2795637"/>
          </a:xfrm>
          <a:prstGeom prst="rect">
            <a:avLst/>
          </a:prstGeom>
          <a:noFill/>
        </p:spPr>
        <p:txBody>
          <a:bodyPr wrap="square" rtlCol="0">
            <a:spAutoFit/>
          </a:bodyPr>
          <a:lstStyle/>
          <a:p>
            <a:pPr marL="285750" marR="0" lvl="0" indent="-285750" algn="l" defTabSz="455613" rtl="0" eaLnBrk="1" fontAlgn="base" latinLnBrk="0" hangingPunct="1">
              <a:lnSpc>
                <a:spcPct val="100000"/>
              </a:lnSpc>
              <a:spcBef>
                <a:spcPct val="0"/>
              </a:spcBef>
              <a:spcAft>
                <a:spcPts val="500"/>
              </a:spcAft>
              <a:buClrTx/>
              <a:buSzTx/>
              <a:buFont typeface="Wingdings"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CRS was primarily Grade 1 and 2. Grade 5 CRS occurred in 1 patient, who received the 450 x 10</a:t>
            </a:r>
            <a:r>
              <a:rPr kumimoji="0" lang="en-US" sz="1800" b="0" i="0" u="none" strike="noStrike" kern="1200" cap="none" spc="0" normalizeH="0" baseline="3000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6</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dose</a:t>
            </a:r>
          </a:p>
          <a:p>
            <a:pPr marL="285750" marR="0" lvl="0" indent="-285750" algn="l" defTabSz="455613" rtl="0" eaLnBrk="1" fontAlgn="base" latinLnBrk="0" hangingPunct="1">
              <a:lnSpc>
                <a:spcPct val="100000"/>
              </a:lnSpc>
              <a:spcBef>
                <a:spcPct val="0"/>
              </a:spcBef>
              <a:spcAft>
                <a:spcPts val="200"/>
              </a:spcAft>
              <a:buClrTx/>
              <a:buSzTx/>
              <a:buFont typeface="Wingdings"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Select Grade ≤4 neurotoxicity events occurred at the </a:t>
            </a:r>
            <a:b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b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150-450 x 10</a:t>
            </a:r>
            <a:r>
              <a:rPr kumimoji="0" lang="en-US" sz="1800" b="0" i="0" u="none" strike="noStrike" kern="1200" cap="none" spc="0" normalizeH="0" baseline="3000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6</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dose level: dizziness, ataxia, neurotoxicity dysarthria, and/or nystagmus</a:t>
            </a:r>
          </a:p>
          <a:p>
            <a:pPr marL="715963" marR="0" lvl="1" indent="-285750" algn="l" defTabSz="455613"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Median time to onset: 30.5 days</a:t>
            </a:r>
          </a:p>
          <a:p>
            <a:pPr marL="285750" marR="0" lvl="0" indent="-285750" algn="l" defTabSz="455613" rtl="0" eaLnBrk="1" fontAlgn="base" latinLnBrk="0" hangingPunct="1">
              <a:lnSpc>
                <a:spcPct val="100000"/>
              </a:lnSpc>
              <a:spcBef>
                <a:spcPct val="0"/>
              </a:spcBef>
              <a:spcAft>
                <a:spcPts val="500"/>
              </a:spcAft>
              <a:buClrTx/>
              <a:buSzTx/>
              <a:buFont typeface="Wingdings"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Weight loss (n = 5), palsy and Guillain-Barré syndrome were also reported</a:t>
            </a:r>
          </a:p>
          <a:p>
            <a:pPr marL="285750" marR="0" lvl="0" indent="-285750" algn="l" defTabSz="455613" rtl="0" eaLnBrk="1" fontAlgn="base" latinLnBrk="0" hangingPunct="1">
              <a:lnSpc>
                <a:spcPct val="100000"/>
              </a:lnSpc>
              <a:spcBef>
                <a:spcPct val="0"/>
              </a:spcBef>
              <a:spcAft>
                <a:spcPts val="500"/>
              </a:spcAft>
              <a:buClrTx/>
              <a:buSzTx/>
              <a:buFont typeface="Wingdings"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No reports of parkinsonism, cranial nerve</a:t>
            </a: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59027-E4B7-A84F-5994-5E4850DB6B4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B46FC7-E5F1-137A-3872-93B8E028A637}"/>
              </a:ext>
            </a:extLst>
          </p:cNvPr>
          <p:cNvSpPr>
            <a:spLocks noGrp="1"/>
          </p:cNvSpPr>
          <p:nvPr>
            <p:ph type="title"/>
          </p:nvPr>
        </p:nvSpPr>
        <p:spPr>
          <a:xfrm>
            <a:off x="633577" y="288032"/>
            <a:ext cx="11186716" cy="1196752"/>
          </a:xfrm>
        </p:spPr>
        <p:txBody>
          <a:bodyPr/>
          <a:lstStyle/>
          <a:p>
            <a:pPr algn="l"/>
            <a:r>
              <a:rPr lang="en-US" b="1" dirty="0">
                <a:solidFill>
                  <a:srgbClr val="0432FF"/>
                </a:solidFill>
              </a:rPr>
              <a:t>Positive Topline Results Announced from the </a:t>
            </a:r>
            <a:r>
              <a:rPr lang="en-US" dirty="0">
                <a:solidFill>
                  <a:srgbClr val="0432FF"/>
                </a:solidFill>
              </a:rPr>
              <a:t>Registrational </a:t>
            </a:r>
            <a:br>
              <a:rPr lang="en-US" dirty="0">
                <a:solidFill>
                  <a:srgbClr val="0432FF"/>
                </a:solidFill>
              </a:rPr>
            </a:br>
            <a:r>
              <a:rPr lang="en-US" dirty="0">
                <a:solidFill>
                  <a:srgbClr val="0432FF"/>
                </a:solidFill>
              </a:rPr>
              <a:t>Phase II QUINTESSENTIAL Trial of Arlocabtagene Autoleucel</a:t>
            </a:r>
            <a:br>
              <a:rPr lang="en-US" b="1" dirty="0">
                <a:solidFill>
                  <a:srgbClr val="0432FF"/>
                </a:solidFill>
              </a:rPr>
            </a:br>
            <a:r>
              <a:rPr lang="en-US" sz="2400" dirty="0">
                <a:solidFill>
                  <a:srgbClr val="0432FF"/>
                </a:solidFill>
              </a:rPr>
              <a:t>Press Release: September 8, 2026</a:t>
            </a:r>
          </a:p>
        </p:txBody>
      </p:sp>
      <p:sp>
        <p:nvSpPr>
          <p:cNvPr id="4" name="Content Placeholder 3">
            <a:extLst>
              <a:ext uri="{FF2B5EF4-FFF2-40B4-BE49-F238E27FC236}">
                <a16:creationId xmlns:a16="http://schemas.microsoft.com/office/drawing/2014/main" id="{D2D0903C-106D-B7E5-D99F-AD669477D220}"/>
              </a:ext>
            </a:extLst>
          </p:cNvPr>
          <p:cNvSpPr>
            <a:spLocks noGrp="1"/>
          </p:cNvSpPr>
          <p:nvPr>
            <p:ph idx="1"/>
          </p:nvPr>
        </p:nvSpPr>
        <p:spPr>
          <a:xfrm>
            <a:off x="633577" y="1623690"/>
            <a:ext cx="11101223" cy="4214845"/>
          </a:xfrm>
        </p:spPr>
        <p:txBody>
          <a:bodyPr wrap="square"/>
          <a:lstStyle/>
          <a:p>
            <a:pPr marL="17463" indent="0">
              <a:spcBef>
                <a:spcPts val="1000"/>
              </a:spcBef>
              <a:spcAft>
                <a:spcPts val="0"/>
              </a:spcAft>
              <a:buNone/>
            </a:pPr>
            <a:r>
              <a:rPr lang="en-US" sz="2000" b="0" dirty="0"/>
              <a:t>“[The manufacturer] announced positive Phase 2 results from the registrational QUINTESSENTIAL trial (NCT06297226) of </a:t>
            </a:r>
            <a:r>
              <a:rPr lang="en-US" sz="2000" b="0" dirty="0" err="1"/>
              <a:t>arlocabtagene</a:t>
            </a:r>
            <a:r>
              <a:rPr lang="en-US" sz="2000" b="0" dirty="0"/>
              <a:t> autoleucel (</a:t>
            </a:r>
            <a:r>
              <a:rPr lang="en-US" sz="2000" b="0" dirty="0" err="1"/>
              <a:t>arlo</a:t>
            </a:r>
            <a:r>
              <a:rPr lang="en-US" sz="2000" b="0" dirty="0"/>
              <a:t>-cel; BMS-986393) in adult patients with quadruple-class exposed relapsed and refractory multiple myeloma (RRMM). </a:t>
            </a:r>
          </a:p>
          <a:p>
            <a:pPr marL="17463" indent="0">
              <a:spcBef>
                <a:spcPts val="1000"/>
              </a:spcBef>
              <a:spcAft>
                <a:spcPts val="0"/>
              </a:spcAft>
              <a:buNone/>
            </a:pPr>
            <a:r>
              <a:rPr lang="en-US" sz="2000" b="0" dirty="0"/>
              <a:t>Results show the study met its primary endpoint with </a:t>
            </a:r>
            <a:r>
              <a:rPr lang="en-US" sz="2000" b="0" dirty="0" err="1"/>
              <a:t>arlo</a:t>
            </a:r>
            <a:r>
              <a:rPr lang="en-US" sz="2000" b="0" dirty="0"/>
              <a:t>-cel demonstrating a statistically significant and clinically meaningful overall response rate (ORR) in patients with quadruple-class exposed RRMM who had received four or more prior lines of therapy. Quadruple-class exposed consists of those who had been treated with an immunomodulatory inhibitor (IMiD), a proteasome inhibitor (PI), an anti-CD38 therapy and a BCMA-targeted therapy.</a:t>
            </a:r>
          </a:p>
          <a:p>
            <a:pPr marL="17463" indent="0">
              <a:spcBef>
                <a:spcPts val="1000"/>
              </a:spcBef>
              <a:spcAft>
                <a:spcPts val="0"/>
              </a:spcAft>
              <a:buNone/>
            </a:pPr>
            <a:r>
              <a:rPr lang="en-US" sz="2000" b="0" dirty="0"/>
              <a:t>The study also met the key secondary endpoint of complete response rate (CRR) in patients with RRMM who had been quadruple-class exposed after four or more prior lines of therapy, and the key secondary endpoints of ORR and CRR after three or more prior lines of therapy. The safety profile of </a:t>
            </a:r>
            <a:r>
              <a:rPr lang="en-US" sz="2000" b="0" dirty="0" err="1"/>
              <a:t>arlo</a:t>
            </a:r>
            <a:r>
              <a:rPr lang="en-US" sz="2000" b="0" dirty="0"/>
              <a:t>-cel was consistent with that of other CAR T cell therapies and other GPRC5D-targeting therapies in multiple myeloma.”</a:t>
            </a:r>
          </a:p>
          <a:p>
            <a:pPr marL="17463" indent="0">
              <a:spcBef>
                <a:spcPts val="1000"/>
              </a:spcBef>
              <a:spcAft>
                <a:spcPts val="0"/>
              </a:spcAft>
              <a:buNone/>
            </a:pPr>
            <a:endParaRPr lang="en-US" sz="2000" b="0" dirty="0"/>
          </a:p>
        </p:txBody>
      </p:sp>
      <p:sp>
        <p:nvSpPr>
          <p:cNvPr id="5" name="TextBox 4">
            <a:extLst>
              <a:ext uri="{FF2B5EF4-FFF2-40B4-BE49-F238E27FC236}">
                <a16:creationId xmlns:a16="http://schemas.microsoft.com/office/drawing/2014/main" id="{A85EB4BC-7AF2-23B8-B5FD-E3DBC5FF11F0}"/>
              </a:ext>
            </a:extLst>
          </p:cNvPr>
          <p:cNvSpPr txBox="1"/>
          <p:nvPr/>
        </p:nvSpPr>
        <p:spPr>
          <a:xfrm>
            <a:off x="152400" y="6172200"/>
            <a:ext cx="11101223"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news.bms.com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/news/corporate-financial/2026/Bristol-Myers-Squibb-Announces-Positive-Topline-Results-from-Registrational-Phase-2-QUINTESSENTIAL-Trial-of-the-Potential-First-in-Class-GPRC5D-Directed-CAR-T-Cell-Therapy-Arlocabtagene-Autoleucel----/</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default.aspx</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48267819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77651-2A03-F5A0-FBF1-A9CDF76F751F}"/>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12FCD3EE-D09F-5228-A05D-D0651827C786}"/>
              </a:ext>
            </a:extLst>
          </p:cNvPr>
          <p:cNvSpPr/>
          <p:nvPr/>
        </p:nvSpPr>
        <p:spPr>
          <a:xfrm>
            <a:off x="106515" y="1156089"/>
            <a:ext cx="2729990" cy="474993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object 42">
            <a:extLst>
              <a:ext uri="{FF2B5EF4-FFF2-40B4-BE49-F238E27FC236}">
                <a16:creationId xmlns:a16="http://schemas.microsoft.com/office/drawing/2014/main" id="{DCEC898C-1A55-0C21-C71D-E1173F4D349F}"/>
              </a:ext>
            </a:extLst>
          </p:cNvPr>
          <p:cNvSpPr txBox="1"/>
          <p:nvPr/>
        </p:nvSpPr>
        <p:spPr>
          <a:xfrm>
            <a:off x="106515" y="6650829"/>
            <a:ext cx="3560415" cy="166199"/>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Lebel E et al. ASCO 2026;Abstract TPS7577.</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pic>
        <p:nvPicPr>
          <p:cNvPr id="11" name="Image 0" descr="preencoded.png">
            <a:extLst>
              <a:ext uri="{FF2B5EF4-FFF2-40B4-BE49-F238E27FC236}">
                <a16:creationId xmlns:a16="http://schemas.microsoft.com/office/drawing/2014/main" id="{1892ADF1-F142-AB77-F09A-301F3BCB09E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Lst>
          </a:blip>
          <a:srcRect l="51530" t="20955" r="1369" b="56859"/>
          <a:stretch>
            <a:fillRect/>
          </a:stretch>
        </p:blipFill>
        <p:spPr>
          <a:xfrm>
            <a:off x="2963537" y="1156089"/>
            <a:ext cx="9121947" cy="4749937"/>
          </a:xfrm>
          <a:prstGeom prst="rect">
            <a:avLst/>
          </a:prstGeom>
        </p:spPr>
      </p:pic>
      <p:sp>
        <p:nvSpPr>
          <p:cNvPr id="12" name="object 3" descr="$PPTXTitle">
            <a:extLst>
              <a:ext uri="{FF2B5EF4-FFF2-40B4-BE49-F238E27FC236}">
                <a16:creationId xmlns:a16="http://schemas.microsoft.com/office/drawing/2014/main" id="{77B0EACF-566F-95EF-5DF8-DAD342D3FE47}"/>
              </a:ext>
            </a:extLst>
          </p:cNvPr>
          <p:cNvSpPr txBox="1">
            <a:spLocks/>
          </p:cNvSpPr>
          <p:nvPr/>
        </p:nvSpPr>
        <p:spPr>
          <a:xfrm>
            <a:off x="0" y="304066"/>
            <a:ext cx="12192000" cy="461665"/>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ctr"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QUINTESSENTIAL-2: A Phase III Study of Arlo-cel</a:t>
            </a:r>
            <a:endParaRPr kumimoji="0" lang="en-US" sz="3000" b="1" i="0" u="none" strike="noStrike" kern="0" cap="none" spc="-10" normalizeH="0" baseline="0" noProof="0" dirty="0">
              <a:ln>
                <a:noFill/>
              </a:ln>
              <a:solidFill>
                <a:srgbClr val="0432FF"/>
              </a:solidFill>
              <a:effectLst/>
              <a:uLnTx/>
              <a:uFillTx/>
              <a:latin typeface="Calibri"/>
              <a:ea typeface="+mj-ea"/>
              <a:cs typeface="Calibri"/>
            </a:endParaRPr>
          </a:p>
        </p:txBody>
      </p:sp>
      <p:pic>
        <p:nvPicPr>
          <p:cNvPr id="13" name="Image 0" descr="preencoded.png">
            <a:extLst>
              <a:ext uri="{FF2B5EF4-FFF2-40B4-BE49-F238E27FC236}">
                <a16:creationId xmlns:a16="http://schemas.microsoft.com/office/drawing/2014/main" id="{94DDBB5E-288F-339F-FCEB-677AD3D6F929}"/>
              </a:ext>
            </a:extLst>
          </p:cNvPr>
          <p:cNvPicPr>
            <a:picLocks noChangeAspect="1"/>
          </p:cNvPicPr>
          <p:nvPr/>
        </p:nvPicPr>
        <p:blipFill>
          <a:blip r:embed="rId5"/>
          <a:srcRect l="35510" t="55393" r="50000" b="30394"/>
          <a:stretch>
            <a:fillRect/>
          </a:stretch>
        </p:blipFill>
        <p:spPr>
          <a:xfrm>
            <a:off x="97184" y="2322808"/>
            <a:ext cx="2739321" cy="2770944"/>
          </a:xfrm>
          <a:prstGeom prst="rect">
            <a:avLst/>
          </a:prstGeom>
        </p:spPr>
      </p:pic>
    </p:spTree>
    <p:extLst>
      <p:ext uri="{BB962C8B-B14F-4D97-AF65-F5344CB8AC3E}">
        <p14:creationId xmlns:p14="http://schemas.microsoft.com/office/powerpoint/2010/main" val="221396603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EB9-36E6-8729-2D84-E5BC4202E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AAD2C-5C44-4F6B-CD18-A4327770B2FD}"/>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105566746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B3A9F-0ED2-C413-A59D-1B6EA41633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728716-91BD-260D-5E17-48D8857E1594}"/>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4CE1E439-4DEA-A349-BFA2-6BF5E6D0A76B}"/>
              </a:ext>
            </a:extLst>
          </p:cNvPr>
          <p:cNvSpPr>
            <a:spLocks noGrp="1"/>
          </p:cNvSpPr>
          <p:nvPr>
            <p:ph idx="1"/>
          </p:nvPr>
        </p:nvSpPr>
        <p:spPr/>
        <p:txBody>
          <a:bodyPr/>
          <a:lstStyle/>
          <a:p>
            <a:r>
              <a:rPr lang="en-US" sz="2200" b="1" dirty="0">
                <a:solidFill>
                  <a:schemeClr val="accent6"/>
                </a:solidFill>
              </a:rPr>
              <a:t>82-year-old man with MM who received ide-cel CAR-T therapy 18 months ago for relapsed standard-risk disease. Responded with minimal toxicity, currently under observation</a:t>
            </a:r>
          </a:p>
          <a:p>
            <a:r>
              <a:rPr lang="en-US" sz="2200" b="1" dirty="0"/>
              <a:t>Questions</a:t>
            </a:r>
            <a:endParaRPr lang="en-US" sz="2200" dirty="0"/>
          </a:p>
          <a:p>
            <a:pPr marL="295275" indent="-285750">
              <a:buFont typeface="Arial" panose="020B0604020202020204" pitchFamily="34" charset="0"/>
              <a:buChar char="•"/>
            </a:pPr>
            <a:r>
              <a:rPr lang="en-US" sz="2200" dirty="0"/>
              <a:t>Choice of CAR T-cell therapy</a:t>
            </a:r>
          </a:p>
          <a:p>
            <a:pPr marL="295275" indent="-285750">
              <a:buFont typeface="Arial" panose="020B0604020202020204" pitchFamily="34" charset="0"/>
              <a:buChar char="•"/>
            </a:pPr>
            <a:r>
              <a:rPr lang="en-US" sz="2200" dirty="0"/>
              <a:t>Age, performance status and eligibility for CAR-T</a:t>
            </a:r>
          </a:p>
          <a:p>
            <a:pPr marL="295275" indent="-285750">
              <a:buFont typeface="Arial" panose="020B0604020202020204" pitchFamily="34" charset="0"/>
              <a:buChar char="•"/>
            </a:pPr>
            <a:r>
              <a:rPr lang="en-US" sz="2200" dirty="0"/>
              <a:t>Current requirements for social support and remaining closer to tertiary centers</a:t>
            </a:r>
          </a:p>
          <a:p>
            <a:pPr marL="295275" indent="-285750">
              <a:buFont typeface="Arial" panose="020B0604020202020204" pitchFamily="34" charset="0"/>
              <a:buChar char="•"/>
            </a:pPr>
            <a:r>
              <a:rPr lang="en-US" sz="2200" dirty="0"/>
              <a:t>Post-CAR-T management: vaccines, IVIG, prophylactic antimicrobials</a:t>
            </a:r>
          </a:p>
        </p:txBody>
      </p:sp>
      <p:sp>
        <p:nvSpPr>
          <p:cNvPr id="3" name="Title 1">
            <a:extLst>
              <a:ext uri="{FF2B5EF4-FFF2-40B4-BE49-F238E27FC236}">
                <a16:creationId xmlns:a16="http://schemas.microsoft.com/office/drawing/2014/main" id="{E04B1EEE-8D98-57FF-1034-241F18818E63}"/>
              </a:ext>
            </a:extLst>
          </p:cNvPr>
          <p:cNvSpPr txBox="1">
            <a:spLocks/>
          </p:cNvSpPr>
          <p:nvPr/>
        </p:nvSpPr>
        <p:spPr bwMode="auto">
          <a:xfrm>
            <a:off x="0" y="1805137"/>
            <a:ext cx="2243667"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Gandhi</a:t>
            </a:r>
          </a:p>
        </p:txBody>
      </p:sp>
      <p:pic>
        <p:nvPicPr>
          <p:cNvPr id="7" name="Picture 6">
            <a:extLst>
              <a:ext uri="{FF2B5EF4-FFF2-40B4-BE49-F238E27FC236}">
                <a16:creationId xmlns:a16="http://schemas.microsoft.com/office/drawing/2014/main" id="{9596595B-074D-E4DC-3984-D0C3B4346455}"/>
              </a:ext>
            </a:extLst>
          </p:cNvPr>
          <p:cNvPicPr>
            <a:picLocks noChangeAspect="1"/>
          </p:cNvPicPr>
          <p:nvPr/>
        </p:nvPicPr>
        <p:blipFill rotWithShape="1">
          <a:blip r:embed="rId3"/>
          <a:srcRect l="25809" t="11541" r="24087" b="29"/>
          <a:stretch>
            <a:fillRect/>
          </a:stretch>
        </p:blipFill>
        <p:spPr>
          <a:xfrm>
            <a:off x="334963" y="251240"/>
            <a:ext cx="1435608" cy="1435608"/>
          </a:xfrm>
          <a:prstGeom prst="ellipse">
            <a:avLst/>
          </a:prstGeom>
          <a:effectLst/>
        </p:spPr>
      </p:pic>
    </p:spTree>
    <p:extLst>
      <p:ext uri="{BB962C8B-B14F-4D97-AF65-F5344CB8AC3E}">
        <p14:creationId xmlns:p14="http://schemas.microsoft.com/office/powerpoint/2010/main" val="356925827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76136-CA2A-195B-A6CD-650E1E376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192DAB-0720-C7B2-A4F4-11E46CF46A92}"/>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84E57DA5-4718-8EA3-B089-1B7AEE456200}"/>
              </a:ext>
            </a:extLst>
          </p:cNvPr>
          <p:cNvSpPr>
            <a:spLocks noGrp="1"/>
          </p:cNvSpPr>
          <p:nvPr>
            <p:ph idx="1"/>
          </p:nvPr>
        </p:nvSpPr>
        <p:spPr/>
        <p:txBody>
          <a:bodyPr/>
          <a:lstStyle/>
          <a:p>
            <a:r>
              <a:rPr lang="en-US" sz="2200" b="1" dirty="0">
                <a:solidFill>
                  <a:schemeClr val="accent6"/>
                </a:solidFill>
              </a:rPr>
              <a:t>70-year-old man with relapsed MM who received </a:t>
            </a:r>
            <a:r>
              <a:rPr lang="en-US" sz="2200" b="1" dirty="0" err="1">
                <a:solidFill>
                  <a:schemeClr val="accent6"/>
                </a:solidFill>
              </a:rPr>
              <a:t>ida</a:t>
            </a:r>
            <a:r>
              <a:rPr lang="en-US" sz="2200" b="1" dirty="0">
                <a:solidFill>
                  <a:schemeClr val="accent6"/>
                </a:solidFill>
              </a:rPr>
              <a:t>-cel CAR T-cell therapy: Responded but disease progressed after 1 year, received second GPRC5 directed CAR T-cell therapy and responded again.</a:t>
            </a:r>
          </a:p>
          <a:p>
            <a:r>
              <a:rPr lang="en-US" sz="2200" b="1" dirty="0"/>
              <a:t>Questions</a:t>
            </a:r>
            <a:endParaRPr lang="en-US" sz="2200" dirty="0"/>
          </a:p>
          <a:p>
            <a:pPr marL="295275" indent="-285750">
              <a:buFont typeface="Arial" panose="020B0604020202020204" pitchFamily="34" charset="0"/>
              <a:buChar char="•"/>
            </a:pPr>
            <a:r>
              <a:rPr lang="en-US" sz="2200" dirty="0"/>
              <a:t>Are there any situations in which you would consider repeating CAR T-cell therapy a second time in the same patient? Would you use the same or different constructs?</a:t>
            </a:r>
          </a:p>
          <a:p>
            <a:pPr marL="295275" indent="-285750">
              <a:buFont typeface="Arial" panose="020B0604020202020204" pitchFamily="34" charset="0"/>
              <a:buChar char="•"/>
            </a:pPr>
            <a:r>
              <a:rPr lang="en-US" sz="2200" dirty="0"/>
              <a:t>Have you used the novel CAR T-cell therapies anito-cel and </a:t>
            </a:r>
            <a:r>
              <a:rPr lang="en-US" sz="2200" dirty="0" err="1"/>
              <a:t>arlo</a:t>
            </a:r>
            <a:r>
              <a:rPr lang="en-US" sz="2200" dirty="0"/>
              <a:t>-cel? What is your experience with these constructs?</a:t>
            </a:r>
          </a:p>
        </p:txBody>
      </p:sp>
      <p:sp>
        <p:nvSpPr>
          <p:cNvPr id="3" name="Title 1">
            <a:extLst>
              <a:ext uri="{FF2B5EF4-FFF2-40B4-BE49-F238E27FC236}">
                <a16:creationId xmlns:a16="http://schemas.microsoft.com/office/drawing/2014/main" id="{88095038-60EB-33F8-7DCA-942F17662452}"/>
              </a:ext>
            </a:extLst>
          </p:cNvPr>
          <p:cNvSpPr txBox="1">
            <a:spLocks/>
          </p:cNvSpPr>
          <p:nvPr/>
        </p:nvSpPr>
        <p:spPr bwMode="auto">
          <a:xfrm>
            <a:off x="0" y="1749382"/>
            <a:ext cx="2243667"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Hussein</a:t>
            </a:r>
          </a:p>
        </p:txBody>
      </p:sp>
      <p:pic>
        <p:nvPicPr>
          <p:cNvPr id="7" name="Picture 6">
            <a:extLst>
              <a:ext uri="{FF2B5EF4-FFF2-40B4-BE49-F238E27FC236}">
                <a16:creationId xmlns:a16="http://schemas.microsoft.com/office/drawing/2014/main" id="{2658FD62-5F9C-BD35-D968-F5B16966F72E}"/>
              </a:ext>
            </a:extLst>
          </p:cNvPr>
          <p:cNvPicPr>
            <a:picLocks noChangeAspect="1"/>
          </p:cNvPicPr>
          <p:nvPr/>
        </p:nvPicPr>
        <p:blipFill rotWithShape="1">
          <a:blip r:embed="rId3"/>
          <a:srcRect l="26655" t="15918" r="26193"/>
          <a:stretch>
            <a:fillRect/>
          </a:stretch>
        </p:blipFill>
        <p:spPr>
          <a:xfrm>
            <a:off x="334963" y="251240"/>
            <a:ext cx="1431227" cy="1435608"/>
          </a:xfrm>
          <a:prstGeom prst="ellipse">
            <a:avLst/>
          </a:prstGeom>
          <a:effectLst/>
        </p:spPr>
      </p:pic>
    </p:spTree>
    <p:extLst>
      <p:ext uri="{BB962C8B-B14F-4D97-AF65-F5344CB8AC3E}">
        <p14:creationId xmlns:p14="http://schemas.microsoft.com/office/powerpoint/2010/main" val="2046138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02E48-D3A4-26E6-1747-BA042B3AC32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AA46D45-3703-8925-5A78-36942F4C7F1E}"/>
              </a:ext>
            </a:extLst>
          </p:cNvPr>
          <p:cNvSpPr/>
          <p:nvPr/>
        </p:nvSpPr>
        <p:spPr bwMode="auto">
          <a:xfrm>
            <a:off x="1075980" y="2708920"/>
            <a:ext cx="9500825" cy="64807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B115E890-6DE4-29CB-1FC4-ECCF6CA3688C}"/>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A619FB5E-8DDD-8D61-E88C-ABCEC4E8E5B8}"/>
              </a:ext>
            </a:extLst>
          </p:cNvPr>
          <p:cNvSpPr>
            <a:spLocks noGrp="1"/>
          </p:cNvSpPr>
          <p:nvPr>
            <p:ph idx="1"/>
          </p:nvPr>
        </p:nvSpPr>
        <p:spPr>
          <a:xfrm>
            <a:off x="1703511" y="1340768"/>
            <a:ext cx="9500825" cy="4514258"/>
          </a:xfrm>
        </p:spPr>
        <p:txBody>
          <a:bodyPr/>
          <a:lstStyle/>
          <a:p>
            <a:pPr marL="98425" indent="0">
              <a:lnSpc>
                <a:spcPct val="100000"/>
              </a:lnSpc>
              <a:spcBef>
                <a:spcPts val="2800"/>
              </a:spcBef>
              <a:spcAft>
                <a:spcPts val="0"/>
              </a:spcAft>
              <a:buNone/>
            </a:pPr>
            <a:r>
              <a:rPr lang="en-US" sz="2500" dirty="0">
                <a:solidFill>
                  <a:schemeClr val="tx1"/>
                </a:solidFill>
              </a:rPr>
              <a:t>Introduction: ESMO 2026; Recent FDA Approvals</a:t>
            </a:r>
          </a:p>
          <a:p>
            <a:pPr marL="98425" indent="0">
              <a:lnSpc>
                <a:spcPct val="100000"/>
              </a:lnSpc>
              <a:spcBef>
                <a:spcPts val="2800"/>
              </a:spcBef>
              <a:spcAft>
                <a:spcPts val="0"/>
              </a:spcAft>
              <a:buNone/>
            </a:pPr>
            <a:r>
              <a:rPr lang="en-US" sz="2500" dirty="0">
                <a:solidFill>
                  <a:schemeClr val="tx1"/>
                </a:solidFill>
              </a:rPr>
              <a:t>Chimeric Antigen Receptor T-Cell Therapy – Dr </a:t>
            </a:r>
            <a:r>
              <a:rPr lang="en-US" sz="2500" dirty="0" err="1">
                <a:solidFill>
                  <a:schemeClr val="tx1"/>
                </a:solidFill>
              </a:rPr>
              <a:t>Lonial</a:t>
            </a:r>
            <a:endParaRPr lang="en-US" sz="2500" dirty="0">
              <a:solidFill>
                <a:schemeClr val="tx1"/>
              </a:solidFill>
            </a:endParaRPr>
          </a:p>
          <a:p>
            <a:pPr marL="98425" indent="0">
              <a:lnSpc>
                <a:spcPct val="100000"/>
              </a:lnSpc>
              <a:spcBef>
                <a:spcPts val="2800"/>
              </a:spcBef>
              <a:spcAft>
                <a:spcPts val="0"/>
              </a:spcAft>
              <a:buNone/>
            </a:pPr>
            <a:r>
              <a:rPr lang="en-US" sz="2500" dirty="0">
                <a:solidFill>
                  <a:schemeClr val="bg1"/>
                </a:solidFill>
              </a:rPr>
              <a:t>Bispecific Antibodies – Dr </a:t>
            </a:r>
            <a:r>
              <a:rPr lang="en-US" sz="2500" dirty="0" err="1">
                <a:solidFill>
                  <a:schemeClr val="bg1"/>
                </a:solidFill>
              </a:rPr>
              <a:t>Lonial</a:t>
            </a:r>
            <a:endParaRPr lang="en-US" sz="2500" dirty="0">
              <a:solidFill>
                <a:schemeClr val="bg1"/>
              </a:solidFill>
            </a:endParaRPr>
          </a:p>
          <a:p>
            <a:pPr marL="98425" indent="0">
              <a:lnSpc>
                <a:spcPct val="100000"/>
              </a:lnSpc>
              <a:spcBef>
                <a:spcPts val="2800"/>
              </a:spcBef>
              <a:spcAft>
                <a:spcPts val="0"/>
              </a:spcAft>
              <a:buNone/>
            </a:pPr>
            <a:r>
              <a:rPr lang="en-US" sz="2500" dirty="0">
                <a:solidFill>
                  <a:schemeClr val="tx1"/>
                </a:solidFill>
              </a:rPr>
              <a:t>Antibody-Drug Conjugates – Dr Richardson </a:t>
            </a:r>
          </a:p>
          <a:p>
            <a:pPr marL="98425" indent="0">
              <a:lnSpc>
                <a:spcPct val="100000"/>
              </a:lnSpc>
              <a:spcBef>
                <a:spcPts val="2800"/>
              </a:spcBef>
              <a:spcAft>
                <a:spcPts val="0"/>
              </a:spcAft>
              <a:buNone/>
            </a:pPr>
            <a:r>
              <a:rPr lang="en-US" sz="2500" dirty="0">
                <a:solidFill>
                  <a:schemeClr val="tx1"/>
                </a:solidFill>
              </a:rPr>
              <a:t>Up-Front Treatment; </a:t>
            </a:r>
            <a:r>
              <a:rPr lang="en-US" sz="2500" dirty="0" err="1">
                <a:solidFill>
                  <a:schemeClr val="tx1"/>
                </a:solidFill>
              </a:rPr>
              <a:t>CELMoDs</a:t>
            </a:r>
            <a:r>
              <a:rPr lang="en-US" sz="2500" dirty="0">
                <a:solidFill>
                  <a:schemeClr val="tx1"/>
                </a:solidFill>
              </a:rPr>
              <a:t> – Dr Richardson </a:t>
            </a:r>
          </a:p>
        </p:txBody>
      </p:sp>
    </p:spTree>
    <p:extLst>
      <p:ext uri="{BB962C8B-B14F-4D97-AF65-F5344CB8AC3E}">
        <p14:creationId xmlns:p14="http://schemas.microsoft.com/office/powerpoint/2010/main" val="26796811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AE2DC-71E1-F85B-84B7-8D2DA3D0840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339E521-0829-C7CD-92C1-9D18942DC8F5}"/>
              </a:ext>
            </a:extLst>
          </p:cNvPr>
          <p:cNvSpPr/>
          <p:nvPr/>
        </p:nvSpPr>
        <p:spPr bwMode="auto">
          <a:xfrm>
            <a:off x="661639" y="4140820"/>
            <a:ext cx="11047141" cy="758283"/>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6" name="Rectangle 5">
            <a:extLst>
              <a:ext uri="{FF2B5EF4-FFF2-40B4-BE49-F238E27FC236}">
                <a16:creationId xmlns:a16="http://schemas.microsoft.com/office/drawing/2014/main" id="{E1ED18D4-4A42-DB12-74B7-D0EE5DA46592}"/>
              </a:ext>
            </a:extLst>
          </p:cNvPr>
          <p:cNvSpPr/>
          <p:nvPr/>
        </p:nvSpPr>
        <p:spPr bwMode="auto">
          <a:xfrm>
            <a:off x="661639" y="5835806"/>
            <a:ext cx="11047141" cy="758283"/>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6D02749D-F85C-C541-8268-3413F256CE24}"/>
              </a:ext>
            </a:extLst>
          </p:cNvPr>
          <p:cNvSpPr/>
          <p:nvPr/>
        </p:nvSpPr>
        <p:spPr bwMode="auto">
          <a:xfrm>
            <a:off x="661639" y="2490439"/>
            <a:ext cx="11047141" cy="758283"/>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5728432F-FFC3-DD9B-D141-41ABA48F23A6}"/>
              </a:ext>
            </a:extLst>
          </p:cNvPr>
          <p:cNvSpPr>
            <a:spLocks noGrp="1"/>
          </p:cNvSpPr>
          <p:nvPr>
            <p:ph type="title"/>
          </p:nvPr>
        </p:nvSpPr>
        <p:spPr>
          <a:xfrm>
            <a:off x="412574" y="247704"/>
            <a:ext cx="11358389" cy="1143000"/>
          </a:xfrm>
        </p:spPr>
        <p:txBody>
          <a:bodyPr/>
          <a:lstStyle/>
          <a:p>
            <a:pPr>
              <a:spcBef>
                <a:spcPts val="1200"/>
              </a:spcBef>
            </a:pPr>
            <a:r>
              <a:rPr lang="en-US" dirty="0">
                <a:solidFill>
                  <a:srgbClr val="0432FF"/>
                </a:solidFill>
              </a:rPr>
              <a:t>Bispecific Antibodies</a:t>
            </a:r>
            <a:br>
              <a:rPr lang="en-US" dirty="0">
                <a:solidFill>
                  <a:srgbClr val="0432FF"/>
                </a:solidFill>
              </a:rPr>
            </a:br>
            <a:endParaRPr lang="en-US" sz="2400" dirty="0">
              <a:solidFill>
                <a:srgbClr val="0432FF"/>
              </a:solidFill>
            </a:endParaRPr>
          </a:p>
        </p:txBody>
      </p:sp>
      <p:sp>
        <p:nvSpPr>
          <p:cNvPr id="3" name="Content Placeholder 2">
            <a:extLst>
              <a:ext uri="{FF2B5EF4-FFF2-40B4-BE49-F238E27FC236}">
                <a16:creationId xmlns:a16="http://schemas.microsoft.com/office/drawing/2014/main" id="{931CCCCA-7DF1-00B4-8248-EE55F0018E0B}"/>
              </a:ext>
            </a:extLst>
          </p:cNvPr>
          <p:cNvSpPr>
            <a:spLocks noGrp="1"/>
          </p:cNvSpPr>
          <p:nvPr>
            <p:ph idx="1"/>
          </p:nvPr>
        </p:nvSpPr>
        <p:spPr>
          <a:xfrm>
            <a:off x="839416" y="1392524"/>
            <a:ext cx="10153128" cy="4799013"/>
          </a:xfrm>
        </p:spPr>
        <p:txBody>
          <a:bodyPr/>
          <a:lstStyle/>
          <a:p>
            <a:pPr marL="119063" lvl="1" indent="0">
              <a:spcBef>
                <a:spcPts val="48"/>
              </a:spcBef>
              <a:spcAft>
                <a:spcPts val="400"/>
              </a:spcAft>
              <a:buNone/>
            </a:pPr>
            <a:r>
              <a:rPr lang="en-US" sz="1800" dirty="0">
                <a:solidFill>
                  <a:schemeClr val="tx1"/>
                </a:solidFill>
              </a:rPr>
              <a:t>Select Datasets</a:t>
            </a:r>
          </a:p>
          <a:p>
            <a:pPr marL="295275" lvl="1" indent="-295275">
              <a:spcBef>
                <a:spcPts val="48"/>
              </a:spcBef>
              <a:spcAft>
                <a:spcPts val="400"/>
              </a:spcAft>
              <a:buFont typeface="Arial" panose="020B0604020202020204" pitchFamily="34" charset="0"/>
              <a:buChar char="•"/>
            </a:pPr>
            <a:r>
              <a:rPr lang="en-US" sz="1800" b="0" dirty="0">
                <a:solidFill>
                  <a:schemeClr val="tx1"/>
                </a:solidFill>
              </a:rPr>
              <a:t>Mateos M-V et al. Phase 3 Randomized Study of </a:t>
            </a:r>
            <a:r>
              <a:rPr lang="en-US" sz="1800" b="0" dirty="0" err="1">
                <a:solidFill>
                  <a:schemeClr val="tx1"/>
                </a:solidFill>
              </a:rPr>
              <a:t>Teclistamab</a:t>
            </a:r>
            <a:r>
              <a:rPr lang="en-US" sz="1800" b="0" dirty="0">
                <a:solidFill>
                  <a:schemeClr val="tx1"/>
                </a:solidFill>
              </a:rPr>
              <a:t> plus Daratumumab versus Investigator’s Choice of Daratumumab and Dexamethasone with Either Pomalidomide or Bortezomib in Patients with Relapsed Refractory Multiple Myeloma: Results of Majestec-3. ASH 2025;Abstract LBA-6.</a:t>
            </a:r>
          </a:p>
          <a:p>
            <a:pPr marL="295275" lvl="1" indent="-295275">
              <a:spcBef>
                <a:spcPts val="48"/>
              </a:spcBef>
              <a:spcAft>
                <a:spcPts val="400"/>
              </a:spcAft>
              <a:buFont typeface="Arial" panose="020B0604020202020204" pitchFamily="34" charset="0"/>
              <a:buChar char="•"/>
            </a:pPr>
            <a:endParaRPr lang="en-US" sz="800" b="0" dirty="0">
              <a:solidFill>
                <a:schemeClr val="tx1"/>
              </a:solidFill>
            </a:endParaRPr>
          </a:p>
          <a:p>
            <a:pPr marL="295275" lvl="1" indent="-295275">
              <a:spcBef>
                <a:spcPts val="48"/>
              </a:spcBef>
              <a:spcAft>
                <a:spcPts val="400"/>
              </a:spcAft>
              <a:buFont typeface="Arial" panose="020B0604020202020204" pitchFamily="34" charset="0"/>
              <a:buChar char="•"/>
            </a:pPr>
            <a:r>
              <a:rPr lang="en-US" sz="1800" b="0" dirty="0">
                <a:solidFill>
                  <a:schemeClr val="bg1"/>
                </a:solidFill>
              </a:rPr>
              <a:t>Costa LJ et al. </a:t>
            </a:r>
            <a:r>
              <a:rPr lang="en-US" sz="1800" b="0" dirty="0" err="1">
                <a:solidFill>
                  <a:schemeClr val="bg1"/>
                </a:solidFill>
              </a:rPr>
              <a:t>Teclistamab</a:t>
            </a:r>
            <a:r>
              <a:rPr lang="en-US" sz="1800" b="0" dirty="0">
                <a:solidFill>
                  <a:schemeClr val="bg1"/>
                </a:solidFill>
              </a:rPr>
              <a:t> plus Daratumumab in Relapsed or Refractory Multiple Myeloma. </a:t>
            </a:r>
            <a:r>
              <a:rPr lang="en-US" sz="1800" b="0" i="1" dirty="0">
                <a:solidFill>
                  <a:schemeClr val="bg1"/>
                </a:solidFill>
              </a:rPr>
              <a:t>N Engl J Med </a:t>
            </a:r>
            <a:r>
              <a:rPr lang="en-US" sz="1800" b="0" dirty="0">
                <a:solidFill>
                  <a:schemeClr val="bg1"/>
                </a:solidFill>
              </a:rPr>
              <a:t>2026;394:739-52. </a:t>
            </a:r>
          </a:p>
          <a:p>
            <a:pPr marL="295275" lvl="1" indent="-295275">
              <a:spcBef>
                <a:spcPts val="48"/>
              </a:spcBef>
              <a:spcAft>
                <a:spcPts val="400"/>
              </a:spcAft>
              <a:buFont typeface="Arial" panose="020B0604020202020204" pitchFamily="34" charset="0"/>
              <a:buChar char="•"/>
            </a:pPr>
            <a:endParaRPr lang="en-US" sz="800" b="0" dirty="0">
              <a:solidFill>
                <a:schemeClr val="tx1"/>
              </a:solidFill>
            </a:endParaRPr>
          </a:p>
          <a:p>
            <a:pPr marL="295275" lvl="1" indent="-295275">
              <a:spcBef>
                <a:spcPts val="48"/>
              </a:spcBef>
              <a:spcAft>
                <a:spcPts val="400"/>
              </a:spcAft>
              <a:buFont typeface="Arial" panose="020B0604020202020204" pitchFamily="34" charset="0"/>
              <a:buChar char="•"/>
            </a:pPr>
            <a:r>
              <a:rPr lang="en-US" sz="1800" b="0" dirty="0">
                <a:solidFill>
                  <a:schemeClr val="tx1"/>
                </a:solidFill>
              </a:rPr>
              <a:t>Mina R et al. MajesTEC-9: A Phase 3 Randomized Study of </a:t>
            </a:r>
            <a:r>
              <a:rPr lang="en-US" sz="1800" b="0" dirty="0" err="1">
                <a:solidFill>
                  <a:schemeClr val="tx1"/>
                </a:solidFill>
              </a:rPr>
              <a:t>Teclistamab</a:t>
            </a:r>
            <a:r>
              <a:rPr lang="en-US" sz="1800" b="0" dirty="0">
                <a:solidFill>
                  <a:schemeClr val="tx1"/>
                </a:solidFill>
              </a:rPr>
              <a:t> Monotherapy vs Investigator’s Choice of Pomalidomide, Bortezomib, and Dexamethasone or Carfilzomib and Dexamethasone (</a:t>
            </a:r>
            <a:r>
              <a:rPr lang="en-US" sz="1800" b="0" dirty="0" err="1">
                <a:solidFill>
                  <a:schemeClr val="tx1"/>
                </a:solidFill>
              </a:rPr>
              <a:t>PVd</a:t>
            </a:r>
            <a:r>
              <a:rPr lang="en-US" sz="1800" b="0" dirty="0">
                <a:solidFill>
                  <a:schemeClr val="tx1"/>
                </a:solidFill>
              </a:rPr>
              <a:t>/</a:t>
            </a:r>
            <a:r>
              <a:rPr lang="en-US" sz="1800" b="0" dirty="0" err="1">
                <a:solidFill>
                  <a:schemeClr val="tx1"/>
                </a:solidFill>
              </a:rPr>
              <a:t>Kd</a:t>
            </a:r>
            <a:r>
              <a:rPr lang="en-US" sz="1800" b="0" dirty="0">
                <a:solidFill>
                  <a:schemeClr val="tx1"/>
                </a:solidFill>
              </a:rPr>
              <a:t>) in Patients (Pts) with Relapsed Refractory Multiple Myeloma (RRMM). ASCO 2026;Abstract 7507.</a:t>
            </a:r>
          </a:p>
          <a:p>
            <a:pPr marL="295275" lvl="1" indent="-295275">
              <a:spcBef>
                <a:spcPts val="48"/>
              </a:spcBef>
              <a:spcAft>
                <a:spcPts val="400"/>
              </a:spcAft>
              <a:buFont typeface="Arial" panose="020B0604020202020204" pitchFamily="34" charset="0"/>
              <a:buChar char="•"/>
            </a:pPr>
            <a:endParaRPr lang="en-US" sz="800" b="0" dirty="0">
              <a:solidFill>
                <a:schemeClr val="tx1"/>
              </a:solidFill>
            </a:endParaRPr>
          </a:p>
          <a:p>
            <a:pPr marL="295275" lvl="1" indent="-295275">
              <a:spcBef>
                <a:spcPts val="48"/>
              </a:spcBef>
              <a:spcAft>
                <a:spcPts val="400"/>
              </a:spcAft>
              <a:buFont typeface="Arial" panose="020B0604020202020204" pitchFamily="34" charset="0"/>
              <a:buChar char="•"/>
            </a:pPr>
            <a:r>
              <a:rPr lang="en-US" sz="1800" b="0" dirty="0" err="1">
                <a:solidFill>
                  <a:schemeClr val="bg1"/>
                </a:solidFill>
              </a:rPr>
              <a:t>Touzeau</a:t>
            </a:r>
            <a:r>
              <a:rPr lang="en-US" sz="1800" b="0" dirty="0">
                <a:solidFill>
                  <a:schemeClr val="bg1"/>
                </a:solidFill>
              </a:rPr>
              <a:t> C et al. </a:t>
            </a:r>
            <a:r>
              <a:rPr lang="en-US" sz="1800" b="0" dirty="0" err="1">
                <a:solidFill>
                  <a:schemeClr val="bg1"/>
                </a:solidFill>
              </a:rPr>
              <a:t>Teclistamab</a:t>
            </a:r>
            <a:r>
              <a:rPr lang="en-US" sz="1800" b="0" dirty="0">
                <a:solidFill>
                  <a:schemeClr val="bg1"/>
                </a:solidFill>
              </a:rPr>
              <a:t> in Multiple Myeloma with One to Three Previous Lines of Therapy. </a:t>
            </a:r>
            <a:r>
              <a:rPr lang="en-US" sz="1800" b="0" i="1" dirty="0">
                <a:solidFill>
                  <a:schemeClr val="bg1"/>
                </a:solidFill>
              </a:rPr>
              <a:t>N Engl J Med</a:t>
            </a:r>
            <a:r>
              <a:rPr lang="en-US" sz="1800" b="0" dirty="0">
                <a:solidFill>
                  <a:schemeClr val="bg1"/>
                </a:solidFill>
              </a:rPr>
              <a:t> 2026;395:440-53.</a:t>
            </a:r>
          </a:p>
          <a:p>
            <a:pPr marL="295275" lvl="1" indent="-295275">
              <a:spcBef>
                <a:spcPts val="48"/>
              </a:spcBef>
              <a:spcAft>
                <a:spcPts val="400"/>
              </a:spcAft>
              <a:buFont typeface="Arial" panose="020B0604020202020204" pitchFamily="34" charset="0"/>
              <a:buChar char="•"/>
            </a:pPr>
            <a:endParaRPr lang="en-US" sz="800" b="0" dirty="0">
              <a:solidFill>
                <a:schemeClr val="tx1"/>
              </a:solidFill>
            </a:endParaRPr>
          </a:p>
          <a:p>
            <a:pPr marL="295275" lvl="1" indent="-295275">
              <a:spcBef>
                <a:spcPts val="48"/>
              </a:spcBef>
              <a:spcAft>
                <a:spcPts val="400"/>
              </a:spcAft>
              <a:buFont typeface="Arial" panose="020B0604020202020204" pitchFamily="34" charset="0"/>
              <a:buChar char="•"/>
            </a:pPr>
            <a:r>
              <a:rPr lang="en-US" sz="1800" b="0" dirty="0">
                <a:solidFill>
                  <a:schemeClr val="tx1"/>
                </a:solidFill>
              </a:rPr>
              <a:t>Voorhees P et al. Phase 3, Randomized Study of </a:t>
            </a:r>
            <a:r>
              <a:rPr lang="en-US" sz="1800" b="0" dirty="0" err="1">
                <a:solidFill>
                  <a:schemeClr val="tx1"/>
                </a:solidFill>
              </a:rPr>
              <a:t>Talquetamab</a:t>
            </a:r>
            <a:r>
              <a:rPr lang="en-US" sz="1800" b="0" dirty="0">
                <a:solidFill>
                  <a:schemeClr val="tx1"/>
                </a:solidFill>
              </a:rPr>
              <a:t> (TAL) plus Daratumumab (Dara) </a:t>
            </a:r>
            <a:r>
              <a:rPr lang="en-US" sz="1800" b="0" u="sng" dirty="0">
                <a:solidFill>
                  <a:schemeClr val="tx1"/>
                </a:solidFill>
              </a:rPr>
              <a:t>+</a:t>
            </a:r>
            <a:r>
              <a:rPr lang="en-US" sz="1800" b="0" dirty="0">
                <a:solidFill>
                  <a:schemeClr val="tx1"/>
                </a:solidFill>
              </a:rPr>
              <a:t> Pomalidomide (Pom) vs Dara plus Pom and Dexamethasone (DPD) in Relapsed/Refractory Multiple Myeloma (RRMM): MonumenTAL-3. EHA 2026;Abstract S100 and IMS 2026;Abstract PA-350.</a:t>
            </a:r>
          </a:p>
          <a:p>
            <a:pPr marL="295275" lvl="1" indent="-295275">
              <a:spcBef>
                <a:spcPts val="48"/>
              </a:spcBef>
              <a:spcAft>
                <a:spcPts val="400"/>
              </a:spcAft>
              <a:buFont typeface="Arial" panose="020B0604020202020204" pitchFamily="34" charset="0"/>
              <a:buChar char="•"/>
            </a:pPr>
            <a:endParaRPr lang="en-US" sz="800" b="0" dirty="0">
              <a:solidFill>
                <a:schemeClr val="tx1"/>
              </a:solidFill>
            </a:endParaRPr>
          </a:p>
          <a:p>
            <a:pPr marL="295275" lvl="1" indent="-295275">
              <a:spcBef>
                <a:spcPts val="48"/>
              </a:spcBef>
              <a:spcAft>
                <a:spcPts val="400"/>
              </a:spcAft>
              <a:buFont typeface="Arial" panose="020B0604020202020204" pitchFamily="34" charset="0"/>
              <a:buChar char="•"/>
            </a:pPr>
            <a:r>
              <a:rPr lang="en-US" sz="1800" b="0" dirty="0">
                <a:solidFill>
                  <a:schemeClr val="bg1"/>
                </a:solidFill>
              </a:rPr>
              <a:t>Mina R et al. </a:t>
            </a:r>
            <a:r>
              <a:rPr lang="en-US" sz="1800" b="0" dirty="0" err="1">
                <a:solidFill>
                  <a:schemeClr val="bg1"/>
                </a:solidFill>
              </a:rPr>
              <a:t>Talquetamab</a:t>
            </a:r>
            <a:r>
              <a:rPr lang="en-US" sz="1800" b="0" dirty="0">
                <a:solidFill>
                  <a:schemeClr val="bg1"/>
                </a:solidFill>
              </a:rPr>
              <a:t>-Daratumumab in Relapsed or Refractory Myeloma. </a:t>
            </a:r>
            <a:r>
              <a:rPr lang="en-US" sz="1800" b="0" i="1" dirty="0">
                <a:solidFill>
                  <a:schemeClr val="bg1"/>
                </a:solidFill>
              </a:rPr>
              <a:t>N Engl J Med </a:t>
            </a:r>
            <a:r>
              <a:rPr lang="en-US" sz="1800" b="0" dirty="0">
                <a:solidFill>
                  <a:schemeClr val="bg1"/>
                </a:solidFill>
              </a:rPr>
              <a:t>2026;395:671-83.  </a:t>
            </a:r>
          </a:p>
        </p:txBody>
      </p:sp>
      <p:pic>
        <p:nvPicPr>
          <p:cNvPr id="7" name="Picture 6" descr="A close up of a sign&#10;&#10;Description automatically generated">
            <a:extLst>
              <a:ext uri="{FF2B5EF4-FFF2-40B4-BE49-F238E27FC236}">
                <a16:creationId xmlns:a16="http://schemas.microsoft.com/office/drawing/2014/main" id="{D0E8690D-66E1-DF44-8D04-804DCF6287B0}"/>
              </a:ext>
            </a:extLst>
          </p:cNvPr>
          <p:cNvPicPr>
            <a:picLocks noChangeAspect="1"/>
          </p:cNvPicPr>
          <p:nvPr/>
        </p:nvPicPr>
        <p:blipFill>
          <a:blip r:embed="rId3">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77436449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89F49-B4C5-B344-DD72-C96F73F7109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931395-5D0A-E9D6-1A1B-8EE622F62CB5}"/>
              </a:ext>
            </a:extLst>
          </p:cNvPr>
          <p:cNvSpPr>
            <a:spLocks noGrp="1"/>
          </p:cNvSpPr>
          <p:nvPr>
            <p:ph type="title"/>
          </p:nvPr>
        </p:nvSpPr>
        <p:spPr>
          <a:xfrm>
            <a:off x="0" y="426226"/>
            <a:ext cx="12191999" cy="766709"/>
          </a:xfrm>
        </p:spPr>
        <p:txBody>
          <a:bodyPr>
            <a:normAutofit/>
          </a:bodyPr>
          <a:lstStyle/>
          <a:p>
            <a:pPr algn="ctr"/>
            <a:r>
              <a:rPr lang="en-US" sz="3200" b="1" noProof="0" dirty="0">
                <a:solidFill>
                  <a:srgbClr val="0432FF"/>
                </a:solidFill>
              </a:rPr>
              <a:t>Bispecific Antibody Targets and Mechanism of Action</a:t>
            </a:r>
          </a:p>
        </p:txBody>
      </p:sp>
      <p:pic>
        <p:nvPicPr>
          <p:cNvPr id="8" name="Picture 7">
            <a:extLst>
              <a:ext uri="{FF2B5EF4-FFF2-40B4-BE49-F238E27FC236}">
                <a16:creationId xmlns:a16="http://schemas.microsoft.com/office/drawing/2014/main" id="{934CFF8D-EF88-0483-B53E-18888B98AF4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r="4947"/>
          <a:stretch/>
        </p:blipFill>
        <p:spPr>
          <a:xfrm>
            <a:off x="127223" y="1780083"/>
            <a:ext cx="5788628" cy="2622872"/>
          </a:xfrm>
          <a:prstGeom prst="rect">
            <a:avLst/>
          </a:prstGeom>
        </p:spPr>
      </p:pic>
      <p:graphicFrame>
        <p:nvGraphicFramePr>
          <p:cNvPr id="9" name="Table 8">
            <a:extLst>
              <a:ext uri="{FF2B5EF4-FFF2-40B4-BE49-F238E27FC236}">
                <a16:creationId xmlns:a16="http://schemas.microsoft.com/office/drawing/2014/main" id="{771CC946-D5F2-4596-FF96-1108796F9DCA}"/>
              </a:ext>
            </a:extLst>
          </p:cNvPr>
          <p:cNvGraphicFramePr>
            <a:graphicFrameLocks noGrp="1"/>
          </p:cNvGraphicFramePr>
          <p:nvPr/>
        </p:nvGraphicFramePr>
        <p:xfrm>
          <a:off x="6051029" y="1780083"/>
          <a:ext cx="5968778" cy="3962400"/>
        </p:xfrm>
        <a:graphic>
          <a:graphicData uri="http://schemas.openxmlformats.org/drawingml/2006/table">
            <a:tbl>
              <a:tblPr firstRow="1">
                <a:tableStyleId>{21E4AEA4-8DFA-4A89-87EB-49C32662AFE0}</a:tableStyleId>
              </a:tblPr>
              <a:tblGrid>
                <a:gridCol w="1264171">
                  <a:extLst>
                    <a:ext uri="{9D8B030D-6E8A-4147-A177-3AD203B41FA5}">
                      <a16:colId xmlns:a16="http://schemas.microsoft.com/office/drawing/2014/main" val="2967124894"/>
                    </a:ext>
                  </a:extLst>
                </a:gridCol>
                <a:gridCol w="1633928">
                  <a:extLst>
                    <a:ext uri="{9D8B030D-6E8A-4147-A177-3AD203B41FA5}">
                      <a16:colId xmlns:a16="http://schemas.microsoft.com/office/drawing/2014/main" val="1702347790"/>
                    </a:ext>
                  </a:extLst>
                </a:gridCol>
                <a:gridCol w="1562392">
                  <a:extLst>
                    <a:ext uri="{9D8B030D-6E8A-4147-A177-3AD203B41FA5}">
                      <a16:colId xmlns:a16="http://schemas.microsoft.com/office/drawing/2014/main" val="2680257608"/>
                    </a:ext>
                  </a:extLst>
                </a:gridCol>
                <a:gridCol w="1508287">
                  <a:extLst>
                    <a:ext uri="{9D8B030D-6E8A-4147-A177-3AD203B41FA5}">
                      <a16:colId xmlns:a16="http://schemas.microsoft.com/office/drawing/2014/main" val="3877444473"/>
                    </a:ext>
                  </a:extLst>
                </a:gridCol>
              </a:tblGrid>
              <a:tr h="0">
                <a:tc>
                  <a:txBody>
                    <a:bodyPr/>
                    <a:lstStyle/>
                    <a:p>
                      <a:endParaRPr lang="en-US" sz="1400" noProof="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1600" noProof="0" dirty="0">
                          <a:solidFill>
                            <a:schemeClr val="bg1"/>
                          </a:solidFill>
                        </a:rPr>
                        <a:t>BCMA</a:t>
                      </a:r>
                      <a:endParaRPr lang="en-US" sz="1600" noProof="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1600" noProof="0" dirty="0">
                          <a:solidFill>
                            <a:schemeClr val="bg1"/>
                          </a:solidFill>
                        </a:rPr>
                        <a:t>GPRC5D</a:t>
                      </a:r>
                      <a:endParaRPr lang="en-US" sz="1600" noProof="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1600" noProof="0" dirty="0">
                          <a:solidFill>
                            <a:schemeClr val="bg1"/>
                          </a:solidFill>
                        </a:rPr>
                        <a:t>FcRH5</a:t>
                      </a:r>
                      <a:endParaRPr lang="en-US" sz="1600" noProof="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285419887"/>
                  </a:ext>
                </a:extLst>
              </a:tr>
              <a:tr h="0">
                <a:tc>
                  <a:txBody>
                    <a:bodyPr/>
                    <a:lstStyle/>
                    <a:p>
                      <a:r>
                        <a:rPr lang="en-US" sz="1600" b="1" noProof="0" dirty="0">
                          <a:latin typeface="Calibri" panose="020F0502020204030204" pitchFamily="34" charset="0"/>
                          <a:cs typeface="Calibri" panose="020F0502020204030204" pitchFamily="34" charset="0"/>
                        </a:rPr>
                        <a:t>Expression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1600" noProof="0" dirty="0">
                          <a:latin typeface="Calibri" panose="020F0502020204030204" pitchFamily="34" charset="0"/>
                          <a:cs typeface="Calibri" panose="020F0502020204030204" pitchFamily="34" charset="0"/>
                        </a:rPr>
                        <a:t>Plasma cells, </a:t>
                      </a:r>
                    </a:p>
                    <a:p>
                      <a:pPr algn="ctr"/>
                      <a:r>
                        <a:rPr lang="en-US" sz="1600" noProof="0" dirty="0">
                          <a:latin typeface="Calibri" panose="020F0502020204030204" pitchFamily="34" charset="0"/>
                          <a:cs typeface="Calibri" panose="020F0502020204030204" pitchFamily="34" charset="0"/>
                        </a:rPr>
                        <a:t>plasmablasts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1600" noProof="0" dirty="0">
                          <a:latin typeface="Calibri" panose="020F0502020204030204" pitchFamily="34" charset="0"/>
                          <a:cs typeface="Calibri" panose="020F0502020204030204" pitchFamily="34" charset="0"/>
                        </a:rPr>
                        <a:t>Plasma cells, hair follicles, eccrine glands, filiform papillae of tongue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1600" noProof="0" dirty="0">
                          <a:latin typeface="Calibri" panose="020F0502020204030204" pitchFamily="34" charset="0"/>
                          <a:cs typeface="Calibri" panose="020F0502020204030204" pitchFamily="34" charset="0"/>
                        </a:rPr>
                        <a:t>B-cell lineage cells, including plasma cells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2813375794"/>
                  </a:ext>
                </a:extLst>
              </a:tr>
              <a:tr h="370840">
                <a:tc>
                  <a:txBody>
                    <a:bodyPr/>
                    <a:lstStyle/>
                    <a:p>
                      <a:r>
                        <a:rPr lang="en-US" sz="1600" b="1" noProof="0" dirty="0">
                          <a:latin typeface="Calibri" panose="020F0502020204030204" pitchFamily="34" charset="0"/>
                          <a:cs typeface="Calibri" panose="020F0502020204030204" pitchFamily="34" charset="0"/>
                        </a:rPr>
                        <a:t>Biological significance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noProof="0" dirty="0">
                          <a:latin typeface="Calibri" panose="020F0502020204030204" pitchFamily="34" charset="0"/>
                          <a:cs typeface="Calibri" panose="020F0502020204030204" pitchFamily="34" charset="0"/>
                        </a:rPr>
                        <a:t>Survival/growth of plasma cells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noProof="0" dirty="0">
                          <a:latin typeface="Calibri" panose="020F0502020204030204" pitchFamily="34" charset="0"/>
                          <a:cs typeface="Calibri" panose="020F0502020204030204" pitchFamily="34" charset="0"/>
                        </a:rPr>
                        <a:t>Unclear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noProof="0" dirty="0">
                          <a:latin typeface="Calibri" panose="020F0502020204030204" pitchFamily="34" charset="0"/>
                          <a:cs typeface="Calibri" panose="020F0502020204030204" pitchFamily="34" charset="0"/>
                        </a:rPr>
                        <a:t>Unclear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3890948"/>
                  </a:ext>
                </a:extLst>
              </a:tr>
              <a:tr h="117160">
                <a:tc>
                  <a:txBody>
                    <a:bodyPr/>
                    <a:lstStyle/>
                    <a:p>
                      <a:r>
                        <a:rPr lang="en-US" sz="1600" b="1" noProof="0" dirty="0">
                          <a:latin typeface="Calibri" panose="020F0502020204030204" pitchFamily="34" charset="0"/>
                          <a:cs typeface="Calibri" panose="020F0502020204030204" pitchFamily="34" charset="0"/>
                        </a:rPr>
                        <a:t>Location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1600" b="0" kern="1200" noProof="0" dirty="0">
                          <a:solidFill>
                            <a:schemeClr val="dk1"/>
                          </a:solidFill>
                          <a:effectLst/>
                          <a:latin typeface="Calibri" panose="020F0502020204030204" pitchFamily="34" charset="0"/>
                          <a:cs typeface="Calibri" panose="020F0502020204030204" pitchFamily="34" charset="0"/>
                        </a:rPr>
                        <a:t>16p13</a:t>
                      </a:r>
                      <a:endParaRPr lang="en-US" sz="1600" noProof="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1600" noProof="0" dirty="0">
                          <a:latin typeface="Calibri" panose="020F0502020204030204" pitchFamily="34" charset="0"/>
                          <a:cs typeface="Calibri" panose="020F0502020204030204" pitchFamily="34" charset="0"/>
                        </a:rPr>
                        <a:t>12p13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1600" noProof="0" dirty="0">
                          <a:latin typeface="Calibri" panose="020F0502020204030204" pitchFamily="34" charset="0"/>
                          <a:cs typeface="Calibri" panose="020F0502020204030204" pitchFamily="34" charset="0"/>
                        </a:rPr>
                        <a:t>1q21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4285825176"/>
                  </a:ext>
                </a:extLst>
              </a:tr>
              <a:tr h="312215">
                <a:tc>
                  <a:txBody>
                    <a:bodyPr/>
                    <a:lstStyle/>
                    <a:p>
                      <a:r>
                        <a:rPr lang="en-US" sz="1600" b="1" noProof="0" dirty="0">
                          <a:latin typeface="Calibri" panose="020F0502020204030204" pitchFamily="34" charset="0"/>
                          <a:cs typeface="Calibri" panose="020F0502020204030204" pitchFamily="34" charset="0"/>
                        </a:rPr>
                        <a:t>Extracellular shedding?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noProof="0" dirty="0">
                          <a:latin typeface="Calibri" panose="020F0502020204030204" pitchFamily="34" charset="0"/>
                          <a:cs typeface="Calibri" panose="020F050202020403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noProof="0" dirty="0">
                          <a:latin typeface="Calibri" panose="020F0502020204030204" pitchFamily="34" charset="0"/>
                          <a:cs typeface="Calibri" panose="020F0502020204030204" pitchFamily="34" charset="0"/>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noProof="0" dirty="0">
                          <a:latin typeface="Calibri" panose="020F0502020204030204" pitchFamily="34" charset="0"/>
                          <a:cs typeface="Calibri" panose="020F050202020403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66048217"/>
                  </a:ext>
                </a:extLst>
              </a:tr>
              <a:tr h="312215">
                <a:tc>
                  <a:txBody>
                    <a:bodyPr/>
                    <a:lstStyle/>
                    <a:p>
                      <a:r>
                        <a:rPr lang="en-US" sz="1600" b="1" noProof="0" dirty="0">
                          <a:latin typeface="Calibri" panose="020F0502020204030204" pitchFamily="34" charset="0"/>
                          <a:cs typeface="Calibri" panose="020F0502020204030204" pitchFamily="34" charset="0"/>
                        </a:rPr>
                        <a:t>Select agents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1600" noProof="0" dirty="0" err="1">
                          <a:latin typeface="Calibri" panose="020F0502020204030204" pitchFamily="34" charset="0"/>
                          <a:cs typeface="Calibri" panose="020F0502020204030204" pitchFamily="34" charset="0"/>
                        </a:rPr>
                        <a:t>Elranatamab</a:t>
                      </a:r>
                      <a:r>
                        <a:rPr lang="en-US" sz="1600" noProof="0" dirty="0">
                          <a:latin typeface="Calibri" panose="020F0502020204030204" pitchFamily="34" charset="0"/>
                          <a:cs typeface="Calibri" panose="020F0502020204030204" pitchFamily="34" charset="0"/>
                        </a:rPr>
                        <a:t>, </a:t>
                      </a:r>
                      <a:r>
                        <a:rPr lang="en-US" sz="1600" noProof="0" dirty="0" err="1">
                          <a:latin typeface="Calibri" panose="020F0502020204030204" pitchFamily="34" charset="0"/>
                          <a:cs typeface="Calibri" panose="020F0502020204030204" pitchFamily="34" charset="0"/>
                        </a:rPr>
                        <a:t>teclistamab</a:t>
                      </a:r>
                      <a:r>
                        <a:rPr lang="en-US" sz="1600" noProof="0" dirty="0">
                          <a:latin typeface="Calibri" panose="020F0502020204030204" pitchFamily="34" charset="0"/>
                          <a:cs typeface="Calibri" panose="020F0502020204030204" pitchFamily="34" charset="0"/>
                        </a:rPr>
                        <a:t>,</a:t>
                      </a:r>
                    </a:p>
                    <a:p>
                      <a:pPr algn="ctr"/>
                      <a:r>
                        <a:rPr lang="en-US" sz="1600" noProof="0" dirty="0" err="1">
                          <a:latin typeface="Calibri" panose="020F0502020204030204" pitchFamily="34" charset="0"/>
                          <a:cs typeface="Calibri" panose="020F0502020204030204" pitchFamily="34" charset="0"/>
                        </a:rPr>
                        <a:t>linvoseltamab</a:t>
                      </a:r>
                      <a:endParaRPr lang="en-US" sz="1600" noProof="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1600" noProof="0" dirty="0" err="1">
                          <a:latin typeface="Calibri" panose="020F0502020204030204" pitchFamily="34" charset="0"/>
                          <a:cs typeface="Calibri" panose="020F0502020204030204" pitchFamily="34" charset="0"/>
                        </a:rPr>
                        <a:t>Talquetamab</a:t>
                      </a:r>
                      <a:endParaRPr lang="en-US" sz="1600" noProof="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sz="1600" noProof="0" dirty="0" err="1">
                          <a:latin typeface="Calibri" panose="020F0502020204030204" pitchFamily="34" charset="0"/>
                          <a:cs typeface="Calibri" panose="020F0502020204030204" pitchFamily="34" charset="0"/>
                        </a:rPr>
                        <a:t>Cevostamab</a:t>
                      </a:r>
                      <a:endParaRPr lang="en-US" sz="1600" noProof="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2910633779"/>
                  </a:ext>
                </a:extLst>
              </a:tr>
            </a:tbl>
          </a:graphicData>
        </a:graphic>
      </p:graphicFrame>
      <p:sp>
        <p:nvSpPr>
          <p:cNvPr id="10" name="TextBox 9">
            <a:extLst>
              <a:ext uri="{FF2B5EF4-FFF2-40B4-BE49-F238E27FC236}">
                <a16:creationId xmlns:a16="http://schemas.microsoft.com/office/drawing/2014/main" id="{19EFA6C6-C4B3-329A-127E-7FDA5848B663}"/>
              </a:ext>
            </a:extLst>
          </p:cNvPr>
          <p:cNvSpPr txBox="1"/>
          <p:nvPr/>
        </p:nvSpPr>
        <p:spPr>
          <a:xfrm>
            <a:off x="30871" y="4509120"/>
            <a:ext cx="5788628" cy="692497"/>
          </a:xfrm>
          <a:prstGeom prst="rect">
            <a:avLst/>
          </a:prstGeom>
          <a:noFill/>
        </p:spPr>
        <p:txBody>
          <a:bodyPr wrap="square" bIns="9144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Rees M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Front Immunol</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2024;15:1424925; Yu B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 </a:t>
            </a:r>
            <a:r>
              <a:rPr kumimoji="0" lang="en-US" sz="1200" b="0" i="1"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Hematol</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Oncol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2020;13:125;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Rodrigueze</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-Otero P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Cancer J</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2024;14:24; Li J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Cancer Cell</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2017;31:383-95; Ise T et al.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Leukemia</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2007;21:169-74.</a:t>
            </a:r>
          </a:p>
        </p:txBody>
      </p:sp>
      <p:sp>
        <p:nvSpPr>
          <p:cNvPr id="2" name="TextBox 1">
            <a:extLst>
              <a:ext uri="{FF2B5EF4-FFF2-40B4-BE49-F238E27FC236}">
                <a16:creationId xmlns:a16="http://schemas.microsoft.com/office/drawing/2014/main" id="{C1E1A422-B5F6-DA60-66CC-D5CA4E633DED}"/>
              </a:ext>
            </a:extLst>
          </p:cNvPr>
          <p:cNvSpPr txBox="1"/>
          <p:nvPr/>
        </p:nvSpPr>
        <p:spPr>
          <a:xfrm>
            <a:off x="127223" y="6447878"/>
            <a:ext cx="4730910"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Adapted from content provided courtesy of Hans Lee, MD</a:t>
            </a:r>
          </a:p>
        </p:txBody>
      </p:sp>
    </p:spTree>
    <p:extLst>
      <p:ext uri="{BB962C8B-B14F-4D97-AF65-F5344CB8AC3E}">
        <p14:creationId xmlns:p14="http://schemas.microsoft.com/office/powerpoint/2010/main" val="399491779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 y="294775"/>
            <a:ext cx="12192000" cy="720795"/>
          </a:xfrm>
        </p:spPr>
        <p:txBody>
          <a:bodyPr>
            <a:normAutofit/>
          </a:bodyPr>
          <a:lstStyle/>
          <a:p>
            <a:pPr algn="ctr"/>
            <a:r>
              <a:rPr lang="en-US" sz="3200" dirty="0">
                <a:solidFill>
                  <a:srgbClr val="0432FF"/>
                </a:solidFill>
              </a:rPr>
              <a:t>Approved Bispecific T-Cell Antibodies as Monotherapy: Clinical Data</a:t>
            </a:r>
          </a:p>
        </p:txBody>
      </p:sp>
      <p:graphicFrame>
        <p:nvGraphicFramePr>
          <p:cNvPr id="3" name="Table 4">
            <a:extLst>
              <a:ext uri="{FF2B5EF4-FFF2-40B4-BE49-F238E27FC236}">
                <a16:creationId xmlns:a16="http://schemas.microsoft.com/office/drawing/2014/main" id="{ABB6C550-08E0-5144-B85A-EEB591B6DF67}"/>
              </a:ext>
            </a:extLst>
          </p:cNvPr>
          <p:cNvGraphicFramePr>
            <a:graphicFrameLocks noGrp="1"/>
          </p:cNvGraphicFramePr>
          <p:nvPr/>
        </p:nvGraphicFramePr>
        <p:xfrm>
          <a:off x="381959" y="1040564"/>
          <a:ext cx="11428082" cy="4572000"/>
        </p:xfrm>
        <a:graphic>
          <a:graphicData uri="http://schemas.openxmlformats.org/drawingml/2006/table">
            <a:tbl>
              <a:tblPr firstRow="1">
                <a:tableStyleId>{93296810-A885-4BE3-A3E7-6D5BEEA58F35}</a:tableStyleId>
              </a:tblPr>
              <a:tblGrid>
                <a:gridCol w="1744436">
                  <a:extLst>
                    <a:ext uri="{9D8B030D-6E8A-4147-A177-3AD203B41FA5}">
                      <a16:colId xmlns:a16="http://schemas.microsoft.com/office/drawing/2014/main" val="636570725"/>
                    </a:ext>
                  </a:extLst>
                </a:gridCol>
                <a:gridCol w="749509">
                  <a:extLst>
                    <a:ext uri="{9D8B030D-6E8A-4147-A177-3AD203B41FA5}">
                      <a16:colId xmlns:a16="http://schemas.microsoft.com/office/drawing/2014/main" val="1789868635"/>
                    </a:ext>
                  </a:extLst>
                </a:gridCol>
                <a:gridCol w="2139976">
                  <a:extLst>
                    <a:ext uri="{9D8B030D-6E8A-4147-A177-3AD203B41FA5}">
                      <a16:colId xmlns:a16="http://schemas.microsoft.com/office/drawing/2014/main" val="3805785110"/>
                    </a:ext>
                  </a:extLst>
                </a:gridCol>
                <a:gridCol w="2187175">
                  <a:extLst>
                    <a:ext uri="{9D8B030D-6E8A-4147-A177-3AD203B41FA5}">
                      <a16:colId xmlns:a16="http://schemas.microsoft.com/office/drawing/2014/main" val="631395555"/>
                    </a:ext>
                  </a:extLst>
                </a:gridCol>
                <a:gridCol w="2303493">
                  <a:extLst>
                    <a:ext uri="{9D8B030D-6E8A-4147-A177-3AD203B41FA5}">
                      <a16:colId xmlns:a16="http://schemas.microsoft.com/office/drawing/2014/main" val="1094172247"/>
                    </a:ext>
                  </a:extLst>
                </a:gridCol>
                <a:gridCol w="2303493">
                  <a:extLst>
                    <a:ext uri="{9D8B030D-6E8A-4147-A177-3AD203B41FA5}">
                      <a16:colId xmlns:a16="http://schemas.microsoft.com/office/drawing/2014/main" val="2488935339"/>
                    </a:ext>
                  </a:extLst>
                </a:gridCol>
              </a:tblGrid>
              <a:tr h="0">
                <a:tc>
                  <a:txBody>
                    <a:bodyPr/>
                    <a:lstStyle/>
                    <a:p>
                      <a:pPr>
                        <a:lnSpc>
                          <a:spcPct val="100000"/>
                        </a:lnSpc>
                        <a:spcBef>
                          <a:spcPts val="0"/>
                        </a:spcBef>
                        <a:spcAft>
                          <a:spcPts val="0"/>
                        </a:spcAft>
                      </a:pPr>
                      <a:r>
                        <a:rPr lang="en-US" sz="1800" b="1" noProof="0" dirty="0">
                          <a:solidFill>
                            <a:schemeClr val="bg1"/>
                          </a:solidFill>
                          <a:latin typeface="Calibri" panose="020F0502020204030204" pitchFamily="34" charset="0"/>
                          <a:cs typeface="Calibri" panose="020F0502020204030204" pitchFamily="34" charset="0"/>
                        </a:rPr>
                        <a:t>Drug</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00000"/>
                        </a:lnSpc>
                        <a:spcBef>
                          <a:spcPts val="0"/>
                        </a:spcBef>
                        <a:spcAft>
                          <a:spcPts val="0"/>
                        </a:spcAft>
                      </a:pPr>
                      <a:r>
                        <a:rPr lang="en-US" sz="1800" b="1" noProof="0" dirty="0">
                          <a:solidFill>
                            <a:schemeClr val="bg1"/>
                          </a:solidFill>
                          <a:latin typeface="Calibri" panose="020F0502020204030204" pitchFamily="34" charset="0"/>
                          <a:cs typeface="Calibri" panose="020F0502020204030204" pitchFamily="34" charset="0"/>
                        </a:rPr>
                        <a:t>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nSpc>
                          <a:spcPct val="100000"/>
                        </a:lnSpc>
                        <a:spcBef>
                          <a:spcPts val="0"/>
                        </a:spcBef>
                        <a:spcAft>
                          <a:spcPts val="0"/>
                        </a:spcAft>
                      </a:pPr>
                      <a:r>
                        <a:rPr lang="en-US" sz="1800" b="1" noProof="0" dirty="0">
                          <a:solidFill>
                            <a:schemeClr val="bg1"/>
                          </a:solidFill>
                          <a:latin typeface="Calibri" panose="020F0502020204030204" pitchFamily="34" charset="0"/>
                          <a:cs typeface="Calibri" panose="020F0502020204030204" pitchFamily="34" charset="0"/>
                        </a:rPr>
                        <a:t>Pivotal trial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nSpc>
                          <a:spcPct val="100000"/>
                        </a:lnSpc>
                        <a:spcBef>
                          <a:spcPts val="0"/>
                        </a:spcBef>
                        <a:spcAft>
                          <a:spcPts val="0"/>
                        </a:spcAft>
                      </a:pPr>
                      <a:r>
                        <a:rPr lang="en-US" sz="1800" b="1" noProof="0" dirty="0">
                          <a:solidFill>
                            <a:schemeClr val="bg1"/>
                          </a:solidFill>
                          <a:latin typeface="Calibri" panose="020F0502020204030204" pitchFamily="34" charset="0"/>
                          <a:cs typeface="Calibri" panose="020F0502020204030204" pitchFamily="34" charset="0"/>
                        </a:rPr>
                        <a:t>Response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nSpc>
                          <a:spcPct val="100000"/>
                        </a:lnSpc>
                        <a:spcBef>
                          <a:spcPts val="0"/>
                        </a:spcBef>
                        <a:spcAft>
                          <a:spcPts val="0"/>
                        </a:spcAft>
                      </a:pPr>
                      <a:r>
                        <a:rPr lang="en-US" sz="1800" b="1" noProof="0" dirty="0">
                          <a:solidFill>
                            <a:schemeClr val="bg1"/>
                          </a:solidFill>
                          <a:latin typeface="Calibri" panose="020F0502020204030204" pitchFamily="34" charset="0"/>
                          <a:cs typeface="Calibri" panose="020F0502020204030204" pitchFamily="34" charset="0"/>
                        </a:rPr>
                        <a:t>PFS/DOR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nSpc>
                          <a:spcPct val="100000"/>
                        </a:lnSpc>
                        <a:spcBef>
                          <a:spcPts val="0"/>
                        </a:spcBef>
                        <a:spcAft>
                          <a:spcPts val="0"/>
                        </a:spcAft>
                      </a:pPr>
                      <a:r>
                        <a:rPr lang="en-US" sz="1800" b="1" noProof="0" dirty="0">
                          <a:solidFill>
                            <a:schemeClr val="bg1"/>
                          </a:solidFill>
                          <a:latin typeface="Calibri" panose="020F0502020204030204" pitchFamily="34" charset="0"/>
                          <a:cs typeface="Calibri" panose="020F0502020204030204" pitchFamily="34" charset="0"/>
                        </a:rPr>
                        <a:t>CRS </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678647357"/>
                  </a:ext>
                </a:extLst>
              </a:tr>
              <a:tr h="0">
                <a:tc>
                  <a:txBody>
                    <a:bodyPr/>
                    <a:lstStyle/>
                    <a:p>
                      <a:pPr>
                        <a:lnSpc>
                          <a:spcPct val="100000"/>
                        </a:lnSpc>
                        <a:spcBef>
                          <a:spcPts val="0"/>
                        </a:spcBef>
                        <a:spcAft>
                          <a:spcPts val="0"/>
                        </a:spcAft>
                      </a:pPr>
                      <a:r>
                        <a:rPr lang="en-US" sz="1800" b="1" noProof="0" dirty="0">
                          <a:solidFill>
                            <a:schemeClr val="tx1"/>
                          </a:solidFill>
                          <a:latin typeface="Calibri" panose="020F0502020204030204" pitchFamily="34" charset="0"/>
                          <a:cs typeface="Calibri" panose="020F0502020204030204" pitchFamily="34" charset="0"/>
                        </a:rPr>
                        <a:t>Teclistamab</a:t>
                      </a:r>
                      <a:r>
                        <a:rPr lang="en-US" sz="1800" b="1" baseline="30000" noProof="0" dirty="0">
                          <a:solidFill>
                            <a:schemeClr val="tx1"/>
                          </a:solidFill>
                          <a:latin typeface="Calibri" panose="020F0502020204030204" pitchFamily="34" charset="0"/>
                          <a:cs typeface="Calibri" panose="020F0502020204030204" pitchFamily="34" charset="0"/>
                        </a:rPr>
                        <a:t>1</a:t>
                      </a:r>
                    </a:p>
                    <a:p>
                      <a:pPr>
                        <a:lnSpc>
                          <a:spcPct val="100000"/>
                        </a:lnSpc>
                        <a:spcBef>
                          <a:spcPts val="0"/>
                        </a:spcBef>
                        <a:spcAft>
                          <a:spcPts val="0"/>
                        </a:spcAft>
                      </a:pPr>
                      <a:r>
                        <a:rPr lang="en-US" sz="1800" b="1" noProof="0" dirty="0">
                          <a:solidFill>
                            <a:srgbClr val="FF0000"/>
                          </a:solidFill>
                          <a:latin typeface="Calibri" panose="020F0502020204030204" pitchFamily="34" charset="0"/>
                          <a:cs typeface="Calibri" panose="020F0502020204030204" pitchFamily="34" charset="0"/>
                        </a:rPr>
                        <a:t>FDA approved, 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165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MajesTEC-1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nSpc>
                          <a:spcPct val="100000"/>
                        </a:lnSpc>
                        <a:spcBef>
                          <a:spcPts val="0"/>
                        </a:spcBef>
                        <a:spcAft>
                          <a:spcPts val="0"/>
                        </a:spcAft>
                      </a:pPr>
                      <a:r>
                        <a:rPr lang="en-US" sz="1800" b="0" kern="1200" noProof="0" dirty="0">
                          <a:solidFill>
                            <a:schemeClr val="tx1"/>
                          </a:solidFill>
                          <a:latin typeface="Calibri" panose="020F0502020204030204" pitchFamily="34" charset="0"/>
                          <a:cs typeface="Calibri" panose="020F0502020204030204" pitchFamily="34" charset="0"/>
                        </a:rPr>
                        <a:t>ORR 63%</a:t>
                      </a:r>
                    </a:p>
                    <a:p>
                      <a:pPr>
                        <a:lnSpc>
                          <a:spcPct val="100000"/>
                        </a:lnSpc>
                        <a:spcBef>
                          <a:spcPts val="0"/>
                        </a:spcBef>
                        <a:spcAft>
                          <a:spcPts val="0"/>
                        </a:spcAft>
                      </a:pPr>
                      <a:r>
                        <a:rPr lang="en-US" sz="1800" b="0" kern="1200" noProof="0" dirty="0">
                          <a:solidFill>
                            <a:schemeClr val="tx1"/>
                          </a:solidFill>
                          <a:latin typeface="Calibri" panose="020F0502020204030204" pitchFamily="34" charset="0"/>
                          <a:cs typeface="Calibri" panose="020F0502020204030204" pitchFamily="34" charset="0"/>
                        </a:rPr>
                        <a:t>≥VGPR 59% </a:t>
                      </a:r>
                      <a:endParaRPr lang="en-US" sz="1800" b="0" kern="1200" noProof="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Median PFS 11.4 </a:t>
                      </a:r>
                      <a:r>
                        <a:rPr lang="en-US" sz="1800" b="0" noProof="0" dirty="0" err="1">
                          <a:solidFill>
                            <a:schemeClr val="tx1"/>
                          </a:solidFill>
                          <a:latin typeface="Calibri" panose="020F0502020204030204" pitchFamily="34" charset="0"/>
                          <a:cs typeface="Calibri" panose="020F0502020204030204" pitchFamily="34" charset="0"/>
                        </a:rPr>
                        <a:t>mo</a:t>
                      </a:r>
                      <a:endParaRPr lang="en-US" sz="1800" b="0" noProof="0" dirty="0">
                        <a:solidFill>
                          <a:schemeClr val="tx1"/>
                        </a:solidFill>
                        <a:latin typeface="Calibri" panose="020F0502020204030204" pitchFamily="34" charset="0"/>
                        <a:cs typeface="Calibri" panose="020F0502020204030204" pitchFamily="34" charset="0"/>
                      </a:endParaRPr>
                    </a:p>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Median DOR 24 </a:t>
                      </a:r>
                      <a:r>
                        <a:rPr lang="en-US" sz="1800" b="0" noProof="0" dirty="0" err="1">
                          <a:solidFill>
                            <a:schemeClr val="tx1"/>
                          </a:solidFill>
                          <a:latin typeface="Calibri" panose="020F0502020204030204" pitchFamily="34" charset="0"/>
                          <a:cs typeface="Calibri" panose="020F0502020204030204" pitchFamily="34" charset="0"/>
                        </a:rPr>
                        <a:t>mo</a:t>
                      </a:r>
                      <a:endParaRPr lang="en-US" sz="1800" b="0" noProof="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nSpc>
                          <a:spcPct val="100000"/>
                        </a:lnSpc>
                        <a:spcBef>
                          <a:spcPts val="0"/>
                        </a:spcBef>
                        <a:spcAft>
                          <a:spcPts val="0"/>
                        </a:spcAft>
                      </a:pPr>
                      <a:r>
                        <a:rPr lang="en-US" sz="1800" b="0" kern="1200" noProof="0" dirty="0">
                          <a:solidFill>
                            <a:schemeClr val="tx1"/>
                          </a:solidFill>
                          <a:latin typeface="Calibri" panose="020F0502020204030204" pitchFamily="34" charset="0"/>
                          <a:cs typeface="Calibri" panose="020F0502020204030204" pitchFamily="34" charset="0"/>
                        </a:rPr>
                        <a:t>All grade (72%)</a:t>
                      </a:r>
                    </a:p>
                    <a:p>
                      <a:pPr>
                        <a:lnSpc>
                          <a:spcPct val="100000"/>
                        </a:lnSpc>
                        <a:spcBef>
                          <a:spcPts val="0"/>
                        </a:spcBef>
                        <a:spcAft>
                          <a:spcPts val="0"/>
                        </a:spcAft>
                      </a:pPr>
                      <a:r>
                        <a:rPr lang="en-US" sz="1800" b="0" kern="1200" noProof="0" dirty="0">
                          <a:solidFill>
                            <a:schemeClr val="tx1"/>
                          </a:solidFill>
                          <a:latin typeface="Calibri" panose="020F0502020204030204" pitchFamily="34" charset="0"/>
                          <a:cs typeface="Calibri" panose="020F0502020204030204" pitchFamily="34" charset="0"/>
                        </a:rPr>
                        <a:t>Grade 3/4 (0.6%)</a:t>
                      </a:r>
                      <a:endParaRPr lang="en-US" sz="1800" b="0" kern="1200" noProof="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4229410993"/>
                  </a:ext>
                </a:extLst>
              </a:tr>
              <a:tr h="370840">
                <a:tc>
                  <a:txBody>
                    <a:bodyPr/>
                    <a:lstStyle/>
                    <a:p>
                      <a:pPr>
                        <a:lnSpc>
                          <a:spcPct val="100000"/>
                        </a:lnSpc>
                        <a:spcBef>
                          <a:spcPts val="0"/>
                        </a:spcBef>
                        <a:spcAft>
                          <a:spcPts val="0"/>
                        </a:spcAft>
                      </a:pPr>
                      <a:r>
                        <a:rPr lang="en-US" sz="1800" b="1" kern="1200" noProof="0" dirty="0">
                          <a:solidFill>
                            <a:schemeClr val="tx1"/>
                          </a:solidFill>
                          <a:effectLst/>
                          <a:latin typeface="Calibri" panose="020F0502020204030204" pitchFamily="34" charset="0"/>
                          <a:cs typeface="Calibri" panose="020F0502020204030204" pitchFamily="34" charset="0"/>
                        </a:rPr>
                        <a:t>Elranatamab</a:t>
                      </a:r>
                      <a:r>
                        <a:rPr lang="en-US" sz="1800" b="1" kern="1200" baseline="30000" noProof="0" dirty="0">
                          <a:solidFill>
                            <a:schemeClr val="tx1"/>
                          </a:solidFill>
                          <a:effectLst/>
                          <a:latin typeface="Calibri" panose="020F0502020204030204" pitchFamily="34" charset="0"/>
                          <a:cs typeface="Calibri" panose="020F0502020204030204" pitchFamily="34" charset="0"/>
                        </a:rPr>
                        <a:t>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noProof="0" dirty="0">
                          <a:solidFill>
                            <a:srgbClr val="FF0000"/>
                          </a:solidFill>
                          <a:latin typeface="Calibri" panose="020F0502020204030204" pitchFamily="34" charset="0"/>
                          <a:cs typeface="Calibri" panose="020F0502020204030204" pitchFamily="34" charset="0"/>
                        </a:rPr>
                        <a:t>FDA approved, 2023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123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MagnetisMM-3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noProof="0" dirty="0">
                          <a:solidFill>
                            <a:schemeClr val="tx1"/>
                          </a:solidFill>
                          <a:latin typeface="Calibri" panose="020F0502020204030204" pitchFamily="34" charset="0"/>
                          <a:cs typeface="Calibri" panose="020F0502020204030204" pitchFamily="34" charset="0"/>
                        </a:rPr>
                        <a:t>ORR 61%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noProof="0" dirty="0">
                          <a:solidFill>
                            <a:schemeClr val="tx1"/>
                          </a:solidFill>
                          <a:latin typeface="Calibri" panose="020F0502020204030204" pitchFamily="34" charset="0"/>
                          <a:cs typeface="Calibri" panose="020F0502020204030204" pitchFamily="34" charset="0"/>
                        </a:rPr>
                        <a:t>≥VGPR 56%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Median PFS: 17.2 months</a:t>
                      </a:r>
                    </a:p>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18-month DOR: 68.8%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noProof="0" dirty="0">
                          <a:solidFill>
                            <a:schemeClr val="tx1"/>
                          </a:solidFill>
                          <a:latin typeface="Calibri" panose="020F0502020204030204" pitchFamily="34" charset="0"/>
                          <a:cs typeface="Calibri" panose="020F0502020204030204" pitchFamily="34" charset="0"/>
                        </a:rPr>
                        <a:t>All grade (56%)</a:t>
                      </a:r>
                      <a:r>
                        <a:rPr lang="en-US" sz="1800" b="0" baseline="0" noProof="0" dirty="0">
                          <a:solidFill>
                            <a:schemeClr val="tx1"/>
                          </a:solidFill>
                          <a:latin typeface="Calibri" panose="020F0502020204030204" pitchFamily="34" charset="0"/>
                          <a:cs typeface="Calibri" panose="020F0502020204030204" pitchFamily="34" charset="0"/>
                        </a:rPr>
                        <a:t>, </a:t>
                      </a:r>
                      <a:br>
                        <a:rPr lang="en-US" sz="1800" b="0" baseline="0" noProof="0" dirty="0">
                          <a:solidFill>
                            <a:schemeClr val="tx1"/>
                          </a:solidFill>
                          <a:latin typeface="Calibri" panose="020F0502020204030204" pitchFamily="34" charset="0"/>
                          <a:cs typeface="Calibri" panose="020F0502020204030204" pitchFamily="34" charset="0"/>
                        </a:rPr>
                      </a:br>
                      <a:r>
                        <a:rPr lang="en-US" sz="1800" b="0" baseline="0" noProof="0" dirty="0">
                          <a:solidFill>
                            <a:schemeClr val="tx1"/>
                          </a:solidFill>
                          <a:latin typeface="Calibri" panose="020F0502020204030204" pitchFamily="34" charset="0"/>
                          <a:cs typeface="Calibri" panose="020F0502020204030204" pitchFamily="34" charset="0"/>
                        </a:rPr>
                        <a:t>Grade 2 (14%); </a:t>
                      </a:r>
                      <a:br>
                        <a:rPr lang="en-US" sz="1800" b="0" baseline="0" noProof="0" dirty="0">
                          <a:solidFill>
                            <a:schemeClr val="tx1"/>
                          </a:solidFill>
                          <a:latin typeface="Calibri" panose="020F0502020204030204" pitchFamily="34" charset="0"/>
                          <a:cs typeface="Calibri" panose="020F0502020204030204" pitchFamily="34" charset="0"/>
                        </a:rPr>
                      </a:br>
                      <a:r>
                        <a:rPr lang="en-US" sz="1800" b="0" baseline="0" noProof="0" dirty="0">
                          <a:solidFill>
                            <a:schemeClr val="tx1"/>
                          </a:solidFill>
                          <a:latin typeface="Calibri" panose="020F0502020204030204" pitchFamily="34" charset="0"/>
                          <a:cs typeface="Calibri" panose="020F0502020204030204" pitchFamily="34" charset="0"/>
                        </a:rPr>
                        <a:t>Grade 3-4 (0%)</a:t>
                      </a:r>
                      <a:endParaRPr lang="en-US" sz="1800" b="0" noProof="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2683204"/>
                  </a:ext>
                </a:extLst>
              </a:tr>
              <a:tr h="370840">
                <a:tc>
                  <a:txBody>
                    <a:bodyPr/>
                    <a:lstStyle/>
                    <a:p>
                      <a:pPr>
                        <a:lnSpc>
                          <a:spcPct val="100000"/>
                        </a:lnSpc>
                        <a:spcBef>
                          <a:spcPts val="0"/>
                        </a:spcBef>
                        <a:spcAft>
                          <a:spcPts val="0"/>
                        </a:spcAft>
                      </a:pPr>
                      <a:r>
                        <a:rPr lang="en-US" sz="1800" b="1" kern="1200" noProof="0" dirty="0">
                          <a:solidFill>
                            <a:schemeClr val="dk1"/>
                          </a:solidFill>
                          <a:effectLst/>
                          <a:latin typeface="Calibri" panose="020F0502020204030204" pitchFamily="34" charset="0"/>
                          <a:cs typeface="Calibri" panose="020F0502020204030204" pitchFamily="34" charset="0"/>
                        </a:rPr>
                        <a:t>Linvoseltamab</a:t>
                      </a:r>
                      <a:r>
                        <a:rPr lang="en-US" sz="1800" b="1" kern="1200" baseline="30000" noProof="0" dirty="0">
                          <a:solidFill>
                            <a:schemeClr val="dk1"/>
                          </a:solidFill>
                          <a:effectLst/>
                          <a:latin typeface="Calibri" panose="020F0502020204030204" pitchFamily="34" charset="0"/>
                          <a:cs typeface="Calibri" panose="020F0502020204030204" pitchFamily="34" charset="0"/>
                        </a:rPr>
                        <a:t>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noProof="0" dirty="0">
                          <a:solidFill>
                            <a:srgbClr val="FF0000"/>
                          </a:solidFill>
                          <a:latin typeface="Calibri" panose="020F0502020204030204" pitchFamily="34" charset="0"/>
                          <a:cs typeface="Calibri" panose="020F0502020204030204" pitchFamily="34" charset="0"/>
                        </a:rPr>
                        <a:t>FDA approved, 2025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117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LINKER-MM1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ORR 71% </a:t>
                      </a:r>
                    </a:p>
                    <a:p>
                      <a:pPr>
                        <a:lnSpc>
                          <a:spcPct val="100000"/>
                        </a:lnSpc>
                        <a:spcBef>
                          <a:spcPts val="0"/>
                        </a:spcBef>
                        <a:spcAft>
                          <a:spcPts val="0"/>
                        </a:spcAft>
                      </a:pPr>
                      <a:r>
                        <a:rPr lang="en-US" sz="1800" b="0" kern="1200" noProof="0" dirty="0">
                          <a:solidFill>
                            <a:schemeClr val="tx1"/>
                          </a:solidFill>
                          <a:latin typeface="Calibri" panose="020F0502020204030204" pitchFamily="34" charset="0"/>
                          <a:cs typeface="Calibri" panose="020F0502020204030204" pitchFamily="34" charset="0"/>
                        </a:rPr>
                        <a:t>≥VGPR </a:t>
                      </a:r>
                      <a:r>
                        <a:rPr lang="en-US" sz="1800" b="0" noProof="0" dirty="0">
                          <a:solidFill>
                            <a:schemeClr val="tx1"/>
                          </a:solidFill>
                          <a:latin typeface="Calibri" panose="020F0502020204030204" pitchFamily="34" charset="0"/>
                          <a:cs typeface="Calibri" panose="020F0502020204030204" pitchFamily="34" charset="0"/>
                        </a:rPr>
                        <a:t>(200 mg cohort) 63</a:t>
                      </a:r>
                      <a:r>
                        <a:rPr lang="en-US" sz="1800" b="0" kern="1200" noProof="0" dirty="0">
                          <a:solidFill>
                            <a:schemeClr val="tx1"/>
                          </a:solidFill>
                          <a:latin typeface="Calibri" panose="020F0502020204030204" pitchFamily="34" charset="0"/>
                          <a:cs typeface="Calibri" panose="020F0502020204030204" pitchFamily="34" charset="0"/>
                        </a:rPr>
                        <a:t>% </a:t>
                      </a:r>
                      <a:endParaRPr lang="en-US" sz="1800" b="0" noProof="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l" defTabSz="914115" rtl="0" eaLnBrk="1" fontAlgn="auto" latinLnBrk="0" hangingPunct="1">
                        <a:lnSpc>
                          <a:spcPct val="100000"/>
                        </a:lnSpc>
                        <a:spcBef>
                          <a:spcPts val="0"/>
                        </a:spcBef>
                        <a:spcAft>
                          <a:spcPts val="0"/>
                        </a:spcAft>
                        <a:buClrTx/>
                        <a:buSzTx/>
                        <a:buFontTx/>
                        <a:buNone/>
                        <a:tabLst/>
                        <a:defRPr/>
                      </a:pPr>
                      <a:r>
                        <a:rPr lang="en-US" sz="1800" b="0" noProof="0" dirty="0">
                          <a:solidFill>
                            <a:schemeClr val="tx1"/>
                          </a:solidFill>
                          <a:latin typeface="Calibri" panose="020F0502020204030204" pitchFamily="34" charset="0"/>
                          <a:cs typeface="Calibri" panose="020F0502020204030204" pitchFamily="34" charset="0"/>
                        </a:rPr>
                        <a:t>12-month median PFS: 70%</a:t>
                      </a:r>
                    </a:p>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Median DOR: 29.4 months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noProof="0" dirty="0">
                          <a:solidFill>
                            <a:schemeClr val="tx1"/>
                          </a:solidFill>
                          <a:latin typeface="Calibri" panose="020F0502020204030204" pitchFamily="34" charset="0"/>
                          <a:cs typeface="Calibri" panose="020F0502020204030204" pitchFamily="34" charset="0"/>
                        </a:rPr>
                        <a:t>200 mg cohort: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noProof="0" dirty="0">
                          <a:solidFill>
                            <a:schemeClr val="tx1"/>
                          </a:solidFill>
                          <a:latin typeface="Calibri" panose="020F0502020204030204" pitchFamily="34" charset="0"/>
                          <a:cs typeface="Calibri" panose="020F0502020204030204" pitchFamily="34" charset="0"/>
                        </a:rPr>
                        <a:t>All grade (46%)</a:t>
                      </a:r>
                      <a:r>
                        <a:rPr lang="en-US" sz="1800" b="0" baseline="0" noProof="0" dirty="0">
                          <a:solidFill>
                            <a:schemeClr val="tx1"/>
                          </a:solidFill>
                          <a:latin typeface="Calibri" panose="020F0502020204030204" pitchFamily="34" charset="0"/>
                          <a:cs typeface="Calibri" panose="020F0502020204030204" pitchFamily="34" charset="0"/>
                        </a:rPr>
                        <a:t>, </a:t>
                      </a:r>
                      <a:br>
                        <a:rPr lang="en-US" sz="1800" b="0" baseline="0" noProof="0" dirty="0">
                          <a:solidFill>
                            <a:schemeClr val="tx1"/>
                          </a:solidFill>
                          <a:latin typeface="Calibri" panose="020F0502020204030204" pitchFamily="34" charset="0"/>
                          <a:cs typeface="Calibri" panose="020F0502020204030204" pitchFamily="34" charset="0"/>
                        </a:rPr>
                      </a:br>
                      <a:r>
                        <a:rPr lang="en-US" sz="1800" b="0" baseline="0" noProof="0" dirty="0">
                          <a:solidFill>
                            <a:schemeClr val="tx1"/>
                          </a:solidFill>
                          <a:latin typeface="Calibri" panose="020F0502020204030204" pitchFamily="34" charset="0"/>
                          <a:cs typeface="Calibri" panose="020F0502020204030204" pitchFamily="34" charset="0"/>
                        </a:rPr>
                        <a:t>Grade 2 (10%), </a:t>
                      </a:r>
                      <a:br>
                        <a:rPr lang="en-US" sz="1800" b="0" baseline="0" noProof="0" dirty="0">
                          <a:solidFill>
                            <a:schemeClr val="tx1"/>
                          </a:solidFill>
                          <a:latin typeface="Calibri" panose="020F0502020204030204" pitchFamily="34" charset="0"/>
                          <a:cs typeface="Calibri" panose="020F0502020204030204" pitchFamily="34" charset="0"/>
                        </a:rPr>
                      </a:br>
                      <a:r>
                        <a:rPr lang="en-US" sz="1800" b="0" baseline="0" noProof="0" dirty="0">
                          <a:solidFill>
                            <a:schemeClr val="tx1"/>
                          </a:solidFill>
                          <a:latin typeface="Calibri" panose="020F0502020204030204" pitchFamily="34" charset="0"/>
                          <a:cs typeface="Calibri" panose="020F0502020204030204" pitchFamily="34" charset="0"/>
                        </a:rPr>
                        <a:t>Grade 3 (1%), </a:t>
                      </a:r>
                      <a:endParaRPr lang="en-US" sz="1800" b="0" noProof="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15537461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noProof="0" dirty="0">
                          <a:solidFill>
                            <a:schemeClr val="dk1"/>
                          </a:solidFill>
                          <a:effectLst/>
                          <a:latin typeface="Calibri" panose="020F0502020204030204" pitchFamily="34" charset="0"/>
                          <a:ea typeface="+mn-ea"/>
                          <a:cs typeface="Calibri" panose="020F0502020204030204" pitchFamily="34" charset="0"/>
                        </a:rPr>
                        <a:t>Talquetamab</a:t>
                      </a:r>
                      <a:r>
                        <a:rPr lang="en-US" sz="1800" b="1" kern="1200" baseline="30000" noProof="0" dirty="0">
                          <a:solidFill>
                            <a:schemeClr val="dk1"/>
                          </a:solidFill>
                          <a:effectLst/>
                          <a:latin typeface="Calibri" panose="020F0502020204030204" pitchFamily="34" charset="0"/>
                          <a:ea typeface="+mn-ea"/>
                          <a:cs typeface="Calibri" panose="020F0502020204030204" pitchFamily="34" charset="0"/>
                        </a:rPr>
                        <a:t>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noProof="0" dirty="0">
                          <a:solidFill>
                            <a:srgbClr val="FF0000"/>
                          </a:solidFill>
                          <a:effectLst/>
                          <a:latin typeface="Calibri" panose="020F0502020204030204" pitchFamily="34" charset="0"/>
                          <a:ea typeface="+mn-ea"/>
                          <a:cs typeface="Calibri" panose="020F0502020204030204" pitchFamily="34" charset="0"/>
                        </a:rPr>
                        <a:t>FDA approved,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noProof="0" dirty="0">
                          <a:solidFill>
                            <a:srgbClr val="FF0000"/>
                          </a:solidFill>
                          <a:effectLst/>
                          <a:latin typeface="Calibri" panose="020F0502020204030204" pitchFamily="34" charset="0"/>
                          <a:ea typeface="+mn-ea"/>
                          <a:cs typeface="Calibri" panose="020F0502020204030204" pitchFamily="34" charset="0"/>
                        </a:rPr>
                        <a:t>2023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232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MonumenTAL-1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ORR 70% (405 </a:t>
                      </a:r>
                      <a:r>
                        <a:rPr lang="en-US" sz="1800" b="1" noProof="0" dirty="0">
                          <a:solidFill>
                            <a:schemeClr val="tx1"/>
                          </a:solidFill>
                          <a:latin typeface="Calibri" panose="020F0502020204030204" pitchFamily="34" charset="0"/>
                          <a:cs typeface="Calibri" panose="020F0502020204030204" pitchFamily="34" charset="0"/>
                        </a:rPr>
                        <a:t>𝜇</a:t>
                      </a:r>
                      <a:r>
                        <a:rPr lang="en-US" sz="1800" b="0" noProof="0" dirty="0">
                          <a:solidFill>
                            <a:schemeClr val="tx1"/>
                          </a:solidFill>
                          <a:latin typeface="Calibri" panose="020F0502020204030204" pitchFamily="34" charset="0"/>
                          <a:cs typeface="Calibri" panose="020F0502020204030204" pitchFamily="34" charset="0"/>
                        </a:rPr>
                        <a:t>g/kg weekly)</a:t>
                      </a:r>
                    </a:p>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ORR 64% (800 </a:t>
                      </a:r>
                      <a:r>
                        <a:rPr lang="en-US" sz="1800" b="1" noProof="0" dirty="0">
                          <a:solidFill>
                            <a:schemeClr val="tx1"/>
                          </a:solidFill>
                          <a:latin typeface="Calibri" panose="020F0502020204030204" pitchFamily="34" charset="0"/>
                          <a:cs typeface="Calibri" panose="020F0502020204030204" pitchFamily="34" charset="0"/>
                        </a:rPr>
                        <a:t>𝜇</a:t>
                      </a:r>
                      <a:r>
                        <a:rPr lang="en-US" sz="1800" b="0" noProof="0" dirty="0">
                          <a:solidFill>
                            <a:schemeClr val="tx1"/>
                          </a:solidFill>
                          <a:latin typeface="Calibri" panose="020F0502020204030204" pitchFamily="34" charset="0"/>
                          <a:cs typeface="Calibri" panose="020F0502020204030204" pitchFamily="34" charset="0"/>
                        </a:rPr>
                        <a:t>g/kg biweekly)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Median DOR 10.2 </a:t>
                      </a:r>
                      <a:r>
                        <a:rPr lang="en-US" sz="1800" b="0" noProof="0" dirty="0" err="1">
                          <a:solidFill>
                            <a:schemeClr val="tx1"/>
                          </a:solidFill>
                          <a:latin typeface="Calibri" panose="020F0502020204030204" pitchFamily="34" charset="0"/>
                          <a:cs typeface="Calibri" panose="020F0502020204030204" pitchFamily="34" charset="0"/>
                        </a:rPr>
                        <a:t>mo</a:t>
                      </a:r>
                      <a:r>
                        <a:rPr lang="en-US" sz="1800" b="0" noProof="0" dirty="0">
                          <a:solidFill>
                            <a:schemeClr val="tx1"/>
                          </a:solidFill>
                          <a:latin typeface="Calibri" panose="020F0502020204030204" pitchFamily="34" charset="0"/>
                          <a:cs typeface="Calibri" panose="020F0502020204030204" pitchFamily="34" charset="0"/>
                        </a:rPr>
                        <a:t> (405 </a:t>
                      </a:r>
                      <a:r>
                        <a:rPr lang="en-US" sz="1800" b="1" noProof="0" dirty="0">
                          <a:solidFill>
                            <a:schemeClr val="tx1"/>
                          </a:solidFill>
                          <a:latin typeface="Calibri" panose="020F0502020204030204" pitchFamily="34" charset="0"/>
                          <a:cs typeface="Calibri" panose="020F0502020204030204" pitchFamily="34" charset="0"/>
                        </a:rPr>
                        <a:t>𝜇</a:t>
                      </a:r>
                      <a:r>
                        <a:rPr lang="en-US" sz="1800" b="0" noProof="0" dirty="0">
                          <a:solidFill>
                            <a:schemeClr val="tx1"/>
                          </a:solidFill>
                          <a:latin typeface="Calibri" panose="020F0502020204030204" pitchFamily="34" charset="0"/>
                          <a:cs typeface="Calibri" panose="020F0502020204030204" pitchFamily="34" charset="0"/>
                        </a:rPr>
                        <a:t>g/kg weekly)</a:t>
                      </a:r>
                    </a:p>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Median DOR 7.8 </a:t>
                      </a:r>
                      <a:r>
                        <a:rPr lang="en-US" sz="1800" b="0" noProof="0" dirty="0" err="1">
                          <a:solidFill>
                            <a:schemeClr val="tx1"/>
                          </a:solidFill>
                          <a:latin typeface="Calibri" panose="020F0502020204030204" pitchFamily="34" charset="0"/>
                          <a:cs typeface="Calibri" panose="020F0502020204030204" pitchFamily="34" charset="0"/>
                        </a:rPr>
                        <a:t>mo</a:t>
                      </a:r>
                      <a:r>
                        <a:rPr lang="en-US" sz="1800" b="0" noProof="0" dirty="0">
                          <a:solidFill>
                            <a:schemeClr val="tx1"/>
                          </a:solidFill>
                          <a:latin typeface="Calibri" panose="020F0502020204030204" pitchFamily="34" charset="0"/>
                          <a:cs typeface="Calibri" panose="020F0502020204030204" pitchFamily="34" charset="0"/>
                        </a:rPr>
                        <a:t> (800 </a:t>
                      </a:r>
                      <a:r>
                        <a:rPr lang="en-US" sz="1800" b="1" noProof="0" dirty="0">
                          <a:solidFill>
                            <a:schemeClr val="tx1"/>
                          </a:solidFill>
                          <a:latin typeface="Calibri" panose="020F0502020204030204" pitchFamily="34" charset="0"/>
                          <a:cs typeface="Calibri" panose="020F0502020204030204" pitchFamily="34" charset="0"/>
                        </a:rPr>
                        <a:t>𝜇</a:t>
                      </a:r>
                      <a:r>
                        <a:rPr lang="en-US" sz="1800" b="0" noProof="0" dirty="0">
                          <a:solidFill>
                            <a:schemeClr val="tx1"/>
                          </a:solidFill>
                          <a:latin typeface="Calibri" panose="020F0502020204030204" pitchFamily="34" charset="0"/>
                          <a:cs typeface="Calibri" panose="020F0502020204030204" pitchFamily="34" charset="0"/>
                        </a:rPr>
                        <a:t>g/kg biweekly)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All grade 405 </a:t>
                      </a:r>
                      <a:r>
                        <a:rPr lang="en-US" sz="1800" b="1" noProof="0" dirty="0">
                          <a:solidFill>
                            <a:schemeClr val="tx1"/>
                          </a:solidFill>
                          <a:latin typeface="Calibri" panose="020F0502020204030204" pitchFamily="34" charset="0"/>
                          <a:cs typeface="Calibri" panose="020F0502020204030204" pitchFamily="34" charset="0"/>
                        </a:rPr>
                        <a:t>𝜇</a:t>
                      </a:r>
                      <a:r>
                        <a:rPr lang="en-US" sz="1800" b="0" noProof="0" dirty="0">
                          <a:solidFill>
                            <a:schemeClr val="tx1"/>
                          </a:solidFill>
                          <a:latin typeface="Calibri" panose="020F0502020204030204" pitchFamily="34" charset="0"/>
                          <a:cs typeface="Calibri" panose="020F0502020204030204" pitchFamily="34" charset="0"/>
                        </a:rPr>
                        <a:t>g/kg weekly (77%)</a:t>
                      </a:r>
                    </a:p>
                    <a:p>
                      <a:pPr>
                        <a:lnSpc>
                          <a:spcPct val="100000"/>
                        </a:lnSpc>
                        <a:spcBef>
                          <a:spcPts val="0"/>
                        </a:spcBef>
                        <a:spcAft>
                          <a:spcPts val="0"/>
                        </a:spcAft>
                      </a:pPr>
                      <a:r>
                        <a:rPr lang="en-US" sz="1800" b="0" noProof="0" dirty="0">
                          <a:solidFill>
                            <a:schemeClr val="tx1"/>
                          </a:solidFill>
                          <a:latin typeface="Calibri" panose="020F0502020204030204" pitchFamily="34" charset="0"/>
                          <a:cs typeface="Calibri" panose="020F0502020204030204" pitchFamily="34" charset="0"/>
                        </a:rPr>
                        <a:t>All grade 800 </a:t>
                      </a:r>
                      <a:r>
                        <a:rPr lang="en-US" sz="1800" b="1" noProof="0" dirty="0">
                          <a:solidFill>
                            <a:schemeClr val="tx1"/>
                          </a:solidFill>
                          <a:latin typeface="Calibri" panose="020F0502020204030204" pitchFamily="34" charset="0"/>
                          <a:cs typeface="Calibri" panose="020F0502020204030204" pitchFamily="34" charset="0"/>
                        </a:rPr>
                        <a:t>𝜇</a:t>
                      </a:r>
                      <a:r>
                        <a:rPr lang="en-US" sz="1800" b="0" noProof="0" dirty="0">
                          <a:solidFill>
                            <a:schemeClr val="tx1"/>
                          </a:solidFill>
                          <a:latin typeface="Calibri" panose="020F0502020204030204" pitchFamily="34" charset="0"/>
                          <a:cs typeface="Calibri" panose="020F0502020204030204" pitchFamily="34" charset="0"/>
                        </a:rPr>
                        <a:t>g/kg biweekly (80%)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3953934"/>
                  </a:ext>
                </a:extLst>
              </a:tr>
            </a:tbl>
          </a:graphicData>
        </a:graphic>
      </p:graphicFrame>
      <p:sp>
        <p:nvSpPr>
          <p:cNvPr id="7" name="TextBox 6">
            <a:extLst>
              <a:ext uri="{FF2B5EF4-FFF2-40B4-BE49-F238E27FC236}">
                <a16:creationId xmlns:a16="http://schemas.microsoft.com/office/drawing/2014/main" id="{DE0AB9FE-4234-1440-843C-4261A3191CA0}"/>
              </a:ext>
            </a:extLst>
          </p:cNvPr>
          <p:cNvSpPr txBox="1"/>
          <p:nvPr/>
        </p:nvSpPr>
        <p:spPr>
          <a:xfrm>
            <a:off x="119336" y="6230294"/>
            <a:ext cx="10849831" cy="600164"/>
          </a:xfrm>
          <a:prstGeom prst="rect">
            <a:avLst/>
          </a:prstGeom>
          <a:noFill/>
        </p:spPr>
        <p:txBody>
          <a:bodyPr wrap="square" bIns="9144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30000" noProof="0" dirty="0">
                <a:ln>
                  <a:noFill/>
                </a:ln>
                <a:solidFill>
                  <a:srgbClr val="000000"/>
                </a:solidFill>
                <a:effectLst/>
                <a:uLnTx/>
                <a:uFillTx/>
                <a:latin typeface="Calibri"/>
                <a:ea typeface="MS PGothic" charset="0"/>
                <a:cs typeface="Arial"/>
              </a:rPr>
              <a:t>1 </a:t>
            </a:r>
            <a:r>
              <a:rPr kumimoji="0" lang="en-US" sz="1500" b="0" i="0" u="none" strike="noStrike" kern="1200" cap="none" spc="0" normalizeH="0" baseline="0" noProof="0" dirty="0" err="1">
                <a:ln>
                  <a:noFill/>
                </a:ln>
                <a:solidFill>
                  <a:srgbClr val="000000"/>
                </a:solidFill>
                <a:effectLst/>
                <a:uLnTx/>
                <a:uFillTx/>
                <a:latin typeface="Calibri"/>
                <a:ea typeface="MS PGothic" charset="0"/>
                <a:cs typeface="Arial"/>
              </a:rPr>
              <a:t>Garfall</a:t>
            </a:r>
            <a:r>
              <a:rPr kumimoji="0" lang="en-US" sz="1500" b="0" i="0" u="none" strike="noStrike" kern="1200" cap="none" spc="0" normalizeH="0" baseline="0" noProof="0" dirty="0">
                <a:ln>
                  <a:noFill/>
                </a:ln>
                <a:solidFill>
                  <a:srgbClr val="000000"/>
                </a:solidFill>
                <a:effectLst/>
                <a:uLnTx/>
                <a:uFillTx/>
                <a:latin typeface="Calibri"/>
                <a:ea typeface="MS PGothic" charset="0"/>
                <a:cs typeface="Arial"/>
              </a:rPr>
              <a:t> A et al. ASCO 2024;Abstract 7540; </a:t>
            </a:r>
            <a:r>
              <a:rPr kumimoji="0" lang="en-US" sz="1500" b="0" i="0" u="none" strike="noStrike" kern="1200" cap="none" spc="0" normalizeH="0" baseline="30000" noProof="0" dirty="0">
                <a:ln>
                  <a:noFill/>
                </a:ln>
                <a:solidFill>
                  <a:srgbClr val="000000"/>
                </a:solidFill>
                <a:effectLst/>
                <a:uLnTx/>
                <a:uFillTx/>
                <a:latin typeface="Calibri"/>
                <a:ea typeface="MS PGothic" charset="0"/>
                <a:cs typeface="Arial"/>
              </a:rPr>
              <a:t>2 </a:t>
            </a:r>
            <a:r>
              <a:rPr kumimoji="0" lang="en-US" sz="1500" b="0" i="0" u="none" strike="noStrike" kern="1200" cap="none" spc="0" normalizeH="0" baseline="0" noProof="0" dirty="0" err="1">
                <a:ln>
                  <a:noFill/>
                </a:ln>
                <a:solidFill>
                  <a:srgbClr val="000000"/>
                </a:solidFill>
                <a:effectLst/>
                <a:uLnTx/>
                <a:uFillTx/>
                <a:latin typeface="Calibri"/>
                <a:ea typeface="MS PGothic" charset="0"/>
                <a:cs typeface="Arial"/>
              </a:rPr>
              <a:t>Lesokhin</a:t>
            </a:r>
            <a:r>
              <a:rPr kumimoji="0" lang="en-US" sz="1500" b="0" i="0" u="none" strike="noStrike" kern="1200" cap="none" spc="0" normalizeH="0" baseline="0" noProof="0" dirty="0">
                <a:ln>
                  <a:noFill/>
                </a:ln>
                <a:solidFill>
                  <a:srgbClr val="000000"/>
                </a:solidFill>
                <a:effectLst/>
                <a:uLnTx/>
                <a:uFillTx/>
                <a:latin typeface="Calibri"/>
                <a:ea typeface="MS PGothic" charset="0"/>
                <a:cs typeface="Arial"/>
              </a:rPr>
              <a:t> A et al. </a:t>
            </a:r>
            <a:r>
              <a:rPr kumimoji="0" lang="en-US" sz="1500" b="0" i="1" u="none" strike="noStrike" kern="1200" cap="none" spc="0" normalizeH="0" baseline="0" noProof="0" dirty="0">
                <a:ln>
                  <a:noFill/>
                </a:ln>
                <a:solidFill>
                  <a:srgbClr val="000000"/>
                </a:solidFill>
                <a:effectLst/>
                <a:uLnTx/>
                <a:uFillTx/>
                <a:latin typeface="Calibri"/>
                <a:ea typeface="MS PGothic" charset="0"/>
                <a:cs typeface="Arial"/>
              </a:rPr>
              <a:t>Nat Med </a:t>
            </a:r>
            <a:r>
              <a:rPr kumimoji="0" lang="en-US" sz="1500" b="0" i="0" u="none" strike="noStrike" kern="1200" cap="none" spc="0" normalizeH="0" baseline="0" noProof="0" dirty="0">
                <a:ln>
                  <a:noFill/>
                </a:ln>
                <a:solidFill>
                  <a:srgbClr val="000000"/>
                </a:solidFill>
                <a:effectLst/>
                <a:uLnTx/>
                <a:uFillTx/>
                <a:latin typeface="Calibri"/>
                <a:ea typeface="MS PGothic" charset="0"/>
                <a:cs typeface="Arial"/>
              </a:rPr>
              <a:t>2023;29:2259-67;</a:t>
            </a:r>
            <a:r>
              <a:rPr kumimoji="0" lang="en-US" sz="15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 </a:t>
            </a:r>
            <a:r>
              <a:rPr kumimoji="0" lang="en-US" sz="1500" b="0" i="0" u="none" strike="noStrike" kern="1200" cap="none" spc="0" normalizeH="0" baseline="30000" noProof="0" dirty="0">
                <a:ln>
                  <a:noFill/>
                </a:ln>
                <a:solidFill>
                  <a:srgbClr val="000000"/>
                </a:solidFill>
                <a:effectLst/>
                <a:uLnTx/>
                <a:uFillTx/>
                <a:latin typeface="Calibri"/>
                <a:ea typeface="MS PGothic" charset="0"/>
                <a:cs typeface="Arial" panose="020B0604020202020204" pitchFamily="34" charset="0"/>
              </a:rPr>
              <a:t>3 </a:t>
            </a:r>
            <a:r>
              <a:rPr kumimoji="0" lang="en-US" sz="15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Bumma N et al. </a:t>
            </a:r>
            <a:r>
              <a:rPr kumimoji="0" lang="en-US" sz="1500" b="0" i="1"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J Clin Oncol </a:t>
            </a:r>
            <a:r>
              <a:rPr kumimoji="0" lang="en-US" sz="15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2024;42:2702-12; </a:t>
            </a:r>
            <a:br>
              <a:rPr kumimoji="0" lang="en-US" sz="15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br>
            <a:r>
              <a:rPr kumimoji="0" lang="en-US" sz="1500" b="0" i="0" u="none" strike="noStrike" kern="1200" cap="none" spc="0" normalizeH="0" baseline="30000" noProof="0" dirty="0">
                <a:ln>
                  <a:noFill/>
                </a:ln>
                <a:solidFill>
                  <a:srgbClr val="000000"/>
                </a:solidFill>
                <a:effectLst/>
                <a:uLnTx/>
                <a:uFillTx/>
                <a:latin typeface="Calibri"/>
                <a:ea typeface="MS PGothic" charset="0"/>
                <a:cs typeface="Arial" panose="020B0604020202020204" pitchFamily="34" charset="0"/>
              </a:rPr>
              <a:t>4 </a:t>
            </a:r>
            <a:r>
              <a:rPr kumimoji="0" lang="en-US" sz="1500" b="0" i="0" u="none" strike="noStrike" kern="1200" cap="none" spc="0" normalizeH="0" baseline="0" noProof="0" dirty="0">
                <a:ln>
                  <a:noFill/>
                </a:ln>
                <a:solidFill>
                  <a:srgbClr val="000000"/>
                </a:solidFill>
                <a:effectLst/>
                <a:uLnTx/>
                <a:uFillTx/>
                <a:latin typeface="Calibri"/>
                <a:ea typeface="MS PGothic" charset="0"/>
                <a:cs typeface="Arial"/>
              </a:rPr>
              <a:t>Chari A et al. </a:t>
            </a:r>
            <a:r>
              <a:rPr kumimoji="0" lang="en-US" sz="1500" b="0" i="1" u="none" strike="noStrike" kern="1200" cap="none" spc="0" normalizeH="0" baseline="0" noProof="0" dirty="0">
                <a:ln>
                  <a:noFill/>
                </a:ln>
                <a:solidFill>
                  <a:srgbClr val="000000"/>
                </a:solidFill>
                <a:effectLst/>
                <a:uLnTx/>
                <a:uFillTx/>
                <a:latin typeface="Calibri"/>
                <a:ea typeface="MS PGothic" charset="0"/>
                <a:cs typeface="Arial"/>
              </a:rPr>
              <a:t>N Engl J Med </a:t>
            </a: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2022;387:2232-44.</a:t>
            </a:r>
            <a:endParaRPr kumimoji="0" lang="en-US" sz="1500" b="0" i="0" u="none" strike="noStrike" kern="1200" cap="none" spc="0" normalizeH="0" baseline="0" noProof="0" dirty="0">
              <a:ln>
                <a:noFill/>
              </a:ln>
              <a:solidFill>
                <a:srgbClr val="000000"/>
              </a:solidFill>
              <a:effectLst/>
              <a:uLnTx/>
              <a:uFillTx/>
              <a:latin typeface="Calibri"/>
              <a:ea typeface="MS PGothic" charset="0"/>
              <a:cs typeface="Arial"/>
            </a:endParaRPr>
          </a:p>
        </p:txBody>
      </p:sp>
    </p:spTree>
    <p:extLst>
      <p:ext uri="{BB962C8B-B14F-4D97-AF65-F5344CB8AC3E}">
        <p14:creationId xmlns:p14="http://schemas.microsoft.com/office/powerpoint/2010/main" val="107495322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7C0DF-6C78-20F6-16D9-90924464BF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1FAA9A2-C8F2-D8F6-5C0A-D49E6E2D4FB8}"/>
              </a:ext>
            </a:extLst>
          </p:cNvPr>
          <p:cNvSpPr>
            <a:spLocks noGrp="1"/>
          </p:cNvSpPr>
          <p:nvPr>
            <p:ph type="title"/>
          </p:nvPr>
        </p:nvSpPr>
        <p:spPr>
          <a:xfrm>
            <a:off x="572877" y="325047"/>
            <a:ext cx="10693705" cy="766709"/>
          </a:xfrm>
        </p:spPr>
        <p:txBody>
          <a:bodyPr>
            <a:normAutofit fontScale="90000"/>
          </a:bodyPr>
          <a:lstStyle/>
          <a:p>
            <a:pPr algn="l"/>
            <a:r>
              <a:rPr lang="en-US" sz="3200" b="1" noProof="0" dirty="0">
                <a:solidFill>
                  <a:srgbClr val="0432FF"/>
                </a:solidFill>
              </a:rPr>
              <a:t>MajesTEC-3 Phase III Study of </a:t>
            </a:r>
            <a:r>
              <a:rPr lang="en-US" sz="3200" b="1" noProof="0" dirty="0" err="1">
                <a:solidFill>
                  <a:srgbClr val="0432FF"/>
                </a:solidFill>
              </a:rPr>
              <a:t>Teclistamab</a:t>
            </a:r>
            <a:r>
              <a:rPr lang="en-US" sz="3200" b="1" noProof="0" dirty="0">
                <a:solidFill>
                  <a:srgbClr val="0432FF"/>
                </a:solidFill>
              </a:rPr>
              <a:t> with Daratumumab for MM </a:t>
            </a:r>
            <a:r>
              <a:rPr lang="en-US" sz="3200" dirty="0">
                <a:solidFill>
                  <a:srgbClr val="0432FF"/>
                </a:solidFill>
              </a:rPr>
              <a:t>After 1 to 3 Prior </a:t>
            </a:r>
            <a:r>
              <a:rPr lang="en-US" sz="3200" b="1" noProof="0" dirty="0">
                <a:solidFill>
                  <a:srgbClr val="0432FF"/>
                </a:solidFill>
              </a:rPr>
              <a:t>Lines of Therapy</a:t>
            </a:r>
          </a:p>
        </p:txBody>
      </p:sp>
      <p:sp>
        <p:nvSpPr>
          <p:cNvPr id="2" name="TextBox 1">
            <a:extLst>
              <a:ext uri="{FF2B5EF4-FFF2-40B4-BE49-F238E27FC236}">
                <a16:creationId xmlns:a16="http://schemas.microsoft.com/office/drawing/2014/main" id="{6B4A4349-A2C9-4E67-4766-2F3912CCF230}"/>
              </a:ext>
            </a:extLst>
          </p:cNvPr>
          <p:cNvSpPr txBox="1"/>
          <p:nvPr/>
        </p:nvSpPr>
        <p:spPr>
          <a:xfrm>
            <a:off x="280945" y="6519446"/>
            <a:ext cx="361746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Mateos M-V et al. ASH 2025;Abstract LBA-6.</a:t>
            </a:r>
          </a:p>
        </p:txBody>
      </p:sp>
      <p:grpSp>
        <p:nvGrpSpPr>
          <p:cNvPr id="7" name="Group 6">
            <a:extLst>
              <a:ext uri="{FF2B5EF4-FFF2-40B4-BE49-F238E27FC236}">
                <a16:creationId xmlns:a16="http://schemas.microsoft.com/office/drawing/2014/main" id="{96150390-F34E-A76E-7336-3B5A21C49292}"/>
              </a:ext>
            </a:extLst>
          </p:cNvPr>
          <p:cNvGrpSpPr/>
          <p:nvPr/>
        </p:nvGrpSpPr>
        <p:grpSpPr>
          <a:xfrm>
            <a:off x="154712" y="1356229"/>
            <a:ext cx="11882575" cy="4546600"/>
            <a:chOff x="154712" y="1356229"/>
            <a:chExt cx="11882575" cy="4546600"/>
          </a:xfrm>
        </p:grpSpPr>
        <p:pic>
          <p:nvPicPr>
            <p:cNvPr id="3" name="Picture 2">
              <a:extLst>
                <a:ext uri="{FF2B5EF4-FFF2-40B4-BE49-F238E27FC236}">
                  <a16:creationId xmlns:a16="http://schemas.microsoft.com/office/drawing/2014/main" id="{0D8C00C7-47C7-8193-1938-DF67D0AE31C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t="16086"/>
            <a:stretch>
              <a:fillRect/>
            </a:stretch>
          </p:blipFill>
          <p:spPr>
            <a:xfrm>
              <a:off x="165452" y="1356229"/>
              <a:ext cx="11871835" cy="4546600"/>
            </a:xfrm>
            <a:prstGeom prst="rect">
              <a:avLst/>
            </a:prstGeom>
          </p:spPr>
        </p:pic>
        <p:pic>
          <p:nvPicPr>
            <p:cNvPr id="6" name="Picture 5">
              <a:extLst>
                <a:ext uri="{FF2B5EF4-FFF2-40B4-BE49-F238E27FC236}">
                  <a16:creationId xmlns:a16="http://schemas.microsoft.com/office/drawing/2014/main" id="{BC453758-33BC-34E9-231B-3F50B4722FE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rcRect t="31414" b="35190"/>
            <a:stretch>
              <a:fillRect/>
            </a:stretch>
          </p:blipFill>
          <p:spPr>
            <a:xfrm>
              <a:off x="154712" y="1356229"/>
              <a:ext cx="11871835" cy="2230192"/>
            </a:xfrm>
            <a:prstGeom prst="rect">
              <a:avLst/>
            </a:prstGeom>
          </p:spPr>
        </p:pic>
      </p:grpSp>
    </p:spTree>
    <p:extLst>
      <p:ext uri="{BB962C8B-B14F-4D97-AF65-F5344CB8AC3E}">
        <p14:creationId xmlns:p14="http://schemas.microsoft.com/office/powerpoint/2010/main" val="249229614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37D43-0D43-C4E4-86C7-523590F6D2B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C80A259-E74F-A8C2-8F54-3A3FCA9A8401}"/>
              </a:ext>
            </a:extLst>
          </p:cNvPr>
          <p:cNvSpPr>
            <a:spLocks noGrp="1"/>
          </p:cNvSpPr>
          <p:nvPr>
            <p:ph type="title"/>
          </p:nvPr>
        </p:nvSpPr>
        <p:spPr>
          <a:xfrm>
            <a:off x="516311" y="456482"/>
            <a:ext cx="10692257" cy="766709"/>
          </a:xfrm>
        </p:spPr>
        <p:txBody>
          <a:bodyPr>
            <a:normAutofit/>
          </a:bodyPr>
          <a:lstStyle/>
          <a:p>
            <a:r>
              <a:rPr lang="en-US" sz="3200" b="1" noProof="0" dirty="0">
                <a:solidFill>
                  <a:srgbClr val="0432FF"/>
                </a:solidFill>
              </a:rPr>
              <a:t>MajesTEC-3: Survival</a:t>
            </a:r>
          </a:p>
        </p:txBody>
      </p:sp>
      <p:sp>
        <p:nvSpPr>
          <p:cNvPr id="2" name="TextBox 1">
            <a:extLst>
              <a:ext uri="{FF2B5EF4-FFF2-40B4-BE49-F238E27FC236}">
                <a16:creationId xmlns:a16="http://schemas.microsoft.com/office/drawing/2014/main" id="{2B8FE153-6C91-CA27-586A-4F7FFA105007}"/>
              </a:ext>
            </a:extLst>
          </p:cNvPr>
          <p:cNvSpPr txBox="1"/>
          <p:nvPr/>
        </p:nvSpPr>
        <p:spPr>
          <a:xfrm>
            <a:off x="191344" y="6507474"/>
            <a:ext cx="7187352"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Mateos M-V et al. ASH 2025;Abstract LBA-6; Costa LJ et al. </a:t>
            </a:r>
            <a:r>
              <a:rPr kumimoji="0" lang="en-US" sz="1500" b="0" i="1" u="none" strike="noStrike" kern="1200" cap="none" spc="0" normalizeH="0" baseline="0" noProof="0" dirty="0">
                <a:ln>
                  <a:noFill/>
                </a:ln>
                <a:solidFill>
                  <a:srgbClr val="000000"/>
                </a:solidFill>
                <a:effectLst/>
                <a:uLnTx/>
                <a:uFillTx/>
                <a:latin typeface="Calibri"/>
                <a:ea typeface="MS PGothic" charset="0"/>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2026;394:739-52.</a:t>
            </a:r>
          </a:p>
        </p:txBody>
      </p:sp>
      <p:pic>
        <p:nvPicPr>
          <p:cNvPr id="3" name="Picture 2">
            <a:extLst>
              <a:ext uri="{FF2B5EF4-FFF2-40B4-BE49-F238E27FC236}">
                <a16:creationId xmlns:a16="http://schemas.microsoft.com/office/drawing/2014/main" id="{74E799C3-2733-2823-F77F-402152F17B1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rcRect t="4339" b="12230"/>
          <a:stretch>
            <a:fillRect/>
          </a:stretch>
        </p:blipFill>
        <p:spPr>
          <a:xfrm>
            <a:off x="313996" y="1611932"/>
            <a:ext cx="5778500" cy="3275651"/>
          </a:xfrm>
          <a:prstGeom prst="rect">
            <a:avLst/>
          </a:prstGeom>
        </p:spPr>
      </p:pic>
      <p:pic>
        <p:nvPicPr>
          <p:cNvPr id="4" name="Picture 3">
            <a:extLst>
              <a:ext uri="{FF2B5EF4-FFF2-40B4-BE49-F238E27FC236}">
                <a16:creationId xmlns:a16="http://schemas.microsoft.com/office/drawing/2014/main" id="{C27EC3F6-7090-A516-DC79-E1D11504E7F5}"/>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6292822" y="1565713"/>
            <a:ext cx="5585182" cy="3321870"/>
          </a:xfrm>
          <a:prstGeom prst="rect">
            <a:avLst/>
          </a:prstGeom>
        </p:spPr>
      </p:pic>
    </p:spTree>
    <p:extLst>
      <p:ext uri="{BB962C8B-B14F-4D97-AF65-F5344CB8AC3E}">
        <p14:creationId xmlns:p14="http://schemas.microsoft.com/office/powerpoint/2010/main" val="112734577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DB573-498C-5178-1DB1-524445A346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C4CBBE0-FE8A-A667-F11F-5291E7D77A70}"/>
              </a:ext>
            </a:extLst>
          </p:cNvPr>
          <p:cNvSpPr>
            <a:spLocks noGrp="1"/>
          </p:cNvSpPr>
          <p:nvPr>
            <p:ph type="title"/>
          </p:nvPr>
        </p:nvSpPr>
        <p:spPr>
          <a:xfrm>
            <a:off x="1" y="246843"/>
            <a:ext cx="12191999" cy="766709"/>
          </a:xfrm>
        </p:spPr>
        <p:txBody>
          <a:bodyPr>
            <a:normAutofit/>
          </a:bodyPr>
          <a:lstStyle/>
          <a:p>
            <a:r>
              <a:rPr lang="en-US" sz="3200" b="1" noProof="0" dirty="0">
                <a:solidFill>
                  <a:srgbClr val="0432FF"/>
                </a:solidFill>
              </a:rPr>
              <a:t>MajesTEC-3: Most Common Adverse Events </a:t>
            </a:r>
            <a:r>
              <a:rPr lang="en-US" sz="3200" dirty="0">
                <a:solidFill>
                  <a:srgbClr val="0432FF"/>
                </a:solidFill>
              </a:rPr>
              <a:t>— Safety Population</a:t>
            </a:r>
            <a:endParaRPr lang="en-US" sz="3200" b="1" noProof="0" dirty="0">
              <a:solidFill>
                <a:srgbClr val="0432FF"/>
              </a:solidFill>
            </a:endParaRPr>
          </a:p>
        </p:txBody>
      </p:sp>
      <p:sp>
        <p:nvSpPr>
          <p:cNvPr id="2" name="TextBox 1">
            <a:extLst>
              <a:ext uri="{FF2B5EF4-FFF2-40B4-BE49-F238E27FC236}">
                <a16:creationId xmlns:a16="http://schemas.microsoft.com/office/drawing/2014/main" id="{444FF735-0C11-325E-CDA8-21B75699C0E8}"/>
              </a:ext>
            </a:extLst>
          </p:cNvPr>
          <p:cNvSpPr txBox="1"/>
          <p:nvPr/>
        </p:nvSpPr>
        <p:spPr>
          <a:xfrm>
            <a:off x="119336" y="6519446"/>
            <a:ext cx="7187352"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Mateos M-V et al. ASH 2025;Abstract LBA-6; Costa LJ et al. </a:t>
            </a:r>
            <a:r>
              <a:rPr kumimoji="0" lang="en-US" sz="1500" b="0" i="1" u="none" strike="noStrike" kern="1200" cap="none" spc="0" normalizeH="0" baseline="0" noProof="0" dirty="0">
                <a:ln>
                  <a:noFill/>
                </a:ln>
                <a:solidFill>
                  <a:srgbClr val="000000"/>
                </a:solidFill>
                <a:effectLst/>
                <a:uLnTx/>
                <a:uFillTx/>
                <a:latin typeface="Calibri"/>
                <a:ea typeface="MS PGothic" charset="0"/>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2026;394:739-52.</a:t>
            </a:r>
          </a:p>
        </p:txBody>
      </p:sp>
      <p:pic>
        <p:nvPicPr>
          <p:cNvPr id="7" name="Picture 6">
            <a:extLst>
              <a:ext uri="{FF2B5EF4-FFF2-40B4-BE49-F238E27FC236}">
                <a16:creationId xmlns:a16="http://schemas.microsoft.com/office/drawing/2014/main" id="{99356C42-F595-E8F6-9DFA-98ED1B8D094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613177" y="925417"/>
            <a:ext cx="6965646" cy="5418998"/>
          </a:xfrm>
          <a:prstGeom prst="rect">
            <a:avLst/>
          </a:prstGeom>
        </p:spPr>
      </p:pic>
    </p:spTree>
    <p:extLst>
      <p:ext uri="{BB962C8B-B14F-4D97-AF65-F5344CB8AC3E}">
        <p14:creationId xmlns:p14="http://schemas.microsoft.com/office/powerpoint/2010/main" val="414190070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09E7F-24B5-14EE-B9F6-F387F7FACC9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4683AA7-0E2E-3264-9F12-143F0ED1D581}"/>
              </a:ext>
            </a:extLst>
          </p:cNvPr>
          <p:cNvSpPr>
            <a:spLocks noGrp="1"/>
          </p:cNvSpPr>
          <p:nvPr>
            <p:ph type="title"/>
          </p:nvPr>
        </p:nvSpPr>
        <p:spPr>
          <a:xfrm>
            <a:off x="528810" y="332656"/>
            <a:ext cx="10175702" cy="766709"/>
          </a:xfrm>
        </p:spPr>
        <p:txBody>
          <a:bodyPr>
            <a:normAutofit fontScale="90000"/>
          </a:bodyPr>
          <a:lstStyle/>
          <a:p>
            <a:pPr algn="l"/>
            <a:r>
              <a:rPr lang="en-US" sz="3200" b="1" noProof="0" dirty="0">
                <a:solidFill>
                  <a:srgbClr val="0432FF"/>
                </a:solidFill>
              </a:rPr>
              <a:t>MajesTEC-9: A Phase III Study of </a:t>
            </a:r>
            <a:r>
              <a:rPr lang="en-US" sz="3200" b="1" noProof="0" dirty="0" err="1">
                <a:solidFill>
                  <a:srgbClr val="0432FF"/>
                </a:solidFill>
              </a:rPr>
              <a:t>Teclistamab</a:t>
            </a:r>
            <a:r>
              <a:rPr lang="en-US" sz="3200" b="1" noProof="0" dirty="0">
                <a:solidFill>
                  <a:srgbClr val="0432FF"/>
                </a:solidFill>
              </a:rPr>
              <a:t> for MM After 1 to 3 Prior Lines of Therapy</a:t>
            </a:r>
          </a:p>
        </p:txBody>
      </p:sp>
      <p:sp>
        <p:nvSpPr>
          <p:cNvPr id="2" name="TextBox 1">
            <a:extLst>
              <a:ext uri="{FF2B5EF4-FFF2-40B4-BE49-F238E27FC236}">
                <a16:creationId xmlns:a16="http://schemas.microsoft.com/office/drawing/2014/main" id="{1A1F0B6F-832B-74A8-3565-B05B2C9BA6FC}"/>
              </a:ext>
            </a:extLst>
          </p:cNvPr>
          <p:cNvSpPr txBox="1"/>
          <p:nvPr/>
        </p:nvSpPr>
        <p:spPr>
          <a:xfrm>
            <a:off x="191344" y="6466099"/>
            <a:ext cx="3251018"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Mina R et al. ASCO 2026;Abstract 7507.</a:t>
            </a:r>
          </a:p>
        </p:txBody>
      </p:sp>
      <p:pic>
        <p:nvPicPr>
          <p:cNvPr id="4" name="Picture 3">
            <a:extLst>
              <a:ext uri="{FF2B5EF4-FFF2-40B4-BE49-F238E27FC236}">
                <a16:creationId xmlns:a16="http://schemas.microsoft.com/office/drawing/2014/main" id="{2228E0F1-8365-C922-C121-46EA6773F296}"/>
              </a:ext>
            </a:extLst>
          </p:cNvPr>
          <p:cNvPicPr>
            <a:picLocks noChangeAspect="1"/>
          </p:cNvPicPr>
          <p:nvPr/>
        </p:nvPicPr>
        <p:blipFill>
          <a:blip r:embed="rId3"/>
          <a:stretch>
            <a:fillRect/>
          </a:stretch>
        </p:blipFill>
        <p:spPr>
          <a:xfrm>
            <a:off x="318341" y="1390670"/>
            <a:ext cx="11555318" cy="4622127"/>
          </a:xfrm>
          <a:prstGeom prst="rect">
            <a:avLst/>
          </a:prstGeom>
        </p:spPr>
      </p:pic>
    </p:spTree>
    <p:extLst>
      <p:ext uri="{BB962C8B-B14F-4D97-AF65-F5344CB8AC3E}">
        <p14:creationId xmlns:p14="http://schemas.microsoft.com/office/powerpoint/2010/main" val="379926530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EDC78-E914-9614-4E66-4E572C39ACD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837C89D-8648-D8F3-323D-BA6673255D97}"/>
              </a:ext>
            </a:extLst>
          </p:cNvPr>
          <p:cNvSpPr>
            <a:spLocks noGrp="1"/>
          </p:cNvSpPr>
          <p:nvPr>
            <p:ph type="title"/>
          </p:nvPr>
        </p:nvSpPr>
        <p:spPr>
          <a:xfrm>
            <a:off x="1" y="246843"/>
            <a:ext cx="12191999" cy="766709"/>
          </a:xfrm>
        </p:spPr>
        <p:txBody>
          <a:bodyPr>
            <a:normAutofit/>
          </a:bodyPr>
          <a:lstStyle/>
          <a:p>
            <a:pPr algn="ctr"/>
            <a:r>
              <a:rPr lang="en-US" sz="3200" b="1" noProof="0" dirty="0">
                <a:solidFill>
                  <a:srgbClr val="0432FF"/>
                </a:solidFill>
              </a:rPr>
              <a:t>MajesTEC-9 Primary Endpoint: PFS</a:t>
            </a:r>
          </a:p>
        </p:txBody>
      </p:sp>
      <p:sp>
        <p:nvSpPr>
          <p:cNvPr id="2" name="TextBox 1">
            <a:extLst>
              <a:ext uri="{FF2B5EF4-FFF2-40B4-BE49-F238E27FC236}">
                <a16:creationId xmlns:a16="http://schemas.microsoft.com/office/drawing/2014/main" id="{43219190-1FC9-A0E4-A002-AC8DE82C3991}"/>
              </a:ext>
            </a:extLst>
          </p:cNvPr>
          <p:cNvSpPr txBox="1"/>
          <p:nvPr/>
        </p:nvSpPr>
        <p:spPr>
          <a:xfrm>
            <a:off x="119336" y="6441880"/>
            <a:ext cx="703089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Mina R et al. ASCO 2026;Abstract 7507; </a:t>
            </a:r>
            <a:r>
              <a:rPr kumimoji="0" lang="en-US" sz="1500" b="0" i="0" u="none" strike="noStrike" kern="1200" cap="none" spc="0" normalizeH="0" baseline="0" noProof="0" dirty="0" err="1">
                <a:ln>
                  <a:noFill/>
                </a:ln>
                <a:solidFill>
                  <a:srgbClr val="000000"/>
                </a:solidFill>
                <a:effectLst/>
                <a:uLnTx/>
                <a:uFillTx/>
                <a:latin typeface="Calibri"/>
                <a:ea typeface="MS PGothic" charset="0"/>
                <a:cs typeface="+mn-cs"/>
              </a:rPr>
              <a:t>Touzeau</a:t>
            </a: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 C et al. </a:t>
            </a:r>
            <a:r>
              <a:rPr kumimoji="0" lang="en-US" sz="1500" b="0" i="1" u="none" strike="noStrike" kern="1200" cap="none" spc="0" normalizeH="0" baseline="0" noProof="0" dirty="0">
                <a:ln>
                  <a:noFill/>
                </a:ln>
                <a:solidFill>
                  <a:srgbClr val="000000"/>
                </a:solidFill>
                <a:effectLst/>
                <a:uLnTx/>
                <a:uFillTx/>
                <a:latin typeface="Calibri"/>
                <a:ea typeface="MS PGothic" charset="0"/>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2026;395:440-53.</a:t>
            </a:r>
          </a:p>
        </p:txBody>
      </p:sp>
      <p:pic>
        <p:nvPicPr>
          <p:cNvPr id="6" name="Picture 5">
            <a:extLst>
              <a:ext uri="{FF2B5EF4-FFF2-40B4-BE49-F238E27FC236}">
                <a16:creationId xmlns:a16="http://schemas.microsoft.com/office/drawing/2014/main" id="{944FCD8C-8297-90A2-1CE5-892CC826C1A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313996" y="1327839"/>
            <a:ext cx="11483464" cy="3861106"/>
          </a:xfrm>
          <a:prstGeom prst="rect">
            <a:avLst/>
          </a:prstGeom>
        </p:spPr>
      </p:pic>
    </p:spTree>
    <p:extLst>
      <p:ext uri="{BB962C8B-B14F-4D97-AF65-F5344CB8AC3E}">
        <p14:creationId xmlns:p14="http://schemas.microsoft.com/office/powerpoint/2010/main" val="386535702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4735C-B523-0BDD-1CD3-79114A4CFBB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5A351C-29E9-B31C-264D-E5F0B93F00C6}"/>
              </a:ext>
            </a:extLst>
          </p:cNvPr>
          <p:cNvSpPr>
            <a:spLocks noGrp="1"/>
          </p:cNvSpPr>
          <p:nvPr>
            <p:ph type="title"/>
          </p:nvPr>
        </p:nvSpPr>
        <p:spPr>
          <a:xfrm>
            <a:off x="1" y="246843"/>
            <a:ext cx="12191999" cy="766709"/>
          </a:xfrm>
        </p:spPr>
        <p:txBody>
          <a:bodyPr>
            <a:normAutofit/>
          </a:bodyPr>
          <a:lstStyle/>
          <a:p>
            <a:pPr algn="ctr"/>
            <a:r>
              <a:rPr lang="en-US" sz="3200" b="1" noProof="0" dirty="0">
                <a:solidFill>
                  <a:srgbClr val="0432FF"/>
                </a:solidFill>
              </a:rPr>
              <a:t>MajesTEC-9: OS</a:t>
            </a:r>
          </a:p>
        </p:txBody>
      </p:sp>
      <p:sp>
        <p:nvSpPr>
          <p:cNvPr id="2" name="TextBox 1">
            <a:extLst>
              <a:ext uri="{FF2B5EF4-FFF2-40B4-BE49-F238E27FC236}">
                <a16:creationId xmlns:a16="http://schemas.microsoft.com/office/drawing/2014/main" id="{4C2159B9-62FC-40D2-C1AC-01BE3DE34CE2}"/>
              </a:ext>
            </a:extLst>
          </p:cNvPr>
          <p:cNvSpPr txBox="1"/>
          <p:nvPr/>
        </p:nvSpPr>
        <p:spPr>
          <a:xfrm>
            <a:off x="191344" y="6459014"/>
            <a:ext cx="749032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Mina R et al. ASCO 2026;Abstract 7507; </a:t>
            </a:r>
            <a:r>
              <a:rPr kumimoji="0" lang="en-US" sz="1600" b="0" i="0" u="none" strike="noStrike" kern="1200" cap="none" spc="0" normalizeH="0" baseline="0" noProof="0" dirty="0" err="1">
                <a:ln>
                  <a:noFill/>
                </a:ln>
                <a:solidFill>
                  <a:srgbClr val="000000"/>
                </a:solidFill>
                <a:effectLst/>
                <a:uLnTx/>
                <a:uFillTx/>
                <a:latin typeface="Calibri"/>
                <a:ea typeface="MS PGothic" charset="0"/>
                <a:cs typeface="+mn-cs"/>
              </a:rPr>
              <a:t>Touzeau</a:t>
            </a: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 C et al. </a:t>
            </a:r>
            <a:r>
              <a:rPr kumimoji="0" lang="en-US" sz="1600" b="0" i="1" u="none" strike="noStrike" kern="1200" cap="none" spc="0" normalizeH="0" baseline="0" noProof="0" dirty="0">
                <a:ln>
                  <a:noFill/>
                </a:ln>
                <a:solidFill>
                  <a:srgbClr val="000000"/>
                </a:solidFill>
                <a:effectLst/>
                <a:uLnTx/>
                <a:uFillTx/>
                <a:latin typeface="Calibri"/>
                <a:ea typeface="MS PGothic" charset="0"/>
                <a:cs typeface="+mn-cs"/>
              </a:rPr>
              <a:t>N Engl J Med </a:t>
            </a: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2026;395:440-53.</a:t>
            </a:r>
          </a:p>
        </p:txBody>
      </p:sp>
      <p:pic>
        <p:nvPicPr>
          <p:cNvPr id="4" name="Picture 3">
            <a:extLst>
              <a:ext uri="{FF2B5EF4-FFF2-40B4-BE49-F238E27FC236}">
                <a16:creationId xmlns:a16="http://schemas.microsoft.com/office/drawing/2014/main" id="{8F57802F-37B8-230E-9613-073398EA588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615134" y="1013552"/>
            <a:ext cx="6961731" cy="5017307"/>
          </a:xfrm>
          <a:prstGeom prst="rect">
            <a:avLst/>
          </a:prstGeom>
        </p:spPr>
      </p:pic>
    </p:spTree>
    <p:extLst>
      <p:ext uri="{BB962C8B-B14F-4D97-AF65-F5344CB8AC3E}">
        <p14:creationId xmlns:p14="http://schemas.microsoft.com/office/powerpoint/2010/main" val="101430331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59027-E4B7-A84F-5994-5E4850DB6B4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B46FC7-E5F1-137A-3872-93B8E028A637}"/>
              </a:ext>
            </a:extLst>
          </p:cNvPr>
          <p:cNvSpPr>
            <a:spLocks noGrp="1"/>
          </p:cNvSpPr>
          <p:nvPr>
            <p:ph type="title"/>
          </p:nvPr>
        </p:nvSpPr>
        <p:spPr>
          <a:xfrm>
            <a:off x="633577" y="288032"/>
            <a:ext cx="11186716" cy="1196752"/>
          </a:xfrm>
        </p:spPr>
        <p:txBody>
          <a:bodyPr/>
          <a:lstStyle/>
          <a:p>
            <a:pPr algn="l"/>
            <a:r>
              <a:rPr lang="en-US" b="1" dirty="0" err="1">
                <a:solidFill>
                  <a:srgbClr val="0432FF"/>
                </a:solidFill>
              </a:rPr>
              <a:t>Elranatamab</a:t>
            </a:r>
            <a:r>
              <a:rPr lang="en-US" b="1" dirty="0">
                <a:solidFill>
                  <a:srgbClr val="0432FF"/>
                </a:solidFill>
              </a:rPr>
              <a:t> Significantly Improves Progression-Free Survival for Double Class-Exposed Patients with </a:t>
            </a:r>
            <a:r>
              <a:rPr lang="en-US" dirty="0">
                <a:solidFill>
                  <a:srgbClr val="0432FF"/>
                </a:solidFill>
              </a:rPr>
              <a:t>R/R MM</a:t>
            </a:r>
            <a:br>
              <a:rPr lang="en-US" b="1" dirty="0">
                <a:solidFill>
                  <a:srgbClr val="0432FF"/>
                </a:solidFill>
              </a:rPr>
            </a:br>
            <a:r>
              <a:rPr lang="en-US" sz="2400" dirty="0">
                <a:solidFill>
                  <a:srgbClr val="0432FF"/>
                </a:solidFill>
              </a:rPr>
              <a:t>Press Release: April 29, 2026</a:t>
            </a:r>
          </a:p>
        </p:txBody>
      </p:sp>
      <p:sp>
        <p:nvSpPr>
          <p:cNvPr id="4" name="Content Placeholder 3">
            <a:extLst>
              <a:ext uri="{FF2B5EF4-FFF2-40B4-BE49-F238E27FC236}">
                <a16:creationId xmlns:a16="http://schemas.microsoft.com/office/drawing/2014/main" id="{D2D0903C-106D-B7E5-D99F-AD669477D220}"/>
              </a:ext>
            </a:extLst>
          </p:cNvPr>
          <p:cNvSpPr>
            <a:spLocks noGrp="1"/>
          </p:cNvSpPr>
          <p:nvPr>
            <p:ph idx="1"/>
          </p:nvPr>
        </p:nvSpPr>
        <p:spPr>
          <a:xfrm>
            <a:off x="633577" y="1777926"/>
            <a:ext cx="11007039" cy="4214845"/>
          </a:xfrm>
        </p:spPr>
        <p:txBody>
          <a:bodyPr wrap="square"/>
          <a:lstStyle/>
          <a:p>
            <a:pPr marL="17463" indent="0">
              <a:spcBef>
                <a:spcPts val="1000"/>
              </a:spcBef>
              <a:spcAft>
                <a:spcPts val="0"/>
              </a:spcAft>
              <a:buNone/>
            </a:pPr>
            <a:r>
              <a:rPr lang="en-US" sz="2000" b="0" dirty="0"/>
              <a:t>“[The manufacturer] announced positive topline results from the Phase 3 MagnetisMM-5 study evaluating </a:t>
            </a:r>
            <a:r>
              <a:rPr lang="en-US" sz="2000" b="0" dirty="0" err="1"/>
              <a:t>elranatamab</a:t>
            </a:r>
            <a:r>
              <a:rPr lang="en-US" sz="2000" b="0" dirty="0"/>
              <a:t> as monotherapy in adults with relapsed or refractory multiple myeloma (RRMM) who received at least one prior line of treatment. </a:t>
            </a:r>
          </a:p>
          <a:p>
            <a:pPr marL="17463" indent="0">
              <a:spcBef>
                <a:spcPts val="1000"/>
              </a:spcBef>
              <a:spcAft>
                <a:spcPts val="0"/>
              </a:spcAft>
              <a:buNone/>
            </a:pPr>
            <a:r>
              <a:rPr lang="en-US" sz="2000" b="0" dirty="0"/>
              <a:t>The study demonstrated a statistically significant and clinically meaningful improvement in the primary endpoint of progression‑free survival (PFS), as assessed by blinded independent central review (BICR), versus standard-of-care daratumumab plus pomalidomide and dexamethasone (</a:t>
            </a:r>
            <a:r>
              <a:rPr lang="en-US" sz="2000" b="0" dirty="0" err="1"/>
              <a:t>DPd</a:t>
            </a:r>
            <a:r>
              <a:rPr lang="en-US" sz="2000" b="0" dirty="0"/>
              <a:t>). The safety and tolerability of </a:t>
            </a:r>
            <a:r>
              <a:rPr lang="en-US" sz="2000" b="0" dirty="0" err="1"/>
              <a:t>elranatamab</a:t>
            </a:r>
            <a:r>
              <a:rPr lang="en-US" sz="2000" b="0" dirty="0"/>
              <a:t> was consistent with its known safety profile.</a:t>
            </a:r>
          </a:p>
          <a:p>
            <a:pPr marL="17463" indent="0">
              <a:spcBef>
                <a:spcPts val="1000"/>
              </a:spcBef>
              <a:spcAft>
                <a:spcPts val="0"/>
              </a:spcAft>
              <a:buNone/>
            </a:pPr>
            <a:r>
              <a:rPr lang="en-US" sz="2000" b="0" dirty="0"/>
              <a:t>The PFS results exceeded the pre-specified interim analysis target hazard ratio for efficacy, with most </a:t>
            </a:r>
            <a:r>
              <a:rPr lang="en-US" sz="2000" b="0" dirty="0" err="1"/>
              <a:t>elranatamab</a:t>
            </a:r>
            <a:r>
              <a:rPr lang="en-US" sz="2000" b="0" dirty="0"/>
              <a:t>-treated patients remaining progression-free. The trial remains ongoing to assess overall survival, a key secondary endpoint, which was not yet mature at the time of this interim analysis. These data will be discussed with global health authorities, and detailed results from MagnetisMM-5 will be submitted for presentation at a future medical congress.”</a:t>
            </a:r>
          </a:p>
          <a:p>
            <a:pPr marL="17463" indent="0">
              <a:spcBef>
                <a:spcPts val="1000"/>
              </a:spcBef>
              <a:spcAft>
                <a:spcPts val="0"/>
              </a:spcAft>
              <a:buNone/>
            </a:pPr>
            <a:endParaRPr lang="en-US" sz="2000" b="0" dirty="0"/>
          </a:p>
        </p:txBody>
      </p:sp>
      <p:sp>
        <p:nvSpPr>
          <p:cNvPr id="5" name="TextBox 4">
            <a:extLst>
              <a:ext uri="{FF2B5EF4-FFF2-40B4-BE49-F238E27FC236}">
                <a16:creationId xmlns:a16="http://schemas.microsoft.com/office/drawing/2014/main" id="{A85EB4BC-7AF2-23B8-B5FD-E3DBC5FF11F0}"/>
              </a:ext>
            </a:extLst>
          </p:cNvPr>
          <p:cNvSpPr txBox="1"/>
          <p:nvPr/>
        </p:nvSpPr>
        <p:spPr>
          <a:xfrm>
            <a:off x="326834" y="6463470"/>
            <a:ext cx="10729192"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www.pfizer.com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/news/press-release/press-release-detail/</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pfizers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elrexfio</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-significantly-improves-progression-free</a:t>
            </a:r>
          </a:p>
        </p:txBody>
      </p:sp>
    </p:spTree>
    <p:extLst>
      <p:ext uri="{BB962C8B-B14F-4D97-AF65-F5344CB8AC3E}">
        <p14:creationId xmlns:p14="http://schemas.microsoft.com/office/powerpoint/2010/main" val="276981556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46506-81B8-493D-1AB8-70AF49DFA69E}"/>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D49FA1C4-98C7-90C3-8D0B-2D427B0046BB}"/>
              </a:ext>
            </a:extLst>
          </p:cNvPr>
          <p:cNvSpPr txBox="1"/>
          <p:nvPr/>
        </p:nvSpPr>
        <p:spPr>
          <a:xfrm>
            <a:off x="106515" y="6650829"/>
            <a:ext cx="7568449" cy="166199"/>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Voorhees P et al. EHA 2026;Abstract S100.</a:t>
            </a:r>
            <a:endParaRPr kumimoji="0"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
        <p:nvSpPr>
          <p:cNvPr id="12" name="object 3" descr="$PPTXTitle">
            <a:extLst>
              <a:ext uri="{FF2B5EF4-FFF2-40B4-BE49-F238E27FC236}">
                <a16:creationId xmlns:a16="http://schemas.microsoft.com/office/drawing/2014/main" id="{E1050B2C-310E-5A51-6CBB-55EEE0D87D7F}"/>
              </a:ext>
            </a:extLst>
          </p:cNvPr>
          <p:cNvSpPr txBox="1">
            <a:spLocks/>
          </p:cNvSpPr>
          <p:nvPr/>
        </p:nvSpPr>
        <p:spPr>
          <a:xfrm>
            <a:off x="764581" y="346306"/>
            <a:ext cx="10662835" cy="1384995"/>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l"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MonumenTAL-3: A Phase III Study of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Talquetamab</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with Daratumumab with or without Pomalidomide for MM After 1 or More Prior Lines of Therapy</a:t>
            </a:r>
            <a:endParaRPr kumimoji="0" lang="en-US" sz="3000" b="1" i="0" u="none" strike="noStrike" kern="0" cap="none" spc="-10" normalizeH="0" baseline="0" noProof="0" dirty="0">
              <a:ln>
                <a:noFill/>
              </a:ln>
              <a:solidFill>
                <a:srgbClr val="0432FF"/>
              </a:solidFill>
              <a:effectLst/>
              <a:uLnTx/>
              <a:uFillTx/>
              <a:latin typeface="Calibri"/>
              <a:ea typeface="+mj-ea"/>
              <a:cs typeface="Calibri"/>
            </a:endParaRPr>
          </a:p>
        </p:txBody>
      </p:sp>
      <p:pic>
        <p:nvPicPr>
          <p:cNvPr id="10" name="Picture 9">
            <a:extLst>
              <a:ext uri="{FF2B5EF4-FFF2-40B4-BE49-F238E27FC236}">
                <a16:creationId xmlns:a16="http://schemas.microsoft.com/office/drawing/2014/main" id="{7E59B47A-B9E3-C756-C30F-9EA93ACC0DE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13084" y="2303460"/>
            <a:ext cx="11765831" cy="2852012"/>
          </a:xfrm>
          <a:prstGeom prst="rect">
            <a:avLst/>
          </a:prstGeom>
        </p:spPr>
      </p:pic>
      <p:sp>
        <p:nvSpPr>
          <p:cNvPr id="17" name="TextBox 16">
            <a:extLst>
              <a:ext uri="{FF2B5EF4-FFF2-40B4-BE49-F238E27FC236}">
                <a16:creationId xmlns:a16="http://schemas.microsoft.com/office/drawing/2014/main" id="{C47BA477-0BEA-520D-9739-5994F20C6429}"/>
              </a:ext>
            </a:extLst>
          </p:cNvPr>
          <p:cNvSpPr txBox="1"/>
          <p:nvPr/>
        </p:nvSpPr>
        <p:spPr>
          <a:xfrm>
            <a:off x="7896200" y="6431048"/>
            <a:ext cx="302595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S PGothic" charset="0"/>
                <a:cs typeface="+mn-cs"/>
              </a:rPr>
              <a:t>Content courtesy of Hans Lee, MD</a:t>
            </a:r>
          </a:p>
        </p:txBody>
      </p:sp>
    </p:spTree>
    <p:extLst>
      <p:ext uri="{BB962C8B-B14F-4D97-AF65-F5344CB8AC3E}">
        <p14:creationId xmlns:p14="http://schemas.microsoft.com/office/powerpoint/2010/main" val="119214738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79123-3ECD-2FEE-CB61-43FDB538B1D8}"/>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22B32201-D62A-AABC-E746-6C9CFDECCC8C}"/>
              </a:ext>
            </a:extLst>
          </p:cNvPr>
          <p:cNvSpPr txBox="1"/>
          <p:nvPr/>
        </p:nvSpPr>
        <p:spPr>
          <a:xfrm>
            <a:off x="106515" y="6650829"/>
            <a:ext cx="11933085" cy="169534"/>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Voorhees P et al. EHA 2026;Abstract S100; Mina R et al. </a:t>
            </a:r>
            <a:r>
              <a:rPr kumimoji="0" lang="en-US" sz="1500" b="0" i="1" u="none" strike="noStrike" kern="0" cap="none" spc="0" normalizeH="0" baseline="0" noProof="0" dirty="0">
                <a:ln>
                  <a:noFill/>
                </a:ln>
                <a:solidFill>
                  <a:prstClr val="black"/>
                </a:solidFill>
                <a:effectLst/>
                <a:uLnTx/>
                <a:uFillTx/>
                <a:latin typeface="Calibri"/>
                <a:ea typeface="MS PGothic" charset="0"/>
                <a:cs typeface="Calibri"/>
              </a:rPr>
              <a:t>N E</a:t>
            </a:r>
            <a:r>
              <a:rPr kumimoji="0" lang="en-US" sz="1500" b="0" i="1" u="none" strike="noStrike" kern="0" cap="none" spc="0" normalizeH="0" baseline="0" noProof="0" dirty="0" err="1">
                <a:ln>
                  <a:noFill/>
                </a:ln>
                <a:solidFill>
                  <a:prstClr val="black"/>
                </a:solidFill>
                <a:effectLst/>
                <a:uLnTx/>
                <a:uFillTx/>
                <a:latin typeface="Calibri"/>
                <a:ea typeface="MS PGothic" charset="0"/>
                <a:cs typeface="Calibri"/>
              </a:rPr>
              <a:t>ngl</a:t>
            </a:r>
            <a:r>
              <a:rPr kumimoji="0" lang="en-US" sz="1500" b="0" i="1" u="none" strike="noStrike" kern="0" cap="none" spc="0" normalizeH="0" baseline="0" noProof="0" dirty="0">
                <a:ln>
                  <a:noFill/>
                </a:ln>
                <a:solidFill>
                  <a:prstClr val="black"/>
                </a:solidFill>
                <a:effectLst/>
                <a:uLnTx/>
                <a:uFillTx/>
                <a:latin typeface="Calibri"/>
                <a:ea typeface="MS PGothic" charset="0"/>
                <a:cs typeface="Calibri"/>
              </a:rPr>
              <a:t> J Med </a:t>
            </a: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2026;395:671-83; </a:t>
            </a:r>
            <a:r>
              <a:rPr kumimoji="0" lang="en-US" sz="1600" b="0" i="0" u="none" strike="noStrike" kern="1200" cap="none" spc="0" normalizeH="0" baseline="0" noProof="0" dirty="0">
                <a:ln>
                  <a:noFill/>
                </a:ln>
                <a:solidFill>
                  <a:prstClr val="black"/>
                </a:solidFill>
                <a:effectLst/>
                <a:uLnTx/>
                <a:uFillTx/>
                <a:latin typeface="Calibri"/>
                <a:ea typeface="MS PGothic" charset="0"/>
                <a:cs typeface="+mn-cs"/>
              </a:rPr>
              <a:t>Voorhees PM et al. IMS 2026;Abstract PA-350.</a:t>
            </a:r>
          </a:p>
        </p:txBody>
      </p:sp>
      <p:sp>
        <p:nvSpPr>
          <p:cNvPr id="12" name="object 3" descr="$PPTXTitle">
            <a:extLst>
              <a:ext uri="{FF2B5EF4-FFF2-40B4-BE49-F238E27FC236}">
                <a16:creationId xmlns:a16="http://schemas.microsoft.com/office/drawing/2014/main" id="{603A6E8E-87BD-CDA4-D613-F921D9DC3564}"/>
              </a:ext>
            </a:extLst>
          </p:cNvPr>
          <p:cNvSpPr txBox="1">
            <a:spLocks/>
          </p:cNvSpPr>
          <p:nvPr/>
        </p:nvSpPr>
        <p:spPr>
          <a:xfrm>
            <a:off x="473725" y="346306"/>
            <a:ext cx="11442853" cy="461665"/>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ctr"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MonumenTAL-3 Primary Endpoint: PFS</a:t>
            </a:r>
            <a:endParaRPr kumimoji="0" lang="en-US" sz="3000" b="1" i="0" u="none" strike="noStrike" kern="0" cap="none" spc="-10" normalizeH="0" baseline="0" noProof="0" dirty="0">
              <a:ln>
                <a:noFill/>
              </a:ln>
              <a:solidFill>
                <a:srgbClr val="0432FF"/>
              </a:solidFill>
              <a:effectLst/>
              <a:uLnTx/>
              <a:uFillTx/>
              <a:latin typeface="Calibri"/>
              <a:ea typeface="+mj-ea"/>
              <a:cs typeface="Calibri"/>
            </a:endParaRPr>
          </a:p>
        </p:txBody>
      </p:sp>
      <p:pic>
        <p:nvPicPr>
          <p:cNvPr id="3" name="Picture 2">
            <a:extLst>
              <a:ext uri="{FF2B5EF4-FFF2-40B4-BE49-F238E27FC236}">
                <a16:creationId xmlns:a16="http://schemas.microsoft.com/office/drawing/2014/main" id="{983DC140-AB97-42A2-8EA5-A3F040EDA89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700948" y="1400076"/>
            <a:ext cx="5092700" cy="4241800"/>
          </a:xfrm>
          <a:prstGeom prst="rect">
            <a:avLst/>
          </a:prstGeom>
        </p:spPr>
      </p:pic>
      <p:pic>
        <p:nvPicPr>
          <p:cNvPr id="5" name="Picture 4">
            <a:extLst>
              <a:ext uri="{FF2B5EF4-FFF2-40B4-BE49-F238E27FC236}">
                <a16:creationId xmlns:a16="http://schemas.microsoft.com/office/drawing/2014/main" id="{CA9D0853-32E1-3C16-33BB-E75976F99208}"/>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6385652" y="1412776"/>
            <a:ext cx="5105400" cy="4229100"/>
          </a:xfrm>
          <a:prstGeom prst="rect">
            <a:avLst/>
          </a:prstGeom>
        </p:spPr>
      </p:pic>
    </p:spTree>
    <p:extLst>
      <p:ext uri="{BB962C8B-B14F-4D97-AF65-F5344CB8AC3E}">
        <p14:creationId xmlns:p14="http://schemas.microsoft.com/office/powerpoint/2010/main" val="194566519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C2B34-EDEB-E0BD-E484-1A99C62A2CF6}"/>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B58D307E-962E-E6DF-802C-A1DD160CBFBF}"/>
              </a:ext>
            </a:extLst>
          </p:cNvPr>
          <p:cNvSpPr txBox="1"/>
          <p:nvPr/>
        </p:nvSpPr>
        <p:spPr>
          <a:xfrm>
            <a:off x="106515" y="6650829"/>
            <a:ext cx="12085485" cy="169598"/>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Voorhees P et al. EHA 2026;Abstract S100; Mina R et al. </a:t>
            </a:r>
            <a:r>
              <a:rPr kumimoji="0" lang="en-US" sz="1500" b="0" i="1" u="none" strike="noStrike" kern="0" cap="none" spc="0" normalizeH="0" baseline="0" noProof="0" dirty="0">
                <a:ln>
                  <a:noFill/>
                </a:ln>
                <a:solidFill>
                  <a:prstClr val="black"/>
                </a:solidFill>
                <a:effectLst/>
                <a:uLnTx/>
                <a:uFillTx/>
                <a:latin typeface="Calibri"/>
                <a:ea typeface="MS PGothic" charset="0"/>
                <a:cs typeface="Calibri"/>
              </a:rPr>
              <a:t>N E</a:t>
            </a:r>
            <a:r>
              <a:rPr kumimoji="0" lang="en-US" sz="1500" b="0" i="1" u="none" strike="noStrike" kern="0" cap="none" spc="0" normalizeH="0" baseline="0" noProof="0" dirty="0" err="1">
                <a:ln>
                  <a:noFill/>
                </a:ln>
                <a:solidFill>
                  <a:prstClr val="black"/>
                </a:solidFill>
                <a:effectLst/>
                <a:uLnTx/>
                <a:uFillTx/>
                <a:latin typeface="Calibri"/>
                <a:ea typeface="MS PGothic" charset="0"/>
                <a:cs typeface="Calibri"/>
              </a:rPr>
              <a:t>ngl</a:t>
            </a:r>
            <a:r>
              <a:rPr kumimoji="0" lang="en-US" sz="1500" b="0" i="1" u="none" strike="noStrike" kern="0" cap="none" spc="0" normalizeH="0" baseline="0" noProof="0" dirty="0">
                <a:ln>
                  <a:noFill/>
                </a:ln>
                <a:solidFill>
                  <a:prstClr val="black"/>
                </a:solidFill>
                <a:effectLst/>
                <a:uLnTx/>
                <a:uFillTx/>
                <a:latin typeface="Calibri"/>
                <a:ea typeface="MS PGothic" charset="0"/>
                <a:cs typeface="Calibri"/>
              </a:rPr>
              <a:t> J Med </a:t>
            </a: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2026;395:671-83; </a:t>
            </a:r>
            <a:r>
              <a:rPr kumimoji="0" lang="en-US" sz="1600" b="0" i="0" u="none" strike="noStrike" kern="1200" cap="none" spc="0" normalizeH="0" baseline="0" noProof="0" dirty="0">
                <a:ln>
                  <a:noFill/>
                </a:ln>
                <a:solidFill>
                  <a:prstClr val="black"/>
                </a:solidFill>
                <a:effectLst/>
                <a:uLnTx/>
                <a:uFillTx/>
                <a:latin typeface="Calibri"/>
                <a:ea typeface="MS PGothic" charset="0"/>
                <a:cs typeface="+mn-cs"/>
              </a:rPr>
              <a:t>Voorhees PM et al. IMS 2026;Abstract PA-350.</a:t>
            </a:r>
          </a:p>
        </p:txBody>
      </p:sp>
      <p:sp>
        <p:nvSpPr>
          <p:cNvPr id="12" name="object 3" descr="$PPTXTitle">
            <a:extLst>
              <a:ext uri="{FF2B5EF4-FFF2-40B4-BE49-F238E27FC236}">
                <a16:creationId xmlns:a16="http://schemas.microsoft.com/office/drawing/2014/main" id="{231BE40A-6189-F6CD-2C6F-B58B288E164A}"/>
              </a:ext>
            </a:extLst>
          </p:cNvPr>
          <p:cNvSpPr txBox="1">
            <a:spLocks/>
          </p:cNvSpPr>
          <p:nvPr/>
        </p:nvSpPr>
        <p:spPr>
          <a:xfrm>
            <a:off x="473725" y="346306"/>
            <a:ext cx="11442853" cy="461665"/>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ctr"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MonumenTAL-3: OS</a:t>
            </a:r>
            <a:endParaRPr kumimoji="0" lang="en-US" sz="3000" b="1" i="0" u="none" strike="noStrike" kern="0" cap="none" spc="-10" normalizeH="0" baseline="0" noProof="0" dirty="0">
              <a:ln>
                <a:noFill/>
              </a:ln>
              <a:solidFill>
                <a:srgbClr val="0432FF"/>
              </a:solidFill>
              <a:effectLst/>
              <a:uLnTx/>
              <a:uFillTx/>
              <a:latin typeface="Calibri"/>
              <a:ea typeface="+mj-ea"/>
              <a:cs typeface="Calibri"/>
            </a:endParaRPr>
          </a:p>
        </p:txBody>
      </p:sp>
      <p:pic>
        <p:nvPicPr>
          <p:cNvPr id="4" name="Picture 3">
            <a:extLst>
              <a:ext uri="{FF2B5EF4-FFF2-40B4-BE49-F238E27FC236}">
                <a16:creationId xmlns:a16="http://schemas.microsoft.com/office/drawing/2014/main" id="{65E30EB1-9069-919C-2769-DF806FDDD98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562396" y="1206500"/>
            <a:ext cx="5118100" cy="4445000"/>
          </a:xfrm>
          <a:prstGeom prst="rect">
            <a:avLst/>
          </a:prstGeom>
        </p:spPr>
      </p:pic>
      <p:pic>
        <p:nvPicPr>
          <p:cNvPr id="7" name="Picture 6">
            <a:extLst>
              <a:ext uri="{FF2B5EF4-FFF2-40B4-BE49-F238E27FC236}">
                <a16:creationId xmlns:a16="http://schemas.microsoft.com/office/drawing/2014/main" id="{36BD2F9F-403A-179D-E63C-A1B4BCB1D29E}"/>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6555001" y="1206500"/>
            <a:ext cx="5074603" cy="4445000"/>
          </a:xfrm>
          <a:prstGeom prst="rect">
            <a:avLst/>
          </a:prstGeom>
        </p:spPr>
      </p:pic>
    </p:spTree>
    <p:extLst>
      <p:ext uri="{BB962C8B-B14F-4D97-AF65-F5344CB8AC3E}">
        <p14:creationId xmlns:p14="http://schemas.microsoft.com/office/powerpoint/2010/main" val="398705467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BAE98-F96E-3A0B-39ED-8B860CD9E8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F75C6BF-072D-E436-49BE-72B444EFB088}"/>
              </a:ext>
            </a:extLst>
          </p:cNvPr>
          <p:cNvSpPr>
            <a:spLocks noGrp="1"/>
          </p:cNvSpPr>
          <p:nvPr>
            <p:ph type="title"/>
          </p:nvPr>
        </p:nvSpPr>
        <p:spPr>
          <a:xfrm>
            <a:off x="633577" y="288032"/>
            <a:ext cx="11186716" cy="1196752"/>
          </a:xfrm>
        </p:spPr>
        <p:txBody>
          <a:bodyPr/>
          <a:lstStyle/>
          <a:p>
            <a:pPr algn="l"/>
            <a:r>
              <a:rPr lang="en-US" dirty="0">
                <a:solidFill>
                  <a:srgbClr val="0432FF"/>
                </a:solidFill>
              </a:rPr>
              <a:t>Positive Topline Results from the MonumenTAL-6 Phase III Trial of </a:t>
            </a:r>
            <a:r>
              <a:rPr lang="en-US" dirty="0" err="1">
                <a:solidFill>
                  <a:srgbClr val="0432FF"/>
                </a:solidFill>
              </a:rPr>
              <a:t>Teclistamab</a:t>
            </a:r>
            <a:r>
              <a:rPr lang="en-US" dirty="0">
                <a:solidFill>
                  <a:srgbClr val="0432FF"/>
                </a:solidFill>
              </a:rPr>
              <a:t> with </a:t>
            </a:r>
            <a:r>
              <a:rPr lang="en-US" dirty="0" err="1">
                <a:solidFill>
                  <a:srgbClr val="0432FF"/>
                </a:solidFill>
              </a:rPr>
              <a:t>Talquetamab</a:t>
            </a:r>
            <a:r>
              <a:rPr lang="en-US" dirty="0">
                <a:solidFill>
                  <a:srgbClr val="0432FF"/>
                </a:solidFill>
              </a:rPr>
              <a:t> in Earlier Lines of Therapy for R/R MM</a:t>
            </a:r>
            <a:br>
              <a:rPr lang="en-US" b="1" dirty="0">
                <a:solidFill>
                  <a:srgbClr val="0432FF"/>
                </a:solidFill>
              </a:rPr>
            </a:br>
            <a:r>
              <a:rPr lang="en-US" sz="2400" dirty="0">
                <a:solidFill>
                  <a:srgbClr val="0432FF"/>
                </a:solidFill>
              </a:rPr>
              <a:t>Press Release: July 23, 2026</a:t>
            </a:r>
          </a:p>
        </p:txBody>
      </p:sp>
      <p:sp>
        <p:nvSpPr>
          <p:cNvPr id="4" name="Content Placeholder 3">
            <a:extLst>
              <a:ext uri="{FF2B5EF4-FFF2-40B4-BE49-F238E27FC236}">
                <a16:creationId xmlns:a16="http://schemas.microsoft.com/office/drawing/2014/main" id="{49436F23-867F-D2C6-6361-71DE948AAE9A}"/>
              </a:ext>
            </a:extLst>
          </p:cNvPr>
          <p:cNvSpPr>
            <a:spLocks noGrp="1"/>
          </p:cNvSpPr>
          <p:nvPr>
            <p:ph idx="1"/>
          </p:nvPr>
        </p:nvSpPr>
        <p:spPr>
          <a:xfrm>
            <a:off x="633577" y="1777926"/>
            <a:ext cx="11007039" cy="4214845"/>
          </a:xfrm>
        </p:spPr>
        <p:txBody>
          <a:bodyPr wrap="square"/>
          <a:lstStyle/>
          <a:p>
            <a:pPr marL="17463" indent="0">
              <a:spcBef>
                <a:spcPts val="1000"/>
              </a:spcBef>
              <a:spcAft>
                <a:spcPts val="0"/>
              </a:spcAft>
              <a:buNone/>
            </a:pPr>
            <a:r>
              <a:rPr lang="en-US" sz="2000" b="0" dirty="0"/>
              <a:t>“[The manufacturer] announced positive topline results from the three-arm investigational Phase III MonumenTAL-6 study evaluating </a:t>
            </a:r>
            <a:r>
              <a:rPr lang="en-US" sz="2000" b="0" dirty="0" err="1"/>
              <a:t>teclistamab-cqyv</a:t>
            </a:r>
            <a:r>
              <a:rPr lang="en-US" sz="2000" b="0" dirty="0"/>
              <a:t> + </a:t>
            </a:r>
            <a:r>
              <a:rPr lang="en-US" sz="2000" b="0" dirty="0" err="1"/>
              <a:t>talquetamab-tgvs</a:t>
            </a:r>
            <a:r>
              <a:rPr lang="en-US" sz="2000" b="0" dirty="0"/>
              <a:t>, a BCMA and GPRC5D dual antigen targeting regimen, and </a:t>
            </a:r>
            <a:r>
              <a:rPr lang="en-US" sz="2000" b="0" dirty="0" err="1"/>
              <a:t>talquetamab-tgvs</a:t>
            </a:r>
            <a:r>
              <a:rPr lang="en-US" sz="2000" b="0" dirty="0"/>
              <a:t> + pomalidomide in adult patients with relapsed or refractory multiple myeloma (RRMM) who received 1 to 4 prior lines of therapy, including an anti-CD38 antibody and lenalidomide.</a:t>
            </a:r>
          </a:p>
          <a:p>
            <a:pPr marL="17463" indent="0">
              <a:spcBef>
                <a:spcPts val="1000"/>
              </a:spcBef>
              <a:spcAft>
                <a:spcPts val="0"/>
              </a:spcAft>
              <a:buNone/>
            </a:pPr>
            <a:r>
              <a:rPr lang="en-US" sz="2000" b="0" dirty="0"/>
              <a:t>The study demonstrated statistically significant and clinically meaningful improvements in progression-free survival and overall survival for both investigational arms compared with investigator’s choice standard of care. </a:t>
            </a:r>
            <a:r>
              <a:rPr lang="en-US" sz="2000" b="0" dirty="0" err="1"/>
              <a:t>Teclistamab-cqyv</a:t>
            </a:r>
            <a:r>
              <a:rPr lang="en-US" sz="2000" b="0" dirty="0"/>
              <a:t> + </a:t>
            </a:r>
            <a:r>
              <a:rPr lang="en-US" sz="2000" b="0" dirty="0" err="1"/>
              <a:t>talquetamab-tgvs</a:t>
            </a:r>
            <a:r>
              <a:rPr lang="en-US" sz="2000" b="0" dirty="0"/>
              <a:t> delivered the greatest benefit, reducing the risk of disease progression or death by 89% (HR, 0.11) and the risk of death by 62% (HR, 0.38). </a:t>
            </a:r>
          </a:p>
          <a:p>
            <a:pPr marL="17463" indent="0">
              <a:spcBef>
                <a:spcPts val="1000"/>
              </a:spcBef>
              <a:spcAft>
                <a:spcPts val="0"/>
              </a:spcAft>
              <a:buNone/>
            </a:pPr>
            <a:r>
              <a:rPr lang="en-US" sz="2000" b="0" dirty="0"/>
              <a:t>Based on the strength of the data, the Independent Data Monitoring Committee recommended unblinding the study at the first interim analysis. The full results of the Phase 3 MonumenTAL-6 study will be presented at a future major medical meeting and shared with global health authorities.”</a:t>
            </a:r>
          </a:p>
        </p:txBody>
      </p:sp>
      <p:sp>
        <p:nvSpPr>
          <p:cNvPr id="5" name="TextBox 4">
            <a:extLst>
              <a:ext uri="{FF2B5EF4-FFF2-40B4-BE49-F238E27FC236}">
                <a16:creationId xmlns:a16="http://schemas.microsoft.com/office/drawing/2014/main" id="{B9D951B9-F18E-5363-C356-B4CE97052C5A}"/>
              </a:ext>
            </a:extLst>
          </p:cNvPr>
          <p:cNvSpPr txBox="1"/>
          <p:nvPr/>
        </p:nvSpPr>
        <p:spPr>
          <a:xfrm>
            <a:off x="329577" y="6292969"/>
            <a:ext cx="10729192"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www.jnj.com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/media-center/press-releases/tecvayli-talvey-reduced-the-risk-of-disease-progression-or-death-by-89-and-the-risk-of-death-by-62-in-earlier-line-relapsed-refractory-multiple-myeloma.</a:t>
            </a:r>
          </a:p>
        </p:txBody>
      </p:sp>
    </p:spTree>
    <p:extLst>
      <p:ext uri="{BB962C8B-B14F-4D97-AF65-F5344CB8AC3E}">
        <p14:creationId xmlns:p14="http://schemas.microsoft.com/office/powerpoint/2010/main" val="330500449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EB9-36E6-8729-2D84-E5BC4202E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AAD2C-5C44-4F6B-CD18-A4327770B2FD}"/>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282064454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C63FE-E9CD-EAA1-1A1B-9A090316972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8BC36A3-987B-1F6B-DDE7-67EDD9C329C0}"/>
              </a:ext>
            </a:extLst>
          </p:cNvPr>
          <p:cNvPicPr>
            <a:picLocks noChangeAspect="1"/>
          </p:cNvPicPr>
          <p:nvPr/>
        </p:nvPicPr>
        <p:blipFill rotWithShape="1">
          <a:blip r:embed="rId3"/>
          <a:srcRect l="28143" t="1557" r="21488" b="7385"/>
          <a:stretch>
            <a:fillRect/>
          </a:stretch>
        </p:blipFill>
        <p:spPr>
          <a:xfrm>
            <a:off x="334963" y="251240"/>
            <a:ext cx="1435608" cy="1435608"/>
          </a:xfrm>
          <a:prstGeom prst="ellipse">
            <a:avLst/>
          </a:prstGeom>
          <a:effectLst/>
        </p:spPr>
      </p:pic>
      <p:sp>
        <p:nvSpPr>
          <p:cNvPr id="2" name="Title 1">
            <a:extLst>
              <a:ext uri="{FF2B5EF4-FFF2-40B4-BE49-F238E27FC236}">
                <a16:creationId xmlns:a16="http://schemas.microsoft.com/office/drawing/2014/main" id="{729173ED-2611-B531-DA6B-0F58ED61F695}"/>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7E6B6EA2-43D5-D3A4-2246-EDB02B00BAB7}"/>
              </a:ext>
            </a:extLst>
          </p:cNvPr>
          <p:cNvSpPr>
            <a:spLocks noGrp="1"/>
          </p:cNvSpPr>
          <p:nvPr>
            <p:ph idx="1"/>
          </p:nvPr>
        </p:nvSpPr>
        <p:spPr/>
        <p:txBody>
          <a:bodyPr/>
          <a:lstStyle/>
          <a:p>
            <a:r>
              <a:rPr lang="en-US" sz="2200" b="1" dirty="0">
                <a:solidFill>
                  <a:schemeClr val="accent6"/>
                </a:solidFill>
              </a:rPr>
              <a:t>61-year-old woman with standard-risk MM who received </a:t>
            </a:r>
            <a:r>
              <a:rPr lang="en-US" sz="2200" b="1" dirty="0" err="1">
                <a:solidFill>
                  <a:schemeClr val="accent6"/>
                </a:solidFill>
              </a:rPr>
              <a:t>RVd</a:t>
            </a:r>
            <a:r>
              <a:rPr lang="en-US" sz="2200" b="1" dirty="0">
                <a:solidFill>
                  <a:schemeClr val="accent6"/>
                </a:solidFill>
              </a:rPr>
              <a:t> induction and autologous transplant followed by maintenance lenalidomide for 10 years. Now with disease progression. Clinically well: PS 0</a:t>
            </a:r>
          </a:p>
          <a:p>
            <a:r>
              <a:rPr lang="en-US" sz="2200" b="1" dirty="0"/>
              <a:t>Questions</a:t>
            </a:r>
            <a:endParaRPr lang="en-US" sz="2200" dirty="0"/>
          </a:p>
          <a:p>
            <a:pPr marL="228600" indent="-219075">
              <a:buFont typeface="Arial" panose="020B0604020202020204" pitchFamily="34" charset="0"/>
              <a:buChar char="•"/>
            </a:pPr>
            <a:r>
              <a:rPr lang="en-US" sz="2200" dirty="0"/>
              <a:t>For a 61-year-old patient, do you generally recommend CAR T before bispecific antibodies or vice versa?</a:t>
            </a:r>
          </a:p>
          <a:p>
            <a:pPr marL="228600" indent="-219075">
              <a:buFont typeface="Arial" panose="020B0604020202020204" pitchFamily="34" charset="0"/>
              <a:buChar char="•"/>
            </a:pPr>
            <a:r>
              <a:rPr lang="en-US" sz="2200" dirty="0"/>
              <a:t>Do you normally use bispecific antibodies as monotherapy or in combination? </a:t>
            </a:r>
          </a:p>
          <a:p>
            <a:pPr marL="228600" indent="-219075">
              <a:buFont typeface="Arial" panose="020B0604020202020204" pitchFamily="34" charset="0"/>
              <a:buChar char="•"/>
            </a:pPr>
            <a:r>
              <a:rPr lang="en-US" sz="2200" dirty="0"/>
              <a:t>How concerned are you about the risk of infections for your patients receiving teclistamab/daratumumab? Are there any other complications or recommendations about that? Do you use IVIG? </a:t>
            </a:r>
          </a:p>
        </p:txBody>
      </p:sp>
      <p:sp>
        <p:nvSpPr>
          <p:cNvPr id="3" name="Title 1">
            <a:extLst>
              <a:ext uri="{FF2B5EF4-FFF2-40B4-BE49-F238E27FC236}">
                <a16:creationId xmlns:a16="http://schemas.microsoft.com/office/drawing/2014/main" id="{D39B6F7E-E100-7F0D-B075-79049E59FF67}"/>
              </a:ext>
            </a:extLst>
          </p:cNvPr>
          <p:cNvSpPr txBox="1">
            <a:spLocks/>
          </p:cNvSpPr>
          <p:nvPr/>
        </p:nvSpPr>
        <p:spPr bwMode="auto">
          <a:xfrm>
            <a:off x="0" y="1805137"/>
            <a:ext cx="2243667"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2000" b="1" i="0" u="none" strike="noStrike" kern="0" cap="none" spc="0" normalizeH="0" baseline="0" noProof="0" dirty="0">
                <a:ln>
                  <a:noFill/>
                </a:ln>
                <a:solidFill>
                  <a:srgbClr val="000000"/>
                </a:solidFill>
                <a:effectLst/>
                <a:uLnTx/>
                <a:uFillTx/>
                <a:latin typeface="Calibri"/>
                <a:ea typeface="MS PGothic" pitchFamily="34" charset="-128"/>
                <a:cs typeface="Calibri"/>
              </a:rPr>
              <a:t>Dr Peles</a:t>
            </a:r>
          </a:p>
        </p:txBody>
      </p:sp>
    </p:spTree>
    <p:extLst>
      <p:ext uri="{BB962C8B-B14F-4D97-AF65-F5344CB8AC3E}">
        <p14:creationId xmlns:p14="http://schemas.microsoft.com/office/powerpoint/2010/main" val="337262208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381F0-6EC5-45AD-07DA-9FF256FBA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35229B-F863-0456-5C27-B8DC7FE250C5}"/>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B6425090-925B-E69B-E539-9ECF13E04865}"/>
              </a:ext>
            </a:extLst>
          </p:cNvPr>
          <p:cNvSpPr>
            <a:spLocks noGrp="1"/>
          </p:cNvSpPr>
          <p:nvPr>
            <p:ph idx="1"/>
          </p:nvPr>
        </p:nvSpPr>
        <p:spPr/>
        <p:txBody>
          <a:bodyPr/>
          <a:lstStyle/>
          <a:p>
            <a:r>
              <a:rPr lang="en-US" sz="2200" b="1" dirty="0">
                <a:solidFill>
                  <a:schemeClr val="accent6"/>
                </a:solidFill>
              </a:rPr>
              <a:t>A man in his early 60s with del(17p) IgA kappa MM and rapid progression with extramedullary disease through quadruplet induction. His disease progressed through salvage treatment. Couldn’t get to CAR T. Treated with teclistamab with progression in the liver.</a:t>
            </a:r>
          </a:p>
          <a:p>
            <a:r>
              <a:rPr lang="en-US" sz="2200" b="1" dirty="0"/>
              <a:t>Questions</a:t>
            </a:r>
            <a:endParaRPr lang="en-US" sz="2200" dirty="0"/>
          </a:p>
          <a:p>
            <a:pPr marL="228600" indent="-219075">
              <a:buFont typeface="Arial" panose="020B0604020202020204" pitchFamily="34" charset="0"/>
              <a:buChar char="•"/>
            </a:pPr>
            <a:r>
              <a:rPr lang="en-US" sz="2200" dirty="0"/>
              <a:t>What other options? CAR T? Talquetamab alone or with daratumumab or teclistamab? </a:t>
            </a:r>
            <a:r>
              <a:rPr lang="en-US" sz="2200" dirty="0" err="1"/>
              <a:t>Belantamab</a:t>
            </a:r>
            <a:r>
              <a:rPr lang="en-US" sz="2200" dirty="0"/>
              <a:t>? Can we get a BCMA assay?</a:t>
            </a:r>
          </a:p>
          <a:p>
            <a:pPr marL="228600" indent="-219075">
              <a:buFont typeface="Arial" panose="020B0604020202020204" pitchFamily="34" charset="0"/>
              <a:buChar char="•"/>
            </a:pPr>
            <a:r>
              <a:rPr lang="en-US" sz="2200" dirty="0"/>
              <a:t>New agents? What about trispecific antibodies?</a:t>
            </a:r>
          </a:p>
          <a:p>
            <a:pPr marL="9525" indent="0"/>
            <a:endParaRPr lang="en-US" sz="2200" dirty="0"/>
          </a:p>
        </p:txBody>
      </p:sp>
      <p:sp>
        <p:nvSpPr>
          <p:cNvPr id="3" name="Title 1">
            <a:extLst>
              <a:ext uri="{FF2B5EF4-FFF2-40B4-BE49-F238E27FC236}">
                <a16:creationId xmlns:a16="http://schemas.microsoft.com/office/drawing/2014/main" id="{C5CDD99F-9361-A768-0F3A-3848804C9110}"/>
              </a:ext>
            </a:extLst>
          </p:cNvPr>
          <p:cNvSpPr txBox="1">
            <a:spLocks/>
          </p:cNvSpPr>
          <p:nvPr/>
        </p:nvSpPr>
        <p:spPr bwMode="auto">
          <a:xfrm>
            <a:off x="0" y="1805137"/>
            <a:ext cx="2240280"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Zafar</a:t>
            </a:r>
          </a:p>
        </p:txBody>
      </p:sp>
      <p:pic>
        <p:nvPicPr>
          <p:cNvPr id="7" name="Picture 6">
            <a:extLst>
              <a:ext uri="{FF2B5EF4-FFF2-40B4-BE49-F238E27FC236}">
                <a16:creationId xmlns:a16="http://schemas.microsoft.com/office/drawing/2014/main" id="{4351C2FE-4121-EEE8-198D-FA8BEA920124}"/>
              </a:ext>
            </a:extLst>
          </p:cNvPr>
          <p:cNvPicPr>
            <a:picLocks/>
          </p:cNvPicPr>
          <p:nvPr/>
        </p:nvPicPr>
        <p:blipFill rotWithShape="1">
          <a:blip r:embed="rId3"/>
          <a:srcRect l="31794" t="14223" r="31404" b="19161"/>
          <a:stretch>
            <a:fillRect/>
          </a:stretch>
        </p:blipFill>
        <p:spPr>
          <a:xfrm>
            <a:off x="334963" y="251240"/>
            <a:ext cx="1435608" cy="1435608"/>
          </a:xfrm>
          <a:prstGeom prst="ellipse">
            <a:avLst/>
          </a:prstGeom>
          <a:effectLst/>
        </p:spPr>
      </p:pic>
    </p:spTree>
    <p:extLst>
      <p:ext uri="{BB962C8B-B14F-4D97-AF65-F5344CB8AC3E}">
        <p14:creationId xmlns:p14="http://schemas.microsoft.com/office/powerpoint/2010/main" val="178582002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674F1-4BBC-FABB-6902-541B16BF996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04D593E-E25C-CDF4-6865-D9EBA8C08CD6}"/>
              </a:ext>
            </a:extLst>
          </p:cNvPr>
          <p:cNvSpPr/>
          <p:nvPr/>
        </p:nvSpPr>
        <p:spPr bwMode="auto">
          <a:xfrm>
            <a:off x="1075980" y="3789040"/>
            <a:ext cx="9500825" cy="64807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CE1C44B1-E4EA-B40B-68D0-5D9A8B1B6585}"/>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C9C62668-1753-5D32-B012-233E9B42A7A6}"/>
              </a:ext>
            </a:extLst>
          </p:cNvPr>
          <p:cNvSpPr>
            <a:spLocks noGrp="1"/>
          </p:cNvSpPr>
          <p:nvPr>
            <p:ph idx="1"/>
          </p:nvPr>
        </p:nvSpPr>
        <p:spPr>
          <a:xfrm>
            <a:off x="1703511" y="1700808"/>
            <a:ext cx="9500825" cy="4514258"/>
          </a:xfrm>
        </p:spPr>
        <p:txBody>
          <a:bodyPr/>
          <a:lstStyle/>
          <a:p>
            <a:pPr marL="98425" indent="0">
              <a:lnSpc>
                <a:spcPct val="100000"/>
              </a:lnSpc>
              <a:spcBef>
                <a:spcPts val="2800"/>
              </a:spcBef>
              <a:spcAft>
                <a:spcPts val="0"/>
              </a:spcAft>
              <a:buNone/>
            </a:pPr>
            <a:r>
              <a:rPr lang="en-US" sz="2500" dirty="0">
                <a:solidFill>
                  <a:schemeClr val="tx1"/>
                </a:solidFill>
              </a:rPr>
              <a:t>Introduction: ESMO 2026; Recent FDA Approvals</a:t>
            </a:r>
          </a:p>
          <a:p>
            <a:pPr marL="98425" indent="0">
              <a:lnSpc>
                <a:spcPct val="100000"/>
              </a:lnSpc>
              <a:spcBef>
                <a:spcPts val="2800"/>
              </a:spcBef>
              <a:spcAft>
                <a:spcPts val="0"/>
              </a:spcAft>
              <a:buNone/>
            </a:pPr>
            <a:r>
              <a:rPr lang="en-US" sz="2500" dirty="0">
                <a:solidFill>
                  <a:schemeClr val="tx1"/>
                </a:solidFill>
              </a:rPr>
              <a:t>Chimeric Antigen Receptor T-Cell Therapy – Dr </a:t>
            </a:r>
            <a:r>
              <a:rPr lang="en-US" sz="2500" dirty="0" err="1">
                <a:solidFill>
                  <a:schemeClr val="tx1"/>
                </a:solidFill>
              </a:rPr>
              <a:t>Lonial</a:t>
            </a:r>
            <a:endParaRPr lang="en-US" sz="2500" dirty="0">
              <a:solidFill>
                <a:schemeClr val="tx1"/>
              </a:solidFill>
            </a:endParaRPr>
          </a:p>
          <a:p>
            <a:pPr marL="98425" indent="0">
              <a:lnSpc>
                <a:spcPct val="100000"/>
              </a:lnSpc>
              <a:spcBef>
                <a:spcPts val="2800"/>
              </a:spcBef>
              <a:spcAft>
                <a:spcPts val="0"/>
              </a:spcAft>
              <a:buNone/>
            </a:pPr>
            <a:r>
              <a:rPr lang="en-US" sz="2500" dirty="0">
                <a:solidFill>
                  <a:schemeClr val="tx1"/>
                </a:solidFill>
              </a:rPr>
              <a:t>Bispecific Antibodies – Dr </a:t>
            </a:r>
            <a:r>
              <a:rPr lang="en-US" sz="2500" dirty="0" err="1">
                <a:solidFill>
                  <a:schemeClr val="tx1"/>
                </a:solidFill>
              </a:rPr>
              <a:t>Lonial</a:t>
            </a:r>
            <a:endParaRPr lang="en-US" sz="2500" dirty="0">
              <a:solidFill>
                <a:schemeClr val="tx1"/>
              </a:solidFill>
            </a:endParaRPr>
          </a:p>
          <a:p>
            <a:pPr marL="98425" indent="0">
              <a:lnSpc>
                <a:spcPct val="100000"/>
              </a:lnSpc>
              <a:spcBef>
                <a:spcPts val="2800"/>
              </a:spcBef>
              <a:spcAft>
                <a:spcPts val="0"/>
              </a:spcAft>
              <a:buNone/>
            </a:pPr>
            <a:r>
              <a:rPr lang="en-US" sz="2500" dirty="0">
                <a:solidFill>
                  <a:schemeClr val="bg1"/>
                </a:solidFill>
              </a:rPr>
              <a:t>Antibody-Drug Conjugates – Dr Richardson</a:t>
            </a:r>
          </a:p>
          <a:p>
            <a:pPr marL="98425" indent="0">
              <a:lnSpc>
                <a:spcPct val="100000"/>
              </a:lnSpc>
              <a:spcBef>
                <a:spcPts val="2800"/>
              </a:spcBef>
              <a:spcAft>
                <a:spcPts val="0"/>
              </a:spcAft>
              <a:buNone/>
            </a:pPr>
            <a:r>
              <a:rPr lang="en-US" sz="2500" dirty="0">
                <a:solidFill>
                  <a:schemeClr val="tx1"/>
                </a:solidFill>
              </a:rPr>
              <a:t>Up-Front Treatment; CELMoDs – Dr Richardson </a:t>
            </a:r>
          </a:p>
        </p:txBody>
      </p:sp>
    </p:spTree>
    <p:extLst>
      <p:ext uri="{BB962C8B-B14F-4D97-AF65-F5344CB8AC3E}">
        <p14:creationId xmlns:p14="http://schemas.microsoft.com/office/powerpoint/2010/main" val="373439736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064F-9683-FDFA-C9E4-22F31B14085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03AC151-AA44-8DE3-487E-D3AA4E03529E}"/>
              </a:ext>
            </a:extLst>
          </p:cNvPr>
          <p:cNvSpPr/>
          <p:nvPr/>
        </p:nvSpPr>
        <p:spPr bwMode="auto">
          <a:xfrm>
            <a:off x="661639" y="4921404"/>
            <a:ext cx="11047141" cy="78802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06940D36-64F1-59E1-5912-7F66579D2C7C}"/>
              </a:ext>
            </a:extLst>
          </p:cNvPr>
          <p:cNvSpPr/>
          <p:nvPr/>
        </p:nvSpPr>
        <p:spPr bwMode="auto">
          <a:xfrm>
            <a:off x="661639" y="2787804"/>
            <a:ext cx="11047141" cy="110784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D28E85B9-BD07-B611-969B-3A0C9689BAA7}"/>
              </a:ext>
            </a:extLst>
          </p:cNvPr>
          <p:cNvSpPr>
            <a:spLocks noGrp="1"/>
          </p:cNvSpPr>
          <p:nvPr>
            <p:ph type="title"/>
          </p:nvPr>
        </p:nvSpPr>
        <p:spPr/>
        <p:txBody>
          <a:bodyPr/>
          <a:lstStyle/>
          <a:p>
            <a:pPr>
              <a:spcBef>
                <a:spcPts val="1200"/>
              </a:spcBef>
            </a:pPr>
            <a:r>
              <a:rPr lang="en-US" dirty="0">
                <a:solidFill>
                  <a:srgbClr val="0432FF"/>
                </a:solidFill>
              </a:rPr>
              <a:t>Antibody-Drug Conjugates</a:t>
            </a:r>
            <a:br>
              <a:rPr lang="en-US" sz="3200" dirty="0">
                <a:solidFill>
                  <a:srgbClr val="0432FF"/>
                </a:solidFill>
                <a:latin typeface="Arial" panose="020B0604020202020204" pitchFamily="34" charset="0"/>
                <a:cs typeface="Arial" panose="020B0604020202020204" pitchFamily="34" charset="0"/>
              </a:rPr>
            </a:br>
            <a:endParaRPr lang="en-US" sz="2400" dirty="0">
              <a:solidFill>
                <a:srgbClr val="0432FF"/>
              </a:solidFill>
            </a:endParaRPr>
          </a:p>
        </p:txBody>
      </p:sp>
      <p:sp>
        <p:nvSpPr>
          <p:cNvPr id="3" name="Content Placeholder 2">
            <a:extLst>
              <a:ext uri="{FF2B5EF4-FFF2-40B4-BE49-F238E27FC236}">
                <a16:creationId xmlns:a16="http://schemas.microsoft.com/office/drawing/2014/main" id="{B1C10BAC-E78E-AFEF-B373-EC91461B32D3}"/>
              </a:ext>
            </a:extLst>
          </p:cNvPr>
          <p:cNvSpPr>
            <a:spLocks noGrp="1"/>
          </p:cNvSpPr>
          <p:nvPr>
            <p:ph idx="1"/>
          </p:nvPr>
        </p:nvSpPr>
        <p:spPr/>
        <p:txBody>
          <a:bodyPr/>
          <a:lstStyle/>
          <a:p>
            <a:pPr marL="228600" lvl="1" indent="-219075">
              <a:buNone/>
            </a:pPr>
            <a:r>
              <a:rPr lang="en-US" sz="1800" dirty="0">
                <a:solidFill>
                  <a:schemeClr val="tx1"/>
                </a:solidFill>
              </a:rPr>
              <a:t>Select Datasets</a:t>
            </a:r>
          </a:p>
          <a:p>
            <a:pPr marL="228600" lvl="1" indent="-219075">
              <a:buNone/>
            </a:pPr>
            <a:endParaRPr lang="en-US" sz="800" b="0" dirty="0">
              <a:solidFill>
                <a:schemeClr val="tx1"/>
              </a:solidFill>
            </a:endParaRPr>
          </a:p>
          <a:p>
            <a:pPr marL="228600" indent="-219075">
              <a:buFont typeface="Arial" panose="020B0604020202020204" pitchFamily="34" charset="0"/>
              <a:buChar char="•"/>
            </a:pPr>
            <a:r>
              <a:rPr lang="en-US" sz="1800" b="0" dirty="0">
                <a:solidFill>
                  <a:schemeClr val="tx1"/>
                </a:solidFill>
              </a:rPr>
              <a:t>Hungria V et al. </a:t>
            </a:r>
            <a:r>
              <a:rPr lang="en-US" sz="1800" b="0" dirty="0" err="1">
                <a:solidFill>
                  <a:schemeClr val="tx1"/>
                </a:solidFill>
              </a:rPr>
              <a:t>Belantamab</a:t>
            </a:r>
            <a:r>
              <a:rPr lang="en-US" sz="1800" b="0" dirty="0">
                <a:solidFill>
                  <a:schemeClr val="tx1"/>
                </a:solidFill>
              </a:rPr>
              <a:t> Mafodotin, Bortezomib, and Dexamethasone vs Daratumumab, Bortezomib, and Dexamethasone in Relapsed/Refractory Multiple Myeloma: Updated 4-Year Results of the Phase 3 DREAMM-7 Trial. IMS 2026;Abstract PA-049.</a:t>
            </a:r>
          </a:p>
          <a:p>
            <a:pPr marL="228600" indent="-219075">
              <a:buFont typeface="Arial" panose="020B0604020202020204" pitchFamily="34" charset="0"/>
              <a:buChar char="•"/>
            </a:pPr>
            <a:r>
              <a:rPr lang="en-US" sz="1800" b="0" dirty="0">
                <a:solidFill>
                  <a:schemeClr val="bg1"/>
                </a:solidFill>
              </a:rPr>
              <a:t>Trudel S et al. Deep Responses and Durable Outcomes in Patients Treated with </a:t>
            </a:r>
            <a:r>
              <a:rPr lang="en-US" sz="1800" b="0" dirty="0" err="1">
                <a:solidFill>
                  <a:schemeClr val="bg1"/>
                </a:solidFill>
              </a:rPr>
              <a:t>Belantamab</a:t>
            </a:r>
            <a:r>
              <a:rPr lang="en-US" sz="1800" b="0" dirty="0">
                <a:solidFill>
                  <a:schemeClr val="bg1"/>
                </a:solidFill>
              </a:rPr>
              <a:t> Mafodotin plus Pomalidomide and Dexamethasone from Long-Term Follow-Up of the Phase 3 DREAMM-8 Study. ASH 2025; Abstract 2264.</a:t>
            </a:r>
          </a:p>
          <a:p>
            <a:pPr marL="228600" indent="-219075">
              <a:buFont typeface="Arial" panose="020B0604020202020204" pitchFamily="34" charset="0"/>
              <a:buChar char="•"/>
            </a:pPr>
            <a:r>
              <a:rPr lang="en-US" sz="1800" b="0" dirty="0">
                <a:solidFill>
                  <a:schemeClr val="tx1"/>
                </a:solidFill>
              </a:rPr>
              <a:t>Trudel S et al. Long-Term Outcomes with Sustained Minimal Residual Disease Negativity in </a:t>
            </a:r>
            <a:r>
              <a:rPr lang="en-US" sz="1800" b="0" dirty="0" err="1">
                <a:solidFill>
                  <a:schemeClr val="tx1"/>
                </a:solidFill>
              </a:rPr>
              <a:t>Belantamab</a:t>
            </a:r>
            <a:r>
              <a:rPr lang="en-US" sz="1800" b="0" dirty="0">
                <a:solidFill>
                  <a:schemeClr val="tx1"/>
                </a:solidFill>
              </a:rPr>
              <a:t> Mafodotin–Treated Patients with Relapsed/Refractory Multiple Myeloma: An Update from DREAMM-8. IMS 2026;Abstract OA-38.</a:t>
            </a:r>
          </a:p>
          <a:p>
            <a:pPr marL="228600" indent="-219075">
              <a:buFont typeface="Arial" panose="020B0604020202020204" pitchFamily="34" charset="0"/>
              <a:buChar char="•"/>
            </a:pPr>
            <a:r>
              <a:rPr lang="en-US" sz="1800" b="0" dirty="0">
                <a:solidFill>
                  <a:schemeClr val="bg1"/>
                </a:solidFill>
              </a:rPr>
              <a:t>Mateos MV et al. Modification of </a:t>
            </a:r>
            <a:r>
              <a:rPr lang="en-US" sz="1800" b="0" dirty="0" err="1">
                <a:solidFill>
                  <a:schemeClr val="bg1"/>
                </a:solidFill>
              </a:rPr>
              <a:t>Belantamab</a:t>
            </a:r>
            <a:r>
              <a:rPr lang="en-US" sz="1800" b="0" dirty="0">
                <a:solidFill>
                  <a:schemeClr val="bg1"/>
                </a:solidFill>
              </a:rPr>
              <a:t> Mafodotin Dosing to Balance Efficacy and Tolerability in the DREAMM-7 and DREAMM-8 Trials. </a:t>
            </a:r>
            <a:r>
              <a:rPr lang="en-US" sz="1800" b="0" i="1" dirty="0">
                <a:solidFill>
                  <a:schemeClr val="bg1"/>
                </a:solidFill>
              </a:rPr>
              <a:t>Blood Adv </a:t>
            </a:r>
            <a:r>
              <a:rPr lang="en-US" sz="1800" b="0" dirty="0">
                <a:solidFill>
                  <a:schemeClr val="bg1"/>
                </a:solidFill>
              </a:rPr>
              <a:t>2025;9(22):5708-19. </a:t>
            </a:r>
          </a:p>
          <a:p>
            <a:pPr marL="228600" indent="-219075">
              <a:buFont typeface="Arial" panose="020B0604020202020204" pitchFamily="34" charset="0"/>
              <a:buChar char="•"/>
            </a:pPr>
            <a:r>
              <a:rPr lang="en-US" sz="1800" b="0" dirty="0">
                <a:solidFill>
                  <a:schemeClr val="tx1"/>
                </a:solidFill>
              </a:rPr>
              <a:t>Usmani SZ et al. DREAMM-9 Patient-Reported Vision-Related Function with Extended Belantamab Mafodotin Dosing Intervals with Bortezomib, Lenalidomide, Dexamethasone (BRVD) in Transplant Ineligible Multiple Myeloma. IMS 2026;Abstract OA-20.</a:t>
            </a:r>
          </a:p>
        </p:txBody>
      </p:sp>
    </p:spTree>
    <p:extLst>
      <p:ext uri="{BB962C8B-B14F-4D97-AF65-F5344CB8AC3E}">
        <p14:creationId xmlns:p14="http://schemas.microsoft.com/office/powerpoint/2010/main" val="223651868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968C7-520E-A6B8-C2A6-A34E1DC137CE}"/>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AC0B805E-2303-877F-58C2-3E254377594E}"/>
              </a:ext>
            </a:extLst>
          </p:cNvPr>
          <p:cNvSpPr txBox="1"/>
          <p:nvPr/>
        </p:nvSpPr>
        <p:spPr>
          <a:xfrm>
            <a:off x="106515" y="6650829"/>
            <a:ext cx="7568449" cy="169598"/>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Content courtesy of Douglas W </a:t>
            </a:r>
            <a:r>
              <a:rPr kumimoji="0" lang="en-US" sz="1500" b="0" i="0" u="none" strike="noStrike" kern="0" cap="none" spc="0" normalizeH="0" baseline="0" noProof="0" dirty="0" err="1">
                <a:ln>
                  <a:noFill/>
                </a:ln>
                <a:solidFill>
                  <a:prstClr val="black"/>
                </a:solidFill>
                <a:effectLst/>
                <a:uLnTx/>
                <a:uFillTx/>
                <a:latin typeface="Calibri"/>
                <a:ea typeface="MS PGothic" charset="0"/>
                <a:cs typeface="Calibri"/>
              </a:rPr>
              <a:t>Sborov</a:t>
            </a: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 MD, MS</a:t>
            </a:r>
          </a:p>
        </p:txBody>
      </p:sp>
      <p:sp>
        <p:nvSpPr>
          <p:cNvPr id="12" name="object 3" descr="$PPTXTitle">
            <a:extLst>
              <a:ext uri="{FF2B5EF4-FFF2-40B4-BE49-F238E27FC236}">
                <a16:creationId xmlns:a16="http://schemas.microsoft.com/office/drawing/2014/main" id="{AD3E9817-715C-68DE-9751-450318599082}"/>
              </a:ext>
            </a:extLst>
          </p:cNvPr>
          <p:cNvSpPr txBox="1">
            <a:spLocks/>
          </p:cNvSpPr>
          <p:nvPr/>
        </p:nvSpPr>
        <p:spPr>
          <a:xfrm>
            <a:off x="473725" y="346306"/>
            <a:ext cx="11442853" cy="461665"/>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ctr"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Belantamab</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Mafodotin Mechanism of Action</a:t>
            </a:r>
            <a:endParaRPr kumimoji="0" lang="en-US" sz="3000" b="1" i="0" u="none" strike="noStrike" kern="0" cap="none" spc="-10" normalizeH="0" baseline="0" noProof="0" dirty="0">
              <a:ln>
                <a:noFill/>
              </a:ln>
              <a:solidFill>
                <a:srgbClr val="0432FF"/>
              </a:solidFill>
              <a:effectLst/>
              <a:uLnTx/>
              <a:uFillTx/>
              <a:latin typeface="Calibri"/>
              <a:ea typeface="+mj-ea"/>
              <a:cs typeface="Calibri"/>
            </a:endParaRPr>
          </a:p>
        </p:txBody>
      </p:sp>
      <p:pic>
        <p:nvPicPr>
          <p:cNvPr id="4" name="Picture 3">
            <a:extLst>
              <a:ext uri="{FF2B5EF4-FFF2-40B4-BE49-F238E27FC236}">
                <a16:creationId xmlns:a16="http://schemas.microsoft.com/office/drawing/2014/main" id="{C8804629-0FA0-FDE4-5B00-D3D8ECDE318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716096" y="1046901"/>
            <a:ext cx="10552323" cy="4859751"/>
          </a:xfrm>
          <a:prstGeom prst="rect">
            <a:avLst/>
          </a:prstGeom>
        </p:spPr>
      </p:pic>
      <p:sp>
        <p:nvSpPr>
          <p:cNvPr id="5" name="Text Placeholder 3">
            <a:extLst>
              <a:ext uri="{FF2B5EF4-FFF2-40B4-BE49-F238E27FC236}">
                <a16:creationId xmlns:a16="http://schemas.microsoft.com/office/drawing/2014/main" id="{B000EB7A-9C9F-7E16-A1A8-00391D5450EB}"/>
              </a:ext>
            </a:extLst>
          </p:cNvPr>
          <p:cNvSpPr txBox="1">
            <a:spLocks/>
          </p:cNvSpPr>
          <p:nvPr/>
        </p:nvSpPr>
        <p:spPr bwMode="auto">
          <a:xfrm>
            <a:off x="810039" y="5734025"/>
            <a:ext cx="3080700" cy="154147"/>
          </a:xfrm>
          <a:prstGeom prst="rect">
            <a:avLst/>
          </a:prstGeom>
          <a:ln w="3175" cap="flat" cmpd="sng" algn="ctr">
            <a:noFill/>
            <a:prstDash val="soli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2">
            <a:schemeClr val="accent1"/>
          </a:lnRef>
          <a:fillRef idx="0">
            <a:schemeClr val="accent1"/>
          </a:fillRef>
          <a:effectRef idx="1">
            <a:schemeClr val="accent1"/>
          </a:effectRef>
          <a:fontRef idx="minor">
            <a:schemeClr val="tx1"/>
          </a:fontRef>
        </p:style>
        <p:txBody>
          <a:bodyPr vert="horz" wrap="square" lIns="0" tIns="45719" rIns="0" bIns="45719" numCol="1" anchor="b" anchorCtr="0" compatLnSpc="1">
            <a:prstTxWarp prst="textNoShape">
              <a:avLst/>
            </a:prstTxWarp>
            <a:noAutofit/>
          </a:bodyPr>
          <a:lstStyle>
            <a:lvl1pPr marL="234950" indent="-234950" algn="l" rtl="0" eaLnBrk="0" fontAlgn="base" hangingPunct="0">
              <a:spcBef>
                <a:spcPct val="20000"/>
              </a:spcBef>
              <a:spcAft>
                <a:spcPct val="0"/>
              </a:spcAft>
              <a:buClr>
                <a:schemeClr val="accent2"/>
              </a:buClr>
              <a:buSzPct val="108000"/>
              <a:buFont typeface="Arial" panose="020B0604020202020204" pitchFamily="34" charset="0"/>
              <a:buChar char="•"/>
              <a:defRPr sz="2000" b="0" i="0" kern="1200">
                <a:solidFill>
                  <a:schemeClr val="tx1"/>
                </a:solidFill>
                <a:latin typeface="+mn-lt"/>
                <a:ea typeface="+mn-ea"/>
                <a:cs typeface="+mn-cs"/>
              </a:defRPr>
            </a:lvl1pPr>
            <a:lvl2pPr marL="627063" indent="-284163" algn="l" rtl="0" eaLnBrk="0" fontAlgn="base" hangingPunct="0">
              <a:spcBef>
                <a:spcPct val="20000"/>
              </a:spcBef>
              <a:spcAft>
                <a:spcPct val="0"/>
              </a:spcAft>
              <a:buClr>
                <a:schemeClr val="accent2"/>
              </a:buClr>
              <a:buFont typeface="System Font Regular"/>
              <a:buChar char="–"/>
              <a:defRPr sz="2000" b="0" i="0" kern="1200">
                <a:solidFill>
                  <a:schemeClr val="tx1"/>
                </a:solidFill>
                <a:latin typeface="+mn-lt"/>
                <a:ea typeface="+mn-ea"/>
                <a:cs typeface="+mn-cs"/>
              </a:defRPr>
            </a:lvl2pPr>
            <a:lvl3pPr marL="914400" indent="-174625" algn="l" rtl="0" eaLnBrk="0" fontAlgn="base" hangingPunct="0">
              <a:spcBef>
                <a:spcPct val="20000"/>
              </a:spcBef>
              <a:spcAft>
                <a:spcPct val="0"/>
              </a:spcAft>
              <a:buClr>
                <a:schemeClr val="accent2"/>
              </a:buClr>
              <a:buFont typeface="Arial" panose="020B0604020202020204" pitchFamily="34" charset="0"/>
              <a:buChar char="•"/>
              <a:defRPr sz="2000" b="0" i="0" kern="1200">
                <a:solidFill>
                  <a:schemeClr val="tx1"/>
                </a:solidFill>
                <a:latin typeface="+mn-lt"/>
                <a:ea typeface="+mn-ea"/>
                <a:cs typeface="+mn-cs"/>
              </a:defRPr>
            </a:lvl3pPr>
            <a:lvl4pPr marL="1319213" indent="-227013" algn="l" rtl="0" eaLnBrk="0" fontAlgn="base" hangingPunct="0">
              <a:spcBef>
                <a:spcPct val="20000"/>
              </a:spcBef>
              <a:spcAft>
                <a:spcPct val="0"/>
              </a:spcAft>
              <a:buClr>
                <a:schemeClr val="accent3"/>
              </a:buClr>
              <a:buFont typeface="Calibri" panose="020F0502020204030204" pitchFamily="34" charset="0"/>
              <a:buChar char="‒"/>
              <a:defRPr sz="2000" b="0" i="0" kern="1200">
                <a:solidFill>
                  <a:schemeClr val="tx1"/>
                </a:solidFill>
                <a:latin typeface="+mn-lt"/>
                <a:ea typeface="+mn-ea"/>
                <a:cs typeface="+mn-cs"/>
              </a:defRPr>
            </a:lvl4pPr>
            <a:lvl5pPr marL="1658938" indent="-227013" algn="l" rtl="0" eaLnBrk="0" fontAlgn="base" hangingPunct="0">
              <a:spcBef>
                <a:spcPct val="20000"/>
              </a:spcBef>
              <a:spcAft>
                <a:spcPct val="0"/>
              </a:spcAft>
              <a:buClr>
                <a:schemeClr val="accent3"/>
              </a:buClr>
              <a:buChar char="•"/>
              <a:defRPr sz="2000" b="0" i="0" kern="1200">
                <a:solidFill>
                  <a:schemeClr val="tx1"/>
                </a:solidFill>
                <a:latin typeface="+mn-lt"/>
                <a:ea typeface="+mn-ea"/>
                <a:cs typeface="+mn-cs"/>
              </a:defRPr>
            </a:lvl5pPr>
            <a:lvl6pPr marL="2514474" indent="-228589" algn="l" defTabSz="457177" rtl="0" eaLnBrk="1" latinLnBrk="0" hangingPunct="1">
              <a:spcBef>
                <a:spcPct val="20000"/>
              </a:spcBef>
              <a:buFont typeface="Arial"/>
              <a:buChar char="•"/>
              <a:defRPr sz="2000" kern="1200">
                <a:solidFill>
                  <a:schemeClr val="tx1"/>
                </a:solidFill>
                <a:latin typeface="+mn-lt"/>
                <a:ea typeface="+mn-ea"/>
                <a:cs typeface="+mn-cs"/>
              </a:defRPr>
            </a:lvl6pPr>
            <a:lvl7pPr marL="2971651" indent="-228589" algn="l" defTabSz="457177"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7"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7"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914354" rtl="0" eaLnBrk="1" fontAlgn="base" latinLnBrk="0" hangingPunct="1">
              <a:lnSpc>
                <a:spcPct val="100000"/>
              </a:lnSpc>
              <a:spcBef>
                <a:spcPct val="20000"/>
              </a:spcBef>
              <a:spcAft>
                <a:spcPct val="0"/>
              </a:spcAft>
              <a:buClr>
                <a:srgbClr val="E2561A"/>
              </a:buClr>
              <a:buSzPct val="108000"/>
              <a:buFont typeface="Arial" panose="020B0604020202020204" pitchFamily="34" charset="0"/>
              <a:buNone/>
              <a:tabLst/>
              <a:defRPr/>
            </a:pPr>
            <a:r>
              <a:rPr kumimoji="0" lang="en-US" sz="9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mn-ea"/>
                <a:cs typeface="Arial" panose="020B0604020202020204" pitchFamily="34" charset="0"/>
                <a:sym typeface="Arial"/>
                <a:rtl val="0"/>
              </a:rPr>
              <a:t>Cho, Front Immunol 2018; Sheikh, Future Oncol 2020</a:t>
            </a:r>
          </a:p>
        </p:txBody>
      </p:sp>
    </p:spTree>
    <p:extLst>
      <p:ext uri="{BB962C8B-B14F-4D97-AF65-F5344CB8AC3E}">
        <p14:creationId xmlns:p14="http://schemas.microsoft.com/office/powerpoint/2010/main" val="15335299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C78C7-4C42-4F73-B391-B4C5C6DAE0D2}"/>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BF91CB87-08AE-473C-9367-C0CFE438B17C}"/>
              </a:ext>
            </a:extLst>
          </p:cNvPr>
          <p:cNvSpPr txBox="1"/>
          <p:nvPr/>
        </p:nvSpPr>
        <p:spPr>
          <a:xfrm>
            <a:off x="106515" y="6650829"/>
            <a:ext cx="7568449" cy="169598"/>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Mateos M-V et al. ASCO 2024;Abstract 7503.</a:t>
            </a:r>
          </a:p>
        </p:txBody>
      </p:sp>
      <p:sp>
        <p:nvSpPr>
          <p:cNvPr id="12" name="object 3" descr="$PPTXTitle">
            <a:extLst>
              <a:ext uri="{FF2B5EF4-FFF2-40B4-BE49-F238E27FC236}">
                <a16:creationId xmlns:a16="http://schemas.microsoft.com/office/drawing/2014/main" id="{CD8EC51A-48D2-D418-A653-E93B651163FA}"/>
              </a:ext>
            </a:extLst>
          </p:cNvPr>
          <p:cNvSpPr txBox="1">
            <a:spLocks/>
          </p:cNvSpPr>
          <p:nvPr/>
        </p:nvSpPr>
        <p:spPr>
          <a:xfrm>
            <a:off x="246955" y="188640"/>
            <a:ext cx="11537678" cy="1194814"/>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l" defTabSz="914400" rtl="0" eaLnBrk="1" fontAlgn="auto" latinLnBrk="0" hangingPunct="1">
              <a:lnSpc>
                <a:spcPts val="31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DREAMM-7: A Phase III Trial of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Belantamab</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Mafodotin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Belamaf</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with Bortezomib/Dexamethasone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BVd</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versus Daratumumab with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Vd</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DVd</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for R/R MM</a:t>
            </a:r>
          </a:p>
        </p:txBody>
      </p:sp>
      <p:pic>
        <p:nvPicPr>
          <p:cNvPr id="2" name="Picture 1" descr="A diagram of a patient's schedule&#10;&#10;AI-generated content may be incorrect.">
            <a:extLst>
              <a:ext uri="{FF2B5EF4-FFF2-40B4-BE49-F238E27FC236}">
                <a16:creationId xmlns:a16="http://schemas.microsoft.com/office/drawing/2014/main" id="{72F4B304-3767-DE22-BE2C-3BC2DB76DDBB}"/>
              </a:ext>
            </a:extLst>
          </p:cNvPr>
          <p:cNvPicPr>
            <a:picLocks noChangeAspect="1"/>
          </p:cNvPicPr>
          <p:nvPr/>
        </p:nvPicPr>
        <p:blipFill>
          <a:blip r:embed="rId3"/>
          <a:stretch>
            <a:fillRect/>
          </a:stretch>
        </p:blipFill>
        <p:spPr>
          <a:xfrm>
            <a:off x="299327" y="1439776"/>
            <a:ext cx="10981249" cy="4713772"/>
          </a:xfrm>
          <a:prstGeom prst="rect">
            <a:avLst/>
          </a:prstGeom>
        </p:spPr>
      </p:pic>
    </p:spTree>
    <p:extLst>
      <p:ext uri="{BB962C8B-B14F-4D97-AF65-F5344CB8AC3E}">
        <p14:creationId xmlns:p14="http://schemas.microsoft.com/office/powerpoint/2010/main" val="259820697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F10C-841A-690F-24DE-131D67251278}"/>
              </a:ext>
            </a:extLst>
          </p:cNvPr>
          <p:cNvSpPr>
            <a:spLocks noGrp="1"/>
          </p:cNvSpPr>
          <p:nvPr>
            <p:ph type="title"/>
          </p:nvPr>
        </p:nvSpPr>
        <p:spPr>
          <a:xfrm>
            <a:off x="0" y="152620"/>
            <a:ext cx="12192000" cy="1020763"/>
          </a:xfrm>
        </p:spPr>
        <p:txBody>
          <a:bodyPr lIns="0" rIns="0"/>
          <a:lstStyle/>
          <a:p>
            <a:r>
              <a:rPr kumimoji="0" lang="en-US" sz="2400" b="1" i="0" u="none" strike="noStrike" kern="0" cap="none" spc="0" normalizeH="0" baseline="0" noProof="0" dirty="0">
                <a:ln>
                  <a:noFill/>
                </a:ln>
                <a:solidFill>
                  <a:srgbClr val="FFFF00"/>
                </a:solidFill>
                <a:effectLst/>
                <a:uLnTx/>
                <a:uFillTx/>
                <a:latin typeface="Arial"/>
                <a:ea typeface="+mj-ea"/>
                <a:cs typeface="+mj-cs"/>
              </a:rPr>
              <a:t>Belantamab mafodotin for early-relapse RRMM </a:t>
            </a:r>
            <a:br>
              <a:rPr kumimoji="0" lang="en-US" sz="2400" b="1" i="0" u="none" strike="noStrike" kern="0" cap="none" spc="0" normalizeH="0" baseline="0" noProof="0" dirty="0">
                <a:ln>
                  <a:noFill/>
                </a:ln>
                <a:solidFill>
                  <a:srgbClr val="FFFF00"/>
                </a:solidFill>
                <a:effectLst/>
                <a:uLnTx/>
                <a:uFillTx/>
                <a:latin typeface="Arial"/>
                <a:ea typeface="+mj-ea"/>
                <a:cs typeface="+mj-cs"/>
              </a:rPr>
            </a:br>
            <a:r>
              <a:rPr lang="en-GB" sz="2800" dirty="0">
                <a:latin typeface="+mn-lt"/>
              </a:rPr>
              <a:t>DREAMM-7: </a:t>
            </a:r>
            <a:r>
              <a:rPr lang="en-US" sz="2800" dirty="0">
                <a:latin typeface="+mn-lt"/>
              </a:rPr>
              <a:t>Belantamab mafodotin + </a:t>
            </a:r>
            <a:r>
              <a:rPr lang="en-US" sz="2800" dirty="0" err="1">
                <a:latin typeface="+mn-lt"/>
              </a:rPr>
              <a:t>Vd</a:t>
            </a:r>
            <a:r>
              <a:rPr lang="en-US" sz="2800" dirty="0">
                <a:latin typeface="+mn-lt"/>
              </a:rPr>
              <a:t> vs Dara-</a:t>
            </a:r>
            <a:r>
              <a:rPr lang="en-US" sz="2800" dirty="0" err="1">
                <a:latin typeface="+mn-lt"/>
              </a:rPr>
              <a:t>Vd</a:t>
            </a:r>
            <a:r>
              <a:rPr lang="en-US" sz="2800" dirty="0">
                <a:latin typeface="+mn-lt"/>
              </a:rPr>
              <a:t> as </a:t>
            </a:r>
            <a:r>
              <a:rPr lang="en-US" sz="2800" dirty="0">
                <a:latin typeface="+mn-lt"/>
                <a:cs typeface="Arial" panose="020B0604020202020204" pitchFamily="34" charset="0"/>
              </a:rPr>
              <a:t>≥2</a:t>
            </a:r>
            <a:r>
              <a:rPr lang="en-US" sz="2800" baseline="30000" dirty="0">
                <a:latin typeface="+mn-lt"/>
                <a:cs typeface="Arial" panose="020B0604020202020204" pitchFamily="34" charset="0"/>
              </a:rPr>
              <a:t>nd</a:t>
            </a:r>
            <a:r>
              <a:rPr lang="en-US" sz="2800" dirty="0">
                <a:latin typeface="+mn-lt"/>
                <a:cs typeface="Arial" panose="020B0604020202020204" pitchFamily="34" charset="0"/>
              </a:rPr>
              <a:t>-line therapy</a:t>
            </a:r>
            <a:endParaRPr lang="en-GB" sz="2800" dirty="0">
              <a:latin typeface="+mn-lt"/>
            </a:endParaRPr>
          </a:p>
        </p:txBody>
      </p:sp>
      <p:graphicFrame>
        <p:nvGraphicFramePr>
          <p:cNvPr id="7" name="Content Placeholder 6">
            <a:extLst>
              <a:ext uri="{FF2B5EF4-FFF2-40B4-BE49-F238E27FC236}">
                <a16:creationId xmlns:a16="http://schemas.microsoft.com/office/drawing/2014/main" id="{DBD00652-409A-21BC-522A-184470E7B037}"/>
              </a:ext>
            </a:extLst>
          </p:cNvPr>
          <p:cNvGraphicFramePr>
            <a:graphicFrameLocks noGrp="1"/>
          </p:cNvGraphicFramePr>
          <p:nvPr>
            <p:ph sz="half" idx="1"/>
          </p:nvPr>
        </p:nvGraphicFramePr>
        <p:xfrm>
          <a:off x="254000" y="1522038"/>
          <a:ext cx="5486400" cy="1020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a:extLst>
              <a:ext uri="{FF2B5EF4-FFF2-40B4-BE49-F238E27FC236}">
                <a16:creationId xmlns:a16="http://schemas.microsoft.com/office/drawing/2014/main" id="{624DDB6E-47A2-64AD-E119-5C46601BD821}"/>
              </a:ext>
            </a:extLst>
          </p:cNvPr>
          <p:cNvSpPr>
            <a:spLocks noGrp="1"/>
          </p:cNvSpPr>
          <p:nvPr>
            <p:ph type="body" sz="quarter" idx="10"/>
          </p:nvPr>
        </p:nvSpPr>
        <p:spPr>
          <a:xfrm>
            <a:off x="1" y="6419853"/>
            <a:ext cx="11938000" cy="367905"/>
          </a:xfrm>
        </p:spPr>
        <p:txBody>
          <a:bodyPr/>
          <a:lstStyle/>
          <a:p>
            <a:r>
              <a:rPr lang="en-GB" sz="1200" dirty="0" err="1"/>
              <a:t>Hungria</a:t>
            </a:r>
            <a:r>
              <a:rPr lang="en-GB" sz="1200" dirty="0"/>
              <a:t> V, et al. N Engl J Med 2024;391(5):393–407.</a:t>
            </a:r>
          </a:p>
        </p:txBody>
      </p:sp>
      <p:graphicFrame>
        <p:nvGraphicFramePr>
          <p:cNvPr id="8" name="Table 2">
            <a:extLst>
              <a:ext uri="{FF2B5EF4-FFF2-40B4-BE49-F238E27FC236}">
                <a16:creationId xmlns:a16="http://schemas.microsoft.com/office/drawing/2014/main" id="{979520B3-4A37-E921-422C-984C66A3B5D7}"/>
              </a:ext>
            </a:extLst>
          </p:cNvPr>
          <p:cNvGraphicFramePr>
            <a:graphicFrameLocks/>
          </p:cNvGraphicFramePr>
          <p:nvPr/>
        </p:nvGraphicFramePr>
        <p:xfrm>
          <a:off x="254000" y="2695874"/>
          <a:ext cx="5458839" cy="3717878"/>
        </p:xfrm>
        <a:graphic>
          <a:graphicData uri="http://schemas.openxmlformats.org/drawingml/2006/table">
            <a:tbl>
              <a:tblPr firstRow="1" bandRow="1">
                <a:tableStyleId>{F5AB1C69-6EDB-4FF4-983F-18BD219EF322}</a:tableStyleId>
              </a:tblPr>
              <a:tblGrid>
                <a:gridCol w="2471927">
                  <a:extLst>
                    <a:ext uri="{9D8B030D-6E8A-4147-A177-3AD203B41FA5}">
                      <a16:colId xmlns:a16="http://schemas.microsoft.com/office/drawing/2014/main" val="20000"/>
                    </a:ext>
                  </a:extLst>
                </a:gridCol>
                <a:gridCol w="1623042">
                  <a:extLst>
                    <a:ext uri="{9D8B030D-6E8A-4147-A177-3AD203B41FA5}">
                      <a16:colId xmlns:a16="http://schemas.microsoft.com/office/drawing/2014/main" val="3889570887"/>
                    </a:ext>
                  </a:extLst>
                </a:gridCol>
                <a:gridCol w="1363870">
                  <a:extLst>
                    <a:ext uri="{9D8B030D-6E8A-4147-A177-3AD203B41FA5}">
                      <a16:colId xmlns:a16="http://schemas.microsoft.com/office/drawing/2014/main" val="20002"/>
                    </a:ext>
                  </a:extLst>
                </a:gridCol>
              </a:tblGrid>
              <a:tr h="501286">
                <a:tc>
                  <a:txBody>
                    <a:bodyPr/>
                    <a:lstStyle/>
                    <a:p>
                      <a:r>
                        <a:rPr lang="en-US" sz="1400" b="1" dirty="0"/>
                        <a:t>Patients </a:t>
                      </a:r>
                      <a:endParaRPr lang="en-US" sz="1400" b="1" baseline="30000" dirty="0">
                        <a:latin typeface="+mn-lt"/>
                        <a:cs typeface="Arial" panose="020B0604020202020204" pitchFamily="34" charset="0"/>
                      </a:endParaRPr>
                    </a:p>
                  </a:txBody>
                  <a:tcPr marL="91448" marR="91448" marT="45689" marB="45689"/>
                </a:tc>
                <a:tc>
                  <a:txBody>
                    <a:bodyPr/>
                    <a:lstStyle/>
                    <a:p>
                      <a:pPr algn="ctr"/>
                      <a:r>
                        <a:rPr lang="en-US" sz="1400" b="1" dirty="0" err="1">
                          <a:latin typeface="+mn-lt"/>
                          <a:cs typeface="Arial" panose="020B0604020202020204" pitchFamily="34" charset="0"/>
                        </a:rPr>
                        <a:t>Belamaf-Vd</a:t>
                      </a:r>
                      <a:r>
                        <a:rPr lang="en-US" sz="1400" b="1" dirty="0">
                          <a:latin typeface="+mn-lt"/>
                          <a:cs typeface="Arial" panose="020B0604020202020204" pitchFamily="34" charset="0"/>
                        </a:rPr>
                        <a:t>, N=243</a:t>
                      </a:r>
                    </a:p>
                  </a:txBody>
                  <a:tcPr marL="91448" marR="91448" marT="45689" marB="45689"/>
                </a:tc>
                <a:tc>
                  <a:txBody>
                    <a:bodyPr/>
                    <a:lstStyle/>
                    <a:p>
                      <a:pPr algn="ctr"/>
                      <a:r>
                        <a:rPr lang="en-US" sz="1400" b="1" dirty="0"/>
                        <a:t>Dara-</a:t>
                      </a:r>
                      <a:r>
                        <a:rPr lang="en-US" sz="1400" b="1" dirty="0" err="1"/>
                        <a:t>Vd</a:t>
                      </a:r>
                      <a:r>
                        <a:rPr lang="en-US" sz="1400" b="1" dirty="0"/>
                        <a:t>, N=251</a:t>
                      </a:r>
                      <a:endParaRPr lang="en-US" sz="14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10000"/>
                  </a:ext>
                </a:extLst>
              </a:tr>
              <a:tr h="309595">
                <a:tc>
                  <a:txBody>
                    <a:bodyPr/>
                    <a:lstStyle/>
                    <a:p>
                      <a:r>
                        <a:rPr lang="en-US" sz="1500" b="1" dirty="0"/>
                        <a:t>Median age, years</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65</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64</a:t>
                      </a:r>
                      <a:endParaRPr lang="en-US" sz="15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10001"/>
                  </a:ext>
                </a:extLst>
              </a:tr>
              <a:tr h="309595">
                <a:tc>
                  <a:txBody>
                    <a:bodyPr/>
                    <a:lstStyle/>
                    <a:p>
                      <a:pPr marL="108000"/>
                      <a:r>
                        <a:rPr lang="en-US" sz="1500" b="1" dirty="0"/>
                        <a:t>Age ≥75 years</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15%</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12%</a:t>
                      </a:r>
                      <a:endParaRPr lang="en-US" sz="15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3361448444"/>
                  </a:ext>
                </a:extLst>
              </a:tr>
              <a:tr h="309595">
                <a:tc>
                  <a:txBody>
                    <a:bodyPr/>
                    <a:lstStyle/>
                    <a:p>
                      <a:r>
                        <a:rPr lang="en-US" sz="1500" b="1" dirty="0"/>
                        <a:t>High-risk cytogenetics</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28%</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27%</a:t>
                      </a:r>
                      <a:endParaRPr lang="en-US" sz="15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10002"/>
                  </a:ext>
                </a:extLst>
              </a:tr>
              <a:tr h="309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t>EMD</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5%</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10%</a:t>
                      </a:r>
                      <a:endParaRPr lang="en-US" sz="15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2465356208"/>
                  </a:ext>
                </a:extLst>
              </a:tr>
              <a:tr h="309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t>1 / 2-3 / </a:t>
                      </a:r>
                      <a:r>
                        <a:rPr lang="en-US" sz="1500" b="1" dirty="0">
                          <a:latin typeface="Arial" panose="020B0604020202020204" pitchFamily="34" charset="0"/>
                          <a:cs typeface="Arial" panose="020B0604020202020204" pitchFamily="34" charset="0"/>
                        </a:rPr>
                        <a:t>≥4</a:t>
                      </a:r>
                      <a:r>
                        <a:rPr lang="en-US" sz="1500" b="1" dirty="0"/>
                        <a:t> prior lines</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51 / 36 / 12%</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50 / 39 / 11%</a:t>
                      </a:r>
                      <a:endParaRPr lang="en-US" sz="15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3810622769"/>
                  </a:ext>
                </a:extLst>
              </a:tr>
              <a:tr h="309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t>Prior PI</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90%</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86%</a:t>
                      </a:r>
                      <a:endParaRPr lang="en-US" sz="15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3850452341"/>
                  </a:ext>
                </a:extLst>
              </a:tr>
              <a:tr h="309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t>Prior </a:t>
                      </a:r>
                      <a:r>
                        <a:rPr lang="en-US" sz="1500" b="1" dirty="0" err="1"/>
                        <a:t>IMiD</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81%</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86%</a:t>
                      </a:r>
                      <a:endParaRPr lang="en-US" sz="15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2967179171"/>
                  </a:ext>
                </a:extLst>
              </a:tr>
              <a:tr h="309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t>R-refractory</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33%</a:t>
                      </a:r>
                      <a:endParaRPr lang="en-US" sz="1500" b="1" dirty="0">
                        <a:latin typeface="+mn-lt"/>
                        <a:cs typeface="Arial" panose="020B0604020202020204" pitchFamily="34" charset="0"/>
                      </a:endParaRPr>
                    </a:p>
                  </a:txBody>
                  <a:tcPr marL="91448" marR="91448" marT="45689" marB="45689"/>
                </a:tc>
                <a:tc>
                  <a:txBody>
                    <a:bodyPr/>
                    <a:lstStyle/>
                    <a:p>
                      <a:pPr algn="ctr"/>
                      <a:r>
                        <a:rPr lang="en-US" sz="1500" b="1" dirty="0"/>
                        <a:t>35%</a:t>
                      </a:r>
                      <a:endParaRPr lang="en-US" sz="15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2356290535"/>
                  </a:ext>
                </a:extLst>
              </a:tr>
              <a:tr h="309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latin typeface="+mn-lt"/>
                          <a:cs typeface="Arial" panose="020B0604020202020204" pitchFamily="34" charset="0"/>
                        </a:rPr>
                        <a:t>Prior Dara</a:t>
                      </a:r>
                    </a:p>
                  </a:txBody>
                  <a:tcPr marL="91448" marR="91448" marT="45689" marB="45689"/>
                </a:tc>
                <a:tc>
                  <a:txBody>
                    <a:bodyPr/>
                    <a:lstStyle/>
                    <a:p>
                      <a:pPr algn="ctr"/>
                      <a:r>
                        <a:rPr lang="en-US" sz="1500" b="1" dirty="0">
                          <a:latin typeface="+mn-lt"/>
                          <a:cs typeface="Arial" panose="020B0604020202020204" pitchFamily="34" charset="0"/>
                        </a:rPr>
                        <a:t>1%</a:t>
                      </a:r>
                    </a:p>
                  </a:txBody>
                  <a:tcPr marL="91448" marR="91448" marT="45689" marB="45689"/>
                </a:tc>
                <a:tc>
                  <a:txBody>
                    <a:bodyPr/>
                    <a:lstStyle/>
                    <a:p>
                      <a:pPr algn="ctr"/>
                      <a:r>
                        <a:rPr lang="en-US" sz="1500" b="1" dirty="0">
                          <a:latin typeface="+mn-lt"/>
                          <a:cs typeface="Arial" panose="020B0604020202020204" pitchFamily="34" charset="0"/>
                        </a:rPr>
                        <a:t>2%</a:t>
                      </a:r>
                    </a:p>
                  </a:txBody>
                  <a:tcPr marL="91448" marR="91448" marT="45689" marB="45689"/>
                </a:tc>
                <a:extLst>
                  <a:ext uri="{0D108BD9-81ED-4DB2-BD59-A6C34878D82A}">
                    <a16:rowId xmlns:a16="http://schemas.microsoft.com/office/drawing/2014/main" val="2211463936"/>
                  </a:ext>
                </a:extLst>
              </a:tr>
              <a:tr h="309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latin typeface="+mn-lt"/>
                          <a:cs typeface="Arial" panose="020B0604020202020204" pitchFamily="34" charset="0"/>
                        </a:rPr>
                        <a:t>Prior ASCT</a:t>
                      </a:r>
                    </a:p>
                  </a:txBody>
                  <a:tcPr marL="91448" marR="91448" marT="45689" marB="45689"/>
                </a:tc>
                <a:tc>
                  <a:txBody>
                    <a:bodyPr/>
                    <a:lstStyle/>
                    <a:p>
                      <a:pPr algn="ctr"/>
                      <a:r>
                        <a:rPr lang="en-US" sz="1500" b="1" dirty="0">
                          <a:latin typeface="+mn-lt"/>
                          <a:cs typeface="Arial" panose="020B0604020202020204" pitchFamily="34" charset="0"/>
                        </a:rPr>
                        <a:t>67%</a:t>
                      </a:r>
                    </a:p>
                  </a:txBody>
                  <a:tcPr marL="91448" marR="91448" marT="45689" marB="45689"/>
                </a:tc>
                <a:tc>
                  <a:txBody>
                    <a:bodyPr/>
                    <a:lstStyle/>
                    <a:p>
                      <a:pPr algn="ctr"/>
                      <a:r>
                        <a:rPr lang="en-US" sz="1500" b="1" dirty="0">
                          <a:latin typeface="+mn-lt"/>
                          <a:cs typeface="Arial" panose="020B0604020202020204" pitchFamily="34" charset="0"/>
                        </a:rPr>
                        <a:t>69%</a:t>
                      </a:r>
                    </a:p>
                  </a:txBody>
                  <a:tcPr marL="91448" marR="91448" marT="45689" marB="45689"/>
                </a:tc>
                <a:extLst>
                  <a:ext uri="{0D108BD9-81ED-4DB2-BD59-A6C34878D82A}">
                    <a16:rowId xmlns:a16="http://schemas.microsoft.com/office/drawing/2014/main" val="3526330621"/>
                  </a:ext>
                </a:extLst>
              </a:tr>
            </a:tbl>
          </a:graphicData>
        </a:graphic>
      </p:graphicFrame>
      <p:graphicFrame>
        <p:nvGraphicFramePr>
          <p:cNvPr id="10" name="Table 9">
            <a:extLst>
              <a:ext uri="{FF2B5EF4-FFF2-40B4-BE49-F238E27FC236}">
                <a16:creationId xmlns:a16="http://schemas.microsoft.com/office/drawing/2014/main" id="{B962FC3E-3974-AC6F-E673-25E08C52FCF5}"/>
              </a:ext>
            </a:extLst>
          </p:cNvPr>
          <p:cNvGraphicFramePr>
            <a:graphicFrameLocks noGrp="1"/>
          </p:cNvGraphicFramePr>
          <p:nvPr/>
        </p:nvGraphicFramePr>
        <p:xfrm>
          <a:off x="8459764" y="1315832"/>
          <a:ext cx="3470006" cy="1066800"/>
        </p:xfrm>
        <a:graphic>
          <a:graphicData uri="http://schemas.openxmlformats.org/drawingml/2006/table">
            <a:tbl>
              <a:tblPr firstRow="1" bandRow="1">
                <a:tableStyleId>{2D5ABB26-0587-4C30-8999-92F81FD0307C}</a:tableStyleId>
              </a:tblPr>
              <a:tblGrid>
                <a:gridCol w="1516150">
                  <a:extLst>
                    <a:ext uri="{9D8B030D-6E8A-4147-A177-3AD203B41FA5}">
                      <a16:colId xmlns:a16="http://schemas.microsoft.com/office/drawing/2014/main" val="3644485902"/>
                    </a:ext>
                  </a:extLst>
                </a:gridCol>
                <a:gridCol w="1038225">
                  <a:extLst>
                    <a:ext uri="{9D8B030D-6E8A-4147-A177-3AD203B41FA5}">
                      <a16:colId xmlns:a16="http://schemas.microsoft.com/office/drawing/2014/main" val="3761415349"/>
                    </a:ext>
                  </a:extLst>
                </a:gridCol>
                <a:gridCol w="915631">
                  <a:extLst>
                    <a:ext uri="{9D8B030D-6E8A-4147-A177-3AD203B41FA5}">
                      <a16:colId xmlns:a16="http://schemas.microsoft.com/office/drawing/2014/main" val="1107120902"/>
                    </a:ext>
                  </a:extLst>
                </a:gridCol>
              </a:tblGrid>
              <a:tr h="117680">
                <a:tc>
                  <a:txBody>
                    <a:bodyPr/>
                    <a:lstStyle/>
                    <a:p>
                      <a:pPr algn="l"/>
                      <a:endParaRPr lang="en-US" sz="14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err="1">
                          <a:solidFill>
                            <a:srgbClr val="2ECCA3"/>
                          </a:solidFill>
                        </a:rPr>
                        <a:t>BVd</a:t>
                      </a:r>
                      <a:endParaRPr lang="en-US" sz="1400" b="1" dirty="0">
                        <a:solidFill>
                          <a:srgbClr val="2ECCA3"/>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err="1">
                          <a:solidFill>
                            <a:schemeClr val="bg1">
                              <a:lumMod val="65000"/>
                            </a:schemeClr>
                          </a:solidFill>
                        </a:rPr>
                        <a:t>DVd</a:t>
                      </a:r>
                      <a:endParaRPr lang="en-US" sz="1400" b="1" dirty="0">
                        <a:solidFill>
                          <a:schemeClr val="bg1">
                            <a:lumMod val="65000"/>
                          </a:schemeClr>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3905338"/>
                  </a:ext>
                </a:extLst>
              </a:tr>
              <a:tr h="304119">
                <a:tc>
                  <a:txBody>
                    <a:bodyPr/>
                    <a:lstStyle/>
                    <a:p>
                      <a:pPr algn="l"/>
                      <a:r>
                        <a:rPr lang="en-US" sz="1400" b="1" dirty="0">
                          <a:solidFill>
                            <a:schemeClr val="bg1"/>
                          </a:solidFill>
                        </a:rPr>
                        <a:t>Median PFS </a:t>
                      </a:r>
                    </a:p>
                    <a:p>
                      <a:pPr algn="l"/>
                      <a:r>
                        <a:rPr lang="en-US" sz="1400" b="1" dirty="0">
                          <a:solidFill>
                            <a:schemeClr val="bg1"/>
                          </a:solidFill>
                        </a:rPr>
                        <a:t>(95% CI), months</a:t>
                      </a: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rgbClr val="2ECCA3"/>
                          </a:solidFill>
                        </a:rPr>
                        <a:t>36.6 </a:t>
                      </a:r>
                    </a:p>
                    <a:p>
                      <a:pPr algn="ctr"/>
                      <a:r>
                        <a:rPr lang="en-US" sz="1400" b="1">
                          <a:solidFill>
                            <a:srgbClr val="2ECCA3"/>
                          </a:solidFill>
                        </a:rPr>
                        <a:t>(28.4-NR)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lumMod val="65000"/>
                            </a:schemeClr>
                          </a:solidFill>
                        </a:rPr>
                        <a:t>13.4 </a:t>
                      </a:r>
                    </a:p>
                    <a:p>
                      <a:pPr algn="ctr"/>
                      <a:r>
                        <a:rPr lang="en-US" sz="1400" b="1">
                          <a:solidFill>
                            <a:schemeClr val="bg1">
                              <a:lumMod val="65000"/>
                            </a:schemeClr>
                          </a:solidFill>
                        </a:rPr>
                        <a:t>(11.1-17.5)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1354858"/>
                  </a:ext>
                </a:extLst>
              </a:tr>
              <a:tr h="202746">
                <a:tc>
                  <a:txBody>
                    <a:bodyPr/>
                    <a:lstStyle/>
                    <a:p>
                      <a:pPr algn="l"/>
                      <a:r>
                        <a:rPr lang="en-US" sz="1400" b="1" dirty="0">
                          <a:solidFill>
                            <a:schemeClr val="bg1"/>
                          </a:solidFill>
                        </a:rPr>
                        <a:t>HR</a:t>
                      </a:r>
                      <a:r>
                        <a:rPr lang="en-US" sz="1400" b="1" baseline="30000" dirty="0">
                          <a:solidFill>
                            <a:schemeClr val="bg1"/>
                          </a:solidFill>
                        </a:rPr>
                        <a:t> </a:t>
                      </a:r>
                      <a:r>
                        <a:rPr lang="en-US" sz="1400" b="1" dirty="0">
                          <a:solidFill>
                            <a:schemeClr val="bg1"/>
                          </a:solidFill>
                        </a:rPr>
                        <a:t>(95% CI)</a:t>
                      </a: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0.41 (0.31-0.53), P&lt;0.00001</a:t>
                      </a:r>
                      <a:endParaRPr lang="en-US" sz="1400" b="1" dirty="0">
                        <a:solidFill>
                          <a:srgbClr val="2ECCA3"/>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00" b="1" dirty="0">
                        <a:solidFill>
                          <a:schemeClr val="bg1">
                            <a:lumMod val="65000"/>
                          </a:schemeClr>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3829225"/>
                  </a:ext>
                </a:extLst>
              </a:tr>
            </a:tbl>
          </a:graphicData>
        </a:graphic>
      </p:graphicFrame>
      <p:sp>
        <p:nvSpPr>
          <p:cNvPr id="11" name="TextBox 10">
            <a:extLst>
              <a:ext uri="{FF2B5EF4-FFF2-40B4-BE49-F238E27FC236}">
                <a16:creationId xmlns:a16="http://schemas.microsoft.com/office/drawing/2014/main" id="{DD73F5CD-89E7-B168-FCC9-FB09B883776B}"/>
              </a:ext>
            </a:extLst>
          </p:cNvPr>
          <p:cNvSpPr txBox="1"/>
          <p:nvPr/>
        </p:nvSpPr>
        <p:spPr>
          <a:xfrm>
            <a:off x="7361192" y="4658870"/>
            <a:ext cx="319343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Time since randomization (months)</a:t>
            </a:r>
          </a:p>
        </p:txBody>
      </p:sp>
      <p:grpSp>
        <p:nvGrpSpPr>
          <p:cNvPr id="12" name="Group 11">
            <a:extLst>
              <a:ext uri="{FF2B5EF4-FFF2-40B4-BE49-F238E27FC236}">
                <a16:creationId xmlns:a16="http://schemas.microsoft.com/office/drawing/2014/main" id="{8967A96B-F433-4499-2716-80B0CCA35D92}"/>
              </a:ext>
            </a:extLst>
          </p:cNvPr>
          <p:cNvGrpSpPr/>
          <p:nvPr/>
        </p:nvGrpSpPr>
        <p:grpSpPr>
          <a:xfrm>
            <a:off x="6348888" y="4443426"/>
            <a:ext cx="5375032" cy="235776"/>
            <a:chOff x="1699703" y="3906644"/>
            <a:chExt cx="5340743" cy="235776"/>
          </a:xfrm>
        </p:grpSpPr>
        <p:sp>
          <p:nvSpPr>
            <p:cNvPr id="15" name="TextBox 14">
              <a:extLst>
                <a:ext uri="{FF2B5EF4-FFF2-40B4-BE49-F238E27FC236}">
                  <a16:creationId xmlns:a16="http://schemas.microsoft.com/office/drawing/2014/main" id="{1E04F9AB-52DE-6312-D388-2D3540BD153B}"/>
                </a:ext>
              </a:extLst>
            </p:cNvPr>
            <p:cNvSpPr txBox="1"/>
            <p:nvPr/>
          </p:nvSpPr>
          <p:spPr>
            <a:xfrm>
              <a:off x="1699703" y="3926976"/>
              <a:ext cx="98752"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a:t>
              </a:r>
            </a:p>
          </p:txBody>
        </p:sp>
        <p:sp>
          <p:nvSpPr>
            <p:cNvPr id="18" name="TextBox 17">
              <a:extLst>
                <a:ext uri="{FF2B5EF4-FFF2-40B4-BE49-F238E27FC236}">
                  <a16:creationId xmlns:a16="http://schemas.microsoft.com/office/drawing/2014/main" id="{840596B8-4E2D-1E34-D732-63E6D31D4957}"/>
                </a:ext>
              </a:extLst>
            </p:cNvPr>
            <p:cNvSpPr txBox="1"/>
            <p:nvPr/>
          </p:nvSpPr>
          <p:spPr>
            <a:xfrm>
              <a:off x="2097370" y="3926976"/>
              <a:ext cx="98752"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a:t>
              </a:r>
            </a:p>
          </p:txBody>
        </p:sp>
        <p:sp>
          <p:nvSpPr>
            <p:cNvPr id="21" name="TextBox 20">
              <a:extLst>
                <a:ext uri="{FF2B5EF4-FFF2-40B4-BE49-F238E27FC236}">
                  <a16:creationId xmlns:a16="http://schemas.microsoft.com/office/drawing/2014/main" id="{15A26228-E538-B108-FA30-EFA617538226}"/>
                </a:ext>
              </a:extLst>
            </p:cNvPr>
            <p:cNvSpPr txBox="1"/>
            <p:nvPr/>
          </p:nvSpPr>
          <p:spPr>
            <a:xfrm>
              <a:off x="2495037" y="3926976"/>
              <a:ext cx="98752"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6</a:t>
              </a:r>
            </a:p>
          </p:txBody>
        </p:sp>
        <p:sp>
          <p:nvSpPr>
            <p:cNvPr id="24" name="TextBox 23">
              <a:extLst>
                <a:ext uri="{FF2B5EF4-FFF2-40B4-BE49-F238E27FC236}">
                  <a16:creationId xmlns:a16="http://schemas.microsoft.com/office/drawing/2014/main" id="{D3BD31B1-A0A5-F878-7B2D-D2E94B51DD7F}"/>
                </a:ext>
              </a:extLst>
            </p:cNvPr>
            <p:cNvSpPr txBox="1"/>
            <p:nvPr/>
          </p:nvSpPr>
          <p:spPr>
            <a:xfrm>
              <a:off x="2892704" y="3926976"/>
              <a:ext cx="98752"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9</a:t>
              </a:r>
            </a:p>
          </p:txBody>
        </p:sp>
        <p:sp>
          <p:nvSpPr>
            <p:cNvPr id="27" name="TextBox 26">
              <a:extLst>
                <a:ext uri="{FF2B5EF4-FFF2-40B4-BE49-F238E27FC236}">
                  <a16:creationId xmlns:a16="http://schemas.microsoft.com/office/drawing/2014/main" id="{A547BA5E-B200-30DA-4DBF-FFEEEEF380F4}"/>
                </a:ext>
              </a:extLst>
            </p:cNvPr>
            <p:cNvSpPr txBox="1"/>
            <p:nvPr/>
          </p:nvSpPr>
          <p:spPr>
            <a:xfrm>
              <a:off x="3246531"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12</a:t>
              </a:r>
            </a:p>
          </p:txBody>
        </p:sp>
        <p:sp>
          <p:nvSpPr>
            <p:cNvPr id="30" name="TextBox 29">
              <a:extLst>
                <a:ext uri="{FF2B5EF4-FFF2-40B4-BE49-F238E27FC236}">
                  <a16:creationId xmlns:a16="http://schemas.microsoft.com/office/drawing/2014/main" id="{79515621-C8C1-35D7-2A38-4B2277170D69}"/>
                </a:ext>
              </a:extLst>
            </p:cNvPr>
            <p:cNvSpPr txBox="1"/>
            <p:nvPr/>
          </p:nvSpPr>
          <p:spPr>
            <a:xfrm>
              <a:off x="3643753"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15</a:t>
              </a:r>
            </a:p>
          </p:txBody>
        </p:sp>
        <p:sp>
          <p:nvSpPr>
            <p:cNvPr id="33" name="TextBox 32">
              <a:extLst>
                <a:ext uri="{FF2B5EF4-FFF2-40B4-BE49-F238E27FC236}">
                  <a16:creationId xmlns:a16="http://schemas.microsoft.com/office/drawing/2014/main" id="{7EBF4527-6C24-E934-EA52-C0FC3A71B576}"/>
                </a:ext>
              </a:extLst>
            </p:cNvPr>
            <p:cNvSpPr txBox="1"/>
            <p:nvPr/>
          </p:nvSpPr>
          <p:spPr>
            <a:xfrm>
              <a:off x="4033452"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18</a:t>
              </a:r>
            </a:p>
          </p:txBody>
        </p:sp>
        <p:sp>
          <p:nvSpPr>
            <p:cNvPr id="36" name="TextBox 35">
              <a:extLst>
                <a:ext uri="{FF2B5EF4-FFF2-40B4-BE49-F238E27FC236}">
                  <a16:creationId xmlns:a16="http://schemas.microsoft.com/office/drawing/2014/main" id="{04DB92F9-D68D-605A-51EB-A6546DBCB2B0}"/>
                </a:ext>
              </a:extLst>
            </p:cNvPr>
            <p:cNvSpPr txBox="1"/>
            <p:nvPr/>
          </p:nvSpPr>
          <p:spPr>
            <a:xfrm>
              <a:off x="4432804"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21</a:t>
              </a:r>
            </a:p>
          </p:txBody>
        </p:sp>
        <p:sp>
          <p:nvSpPr>
            <p:cNvPr id="39" name="TextBox 38">
              <a:extLst>
                <a:ext uri="{FF2B5EF4-FFF2-40B4-BE49-F238E27FC236}">
                  <a16:creationId xmlns:a16="http://schemas.microsoft.com/office/drawing/2014/main" id="{DE6A35F0-8A4E-D6BD-42C5-165FEDB0FBA7}"/>
                </a:ext>
              </a:extLst>
            </p:cNvPr>
            <p:cNvSpPr txBox="1"/>
            <p:nvPr/>
          </p:nvSpPr>
          <p:spPr>
            <a:xfrm>
              <a:off x="4826252"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24</a:t>
              </a:r>
            </a:p>
          </p:txBody>
        </p:sp>
        <p:sp>
          <p:nvSpPr>
            <p:cNvPr id="42" name="TextBox 41">
              <a:extLst>
                <a:ext uri="{FF2B5EF4-FFF2-40B4-BE49-F238E27FC236}">
                  <a16:creationId xmlns:a16="http://schemas.microsoft.com/office/drawing/2014/main" id="{B250E798-3990-058B-81A6-FC3776D33004}"/>
                </a:ext>
              </a:extLst>
            </p:cNvPr>
            <p:cNvSpPr txBox="1"/>
            <p:nvPr/>
          </p:nvSpPr>
          <p:spPr>
            <a:xfrm>
              <a:off x="5219700"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27</a:t>
              </a:r>
            </a:p>
          </p:txBody>
        </p:sp>
        <p:sp>
          <p:nvSpPr>
            <p:cNvPr id="45" name="TextBox 44">
              <a:extLst>
                <a:ext uri="{FF2B5EF4-FFF2-40B4-BE49-F238E27FC236}">
                  <a16:creationId xmlns:a16="http://schemas.microsoft.com/office/drawing/2014/main" id="{3C7F88A0-F3CC-A3F4-6A76-B74A4218CB5F}"/>
                </a:ext>
              </a:extLst>
            </p:cNvPr>
            <p:cNvSpPr txBox="1"/>
            <p:nvPr/>
          </p:nvSpPr>
          <p:spPr>
            <a:xfrm>
              <a:off x="5613148" y="3906644"/>
              <a:ext cx="19750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30</a:t>
              </a:r>
            </a:p>
          </p:txBody>
        </p:sp>
        <p:sp>
          <p:nvSpPr>
            <p:cNvPr id="48" name="TextBox 47">
              <a:extLst>
                <a:ext uri="{FF2B5EF4-FFF2-40B4-BE49-F238E27FC236}">
                  <a16:creationId xmlns:a16="http://schemas.microsoft.com/office/drawing/2014/main" id="{D75BA15B-B460-F169-83EC-C520F08FB514}"/>
                </a:ext>
              </a:extLst>
            </p:cNvPr>
            <p:cNvSpPr txBox="1"/>
            <p:nvPr/>
          </p:nvSpPr>
          <p:spPr>
            <a:xfrm>
              <a:off x="6001037" y="3906644"/>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33</a:t>
              </a:r>
            </a:p>
          </p:txBody>
        </p:sp>
        <p:sp>
          <p:nvSpPr>
            <p:cNvPr id="51" name="TextBox 50">
              <a:extLst>
                <a:ext uri="{FF2B5EF4-FFF2-40B4-BE49-F238E27FC236}">
                  <a16:creationId xmlns:a16="http://schemas.microsoft.com/office/drawing/2014/main" id="{73945490-3770-5D2C-B1CD-8C6AD89E4878}"/>
                </a:ext>
              </a:extLst>
            </p:cNvPr>
            <p:cNvSpPr txBox="1"/>
            <p:nvPr/>
          </p:nvSpPr>
          <p:spPr>
            <a:xfrm>
              <a:off x="6425521" y="3906644"/>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36</a:t>
              </a:r>
            </a:p>
          </p:txBody>
        </p:sp>
        <p:sp>
          <p:nvSpPr>
            <p:cNvPr id="54" name="TextBox 53">
              <a:extLst>
                <a:ext uri="{FF2B5EF4-FFF2-40B4-BE49-F238E27FC236}">
                  <a16:creationId xmlns:a16="http://schemas.microsoft.com/office/drawing/2014/main" id="{DECD5BBA-01DA-F0D8-C1E2-6A435F8AF3FD}"/>
                </a:ext>
              </a:extLst>
            </p:cNvPr>
            <p:cNvSpPr txBox="1"/>
            <p:nvPr/>
          </p:nvSpPr>
          <p:spPr>
            <a:xfrm>
              <a:off x="6842942" y="3906644"/>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39</a:t>
              </a:r>
            </a:p>
          </p:txBody>
        </p:sp>
      </p:grpSp>
      <p:sp>
        <p:nvSpPr>
          <p:cNvPr id="55" name="TextBox 54">
            <a:extLst>
              <a:ext uri="{FF2B5EF4-FFF2-40B4-BE49-F238E27FC236}">
                <a16:creationId xmlns:a16="http://schemas.microsoft.com/office/drawing/2014/main" id="{BA017904-D2F6-212F-7861-59EFB5724010}"/>
              </a:ext>
            </a:extLst>
          </p:cNvPr>
          <p:cNvSpPr txBox="1"/>
          <p:nvPr/>
        </p:nvSpPr>
        <p:spPr>
          <a:xfrm rot="16200000">
            <a:off x="4933287" y="2767592"/>
            <a:ext cx="195277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solidFill>
                  <a:srgbClr val="FFFFFF"/>
                </a:solidFill>
                <a:effectLst/>
                <a:uLnTx/>
                <a:uFillTx/>
                <a:latin typeface="Arial"/>
                <a:ea typeface="MS PGothic" charset="0"/>
                <a:cs typeface="Arial"/>
                <a:sym typeface="Arial"/>
                <a:rtl val="0"/>
              </a:rPr>
              <a:t>Probability of PFS</a:t>
            </a:r>
          </a:p>
        </p:txBody>
      </p:sp>
      <p:grpSp>
        <p:nvGrpSpPr>
          <p:cNvPr id="106" name="Group 105">
            <a:extLst>
              <a:ext uri="{FF2B5EF4-FFF2-40B4-BE49-F238E27FC236}">
                <a16:creationId xmlns:a16="http://schemas.microsoft.com/office/drawing/2014/main" id="{BD46D99D-7DF7-D87F-8BF1-9E4214691889}"/>
              </a:ext>
            </a:extLst>
          </p:cNvPr>
          <p:cNvGrpSpPr/>
          <p:nvPr/>
        </p:nvGrpSpPr>
        <p:grpSpPr>
          <a:xfrm>
            <a:off x="6066258" y="1643065"/>
            <a:ext cx="262270" cy="2747707"/>
            <a:chOff x="1683866" y="1164622"/>
            <a:chExt cx="180967" cy="3049662"/>
          </a:xfrm>
        </p:grpSpPr>
        <p:sp>
          <p:nvSpPr>
            <p:cNvPr id="107" name="TextBox 106">
              <a:extLst>
                <a:ext uri="{FF2B5EF4-FFF2-40B4-BE49-F238E27FC236}">
                  <a16:creationId xmlns:a16="http://schemas.microsoft.com/office/drawing/2014/main" id="{420E31F1-90A3-4AA3-3838-F11A5A42F337}"/>
                </a:ext>
              </a:extLst>
            </p:cNvPr>
            <p:cNvSpPr txBox="1"/>
            <p:nvPr/>
          </p:nvSpPr>
          <p:spPr>
            <a:xfrm>
              <a:off x="1693391" y="3975164"/>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0.0</a:t>
              </a:r>
            </a:p>
          </p:txBody>
        </p:sp>
        <p:sp>
          <p:nvSpPr>
            <p:cNvPr id="108" name="TextBox 107">
              <a:extLst>
                <a:ext uri="{FF2B5EF4-FFF2-40B4-BE49-F238E27FC236}">
                  <a16:creationId xmlns:a16="http://schemas.microsoft.com/office/drawing/2014/main" id="{6243136D-FA37-B07F-2868-25FF4046FBA7}"/>
                </a:ext>
              </a:extLst>
            </p:cNvPr>
            <p:cNvSpPr txBox="1"/>
            <p:nvPr/>
          </p:nvSpPr>
          <p:spPr>
            <a:xfrm>
              <a:off x="1693391" y="3411188"/>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0.2</a:t>
              </a:r>
            </a:p>
          </p:txBody>
        </p:sp>
        <p:sp>
          <p:nvSpPr>
            <p:cNvPr id="109" name="TextBox 108">
              <a:extLst>
                <a:ext uri="{FF2B5EF4-FFF2-40B4-BE49-F238E27FC236}">
                  <a16:creationId xmlns:a16="http://schemas.microsoft.com/office/drawing/2014/main" id="{1319216C-9BC6-FBBB-0318-192EF4FC529E}"/>
                </a:ext>
              </a:extLst>
            </p:cNvPr>
            <p:cNvSpPr txBox="1"/>
            <p:nvPr/>
          </p:nvSpPr>
          <p:spPr>
            <a:xfrm>
              <a:off x="1693391" y="2851880"/>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0.4</a:t>
              </a:r>
            </a:p>
          </p:txBody>
        </p:sp>
        <p:sp>
          <p:nvSpPr>
            <p:cNvPr id="110" name="TextBox 109">
              <a:extLst>
                <a:ext uri="{FF2B5EF4-FFF2-40B4-BE49-F238E27FC236}">
                  <a16:creationId xmlns:a16="http://schemas.microsoft.com/office/drawing/2014/main" id="{AD7A28EB-E0A4-D406-C010-92DAC2F20C42}"/>
                </a:ext>
              </a:extLst>
            </p:cNvPr>
            <p:cNvSpPr txBox="1"/>
            <p:nvPr/>
          </p:nvSpPr>
          <p:spPr>
            <a:xfrm>
              <a:off x="1683866" y="2287905"/>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0.6</a:t>
              </a:r>
            </a:p>
          </p:txBody>
        </p:sp>
        <p:sp>
          <p:nvSpPr>
            <p:cNvPr id="111" name="TextBox 110">
              <a:extLst>
                <a:ext uri="{FF2B5EF4-FFF2-40B4-BE49-F238E27FC236}">
                  <a16:creationId xmlns:a16="http://schemas.microsoft.com/office/drawing/2014/main" id="{DB83F3C6-5097-7081-07FB-12E2D2C6049B}"/>
                </a:ext>
              </a:extLst>
            </p:cNvPr>
            <p:cNvSpPr txBox="1"/>
            <p:nvPr/>
          </p:nvSpPr>
          <p:spPr>
            <a:xfrm>
              <a:off x="1683866" y="1728597"/>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0.8</a:t>
              </a:r>
            </a:p>
          </p:txBody>
        </p:sp>
        <p:sp>
          <p:nvSpPr>
            <p:cNvPr id="112" name="TextBox 111">
              <a:extLst>
                <a:ext uri="{FF2B5EF4-FFF2-40B4-BE49-F238E27FC236}">
                  <a16:creationId xmlns:a16="http://schemas.microsoft.com/office/drawing/2014/main" id="{56797C78-3DC4-B84C-0E4E-8E2330D3BD01}"/>
                </a:ext>
              </a:extLst>
            </p:cNvPr>
            <p:cNvSpPr txBox="1"/>
            <p:nvPr/>
          </p:nvSpPr>
          <p:spPr>
            <a:xfrm>
              <a:off x="1683866" y="1164622"/>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1.0</a:t>
              </a:r>
            </a:p>
          </p:txBody>
        </p:sp>
      </p:grpSp>
      <p:cxnSp>
        <p:nvCxnSpPr>
          <p:cNvPr id="621" name="Straight Connector 620">
            <a:extLst>
              <a:ext uri="{FF2B5EF4-FFF2-40B4-BE49-F238E27FC236}">
                <a16:creationId xmlns:a16="http://schemas.microsoft.com/office/drawing/2014/main" id="{8E82551B-B7F3-0935-96A2-B5D0B9030CD9}"/>
              </a:ext>
            </a:extLst>
          </p:cNvPr>
          <p:cNvCxnSpPr>
            <a:cxnSpLocks/>
          </p:cNvCxnSpPr>
          <p:nvPr/>
        </p:nvCxnSpPr>
        <p:spPr>
          <a:xfrm flipV="1">
            <a:off x="8793635" y="2542801"/>
            <a:ext cx="0" cy="1849774"/>
          </a:xfrm>
          <a:prstGeom prst="line">
            <a:avLst/>
          </a:prstGeom>
          <a:ln w="15875">
            <a:solidFill>
              <a:schemeClr val="bg1">
                <a:lumMod val="85000"/>
              </a:schemeClr>
            </a:solidFill>
            <a:prstDash val="sysDash"/>
          </a:ln>
        </p:spPr>
        <p:style>
          <a:lnRef idx="1">
            <a:schemeClr val="dk1"/>
          </a:lnRef>
          <a:fillRef idx="0">
            <a:schemeClr val="dk1"/>
          </a:fillRef>
          <a:effectRef idx="0">
            <a:schemeClr val="dk1"/>
          </a:effectRef>
          <a:fontRef idx="minor">
            <a:schemeClr val="tx1"/>
          </a:fontRef>
        </p:style>
      </p:cxnSp>
      <p:pic>
        <p:nvPicPr>
          <p:cNvPr id="627" name="Picture 626">
            <a:extLst>
              <a:ext uri="{FF2B5EF4-FFF2-40B4-BE49-F238E27FC236}">
                <a16:creationId xmlns:a16="http://schemas.microsoft.com/office/drawing/2014/main" id="{23651870-5CF9-90BC-ACCE-5E7AAFB6631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52365" y="1703034"/>
            <a:ext cx="5599590" cy="2737341"/>
          </a:xfrm>
          <a:prstGeom prst="rect">
            <a:avLst/>
          </a:prstGeom>
        </p:spPr>
      </p:pic>
      <p:sp>
        <p:nvSpPr>
          <p:cNvPr id="622" name="TextBox 621">
            <a:extLst>
              <a:ext uri="{FF2B5EF4-FFF2-40B4-BE49-F238E27FC236}">
                <a16:creationId xmlns:a16="http://schemas.microsoft.com/office/drawing/2014/main" id="{F770ED70-6573-9D5E-6A16-FE8188684235}"/>
              </a:ext>
            </a:extLst>
          </p:cNvPr>
          <p:cNvSpPr txBox="1"/>
          <p:nvPr/>
        </p:nvSpPr>
        <p:spPr>
          <a:xfrm>
            <a:off x="8437474" y="2559469"/>
            <a:ext cx="408766"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69% </a:t>
            </a:r>
          </a:p>
        </p:txBody>
      </p:sp>
      <p:sp>
        <p:nvSpPr>
          <p:cNvPr id="623" name="TextBox 622">
            <a:extLst>
              <a:ext uri="{FF2B5EF4-FFF2-40B4-BE49-F238E27FC236}">
                <a16:creationId xmlns:a16="http://schemas.microsoft.com/office/drawing/2014/main" id="{1697F874-F04F-0E1C-D163-DE0446BA7598}"/>
              </a:ext>
            </a:extLst>
          </p:cNvPr>
          <p:cNvSpPr txBox="1"/>
          <p:nvPr/>
        </p:nvSpPr>
        <p:spPr>
          <a:xfrm>
            <a:off x="8437474" y="3192741"/>
            <a:ext cx="408766"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43% </a:t>
            </a:r>
          </a:p>
        </p:txBody>
      </p:sp>
      <p:sp>
        <p:nvSpPr>
          <p:cNvPr id="113" name="TextBox 112">
            <a:extLst>
              <a:ext uri="{FF2B5EF4-FFF2-40B4-BE49-F238E27FC236}">
                <a16:creationId xmlns:a16="http://schemas.microsoft.com/office/drawing/2014/main" id="{07C27077-A237-3D95-3095-2AC3375B1782}"/>
              </a:ext>
            </a:extLst>
          </p:cNvPr>
          <p:cNvSpPr txBox="1"/>
          <p:nvPr/>
        </p:nvSpPr>
        <p:spPr>
          <a:xfrm>
            <a:off x="7184924" y="3986361"/>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err="1">
                <a:ln/>
                <a:solidFill>
                  <a:srgbClr val="FFFFFF">
                    <a:lumMod val="65000"/>
                  </a:srgbClr>
                </a:solidFill>
                <a:effectLst/>
                <a:uLnTx/>
                <a:uFillTx/>
                <a:latin typeface="Arial"/>
                <a:ea typeface="MS PGothic" charset="0"/>
                <a:cs typeface="Arial"/>
                <a:sym typeface="Arial"/>
                <a:rtl val="0"/>
              </a:rPr>
              <a:t>DVd</a:t>
            </a:r>
            <a:endParaRPr kumimoji="0" lang="en-US" sz="1400" b="1" i="0" u="none" strike="noStrike" kern="1200" cap="none" spc="0" normalizeH="0" baseline="0" noProof="0">
              <a:ln/>
              <a:solidFill>
                <a:srgbClr val="FFFFFF">
                  <a:lumMod val="65000"/>
                </a:srgbClr>
              </a:solidFill>
              <a:effectLst/>
              <a:uLnTx/>
              <a:uFillTx/>
              <a:latin typeface="Arial"/>
              <a:ea typeface="MS PGothic" charset="0"/>
              <a:cs typeface="Arial"/>
              <a:sym typeface="Arial"/>
              <a:rtl val="0"/>
            </a:endParaRPr>
          </a:p>
        </p:txBody>
      </p:sp>
      <p:sp>
        <p:nvSpPr>
          <p:cNvPr id="114" name="Freeform: Shape 113">
            <a:extLst>
              <a:ext uri="{FF2B5EF4-FFF2-40B4-BE49-F238E27FC236}">
                <a16:creationId xmlns:a16="http://schemas.microsoft.com/office/drawing/2014/main" id="{332BDAA3-5AC8-AE67-BAE4-0898A6663548}"/>
              </a:ext>
            </a:extLst>
          </p:cNvPr>
          <p:cNvSpPr/>
          <p:nvPr/>
        </p:nvSpPr>
        <p:spPr>
          <a:xfrm flipV="1">
            <a:off x="6830353" y="4084802"/>
            <a:ext cx="338556" cy="45719"/>
          </a:xfrm>
          <a:custGeom>
            <a:avLst/>
            <a:gdLst>
              <a:gd name="connsiteX0" fmla="*/ 0 w 494537"/>
              <a:gd name="connsiteY0" fmla="*/ 0 h 9525"/>
              <a:gd name="connsiteX1" fmla="*/ 494538 w 494537"/>
              <a:gd name="connsiteY1" fmla="*/ 0 h 9525"/>
            </a:gdLst>
            <a:ahLst/>
            <a:cxnLst>
              <a:cxn ang="0">
                <a:pos x="connsiteX0" y="connsiteY0"/>
              </a:cxn>
              <a:cxn ang="0">
                <a:pos x="connsiteX1" y="connsiteY1"/>
              </a:cxn>
            </a:cxnLst>
            <a:rect l="l" t="t" r="r" b="b"/>
            <a:pathLst>
              <a:path w="494537" h="9525">
                <a:moveTo>
                  <a:pt x="0" y="0"/>
                </a:moveTo>
                <a:lnTo>
                  <a:pt x="494538" y="0"/>
                </a:lnTo>
              </a:path>
            </a:pathLst>
          </a:custGeom>
          <a:ln w="19050" cap="sq">
            <a:solidFill>
              <a:schemeClr val="bg1">
                <a:lumMod val="65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rial"/>
              <a:ea typeface="MS PGothic" charset="0"/>
              <a:cs typeface="+mn-cs"/>
            </a:endParaRPr>
          </a:p>
        </p:txBody>
      </p:sp>
      <p:sp>
        <p:nvSpPr>
          <p:cNvPr id="115" name="TextBox 114">
            <a:extLst>
              <a:ext uri="{FF2B5EF4-FFF2-40B4-BE49-F238E27FC236}">
                <a16:creationId xmlns:a16="http://schemas.microsoft.com/office/drawing/2014/main" id="{6DA27B1A-9E56-8A1A-B580-963DBD419512}"/>
              </a:ext>
            </a:extLst>
          </p:cNvPr>
          <p:cNvSpPr txBox="1"/>
          <p:nvPr/>
        </p:nvSpPr>
        <p:spPr>
          <a:xfrm>
            <a:off x="7184924" y="3692329"/>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solidFill>
                  <a:srgbClr val="2ECCA3"/>
                </a:solidFill>
                <a:effectLst/>
                <a:uLnTx/>
                <a:uFillTx/>
                <a:latin typeface="Arial"/>
                <a:ea typeface="MS PGothic" charset="0"/>
                <a:cs typeface="Arial"/>
                <a:sym typeface="Arial"/>
                <a:rtl val="0"/>
              </a:rPr>
              <a:t>BVd</a:t>
            </a:r>
            <a:endParaRPr kumimoji="0" lang="en-US" sz="1400" b="1" i="0" u="none" strike="noStrike" kern="1200" cap="none" spc="0" normalizeH="0" baseline="0" noProof="0" dirty="0">
              <a:ln/>
              <a:solidFill>
                <a:srgbClr val="2ECCA3"/>
              </a:solidFill>
              <a:effectLst/>
              <a:uLnTx/>
              <a:uFillTx/>
              <a:latin typeface="Arial"/>
              <a:ea typeface="MS PGothic" charset="0"/>
              <a:cs typeface="Arial"/>
              <a:sym typeface="Arial"/>
              <a:rtl val="0"/>
            </a:endParaRPr>
          </a:p>
        </p:txBody>
      </p:sp>
      <p:sp>
        <p:nvSpPr>
          <p:cNvPr id="116" name="Freeform: Shape 115">
            <a:extLst>
              <a:ext uri="{FF2B5EF4-FFF2-40B4-BE49-F238E27FC236}">
                <a16:creationId xmlns:a16="http://schemas.microsoft.com/office/drawing/2014/main" id="{35BDB741-BA7C-7EB7-E71A-B03465CB01CB}"/>
              </a:ext>
            </a:extLst>
          </p:cNvPr>
          <p:cNvSpPr/>
          <p:nvPr/>
        </p:nvSpPr>
        <p:spPr>
          <a:xfrm flipV="1">
            <a:off x="6842473" y="3788076"/>
            <a:ext cx="338556" cy="45719"/>
          </a:xfrm>
          <a:custGeom>
            <a:avLst/>
            <a:gdLst>
              <a:gd name="connsiteX0" fmla="*/ 0 w 494537"/>
              <a:gd name="connsiteY0" fmla="*/ 0 h 9525"/>
              <a:gd name="connsiteX1" fmla="*/ 494538 w 494537"/>
              <a:gd name="connsiteY1" fmla="*/ 0 h 9525"/>
            </a:gdLst>
            <a:ahLst/>
            <a:cxnLst>
              <a:cxn ang="0">
                <a:pos x="connsiteX0" y="connsiteY0"/>
              </a:cxn>
              <a:cxn ang="0">
                <a:pos x="connsiteX1" y="connsiteY1"/>
              </a:cxn>
            </a:cxnLst>
            <a:rect l="l" t="t" r="r" b="b"/>
            <a:pathLst>
              <a:path w="494537" h="9525">
                <a:moveTo>
                  <a:pt x="0" y="0"/>
                </a:moveTo>
                <a:lnTo>
                  <a:pt x="494538" y="0"/>
                </a:lnTo>
              </a:path>
            </a:pathLst>
          </a:custGeom>
          <a:ln w="19050" cap="sq">
            <a:solidFill>
              <a:srgbClr val="2ECCA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rial"/>
              <a:ea typeface="MS PGothic" charset="0"/>
              <a:cs typeface="+mn-cs"/>
            </a:endParaRPr>
          </a:p>
        </p:txBody>
      </p:sp>
      <p:graphicFrame>
        <p:nvGraphicFramePr>
          <p:cNvPr id="628" name="Content Placeholder 6">
            <a:extLst>
              <a:ext uri="{FF2B5EF4-FFF2-40B4-BE49-F238E27FC236}">
                <a16:creationId xmlns:a16="http://schemas.microsoft.com/office/drawing/2014/main" id="{0D26ACE0-1BF8-B6BB-CAF3-4CD5B97FC992}"/>
              </a:ext>
            </a:extLst>
          </p:cNvPr>
          <p:cNvGraphicFramePr>
            <a:graphicFrameLocks noGrp="1"/>
          </p:cNvGraphicFramePr>
          <p:nvPr>
            <p:ph sz="half" idx="2"/>
          </p:nvPr>
        </p:nvGraphicFramePr>
        <p:xfrm>
          <a:off x="5924892" y="5032875"/>
          <a:ext cx="6004878" cy="160423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86428362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6"/>
                                        </p:tgtEl>
                                        <p:attrNameLst>
                                          <p:attrName>style.visibility</p:attrName>
                                        </p:attrNameLst>
                                      </p:cBhvr>
                                      <p:to>
                                        <p:strVal val="visible"/>
                                      </p:to>
                                    </p:set>
                                    <p:animEffect transition="in" filter="fade">
                                      <p:cBhvr>
                                        <p:cTn id="32" dur="1000"/>
                                        <p:tgtEl>
                                          <p:spTgt spid="106"/>
                                        </p:tgtEl>
                                      </p:cBhvr>
                                    </p:animEffect>
                                    <p:anim calcmode="lin" valueType="num">
                                      <p:cBhvr>
                                        <p:cTn id="33" dur="1000" fill="hold"/>
                                        <p:tgtEl>
                                          <p:spTgt spid="106"/>
                                        </p:tgtEl>
                                        <p:attrNameLst>
                                          <p:attrName>ppt_x</p:attrName>
                                        </p:attrNameLst>
                                      </p:cBhvr>
                                      <p:tavLst>
                                        <p:tav tm="0">
                                          <p:val>
                                            <p:strVal val="#ppt_x"/>
                                          </p:val>
                                        </p:tav>
                                        <p:tav tm="100000">
                                          <p:val>
                                            <p:strVal val="#ppt_x"/>
                                          </p:val>
                                        </p:tav>
                                      </p:tavLst>
                                    </p:anim>
                                    <p:anim calcmode="lin" valueType="num">
                                      <p:cBhvr>
                                        <p:cTn id="34" dur="1000" fill="hold"/>
                                        <p:tgtEl>
                                          <p:spTgt spid="10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21"/>
                                        </p:tgtEl>
                                        <p:attrNameLst>
                                          <p:attrName>style.visibility</p:attrName>
                                        </p:attrNameLst>
                                      </p:cBhvr>
                                      <p:to>
                                        <p:strVal val="visible"/>
                                      </p:to>
                                    </p:set>
                                    <p:animEffect transition="in" filter="fade">
                                      <p:cBhvr>
                                        <p:cTn id="37" dur="1000"/>
                                        <p:tgtEl>
                                          <p:spTgt spid="621"/>
                                        </p:tgtEl>
                                      </p:cBhvr>
                                    </p:animEffect>
                                    <p:anim calcmode="lin" valueType="num">
                                      <p:cBhvr>
                                        <p:cTn id="38" dur="1000" fill="hold"/>
                                        <p:tgtEl>
                                          <p:spTgt spid="621"/>
                                        </p:tgtEl>
                                        <p:attrNameLst>
                                          <p:attrName>ppt_x</p:attrName>
                                        </p:attrNameLst>
                                      </p:cBhvr>
                                      <p:tavLst>
                                        <p:tav tm="0">
                                          <p:val>
                                            <p:strVal val="#ppt_x"/>
                                          </p:val>
                                        </p:tav>
                                        <p:tav tm="100000">
                                          <p:val>
                                            <p:strVal val="#ppt_x"/>
                                          </p:val>
                                        </p:tav>
                                      </p:tavLst>
                                    </p:anim>
                                    <p:anim calcmode="lin" valueType="num">
                                      <p:cBhvr>
                                        <p:cTn id="39" dur="1000" fill="hold"/>
                                        <p:tgtEl>
                                          <p:spTgt spid="6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27"/>
                                        </p:tgtEl>
                                        <p:attrNameLst>
                                          <p:attrName>style.visibility</p:attrName>
                                        </p:attrNameLst>
                                      </p:cBhvr>
                                      <p:to>
                                        <p:strVal val="visible"/>
                                      </p:to>
                                    </p:set>
                                    <p:animEffect transition="in" filter="fade">
                                      <p:cBhvr>
                                        <p:cTn id="42" dur="1000"/>
                                        <p:tgtEl>
                                          <p:spTgt spid="627"/>
                                        </p:tgtEl>
                                      </p:cBhvr>
                                    </p:animEffect>
                                    <p:anim calcmode="lin" valueType="num">
                                      <p:cBhvr>
                                        <p:cTn id="43" dur="1000" fill="hold"/>
                                        <p:tgtEl>
                                          <p:spTgt spid="627"/>
                                        </p:tgtEl>
                                        <p:attrNameLst>
                                          <p:attrName>ppt_x</p:attrName>
                                        </p:attrNameLst>
                                      </p:cBhvr>
                                      <p:tavLst>
                                        <p:tav tm="0">
                                          <p:val>
                                            <p:strVal val="#ppt_x"/>
                                          </p:val>
                                        </p:tav>
                                        <p:tav tm="100000">
                                          <p:val>
                                            <p:strVal val="#ppt_x"/>
                                          </p:val>
                                        </p:tav>
                                      </p:tavLst>
                                    </p:anim>
                                    <p:anim calcmode="lin" valueType="num">
                                      <p:cBhvr>
                                        <p:cTn id="44" dur="1000" fill="hold"/>
                                        <p:tgtEl>
                                          <p:spTgt spid="62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22"/>
                                        </p:tgtEl>
                                        <p:attrNameLst>
                                          <p:attrName>style.visibility</p:attrName>
                                        </p:attrNameLst>
                                      </p:cBhvr>
                                      <p:to>
                                        <p:strVal val="visible"/>
                                      </p:to>
                                    </p:set>
                                    <p:animEffect transition="in" filter="fade">
                                      <p:cBhvr>
                                        <p:cTn id="47" dur="1000"/>
                                        <p:tgtEl>
                                          <p:spTgt spid="622"/>
                                        </p:tgtEl>
                                      </p:cBhvr>
                                    </p:animEffect>
                                    <p:anim calcmode="lin" valueType="num">
                                      <p:cBhvr>
                                        <p:cTn id="48" dur="1000" fill="hold"/>
                                        <p:tgtEl>
                                          <p:spTgt spid="622"/>
                                        </p:tgtEl>
                                        <p:attrNameLst>
                                          <p:attrName>ppt_x</p:attrName>
                                        </p:attrNameLst>
                                      </p:cBhvr>
                                      <p:tavLst>
                                        <p:tav tm="0">
                                          <p:val>
                                            <p:strVal val="#ppt_x"/>
                                          </p:val>
                                        </p:tav>
                                        <p:tav tm="100000">
                                          <p:val>
                                            <p:strVal val="#ppt_x"/>
                                          </p:val>
                                        </p:tav>
                                      </p:tavLst>
                                    </p:anim>
                                    <p:anim calcmode="lin" valueType="num">
                                      <p:cBhvr>
                                        <p:cTn id="49" dur="1000" fill="hold"/>
                                        <p:tgtEl>
                                          <p:spTgt spid="62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23"/>
                                        </p:tgtEl>
                                        <p:attrNameLst>
                                          <p:attrName>style.visibility</p:attrName>
                                        </p:attrNameLst>
                                      </p:cBhvr>
                                      <p:to>
                                        <p:strVal val="visible"/>
                                      </p:to>
                                    </p:set>
                                    <p:animEffect transition="in" filter="fade">
                                      <p:cBhvr>
                                        <p:cTn id="52" dur="1000"/>
                                        <p:tgtEl>
                                          <p:spTgt spid="623"/>
                                        </p:tgtEl>
                                      </p:cBhvr>
                                    </p:animEffect>
                                    <p:anim calcmode="lin" valueType="num">
                                      <p:cBhvr>
                                        <p:cTn id="53" dur="1000" fill="hold"/>
                                        <p:tgtEl>
                                          <p:spTgt spid="623"/>
                                        </p:tgtEl>
                                        <p:attrNameLst>
                                          <p:attrName>ppt_x</p:attrName>
                                        </p:attrNameLst>
                                      </p:cBhvr>
                                      <p:tavLst>
                                        <p:tav tm="0">
                                          <p:val>
                                            <p:strVal val="#ppt_x"/>
                                          </p:val>
                                        </p:tav>
                                        <p:tav tm="100000">
                                          <p:val>
                                            <p:strVal val="#ppt_x"/>
                                          </p:val>
                                        </p:tav>
                                      </p:tavLst>
                                    </p:anim>
                                    <p:anim calcmode="lin" valueType="num">
                                      <p:cBhvr>
                                        <p:cTn id="54" dur="1000" fill="hold"/>
                                        <p:tgtEl>
                                          <p:spTgt spid="6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3"/>
                                        </p:tgtEl>
                                        <p:attrNameLst>
                                          <p:attrName>style.visibility</p:attrName>
                                        </p:attrNameLst>
                                      </p:cBhvr>
                                      <p:to>
                                        <p:strVal val="visible"/>
                                      </p:to>
                                    </p:set>
                                    <p:animEffect transition="in" filter="fade">
                                      <p:cBhvr>
                                        <p:cTn id="57" dur="1000"/>
                                        <p:tgtEl>
                                          <p:spTgt spid="113"/>
                                        </p:tgtEl>
                                      </p:cBhvr>
                                    </p:animEffect>
                                    <p:anim calcmode="lin" valueType="num">
                                      <p:cBhvr>
                                        <p:cTn id="58" dur="1000" fill="hold"/>
                                        <p:tgtEl>
                                          <p:spTgt spid="113"/>
                                        </p:tgtEl>
                                        <p:attrNameLst>
                                          <p:attrName>ppt_x</p:attrName>
                                        </p:attrNameLst>
                                      </p:cBhvr>
                                      <p:tavLst>
                                        <p:tav tm="0">
                                          <p:val>
                                            <p:strVal val="#ppt_x"/>
                                          </p:val>
                                        </p:tav>
                                        <p:tav tm="100000">
                                          <p:val>
                                            <p:strVal val="#ppt_x"/>
                                          </p:val>
                                        </p:tav>
                                      </p:tavLst>
                                    </p:anim>
                                    <p:anim calcmode="lin" valueType="num">
                                      <p:cBhvr>
                                        <p:cTn id="59" dur="1000" fill="hold"/>
                                        <p:tgtEl>
                                          <p:spTgt spid="11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14"/>
                                        </p:tgtEl>
                                        <p:attrNameLst>
                                          <p:attrName>style.visibility</p:attrName>
                                        </p:attrNameLst>
                                      </p:cBhvr>
                                      <p:to>
                                        <p:strVal val="visible"/>
                                      </p:to>
                                    </p:set>
                                    <p:animEffect transition="in" filter="fade">
                                      <p:cBhvr>
                                        <p:cTn id="62" dur="1000"/>
                                        <p:tgtEl>
                                          <p:spTgt spid="114"/>
                                        </p:tgtEl>
                                      </p:cBhvr>
                                    </p:animEffect>
                                    <p:anim calcmode="lin" valueType="num">
                                      <p:cBhvr>
                                        <p:cTn id="63" dur="1000" fill="hold"/>
                                        <p:tgtEl>
                                          <p:spTgt spid="114"/>
                                        </p:tgtEl>
                                        <p:attrNameLst>
                                          <p:attrName>ppt_x</p:attrName>
                                        </p:attrNameLst>
                                      </p:cBhvr>
                                      <p:tavLst>
                                        <p:tav tm="0">
                                          <p:val>
                                            <p:strVal val="#ppt_x"/>
                                          </p:val>
                                        </p:tav>
                                        <p:tav tm="100000">
                                          <p:val>
                                            <p:strVal val="#ppt_x"/>
                                          </p:val>
                                        </p:tav>
                                      </p:tavLst>
                                    </p:anim>
                                    <p:anim calcmode="lin" valueType="num">
                                      <p:cBhvr>
                                        <p:cTn id="64" dur="1000" fill="hold"/>
                                        <p:tgtEl>
                                          <p:spTgt spid="11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15"/>
                                        </p:tgtEl>
                                        <p:attrNameLst>
                                          <p:attrName>style.visibility</p:attrName>
                                        </p:attrNameLst>
                                      </p:cBhvr>
                                      <p:to>
                                        <p:strVal val="visible"/>
                                      </p:to>
                                    </p:set>
                                    <p:animEffect transition="in" filter="fade">
                                      <p:cBhvr>
                                        <p:cTn id="67" dur="1000"/>
                                        <p:tgtEl>
                                          <p:spTgt spid="115"/>
                                        </p:tgtEl>
                                      </p:cBhvr>
                                    </p:animEffect>
                                    <p:anim calcmode="lin" valueType="num">
                                      <p:cBhvr>
                                        <p:cTn id="68" dur="1000" fill="hold"/>
                                        <p:tgtEl>
                                          <p:spTgt spid="115"/>
                                        </p:tgtEl>
                                        <p:attrNameLst>
                                          <p:attrName>ppt_x</p:attrName>
                                        </p:attrNameLst>
                                      </p:cBhvr>
                                      <p:tavLst>
                                        <p:tav tm="0">
                                          <p:val>
                                            <p:strVal val="#ppt_x"/>
                                          </p:val>
                                        </p:tav>
                                        <p:tav tm="100000">
                                          <p:val>
                                            <p:strVal val="#ppt_x"/>
                                          </p:val>
                                        </p:tav>
                                      </p:tavLst>
                                    </p:anim>
                                    <p:anim calcmode="lin" valueType="num">
                                      <p:cBhvr>
                                        <p:cTn id="69" dur="1000" fill="hold"/>
                                        <p:tgtEl>
                                          <p:spTgt spid="11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16"/>
                                        </p:tgtEl>
                                        <p:attrNameLst>
                                          <p:attrName>style.visibility</p:attrName>
                                        </p:attrNameLst>
                                      </p:cBhvr>
                                      <p:to>
                                        <p:strVal val="visible"/>
                                      </p:to>
                                    </p:set>
                                    <p:animEffect transition="in" filter="fade">
                                      <p:cBhvr>
                                        <p:cTn id="72" dur="1000"/>
                                        <p:tgtEl>
                                          <p:spTgt spid="116"/>
                                        </p:tgtEl>
                                      </p:cBhvr>
                                    </p:animEffect>
                                    <p:anim calcmode="lin" valueType="num">
                                      <p:cBhvr>
                                        <p:cTn id="73" dur="1000" fill="hold"/>
                                        <p:tgtEl>
                                          <p:spTgt spid="116"/>
                                        </p:tgtEl>
                                        <p:attrNameLst>
                                          <p:attrName>ppt_x</p:attrName>
                                        </p:attrNameLst>
                                      </p:cBhvr>
                                      <p:tavLst>
                                        <p:tav tm="0">
                                          <p:val>
                                            <p:strVal val="#ppt_x"/>
                                          </p:val>
                                        </p:tav>
                                        <p:tav tm="100000">
                                          <p:val>
                                            <p:strVal val="#ppt_x"/>
                                          </p:val>
                                        </p:tav>
                                      </p:tavLst>
                                    </p:anim>
                                    <p:anim calcmode="lin" valueType="num">
                                      <p:cBhvr>
                                        <p:cTn id="74" dur="1000" fill="hold"/>
                                        <p:tgtEl>
                                          <p:spTgt spid="11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28"/>
                                        </p:tgtEl>
                                        <p:attrNameLst>
                                          <p:attrName>style.visibility</p:attrName>
                                        </p:attrNameLst>
                                      </p:cBhvr>
                                      <p:to>
                                        <p:strVal val="visible"/>
                                      </p:to>
                                    </p:set>
                                    <p:animEffect transition="in" filter="fade">
                                      <p:cBhvr>
                                        <p:cTn id="77" dur="1000"/>
                                        <p:tgtEl>
                                          <p:spTgt spid="628"/>
                                        </p:tgtEl>
                                      </p:cBhvr>
                                    </p:animEffect>
                                    <p:anim calcmode="lin" valueType="num">
                                      <p:cBhvr>
                                        <p:cTn id="78" dur="1000" fill="hold"/>
                                        <p:tgtEl>
                                          <p:spTgt spid="628"/>
                                        </p:tgtEl>
                                        <p:attrNameLst>
                                          <p:attrName>ppt_x</p:attrName>
                                        </p:attrNameLst>
                                      </p:cBhvr>
                                      <p:tavLst>
                                        <p:tav tm="0">
                                          <p:val>
                                            <p:strVal val="#ppt_x"/>
                                          </p:val>
                                        </p:tav>
                                        <p:tav tm="100000">
                                          <p:val>
                                            <p:strVal val="#ppt_x"/>
                                          </p:val>
                                        </p:tav>
                                      </p:tavLst>
                                    </p:anim>
                                    <p:anim calcmode="lin" valueType="num">
                                      <p:cBhvr>
                                        <p:cTn id="79" dur="1000" fill="hold"/>
                                        <p:tgtEl>
                                          <p:spTgt spid="62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1000"/>
                                        <p:tgtEl>
                                          <p:spTgt spid="55"/>
                                        </p:tgtEl>
                                      </p:cBhvr>
                                    </p:animEffect>
                                    <p:anim calcmode="lin" valueType="num">
                                      <p:cBhvr>
                                        <p:cTn id="83" dur="1000" fill="hold"/>
                                        <p:tgtEl>
                                          <p:spTgt spid="55"/>
                                        </p:tgtEl>
                                        <p:attrNameLst>
                                          <p:attrName>ppt_x</p:attrName>
                                        </p:attrNameLst>
                                      </p:cBhvr>
                                      <p:tavLst>
                                        <p:tav tm="0">
                                          <p:val>
                                            <p:strVal val="#ppt_x"/>
                                          </p:val>
                                        </p:tav>
                                        <p:tav tm="100000">
                                          <p:val>
                                            <p:strVal val="#ppt_x"/>
                                          </p:val>
                                        </p:tav>
                                      </p:tavLst>
                                    </p:anim>
                                    <p:anim calcmode="lin" valueType="num">
                                      <p:cBhvr>
                                        <p:cTn id="8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1" grpId="0"/>
      <p:bldP spid="55" grpId="0"/>
      <p:bldP spid="622" grpId="0"/>
      <p:bldP spid="623" grpId="0"/>
      <p:bldP spid="113" grpId="0"/>
      <p:bldP spid="114" grpId="0" animBg="1"/>
      <p:bldP spid="115" grpId="0"/>
      <p:bldP spid="116" grpId="0" animBg="1"/>
      <p:bldGraphic spid="628" grpId="0">
        <p:bldAsOne/>
      </p:bldGraphic>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F10C-841A-690F-24DE-131D67251278}"/>
              </a:ext>
            </a:extLst>
          </p:cNvPr>
          <p:cNvSpPr>
            <a:spLocks noGrp="1"/>
          </p:cNvSpPr>
          <p:nvPr>
            <p:ph type="title"/>
          </p:nvPr>
        </p:nvSpPr>
        <p:spPr>
          <a:xfrm>
            <a:off x="0" y="285758"/>
            <a:ext cx="12192000" cy="738665"/>
          </a:xfrm>
        </p:spPr>
        <p:txBody>
          <a:bodyPr lIns="0" rIns="0"/>
          <a:lstStyle/>
          <a:p>
            <a:r>
              <a:rPr lang="en-US" sz="2400" dirty="0"/>
              <a:t>Belantamab mafodotin </a:t>
            </a:r>
            <a:r>
              <a:rPr kumimoji="0" lang="en-US" sz="2400" b="1" i="0" u="none" strike="noStrike" kern="0" cap="none" spc="0" normalizeH="0" baseline="0" noProof="0" dirty="0">
                <a:ln>
                  <a:noFill/>
                </a:ln>
                <a:solidFill>
                  <a:srgbClr val="FFFF00"/>
                </a:solidFill>
                <a:effectLst/>
                <a:uLnTx/>
                <a:uFillTx/>
                <a:latin typeface="Arial"/>
                <a:ea typeface="+mj-ea"/>
                <a:cs typeface="+mj-cs"/>
              </a:rPr>
              <a:t>for early-relapse RRMM </a:t>
            </a:r>
            <a:br>
              <a:rPr kumimoji="0" lang="en-US" sz="2400" b="1" i="0" u="none" strike="noStrike" kern="0" cap="none" spc="0" normalizeH="0" baseline="0" noProof="0" dirty="0">
                <a:ln>
                  <a:noFill/>
                </a:ln>
                <a:solidFill>
                  <a:srgbClr val="FFFF00"/>
                </a:solidFill>
                <a:effectLst/>
                <a:uLnTx/>
                <a:uFillTx/>
                <a:latin typeface="Arial"/>
                <a:ea typeface="+mj-ea"/>
                <a:cs typeface="+mj-cs"/>
              </a:rPr>
            </a:br>
            <a:r>
              <a:rPr lang="en-GB" sz="2800" dirty="0">
                <a:latin typeface="+mn-lt"/>
              </a:rPr>
              <a:t>DREAMM-7: </a:t>
            </a:r>
            <a:r>
              <a:rPr lang="en-US" sz="2800" dirty="0">
                <a:latin typeface="+mn-lt"/>
              </a:rPr>
              <a:t>Belantamab mafodotin + </a:t>
            </a:r>
            <a:r>
              <a:rPr lang="en-US" sz="2800" dirty="0" err="1">
                <a:latin typeface="+mn-lt"/>
              </a:rPr>
              <a:t>Vd</a:t>
            </a:r>
            <a:r>
              <a:rPr lang="en-US" sz="2800" dirty="0">
                <a:latin typeface="+mn-lt"/>
              </a:rPr>
              <a:t> vs Dara-</a:t>
            </a:r>
            <a:r>
              <a:rPr lang="en-US" sz="2800" dirty="0" err="1">
                <a:latin typeface="+mn-lt"/>
              </a:rPr>
              <a:t>Vd</a:t>
            </a:r>
            <a:r>
              <a:rPr lang="en-US" sz="2800" dirty="0">
                <a:latin typeface="+mn-lt"/>
              </a:rPr>
              <a:t> as </a:t>
            </a:r>
            <a:r>
              <a:rPr lang="en-US" sz="2800" dirty="0">
                <a:latin typeface="+mn-lt"/>
                <a:cs typeface="Arial" panose="020B0604020202020204" pitchFamily="34" charset="0"/>
              </a:rPr>
              <a:t>≥2</a:t>
            </a:r>
            <a:r>
              <a:rPr lang="en-US" sz="2800" baseline="30000" dirty="0">
                <a:latin typeface="+mn-lt"/>
                <a:cs typeface="Arial" panose="020B0604020202020204" pitchFamily="34" charset="0"/>
              </a:rPr>
              <a:t>nd</a:t>
            </a:r>
            <a:r>
              <a:rPr lang="en-US" sz="2800" dirty="0">
                <a:latin typeface="+mn-lt"/>
                <a:cs typeface="Arial" panose="020B0604020202020204" pitchFamily="34" charset="0"/>
              </a:rPr>
              <a:t>-line therapy</a:t>
            </a:r>
            <a:endParaRPr lang="en-GB" sz="2800" dirty="0">
              <a:latin typeface="+mn-lt"/>
            </a:endParaRPr>
          </a:p>
        </p:txBody>
      </p:sp>
      <p:sp>
        <p:nvSpPr>
          <p:cNvPr id="5" name="Text Placeholder 4">
            <a:extLst>
              <a:ext uri="{FF2B5EF4-FFF2-40B4-BE49-F238E27FC236}">
                <a16:creationId xmlns:a16="http://schemas.microsoft.com/office/drawing/2014/main" id="{624DDB6E-47A2-64AD-E119-5C46601BD821}"/>
              </a:ext>
            </a:extLst>
          </p:cNvPr>
          <p:cNvSpPr>
            <a:spLocks noGrp="1"/>
          </p:cNvSpPr>
          <p:nvPr>
            <p:ph type="body" sz="quarter" idx="10"/>
          </p:nvPr>
        </p:nvSpPr>
        <p:spPr>
          <a:xfrm>
            <a:off x="0" y="6419854"/>
            <a:ext cx="12118109" cy="371644"/>
          </a:xfrm>
        </p:spPr>
        <p:txBody>
          <a:bodyPr/>
          <a:lstStyle/>
          <a:p>
            <a:r>
              <a:rPr lang="en-GB" sz="1200" dirty="0" err="1"/>
              <a:t>Hungria</a:t>
            </a:r>
            <a:r>
              <a:rPr lang="en-GB" sz="1200" dirty="0"/>
              <a:t> V, et al. N Engl J Med 2024;391(5):393–407. </a:t>
            </a:r>
            <a:r>
              <a:rPr lang="da-DK" sz="1200" dirty="0"/>
              <a:t>Hungria V, et al. Blood 2024;144(supplement 1):772.</a:t>
            </a:r>
            <a:endParaRPr lang="en-GB" sz="1200" dirty="0"/>
          </a:p>
        </p:txBody>
      </p:sp>
      <p:graphicFrame>
        <p:nvGraphicFramePr>
          <p:cNvPr id="14" name="Content Placeholder 13">
            <a:extLst>
              <a:ext uri="{FF2B5EF4-FFF2-40B4-BE49-F238E27FC236}">
                <a16:creationId xmlns:a16="http://schemas.microsoft.com/office/drawing/2014/main" id="{5956D7BD-FDC1-0D42-F612-EC2AE7D72635}"/>
              </a:ext>
            </a:extLst>
          </p:cNvPr>
          <p:cNvGraphicFramePr>
            <a:graphicFrameLocks noGrp="1"/>
          </p:cNvGraphicFramePr>
          <p:nvPr>
            <p:ph sz="half" idx="1"/>
          </p:nvPr>
        </p:nvGraphicFramePr>
        <p:xfrm>
          <a:off x="76200" y="1600205"/>
          <a:ext cx="3777673" cy="4726704"/>
        </p:xfrm>
        <a:graphic>
          <a:graphicData uri="http://schemas.openxmlformats.org/drawingml/2006/chart">
            <c:chart xmlns:c="http://schemas.openxmlformats.org/drawingml/2006/chart" xmlns:r="http://schemas.openxmlformats.org/officeDocument/2006/relationships" r:id="rId2"/>
          </a:graphicData>
        </a:graphic>
      </p:graphicFrame>
      <p:sp>
        <p:nvSpPr>
          <p:cNvPr id="22" name="TextBox 21">
            <a:extLst>
              <a:ext uri="{FF2B5EF4-FFF2-40B4-BE49-F238E27FC236}">
                <a16:creationId xmlns:a16="http://schemas.microsoft.com/office/drawing/2014/main" id="{C45DBCD4-0756-C128-2CA2-A506A744AC45}"/>
              </a:ext>
            </a:extLst>
          </p:cNvPr>
          <p:cNvSpPr txBox="1"/>
          <p:nvPr/>
        </p:nvSpPr>
        <p:spPr>
          <a:xfrm>
            <a:off x="653228" y="1305368"/>
            <a:ext cx="1350050"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ORR 83.1%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VGPR</a:t>
            </a:r>
            <a:r>
              <a:rPr kumimoji="0" lang="en-US" sz="1400" b="0" i="0" u="none" strike="noStrike" kern="1200" cap="none" spc="0" normalizeH="0" baseline="0" noProof="0" dirty="0">
                <a:ln>
                  <a:noFill/>
                </a:ln>
                <a:solidFill>
                  <a:srgbClr val="FFFFFF"/>
                </a:solidFill>
                <a:effectLst/>
                <a:uLnTx/>
                <a:uFillTx/>
                <a:latin typeface="Arial"/>
                <a:ea typeface="MS PGothic" charset="0"/>
                <a:cs typeface="+mn-cs"/>
              </a:rPr>
              <a:t> </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66.3%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CR</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 35.8% </a:t>
            </a:r>
          </a:p>
        </p:txBody>
      </p:sp>
      <p:sp>
        <p:nvSpPr>
          <p:cNvPr id="23" name="TextBox 22">
            <a:extLst>
              <a:ext uri="{FF2B5EF4-FFF2-40B4-BE49-F238E27FC236}">
                <a16:creationId xmlns:a16="http://schemas.microsoft.com/office/drawing/2014/main" id="{2322A4C0-7712-761E-5010-6CCE3CC7A2D0}"/>
              </a:ext>
            </a:extLst>
          </p:cNvPr>
          <p:cNvSpPr txBox="1"/>
          <p:nvPr/>
        </p:nvSpPr>
        <p:spPr>
          <a:xfrm>
            <a:off x="1886809" y="1674700"/>
            <a:ext cx="1350050"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ORR 71.3%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Arial"/>
              </a:rPr>
              <a:t>≥</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VGPR</a:t>
            </a:r>
            <a:r>
              <a:rPr kumimoji="0" lang="en-US" sz="1400" b="0" i="0" u="none" strike="noStrike" kern="1200" cap="none" spc="0" normalizeH="0" baseline="0" noProof="0" dirty="0">
                <a:ln>
                  <a:noFill/>
                </a:ln>
                <a:solidFill>
                  <a:srgbClr val="FFFFFF"/>
                </a:solidFill>
                <a:effectLst/>
                <a:uLnTx/>
                <a:uFillTx/>
                <a:latin typeface="Arial"/>
                <a:ea typeface="MS PGothic" charset="0"/>
                <a:cs typeface="+mn-cs"/>
              </a:rPr>
              <a:t> </a:t>
            </a:r>
            <a:r>
              <a:rPr kumimoji="0" lang="en-US" sz="1400" b="1" i="0" u="none" strike="noStrike" kern="1200" cap="none" spc="0" normalizeH="0" baseline="0" noProof="0" dirty="0">
                <a:ln>
                  <a:noFill/>
                </a:ln>
                <a:solidFill>
                  <a:srgbClr val="FFFFFF"/>
                </a:solidFill>
                <a:effectLst/>
                <a:uLnTx/>
                <a:uFillTx/>
                <a:latin typeface="Arial"/>
                <a:ea typeface="MS PGothic" charset="0"/>
                <a:cs typeface="Arial"/>
              </a:rPr>
              <a:t>46.2%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CR </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17.5% </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 </a:t>
            </a:r>
          </a:p>
        </p:txBody>
      </p:sp>
      <p:graphicFrame>
        <p:nvGraphicFramePr>
          <p:cNvPr id="25" name="Content Placeholder 13">
            <a:extLst>
              <a:ext uri="{FF2B5EF4-FFF2-40B4-BE49-F238E27FC236}">
                <a16:creationId xmlns:a16="http://schemas.microsoft.com/office/drawing/2014/main" id="{72F1CA1F-486F-C727-4617-71E4E7CE85AC}"/>
              </a:ext>
            </a:extLst>
          </p:cNvPr>
          <p:cNvGraphicFramePr>
            <a:graphicFrameLocks/>
          </p:cNvGraphicFramePr>
          <p:nvPr/>
        </p:nvGraphicFramePr>
        <p:xfrm>
          <a:off x="3712188" y="1600205"/>
          <a:ext cx="3465297" cy="4726704"/>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Box 25">
            <a:extLst>
              <a:ext uri="{FF2B5EF4-FFF2-40B4-BE49-F238E27FC236}">
                <a16:creationId xmlns:a16="http://schemas.microsoft.com/office/drawing/2014/main" id="{F529ADB3-A734-0FB2-ADEB-C735F6AD1A3B}"/>
              </a:ext>
            </a:extLst>
          </p:cNvPr>
          <p:cNvSpPr txBox="1"/>
          <p:nvPr/>
        </p:nvSpPr>
        <p:spPr>
          <a:xfrm>
            <a:off x="4612187" y="1600204"/>
            <a:ext cx="97013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MRD-neg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38.7% </a:t>
            </a:r>
          </a:p>
        </p:txBody>
      </p:sp>
      <p:sp>
        <p:nvSpPr>
          <p:cNvPr id="28" name="TextBox 27">
            <a:extLst>
              <a:ext uri="{FF2B5EF4-FFF2-40B4-BE49-F238E27FC236}">
                <a16:creationId xmlns:a16="http://schemas.microsoft.com/office/drawing/2014/main" id="{D0ACFEBD-FDF7-0224-621C-1D52FF8E8639}"/>
              </a:ext>
            </a:extLst>
          </p:cNvPr>
          <p:cNvSpPr txBox="1"/>
          <p:nvPr/>
        </p:nvSpPr>
        <p:spPr>
          <a:xfrm>
            <a:off x="5799059" y="3601577"/>
            <a:ext cx="97013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MRD-neg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17.1% </a:t>
            </a:r>
          </a:p>
        </p:txBody>
      </p:sp>
      <p:sp>
        <p:nvSpPr>
          <p:cNvPr id="31" name="Rectangle 30">
            <a:extLst>
              <a:ext uri="{FF2B5EF4-FFF2-40B4-BE49-F238E27FC236}">
                <a16:creationId xmlns:a16="http://schemas.microsoft.com/office/drawing/2014/main" id="{21CAED74-DDB3-3D48-7283-267542E95469}"/>
              </a:ext>
            </a:extLst>
          </p:cNvPr>
          <p:cNvSpPr/>
          <p:nvPr/>
        </p:nvSpPr>
        <p:spPr bwMode="auto">
          <a:xfrm>
            <a:off x="73892" y="6140311"/>
            <a:ext cx="3162968" cy="305404"/>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itchFamily="34" charset="0"/>
                <a:ea typeface="+mn-ea"/>
                <a:cs typeface="+mn-cs"/>
              </a:rPr>
              <a:t>Median DOR 40.8 vs 17.8 months</a:t>
            </a:r>
          </a:p>
        </p:txBody>
      </p:sp>
      <p:graphicFrame>
        <p:nvGraphicFramePr>
          <p:cNvPr id="35" name="Table 2">
            <a:extLst>
              <a:ext uri="{FF2B5EF4-FFF2-40B4-BE49-F238E27FC236}">
                <a16:creationId xmlns:a16="http://schemas.microsoft.com/office/drawing/2014/main" id="{7210D2CA-7B85-86AC-046D-5A32EE52C399}"/>
              </a:ext>
            </a:extLst>
          </p:cNvPr>
          <p:cNvGraphicFramePr>
            <a:graphicFrameLocks noGrp="1"/>
          </p:cNvGraphicFramePr>
          <p:nvPr>
            <p:ph sz="half" idx="2"/>
          </p:nvPr>
        </p:nvGraphicFramePr>
        <p:xfrm>
          <a:off x="7175176" y="1399507"/>
          <a:ext cx="4940624" cy="5054302"/>
        </p:xfrm>
        <a:graphic>
          <a:graphicData uri="http://schemas.openxmlformats.org/drawingml/2006/table">
            <a:tbl>
              <a:tblPr firstRow="1" bandRow="1">
                <a:tableStyleId>{F5AB1C69-6EDB-4FF4-983F-18BD219EF322}</a:tableStyleId>
              </a:tblPr>
              <a:tblGrid>
                <a:gridCol w="2237264">
                  <a:extLst>
                    <a:ext uri="{9D8B030D-6E8A-4147-A177-3AD203B41FA5}">
                      <a16:colId xmlns:a16="http://schemas.microsoft.com/office/drawing/2014/main" val="20000"/>
                    </a:ext>
                  </a:extLst>
                </a:gridCol>
                <a:gridCol w="1468964">
                  <a:extLst>
                    <a:ext uri="{9D8B030D-6E8A-4147-A177-3AD203B41FA5}">
                      <a16:colId xmlns:a16="http://schemas.microsoft.com/office/drawing/2014/main" val="3889570887"/>
                    </a:ext>
                  </a:extLst>
                </a:gridCol>
                <a:gridCol w="1234396">
                  <a:extLst>
                    <a:ext uri="{9D8B030D-6E8A-4147-A177-3AD203B41FA5}">
                      <a16:colId xmlns:a16="http://schemas.microsoft.com/office/drawing/2014/main" val="20002"/>
                    </a:ext>
                  </a:extLst>
                </a:gridCol>
              </a:tblGrid>
              <a:tr h="390862">
                <a:tc>
                  <a:txBody>
                    <a:bodyPr/>
                    <a:lstStyle/>
                    <a:p>
                      <a:r>
                        <a:rPr lang="en-US" sz="1200" b="1" dirty="0">
                          <a:latin typeface="+mn-lt"/>
                        </a:rPr>
                        <a:t>Safety</a:t>
                      </a:r>
                      <a:endParaRPr lang="en-US" sz="1200" b="1" baseline="30000" dirty="0">
                        <a:latin typeface="+mn-lt"/>
                        <a:cs typeface="Arial" panose="020B0604020202020204" pitchFamily="34" charset="0"/>
                      </a:endParaRPr>
                    </a:p>
                  </a:txBody>
                  <a:tcPr marL="45720" marR="45720"/>
                </a:tc>
                <a:tc>
                  <a:txBody>
                    <a:bodyPr/>
                    <a:lstStyle/>
                    <a:p>
                      <a:pPr algn="ctr"/>
                      <a:r>
                        <a:rPr lang="en-US" sz="1200" b="1" dirty="0" err="1">
                          <a:latin typeface="+mn-lt"/>
                          <a:cs typeface="Arial" panose="020B0604020202020204" pitchFamily="34" charset="0"/>
                        </a:rPr>
                        <a:t>Belamaf-Vd</a:t>
                      </a:r>
                      <a:r>
                        <a:rPr lang="en-US" sz="1200" b="1" dirty="0">
                          <a:latin typeface="+mn-lt"/>
                          <a:cs typeface="Arial" panose="020B0604020202020204" pitchFamily="34" charset="0"/>
                        </a:rPr>
                        <a:t>, N=243</a:t>
                      </a:r>
                    </a:p>
                  </a:txBody>
                  <a:tcPr marL="45720" marR="45720"/>
                </a:tc>
                <a:tc>
                  <a:txBody>
                    <a:bodyPr/>
                    <a:lstStyle/>
                    <a:p>
                      <a:pPr algn="ctr"/>
                      <a:r>
                        <a:rPr lang="en-US" sz="1200" b="1" dirty="0">
                          <a:latin typeface="+mn-lt"/>
                        </a:rPr>
                        <a:t>Dara-</a:t>
                      </a:r>
                      <a:r>
                        <a:rPr lang="en-US" sz="1200" b="1" dirty="0" err="1">
                          <a:latin typeface="+mn-lt"/>
                        </a:rPr>
                        <a:t>Vd</a:t>
                      </a:r>
                      <a:r>
                        <a:rPr lang="en-US" sz="1200" b="1" dirty="0">
                          <a:latin typeface="+mn-lt"/>
                        </a:rPr>
                        <a:t>, N=251</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10000"/>
                  </a:ext>
                </a:extLst>
              </a:tr>
              <a:tr h="262038">
                <a:tc>
                  <a:txBody>
                    <a:bodyPr/>
                    <a:lstStyle/>
                    <a:p>
                      <a:r>
                        <a:rPr lang="en-US" sz="1200" b="1" dirty="0"/>
                        <a:t>Grade 3-4 AE</a:t>
                      </a:r>
                      <a:endParaRPr lang="en-US" sz="1200" b="1" dirty="0">
                        <a:latin typeface="+mn-lt"/>
                        <a:cs typeface="Arial" panose="020B0604020202020204" pitchFamily="34" charset="0"/>
                      </a:endParaRPr>
                    </a:p>
                  </a:txBody>
                  <a:tcPr marL="45720" marR="45720"/>
                </a:tc>
                <a:tc>
                  <a:txBody>
                    <a:bodyPr/>
                    <a:lstStyle/>
                    <a:p>
                      <a:pPr algn="ctr"/>
                      <a:r>
                        <a:rPr lang="en-US" sz="1200" b="1" dirty="0"/>
                        <a:t>95%</a:t>
                      </a:r>
                      <a:endParaRPr lang="en-US" sz="1200" b="1" dirty="0">
                        <a:latin typeface="+mn-lt"/>
                        <a:cs typeface="Arial" panose="020B0604020202020204" pitchFamily="34" charset="0"/>
                      </a:endParaRPr>
                    </a:p>
                  </a:txBody>
                  <a:tcPr marL="45720" marR="45720"/>
                </a:tc>
                <a:tc>
                  <a:txBody>
                    <a:bodyPr/>
                    <a:lstStyle/>
                    <a:p>
                      <a:pPr algn="ctr"/>
                      <a:r>
                        <a:rPr lang="en-US" sz="1200" b="1" dirty="0"/>
                        <a:t>78%</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10001"/>
                  </a:ext>
                </a:extLst>
              </a:tr>
              <a:tr h="262038">
                <a:tc>
                  <a:txBody>
                    <a:bodyPr/>
                    <a:lstStyle/>
                    <a:p>
                      <a:pPr marL="108000"/>
                      <a:r>
                        <a:rPr lang="en-US" sz="1200" b="1" dirty="0"/>
                        <a:t>Related</a:t>
                      </a:r>
                      <a:endParaRPr lang="en-US" sz="1200" b="1" dirty="0">
                        <a:latin typeface="+mn-lt"/>
                        <a:cs typeface="Arial" panose="020B0604020202020204" pitchFamily="34" charset="0"/>
                      </a:endParaRPr>
                    </a:p>
                  </a:txBody>
                  <a:tcPr marL="45720" marR="45720"/>
                </a:tc>
                <a:tc>
                  <a:txBody>
                    <a:bodyPr/>
                    <a:lstStyle/>
                    <a:p>
                      <a:pPr algn="ctr"/>
                      <a:r>
                        <a:rPr lang="en-US" sz="1200" b="1" dirty="0"/>
                        <a:t>92%</a:t>
                      </a:r>
                      <a:endParaRPr lang="en-US" sz="1200" b="1" dirty="0">
                        <a:latin typeface="+mn-lt"/>
                        <a:cs typeface="Arial" panose="020B0604020202020204" pitchFamily="34" charset="0"/>
                      </a:endParaRPr>
                    </a:p>
                  </a:txBody>
                  <a:tcPr marL="45720" marR="45720"/>
                </a:tc>
                <a:tc>
                  <a:txBody>
                    <a:bodyPr/>
                    <a:lstStyle/>
                    <a:p>
                      <a:pPr algn="ctr"/>
                      <a:r>
                        <a:rPr lang="en-US" sz="1200" b="1" dirty="0"/>
                        <a:t>67%</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3361448444"/>
                  </a:ext>
                </a:extLst>
              </a:tr>
              <a:tr h="262038">
                <a:tc>
                  <a:txBody>
                    <a:bodyPr/>
                    <a:lstStyle/>
                    <a:p>
                      <a:r>
                        <a:rPr lang="en-US" sz="1200" b="1" dirty="0"/>
                        <a:t>Discontinuation due to AEs</a:t>
                      </a:r>
                      <a:endParaRPr lang="en-US" sz="1200" b="1" dirty="0">
                        <a:latin typeface="+mn-lt"/>
                        <a:cs typeface="Arial" panose="020B0604020202020204" pitchFamily="34" charset="0"/>
                      </a:endParaRPr>
                    </a:p>
                  </a:txBody>
                  <a:tcPr marL="45720" marR="45720"/>
                </a:tc>
                <a:tc>
                  <a:txBody>
                    <a:bodyPr/>
                    <a:lstStyle/>
                    <a:p>
                      <a:pPr algn="ctr"/>
                      <a:r>
                        <a:rPr lang="en-US" sz="1200" b="1" dirty="0"/>
                        <a:t>32%</a:t>
                      </a:r>
                      <a:endParaRPr lang="en-US" sz="1200" b="1" dirty="0">
                        <a:latin typeface="+mn-lt"/>
                        <a:cs typeface="Arial" panose="020B0604020202020204" pitchFamily="34" charset="0"/>
                      </a:endParaRPr>
                    </a:p>
                  </a:txBody>
                  <a:tcPr marL="45720" marR="45720"/>
                </a:tc>
                <a:tc>
                  <a:txBody>
                    <a:bodyPr/>
                    <a:lstStyle/>
                    <a:p>
                      <a:pPr algn="ctr"/>
                      <a:r>
                        <a:rPr lang="en-US" sz="1200" b="1" dirty="0"/>
                        <a:t>19%</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10002"/>
                  </a:ext>
                </a:extLst>
              </a:tr>
              <a:tr h="2620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SAEs</a:t>
                      </a:r>
                      <a:endParaRPr lang="en-US" sz="1200" b="1" dirty="0">
                        <a:latin typeface="+mn-lt"/>
                        <a:cs typeface="Arial" panose="020B0604020202020204" pitchFamily="34" charset="0"/>
                      </a:endParaRPr>
                    </a:p>
                  </a:txBody>
                  <a:tcPr marL="45720" marR="45720"/>
                </a:tc>
                <a:tc>
                  <a:txBody>
                    <a:bodyPr/>
                    <a:lstStyle/>
                    <a:p>
                      <a:pPr algn="ctr"/>
                      <a:r>
                        <a:rPr lang="en-US" sz="1200" b="1" dirty="0"/>
                        <a:t>53%</a:t>
                      </a:r>
                      <a:endParaRPr lang="en-US" sz="1200" b="1" dirty="0">
                        <a:latin typeface="+mn-lt"/>
                        <a:cs typeface="Arial" panose="020B0604020202020204" pitchFamily="34" charset="0"/>
                      </a:endParaRPr>
                    </a:p>
                  </a:txBody>
                  <a:tcPr marL="45720" marR="45720"/>
                </a:tc>
                <a:tc>
                  <a:txBody>
                    <a:bodyPr/>
                    <a:lstStyle/>
                    <a:p>
                      <a:pPr algn="ctr"/>
                      <a:r>
                        <a:rPr lang="en-US" sz="1200" b="1" dirty="0"/>
                        <a:t>38%</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2465356208"/>
                  </a:ext>
                </a:extLst>
              </a:tr>
              <a:tr h="2620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Death due to AEs</a:t>
                      </a:r>
                      <a:endParaRPr lang="en-US" sz="1200" b="1" dirty="0">
                        <a:latin typeface="+mn-lt"/>
                        <a:cs typeface="Arial" panose="020B0604020202020204" pitchFamily="34" charset="0"/>
                      </a:endParaRPr>
                    </a:p>
                  </a:txBody>
                  <a:tcPr marL="45720" marR="45720"/>
                </a:tc>
                <a:tc>
                  <a:txBody>
                    <a:bodyPr/>
                    <a:lstStyle/>
                    <a:p>
                      <a:pPr algn="ctr"/>
                      <a:r>
                        <a:rPr lang="en-US" sz="1200" b="1" dirty="0"/>
                        <a:t>11%</a:t>
                      </a:r>
                      <a:endParaRPr lang="en-US" sz="1200" b="1" dirty="0">
                        <a:latin typeface="+mn-lt"/>
                        <a:cs typeface="Arial" panose="020B0604020202020204" pitchFamily="34" charset="0"/>
                      </a:endParaRPr>
                    </a:p>
                  </a:txBody>
                  <a:tcPr marL="45720" marR="45720"/>
                </a:tc>
                <a:tc>
                  <a:txBody>
                    <a:bodyPr/>
                    <a:lstStyle/>
                    <a:p>
                      <a:pPr algn="ctr"/>
                      <a:r>
                        <a:rPr lang="en-US" sz="1200" b="1" dirty="0"/>
                        <a:t>8%</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3810622769"/>
                  </a:ext>
                </a:extLst>
              </a:tr>
              <a:tr h="2620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Grade ≥3 hematologic AEs</a:t>
                      </a:r>
                      <a:endParaRPr lang="en-US" sz="1200" b="1" dirty="0">
                        <a:latin typeface="+mn-lt"/>
                        <a:cs typeface="Arial" panose="020B0604020202020204" pitchFamily="34" charset="0"/>
                      </a:endParaRPr>
                    </a:p>
                  </a:txBody>
                  <a:tcPr marL="45720" marR="45720"/>
                </a:tc>
                <a:tc>
                  <a:txBody>
                    <a:bodyPr/>
                    <a:lstStyle/>
                    <a:p>
                      <a:pPr algn="ctr"/>
                      <a:endParaRPr lang="en-US" sz="1200" b="1" dirty="0">
                        <a:latin typeface="+mn-lt"/>
                        <a:cs typeface="Arial" panose="020B0604020202020204" pitchFamily="34" charset="0"/>
                      </a:endParaRPr>
                    </a:p>
                  </a:txBody>
                  <a:tcPr marL="45720" marR="45720"/>
                </a:tc>
                <a:tc>
                  <a:txBody>
                    <a:bodyPr/>
                    <a:lstStyle/>
                    <a:p>
                      <a:pPr algn="ct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3850452341"/>
                  </a:ext>
                </a:extLst>
              </a:tr>
              <a:tr h="26203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dirty="0"/>
                        <a:t>Thrombocytopenia</a:t>
                      </a:r>
                      <a:endParaRPr lang="en-US" sz="1200" b="1" dirty="0">
                        <a:latin typeface="+mn-lt"/>
                        <a:cs typeface="Arial" panose="020B0604020202020204" pitchFamily="34" charset="0"/>
                      </a:endParaRPr>
                    </a:p>
                  </a:txBody>
                  <a:tcPr marL="45720" marR="45720"/>
                </a:tc>
                <a:tc>
                  <a:txBody>
                    <a:bodyPr/>
                    <a:lstStyle/>
                    <a:p>
                      <a:pPr algn="ctr"/>
                      <a:r>
                        <a:rPr lang="en-US" sz="1200" b="1" dirty="0"/>
                        <a:t>56%</a:t>
                      </a:r>
                      <a:endParaRPr lang="en-US" sz="1200" b="1" dirty="0">
                        <a:latin typeface="+mn-lt"/>
                        <a:cs typeface="Arial" panose="020B0604020202020204" pitchFamily="34" charset="0"/>
                      </a:endParaRPr>
                    </a:p>
                  </a:txBody>
                  <a:tcPr marL="45720" marR="45720"/>
                </a:tc>
                <a:tc>
                  <a:txBody>
                    <a:bodyPr/>
                    <a:lstStyle/>
                    <a:p>
                      <a:pPr algn="ctr"/>
                      <a:r>
                        <a:rPr lang="en-US" sz="1200" b="1" dirty="0"/>
                        <a:t>35%</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2967179171"/>
                  </a:ext>
                </a:extLst>
              </a:tr>
              <a:tr h="26203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anose="020B0604020202020204" pitchFamily="34" charset="0"/>
                        </a:rPr>
                        <a:t>Neutropenia</a:t>
                      </a:r>
                    </a:p>
                  </a:txBody>
                  <a:tcPr marL="45720" marR="45720"/>
                </a:tc>
                <a:tc>
                  <a:txBody>
                    <a:bodyPr/>
                    <a:lstStyle/>
                    <a:p>
                      <a:pPr algn="ctr"/>
                      <a:r>
                        <a:rPr lang="en-US" sz="1200" b="1" dirty="0">
                          <a:latin typeface="+mn-lt"/>
                          <a:cs typeface="Arial" panose="020B0604020202020204" pitchFamily="34" charset="0"/>
                        </a:rPr>
                        <a:t>14%</a:t>
                      </a:r>
                    </a:p>
                  </a:txBody>
                  <a:tcPr marL="45720" marR="45720"/>
                </a:tc>
                <a:tc>
                  <a:txBody>
                    <a:bodyPr/>
                    <a:lstStyle/>
                    <a:p>
                      <a:pPr algn="ctr"/>
                      <a:r>
                        <a:rPr lang="en-US" sz="1200" b="1" dirty="0">
                          <a:latin typeface="+mn-lt"/>
                          <a:cs typeface="Arial" panose="020B0604020202020204" pitchFamily="34" charset="0"/>
                        </a:rPr>
                        <a:t>10%</a:t>
                      </a:r>
                    </a:p>
                  </a:txBody>
                  <a:tcPr marL="45720" marR="45720"/>
                </a:tc>
                <a:extLst>
                  <a:ext uri="{0D108BD9-81ED-4DB2-BD59-A6C34878D82A}">
                    <a16:rowId xmlns:a16="http://schemas.microsoft.com/office/drawing/2014/main" val="2647785461"/>
                  </a:ext>
                </a:extLst>
              </a:tr>
              <a:tr h="26203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dirty="0"/>
                        <a:t>Anemia</a:t>
                      </a:r>
                      <a:endParaRPr lang="en-US" sz="1200" b="1" dirty="0">
                        <a:latin typeface="+mn-lt"/>
                        <a:cs typeface="Arial" panose="020B0604020202020204" pitchFamily="34" charset="0"/>
                      </a:endParaRPr>
                    </a:p>
                  </a:txBody>
                  <a:tcPr marL="45720" marR="45720"/>
                </a:tc>
                <a:tc>
                  <a:txBody>
                    <a:bodyPr/>
                    <a:lstStyle/>
                    <a:p>
                      <a:pPr algn="ctr"/>
                      <a:r>
                        <a:rPr lang="en-US" sz="1200" b="1" dirty="0"/>
                        <a:t>9%</a:t>
                      </a:r>
                      <a:endParaRPr lang="en-US" sz="1200" b="1" dirty="0">
                        <a:latin typeface="+mn-lt"/>
                        <a:cs typeface="Arial" panose="020B0604020202020204" pitchFamily="34" charset="0"/>
                      </a:endParaRPr>
                    </a:p>
                  </a:txBody>
                  <a:tcPr marL="45720" marR="45720"/>
                </a:tc>
                <a:tc>
                  <a:txBody>
                    <a:bodyPr/>
                    <a:lstStyle/>
                    <a:p>
                      <a:pPr algn="ctr"/>
                      <a:r>
                        <a:rPr lang="en-US" sz="1200" b="1" dirty="0"/>
                        <a:t>10%</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2356290535"/>
                  </a:ext>
                </a:extLst>
              </a:tr>
              <a:tr h="2620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Infections</a:t>
                      </a:r>
                      <a:endParaRPr lang="en-US" sz="1200" b="1" dirty="0">
                        <a:latin typeface="+mn-lt"/>
                        <a:cs typeface="Arial" panose="020B0604020202020204" pitchFamily="34" charset="0"/>
                      </a:endParaRPr>
                    </a:p>
                  </a:txBody>
                  <a:tcPr marL="45720" marR="45720"/>
                </a:tc>
                <a:tc>
                  <a:txBody>
                    <a:bodyPr/>
                    <a:lstStyle/>
                    <a:p>
                      <a:pPr algn="ctr"/>
                      <a:r>
                        <a:rPr lang="en-US" sz="1200" b="1" dirty="0"/>
                        <a:t>73%</a:t>
                      </a:r>
                      <a:endParaRPr lang="en-US" sz="1200" b="1" dirty="0">
                        <a:latin typeface="+mn-lt"/>
                        <a:cs typeface="Arial" panose="020B0604020202020204" pitchFamily="34" charset="0"/>
                      </a:endParaRPr>
                    </a:p>
                  </a:txBody>
                  <a:tcPr marL="45720" marR="45720"/>
                </a:tc>
                <a:tc>
                  <a:txBody>
                    <a:bodyPr/>
                    <a:lstStyle/>
                    <a:p>
                      <a:pPr algn="ctr"/>
                      <a:r>
                        <a:rPr lang="en-US" sz="1200" b="1" dirty="0"/>
                        <a:t>68%</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2661329899"/>
                  </a:ext>
                </a:extLst>
              </a:tr>
              <a:tr h="26203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dirty="0"/>
                        <a:t>Grade ≥3 </a:t>
                      </a:r>
                      <a:endParaRPr lang="en-US" sz="1200" b="1" dirty="0">
                        <a:latin typeface="+mn-lt"/>
                        <a:cs typeface="Arial" panose="020B0604020202020204" pitchFamily="34" charset="0"/>
                      </a:endParaRPr>
                    </a:p>
                  </a:txBody>
                  <a:tcPr marL="45720" marR="45720"/>
                </a:tc>
                <a:tc>
                  <a:txBody>
                    <a:bodyPr/>
                    <a:lstStyle/>
                    <a:p>
                      <a:pPr algn="ctr"/>
                      <a:r>
                        <a:rPr lang="en-US" sz="1200" b="1" dirty="0"/>
                        <a:t>33%</a:t>
                      </a:r>
                      <a:endParaRPr lang="en-US" sz="1200" b="1" dirty="0">
                        <a:latin typeface="+mn-lt"/>
                        <a:cs typeface="Arial" panose="020B0604020202020204" pitchFamily="34" charset="0"/>
                      </a:endParaRPr>
                    </a:p>
                  </a:txBody>
                  <a:tcPr marL="45720" marR="45720"/>
                </a:tc>
                <a:tc>
                  <a:txBody>
                    <a:bodyPr/>
                    <a:lstStyle/>
                    <a:p>
                      <a:pPr algn="ctr"/>
                      <a:r>
                        <a:rPr lang="en-US" sz="1200" b="1" dirty="0"/>
                        <a:t>20%</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1286230109"/>
                  </a:ext>
                </a:extLst>
              </a:tr>
              <a:tr h="262038">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anose="020B0604020202020204" pitchFamily="34" charset="0"/>
                        </a:rPr>
                        <a:t>Pneumonia</a:t>
                      </a:r>
                    </a:p>
                  </a:txBody>
                  <a:tcPr marL="45720" marR="45720"/>
                </a:tc>
                <a:tc>
                  <a:txBody>
                    <a:bodyPr/>
                    <a:lstStyle/>
                    <a:p>
                      <a:pPr algn="ctr"/>
                      <a:r>
                        <a:rPr lang="en-US" sz="1200" b="1" dirty="0">
                          <a:latin typeface="+mn-lt"/>
                          <a:cs typeface="Arial" panose="020B0604020202020204" pitchFamily="34" charset="0"/>
                        </a:rPr>
                        <a:t>12%</a:t>
                      </a:r>
                    </a:p>
                  </a:txBody>
                  <a:tcPr marL="45720" marR="45720"/>
                </a:tc>
                <a:tc>
                  <a:txBody>
                    <a:bodyPr/>
                    <a:lstStyle/>
                    <a:p>
                      <a:pPr algn="ctr"/>
                      <a:r>
                        <a:rPr lang="en-US" sz="1200" b="1" dirty="0">
                          <a:latin typeface="+mn-lt"/>
                          <a:cs typeface="Arial" panose="020B0604020202020204" pitchFamily="34" charset="0"/>
                        </a:rPr>
                        <a:t>4%</a:t>
                      </a:r>
                    </a:p>
                  </a:txBody>
                  <a:tcPr marL="45720" marR="45720"/>
                </a:tc>
                <a:extLst>
                  <a:ext uri="{0D108BD9-81ED-4DB2-BD59-A6C34878D82A}">
                    <a16:rowId xmlns:a16="http://schemas.microsoft.com/office/drawing/2014/main" val="2952824860"/>
                  </a:ext>
                </a:extLst>
              </a:tr>
              <a:tr h="2620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Ocular AEs (Grade ≥3)</a:t>
                      </a:r>
                      <a:endParaRPr lang="en-US" sz="1200" b="1" dirty="0">
                        <a:latin typeface="+mn-lt"/>
                        <a:cs typeface="Arial" panose="020B0604020202020204" pitchFamily="34" charset="0"/>
                      </a:endParaRPr>
                    </a:p>
                  </a:txBody>
                  <a:tcPr marL="45720" marR="45720"/>
                </a:tc>
                <a:tc>
                  <a:txBody>
                    <a:bodyPr/>
                    <a:lstStyle/>
                    <a:p>
                      <a:pPr algn="ctr"/>
                      <a:r>
                        <a:rPr lang="en-US" sz="1200" b="1" dirty="0"/>
                        <a:t>79% (34%)</a:t>
                      </a:r>
                      <a:endParaRPr lang="en-US" sz="1200" b="1" dirty="0">
                        <a:latin typeface="+mn-lt"/>
                        <a:cs typeface="Arial" panose="020B0604020202020204" pitchFamily="34" charset="0"/>
                      </a:endParaRPr>
                    </a:p>
                  </a:txBody>
                  <a:tcPr marL="45720" marR="45720"/>
                </a:tc>
                <a:tc>
                  <a:txBody>
                    <a:bodyPr/>
                    <a:lstStyle/>
                    <a:p>
                      <a:pPr algn="ctr"/>
                      <a:r>
                        <a:rPr lang="en-US" sz="1200" b="1" dirty="0"/>
                        <a:t>29% (3%)</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2511078152"/>
                  </a:ext>
                </a:extLst>
              </a:tr>
              <a:tr h="26203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rPr>
                        <a:t>Vision blurred</a:t>
                      </a:r>
                      <a:endParaRPr lang="en-US" sz="1200" b="1" kern="1200" dirty="0">
                        <a:solidFill>
                          <a:schemeClr val="dk1"/>
                        </a:solidFill>
                        <a:latin typeface="+mn-lt"/>
                        <a:ea typeface="+mn-ea"/>
                        <a:cs typeface="+mn-cs"/>
                      </a:endParaRPr>
                    </a:p>
                  </a:txBody>
                  <a:tcPr marL="45720" marR="45720"/>
                </a:tc>
                <a:tc>
                  <a:txBody>
                    <a:bodyPr/>
                    <a:lstStyle/>
                    <a:p>
                      <a:pPr algn="ctr"/>
                      <a:r>
                        <a:rPr lang="en-US" sz="1200" b="1" dirty="0"/>
                        <a:t>68% (24%)</a:t>
                      </a:r>
                      <a:endParaRPr lang="en-US" sz="1200" b="1" dirty="0">
                        <a:latin typeface="+mn-lt"/>
                        <a:cs typeface="Arial" panose="020B0604020202020204" pitchFamily="34" charset="0"/>
                      </a:endParaRPr>
                    </a:p>
                  </a:txBody>
                  <a:tcPr marL="45720" marR="45720"/>
                </a:tc>
                <a:tc>
                  <a:txBody>
                    <a:bodyPr/>
                    <a:lstStyle/>
                    <a:p>
                      <a:pPr algn="ctr"/>
                      <a:r>
                        <a:rPr lang="en-US" sz="1200" b="1" dirty="0"/>
                        <a:t>11% (&lt;1%)</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3229233064"/>
                  </a:ext>
                </a:extLst>
              </a:tr>
              <a:tr h="26203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rPr>
                        <a:t>Dry eye</a:t>
                      </a:r>
                      <a:endParaRPr lang="en-US" sz="1200" b="1" kern="1200" dirty="0">
                        <a:solidFill>
                          <a:schemeClr val="dk1"/>
                        </a:solidFill>
                        <a:latin typeface="+mn-lt"/>
                        <a:ea typeface="+mn-ea"/>
                        <a:cs typeface="+mn-cs"/>
                      </a:endParaRPr>
                    </a:p>
                  </a:txBody>
                  <a:tcPr marL="45720" marR="45720"/>
                </a:tc>
                <a:tc>
                  <a:txBody>
                    <a:bodyPr/>
                    <a:lstStyle/>
                    <a:p>
                      <a:pPr algn="ctr"/>
                      <a:r>
                        <a:rPr lang="en-US" sz="1200" b="1" dirty="0"/>
                        <a:t>51% (7%)</a:t>
                      </a:r>
                      <a:endParaRPr lang="en-US" sz="1200" b="1" dirty="0">
                        <a:latin typeface="+mn-lt"/>
                        <a:cs typeface="Arial" panose="020B0604020202020204" pitchFamily="34" charset="0"/>
                      </a:endParaRPr>
                    </a:p>
                  </a:txBody>
                  <a:tcPr marL="45720" marR="45720"/>
                </a:tc>
                <a:tc>
                  <a:txBody>
                    <a:bodyPr/>
                    <a:lstStyle/>
                    <a:p>
                      <a:pPr algn="ctr"/>
                      <a:r>
                        <a:rPr lang="en-US" sz="1200" b="1" dirty="0"/>
                        <a:t>7% (0)</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2621716348"/>
                  </a:ext>
                </a:extLst>
              </a:tr>
              <a:tr h="26203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mn-cs"/>
                        </a:rPr>
                        <a:t>Photophobia</a:t>
                      </a:r>
                    </a:p>
                  </a:txBody>
                  <a:tcPr marL="45720" marR="45720"/>
                </a:tc>
                <a:tc>
                  <a:txBody>
                    <a:bodyPr/>
                    <a:lstStyle/>
                    <a:p>
                      <a:pPr algn="ctr"/>
                      <a:r>
                        <a:rPr lang="en-US" sz="1200" b="1" dirty="0">
                          <a:latin typeface="+mn-lt"/>
                          <a:cs typeface="Arial" panose="020B0604020202020204" pitchFamily="34" charset="0"/>
                        </a:rPr>
                        <a:t>47% (2%)</a:t>
                      </a:r>
                    </a:p>
                  </a:txBody>
                  <a:tcPr marL="45720" marR="45720"/>
                </a:tc>
                <a:tc>
                  <a:txBody>
                    <a:bodyPr/>
                    <a:lstStyle/>
                    <a:p>
                      <a:pPr algn="ctr"/>
                      <a:r>
                        <a:rPr lang="en-US" sz="1200" b="1" dirty="0">
                          <a:latin typeface="+mn-lt"/>
                          <a:cs typeface="Arial" panose="020B0604020202020204" pitchFamily="34" charset="0"/>
                        </a:rPr>
                        <a:t>2% (0)</a:t>
                      </a:r>
                    </a:p>
                  </a:txBody>
                  <a:tcPr marL="45720" marR="45720"/>
                </a:tc>
                <a:extLst>
                  <a:ext uri="{0D108BD9-81ED-4DB2-BD59-A6C34878D82A}">
                    <a16:rowId xmlns:a16="http://schemas.microsoft.com/office/drawing/2014/main" val="3289170508"/>
                  </a:ext>
                </a:extLst>
              </a:tr>
              <a:tr h="26203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rPr>
                        <a:t>Eye irritation</a:t>
                      </a:r>
                      <a:endParaRPr lang="en-US" sz="1200" b="1" kern="1200" dirty="0">
                        <a:solidFill>
                          <a:schemeClr val="dk1"/>
                        </a:solidFill>
                        <a:latin typeface="+mn-lt"/>
                        <a:ea typeface="+mn-ea"/>
                        <a:cs typeface="+mn-cs"/>
                      </a:endParaRPr>
                    </a:p>
                  </a:txBody>
                  <a:tcPr marL="45720" marR="45720"/>
                </a:tc>
                <a:tc>
                  <a:txBody>
                    <a:bodyPr/>
                    <a:lstStyle/>
                    <a:p>
                      <a:pPr algn="ctr"/>
                      <a:r>
                        <a:rPr lang="en-US" sz="1200" b="1" dirty="0"/>
                        <a:t>43% (5%)</a:t>
                      </a:r>
                      <a:endParaRPr lang="en-US" sz="1200" b="1" dirty="0">
                        <a:latin typeface="+mn-lt"/>
                        <a:cs typeface="Arial" panose="020B0604020202020204" pitchFamily="34" charset="0"/>
                      </a:endParaRPr>
                    </a:p>
                  </a:txBody>
                  <a:tcPr marL="45720" marR="45720"/>
                </a:tc>
                <a:tc>
                  <a:txBody>
                    <a:bodyPr/>
                    <a:lstStyle/>
                    <a:p>
                      <a:pPr algn="ctr"/>
                      <a:r>
                        <a:rPr lang="en-US" sz="1200" b="1" dirty="0"/>
                        <a:t>5% (0)</a:t>
                      </a:r>
                      <a:endParaRPr lang="en-US" sz="1200" b="1" dirty="0">
                        <a:latin typeface="+mn-lt"/>
                        <a:cs typeface="Arial" panose="020B0604020202020204" pitchFamily="34" charset="0"/>
                      </a:endParaRPr>
                    </a:p>
                  </a:txBody>
                  <a:tcPr marL="45720" marR="45720"/>
                </a:tc>
                <a:extLst>
                  <a:ext uri="{0D108BD9-81ED-4DB2-BD59-A6C34878D82A}">
                    <a16:rowId xmlns:a16="http://schemas.microsoft.com/office/drawing/2014/main" val="4158375344"/>
                  </a:ext>
                </a:extLst>
              </a:tr>
            </a:tbl>
          </a:graphicData>
        </a:graphic>
      </p:graphicFrame>
      <p:sp>
        <p:nvSpPr>
          <p:cNvPr id="8" name="Rectangle 7">
            <a:extLst>
              <a:ext uri="{FF2B5EF4-FFF2-40B4-BE49-F238E27FC236}">
                <a16:creationId xmlns:a16="http://schemas.microsoft.com/office/drawing/2014/main" id="{7666155F-7716-771C-BD62-9FCB8DA7A92C}"/>
              </a:ext>
            </a:extLst>
          </p:cNvPr>
          <p:cNvSpPr/>
          <p:nvPr/>
        </p:nvSpPr>
        <p:spPr bwMode="auto">
          <a:xfrm>
            <a:off x="3333474" y="6140311"/>
            <a:ext cx="3777673" cy="305404"/>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itchFamily="34" charset="0"/>
                <a:ea typeface="+mn-ea"/>
                <a:cs typeface="+mn-cs"/>
              </a:rPr>
              <a:t>Median PFS2 NR vs 33.4 months (HR 0.59)</a:t>
            </a:r>
          </a:p>
        </p:txBody>
      </p:sp>
      <p:grpSp>
        <p:nvGrpSpPr>
          <p:cNvPr id="9" name="Group 8">
            <a:extLst>
              <a:ext uri="{FF2B5EF4-FFF2-40B4-BE49-F238E27FC236}">
                <a16:creationId xmlns:a16="http://schemas.microsoft.com/office/drawing/2014/main" id="{7FDC0615-1EEB-BA5E-14F8-B6BE42624783}"/>
              </a:ext>
            </a:extLst>
          </p:cNvPr>
          <p:cNvGrpSpPr/>
          <p:nvPr/>
        </p:nvGrpSpPr>
        <p:grpSpPr>
          <a:xfrm>
            <a:off x="24661" y="1062917"/>
            <a:ext cx="6330158" cy="3488162"/>
            <a:chOff x="2498747" y="2104924"/>
            <a:chExt cx="6330158" cy="3488162"/>
          </a:xfrm>
        </p:grpSpPr>
        <p:sp>
          <p:nvSpPr>
            <p:cNvPr id="10" name="Rectangle: Rounded Corners 9">
              <a:extLst>
                <a:ext uri="{FF2B5EF4-FFF2-40B4-BE49-F238E27FC236}">
                  <a16:creationId xmlns:a16="http://schemas.microsoft.com/office/drawing/2014/main" id="{369ABA3C-678B-443C-2834-36A5B1EC7694}"/>
                </a:ext>
              </a:extLst>
            </p:cNvPr>
            <p:cNvSpPr/>
            <p:nvPr/>
          </p:nvSpPr>
          <p:spPr>
            <a:xfrm>
              <a:off x="2929039" y="2497411"/>
              <a:ext cx="5899866" cy="3095675"/>
            </a:xfrm>
            <a:prstGeom prst="roundRect">
              <a:avLst>
                <a:gd name="adj" fmla="val 11883"/>
              </a:avLst>
            </a:prstGeom>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sp>
          <p:nvSpPr>
            <p:cNvPr id="11" name="Freeform: Shape 10">
              <a:extLst>
                <a:ext uri="{FF2B5EF4-FFF2-40B4-BE49-F238E27FC236}">
                  <a16:creationId xmlns:a16="http://schemas.microsoft.com/office/drawing/2014/main" id="{E3C207DD-3ED2-487F-B2CA-44C9CD334DAB}"/>
                </a:ext>
              </a:extLst>
            </p:cNvPr>
            <p:cNvSpPr/>
            <p:nvPr/>
          </p:nvSpPr>
          <p:spPr>
            <a:xfrm>
              <a:off x="3118095" y="2785375"/>
              <a:ext cx="5562694" cy="431409"/>
            </a:xfrm>
            <a:custGeom>
              <a:avLst/>
              <a:gdLst>
                <a:gd name="connsiteX0" fmla="*/ 0 w 5562694"/>
                <a:gd name="connsiteY0" fmla="*/ 0 h 403200"/>
                <a:gd name="connsiteX1" fmla="*/ 5562694 w 5562694"/>
                <a:gd name="connsiteY1" fmla="*/ 0 h 403200"/>
                <a:gd name="connsiteX2" fmla="*/ 5562694 w 5562694"/>
                <a:gd name="connsiteY2" fmla="*/ 403200 h 403200"/>
                <a:gd name="connsiteX3" fmla="*/ 0 w 5562694"/>
                <a:gd name="connsiteY3" fmla="*/ 403200 h 403200"/>
                <a:gd name="connsiteX4" fmla="*/ 0 w 5562694"/>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94" h="403200">
                  <a:moveTo>
                    <a:pt x="0" y="0"/>
                  </a:moveTo>
                  <a:lnTo>
                    <a:pt x="5562694" y="0"/>
                  </a:lnTo>
                  <a:lnTo>
                    <a:pt x="5562694" y="403200"/>
                  </a:lnTo>
                  <a:lnTo>
                    <a:pt x="0" y="403200"/>
                  </a:lnTo>
                  <a:lnTo>
                    <a:pt x="0" y="0"/>
                  </a:lnTo>
                  <a:close/>
                </a:path>
              </a:pathLst>
            </a:custGeom>
            <a:ln/>
          </p:spPr>
          <p:style>
            <a:lnRef idx="1">
              <a:schemeClr val="accent6"/>
            </a:lnRef>
            <a:fillRef idx="2">
              <a:schemeClr val="accent6"/>
            </a:fillRef>
            <a:effectRef idx="1">
              <a:schemeClr val="accent6"/>
            </a:effectRef>
            <a:fontRef idx="minor">
              <a:schemeClr val="dk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n-ea"/>
                  <a:cs typeface="+mn-cs"/>
                </a:rPr>
                <a:t>Sustained MRD status: Bela-Vd vs Dara-Vd</a:t>
              </a: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Freeform: Shape 11">
              <a:extLst>
                <a:ext uri="{FF2B5EF4-FFF2-40B4-BE49-F238E27FC236}">
                  <a16:creationId xmlns:a16="http://schemas.microsoft.com/office/drawing/2014/main" id="{067B9620-4DEC-5394-A52F-59F0F24F6C29}"/>
                </a:ext>
              </a:extLst>
            </p:cNvPr>
            <p:cNvSpPr/>
            <p:nvPr/>
          </p:nvSpPr>
          <p:spPr>
            <a:xfrm>
              <a:off x="3118095" y="3229989"/>
              <a:ext cx="5562694" cy="2191648"/>
            </a:xfrm>
            <a:custGeom>
              <a:avLst/>
              <a:gdLst>
                <a:gd name="connsiteX0" fmla="*/ 0 w 5562694"/>
                <a:gd name="connsiteY0" fmla="*/ 0 h 2152079"/>
                <a:gd name="connsiteX1" fmla="*/ 5562694 w 5562694"/>
                <a:gd name="connsiteY1" fmla="*/ 0 h 2152079"/>
                <a:gd name="connsiteX2" fmla="*/ 5562694 w 5562694"/>
                <a:gd name="connsiteY2" fmla="*/ 2152079 h 2152079"/>
                <a:gd name="connsiteX3" fmla="*/ 0 w 5562694"/>
                <a:gd name="connsiteY3" fmla="*/ 2152079 h 2152079"/>
                <a:gd name="connsiteX4" fmla="*/ 0 w 5562694"/>
                <a:gd name="connsiteY4" fmla="*/ 0 h 2152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94" h="2152079">
                  <a:moveTo>
                    <a:pt x="0" y="0"/>
                  </a:moveTo>
                  <a:lnTo>
                    <a:pt x="5562694" y="0"/>
                  </a:lnTo>
                  <a:lnTo>
                    <a:pt x="5562694" y="2152079"/>
                  </a:lnTo>
                  <a:lnTo>
                    <a:pt x="0" y="2152079"/>
                  </a:lnTo>
                  <a:lnTo>
                    <a:pt x="0" y="0"/>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74676" tIns="74676" rIns="99568" bIns="112014" numCol="1" spcCol="1270" anchor="t" anchorCtr="0">
              <a:noAutofit/>
            </a:bodyPr>
            <a:lstStyle/>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a:ea typeface="+mn-ea"/>
                  <a:cs typeface="+mn-cs"/>
                </a:rPr>
                <a:t>Patients achieving </a:t>
              </a:r>
              <a:r>
                <a:rPr kumimoji="0" lang="en-GB" sz="1400" b="1" i="0" u="none" strike="noStrike" kern="1200" cap="none" spc="0" normalizeH="0" baseline="0" noProof="0" dirty="0">
                  <a:ln>
                    <a:noFill/>
                  </a:ln>
                  <a:solidFill>
                    <a:srgbClr val="FF0000"/>
                  </a:solidFill>
                  <a:effectLst/>
                  <a:uLnTx/>
                  <a:uFillTx/>
                  <a:latin typeface="Arial"/>
                  <a:ea typeface="+mn-ea"/>
                  <a:cs typeface="+mn-cs"/>
                </a:rPr>
                <a:t>MRD-neg status</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Patients with CR: </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70% vs 59% (10</a:t>
              </a:r>
              <a:r>
                <a:rPr kumimoji="0" lang="en-GB" sz="14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-5</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 45% vs 23% (10</a:t>
              </a:r>
              <a:r>
                <a:rPr kumimoji="0" lang="en-GB" sz="14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-6</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ITT: </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25% vs 10% (10</a:t>
              </a:r>
              <a:r>
                <a:rPr kumimoji="0" lang="en-GB" sz="14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-5</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 16% vs 4% (10</a:t>
              </a:r>
              <a:r>
                <a:rPr kumimoji="0" lang="en-GB" sz="14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-6</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Median time to first MRD-neg status: 11.1 vs 17.0 months</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endPar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Patients achieving </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sustained MRD-neg status (10</a:t>
              </a:r>
              <a:r>
                <a:rPr kumimoji="0" lang="en-GB" sz="14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-5</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Patients with CR: </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57% vs 42%</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ITT: </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14% vs 4%</a:t>
              </a:r>
            </a:p>
            <a:p>
              <a:pPr marL="0" marR="0" lvl="1" indent="0" algn="l" defTabSz="622300" rtl="0" eaLnBrk="1" fontAlgn="auto" latinLnBrk="0" hangingPunct="1">
                <a:lnSpc>
                  <a:spcPct val="90000"/>
                </a:lnSpc>
                <a:spcBef>
                  <a:spcPts val="600"/>
                </a:spcBef>
                <a:spcAft>
                  <a:spcPct val="150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Mateos M-V, et al. Blood 2025;146(Supplement 1):2265.</a:t>
              </a: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Rectangle: Rounded Corners 12">
              <a:extLst>
                <a:ext uri="{FF2B5EF4-FFF2-40B4-BE49-F238E27FC236}">
                  <a16:creationId xmlns:a16="http://schemas.microsoft.com/office/drawing/2014/main" id="{2CF40FC1-9235-2F06-AAB8-74E76282A65C}"/>
                </a:ext>
              </a:extLst>
            </p:cNvPr>
            <p:cNvSpPr/>
            <p:nvPr/>
          </p:nvSpPr>
          <p:spPr>
            <a:xfrm>
              <a:off x="2498747" y="2104924"/>
              <a:ext cx="860583" cy="1192241"/>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04917FDE-6257-EF98-8A36-D4D45039C3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57312" y="2193620"/>
              <a:ext cx="776784" cy="780978"/>
            </a:xfrm>
            <a:prstGeom prst="rect">
              <a:avLst/>
            </a:prstGeom>
          </p:spPr>
        </p:pic>
        <p:sp>
          <p:nvSpPr>
            <p:cNvPr id="16" name="TextBox 15">
              <a:extLst>
                <a:ext uri="{FF2B5EF4-FFF2-40B4-BE49-F238E27FC236}">
                  <a16:creationId xmlns:a16="http://schemas.microsoft.com/office/drawing/2014/main" id="{22B39612-1898-441B-ABC7-54B3CB61D505}"/>
                </a:ext>
              </a:extLst>
            </p:cNvPr>
            <p:cNvSpPr txBox="1"/>
            <p:nvPr/>
          </p:nvSpPr>
          <p:spPr>
            <a:xfrm>
              <a:off x="2625745" y="2930036"/>
              <a:ext cx="6399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62B30"/>
                  </a:solidFill>
                  <a:effectLst/>
                  <a:uLnTx/>
                  <a:uFillTx/>
                  <a:latin typeface="Arial"/>
                  <a:ea typeface="MS PGothic" charset="0"/>
                  <a:cs typeface="+mn-cs"/>
                </a:rPr>
                <a:t>2025</a:t>
              </a:r>
            </a:p>
          </p:txBody>
        </p:sp>
      </p:grpSp>
      <p:grpSp>
        <p:nvGrpSpPr>
          <p:cNvPr id="7" name="Group 6">
            <a:extLst>
              <a:ext uri="{FF2B5EF4-FFF2-40B4-BE49-F238E27FC236}">
                <a16:creationId xmlns:a16="http://schemas.microsoft.com/office/drawing/2014/main" id="{975F110E-80B9-7AA9-6194-9149C5818248}"/>
              </a:ext>
            </a:extLst>
          </p:cNvPr>
          <p:cNvGrpSpPr/>
          <p:nvPr/>
        </p:nvGrpSpPr>
        <p:grpSpPr>
          <a:xfrm>
            <a:off x="5617869" y="1227797"/>
            <a:ext cx="6548897" cy="3323282"/>
            <a:chOff x="5617869" y="1227797"/>
            <a:chExt cx="6548897" cy="3323282"/>
          </a:xfrm>
        </p:grpSpPr>
        <p:grpSp>
          <p:nvGrpSpPr>
            <p:cNvPr id="43" name="Group 42">
              <a:extLst>
                <a:ext uri="{FF2B5EF4-FFF2-40B4-BE49-F238E27FC236}">
                  <a16:creationId xmlns:a16="http://schemas.microsoft.com/office/drawing/2014/main" id="{E6E1C2BE-25CE-09B1-7641-23A1BC53992A}"/>
                </a:ext>
              </a:extLst>
            </p:cNvPr>
            <p:cNvGrpSpPr/>
            <p:nvPr/>
          </p:nvGrpSpPr>
          <p:grpSpPr>
            <a:xfrm>
              <a:off x="5617869" y="1227797"/>
              <a:ext cx="6548897" cy="3323282"/>
              <a:chOff x="5617869" y="1227797"/>
              <a:chExt cx="6548897" cy="3323282"/>
            </a:xfrm>
          </p:grpSpPr>
          <p:grpSp>
            <p:nvGrpSpPr>
              <p:cNvPr id="36" name="Group 35">
                <a:extLst>
                  <a:ext uri="{FF2B5EF4-FFF2-40B4-BE49-F238E27FC236}">
                    <a16:creationId xmlns:a16="http://schemas.microsoft.com/office/drawing/2014/main" id="{B9BEDE1D-FE06-1AE3-93D5-117A1BA61214}"/>
                  </a:ext>
                </a:extLst>
              </p:cNvPr>
              <p:cNvGrpSpPr/>
              <p:nvPr/>
            </p:nvGrpSpPr>
            <p:grpSpPr>
              <a:xfrm>
                <a:off x="6266900" y="1481541"/>
                <a:ext cx="5899866" cy="3069538"/>
                <a:chOff x="2929039" y="2644278"/>
                <a:chExt cx="5899866" cy="3069538"/>
              </a:xfrm>
            </p:grpSpPr>
            <p:sp>
              <p:nvSpPr>
                <p:cNvPr id="37" name="Rectangle: Rounded Corners 36">
                  <a:extLst>
                    <a:ext uri="{FF2B5EF4-FFF2-40B4-BE49-F238E27FC236}">
                      <a16:creationId xmlns:a16="http://schemas.microsoft.com/office/drawing/2014/main" id="{7C58EC61-32C4-5CAD-A0BC-4FFB2A3246D9}"/>
                    </a:ext>
                  </a:extLst>
                </p:cNvPr>
                <p:cNvSpPr/>
                <p:nvPr/>
              </p:nvSpPr>
              <p:spPr>
                <a:xfrm>
                  <a:off x="2929039" y="2644278"/>
                  <a:ext cx="5899866" cy="3069538"/>
                </a:xfrm>
                <a:prstGeom prst="roundRect">
                  <a:avLst>
                    <a:gd name="adj" fmla="val 11883"/>
                  </a:avLst>
                </a:prstGeom>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sp>
              <p:nvSpPr>
                <p:cNvPr id="38" name="Freeform: Shape 37">
                  <a:extLst>
                    <a:ext uri="{FF2B5EF4-FFF2-40B4-BE49-F238E27FC236}">
                      <a16:creationId xmlns:a16="http://schemas.microsoft.com/office/drawing/2014/main" id="{3939C374-947A-12C7-7BFD-093CBD1BB054}"/>
                    </a:ext>
                  </a:extLst>
                </p:cNvPr>
                <p:cNvSpPr/>
                <p:nvPr/>
              </p:nvSpPr>
              <p:spPr>
                <a:xfrm>
                  <a:off x="3118095" y="2785375"/>
                  <a:ext cx="5562694" cy="431409"/>
                </a:xfrm>
                <a:custGeom>
                  <a:avLst/>
                  <a:gdLst>
                    <a:gd name="connsiteX0" fmla="*/ 0 w 5562694"/>
                    <a:gd name="connsiteY0" fmla="*/ 0 h 403200"/>
                    <a:gd name="connsiteX1" fmla="*/ 5562694 w 5562694"/>
                    <a:gd name="connsiteY1" fmla="*/ 0 h 403200"/>
                    <a:gd name="connsiteX2" fmla="*/ 5562694 w 5562694"/>
                    <a:gd name="connsiteY2" fmla="*/ 403200 h 403200"/>
                    <a:gd name="connsiteX3" fmla="*/ 0 w 5562694"/>
                    <a:gd name="connsiteY3" fmla="*/ 403200 h 403200"/>
                    <a:gd name="connsiteX4" fmla="*/ 0 w 5562694"/>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94" h="403200">
                      <a:moveTo>
                        <a:pt x="0" y="0"/>
                      </a:moveTo>
                      <a:lnTo>
                        <a:pt x="5562694" y="0"/>
                      </a:lnTo>
                      <a:lnTo>
                        <a:pt x="5562694" y="403200"/>
                      </a:lnTo>
                      <a:lnTo>
                        <a:pt x="0" y="403200"/>
                      </a:lnTo>
                      <a:lnTo>
                        <a:pt x="0" y="0"/>
                      </a:lnTo>
                      <a:close/>
                    </a:path>
                  </a:pathLst>
                </a:custGeom>
                <a:ln/>
              </p:spPr>
              <p:style>
                <a:lnRef idx="1">
                  <a:schemeClr val="accent6"/>
                </a:lnRef>
                <a:fillRef idx="2">
                  <a:schemeClr val="accent6"/>
                </a:fillRef>
                <a:effectRef idx="1">
                  <a:schemeClr val="accent6"/>
                </a:effectRef>
                <a:fontRef idx="minor">
                  <a:schemeClr val="dk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n-ea"/>
                      <a:cs typeface="+mn-cs"/>
                    </a:rPr>
                    <a:t>Indirect comparisons: Bela-Vd vs SoC / Dara-Tec</a:t>
                  </a: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39" name="Freeform: Shape 38">
                  <a:extLst>
                    <a:ext uri="{FF2B5EF4-FFF2-40B4-BE49-F238E27FC236}">
                      <a16:creationId xmlns:a16="http://schemas.microsoft.com/office/drawing/2014/main" id="{31208054-8FEC-E2EE-06AE-A52A3E3C5195}"/>
                    </a:ext>
                  </a:extLst>
                </p:cNvPr>
                <p:cNvSpPr/>
                <p:nvPr/>
              </p:nvSpPr>
              <p:spPr>
                <a:xfrm>
                  <a:off x="3118095" y="3229988"/>
                  <a:ext cx="5562694" cy="2345147"/>
                </a:xfrm>
                <a:custGeom>
                  <a:avLst/>
                  <a:gdLst>
                    <a:gd name="connsiteX0" fmla="*/ 0 w 5562694"/>
                    <a:gd name="connsiteY0" fmla="*/ 0 h 2152079"/>
                    <a:gd name="connsiteX1" fmla="*/ 5562694 w 5562694"/>
                    <a:gd name="connsiteY1" fmla="*/ 0 h 2152079"/>
                    <a:gd name="connsiteX2" fmla="*/ 5562694 w 5562694"/>
                    <a:gd name="connsiteY2" fmla="*/ 2152079 h 2152079"/>
                    <a:gd name="connsiteX3" fmla="*/ 0 w 5562694"/>
                    <a:gd name="connsiteY3" fmla="*/ 2152079 h 2152079"/>
                    <a:gd name="connsiteX4" fmla="*/ 0 w 5562694"/>
                    <a:gd name="connsiteY4" fmla="*/ 0 h 2152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94" h="2152079">
                      <a:moveTo>
                        <a:pt x="0" y="0"/>
                      </a:moveTo>
                      <a:lnTo>
                        <a:pt x="5562694" y="0"/>
                      </a:lnTo>
                      <a:lnTo>
                        <a:pt x="5562694" y="2152079"/>
                      </a:lnTo>
                      <a:lnTo>
                        <a:pt x="0" y="2152079"/>
                      </a:lnTo>
                      <a:lnTo>
                        <a:pt x="0" y="0"/>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74676" tIns="74676" rIns="99568" bIns="112014" numCol="1" spcCol="1270" anchor="t" anchorCtr="0">
                  <a:noAutofit/>
                </a:bodyPr>
                <a:lstStyle/>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a:ea typeface="+mn-ea"/>
                      <a:cs typeface="+mn-cs"/>
                    </a:rPr>
                    <a:t>Indirect treatment comparisons of PFS and OS:</a:t>
                  </a:r>
                  <a:br>
                    <a:rPr kumimoji="0" lang="en-GB" sz="1400" b="1" i="0" u="none" strike="noStrike" kern="1200" cap="none" spc="0" normalizeH="0" baseline="0" noProof="0" dirty="0">
                      <a:ln>
                        <a:noFill/>
                      </a:ln>
                      <a:solidFill>
                        <a:srgbClr val="000000"/>
                      </a:solidFill>
                      <a:effectLst/>
                      <a:uLnTx/>
                      <a:uFillTx/>
                      <a:latin typeface="Arial"/>
                      <a:ea typeface="+mn-ea"/>
                      <a:cs typeface="+mn-cs"/>
                    </a:rPr>
                  </a:br>
                  <a:r>
                    <a:rPr kumimoji="0" lang="en-GB" sz="1400" b="1" i="0" u="none" strike="noStrike" kern="1200" cap="none" spc="0" normalizeH="0" baseline="0" noProof="0" dirty="0">
                      <a:ln>
                        <a:noFill/>
                      </a:ln>
                      <a:solidFill>
                        <a:srgbClr val="FF0000"/>
                      </a:solidFill>
                      <a:effectLst/>
                      <a:uLnTx/>
                      <a:uFillTx/>
                      <a:latin typeface="Arial"/>
                      <a:ea typeface="+mn-ea"/>
                      <a:cs typeface="+mn-cs"/>
                    </a:rPr>
                    <a:t>Bela-Vd vs Pom-Vd / Elo-Pom-dex / Isa-Pom-dex / ide-cel</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PFS HRs 0.52 / 0.34 / 0.54 / 0.47</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OS HRs 0.60 / 0.41 / 0.35 / 0.51</a:t>
                  </a:r>
                </a:p>
                <a:p>
                  <a:pPr marL="0" marR="0" lvl="1" indent="0" algn="l" defTabSz="622300" rtl="0" eaLnBrk="1" fontAlgn="auto" latinLnBrk="0" hangingPunct="1">
                    <a:lnSpc>
                      <a:spcPct val="90000"/>
                    </a:lnSpc>
                    <a:spcBef>
                      <a:spcPct val="0"/>
                    </a:spcBef>
                    <a:spcAft>
                      <a:spcPts val="6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Richter JR, et al. J Clin Oncol 2026;44(16_Suppl):7568.</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Matching adjusted indirect comparison of OS restricted mean survival time (RMST) and infections: </a:t>
                  </a: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Bela-Vd vs Dara-Tec</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OS RMST ratio 1.01–1.04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1–3 years</a:t>
                  </a:r>
                </a:p>
                <a:p>
                  <a:pPr marL="571500" marR="0" lvl="2" indent="-114300" algn="l" defTabSz="622300" rtl="0" eaLnBrk="1" fontAlgn="auto" latinLnBrk="0" hangingPunct="1">
                    <a:lnSpc>
                      <a:spcPct val="90000"/>
                    </a:lnSpc>
                    <a:spcBef>
                      <a:spcPct val="0"/>
                    </a:spcBef>
                    <a:spcAft>
                      <a:spcPts val="180"/>
                    </a:spcAft>
                    <a:buClrTx/>
                    <a:buSzTx/>
                    <a:buFontTx/>
                    <a:buChar char="•"/>
                    <a:tabLst/>
                    <a:defRPr/>
                  </a:pPr>
                  <a:r>
                    <a:rPr kumimoji="0" lang="en-GB"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Odds ratio for infections 0.24</a:t>
                  </a:r>
                </a:p>
                <a:p>
                  <a:pPr marL="0" marR="0" lvl="1" indent="0" algn="l" defTabSz="622300" rtl="0" eaLnBrk="1" fontAlgn="auto" latinLnBrk="0" hangingPunct="1">
                    <a:lnSpc>
                      <a:spcPct val="90000"/>
                    </a:lnSpc>
                    <a:spcBef>
                      <a:spcPts val="0"/>
                    </a:spcBef>
                    <a:spcAft>
                      <a:spcPct val="150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Richter J, et al. </a:t>
                  </a:r>
                  <a:r>
                    <a:rPr kumimoji="0" lang="en-GB" sz="14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HemaSphere</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2026;10(S1):PS1933.</a:t>
                  </a: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33" name="Rectangle: Rounded Corners 32">
                <a:extLst>
                  <a:ext uri="{FF2B5EF4-FFF2-40B4-BE49-F238E27FC236}">
                    <a16:creationId xmlns:a16="http://schemas.microsoft.com/office/drawing/2014/main" id="{43E4BA53-3419-95EA-F7B1-AF68D889BDD8}"/>
                  </a:ext>
                </a:extLst>
              </p:cNvPr>
              <p:cNvSpPr/>
              <p:nvPr/>
            </p:nvSpPr>
            <p:spPr>
              <a:xfrm>
                <a:off x="5617869" y="1227797"/>
                <a:ext cx="1518131" cy="514881"/>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grpSp>
        <p:pic>
          <p:nvPicPr>
            <p:cNvPr id="3" name="Picture 2">
              <a:extLst>
                <a:ext uri="{FF2B5EF4-FFF2-40B4-BE49-F238E27FC236}">
                  <a16:creationId xmlns:a16="http://schemas.microsoft.com/office/drawing/2014/main" id="{2467F7E3-3F2E-AC59-E0B6-268BB988C6DC}"/>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676503" y="1270036"/>
              <a:ext cx="1407599" cy="414000"/>
            </a:xfrm>
            <a:prstGeom prst="rect">
              <a:avLst/>
            </a:prstGeom>
          </p:spPr>
        </p:pic>
        <p:sp>
          <p:nvSpPr>
            <p:cNvPr id="4" name="Rectangle: Rounded Corners 3">
              <a:extLst>
                <a:ext uri="{FF2B5EF4-FFF2-40B4-BE49-F238E27FC236}">
                  <a16:creationId xmlns:a16="http://schemas.microsoft.com/office/drawing/2014/main" id="{CFE437CE-2DC6-25DA-1EA7-7321BCF92092}"/>
                </a:ext>
              </a:extLst>
            </p:cNvPr>
            <p:cNvSpPr/>
            <p:nvPr/>
          </p:nvSpPr>
          <p:spPr>
            <a:xfrm>
              <a:off x="7194634" y="1227797"/>
              <a:ext cx="1518131" cy="514881"/>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6" name="Picture 2">
              <a:extLst>
                <a:ext uri="{FF2B5EF4-FFF2-40B4-BE49-F238E27FC236}">
                  <a16:creationId xmlns:a16="http://schemas.microsoft.com/office/drawing/2014/main" id="{11B61B14-655A-ACA9-B2CF-327ED2DF8CA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a:fillRect/>
            </a:stretch>
          </p:blipFill>
          <p:spPr bwMode="auto">
            <a:xfrm>
              <a:off x="7227305" y="1246995"/>
              <a:ext cx="1452789" cy="4764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0417513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000"/>
                                        <p:tgtEl>
                                          <p:spTgt spid="31"/>
                                        </p:tgtEl>
                                      </p:cBhvr>
                                    </p:animEffect>
                                    <p:anim calcmode="lin" valueType="num">
                                      <p:cBhvr>
                                        <p:cTn id="24" dur="1000" fill="hold"/>
                                        <p:tgtEl>
                                          <p:spTgt spid="31"/>
                                        </p:tgtEl>
                                        <p:attrNameLst>
                                          <p:attrName>ppt_x</p:attrName>
                                        </p:attrNameLst>
                                      </p:cBhvr>
                                      <p:tavLst>
                                        <p:tav tm="0">
                                          <p:val>
                                            <p:strVal val="#ppt_x"/>
                                          </p:val>
                                        </p:tav>
                                        <p:tav tm="100000">
                                          <p:val>
                                            <p:strVal val="#ppt_x"/>
                                          </p:val>
                                        </p:tav>
                                      </p:tavLst>
                                    </p:anim>
                                    <p:anim calcmode="lin" valueType="num">
                                      <p:cBhvr>
                                        <p:cTn id="25" dur="1000" fill="hold"/>
                                        <p:tgtEl>
                                          <p:spTgt spid="3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up)">
                                      <p:cBhvr>
                                        <p:cTn id="51" dur="10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22" grpId="0"/>
      <p:bldP spid="23" grpId="0"/>
      <p:bldGraphic spid="25" grpId="0">
        <p:bldAsOne/>
      </p:bldGraphic>
      <p:bldP spid="26" grpId="0"/>
      <p:bldP spid="28" grpId="0"/>
      <p:bldP spid="31" grpId="0" animBg="1"/>
      <p:bldP spid="8"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43852-8CAC-4609-8FFD-EAD5762C9AC8}"/>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88D26791-ECB9-F149-740B-26BA438DD028}"/>
              </a:ext>
            </a:extLst>
          </p:cNvPr>
          <p:cNvSpPr txBox="1"/>
          <p:nvPr/>
        </p:nvSpPr>
        <p:spPr>
          <a:xfrm>
            <a:off x="106515" y="6650829"/>
            <a:ext cx="7568449" cy="169598"/>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latin typeface="Calibri"/>
                <a:ea typeface="MS PGothic" charset="0"/>
                <a:cs typeface="Calibri"/>
              </a:rPr>
              <a:t>Trudel S et al. ASCO 2024;Abstract LBA105.</a:t>
            </a:r>
          </a:p>
        </p:txBody>
      </p:sp>
      <p:sp>
        <p:nvSpPr>
          <p:cNvPr id="12" name="object 3" descr="$PPTXTitle">
            <a:extLst>
              <a:ext uri="{FF2B5EF4-FFF2-40B4-BE49-F238E27FC236}">
                <a16:creationId xmlns:a16="http://schemas.microsoft.com/office/drawing/2014/main" id="{EEC9F462-475C-F90F-A11A-88AA11ECAB90}"/>
              </a:ext>
            </a:extLst>
          </p:cNvPr>
          <p:cNvSpPr txBox="1">
            <a:spLocks/>
          </p:cNvSpPr>
          <p:nvPr/>
        </p:nvSpPr>
        <p:spPr>
          <a:xfrm>
            <a:off x="749147" y="188640"/>
            <a:ext cx="11442853" cy="774827"/>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l" defTabSz="914400" rtl="0" eaLnBrk="1" fontAlgn="auto" latinLnBrk="0" hangingPunct="1">
              <a:lnSpc>
                <a:spcPts val="3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DREAMM-8: A Phase III Trial of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Belamaf</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with Pomalidomide/ Dexamethasone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BPd</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versus Pomalidomide with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Vd</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PVd</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for R/R </a:t>
            </a:r>
            <a:r>
              <a:rPr kumimoji="0" lang="en-US" sz="3000" b="1" i="0" u="none" strike="noStrike" kern="0" cap="none" spc="-10" normalizeH="0" baseline="0" noProof="0" dirty="0">
                <a:ln>
                  <a:noFill/>
                </a:ln>
                <a:solidFill>
                  <a:srgbClr val="0432FF"/>
                </a:solidFill>
                <a:effectLst/>
                <a:uLnTx/>
                <a:uFillTx/>
                <a:latin typeface="Calibri"/>
                <a:ea typeface="+mj-ea"/>
                <a:cs typeface="Calibri"/>
              </a:rPr>
              <a:t>MM</a:t>
            </a:r>
            <a:endParaRPr kumimoji="0" lang="en-US" sz="3000" b="1" i="0" u="none" strike="noStrike" kern="1200" cap="none" spc="-20" normalizeH="0" baseline="0" noProof="0" dirty="0">
              <a:ln>
                <a:noFill/>
              </a:ln>
              <a:solidFill>
                <a:srgbClr val="0432FF"/>
              </a:solidFill>
              <a:effectLst/>
              <a:uLnTx/>
              <a:uFillTx/>
              <a:latin typeface="Calibri"/>
              <a:ea typeface="+mj-ea"/>
              <a:cs typeface="Calibri"/>
            </a:endParaRPr>
          </a:p>
        </p:txBody>
      </p:sp>
      <p:pic>
        <p:nvPicPr>
          <p:cNvPr id="3" name="Picture 2" descr="A diagram of a patient's schedule&#10;&#10;AI-generated content may be incorrect.">
            <a:extLst>
              <a:ext uri="{FF2B5EF4-FFF2-40B4-BE49-F238E27FC236}">
                <a16:creationId xmlns:a16="http://schemas.microsoft.com/office/drawing/2014/main" id="{986C22FF-533F-88EE-AAC8-C8EC1EA19256}"/>
              </a:ext>
            </a:extLst>
          </p:cNvPr>
          <p:cNvPicPr>
            <a:picLocks noChangeAspect="1"/>
          </p:cNvPicPr>
          <p:nvPr/>
        </p:nvPicPr>
        <p:blipFill>
          <a:blip r:embed="rId3"/>
          <a:stretch>
            <a:fillRect/>
          </a:stretch>
        </p:blipFill>
        <p:spPr>
          <a:xfrm>
            <a:off x="402421" y="1439776"/>
            <a:ext cx="11232922" cy="4810594"/>
          </a:xfrm>
          <a:prstGeom prst="rect">
            <a:avLst/>
          </a:prstGeom>
        </p:spPr>
      </p:pic>
    </p:spTree>
    <p:extLst>
      <p:ext uri="{BB962C8B-B14F-4D97-AF65-F5344CB8AC3E}">
        <p14:creationId xmlns:p14="http://schemas.microsoft.com/office/powerpoint/2010/main" val="379924095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F10C-841A-690F-24DE-131D67251278}"/>
              </a:ext>
            </a:extLst>
          </p:cNvPr>
          <p:cNvSpPr>
            <a:spLocks noGrp="1"/>
          </p:cNvSpPr>
          <p:nvPr>
            <p:ph type="title"/>
          </p:nvPr>
        </p:nvSpPr>
        <p:spPr>
          <a:xfrm>
            <a:off x="0" y="285759"/>
            <a:ext cx="12192000" cy="710116"/>
          </a:xfrm>
        </p:spPr>
        <p:txBody>
          <a:bodyPr lIns="0" rIns="0"/>
          <a:lstStyle/>
          <a:p>
            <a:r>
              <a:rPr lang="en-US" sz="2400" dirty="0"/>
              <a:t>Belantamab mafodotin </a:t>
            </a:r>
            <a:r>
              <a:rPr kumimoji="0" lang="en-US" sz="2400" b="1" i="0" u="none" strike="noStrike" kern="0" cap="none" spc="0" normalizeH="0" baseline="0" noProof="0" dirty="0">
                <a:ln>
                  <a:noFill/>
                </a:ln>
                <a:solidFill>
                  <a:srgbClr val="FFFF00"/>
                </a:solidFill>
                <a:effectLst/>
                <a:uLnTx/>
                <a:uFillTx/>
                <a:latin typeface="Arial"/>
                <a:ea typeface="+mj-ea"/>
                <a:cs typeface="+mj-cs"/>
              </a:rPr>
              <a:t>for early-relapse RRMM </a:t>
            </a:r>
            <a:br>
              <a:rPr kumimoji="0" lang="en-US" sz="2400" b="1" i="0" u="none" strike="noStrike" kern="0" cap="none" spc="0" normalizeH="0" baseline="0" noProof="0" dirty="0">
                <a:ln>
                  <a:noFill/>
                </a:ln>
                <a:solidFill>
                  <a:srgbClr val="FFFF00"/>
                </a:solidFill>
                <a:effectLst/>
                <a:uLnTx/>
                <a:uFillTx/>
                <a:latin typeface="Arial"/>
                <a:ea typeface="+mj-ea"/>
                <a:cs typeface="+mj-cs"/>
              </a:rPr>
            </a:br>
            <a:r>
              <a:rPr lang="en-GB" sz="2700" spc="-100" dirty="0">
                <a:latin typeface="+mn-lt"/>
              </a:rPr>
              <a:t>DREAMM-8: </a:t>
            </a:r>
            <a:r>
              <a:rPr lang="en-US" sz="2700" spc="-100" dirty="0">
                <a:latin typeface="+mn-lt"/>
              </a:rPr>
              <a:t>Belantamab mafodotin + Pom-</a:t>
            </a:r>
            <a:r>
              <a:rPr lang="en-US" sz="2700" spc="-100" dirty="0" err="1">
                <a:latin typeface="+mn-lt"/>
              </a:rPr>
              <a:t>dex</a:t>
            </a:r>
            <a:r>
              <a:rPr lang="en-US" sz="2700" spc="-100" dirty="0">
                <a:latin typeface="+mn-lt"/>
              </a:rPr>
              <a:t> vs Pom-</a:t>
            </a:r>
            <a:r>
              <a:rPr lang="en-US" sz="2700" spc="-100" dirty="0" err="1">
                <a:latin typeface="+mn-lt"/>
              </a:rPr>
              <a:t>Vd</a:t>
            </a:r>
            <a:r>
              <a:rPr lang="en-US" sz="2700" spc="-100" dirty="0">
                <a:latin typeface="+mn-lt"/>
              </a:rPr>
              <a:t> as </a:t>
            </a:r>
            <a:r>
              <a:rPr lang="en-US" sz="2700" spc="-100" dirty="0">
                <a:latin typeface="+mn-lt"/>
                <a:cs typeface="Arial" panose="020B0604020202020204" pitchFamily="34" charset="0"/>
              </a:rPr>
              <a:t>≥2</a:t>
            </a:r>
            <a:r>
              <a:rPr lang="en-US" sz="2700" spc="-100" baseline="30000" dirty="0">
                <a:latin typeface="+mn-lt"/>
                <a:cs typeface="Arial" panose="020B0604020202020204" pitchFamily="34" charset="0"/>
              </a:rPr>
              <a:t>nd</a:t>
            </a:r>
            <a:r>
              <a:rPr lang="en-US" sz="2700" spc="-100" dirty="0">
                <a:latin typeface="+mn-lt"/>
                <a:cs typeface="Arial" panose="020B0604020202020204" pitchFamily="34" charset="0"/>
              </a:rPr>
              <a:t>-line therapy</a:t>
            </a:r>
            <a:endParaRPr lang="en-GB" sz="2700" spc="-100" dirty="0">
              <a:latin typeface="+mn-lt"/>
            </a:endParaRPr>
          </a:p>
        </p:txBody>
      </p:sp>
      <p:graphicFrame>
        <p:nvGraphicFramePr>
          <p:cNvPr id="7" name="Content Placeholder 6">
            <a:extLst>
              <a:ext uri="{FF2B5EF4-FFF2-40B4-BE49-F238E27FC236}">
                <a16:creationId xmlns:a16="http://schemas.microsoft.com/office/drawing/2014/main" id="{DBD00652-409A-21BC-522A-184470E7B037}"/>
              </a:ext>
            </a:extLst>
          </p:cNvPr>
          <p:cNvGraphicFramePr>
            <a:graphicFrameLocks noGrp="1"/>
          </p:cNvGraphicFramePr>
          <p:nvPr>
            <p:ph sz="half" idx="1"/>
          </p:nvPr>
        </p:nvGraphicFramePr>
        <p:xfrm>
          <a:off x="137020" y="1496387"/>
          <a:ext cx="5603380" cy="10704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a:extLst>
              <a:ext uri="{FF2B5EF4-FFF2-40B4-BE49-F238E27FC236}">
                <a16:creationId xmlns:a16="http://schemas.microsoft.com/office/drawing/2014/main" id="{624DDB6E-47A2-64AD-E119-5C46601BD821}"/>
              </a:ext>
            </a:extLst>
          </p:cNvPr>
          <p:cNvSpPr>
            <a:spLocks noGrp="1"/>
          </p:cNvSpPr>
          <p:nvPr>
            <p:ph type="body" sz="quarter" idx="10"/>
          </p:nvPr>
        </p:nvSpPr>
        <p:spPr>
          <a:xfrm>
            <a:off x="0" y="6463166"/>
            <a:ext cx="12054980" cy="371644"/>
          </a:xfrm>
        </p:spPr>
        <p:txBody>
          <a:bodyPr/>
          <a:lstStyle/>
          <a:p>
            <a:r>
              <a:rPr lang="en-GB" sz="1200" dirty="0"/>
              <a:t>1. Dimopoulos MA, et al. N Engl J Med 2024;391(5):408–421.  2. Trudel S, et al. Blood 2025;146(Supplement 1):2264.  </a:t>
            </a:r>
            <a:br>
              <a:rPr lang="en-GB" sz="1200" dirty="0"/>
            </a:br>
            <a:r>
              <a:rPr lang="en-GB" sz="1200" dirty="0"/>
              <a:t>3. Cengiz Seval G, et al. J Clin Oncol 2026;44(16_suppl):7566. </a:t>
            </a:r>
          </a:p>
        </p:txBody>
      </p:sp>
      <p:graphicFrame>
        <p:nvGraphicFramePr>
          <p:cNvPr id="8" name="Table 2">
            <a:extLst>
              <a:ext uri="{FF2B5EF4-FFF2-40B4-BE49-F238E27FC236}">
                <a16:creationId xmlns:a16="http://schemas.microsoft.com/office/drawing/2014/main" id="{979520B3-4A37-E921-422C-984C66A3B5D7}"/>
              </a:ext>
            </a:extLst>
          </p:cNvPr>
          <p:cNvGraphicFramePr>
            <a:graphicFrameLocks/>
          </p:cNvGraphicFramePr>
          <p:nvPr/>
        </p:nvGraphicFramePr>
        <p:xfrm>
          <a:off x="137020" y="2678307"/>
          <a:ext cx="5603380" cy="3726303"/>
        </p:xfrm>
        <a:graphic>
          <a:graphicData uri="http://schemas.openxmlformats.org/drawingml/2006/table">
            <a:tbl>
              <a:tblPr firstRow="1" bandRow="1">
                <a:tableStyleId>{F5AB1C69-6EDB-4FF4-983F-18BD219EF322}</a:tableStyleId>
              </a:tblPr>
              <a:tblGrid>
                <a:gridCol w="2537380">
                  <a:extLst>
                    <a:ext uri="{9D8B030D-6E8A-4147-A177-3AD203B41FA5}">
                      <a16:colId xmlns:a16="http://schemas.microsoft.com/office/drawing/2014/main" val="20000"/>
                    </a:ext>
                  </a:extLst>
                </a:gridCol>
                <a:gridCol w="1666017">
                  <a:extLst>
                    <a:ext uri="{9D8B030D-6E8A-4147-A177-3AD203B41FA5}">
                      <a16:colId xmlns:a16="http://schemas.microsoft.com/office/drawing/2014/main" val="3889570887"/>
                    </a:ext>
                  </a:extLst>
                </a:gridCol>
                <a:gridCol w="1399983">
                  <a:extLst>
                    <a:ext uri="{9D8B030D-6E8A-4147-A177-3AD203B41FA5}">
                      <a16:colId xmlns:a16="http://schemas.microsoft.com/office/drawing/2014/main" val="20002"/>
                    </a:ext>
                  </a:extLst>
                </a:gridCol>
              </a:tblGrid>
              <a:tr h="455706">
                <a:tc>
                  <a:txBody>
                    <a:bodyPr/>
                    <a:lstStyle/>
                    <a:p>
                      <a:r>
                        <a:rPr lang="en-US" sz="1400" b="1" dirty="0"/>
                        <a:t>Patients </a:t>
                      </a:r>
                      <a:endParaRPr lang="en-US" sz="1400" b="1" baseline="30000" dirty="0">
                        <a:latin typeface="+mn-lt"/>
                        <a:cs typeface="Arial" panose="020B0604020202020204" pitchFamily="34" charset="0"/>
                      </a:endParaRPr>
                    </a:p>
                  </a:txBody>
                  <a:tcPr marL="91448" marR="91448" marT="45689" marB="45689"/>
                </a:tc>
                <a:tc>
                  <a:txBody>
                    <a:bodyPr/>
                    <a:lstStyle/>
                    <a:p>
                      <a:pPr algn="ctr"/>
                      <a:r>
                        <a:rPr lang="en-US" sz="1400" b="1" dirty="0" err="1">
                          <a:latin typeface="+mn-lt"/>
                          <a:cs typeface="Arial" panose="020B0604020202020204" pitchFamily="34" charset="0"/>
                        </a:rPr>
                        <a:t>Belamaf</a:t>
                      </a:r>
                      <a:r>
                        <a:rPr lang="en-US" sz="1400" b="1" dirty="0">
                          <a:latin typeface="+mn-lt"/>
                          <a:cs typeface="Arial" panose="020B0604020202020204" pitchFamily="34" charset="0"/>
                        </a:rPr>
                        <a:t>-Pom-</a:t>
                      </a:r>
                      <a:r>
                        <a:rPr lang="en-US" sz="1400" b="1" dirty="0" err="1">
                          <a:latin typeface="+mn-lt"/>
                          <a:cs typeface="Arial" panose="020B0604020202020204" pitchFamily="34" charset="0"/>
                        </a:rPr>
                        <a:t>dex</a:t>
                      </a:r>
                      <a:r>
                        <a:rPr lang="en-US" sz="1400" b="1" dirty="0">
                          <a:latin typeface="+mn-lt"/>
                          <a:cs typeface="Arial" panose="020B0604020202020204" pitchFamily="34" charset="0"/>
                        </a:rPr>
                        <a:t>, N=155</a:t>
                      </a:r>
                    </a:p>
                  </a:txBody>
                  <a:tcPr marL="91448" marR="91448" marT="45689" marB="45689"/>
                </a:tc>
                <a:tc>
                  <a:txBody>
                    <a:bodyPr/>
                    <a:lstStyle/>
                    <a:p>
                      <a:pPr algn="ctr"/>
                      <a:r>
                        <a:rPr lang="en-US" sz="1400" b="1" dirty="0"/>
                        <a:t>Pom-</a:t>
                      </a:r>
                      <a:r>
                        <a:rPr lang="en-US" sz="1400" b="1" dirty="0" err="1"/>
                        <a:t>Vd</a:t>
                      </a:r>
                      <a:r>
                        <a:rPr lang="en-US" sz="1400" b="1" dirty="0"/>
                        <a:t>, N=147</a:t>
                      </a:r>
                      <a:endParaRPr lang="en-US" sz="1400" b="1" dirty="0">
                        <a:latin typeface="+mn-lt"/>
                        <a:cs typeface="Arial" panose="020B0604020202020204" pitchFamily="34" charset="0"/>
                      </a:endParaRPr>
                    </a:p>
                  </a:txBody>
                  <a:tcPr marL="91448" marR="91448" marT="45689" marB="45689"/>
                </a:tc>
                <a:extLst>
                  <a:ext uri="{0D108BD9-81ED-4DB2-BD59-A6C34878D82A}">
                    <a16:rowId xmlns:a16="http://schemas.microsoft.com/office/drawing/2014/main" val="10000"/>
                  </a:ext>
                </a:extLst>
              </a:tr>
              <a:tr h="291655">
                <a:tc>
                  <a:txBody>
                    <a:bodyPr/>
                    <a:lstStyle/>
                    <a:p>
                      <a:r>
                        <a:rPr lang="en-US" sz="1500" b="1" dirty="0"/>
                        <a:t>Median age, years</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67</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68</a:t>
                      </a:r>
                      <a:endParaRPr lang="en-US" sz="1500" b="1" dirty="0">
                        <a:latin typeface="+mn-lt"/>
                        <a:cs typeface="Arial" panose="020B0604020202020204" pitchFamily="34" charset="0"/>
                      </a:endParaRPr>
                    </a:p>
                  </a:txBody>
                  <a:tcPr marL="0" marR="0" marT="0" marB="0" anchor="ctr"/>
                </a:tc>
                <a:extLst>
                  <a:ext uri="{0D108BD9-81ED-4DB2-BD59-A6C34878D82A}">
                    <a16:rowId xmlns:a16="http://schemas.microsoft.com/office/drawing/2014/main" val="10001"/>
                  </a:ext>
                </a:extLst>
              </a:tr>
              <a:tr h="291655">
                <a:tc>
                  <a:txBody>
                    <a:bodyPr/>
                    <a:lstStyle/>
                    <a:p>
                      <a:pPr marL="108000"/>
                      <a:r>
                        <a:rPr lang="en-US" sz="1500" b="1" dirty="0"/>
                        <a:t>Age ≥75 years</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12%</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24%</a:t>
                      </a:r>
                      <a:endParaRPr lang="en-US" sz="1500" b="1" dirty="0">
                        <a:latin typeface="+mn-lt"/>
                        <a:cs typeface="Arial" panose="020B0604020202020204" pitchFamily="34" charset="0"/>
                      </a:endParaRPr>
                    </a:p>
                  </a:txBody>
                  <a:tcPr marL="0" marR="0" marT="0" marB="0" anchor="ctr"/>
                </a:tc>
                <a:extLst>
                  <a:ext uri="{0D108BD9-81ED-4DB2-BD59-A6C34878D82A}">
                    <a16:rowId xmlns:a16="http://schemas.microsoft.com/office/drawing/2014/main" val="3361448444"/>
                  </a:ext>
                </a:extLst>
              </a:tr>
              <a:tr h="291655">
                <a:tc>
                  <a:txBody>
                    <a:bodyPr/>
                    <a:lstStyle/>
                    <a:p>
                      <a:r>
                        <a:rPr lang="en-US" sz="1500" b="1" dirty="0"/>
                        <a:t>High-risk cytogenetics</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34%</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32%</a:t>
                      </a:r>
                      <a:endParaRPr lang="en-US" sz="1500" b="1" dirty="0">
                        <a:latin typeface="+mn-lt"/>
                        <a:cs typeface="Arial" panose="020B0604020202020204" pitchFamily="34" charset="0"/>
                      </a:endParaRPr>
                    </a:p>
                  </a:txBody>
                  <a:tcPr marL="0" marR="0" marT="0" marB="0" anchor="ctr"/>
                </a:tc>
                <a:extLst>
                  <a:ext uri="{0D108BD9-81ED-4DB2-BD59-A6C34878D82A}">
                    <a16:rowId xmlns:a16="http://schemas.microsoft.com/office/drawing/2014/main" val="10002"/>
                  </a:ext>
                </a:extLst>
              </a:tr>
              <a:tr h="291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t>EMD</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13%</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7%</a:t>
                      </a:r>
                      <a:endParaRPr lang="en-US" sz="1500" b="1" dirty="0">
                        <a:latin typeface="+mn-lt"/>
                        <a:cs typeface="Arial" panose="020B0604020202020204" pitchFamily="34" charset="0"/>
                      </a:endParaRPr>
                    </a:p>
                  </a:txBody>
                  <a:tcPr marL="0" marR="0" marT="0" marB="0" anchor="ctr"/>
                </a:tc>
                <a:extLst>
                  <a:ext uri="{0D108BD9-81ED-4DB2-BD59-A6C34878D82A}">
                    <a16:rowId xmlns:a16="http://schemas.microsoft.com/office/drawing/2014/main" val="2465356208"/>
                  </a:ext>
                </a:extLst>
              </a:tr>
              <a:tr h="291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t>1 / 2 or 3 / ≥4 prior lines</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53 / 35 / 12%</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52 / 33 / 15%</a:t>
                      </a:r>
                      <a:endParaRPr lang="en-US" sz="1500" b="1" dirty="0">
                        <a:latin typeface="+mn-lt"/>
                        <a:cs typeface="Arial" panose="020B0604020202020204" pitchFamily="34" charset="0"/>
                      </a:endParaRPr>
                    </a:p>
                  </a:txBody>
                  <a:tcPr marL="0" marR="0" marT="0" marB="0" anchor="ctr"/>
                </a:tc>
                <a:extLst>
                  <a:ext uri="{0D108BD9-81ED-4DB2-BD59-A6C34878D82A}">
                    <a16:rowId xmlns:a16="http://schemas.microsoft.com/office/drawing/2014/main" val="3810622769"/>
                  </a:ext>
                </a:extLst>
              </a:tr>
              <a:tr h="291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t>Prior PI</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90%</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93%</a:t>
                      </a:r>
                      <a:endParaRPr lang="en-US" sz="1500" b="1" dirty="0">
                        <a:latin typeface="+mn-lt"/>
                        <a:cs typeface="Arial" panose="020B0604020202020204" pitchFamily="34" charset="0"/>
                      </a:endParaRPr>
                    </a:p>
                  </a:txBody>
                  <a:tcPr marL="0" marR="0" marT="0" marB="0" anchor="ctr"/>
                </a:tc>
                <a:extLst>
                  <a:ext uri="{0D108BD9-81ED-4DB2-BD59-A6C34878D82A}">
                    <a16:rowId xmlns:a16="http://schemas.microsoft.com/office/drawing/2014/main" val="3850452341"/>
                  </a:ext>
                </a:extLst>
              </a:tr>
              <a:tr h="291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latin typeface="+mn-lt"/>
                          <a:cs typeface="Arial" panose="020B0604020202020204" pitchFamily="34" charset="0"/>
                        </a:rPr>
                        <a:t>Prior </a:t>
                      </a:r>
                      <a:r>
                        <a:rPr lang="en-US" sz="1500" b="1" dirty="0" err="1">
                          <a:latin typeface="+mn-lt"/>
                          <a:cs typeface="Arial" panose="020B0604020202020204" pitchFamily="34" charset="0"/>
                        </a:rPr>
                        <a:t>IMiD</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latin typeface="+mn-lt"/>
                          <a:cs typeface="Arial" panose="020B0604020202020204" pitchFamily="34" charset="0"/>
                        </a:rPr>
                        <a:t>100%</a:t>
                      </a:r>
                    </a:p>
                  </a:txBody>
                  <a:tcPr marL="0" marR="0" marT="0" marB="0" anchor="ctr"/>
                </a:tc>
                <a:tc>
                  <a:txBody>
                    <a:bodyPr/>
                    <a:lstStyle/>
                    <a:p>
                      <a:pPr algn="ctr"/>
                      <a:r>
                        <a:rPr lang="en-US" sz="1500" b="1" dirty="0">
                          <a:latin typeface="+mn-lt"/>
                          <a:cs typeface="Arial" panose="020B0604020202020204" pitchFamily="34" charset="0"/>
                        </a:rPr>
                        <a:t>100%</a:t>
                      </a:r>
                    </a:p>
                  </a:txBody>
                  <a:tcPr marL="0" marR="0" marT="0" marB="0" anchor="ctr"/>
                </a:tc>
                <a:extLst>
                  <a:ext uri="{0D108BD9-81ED-4DB2-BD59-A6C34878D82A}">
                    <a16:rowId xmlns:a16="http://schemas.microsoft.com/office/drawing/2014/main" val="2967179171"/>
                  </a:ext>
                </a:extLst>
              </a:tr>
              <a:tr h="291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err="1"/>
                        <a:t>IMiD</a:t>
                      </a:r>
                      <a:r>
                        <a:rPr lang="en-US" sz="1500" b="1" dirty="0"/>
                        <a:t>-refractory</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82%</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76%</a:t>
                      </a:r>
                      <a:endParaRPr lang="en-US" sz="1500" b="1" dirty="0">
                        <a:latin typeface="+mn-lt"/>
                        <a:cs typeface="Arial" panose="020B0604020202020204" pitchFamily="34" charset="0"/>
                      </a:endParaRPr>
                    </a:p>
                  </a:txBody>
                  <a:tcPr marL="0" marR="0" marT="0" marB="0" anchor="ctr"/>
                </a:tc>
                <a:extLst>
                  <a:ext uri="{0D108BD9-81ED-4DB2-BD59-A6C34878D82A}">
                    <a16:rowId xmlns:a16="http://schemas.microsoft.com/office/drawing/2014/main" val="2356290535"/>
                  </a:ext>
                </a:extLst>
              </a:tr>
              <a:tr h="291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t>Prior CD38 </a:t>
                      </a:r>
                      <a:r>
                        <a:rPr lang="en-US" sz="1500" b="1" dirty="0" err="1"/>
                        <a:t>mAb</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25%</a:t>
                      </a:r>
                      <a:endParaRPr lang="en-US" sz="1500" b="1" dirty="0">
                        <a:latin typeface="+mn-lt"/>
                        <a:cs typeface="Arial" panose="020B0604020202020204" pitchFamily="34" charset="0"/>
                      </a:endParaRPr>
                    </a:p>
                  </a:txBody>
                  <a:tcPr marL="0" marR="0" marT="0" marB="0" anchor="ctr"/>
                </a:tc>
                <a:tc>
                  <a:txBody>
                    <a:bodyPr/>
                    <a:lstStyle/>
                    <a:p>
                      <a:pPr algn="ctr"/>
                      <a:r>
                        <a:rPr lang="en-US" sz="1500" b="1" dirty="0"/>
                        <a:t>29%</a:t>
                      </a:r>
                      <a:endParaRPr lang="en-US" sz="1500" b="1" dirty="0">
                        <a:latin typeface="+mn-lt"/>
                        <a:cs typeface="Arial" panose="020B0604020202020204" pitchFamily="34" charset="0"/>
                      </a:endParaRPr>
                    </a:p>
                  </a:txBody>
                  <a:tcPr marL="0" marR="0" marT="0" marB="0" anchor="ctr"/>
                </a:tc>
                <a:extLst>
                  <a:ext uri="{0D108BD9-81ED-4DB2-BD59-A6C34878D82A}">
                    <a16:rowId xmlns:a16="http://schemas.microsoft.com/office/drawing/2014/main" val="1999231641"/>
                  </a:ext>
                </a:extLst>
              </a:tr>
              <a:tr h="291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latin typeface="+mn-lt"/>
                          <a:cs typeface="Arial" panose="020B0604020202020204" pitchFamily="34" charset="0"/>
                        </a:rPr>
                        <a:t>CD38 </a:t>
                      </a:r>
                      <a:r>
                        <a:rPr lang="en-US" sz="1500" b="1" dirty="0" err="1">
                          <a:latin typeface="+mn-lt"/>
                          <a:cs typeface="Arial" panose="020B0604020202020204" pitchFamily="34" charset="0"/>
                        </a:rPr>
                        <a:t>mAb</a:t>
                      </a:r>
                      <a:r>
                        <a:rPr lang="en-US" sz="1500" b="1" dirty="0">
                          <a:latin typeface="+mn-lt"/>
                          <a:cs typeface="Arial" panose="020B0604020202020204" pitchFamily="34" charset="0"/>
                        </a:rPr>
                        <a:t>-refractory</a:t>
                      </a:r>
                    </a:p>
                  </a:txBody>
                  <a:tcPr marL="0" marR="0" marT="0" marB="0" anchor="ctr"/>
                </a:tc>
                <a:tc>
                  <a:txBody>
                    <a:bodyPr/>
                    <a:lstStyle/>
                    <a:p>
                      <a:pPr algn="ctr"/>
                      <a:r>
                        <a:rPr lang="en-US" sz="1500" b="1" dirty="0">
                          <a:latin typeface="+mn-lt"/>
                          <a:cs typeface="Arial" panose="020B0604020202020204" pitchFamily="34" charset="0"/>
                        </a:rPr>
                        <a:t>23%</a:t>
                      </a:r>
                    </a:p>
                  </a:txBody>
                  <a:tcPr marL="0" marR="0" marT="0" marB="0" anchor="ctr"/>
                </a:tc>
                <a:tc>
                  <a:txBody>
                    <a:bodyPr/>
                    <a:lstStyle/>
                    <a:p>
                      <a:pPr algn="ctr"/>
                      <a:r>
                        <a:rPr lang="en-US" sz="1500" b="1" dirty="0">
                          <a:latin typeface="+mn-lt"/>
                          <a:cs typeface="Arial" panose="020B0604020202020204" pitchFamily="34" charset="0"/>
                        </a:rPr>
                        <a:t>24%</a:t>
                      </a:r>
                    </a:p>
                  </a:txBody>
                  <a:tcPr marL="0" marR="0" marT="0" marB="0" anchor="ctr"/>
                </a:tc>
                <a:extLst>
                  <a:ext uri="{0D108BD9-81ED-4DB2-BD59-A6C34878D82A}">
                    <a16:rowId xmlns:a16="http://schemas.microsoft.com/office/drawing/2014/main" val="3344682255"/>
                  </a:ext>
                </a:extLst>
              </a:tr>
              <a:tr h="291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latin typeface="+mn-lt"/>
                          <a:cs typeface="Arial" panose="020B0604020202020204" pitchFamily="34" charset="0"/>
                        </a:rPr>
                        <a:t>Prior ASCT</a:t>
                      </a:r>
                    </a:p>
                  </a:txBody>
                  <a:tcPr marL="0" marR="0" marT="0" marB="0" anchor="ctr"/>
                </a:tc>
                <a:tc>
                  <a:txBody>
                    <a:bodyPr/>
                    <a:lstStyle/>
                    <a:p>
                      <a:pPr algn="ctr"/>
                      <a:r>
                        <a:rPr lang="en-US" sz="1500" b="1" dirty="0">
                          <a:latin typeface="+mn-lt"/>
                          <a:cs typeface="Arial" panose="020B0604020202020204" pitchFamily="34" charset="0"/>
                        </a:rPr>
                        <a:t>64%</a:t>
                      </a:r>
                    </a:p>
                  </a:txBody>
                  <a:tcPr marL="0" marR="0" marT="0" marB="0" anchor="ctr"/>
                </a:tc>
                <a:tc>
                  <a:txBody>
                    <a:bodyPr/>
                    <a:lstStyle/>
                    <a:p>
                      <a:pPr algn="ctr"/>
                      <a:r>
                        <a:rPr lang="en-US" sz="1500" b="1" dirty="0">
                          <a:latin typeface="+mn-lt"/>
                          <a:cs typeface="Arial" panose="020B0604020202020204" pitchFamily="34" charset="0"/>
                        </a:rPr>
                        <a:t>56%</a:t>
                      </a:r>
                    </a:p>
                  </a:txBody>
                  <a:tcPr marL="0" marR="0" marT="0" marB="0" anchor="ctr"/>
                </a:tc>
                <a:extLst>
                  <a:ext uri="{0D108BD9-81ED-4DB2-BD59-A6C34878D82A}">
                    <a16:rowId xmlns:a16="http://schemas.microsoft.com/office/drawing/2014/main" val="1440012614"/>
                  </a:ext>
                </a:extLst>
              </a:tr>
            </a:tbl>
          </a:graphicData>
        </a:graphic>
      </p:graphicFrame>
      <p:graphicFrame>
        <p:nvGraphicFramePr>
          <p:cNvPr id="10" name="Table 9">
            <a:extLst>
              <a:ext uri="{FF2B5EF4-FFF2-40B4-BE49-F238E27FC236}">
                <a16:creationId xmlns:a16="http://schemas.microsoft.com/office/drawing/2014/main" id="{B962FC3E-3974-AC6F-E673-25E08C52FCF5}"/>
              </a:ext>
            </a:extLst>
          </p:cNvPr>
          <p:cNvGraphicFramePr>
            <a:graphicFrameLocks noGrp="1"/>
          </p:cNvGraphicFramePr>
          <p:nvPr/>
        </p:nvGraphicFramePr>
        <p:xfrm>
          <a:off x="8982531" y="1272210"/>
          <a:ext cx="2980149" cy="1280160"/>
        </p:xfrm>
        <a:graphic>
          <a:graphicData uri="http://schemas.openxmlformats.org/drawingml/2006/table">
            <a:tbl>
              <a:tblPr firstRow="1" bandRow="1">
                <a:tableStyleId>{2D5ABB26-0587-4C30-8999-92F81FD0307C}</a:tableStyleId>
              </a:tblPr>
              <a:tblGrid>
                <a:gridCol w="1103516">
                  <a:extLst>
                    <a:ext uri="{9D8B030D-6E8A-4147-A177-3AD203B41FA5}">
                      <a16:colId xmlns:a16="http://schemas.microsoft.com/office/drawing/2014/main" val="3644485902"/>
                    </a:ext>
                  </a:extLst>
                </a:gridCol>
                <a:gridCol w="931261">
                  <a:extLst>
                    <a:ext uri="{9D8B030D-6E8A-4147-A177-3AD203B41FA5}">
                      <a16:colId xmlns:a16="http://schemas.microsoft.com/office/drawing/2014/main" val="3761415349"/>
                    </a:ext>
                  </a:extLst>
                </a:gridCol>
                <a:gridCol w="945372">
                  <a:extLst>
                    <a:ext uri="{9D8B030D-6E8A-4147-A177-3AD203B41FA5}">
                      <a16:colId xmlns:a16="http://schemas.microsoft.com/office/drawing/2014/main" val="1107120902"/>
                    </a:ext>
                  </a:extLst>
                </a:gridCol>
              </a:tblGrid>
              <a:tr h="117680">
                <a:tc>
                  <a:txBody>
                    <a:bodyPr/>
                    <a:lstStyle/>
                    <a:p>
                      <a:pPr algn="l"/>
                      <a:endParaRPr lang="en-US" sz="14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err="1">
                          <a:solidFill>
                            <a:srgbClr val="2ECCA3"/>
                          </a:solidFill>
                        </a:rPr>
                        <a:t>BPd</a:t>
                      </a:r>
                      <a:endParaRPr lang="en-US" sz="1400" b="1" dirty="0">
                        <a:solidFill>
                          <a:srgbClr val="2ECCA3"/>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bg1">
                              <a:lumMod val="65000"/>
                            </a:schemeClr>
                          </a:solidFill>
                        </a:rPr>
                        <a:t>Pom-</a:t>
                      </a:r>
                      <a:r>
                        <a:rPr lang="en-US" sz="1400" b="1" dirty="0" err="1">
                          <a:solidFill>
                            <a:schemeClr val="bg1">
                              <a:lumMod val="65000"/>
                            </a:schemeClr>
                          </a:solidFill>
                        </a:rPr>
                        <a:t>Vd</a:t>
                      </a:r>
                      <a:endParaRPr lang="en-US" sz="1400" b="1" dirty="0">
                        <a:solidFill>
                          <a:schemeClr val="bg1">
                            <a:lumMod val="65000"/>
                          </a:schemeClr>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3905338"/>
                  </a:ext>
                </a:extLst>
              </a:tr>
              <a:tr h="304119">
                <a:tc>
                  <a:txBody>
                    <a:bodyPr/>
                    <a:lstStyle/>
                    <a:p>
                      <a:pPr algn="l"/>
                      <a:r>
                        <a:rPr lang="en-US" sz="1400" b="1" dirty="0">
                          <a:solidFill>
                            <a:schemeClr val="bg1"/>
                          </a:solidFill>
                        </a:rPr>
                        <a:t>Median PFS </a:t>
                      </a:r>
                    </a:p>
                    <a:p>
                      <a:pPr algn="l"/>
                      <a:r>
                        <a:rPr lang="en-US" sz="1400" b="1" dirty="0">
                          <a:solidFill>
                            <a:schemeClr val="bg1"/>
                          </a:solidFill>
                        </a:rPr>
                        <a:t>(95% CI), months</a:t>
                      </a: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rgbClr val="2ECCA3"/>
                          </a:solidFill>
                        </a:rPr>
                        <a:t>NR</a:t>
                      </a:r>
                    </a:p>
                    <a:p>
                      <a:pPr algn="ctr"/>
                      <a:r>
                        <a:rPr lang="en-US" sz="1400" b="1" dirty="0">
                          <a:solidFill>
                            <a:srgbClr val="2ECCA3"/>
                          </a:solidFill>
                        </a:rPr>
                        <a:t>(20.6-NR)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bg1">
                              <a:lumMod val="65000"/>
                            </a:schemeClr>
                          </a:solidFill>
                        </a:rPr>
                        <a:t>12.7 </a:t>
                      </a:r>
                    </a:p>
                    <a:p>
                      <a:pPr algn="ctr"/>
                      <a:r>
                        <a:rPr lang="en-US" sz="1400" b="1" dirty="0">
                          <a:solidFill>
                            <a:schemeClr val="bg1">
                              <a:lumMod val="65000"/>
                            </a:schemeClr>
                          </a:solidFill>
                        </a:rPr>
                        <a:t>(9.1-18.5)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1354858"/>
                  </a:ext>
                </a:extLst>
              </a:tr>
              <a:tr h="202746">
                <a:tc>
                  <a:txBody>
                    <a:bodyPr/>
                    <a:lstStyle/>
                    <a:p>
                      <a:pPr algn="l"/>
                      <a:r>
                        <a:rPr lang="en-US" sz="1400" b="1" dirty="0">
                          <a:solidFill>
                            <a:schemeClr val="bg1"/>
                          </a:solidFill>
                        </a:rPr>
                        <a:t>HR</a:t>
                      </a:r>
                      <a:r>
                        <a:rPr lang="en-US" sz="1400" b="1" baseline="30000" dirty="0">
                          <a:solidFill>
                            <a:schemeClr val="bg1"/>
                          </a:solidFill>
                        </a:rPr>
                        <a:t> </a:t>
                      </a:r>
                      <a:r>
                        <a:rPr lang="en-US" sz="1400" b="1" dirty="0">
                          <a:solidFill>
                            <a:schemeClr val="bg1"/>
                          </a:solidFill>
                        </a:rPr>
                        <a:t>(95% CI)</a:t>
                      </a: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0.52 (0.37-0.73), P&lt;0.001</a:t>
                      </a:r>
                      <a:endParaRPr lang="en-US" sz="1400" b="1" dirty="0">
                        <a:solidFill>
                          <a:srgbClr val="2ECCA3"/>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00" b="1" dirty="0">
                        <a:solidFill>
                          <a:schemeClr val="bg1">
                            <a:lumMod val="65000"/>
                          </a:schemeClr>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3829225"/>
                  </a:ext>
                </a:extLst>
              </a:tr>
            </a:tbl>
          </a:graphicData>
        </a:graphic>
      </p:graphicFrame>
      <p:graphicFrame>
        <p:nvGraphicFramePr>
          <p:cNvPr id="628" name="Content Placeholder 6">
            <a:extLst>
              <a:ext uri="{FF2B5EF4-FFF2-40B4-BE49-F238E27FC236}">
                <a16:creationId xmlns:a16="http://schemas.microsoft.com/office/drawing/2014/main" id="{0D26ACE0-1BF8-B6BB-CAF3-4CD5B97FC992}"/>
              </a:ext>
            </a:extLst>
          </p:cNvPr>
          <p:cNvGraphicFramePr>
            <a:graphicFrameLocks noGrp="1"/>
          </p:cNvGraphicFramePr>
          <p:nvPr>
            <p:ph sz="half" idx="2"/>
          </p:nvPr>
        </p:nvGraphicFramePr>
        <p:xfrm>
          <a:off x="5943600" y="4821389"/>
          <a:ext cx="6111380" cy="163829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9" name="Group 8">
            <a:extLst>
              <a:ext uri="{FF2B5EF4-FFF2-40B4-BE49-F238E27FC236}">
                <a16:creationId xmlns:a16="http://schemas.microsoft.com/office/drawing/2014/main" id="{F1F7DF4E-CE9F-C16F-5CB9-B0BD4F2A0A02}"/>
              </a:ext>
            </a:extLst>
          </p:cNvPr>
          <p:cNvGrpSpPr/>
          <p:nvPr/>
        </p:nvGrpSpPr>
        <p:grpSpPr>
          <a:xfrm>
            <a:off x="5815647" y="1594876"/>
            <a:ext cx="6002956" cy="3289078"/>
            <a:chOff x="5815647" y="1594876"/>
            <a:chExt cx="6002956" cy="3289078"/>
          </a:xfrm>
        </p:grpSpPr>
        <p:sp>
          <p:nvSpPr>
            <p:cNvPr id="11" name="TextBox 10">
              <a:extLst>
                <a:ext uri="{FF2B5EF4-FFF2-40B4-BE49-F238E27FC236}">
                  <a16:creationId xmlns:a16="http://schemas.microsoft.com/office/drawing/2014/main" id="{DD73F5CD-89E7-B168-FCC9-FB09B883776B}"/>
                </a:ext>
              </a:extLst>
            </p:cNvPr>
            <p:cNvSpPr txBox="1"/>
            <p:nvPr/>
          </p:nvSpPr>
          <p:spPr>
            <a:xfrm>
              <a:off x="7436439" y="4576177"/>
              <a:ext cx="319343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Time since randomization (months)</a:t>
              </a:r>
            </a:p>
          </p:txBody>
        </p:sp>
        <p:grpSp>
          <p:nvGrpSpPr>
            <p:cNvPr id="12" name="Group 11">
              <a:extLst>
                <a:ext uri="{FF2B5EF4-FFF2-40B4-BE49-F238E27FC236}">
                  <a16:creationId xmlns:a16="http://schemas.microsoft.com/office/drawing/2014/main" id="{8967A96B-F433-4499-2716-80B0CCA35D92}"/>
                </a:ext>
              </a:extLst>
            </p:cNvPr>
            <p:cNvGrpSpPr/>
            <p:nvPr/>
          </p:nvGrpSpPr>
          <p:grpSpPr>
            <a:xfrm>
              <a:off x="6424135" y="4395237"/>
              <a:ext cx="5375032" cy="235776"/>
              <a:chOff x="1699703" y="3906644"/>
              <a:chExt cx="5340743" cy="235776"/>
            </a:xfrm>
          </p:grpSpPr>
          <p:sp>
            <p:nvSpPr>
              <p:cNvPr id="15" name="TextBox 14">
                <a:extLst>
                  <a:ext uri="{FF2B5EF4-FFF2-40B4-BE49-F238E27FC236}">
                    <a16:creationId xmlns:a16="http://schemas.microsoft.com/office/drawing/2014/main" id="{1E04F9AB-52DE-6312-D388-2D3540BD153B}"/>
                  </a:ext>
                </a:extLst>
              </p:cNvPr>
              <p:cNvSpPr txBox="1"/>
              <p:nvPr/>
            </p:nvSpPr>
            <p:spPr>
              <a:xfrm>
                <a:off x="1699703" y="3926976"/>
                <a:ext cx="98752"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0</a:t>
                </a:r>
              </a:p>
            </p:txBody>
          </p:sp>
          <p:sp>
            <p:nvSpPr>
              <p:cNvPr id="18" name="TextBox 17">
                <a:extLst>
                  <a:ext uri="{FF2B5EF4-FFF2-40B4-BE49-F238E27FC236}">
                    <a16:creationId xmlns:a16="http://schemas.microsoft.com/office/drawing/2014/main" id="{840596B8-4E2D-1E34-D732-63E6D31D4957}"/>
                  </a:ext>
                </a:extLst>
              </p:cNvPr>
              <p:cNvSpPr txBox="1"/>
              <p:nvPr/>
            </p:nvSpPr>
            <p:spPr>
              <a:xfrm>
                <a:off x="2097370" y="3926976"/>
                <a:ext cx="98752"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a:t>
                </a:r>
              </a:p>
            </p:txBody>
          </p:sp>
          <p:sp>
            <p:nvSpPr>
              <p:cNvPr id="21" name="TextBox 20">
                <a:extLst>
                  <a:ext uri="{FF2B5EF4-FFF2-40B4-BE49-F238E27FC236}">
                    <a16:creationId xmlns:a16="http://schemas.microsoft.com/office/drawing/2014/main" id="{15A26228-E538-B108-FA30-EFA617538226}"/>
                  </a:ext>
                </a:extLst>
              </p:cNvPr>
              <p:cNvSpPr txBox="1"/>
              <p:nvPr/>
            </p:nvSpPr>
            <p:spPr>
              <a:xfrm>
                <a:off x="2495037" y="3926976"/>
                <a:ext cx="98752"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6</a:t>
                </a:r>
              </a:p>
            </p:txBody>
          </p:sp>
          <p:sp>
            <p:nvSpPr>
              <p:cNvPr id="24" name="TextBox 23">
                <a:extLst>
                  <a:ext uri="{FF2B5EF4-FFF2-40B4-BE49-F238E27FC236}">
                    <a16:creationId xmlns:a16="http://schemas.microsoft.com/office/drawing/2014/main" id="{D3BD31B1-A0A5-F878-7B2D-D2E94B51DD7F}"/>
                  </a:ext>
                </a:extLst>
              </p:cNvPr>
              <p:cNvSpPr txBox="1"/>
              <p:nvPr/>
            </p:nvSpPr>
            <p:spPr>
              <a:xfrm>
                <a:off x="2892704" y="3926976"/>
                <a:ext cx="98752"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9</a:t>
                </a:r>
              </a:p>
            </p:txBody>
          </p:sp>
          <p:sp>
            <p:nvSpPr>
              <p:cNvPr id="27" name="TextBox 26">
                <a:extLst>
                  <a:ext uri="{FF2B5EF4-FFF2-40B4-BE49-F238E27FC236}">
                    <a16:creationId xmlns:a16="http://schemas.microsoft.com/office/drawing/2014/main" id="{A547BA5E-B200-30DA-4DBF-FFEEEEF380F4}"/>
                  </a:ext>
                </a:extLst>
              </p:cNvPr>
              <p:cNvSpPr txBox="1"/>
              <p:nvPr/>
            </p:nvSpPr>
            <p:spPr>
              <a:xfrm>
                <a:off x="3246531"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12</a:t>
                </a:r>
              </a:p>
            </p:txBody>
          </p:sp>
          <p:sp>
            <p:nvSpPr>
              <p:cNvPr id="30" name="TextBox 29">
                <a:extLst>
                  <a:ext uri="{FF2B5EF4-FFF2-40B4-BE49-F238E27FC236}">
                    <a16:creationId xmlns:a16="http://schemas.microsoft.com/office/drawing/2014/main" id="{79515621-C8C1-35D7-2A38-4B2277170D69}"/>
                  </a:ext>
                </a:extLst>
              </p:cNvPr>
              <p:cNvSpPr txBox="1"/>
              <p:nvPr/>
            </p:nvSpPr>
            <p:spPr>
              <a:xfrm>
                <a:off x="3643753"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15</a:t>
                </a:r>
              </a:p>
            </p:txBody>
          </p:sp>
          <p:sp>
            <p:nvSpPr>
              <p:cNvPr id="33" name="TextBox 32">
                <a:extLst>
                  <a:ext uri="{FF2B5EF4-FFF2-40B4-BE49-F238E27FC236}">
                    <a16:creationId xmlns:a16="http://schemas.microsoft.com/office/drawing/2014/main" id="{7EBF4527-6C24-E934-EA52-C0FC3A71B576}"/>
                  </a:ext>
                </a:extLst>
              </p:cNvPr>
              <p:cNvSpPr txBox="1"/>
              <p:nvPr/>
            </p:nvSpPr>
            <p:spPr>
              <a:xfrm>
                <a:off x="4033452"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18</a:t>
                </a:r>
              </a:p>
            </p:txBody>
          </p:sp>
          <p:sp>
            <p:nvSpPr>
              <p:cNvPr id="36" name="TextBox 35">
                <a:extLst>
                  <a:ext uri="{FF2B5EF4-FFF2-40B4-BE49-F238E27FC236}">
                    <a16:creationId xmlns:a16="http://schemas.microsoft.com/office/drawing/2014/main" id="{04DB92F9-D68D-605A-51EB-A6546DBCB2B0}"/>
                  </a:ext>
                </a:extLst>
              </p:cNvPr>
              <p:cNvSpPr txBox="1"/>
              <p:nvPr/>
            </p:nvSpPr>
            <p:spPr>
              <a:xfrm>
                <a:off x="4432804"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21</a:t>
                </a:r>
              </a:p>
            </p:txBody>
          </p:sp>
          <p:sp>
            <p:nvSpPr>
              <p:cNvPr id="39" name="TextBox 38">
                <a:extLst>
                  <a:ext uri="{FF2B5EF4-FFF2-40B4-BE49-F238E27FC236}">
                    <a16:creationId xmlns:a16="http://schemas.microsoft.com/office/drawing/2014/main" id="{DE6A35F0-8A4E-D6BD-42C5-165FEDB0FBA7}"/>
                  </a:ext>
                </a:extLst>
              </p:cNvPr>
              <p:cNvSpPr txBox="1"/>
              <p:nvPr/>
            </p:nvSpPr>
            <p:spPr>
              <a:xfrm>
                <a:off x="4826252"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24</a:t>
                </a:r>
              </a:p>
            </p:txBody>
          </p:sp>
          <p:sp>
            <p:nvSpPr>
              <p:cNvPr id="42" name="TextBox 41">
                <a:extLst>
                  <a:ext uri="{FF2B5EF4-FFF2-40B4-BE49-F238E27FC236}">
                    <a16:creationId xmlns:a16="http://schemas.microsoft.com/office/drawing/2014/main" id="{B250E798-3990-058B-81A6-FC3776D33004}"/>
                  </a:ext>
                </a:extLst>
              </p:cNvPr>
              <p:cNvSpPr txBox="1"/>
              <p:nvPr/>
            </p:nvSpPr>
            <p:spPr>
              <a:xfrm>
                <a:off x="5219700" y="3926976"/>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27</a:t>
                </a:r>
              </a:p>
            </p:txBody>
          </p:sp>
          <p:sp>
            <p:nvSpPr>
              <p:cNvPr id="45" name="TextBox 44">
                <a:extLst>
                  <a:ext uri="{FF2B5EF4-FFF2-40B4-BE49-F238E27FC236}">
                    <a16:creationId xmlns:a16="http://schemas.microsoft.com/office/drawing/2014/main" id="{3C7F88A0-F3CC-A3F4-6A76-B74A4218CB5F}"/>
                  </a:ext>
                </a:extLst>
              </p:cNvPr>
              <p:cNvSpPr txBox="1"/>
              <p:nvPr/>
            </p:nvSpPr>
            <p:spPr>
              <a:xfrm>
                <a:off x="5613148" y="3906644"/>
                <a:ext cx="19750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30</a:t>
                </a:r>
              </a:p>
            </p:txBody>
          </p:sp>
          <p:sp>
            <p:nvSpPr>
              <p:cNvPr id="48" name="TextBox 47">
                <a:extLst>
                  <a:ext uri="{FF2B5EF4-FFF2-40B4-BE49-F238E27FC236}">
                    <a16:creationId xmlns:a16="http://schemas.microsoft.com/office/drawing/2014/main" id="{D75BA15B-B460-F169-83EC-C520F08FB514}"/>
                  </a:ext>
                </a:extLst>
              </p:cNvPr>
              <p:cNvSpPr txBox="1"/>
              <p:nvPr/>
            </p:nvSpPr>
            <p:spPr>
              <a:xfrm>
                <a:off x="6001037" y="3906644"/>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33</a:t>
                </a:r>
              </a:p>
            </p:txBody>
          </p:sp>
          <p:sp>
            <p:nvSpPr>
              <p:cNvPr id="51" name="TextBox 50">
                <a:extLst>
                  <a:ext uri="{FF2B5EF4-FFF2-40B4-BE49-F238E27FC236}">
                    <a16:creationId xmlns:a16="http://schemas.microsoft.com/office/drawing/2014/main" id="{73945490-3770-5D2C-B1CD-8C6AD89E4878}"/>
                  </a:ext>
                </a:extLst>
              </p:cNvPr>
              <p:cNvSpPr txBox="1"/>
              <p:nvPr/>
            </p:nvSpPr>
            <p:spPr>
              <a:xfrm>
                <a:off x="6425521" y="3906644"/>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36</a:t>
                </a:r>
              </a:p>
            </p:txBody>
          </p:sp>
          <p:sp>
            <p:nvSpPr>
              <p:cNvPr id="54" name="TextBox 53">
                <a:extLst>
                  <a:ext uri="{FF2B5EF4-FFF2-40B4-BE49-F238E27FC236}">
                    <a16:creationId xmlns:a16="http://schemas.microsoft.com/office/drawing/2014/main" id="{DECD5BBA-01DA-F0D8-C1E2-6A435F8AF3FD}"/>
                  </a:ext>
                </a:extLst>
              </p:cNvPr>
              <p:cNvSpPr txBox="1"/>
              <p:nvPr/>
            </p:nvSpPr>
            <p:spPr>
              <a:xfrm>
                <a:off x="6842942" y="3906644"/>
                <a:ext cx="197504"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39</a:t>
                </a:r>
              </a:p>
            </p:txBody>
          </p:sp>
        </p:grpSp>
        <p:sp>
          <p:nvSpPr>
            <p:cNvPr id="55" name="TextBox 54">
              <a:extLst>
                <a:ext uri="{FF2B5EF4-FFF2-40B4-BE49-F238E27FC236}">
                  <a16:creationId xmlns:a16="http://schemas.microsoft.com/office/drawing/2014/main" id="{BA017904-D2F6-212F-7861-59EFB5724010}"/>
                </a:ext>
              </a:extLst>
            </p:cNvPr>
            <p:cNvSpPr txBox="1"/>
            <p:nvPr/>
          </p:nvSpPr>
          <p:spPr>
            <a:xfrm rot="16200000">
              <a:off x="5008534" y="2719403"/>
              <a:ext cx="195277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solidFill>
                    <a:srgbClr val="FFFFFF"/>
                  </a:solidFill>
                  <a:effectLst/>
                  <a:uLnTx/>
                  <a:uFillTx/>
                  <a:latin typeface="Arial"/>
                  <a:ea typeface="MS PGothic" charset="0"/>
                  <a:cs typeface="Arial"/>
                  <a:sym typeface="Arial"/>
                  <a:rtl val="0"/>
                </a:rPr>
                <a:t>Probability of PFS</a:t>
              </a:r>
            </a:p>
          </p:txBody>
        </p:sp>
        <p:grpSp>
          <p:nvGrpSpPr>
            <p:cNvPr id="106" name="Group 105">
              <a:extLst>
                <a:ext uri="{FF2B5EF4-FFF2-40B4-BE49-F238E27FC236}">
                  <a16:creationId xmlns:a16="http://schemas.microsoft.com/office/drawing/2014/main" id="{BD46D99D-7DF7-D87F-8BF1-9E4214691889}"/>
                </a:ext>
              </a:extLst>
            </p:cNvPr>
            <p:cNvGrpSpPr/>
            <p:nvPr/>
          </p:nvGrpSpPr>
          <p:grpSpPr>
            <a:xfrm>
              <a:off x="6141505" y="1594876"/>
              <a:ext cx="262270" cy="2747707"/>
              <a:chOff x="1683866" y="1164622"/>
              <a:chExt cx="180967" cy="3049662"/>
            </a:xfrm>
          </p:grpSpPr>
          <p:sp>
            <p:nvSpPr>
              <p:cNvPr id="107" name="TextBox 106">
                <a:extLst>
                  <a:ext uri="{FF2B5EF4-FFF2-40B4-BE49-F238E27FC236}">
                    <a16:creationId xmlns:a16="http://schemas.microsoft.com/office/drawing/2014/main" id="{420E31F1-90A3-4AA3-3838-F11A5A42F337}"/>
                  </a:ext>
                </a:extLst>
              </p:cNvPr>
              <p:cNvSpPr txBox="1"/>
              <p:nvPr/>
            </p:nvSpPr>
            <p:spPr>
              <a:xfrm>
                <a:off x="1693391" y="3975164"/>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0.0</a:t>
                </a:r>
              </a:p>
            </p:txBody>
          </p:sp>
          <p:sp>
            <p:nvSpPr>
              <p:cNvPr id="108" name="TextBox 107">
                <a:extLst>
                  <a:ext uri="{FF2B5EF4-FFF2-40B4-BE49-F238E27FC236}">
                    <a16:creationId xmlns:a16="http://schemas.microsoft.com/office/drawing/2014/main" id="{6243136D-FA37-B07F-2868-25FF4046FBA7}"/>
                  </a:ext>
                </a:extLst>
              </p:cNvPr>
              <p:cNvSpPr txBox="1"/>
              <p:nvPr/>
            </p:nvSpPr>
            <p:spPr>
              <a:xfrm>
                <a:off x="1693391" y="3411188"/>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0.2</a:t>
                </a:r>
              </a:p>
            </p:txBody>
          </p:sp>
          <p:sp>
            <p:nvSpPr>
              <p:cNvPr id="109" name="TextBox 108">
                <a:extLst>
                  <a:ext uri="{FF2B5EF4-FFF2-40B4-BE49-F238E27FC236}">
                    <a16:creationId xmlns:a16="http://schemas.microsoft.com/office/drawing/2014/main" id="{1319216C-9BC6-FBBB-0318-192EF4FC529E}"/>
                  </a:ext>
                </a:extLst>
              </p:cNvPr>
              <p:cNvSpPr txBox="1"/>
              <p:nvPr/>
            </p:nvSpPr>
            <p:spPr>
              <a:xfrm>
                <a:off x="1693391" y="2851880"/>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0.4</a:t>
                </a:r>
              </a:p>
            </p:txBody>
          </p:sp>
          <p:sp>
            <p:nvSpPr>
              <p:cNvPr id="110" name="TextBox 109">
                <a:extLst>
                  <a:ext uri="{FF2B5EF4-FFF2-40B4-BE49-F238E27FC236}">
                    <a16:creationId xmlns:a16="http://schemas.microsoft.com/office/drawing/2014/main" id="{AD7A28EB-E0A4-D406-C010-92DAC2F20C42}"/>
                  </a:ext>
                </a:extLst>
              </p:cNvPr>
              <p:cNvSpPr txBox="1"/>
              <p:nvPr/>
            </p:nvSpPr>
            <p:spPr>
              <a:xfrm>
                <a:off x="1683866" y="2287905"/>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0.6</a:t>
                </a:r>
              </a:p>
            </p:txBody>
          </p:sp>
          <p:sp>
            <p:nvSpPr>
              <p:cNvPr id="111" name="TextBox 110">
                <a:extLst>
                  <a:ext uri="{FF2B5EF4-FFF2-40B4-BE49-F238E27FC236}">
                    <a16:creationId xmlns:a16="http://schemas.microsoft.com/office/drawing/2014/main" id="{DB83F3C6-5097-7081-07FB-12E2D2C6049B}"/>
                  </a:ext>
                </a:extLst>
              </p:cNvPr>
              <p:cNvSpPr txBox="1"/>
              <p:nvPr/>
            </p:nvSpPr>
            <p:spPr>
              <a:xfrm>
                <a:off x="1683866" y="1728597"/>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solidFill>
                      <a:srgbClr val="FFFFFF"/>
                    </a:solidFill>
                    <a:effectLst/>
                    <a:uLnTx/>
                    <a:uFillTx/>
                    <a:latin typeface="Arial"/>
                    <a:ea typeface="MS PGothic" charset="0"/>
                    <a:cs typeface="Arial"/>
                    <a:sym typeface="Arial"/>
                    <a:rtl val="0"/>
                  </a:rPr>
                  <a:t>0.8</a:t>
                </a:r>
              </a:p>
            </p:txBody>
          </p:sp>
          <p:sp>
            <p:nvSpPr>
              <p:cNvPr id="112" name="TextBox 111">
                <a:extLst>
                  <a:ext uri="{FF2B5EF4-FFF2-40B4-BE49-F238E27FC236}">
                    <a16:creationId xmlns:a16="http://schemas.microsoft.com/office/drawing/2014/main" id="{56797C78-3DC4-B84C-0E4E-8E2330D3BD01}"/>
                  </a:ext>
                </a:extLst>
              </p:cNvPr>
              <p:cNvSpPr txBox="1"/>
              <p:nvPr/>
            </p:nvSpPr>
            <p:spPr>
              <a:xfrm>
                <a:off x="1683866" y="1164622"/>
                <a:ext cx="171442" cy="23912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solidFill>
                    <a:effectLst/>
                    <a:uLnTx/>
                    <a:uFillTx/>
                    <a:latin typeface="Arial"/>
                    <a:ea typeface="MS PGothic" charset="0"/>
                    <a:cs typeface="Arial"/>
                    <a:sym typeface="Arial"/>
                    <a:rtl val="0"/>
                  </a:rPr>
                  <a:t>1.0</a:t>
                </a:r>
              </a:p>
            </p:txBody>
          </p:sp>
        </p:grpSp>
        <p:cxnSp>
          <p:nvCxnSpPr>
            <p:cNvPr id="621" name="Straight Connector 620">
              <a:extLst>
                <a:ext uri="{FF2B5EF4-FFF2-40B4-BE49-F238E27FC236}">
                  <a16:creationId xmlns:a16="http://schemas.microsoft.com/office/drawing/2014/main" id="{8E82551B-B7F3-0935-96A2-B5D0B9030CD9}"/>
                </a:ext>
              </a:extLst>
            </p:cNvPr>
            <p:cNvCxnSpPr>
              <a:cxnSpLocks/>
            </p:cNvCxnSpPr>
            <p:nvPr/>
          </p:nvCxnSpPr>
          <p:spPr>
            <a:xfrm flipV="1">
              <a:off x="8078307" y="1727563"/>
              <a:ext cx="0" cy="2616823"/>
            </a:xfrm>
            <a:prstGeom prst="line">
              <a:avLst/>
            </a:prstGeom>
            <a:ln w="15875">
              <a:solidFill>
                <a:schemeClr val="bg1">
                  <a:lumMod val="85000"/>
                </a:schemeClr>
              </a:solidFill>
              <a:prstDash val="sysDash"/>
            </a:ln>
          </p:spPr>
          <p:style>
            <a:lnRef idx="1">
              <a:schemeClr val="dk1"/>
            </a:lnRef>
            <a:fillRef idx="0">
              <a:schemeClr val="dk1"/>
            </a:fillRef>
            <a:effectRef idx="0">
              <a:schemeClr val="dk1"/>
            </a:effectRef>
            <a:fontRef idx="minor">
              <a:schemeClr val="tx1"/>
            </a:fontRef>
          </p:style>
        </p:cxnSp>
        <p:sp>
          <p:nvSpPr>
            <p:cNvPr id="622" name="TextBox 621">
              <a:extLst>
                <a:ext uri="{FF2B5EF4-FFF2-40B4-BE49-F238E27FC236}">
                  <a16:creationId xmlns:a16="http://schemas.microsoft.com/office/drawing/2014/main" id="{F770ED70-6573-9D5E-6A16-FE8188684235}"/>
                </a:ext>
              </a:extLst>
            </p:cNvPr>
            <p:cNvSpPr txBox="1"/>
            <p:nvPr/>
          </p:nvSpPr>
          <p:spPr>
            <a:xfrm>
              <a:off x="8108065" y="2210402"/>
              <a:ext cx="408766"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71% </a:t>
              </a:r>
            </a:p>
          </p:txBody>
        </p:sp>
        <p:sp>
          <p:nvSpPr>
            <p:cNvPr id="623" name="TextBox 622">
              <a:extLst>
                <a:ext uri="{FF2B5EF4-FFF2-40B4-BE49-F238E27FC236}">
                  <a16:creationId xmlns:a16="http://schemas.microsoft.com/office/drawing/2014/main" id="{1697F874-F04F-0E1C-D163-DE0446BA7598}"/>
                </a:ext>
              </a:extLst>
            </p:cNvPr>
            <p:cNvSpPr txBox="1"/>
            <p:nvPr/>
          </p:nvSpPr>
          <p:spPr>
            <a:xfrm>
              <a:off x="8113555" y="3091903"/>
              <a:ext cx="408766"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51% </a:t>
              </a:r>
            </a:p>
          </p:txBody>
        </p:sp>
        <p:sp>
          <p:nvSpPr>
            <p:cNvPr id="113" name="TextBox 112">
              <a:extLst>
                <a:ext uri="{FF2B5EF4-FFF2-40B4-BE49-F238E27FC236}">
                  <a16:creationId xmlns:a16="http://schemas.microsoft.com/office/drawing/2014/main" id="{07C27077-A237-3D95-3095-2AC3375B1782}"/>
                </a:ext>
              </a:extLst>
            </p:cNvPr>
            <p:cNvSpPr txBox="1"/>
            <p:nvPr/>
          </p:nvSpPr>
          <p:spPr>
            <a:xfrm>
              <a:off x="7260171" y="3938172"/>
              <a:ext cx="86273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srgbClr val="FFFFFF">
                      <a:lumMod val="65000"/>
                    </a:srgbClr>
                  </a:solidFill>
                  <a:effectLst/>
                  <a:uLnTx/>
                  <a:uFillTx/>
                  <a:latin typeface="Arial"/>
                  <a:ea typeface="MS PGothic" charset="0"/>
                  <a:cs typeface="Arial"/>
                  <a:sym typeface="Arial"/>
                  <a:rtl val="0"/>
                </a:rPr>
                <a:t>Pom-</a:t>
              </a:r>
              <a:r>
                <a:rPr kumimoji="0" lang="en-US" sz="1400" b="1" i="0" u="none" strike="noStrike" kern="1200" cap="none" spc="0" normalizeH="0" baseline="0" noProof="0" dirty="0" err="1">
                  <a:ln/>
                  <a:solidFill>
                    <a:srgbClr val="FFFFFF">
                      <a:lumMod val="65000"/>
                    </a:srgbClr>
                  </a:solidFill>
                  <a:effectLst/>
                  <a:uLnTx/>
                  <a:uFillTx/>
                  <a:latin typeface="Arial"/>
                  <a:ea typeface="MS PGothic" charset="0"/>
                  <a:cs typeface="Arial"/>
                  <a:sym typeface="Arial"/>
                  <a:rtl val="0"/>
                </a:rPr>
                <a:t>Vd</a:t>
              </a:r>
              <a:endParaRPr kumimoji="0" lang="en-US" sz="1400" b="1" i="0" u="none" strike="noStrike" kern="1200" cap="none" spc="0" normalizeH="0" baseline="0" noProof="0" dirty="0">
                <a:ln/>
                <a:solidFill>
                  <a:srgbClr val="FFFFFF">
                    <a:lumMod val="65000"/>
                  </a:srgbClr>
                </a:solidFill>
                <a:effectLst/>
                <a:uLnTx/>
                <a:uFillTx/>
                <a:latin typeface="Arial"/>
                <a:ea typeface="MS PGothic" charset="0"/>
                <a:cs typeface="Arial"/>
                <a:sym typeface="Arial"/>
                <a:rtl val="0"/>
              </a:endParaRPr>
            </a:p>
          </p:txBody>
        </p:sp>
        <p:sp>
          <p:nvSpPr>
            <p:cNvPr id="114" name="Freeform: Shape 113">
              <a:extLst>
                <a:ext uri="{FF2B5EF4-FFF2-40B4-BE49-F238E27FC236}">
                  <a16:creationId xmlns:a16="http://schemas.microsoft.com/office/drawing/2014/main" id="{332BDAA3-5AC8-AE67-BAE4-0898A6663548}"/>
                </a:ext>
              </a:extLst>
            </p:cNvPr>
            <p:cNvSpPr/>
            <p:nvPr/>
          </p:nvSpPr>
          <p:spPr>
            <a:xfrm flipV="1">
              <a:off x="6905600" y="4036613"/>
              <a:ext cx="338556" cy="45719"/>
            </a:xfrm>
            <a:custGeom>
              <a:avLst/>
              <a:gdLst>
                <a:gd name="connsiteX0" fmla="*/ 0 w 494537"/>
                <a:gd name="connsiteY0" fmla="*/ 0 h 9525"/>
                <a:gd name="connsiteX1" fmla="*/ 494538 w 494537"/>
                <a:gd name="connsiteY1" fmla="*/ 0 h 9525"/>
              </a:gdLst>
              <a:ahLst/>
              <a:cxnLst>
                <a:cxn ang="0">
                  <a:pos x="connsiteX0" y="connsiteY0"/>
                </a:cxn>
                <a:cxn ang="0">
                  <a:pos x="connsiteX1" y="connsiteY1"/>
                </a:cxn>
              </a:cxnLst>
              <a:rect l="l" t="t" r="r" b="b"/>
              <a:pathLst>
                <a:path w="494537" h="9525">
                  <a:moveTo>
                    <a:pt x="0" y="0"/>
                  </a:moveTo>
                  <a:lnTo>
                    <a:pt x="494538" y="0"/>
                  </a:lnTo>
                </a:path>
              </a:pathLst>
            </a:custGeom>
            <a:ln w="19050" cap="sq">
              <a:solidFill>
                <a:schemeClr val="bg1">
                  <a:lumMod val="65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rial"/>
                <a:ea typeface="MS PGothic" charset="0"/>
                <a:cs typeface="+mn-cs"/>
              </a:endParaRPr>
            </a:p>
          </p:txBody>
        </p:sp>
        <p:sp>
          <p:nvSpPr>
            <p:cNvPr id="115" name="TextBox 114">
              <a:extLst>
                <a:ext uri="{FF2B5EF4-FFF2-40B4-BE49-F238E27FC236}">
                  <a16:creationId xmlns:a16="http://schemas.microsoft.com/office/drawing/2014/main" id="{6DA27B1A-9E56-8A1A-B580-963DBD419512}"/>
                </a:ext>
              </a:extLst>
            </p:cNvPr>
            <p:cNvSpPr txBox="1"/>
            <p:nvPr/>
          </p:nvSpPr>
          <p:spPr>
            <a:xfrm>
              <a:off x="7260171" y="3644140"/>
              <a:ext cx="16979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solidFill>
                    <a:srgbClr val="2ECCA3"/>
                  </a:solidFill>
                  <a:effectLst/>
                  <a:uLnTx/>
                  <a:uFillTx/>
                  <a:latin typeface="Arial"/>
                  <a:ea typeface="MS PGothic" charset="0"/>
                  <a:cs typeface="Arial"/>
                  <a:sym typeface="Arial"/>
                  <a:rtl val="0"/>
                </a:rPr>
                <a:t>Belamaf</a:t>
              </a:r>
              <a:r>
                <a:rPr kumimoji="0" lang="en-US" sz="1400" b="1" i="0" u="none" strike="noStrike" kern="1200" cap="none" spc="0" normalizeH="0" baseline="0" noProof="0" dirty="0">
                  <a:ln/>
                  <a:solidFill>
                    <a:srgbClr val="2ECCA3"/>
                  </a:solidFill>
                  <a:effectLst/>
                  <a:uLnTx/>
                  <a:uFillTx/>
                  <a:latin typeface="Arial"/>
                  <a:ea typeface="MS PGothic" charset="0"/>
                  <a:cs typeface="Arial"/>
                  <a:sym typeface="Arial"/>
                  <a:rtl val="0"/>
                </a:rPr>
                <a:t>-Pom-</a:t>
              </a:r>
              <a:r>
                <a:rPr kumimoji="0" lang="en-US" sz="1400" b="1" i="0" u="none" strike="noStrike" kern="1200" cap="none" spc="0" normalizeH="0" baseline="0" noProof="0" dirty="0" err="1">
                  <a:ln/>
                  <a:solidFill>
                    <a:srgbClr val="2ECCA3"/>
                  </a:solidFill>
                  <a:effectLst/>
                  <a:uLnTx/>
                  <a:uFillTx/>
                  <a:latin typeface="Arial"/>
                  <a:ea typeface="MS PGothic" charset="0"/>
                  <a:cs typeface="Arial"/>
                  <a:sym typeface="Arial"/>
                  <a:rtl val="0"/>
                </a:rPr>
                <a:t>dex</a:t>
              </a:r>
              <a:endParaRPr kumimoji="0" lang="en-US" sz="1400" b="1" i="0" u="none" strike="noStrike" kern="1200" cap="none" spc="0" normalizeH="0" baseline="0" noProof="0" dirty="0">
                <a:ln/>
                <a:solidFill>
                  <a:srgbClr val="2ECCA3"/>
                </a:solidFill>
                <a:effectLst/>
                <a:uLnTx/>
                <a:uFillTx/>
                <a:latin typeface="Arial"/>
                <a:ea typeface="MS PGothic" charset="0"/>
                <a:cs typeface="Arial"/>
                <a:sym typeface="Arial"/>
                <a:rtl val="0"/>
              </a:endParaRPr>
            </a:p>
          </p:txBody>
        </p:sp>
        <p:sp>
          <p:nvSpPr>
            <p:cNvPr id="116" name="Freeform: Shape 115">
              <a:extLst>
                <a:ext uri="{FF2B5EF4-FFF2-40B4-BE49-F238E27FC236}">
                  <a16:creationId xmlns:a16="http://schemas.microsoft.com/office/drawing/2014/main" id="{35BDB741-BA7C-7EB7-E71A-B03465CB01CB}"/>
                </a:ext>
              </a:extLst>
            </p:cNvPr>
            <p:cNvSpPr/>
            <p:nvPr/>
          </p:nvSpPr>
          <p:spPr>
            <a:xfrm flipV="1">
              <a:off x="6917720" y="3739887"/>
              <a:ext cx="338556" cy="45719"/>
            </a:xfrm>
            <a:custGeom>
              <a:avLst/>
              <a:gdLst>
                <a:gd name="connsiteX0" fmla="*/ 0 w 494537"/>
                <a:gd name="connsiteY0" fmla="*/ 0 h 9525"/>
                <a:gd name="connsiteX1" fmla="*/ 494538 w 494537"/>
                <a:gd name="connsiteY1" fmla="*/ 0 h 9525"/>
              </a:gdLst>
              <a:ahLst/>
              <a:cxnLst>
                <a:cxn ang="0">
                  <a:pos x="connsiteX0" y="connsiteY0"/>
                </a:cxn>
                <a:cxn ang="0">
                  <a:pos x="connsiteX1" y="connsiteY1"/>
                </a:cxn>
              </a:cxnLst>
              <a:rect l="l" t="t" r="r" b="b"/>
              <a:pathLst>
                <a:path w="494537" h="9525">
                  <a:moveTo>
                    <a:pt x="0" y="0"/>
                  </a:moveTo>
                  <a:lnTo>
                    <a:pt x="494538" y="0"/>
                  </a:lnTo>
                </a:path>
              </a:pathLst>
            </a:custGeom>
            <a:ln w="19050" cap="sq">
              <a:solidFill>
                <a:srgbClr val="2ECCA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Arial"/>
                <a:ea typeface="MS PGothic" charset="0"/>
                <a:cs typeface="+mn-cs"/>
              </a:endParaRPr>
            </a:p>
          </p:txBody>
        </p:sp>
        <p:sp>
          <p:nvSpPr>
            <p:cNvPr id="20" name="Freeform: Shape 19">
              <a:extLst>
                <a:ext uri="{FF2B5EF4-FFF2-40B4-BE49-F238E27FC236}">
                  <a16:creationId xmlns:a16="http://schemas.microsoft.com/office/drawing/2014/main" id="{654F08C1-BB86-BA44-140D-4DA68F854D91}"/>
                </a:ext>
              </a:extLst>
            </p:cNvPr>
            <p:cNvSpPr/>
            <p:nvPr/>
          </p:nvSpPr>
          <p:spPr bwMode="auto">
            <a:xfrm>
              <a:off x="6445272" y="1707125"/>
              <a:ext cx="4735022" cy="1226344"/>
            </a:xfrm>
            <a:custGeom>
              <a:avLst/>
              <a:gdLst>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2950 w 6210300"/>
                <a:gd name="connsiteY67" fmla="*/ 333375 h 1200150"/>
                <a:gd name="connsiteX68" fmla="*/ 671512 w 6210300"/>
                <a:gd name="connsiteY68" fmla="*/ 333375 h 1200150"/>
                <a:gd name="connsiteX69" fmla="*/ 671512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2950 w 6210300"/>
                <a:gd name="connsiteY67" fmla="*/ 333375 h 1200150"/>
                <a:gd name="connsiteX68" fmla="*/ 683418 w 6210300"/>
                <a:gd name="connsiteY68" fmla="*/ 300038 h 1200150"/>
                <a:gd name="connsiteX69" fmla="*/ 671512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7713 w 6210300"/>
                <a:gd name="connsiteY67" fmla="*/ 295275 h 1200150"/>
                <a:gd name="connsiteX68" fmla="*/ 683418 w 6210300"/>
                <a:gd name="connsiteY68" fmla="*/ 300038 h 1200150"/>
                <a:gd name="connsiteX69" fmla="*/ 671512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2951 w 6210300"/>
                <a:gd name="connsiteY67" fmla="*/ 297656 h 1200150"/>
                <a:gd name="connsiteX68" fmla="*/ 683418 w 6210300"/>
                <a:gd name="connsiteY68" fmla="*/ 300038 h 1200150"/>
                <a:gd name="connsiteX69" fmla="*/ 671512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2951 w 6210300"/>
                <a:gd name="connsiteY67" fmla="*/ 297656 h 1200150"/>
                <a:gd name="connsiteX68" fmla="*/ 683418 w 6210300"/>
                <a:gd name="connsiteY68" fmla="*/ 300038 h 1200150"/>
                <a:gd name="connsiteX69" fmla="*/ 681037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26344 h 1226344"/>
                <a:gd name="connsiteX1" fmla="*/ 4610100 w 6210300"/>
                <a:gd name="connsiteY1" fmla="*/ 1226344 h 1226344"/>
                <a:gd name="connsiteX2" fmla="*/ 4610100 w 6210300"/>
                <a:gd name="connsiteY2" fmla="*/ 1183482 h 1226344"/>
                <a:gd name="connsiteX3" fmla="*/ 4286250 w 6210300"/>
                <a:gd name="connsiteY3" fmla="*/ 1183482 h 1226344"/>
                <a:gd name="connsiteX4" fmla="*/ 4286250 w 6210300"/>
                <a:gd name="connsiteY4" fmla="*/ 1150144 h 1226344"/>
                <a:gd name="connsiteX5" fmla="*/ 4152900 w 6210300"/>
                <a:gd name="connsiteY5" fmla="*/ 1150144 h 1226344"/>
                <a:gd name="connsiteX6" fmla="*/ 4152900 w 6210300"/>
                <a:gd name="connsiteY6" fmla="*/ 1112044 h 1226344"/>
                <a:gd name="connsiteX7" fmla="*/ 3929062 w 6210300"/>
                <a:gd name="connsiteY7" fmla="*/ 1112044 h 1226344"/>
                <a:gd name="connsiteX8" fmla="*/ 3929062 w 6210300"/>
                <a:gd name="connsiteY8" fmla="*/ 1083469 h 1226344"/>
                <a:gd name="connsiteX9" fmla="*/ 3795712 w 6210300"/>
                <a:gd name="connsiteY9" fmla="*/ 1083469 h 1226344"/>
                <a:gd name="connsiteX10" fmla="*/ 3795712 w 6210300"/>
                <a:gd name="connsiteY10" fmla="*/ 1054894 h 1226344"/>
                <a:gd name="connsiteX11" fmla="*/ 3762375 w 6210300"/>
                <a:gd name="connsiteY11" fmla="*/ 1054894 h 1226344"/>
                <a:gd name="connsiteX12" fmla="*/ 3762375 w 6210300"/>
                <a:gd name="connsiteY12" fmla="*/ 1031082 h 1226344"/>
                <a:gd name="connsiteX13" fmla="*/ 3624262 w 6210300"/>
                <a:gd name="connsiteY13" fmla="*/ 1031082 h 1226344"/>
                <a:gd name="connsiteX14" fmla="*/ 3624262 w 6210300"/>
                <a:gd name="connsiteY14" fmla="*/ 997744 h 1226344"/>
                <a:gd name="connsiteX15" fmla="*/ 3505200 w 6210300"/>
                <a:gd name="connsiteY15" fmla="*/ 997744 h 1226344"/>
                <a:gd name="connsiteX16" fmla="*/ 3505200 w 6210300"/>
                <a:gd name="connsiteY16" fmla="*/ 969169 h 1226344"/>
                <a:gd name="connsiteX17" fmla="*/ 3224212 w 6210300"/>
                <a:gd name="connsiteY17" fmla="*/ 969169 h 1226344"/>
                <a:gd name="connsiteX18" fmla="*/ 3224212 w 6210300"/>
                <a:gd name="connsiteY18" fmla="*/ 950119 h 1226344"/>
                <a:gd name="connsiteX19" fmla="*/ 3162300 w 6210300"/>
                <a:gd name="connsiteY19" fmla="*/ 950119 h 1226344"/>
                <a:gd name="connsiteX20" fmla="*/ 3162300 w 6210300"/>
                <a:gd name="connsiteY20" fmla="*/ 935832 h 1226344"/>
                <a:gd name="connsiteX21" fmla="*/ 3067050 w 6210300"/>
                <a:gd name="connsiteY21" fmla="*/ 935832 h 1226344"/>
                <a:gd name="connsiteX22" fmla="*/ 3067050 w 6210300"/>
                <a:gd name="connsiteY22" fmla="*/ 902494 h 1226344"/>
                <a:gd name="connsiteX23" fmla="*/ 2976562 w 6210300"/>
                <a:gd name="connsiteY23" fmla="*/ 902494 h 1226344"/>
                <a:gd name="connsiteX24" fmla="*/ 2976562 w 6210300"/>
                <a:gd name="connsiteY24" fmla="*/ 883444 h 1226344"/>
                <a:gd name="connsiteX25" fmla="*/ 2733675 w 6210300"/>
                <a:gd name="connsiteY25" fmla="*/ 883444 h 1226344"/>
                <a:gd name="connsiteX26" fmla="*/ 2733675 w 6210300"/>
                <a:gd name="connsiteY26" fmla="*/ 850107 h 1226344"/>
                <a:gd name="connsiteX27" fmla="*/ 2509837 w 6210300"/>
                <a:gd name="connsiteY27" fmla="*/ 850107 h 1226344"/>
                <a:gd name="connsiteX28" fmla="*/ 2509837 w 6210300"/>
                <a:gd name="connsiteY28" fmla="*/ 788194 h 1226344"/>
                <a:gd name="connsiteX29" fmla="*/ 2466975 w 6210300"/>
                <a:gd name="connsiteY29" fmla="*/ 788194 h 1226344"/>
                <a:gd name="connsiteX30" fmla="*/ 2466975 w 6210300"/>
                <a:gd name="connsiteY30" fmla="*/ 759619 h 1226344"/>
                <a:gd name="connsiteX31" fmla="*/ 2381250 w 6210300"/>
                <a:gd name="connsiteY31" fmla="*/ 759619 h 1226344"/>
                <a:gd name="connsiteX32" fmla="*/ 2381250 w 6210300"/>
                <a:gd name="connsiteY32" fmla="*/ 750094 h 1226344"/>
                <a:gd name="connsiteX33" fmla="*/ 2266950 w 6210300"/>
                <a:gd name="connsiteY33" fmla="*/ 750094 h 1226344"/>
                <a:gd name="connsiteX34" fmla="*/ 2266950 w 6210300"/>
                <a:gd name="connsiteY34" fmla="*/ 735807 h 1226344"/>
                <a:gd name="connsiteX35" fmla="*/ 2152650 w 6210300"/>
                <a:gd name="connsiteY35" fmla="*/ 735807 h 1226344"/>
                <a:gd name="connsiteX36" fmla="*/ 2152650 w 6210300"/>
                <a:gd name="connsiteY36" fmla="*/ 707232 h 1226344"/>
                <a:gd name="connsiteX37" fmla="*/ 2071687 w 6210300"/>
                <a:gd name="connsiteY37" fmla="*/ 707232 h 1226344"/>
                <a:gd name="connsiteX38" fmla="*/ 2071687 w 6210300"/>
                <a:gd name="connsiteY38" fmla="*/ 683419 h 1226344"/>
                <a:gd name="connsiteX39" fmla="*/ 2028825 w 6210300"/>
                <a:gd name="connsiteY39" fmla="*/ 683419 h 1226344"/>
                <a:gd name="connsiteX40" fmla="*/ 2028825 w 6210300"/>
                <a:gd name="connsiteY40" fmla="*/ 664369 h 1226344"/>
                <a:gd name="connsiteX41" fmla="*/ 1985962 w 6210300"/>
                <a:gd name="connsiteY41" fmla="*/ 664369 h 1226344"/>
                <a:gd name="connsiteX42" fmla="*/ 1985962 w 6210300"/>
                <a:gd name="connsiteY42" fmla="*/ 650082 h 1226344"/>
                <a:gd name="connsiteX43" fmla="*/ 1905000 w 6210300"/>
                <a:gd name="connsiteY43" fmla="*/ 650082 h 1226344"/>
                <a:gd name="connsiteX44" fmla="*/ 1905000 w 6210300"/>
                <a:gd name="connsiteY44" fmla="*/ 616744 h 1226344"/>
                <a:gd name="connsiteX45" fmla="*/ 1752600 w 6210300"/>
                <a:gd name="connsiteY45" fmla="*/ 616744 h 1226344"/>
                <a:gd name="connsiteX46" fmla="*/ 1752600 w 6210300"/>
                <a:gd name="connsiteY46" fmla="*/ 597694 h 1226344"/>
                <a:gd name="connsiteX47" fmla="*/ 1681162 w 6210300"/>
                <a:gd name="connsiteY47" fmla="*/ 597694 h 1226344"/>
                <a:gd name="connsiteX48" fmla="*/ 1681162 w 6210300"/>
                <a:gd name="connsiteY48" fmla="*/ 578644 h 1226344"/>
                <a:gd name="connsiteX49" fmla="*/ 1652587 w 6210300"/>
                <a:gd name="connsiteY49" fmla="*/ 578644 h 1226344"/>
                <a:gd name="connsiteX50" fmla="*/ 1652587 w 6210300"/>
                <a:gd name="connsiteY50" fmla="*/ 554832 h 1226344"/>
                <a:gd name="connsiteX51" fmla="*/ 1504950 w 6210300"/>
                <a:gd name="connsiteY51" fmla="*/ 554832 h 1226344"/>
                <a:gd name="connsiteX52" fmla="*/ 1504950 w 6210300"/>
                <a:gd name="connsiteY52" fmla="*/ 531019 h 1226344"/>
                <a:gd name="connsiteX53" fmla="*/ 1476375 w 6210300"/>
                <a:gd name="connsiteY53" fmla="*/ 531019 h 1226344"/>
                <a:gd name="connsiteX54" fmla="*/ 1476375 w 6210300"/>
                <a:gd name="connsiteY54" fmla="*/ 521494 h 1226344"/>
                <a:gd name="connsiteX55" fmla="*/ 1304925 w 6210300"/>
                <a:gd name="connsiteY55" fmla="*/ 521494 h 1226344"/>
                <a:gd name="connsiteX56" fmla="*/ 1304925 w 6210300"/>
                <a:gd name="connsiteY56" fmla="*/ 497682 h 1226344"/>
                <a:gd name="connsiteX57" fmla="*/ 1276350 w 6210300"/>
                <a:gd name="connsiteY57" fmla="*/ 497682 h 1226344"/>
                <a:gd name="connsiteX58" fmla="*/ 1276350 w 6210300"/>
                <a:gd name="connsiteY58" fmla="*/ 473869 h 1226344"/>
                <a:gd name="connsiteX59" fmla="*/ 1181100 w 6210300"/>
                <a:gd name="connsiteY59" fmla="*/ 473869 h 1226344"/>
                <a:gd name="connsiteX60" fmla="*/ 1181100 w 6210300"/>
                <a:gd name="connsiteY60" fmla="*/ 459582 h 1226344"/>
                <a:gd name="connsiteX61" fmla="*/ 1128712 w 6210300"/>
                <a:gd name="connsiteY61" fmla="*/ 459582 h 1226344"/>
                <a:gd name="connsiteX62" fmla="*/ 1128712 w 6210300"/>
                <a:gd name="connsiteY62" fmla="*/ 435769 h 1226344"/>
                <a:gd name="connsiteX63" fmla="*/ 1023937 w 6210300"/>
                <a:gd name="connsiteY63" fmla="*/ 435769 h 1226344"/>
                <a:gd name="connsiteX64" fmla="*/ 1009650 w 6210300"/>
                <a:gd name="connsiteY64" fmla="*/ 435769 h 1226344"/>
                <a:gd name="connsiteX65" fmla="*/ 1009650 w 6210300"/>
                <a:gd name="connsiteY65" fmla="*/ 359569 h 1226344"/>
                <a:gd name="connsiteX66" fmla="*/ 742950 w 6210300"/>
                <a:gd name="connsiteY66" fmla="*/ 359569 h 1226344"/>
                <a:gd name="connsiteX67" fmla="*/ 742951 w 6210300"/>
                <a:gd name="connsiteY67" fmla="*/ 323850 h 1226344"/>
                <a:gd name="connsiteX68" fmla="*/ 683418 w 6210300"/>
                <a:gd name="connsiteY68" fmla="*/ 326232 h 1226344"/>
                <a:gd name="connsiteX69" fmla="*/ 681037 w 6210300"/>
                <a:gd name="connsiteY69" fmla="*/ 288132 h 1226344"/>
                <a:gd name="connsiteX70" fmla="*/ 642937 w 6210300"/>
                <a:gd name="connsiteY70" fmla="*/ 288132 h 1226344"/>
                <a:gd name="connsiteX71" fmla="*/ 642937 w 6210300"/>
                <a:gd name="connsiteY71" fmla="*/ 254794 h 1226344"/>
                <a:gd name="connsiteX72" fmla="*/ 533400 w 6210300"/>
                <a:gd name="connsiteY72" fmla="*/ 254794 h 1226344"/>
                <a:gd name="connsiteX73" fmla="*/ 533400 w 6210300"/>
                <a:gd name="connsiteY73" fmla="*/ 254794 h 1226344"/>
                <a:gd name="connsiteX74" fmla="*/ 509588 w 6210300"/>
                <a:gd name="connsiteY74" fmla="*/ 230982 h 1226344"/>
                <a:gd name="connsiteX75" fmla="*/ 509588 w 6210300"/>
                <a:gd name="connsiteY75" fmla="*/ 202407 h 1226344"/>
                <a:gd name="connsiteX76" fmla="*/ 500062 w 6210300"/>
                <a:gd name="connsiteY76" fmla="*/ 202407 h 1226344"/>
                <a:gd name="connsiteX77" fmla="*/ 481012 w 6210300"/>
                <a:gd name="connsiteY77" fmla="*/ 183357 h 1226344"/>
                <a:gd name="connsiteX78" fmla="*/ 361950 w 6210300"/>
                <a:gd name="connsiteY78" fmla="*/ 183357 h 1226344"/>
                <a:gd name="connsiteX79" fmla="*/ 361950 w 6210300"/>
                <a:gd name="connsiteY79" fmla="*/ 135732 h 1226344"/>
                <a:gd name="connsiteX80" fmla="*/ 342900 w 6210300"/>
                <a:gd name="connsiteY80" fmla="*/ 135732 h 1226344"/>
                <a:gd name="connsiteX81" fmla="*/ 342900 w 6210300"/>
                <a:gd name="connsiteY81" fmla="*/ 111919 h 1226344"/>
                <a:gd name="connsiteX82" fmla="*/ 209550 w 6210300"/>
                <a:gd name="connsiteY82" fmla="*/ 111919 h 1226344"/>
                <a:gd name="connsiteX83" fmla="*/ 209550 w 6210300"/>
                <a:gd name="connsiteY83" fmla="*/ 26194 h 1226344"/>
                <a:gd name="connsiteX84" fmla="*/ 109537 w 6210300"/>
                <a:gd name="connsiteY84" fmla="*/ 26194 h 1226344"/>
                <a:gd name="connsiteX85" fmla="*/ 109537 w 6210300"/>
                <a:gd name="connsiteY85" fmla="*/ 26194 h 1226344"/>
                <a:gd name="connsiteX86" fmla="*/ 0 w 6210300"/>
                <a:gd name="connsiteY86" fmla="*/ 0 h 1226344"/>
                <a:gd name="connsiteX0" fmla="*/ 6210300 w 6210300"/>
                <a:gd name="connsiteY0" fmla="*/ 1226344 h 1226344"/>
                <a:gd name="connsiteX1" fmla="*/ 4610100 w 6210300"/>
                <a:gd name="connsiteY1" fmla="*/ 1226344 h 1226344"/>
                <a:gd name="connsiteX2" fmla="*/ 4610100 w 6210300"/>
                <a:gd name="connsiteY2" fmla="*/ 1183482 h 1226344"/>
                <a:gd name="connsiteX3" fmla="*/ 4286250 w 6210300"/>
                <a:gd name="connsiteY3" fmla="*/ 1183482 h 1226344"/>
                <a:gd name="connsiteX4" fmla="*/ 4286250 w 6210300"/>
                <a:gd name="connsiteY4" fmla="*/ 1150144 h 1226344"/>
                <a:gd name="connsiteX5" fmla="*/ 4152900 w 6210300"/>
                <a:gd name="connsiteY5" fmla="*/ 1150144 h 1226344"/>
                <a:gd name="connsiteX6" fmla="*/ 4152900 w 6210300"/>
                <a:gd name="connsiteY6" fmla="*/ 1112044 h 1226344"/>
                <a:gd name="connsiteX7" fmla="*/ 3929062 w 6210300"/>
                <a:gd name="connsiteY7" fmla="*/ 1112044 h 1226344"/>
                <a:gd name="connsiteX8" fmla="*/ 3929062 w 6210300"/>
                <a:gd name="connsiteY8" fmla="*/ 1083469 h 1226344"/>
                <a:gd name="connsiteX9" fmla="*/ 3795712 w 6210300"/>
                <a:gd name="connsiteY9" fmla="*/ 1083469 h 1226344"/>
                <a:gd name="connsiteX10" fmla="*/ 3795712 w 6210300"/>
                <a:gd name="connsiteY10" fmla="*/ 1054894 h 1226344"/>
                <a:gd name="connsiteX11" fmla="*/ 3762375 w 6210300"/>
                <a:gd name="connsiteY11" fmla="*/ 1054894 h 1226344"/>
                <a:gd name="connsiteX12" fmla="*/ 3762375 w 6210300"/>
                <a:gd name="connsiteY12" fmla="*/ 1031082 h 1226344"/>
                <a:gd name="connsiteX13" fmla="*/ 3624262 w 6210300"/>
                <a:gd name="connsiteY13" fmla="*/ 1031082 h 1226344"/>
                <a:gd name="connsiteX14" fmla="*/ 3624262 w 6210300"/>
                <a:gd name="connsiteY14" fmla="*/ 997744 h 1226344"/>
                <a:gd name="connsiteX15" fmla="*/ 3505200 w 6210300"/>
                <a:gd name="connsiteY15" fmla="*/ 997744 h 1226344"/>
                <a:gd name="connsiteX16" fmla="*/ 3505200 w 6210300"/>
                <a:gd name="connsiteY16" fmla="*/ 969169 h 1226344"/>
                <a:gd name="connsiteX17" fmla="*/ 3224212 w 6210300"/>
                <a:gd name="connsiteY17" fmla="*/ 969169 h 1226344"/>
                <a:gd name="connsiteX18" fmla="*/ 3224212 w 6210300"/>
                <a:gd name="connsiteY18" fmla="*/ 950119 h 1226344"/>
                <a:gd name="connsiteX19" fmla="*/ 3162300 w 6210300"/>
                <a:gd name="connsiteY19" fmla="*/ 950119 h 1226344"/>
                <a:gd name="connsiteX20" fmla="*/ 3162300 w 6210300"/>
                <a:gd name="connsiteY20" fmla="*/ 935832 h 1226344"/>
                <a:gd name="connsiteX21" fmla="*/ 3067050 w 6210300"/>
                <a:gd name="connsiteY21" fmla="*/ 935832 h 1226344"/>
                <a:gd name="connsiteX22" fmla="*/ 3067050 w 6210300"/>
                <a:gd name="connsiteY22" fmla="*/ 902494 h 1226344"/>
                <a:gd name="connsiteX23" fmla="*/ 2976562 w 6210300"/>
                <a:gd name="connsiteY23" fmla="*/ 902494 h 1226344"/>
                <a:gd name="connsiteX24" fmla="*/ 2976562 w 6210300"/>
                <a:gd name="connsiteY24" fmla="*/ 883444 h 1226344"/>
                <a:gd name="connsiteX25" fmla="*/ 2733675 w 6210300"/>
                <a:gd name="connsiteY25" fmla="*/ 883444 h 1226344"/>
                <a:gd name="connsiteX26" fmla="*/ 2733675 w 6210300"/>
                <a:gd name="connsiteY26" fmla="*/ 850107 h 1226344"/>
                <a:gd name="connsiteX27" fmla="*/ 2509837 w 6210300"/>
                <a:gd name="connsiteY27" fmla="*/ 850107 h 1226344"/>
                <a:gd name="connsiteX28" fmla="*/ 2509837 w 6210300"/>
                <a:gd name="connsiteY28" fmla="*/ 788194 h 1226344"/>
                <a:gd name="connsiteX29" fmla="*/ 2466975 w 6210300"/>
                <a:gd name="connsiteY29" fmla="*/ 788194 h 1226344"/>
                <a:gd name="connsiteX30" fmla="*/ 2466975 w 6210300"/>
                <a:gd name="connsiteY30" fmla="*/ 759619 h 1226344"/>
                <a:gd name="connsiteX31" fmla="*/ 2381250 w 6210300"/>
                <a:gd name="connsiteY31" fmla="*/ 759619 h 1226344"/>
                <a:gd name="connsiteX32" fmla="*/ 2381250 w 6210300"/>
                <a:gd name="connsiteY32" fmla="*/ 750094 h 1226344"/>
                <a:gd name="connsiteX33" fmla="*/ 2266950 w 6210300"/>
                <a:gd name="connsiteY33" fmla="*/ 750094 h 1226344"/>
                <a:gd name="connsiteX34" fmla="*/ 2266950 w 6210300"/>
                <a:gd name="connsiteY34" fmla="*/ 735807 h 1226344"/>
                <a:gd name="connsiteX35" fmla="*/ 2152650 w 6210300"/>
                <a:gd name="connsiteY35" fmla="*/ 735807 h 1226344"/>
                <a:gd name="connsiteX36" fmla="*/ 2152650 w 6210300"/>
                <a:gd name="connsiteY36" fmla="*/ 707232 h 1226344"/>
                <a:gd name="connsiteX37" fmla="*/ 2071687 w 6210300"/>
                <a:gd name="connsiteY37" fmla="*/ 707232 h 1226344"/>
                <a:gd name="connsiteX38" fmla="*/ 2071687 w 6210300"/>
                <a:gd name="connsiteY38" fmla="*/ 683419 h 1226344"/>
                <a:gd name="connsiteX39" fmla="*/ 2028825 w 6210300"/>
                <a:gd name="connsiteY39" fmla="*/ 683419 h 1226344"/>
                <a:gd name="connsiteX40" fmla="*/ 2028825 w 6210300"/>
                <a:gd name="connsiteY40" fmla="*/ 664369 h 1226344"/>
                <a:gd name="connsiteX41" fmla="*/ 1985962 w 6210300"/>
                <a:gd name="connsiteY41" fmla="*/ 664369 h 1226344"/>
                <a:gd name="connsiteX42" fmla="*/ 1985962 w 6210300"/>
                <a:gd name="connsiteY42" fmla="*/ 650082 h 1226344"/>
                <a:gd name="connsiteX43" fmla="*/ 1905000 w 6210300"/>
                <a:gd name="connsiteY43" fmla="*/ 650082 h 1226344"/>
                <a:gd name="connsiteX44" fmla="*/ 1905000 w 6210300"/>
                <a:gd name="connsiteY44" fmla="*/ 616744 h 1226344"/>
                <a:gd name="connsiteX45" fmla="*/ 1752600 w 6210300"/>
                <a:gd name="connsiteY45" fmla="*/ 616744 h 1226344"/>
                <a:gd name="connsiteX46" fmla="*/ 1752600 w 6210300"/>
                <a:gd name="connsiteY46" fmla="*/ 597694 h 1226344"/>
                <a:gd name="connsiteX47" fmla="*/ 1681162 w 6210300"/>
                <a:gd name="connsiteY47" fmla="*/ 597694 h 1226344"/>
                <a:gd name="connsiteX48" fmla="*/ 1681162 w 6210300"/>
                <a:gd name="connsiteY48" fmla="*/ 578644 h 1226344"/>
                <a:gd name="connsiteX49" fmla="*/ 1652587 w 6210300"/>
                <a:gd name="connsiteY49" fmla="*/ 578644 h 1226344"/>
                <a:gd name="connsiteX50" fmla="*/ 1652587 w 6210300"/>
                <a:gd name="connsiteY50" fmla="*/ 554832 h 1226344"/>
                <a:gd name="connsiteX51" fmla="*/ 1504950 w 6210300"/>
                <a:gd name="connsiteY51" fmla="*/ 554832 h 1226344"/>
                <a:gd name="connsiteX52" fmla="*/ 1504950 w 6210300"/>
                <a:gd name="connsiteY52" fmla="*/ 531019 h 1226344"/>
                <a:gd name="connsiteX53" fmla="*/ 1476375 w 6210300"/>
                <a:gd name="connsiteY53" fmla="*/ 531019 h 1226344"/>
                <a:gd name="connsiteX54" fmla="*/ 1476375 w 6210300"/>
                <a:gd name="connsiteY54" fmla="*/ 521494 h 1226344"/>
                <a:gd name="connsiteX55" fmla="*/ 1304925 w 6210300"/>
                <a:gd name="connsiteY55" fmla="*/ 521494 h 1226344"/>
                <a:gd name="connsiteX56" fmla="*/ 1304925 w 6210300"/>
                <a:gd name="connsiteY56" fmla="*/ 497682 h 1226344"/>
                <a:gd name="connsiteX57" fmla="*/ 1276350 w 6210300"/>
                <a:gd name="connsiteY57" fmla="*/ 497682 h 1226344"/>
                <a:gd name="connsiteX58" fmla="*/ 1276350 w 6210300"/>
                <a:gd name="connsiteY58" fmla="*/ 473869 h 1226344"/>
                <a:gd name="connsiteX59" fmla="*/ 1181100 w 6210300"/>
                <a:gd name="connsiteY59" fmla="*/ 473869 h 1226344"/>
                <a:gd name="connsiteX60" fmla="*/ 1181100 w 6210300"/>
                <a:gd name="connsiteY60" fmla="*/ 459582 h 1226344"/>
                <a:gd name="connsiteX61" fmla="*/ 1128712 w 6210300"/>
                <a:gd name="connsiteY61" fmla="*/ 459582 h 1226344"/>
                <a:gd name="connsiteX62" fmla="*/ 1128712 w 6210300"/>
                <a:gd name="connsiteY62" fmla="*/ 435769 h 1226344"/>
                <a:gd name="connsiteX63" fmla="*/ 1023937 w 6210300"/>
                <a:gd name="connsiteY63" fmla="*/ 435769 h 1226344"/>
                <a:gd name="connsiteX64" fmla="*/ 1009650 w 6210300"/>
                <a:gd name="connsiteY64" fmla="*/ 435769 h 1226344"/>
                <a:gd name="connsiteX65" fmla="*/ 1009650 w 6210300"/>
                <a:gd name="connsiteY65" fmla="*/ 359569 h 1226344"/>
                <a:gd name="connsiteX66" fmla="*/ 742950 w 6210300"/>
                <a:gd name="connsiteY66" fmla="*/ 359569 h 1226344"/>
                <a:gd name="connsiteX67" fmla="*/ 742951 w 6210300"/>
                <a:gd name="connsiteY67" fmla="*/ 323850 h 1226344"/>
                <a:gd name="connsiteX68" fmla="*/ 683418 w 6210300"/>
                <a:gd name="connsiteY68" fmla="*/ 326232 h 1226344"/>
                <a:gd name="connsiteX69" fmla="*/ 681037 w 6210300"/>
                <a:gd name="connsiteY69" fmla="*/ 288132 h 1226344"/>
                <a:gd name="connsiteX70" fmla="*/ 642937 w 6210300"/>
                <a:gd name="connsiteY70" fmla="*/ 288132 h 1226344"/>
                <a:gd name="connsiteX71" fmla="*/ 642937 w 6210300"/>
                <a:gd name="connsiteY71" fmla="*/ 254794 h 1226344"/>
                <a:gd name="connsiteX72" fmla="*/ 533400 w 6210300"/>
                <a:gd name="connsiteY72" fmla="*/ 254794 h 1226344"/>
                <a:gd name="connsiteX73" fmla="*/ 533400 w 6210300"/>
                <a:gd name="connsiteY73" fmla="*/ 254794 h 1226344"/>
                <a:gd name="connsiteX74" fmla="*/ 509588 w 6210300"/>
                <a:gd name="connsiteY74" fmla="*/ 230982 h 1226344"/>
                <a:gd name="connsiteX75" fmla="*/ 509588 w 6210300"/>
                <a:gd name="connsiteY75" fmla="*/ 202407 h 1226344"/>
                <a:gd name="connsiteX76" fmla="*/ 500062 w 6210300"/>
                <a:gd name="connsiteY76" fmla="*/ 202407 h 1226344"/>
                <a:gd name="connsiteX77" fmla="*/ 481012 w 6210300"/>
                <a:gd name="connsiteY77" fmla="*/ 183357 h 1226344"/>
                <a:gd name="connsiteX78" fmla="*/ 361950 w 6210300"/>
                <a:gd name="connsiteY78" fmla="*/ 183357 h 1226344"/>
                <a:gd name="connsiteX79" fmla="*/ 361950 w 6210300"/>
                <a:gd name="connsiteY79" fmla="*/ 135732 h 1226344"/>
                <a:gd name="connsiteX80" fmla="*/ 342900 w 6210300"/>
                <a:gd name="connsiteY80" fmla="*/ 135732 h 1226344"/>
                <a:gd name="connsiteX81" fmla="*/ 342900 w 6210300"/>
                <a:gd name="connsiteY81" fmla="*/ 111919 h 1226344"/>
                <a:gd name="connsiteX82" fmla="*/ 209550 w 6210300"/>
                <a:gd name="connsiteY82" fmla="*/ 111919 h 1226344"/>
                <a:gd name="connsiteX83" fmla="*/ 209550 w 6210300"/>
                <a:gd name="connsiteY83" fmla="*/ 26194 h 1226344"/>
                <a:gd name="connsiteX84" fmla="*/ 109537 w 6210300"/>
                <a:gd name="connsiteY84" fmla="*/ 26194 h 1226344"/>
                <a:gd name="connsiteX85" fmla="*/ 111919 w 6210300"/>
                <a:gd name="connsiteY85" fmla="*/ 2381 h 1226344"/>
                <a:gd name="connsiteX86" fmla="*/ 0 w 6210300"/>
                <a:gd name="connsiteY86" fmla="*/ 0 h 1226344"/>
                <a:gd name="connsiteX0" fmla="*/ 6210300 w 6210300"/>
                <a:gd name="connsiteY0" fmla="*/ 1226344 h 1226344"/>
                <a:gd name="connsiteX1" fmla="*/ 4610100 w 6210300"/>
                <a:gd name="connsiteY1" fmla="*/ 1226344 h 1226344"/>
                <a:gd name="connsiteX2" fmla="*/ 4610100 w 6210300"/>
                <a:gd name="connsiteY2" fmla="*/ 1183482 h 1226344"/>
                <a:gd name="connsiteX3" fmla="*/ 4286250 w 6210300"/>
                <a:gd name="connsiteY3" fmla="*/ 1183482 h 1226344"/>
                <a:gd name="connsiteX4" fmla="*/ 4286250 w 6210300"/>
                <a:gd name="connsiteY4" fmla="*/ 1150144 h 1226344"/>
                <a:gd name="connsiteX5" fmla="*/ 4152900 w 6210300"/>
                <a:gd name="connsiteY5" fmla="*/ 1150144 h 1226344"/>
                <a:gd name="connsiteX6" fmla="*/ 4152900 w 6210300"/>
                <a:gd name="connsiteY6" fmla="*/ 1112044 h 1226344"/>
                <a:gd name="connsiteX7" fmla="*/ 3929062 w 6210300"/>
                <a:gd name="connsiteY7" fmla="*/ 1112044 h 1226344"/>
                <a:gd name="connsiteX8" fmla="*/ 3929062 w 6210300"/>
                <a:gd name="connsiteY8" fmla="*/ 1083469 h 1226344"/>
                <a:gd name="connsiteX9" fmla="*/ 3795712 w 6210300"/>
                <a:gd name="connsiteY9" fmla="*/ 1083469 h 1226344"/>
                <a:gd name="connsiteX10" fmla="*/ 3795712 w 6210300"/>
                <a:gd name="connsiteY10" fmla="*/ 1054894 h 1226344"/>
                <a:gd name="connsiteX11" fmla="*/ 3762375 w 6210300"/>
                <a:gd name="connsiteY11" fmla="*/ 1054894 h 1226344"/>
                <a:gd name="connsiteX12" fmla="*/ 3762375 w 6210300"/>
                <a:gd name="connsiteY12" fmla="*/ 1031082 h 1226344"/>
                <a:gd name="connsiteX13" fmla="*/ 3624262 w 6210300"/>
                <a:gd name="connsiteY13" fmla="*/ 1031082 h 1226344"/>
                <a:gd name="connsiteX14" fmla="*/ 3624262 w 6210300"/>
                <a:gd name="connsiteY14" fmla="*/ 997744 h 1226344"/>
                <a:gd name="connsiteX15" fmla="*/ 3505200 w 6210300"/>
                <a:gd name="connsiteY15" fmla="*/ 997744 h 1226344"/>
                <a:gd name="connsiteX16" fmla="*/ 3505200 w 6210300"/>
                <a:gd name="connsiteY16" fmla="*/ 969169 h 1226344"/>
                <a:gd name="connsiteX17" fmla="*/ 3224212 w 6210300"/>
                <a:gd name="connsiteY17" fmla="*/ 969169 h 1226344"/>
                <a:gd name="connsiteX18" fmla="*/ 3224212 w 6210300"/>
                <a:gd name="connsiteY18" fmla="*/ 950119 h 1226344"/>
                <a:gd name="connsiteX19" fmla="*/ 3162300 w 6210300"/>
                <a:gd name="connsiteY19" fmla="*/ 950119 h 1226344"/>
                <a:gd name="connsiteX20" fmla="*/ 3162300 w 6210300"/>
                <a:gd name="connsiteY20" fmla="*/ 935832 h 1226344"/>
                <a:gd name="connsiteX21" fmla="*/ 3067050 w 6210300"/>
                <a:gd name="connsiteY21" fmla="*/ 935832 h 1226344"/>
                <a:gd name="connsiteX22" fmla="*/ 3067050 w 6210300"/>
                <a:gd name="connsiteY22" fmla="*/ 902494 h 1226344"/>
                <a:gd name="connsiteX23" fmla="*/ 2976562 w 6210300"/>
                <a:gd name="connsiteY23" fmla="*/ 902494 h 1226344"/>
                <a:gd name="connsiteX24" fmla="*/ 2976562 w 6210300"/>
                <a:gd name="connsiteY24" fmla="*/ 883444 h 1226344"/>
                <a:gd name="connsiteX25" fmla="*/ 2733675 w 6210300"/>
                <a:gd name="connsiteY25" fmla="*/ 883444 h 1226344"/>
                <a:gd name="connsiteX26" fmla="*/ 2733675 w 6210300"/>
                <a:gd name="connsiteY26" fmla="*/ 850107 h 1226344"/>
                <a:gd name="connsiteX27" fmla="*/ 2509837 w 6210300"/>
                <a:gd name="connsiteY27" fmla="*/ 850107 h 1226344"/>
                <a:gd name="connsiteX28" fmla="*/ 2509837 w 6210300"/>
                <a:gd name="connsiteY28" fmla="*/ 788194 h 1226344"/>
                <a:gd name="connsiteX29" fmla="*/ 2466975 w 6210300"/>
                <a:gd name="connsiteY29" fmla="*/ 788194 h 1226344"/>
                <a:gd name="connsiteX30" fmla="*/ 2466975 w 6210300"/>
                <a:gd name="connsiteY30" fmla="*/ 759619 h 1226344"/>
                <a:gd name="connsiteX31" fmla="*/ 2381250 w 6210300"/>
                <a:gd name="connsiteY31" fmla="*/ 759619 h 1226344"/>
                <a:gd name="connsiteX32" fmla="*/ 2381250 w 6210300"/>
                <a:gd name="connsiteY32" fmla="*/ 750094 h 1226344"/>
                <a:gd name="connsiteX33" fmla="*/ 2266950 w 6210300"/>
                <a:gd name="connsiteY33" fmla="*/ 750094 h 1226344"/>
                <a:gd name="connsiteX34" fmla="*/ 2266950 w 6210300"/>
                <a:gd name="connsiteY34" fmla="*/ 735807 h 1226344"/>
                <a:gd name="connsiteX35" fmla="*/ 2152650 w 6210300"/>
                <a:gd name="connsiteY35" fmla="*/ 735807 h 1226344"/>
                <a:gd name="connsiteX36" fmla="*/ 2152650 w 6210300"/>
                <a:gd name="connsiteY36" fmla="*/ 707232 h 1226344"/>
                <a:gd name="connsiteX37" fmla="*/ 2071687 w 6210300"/>
                <a:gd name="connsiteY37" fmla="*/ 707232 h 1226344"/>
                <a:gd name="connsiteX38" fmla="*/ 2071687 w 6210300"/>
                <a:gd name="connsiteY38" fmla="*/ 683419 h 1226344"/>
                <a:gd name="connsiteX39" fmla="*/ 2028825 w 6210300"/>
                <a:gd name="connsiteY39" fmla="*/ 683419 h 1226344"/>
                <a:gd name="connsiteX40" fmla="*/ 2028825 w 6210300"/>
                <a:gd name="connsiteY40" fmla="*/ 664369 h 1226344"/>
                <a:gd name="connsiteX41" fmla="*/ 1985962 w 6210300"/>
                <a:gd name="connsiteY41" fmla="*/ 664369 h 1226344"/>
                <a:gd name="connsiteX42" fmla="*/ 1985962 w 6210300"/>
                <a:gd name="connsiteY42" fmla="*/ 650082 h 1226344"/>
                <a:gd name="connsiteX43" fmla="*/ 1905000 w 6210300"/>
                <a:gd name="connsiteY43" fmla="*/ 650082 h 1226344"/>
                <a:gd name="connsiteX44" fmla="*/ 1905000 w 6210300"/>
                <a:gd name="connsiteY44" fmla="*/ 616744 h 1226344"/>
                <a:gd name="connsiteX45" fmla="*/ 1752600 w 6210300"/>
                <a:gd name="connsiteY45" fmla="*/ 616744 h 1226344"/>
                <a:gd name="connsiteX46" fmla="*/ 1752600 w 6210300"/>
                <a:gd name="connsiteY46" fmla="*/ 597694 h 1226344"/>
                <a:gd name="connsiteX47" fmla="*/ 1681162 w 6210300"/>
                <a:gd name="connsiteY47" fmla="*/ 597694 h 1226344"/>
                <a:gd name="connsiteX48" fmla="*/ 1681162 w 6210300"/>
                <a:gd name="connsiteY48" fmla="*/ 578644 h 1226344"/>
                <a:gd name="connsiteX49" fmla="*/ 1652587 w 6210300"/>
                <a:gd name="connsiteY49" fmla="*/ 578644 h 1226344"/>
                <a:gd name="connsiteX50" fmla="*/ 1652587 w 6210300"/>
                <a:gd name="connsiteY50" fmla="*/ 554832 h 1226344"/>
                <a:gd name="connsiteX51" fmla="*/ 1504950 w 6210300"/>
                <a:gd name="connsiteY51" fmla="*/ 554832 h 1226344"/>
                <a:gd name="connsiteX52" fmla="*/ 1504950 w 6210300"/>
                <a:gd name="connsiteY52" fmla="*/ 531019 h 1226344"/>
                <a:gd name="connsiteX53" fmla="*/ 1476375 w 6210300"/>
                <a:gd name="connsiteY53" fmla="*/ 531019 h 1226344"/>
                <a:gd name="connsiteX54" fmla="*/ 1476375 w 6210300"/>
                <a:gd name="connsiteY54" fmla="*/ 521494 h 1226344"/>
                <a:gd name="connsiteX55" fmla="*/ 1304925 w 6210300"/>
                <a:gd name="connsiteY55" fmla="*/ 521494 h 1226344"/>
                <a:gd name="connsiteX56" fmla="*/ 1304925 w 6210300"/>
                <a:gd name="connsiteY56" fmla="*/ 497682 h 1226344"/>
                <a:gd name="connsiteX57" fmla="*/ 1276350 w 6210300"/>
                <a:gd name="connsiteY57" fmla="*/ 497682 h 1226344"/>
                <a:gd name="connsiteX58" fmla="*/ 1276350 w 6210300"/>
                <a:gd name="connsiteY58" fmla="*/ 473869 h 1226344"/>
                <a:gd name="connsiteX59" fmla="*/ 1181100 w 6210300"/>
                <a:gd name="connsiteY59" fmla="*/ 473869 h 1226344"/>
                <a:gd name="connsiteX60" fmla="*/ 1181100 w 6210300"/>
                <a:gd name="connsiteY60" fmla="*/ 459582 h 1226344"/>
                <a:gd name="connsiteX61" fmla="*/ 1128712 w 6210300"/>
                <a:gd name="connsiteY61" fmla="*/ 459582 h 1226344"/>
                <a:gd name="connsiteX62" fmla="*/ 1128712 w 6210300"/>
                <a:gd name="connsiteY62" fmla="*/ 435769 h 1226344"/>
                <a:gd name="connsiteX63" fmla="*/ 1023937 w 6210300"/>
                <a:gd name="connsiteY63" fmla="*/ 435769 h 1226344"/>
                <a:gd name="connsiteX64" fmla="*/ 1009650 w 6210300"/>
                <a:gd name="connsiteY64" fmla="*/ 435769 h 1226344"/>
                <a:gd name="connsiteX65" fmla="*/ 1009650 w 6210300"/>
                <a:gd name="connsiteY65" fmla="*/ 359569 h 1226344"/>
                <a:gd name="connsiteX66" fmla="*/ 742950 w 6210300"/>
                <a:gd name="connsiteY66" fmla="*/ 359569 h 1226344"/>
                <a:gd name="connsiteX67" fmla="*/ 742951 w 6210300"/>
                <a:gd name="connsiteY67" fmla="*/ 323850 h 1226344"/>
                <a:gd name="connsiteX68" fmla="*/ 683418 w 6210300"/>
                <a:gd name="connsiteY68" fmla="*/ 326232 h 1226344"/>
                <a:gd name="connsiteX69" fmla="*/ 681037 w 6210300"/>
                <a:gd name="connsiteY69" fmla="*/ 288132 h 1226344"/>
                <a:gd name="connsiteX70" fmla="*/ 642937 w 6210300"/>
                <a:gd name="connsiteY70" fmla="*/ 288132 h 1226344"/>
                <a:gd name="connsiteX71" fmla="*/ 642937 w 6210300"/>
                <a:gd name="connsiteY71" fmla="*/ 254794 h 1226344"/>
                <a:gd name="connsiteX72" fmla="*/ 533400 w 6210300"/>
                <a:gd name="connsiteY72" fmla="*/ 254794 h 1226344"/>
                <a:gd name="connsiteX73" fmla="*/ 533400 w 6210300"/>
                <a:gd name="connsiteY73" fmla="*/ 254794 h 1226344"/>
                <a:gd name="connsiteX74" fmla="*/ 509588 w 6210300"/>
                <a:gd name="connsiteY74" fmla="*/ 230982 h 1226344"/>
                <a:gd name="connsiteX75" fmla="*/ 509588 w 6210300"/>
                <a:gd name="connsiteY75" fmla="*/ 202407 h 1226344"/>
                <a:gd name="connsiteX76" fmla="*/ 500062 w 6210300"/>
                <a:gd name="connsiteY76" fmla="*/ 202407 h 1226344"/>
                <a:gd name="connsiteX77" fmla="*/ 481012 w 6210300"/>
                <a:gd name="connsiteY77" fmla="*/ 183357 h 1226344"/>
                <a:gd name="connsiteX78" fmla="*/ 361950 w 6210300"/>
                <a:gd name="connsiteY78" fmla="*/ 183357 h 1226344"/>
                <a:gd name="connsiteX79" fmla="*/ 361950 w 6210300"/>
                <a:gd name="connsiteY79" fmla="*/ 135732 h 1226344"/>
                <a:gd name="connsiteX80" fmla="*/ 342900 w 6210300"/>
                <a:gd name="connsiteY80" fmla="*/ 135732 h 1226344"/>
                <a:gd name="connsiteX81" fmla="*/ 342900 w 6210300"/>
                <a:gd name="connsiteY81" fmla="*/ 111919 h 1226344"/>
                <a:gd name="connsiteX82" fmla="*/ 209550 w 6210300"/>
                <a:gd name="connsiteY82" fmla="*/ 111919 h 1226344"/>
                <a:gd name="connsiteX83" fmla="*/ 209550 w 6210300"/>
                <a:gd name="connsiteY83" fmla="*/ 26194 h 1226344"/>
                <a:gd name="connsiteX84" fmla="*/ 109537 w 6210300"/>
                <a:gd name="connsiteY84" fmla="*/ 26194 h 1226344"/>
                <a:gd name="connsiteX85" fmla="*/ 104775 w 6210300"/>
                <a:gd name="connsiteY85" fmla="*/ 0 h 1226344"/>
                <a:gd name="connsiteX86" fmla="*/ 0 w 6210300"/>
                <a:gd name="connsiteY86" fmla="*/ 0 h 1226344"/>
                <a:gd name="connsiteX0" fmla="*/ 6210300 w 6210300"/>
                <a:gd name="connsiteY0" fmla="*/ 1226344 h 1226344"/>
                <a:gd name="connsiteX1" fmla="*/ 4610100 w 6210300"/>
                <a:gd name="connsiteY1" fmla="*/ 1226344 h 1226344"/>
                <a:gd name="connsiteX2" fmla="*/ 4610100 w 6210300"/>
                <a:gd name="connsiteY2" fmla="*/ 1183482 h 1226344"/>
                <a:gd name="connsiteX3" fmla="*/ 4286250 w 6210300"/>
                <a:gd name="connsiteY3" fmla="*/ 1183482 h 1226344"/>
                <a:gd name="connsiteX4" fmla="*/ 4286250 w 6210300"/>
                <a:gd name="connsiteY4" fmla="*/ 1150144 h 1226344"/>
                <a:gd name="connsiteX5" fmla="*/ 4152900 w 6210300"/>
                <a:gd name="connsiteY5" fmla="*/ 1150144 h 1226344"/>
                <a:gd name="connsiteX6" fmla="*/ 4152900 w 6210300"/>
                <a:gd name="connsiteY6" fmla="*/ 1112044 h 1226344"/>
                <a:gd name="connsiteX7" fmla="*/ 3929062 w 6210300"/>
                <a:gd name="connsiteY7" fmla="*/ 1112044 h 1226344"/>
                <a:gd name="connsiteX8" fmla="*/ 3929062 w 6210300"/>
                <a:gd name="connsiteY8" fmla="*/ 1083469 h 1226344"/>
                <a:gd name="connsiteX9" fmla="*/ 3795712 w 6210300"/>
                <a:gd name="connsiteY9" fmla="*/ 1083469 h 1226344"/>
                <a:gd name="connsiteX10" fmla="*/ 3795712 w 6210300"/>
                <a:gd name="connsiteY10" fmla="*/ 1054894 h 1226344"/>
                <a:gd name="connsiteX11" fmla="*/ 3762375 w 6210300"/>
                <a:gd name="connsiteY11" fmla="*/ 1054894 h 1226344"/>
                <a:gd name="connsiteX12" fmla="*/ 3762375 w 6210300"/>
                <a:gd name="connsiteY12" fmla="*/ 1031082 h 1226344"/>
                <a:gd name="connsiteX13" fmla="*/ 3624262 w 6210300"/>
                <a:gd name="connsiteY13" fmla="*/ 1031082 h 1226344"/>
                <a:gd name="connsiteX14" fmla="*/ 3624262 w 6210300"/>
                <a:gd name="connsiteY14" fmla="*/ 997744 h 1226344"/>
                <a:gd name="connsiteX15" fmla="*/ 3505200 w 6210300"/>
                <a:gd name="connsiteY15" fmla="*/ 997744 h 1226344"/>
                <a:gd name="connsiteX16" fmla="*/ 3505200 w 6210300"/>
                <a:gd name="connsiteY16" fmla="*/ 969169 h 1226344"/>
                <a:gd name="connsiteX17" fmla="*/ 3224212 w 6210300"/>
                <a:gd name="connsiteY17" fmla="*/ 969169 h 1226344"/>
                <a:gd name="connsiteX18" fmla="*/ 3224212 w 6210300"/>
                <a:gd name="connsiteY18" fmla="*/ 950119 h 1226344"/>
                <a:gd name="connsiteX19" fmla="*/ 3162300 w 6210300"/>
                <a:gd name="connsiteY19" fmla="*/ 950119 h 1226344"/>
                <a:gd name="connsiteX20" fmla="*/ 3162300 w 6210300"/>
                <a:gd name="connsiteY20" fmla="*/ 935832 h 1226344"/>
                <a:gd name="connsiteX21" fmla="*/ 3067050 w 6210300"/>
                <a:gd name="connsiteY21" fmla="*/ 935832 h 1226344"/>
                <a:gd name="connsiteX22" fmla="*/ 3067050 w 6210300"/>
                <a:gd name="connsiteY22" fmla="*/ 902494 h 1226344"/>
                <a:gd name="connsiteX23" fmla="*/ 2976562 w 6210300"/>
                <a:gd name="connsiteY23" fmla="*/ 902494 h 1226344"/>
                <a:gd name="connsiteX24" fmla="*/ 2976562 w 6210300"/>
                <a:gd name="connsiteY24" fmla="*/ 883444 h 1226344"/>
                <a:gd name="connsiteX25" fmla="*/ 2733675 w 6210300"/>
                <a:gd name="connsiteY25" fmla="*/ 883444 h 1226344"/>
                <a:gd name="connsiteX26" fmla="*/ 2733675 w 6210300"/>
                <a:gd name="connsiteY26" fmla="*/ 850107 h 1226344"/>
                <a:gd name="connsiteX27" fmla="*/ 2509837 w 6210300"/>
                <a:gd name="connsiteY27" fmla="*/ 850107 h 1226344"/>
                <a:gd name="connsiteX28" fmla="*/ 2509837 w 6210300"/>
                <a:gd name="connsiteY28" fmla="*/ 788194 h 1226344"/>
                <a:gd name="connsiteX29" fmla="*/ 2466975 w 6210300"/>
                <a:gd name="connsiteY29" fmla="*/ 788194 h 1226344"/>
                <a:gd name="connsiteX30" fmla="*/ 2466975 w 6210300"/>
                <a:gd name="connsiteY30" fmla="*/ 759619 h 1226344"/>
                <a:gd name="connsiteX31" fmla="*/ 2381250 w 6210300"/>
                <a:gd name="connsiteY31" fmla="*/ 759619 h 1226344"/>
                <a:gd name="connsiteX32" fmla="*/ 2381250 w 6210300"/>
                <a:gd name="connsiteY32" fmla="*/ 750094 h 1226344"/>
                <a:gd name="connsiteX33" fmla="*/ 2266950 w 6210300"/>
                <a:gd name="connsiteY33" fmla="*/ 750094 h 1226344"/>
                <a:gd name="connsiteX34" fmla="*/ 2266950 w 6210300"/>
                <a:gd name="connsiteY34" fmla="*/ 735807 h 1226344"/>
                <a:gd name="connsiteX35" fmla="*/ 2152650 w 6210300"/>
                <a:gd name="connsiteY35" fmla="*/ 735807 h 1226344"/>
                <a:gd name="connsiteX36" fmla="*/ 2152650 w 6210300"/>
                <a:gd name="connsiteY36" fmla="*/ 707232 h 1226344"/>
                <a:gd name="connsiteX37" fmla="*/ 2071687 w 6210300"/>
                <a:gd name="connsiteY37" fmla="*/ 707232 h 1226344"/>
                <a:gd name="connsiteX38" fmla="*/ 2071687 w 6210300"/>
                <a:gd name="connsiteY38" fmla="*/ 683419 h 1226344"/>
                <a:gd name="connsiteX39" fmla="*/ 2028825 w 6210300"/>
                <a:gd name="connsiteY39" fmla="*/ 683419 h 1226344"/>
                <a:gd name="connsiteX40" fmla="*/ 2028825 w 6210300"/>
                <a:gd name="connsiteY40" fmla="*/ 664369 h 1226344"/>
                <a:gd name="connsiteX41" fmla="*/ 1985962 w 6210300"/>
                <a:gd name="connsiteY41" fmla="*/ 664369 h 1226344"/>
                <a:gd name="connsiteX42" fmla="*/ 1985962 w 6210300"/>
                <a:gd name="connsiteY42" fmla="*/ 650082 h 1226344"/>
                <a:gd name="connsiteX43" fmla="*/ 1905000 w 6210300"/>
                <a:gd name="connsiteY43" fmla="*/ 650082 h 1226344"/>
                <a:gd name="connsiteX44" fmla="*/ 1905000 w 6210300"/>
                <a:gd name="connsiteY44" fmla="*/ 616744 h 1226344"/>
                <a:gd name="connsiteX45" fmla="*/ 1752600 w 6210300"/>
                <a:gd name="connsiteY45" fmla="*/ 616744 h 1226344"/>
                <a:gd name="connsiteX46" fmla="*/ 1752600 w 6210300"/>
                <a:gd name="connsiteY46" fmla="*/ 597694 h 1226344"/>
                <a:gd name="connsiteX47" fmla="*/ 1681162 w 6210300"/>
                <a:gd name="connsiteY47" fmla="*/ 597694 h 1226344"/>
                <a:gd name="connsiteX48" fmla="*/ 1681162 w 6210300"/>
                <a:gd name="connsiteY48" fmla="*/ 578644 h 1226344"/>
                <a:gd name="connsiteX49" fmla="*/ 1652587 w 6210300"/>
                <a:gd name="connsiteY49" fmla="*/ 578644 h 1226344"/>
                <a:gd name="connsiteX50" fmla="*/ 1652587 w 6210300"/>
                <a:gd name="connsiteY50" fmla="*/ 554832 h 1226344"/>
                <a:gd name="connsiteX51" fmla="*/ 1504950 w 6210300"/>
                <a:gd name="connsiteY51" fmla="*/ 554832 h 1226344"/>
                <a:gd name="connsiteX52" fmla="*/ 1504950 w 6210300"/>
                <a:gd name="connsiteY52" fmla="*/ 531019 h 1226344"/>
                <a:gd name="connsiteX53" fmla="*/ 1476375 w 6210300"/>
                <a:gd name="connsiteY53" fmla="*/ 531019 h 1226344"/>
                <a:gd name="connsiteX54" fmla="*/ 1476375 w 6210300"/>
                <a:gd name="connsiteY54" fmla="*/ 521494 h 1226344"/>
                <a:gd name="connsiteX55" fmla="*/ 1304925 w 6210300"/>
                <a:gd name="connsiteY55" fmla="*/ 521494 h 1226344"/>
                <a:gd name="connsiteX56" fmla="*/ 1304925 w 6210300"/>
                <a:gd name="connsiteY56" fmla="*/ 497682 h 1226344"/>
                <a:gd name="connsiteX57" fmla="*/ 1276350 w 6210300"/>
                <a:gd name="connsiteY57" fmla="*/ 497682 h 1226344"/>
                <a:gd name="connsiteX58" fmla="*/ 1276350 w 6210300"/>
                <a:gd name="connsiteY58" fmla="*/ 473869 h 1226344"/>
                <a:gd name="connsiteX59" fmla="*/ 1181100 w 6210300"/>
                <a:gd name="connsiteY59" fmla="*/ 473869 h 1226344"/>
                <a:gd name="connsiteX60" fmla="*/ 1181100 w 6210300"/>
                <a:gd name="connsiteY60" fmla="*/ 459582 h 1226344"/>
                <a:gd name="connsiteX61" fmla="*/ 1128712 w 6210300"/>
                <a:gd name="connsiteY61" fmla="*/ 459582 h 1226344"/>
                <a:gd name="connsiteX62" fmla="*/ 1128712 w 6210300"/>
                <a:gd name="connsiteY62" fmla="*/ 435769 h 1226344"/>
                <a:gd name="connsiteX63" fmla="*/ 1023937 w 6210300"/>
                <a:gd name="connsiteY63" fmla="*/ 435769 h 1226344"/>
                <a:gd name="connsiteX64" fmla="*/ 1009650 w 6210300"/>
                <a:gd name="connsiteY64" fmla="*/ 435769 h 1226344"/>
                <a:gd name="connsiteX65" fmla="*/ 1009650 w 6210300"/>
                <a:gd name="connsiteY65" fmla="*/ 359569 h 1226344"/>
                <a:gd name="connsiteX66" fmla="*/ 742950 w 6210300"/>
                <a:gd name="connsiteY66" fmla="*/ 359569 h 1226344"/>
                <a:gd name="connsiteX67" fmla="*/ 742951 w 6210300"/>
                <a:gd name="connsiteY67" fmla="*/ 323850 h 1226344"/>
                <a:gd name="connsiteX68" fmla="*/ 683418 w 6210300"/>
                <a:gd name="connsiteY68" fmla="*/ 326232 h 1226344"/>
                <a:gd name="connsiteX69" fmla="*/ 681037 w 6210300"/>
                <a:gd name="connsiteY69" fmla="*/ 288132 h 1226344"/>
                <a:gd name="connsiteX70" fmla="*/ 642937 w 6210300"/>
                <a:gd name="connsiteY70" fmla="*/ 288132 h 1226344"/>
                <a:gd name="connsiteX71" fmla="*/ 642937 w 6210300"/>
                <a:gd name="connsiteY71" fmla="*/ 254794 h 1226344"/>
                <a:gd name="connsiteX72" fmla="*/ 533400 w 6210300"/>
                <a:gd name="connsiteY72" fmla="*/ 254794 h 1226344"/>
                <a:gd name="connsiteX73" fmla="*/ 533400 w 6210300"/>
                <a:gd name="connsiteY73" fmla="*/ 254794 h 1226344"/>
                <a:gd name="connsiteX74" fmla="*/ 509588 w 6210300"/>
                <a:gd name="connsiteY74" fmla="*/ 230982 h 1226344"/>
                <a:gd name="connsiteX75" fmla="*/ 509588 w 6210300"/>
                <a:gd name="connsiteY75" fmla="*/ 202407 h 1226344"/>
                <a:gd name="connsiteX76" fmla="*/ 500062 w 6210300"/>
                <a:gd name="connsiteY76" fmla="*/ 202407 h 1226344"/>
                <a:gd name="connsiteX77" fmla="*/ 481012 w 6210300"/>
                <a:gd name="connsiteY77" fmla="*/ 183357 h 1226344"/>
                <a:gd name="connsiteX78" fmla="*/ 361950 w 6210300"/>
                <a:gd name="connsiteY78" fmla="*/ 183357 h 1226344"/>
                <a:gd name="connsiteX79" fmla="*/ 361950 w 6210300"/>
                <a:gd name="connsiteY79" fmla="*/ 135732 h 1226344"/>
                <a:gd name="connsiteX80" fmla="*/ 342900 w 6210300"/>
                <a:gd name="connsiteY80" fmla="*/ 135732 h 1226344"/>
                <a:gd name="connsiteX81" fmla="*/ 342900 w 6210300"/>
                <a:gd name="connsiteY81" fmla="*/ 111919 h 1226344"/>
                <a:gd name="connsiteX82" fmla="*/ 209550 w 6210300"/>
                <a:gd name="connsiteY82" fmla="*/ 111919 h 1226344"/>
                <a:gd name="connsiteX83" fmla="*/ 209550 w 6210300"/>
                <a:gd name="connsiteY83" fmla="*/ 26194 h 1226344"/>
                <a:gd name="connsiteX84" fmla="*/ 109537 w 6210300"/>
                <a:gd name="connsiteY84" fmla="*/ 26194 h 1226344"/>
                <a:gd name="connsiteX85" fmla="*/ 109538 w 6210300"/>
                <a:gd name="connsiteY85" fmla="*/ 0 h 1226344"/>
                <a:gd name="connsiteX86" fmla="*/ 0 w 6210300"/>
                <a:gd name="connsiteY86" fmla="*/ 0 h 122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210300" h="1226344">
                  <a:moveTo>
                    <a:pt x="6210300" y="1226344"/>
                  </a:moveTo>
                  <a:lnTo>
                    <a:pt x="4610100" y="1226344"/>
                  </a:lnTo>
                  <a:lnTo>
                    <a:pt x="4610100" y="1183482"/>
                  </a:lnTo>
                  <a:lnTo>
                    <a:pt x="4286250" y="1183482"/>
                  </a:lnTo>
                  <a:lnTo>
                    <a:pt x="4286250" y="1150144"/>
                  </a:lnTo>
                  <a:lnTo>
                    <a:pt x="4152900" y="1150144"/>
                  </a:lnTo>
                  <a:lnTo>
                    <a:pt x="4152900" y="1112044"/>
                  </a:lnTo>
                  <a:lnTo>
                    <a:pt x="3929062" y="1112044"/>
                  </a:lnTo>
                  <a:lnTo>
                    <a:pt x="3929062" y="1083469"/>
                  </a:lnTo>
                  <a:lnTo>
                    <a:pt x="3795712" y="1083469"/>
                  </a:lnTo>
                  <a:lnTo>
                    <a:pt x="3795712" y="1054894"/>
                  </a:lnTo>
                  <a:lnTo>
                    <a:pt x="3762375" y="1054894"/>
                  </a:lnTo>
                  <a:lnTo>
                    <a:pt x="3762375" y="1031082"/>
                  </a:lnTo>
                  <a:lnTo>
                    <a:pt x="3624262" y="1031082"/>
                  </a:lnTo>
                  <a:lnTo>
                    <a:pt x="3624262" y="997744"/>
                  </a:lnTo>
                  <a:lnTo>
                    <a:pt x="3505200" y="997744"/>
                  </a:lnTo>
                  <a:lnTo>
                    <a:pt x="3505200" y="969169"/>
                  </a:lnTo>
                  <a:lnTo>
                    <a:pt x="3224212" y="969169"/>
                  </a:lnTo>
                  <a:lnTo>
                    <a:pt x="3224212" y="950119"/>
                  </a:lnTo>
                  <a:lnTo>
                    <a:pt x="3162300" y="950119"/>
                  </a:lnTo>
                  <a:lnTo>
                    <a:pt x="3162300" y="935832"/>
                  </a:lnTo>
                  <a:lnTo>
                    <a:pt x="3067050" y="935832"/>
                  </a:lnTo>
                  <a:lnTo>
                    <a:pt x="3067050" y="902494"/>
                  </a:lnTo>
                  <a:lnTo>
                    <a:pt x="2976562" y="902494"/>
                  </a:lnTo>
                  <a:lnTo>
                    <a:pt x="2976562" y="883444"/>
                  </a:lnTo>
                  <a:lnTo>
                    <a:pt x="2733675" y="883444"/>
                  </a:lnTo>
                  <a:lnTo>
                    <a:pt x="2733675" y="850107"/>
                  </a:lnTo>
                  <a:lnTo>
                    <a:pt x="2509837" y="850107"/>
                  </a:lnTo>
                  <a:lnTo>
                    <a:pt x="2509837" y="788194"/>
                  </a:lnTo>
                  <a:lnTo>
                    <a:pt x="2466975" y="788194"/>
                  </a:lnTo>
                  <a:lnTo>
                    <a:pt x="2466975" y="759619"/>
                  </a:lnTo>
                  <a:lnTo>
                    <a:pt x="2381250" y="759619"/>
                  </a:lnTo>
                  <a:lnTo>
                    <a:pt x="2381250" y="750094"/>
                  </a:lnTo>
                  <a:lnTo>
                    <a:pt x="2266950" y="750094"/>
                  </a:lnTo>
                  <a:lnTo>
                    <a:pt x="2266950" y="735807"/>
                  </a:lnTo>
                  <a:lnTo>
                    <a:pt x="2152650" y="735807"/>
                  </a:lnTo>
                  <a:lnTo>
                    <a:pt x="2152650" y="707232"/>
                  </a:lnTo>
                  <a:lnTo>
                    <a:pt x="2071687" y="707232"/>
                  </a:lnTo>
                  <a:lnTo>
                    <a:pt x="2071687" y="683419"/>
                  </a:lnTo>
                  <a:lnTo>
                    <a:pt x="2028825" y="683419"/>
                  </a:lnTo>
                  <a:lnTo>
                    <a:pt x="2028825" y="664369"/>
                  </a:lnTo>
                  <a:lnTo>
                    <a:pt x="1985962" y="664369"/>
                  </a:lnTo>
                  <a:lnTo>
                    <a:pt x="1985962" y="650082"/>
                  </a:lnTo>
                  <a:lnTo>
                    <a:pt x="1905000" y="650082"/>
                  </a:lnTo>
                  <a:lnTo>
                    <a:pt x="1905000" y="616744"/>
                  </a:lnTo>
                  <a:lnTo>
                    <a:pt x="1752600" y="616744"/>
                  </a:lnTo>
                  <a:lnTo>
                    <a:pt x="1752600" y="597694"/>
                  </a:lnTo>
                  <a:lnTo>
                    <a:pt x="1681162" y="597694"/>
                  </a:lnTo>
                  <a:lnTo>
                    <a:pt x="1681162" y="578644"/>
                  </a:lnTo>
                  <a:lnTo>
                    <a:pt x="1652587" y="578644"/>
                  </a:lnTo>
                  <a:lnTo>
                    <a:pt x="1652587" y="554832"/>
                  </a:lnTo>
                  <a:lnTo>
                    <a:pt x="1504950" y="554832"/>
                  </a:lnTo>
                  <a:lnTo>
                    <a:pt x="1504950" y="531019"/>
                  </a:lnTo>
                  <a:lnTo>
                    <a:pt x="1476375" y="531019"/>
                  </a:lnTo>
                  <a:lnTo>
                    <a:pt x="1476375" y="521494"/>
                  </a:lnTo>
                  <a:lnTo>
                    <a:pt x="1304925" y="521494"/>
                  </a:lnTo>
                  <a:lnTo>
                    <a:pt x="1304925" y="497682"/>
                  </a:lnTo>
                  <a:lnTo>
                    <a:pt x="1276350" y="497682"/>
                  </a:lnTo>
                  <a:lnTo>
                    <a:pt x="1276350" y="473869"/>
                  </a:lnTo>
                  <a:lnTo>
                    <a:pt x="1181100" y="473869"/>
                  </a:lnTo>
                  <a:lnTo>
                    <a:pt x="1181100" y="459582"/>
                  </a:lnTo>
                  <a:lnTo>
                    <a:pt x="1128712" y="459582"/>
                  </a:lnTo>
                  <a:lnTo>
                    <a:pt x="1128712" y="435769"/>
                  </a:lnTo>
                  <a:lnTo>
                    <a:pt x="1023937" y="435769"/>
                  </a:lnTo>
                  <a:lnTo>
                    <a:pt x="1009650" y="435769"/>
                  </a:lnTo>
                  <a:lnTo>
                    <a:pt x="1009650" y="359569"/>
                  </a:lnTo>
                  <a:lnTo>
                    <a:pt x="742950" y="359569"/>
                  </a:lnTo>
                  <a:cubicBezTo>
                    <a:pt x="742950" y="347663"/>
                    <a:pt x="742951" y="335756"/>
                    <a:pt x="742951" y="323850"/>
                  </a:cubicBezTo>
                  <a:lnTo>
                    <a:pt x="683418" y="326232"/>
                  </a:lnTo>
                  <a:lnTo>
                    <a:pt x="681037" y="288132"/>
                  </a:lnTo>
                  <a:lnTo>
                    <a:pt x="642937" y="288132"/>
                  </a:lnTo>
                  <a:lnTo>
                    <a:pt x="642937" y="254794"/>
                  </a:lnTo>
                  <a:lnTo>
                    <a:pt x="533400" y="254794"/>
                  </a:lnTo>
                  <a:lnTo>
                    <a:pt x="533400" y="254794"/>
                  </a:lnTo>
                  <a:lnTo>
                    <a:pt x="509588" y="230982"/>
                  </a:lnTo>
                  <a:lnTo>
                    <a:pt x="509588" y="202407"/>
                  </a:lnTo>
                  <a:lnTo>
                    <a:pt x="500062" y="202407"/>
                  </a:lnTo>
                  <a:lnTo>
                    <a:pt x="481012" y="183357"/>
                  </a:lnTo>
                  <a:lnTo>
                    <a:pt x="361950" y="183357"/>
                  </a:lnTo>
                  <a:lnTo>
                    <a:pt x="361950" y="135732"/>
                  </a:lnTo>
                  <a:lnTo>
                    <a:pt x="342900" y="135732"/>
                  </a:lnTo>
                  <a:lnTo>
                    <a:pt x="342900" y="111919"/>
                  </a:lnTo>
                  <a:lnTo>
                    <a:pt x="209550" y="111919"/>
                  </a:lnTo>
                  <a:lnTo>
                    <a:pt x="209550" y="26194"/>
                  </a:lnTo>
                  <a:lnTo>
                    <a:pt x="109537" y="26194"/>
                  </a:lnTo>
                  <a:cubicBezTo>
                    <a:pt x="109537" y="17463"/>
                    <a:pt x="109538" y="8731"/>
                    <a:pt x="109538" y="0"/>
                  </a:cubicBezTo>
                  <a:lnTo>
                    <a:pt x="0" y="0"/>
                  </a:lnTo>
                </a:path>
              </a:pathLst>
            </a:custGeom>
            <a:noFill/>
            <a:ln w="28575">
              <a:solidFill>
                <a:srgbClr val="2ECCA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S PGothic" charset="0"/>
                <a:cs typeface="+mn-cs"/>
              </a:endParaRPr>
            </a:p>
          </p:txBody>
        </p:sp>
        <p:cxnSp>
          <p:nvCxnSpPr>
            <p:cNvPr id="23" name="Straight Connector 22">
              <a:extLst>
                <a:ext uri="{FF2B5EF4-FFF2-40B4-BE49-F238E27FC236}">
                  <a16:creationId xmlns:a16="http://schemas.microsoft.com/office/drawing/2014/main" id="{021FCE99-FAA9-BC56-E8AD-145ECE84FE30}"/>
                </a:ext>
              </a:extLst>
            </p:cNvPr>
            <p:cNvCxnSpPr/>
            <p:nvPr/>
          </p:nvCxnSpPr>
          <p:spPr bwMode="auto">
            <a:xfrm>
              <a:off x="6463231" y="4304483"/>
              <a:ext cx="5355372"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AA8FCA7-B2FD-4E6D-9179-0DBB43FDF186}"/>
                </a:ext>
              </a:extLst>
            </p:cNvPr>
            <p:cNvCxnSpPr>
              <a:cxnSpLocks/>
            </p:cNvCxnSpPr>
            <p:nvPr/>
          </p:nvCxnSpPr>
          <p:spPr bwMode="auto">
            <a:xfrm>
              <a:off x="6463231" y="1594876"/>
              <a:ext cx="0" cy="2747707"/>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BAE30C5-C017-4738-023F-5B6B0FB85F6E}"/>
                </a:ext>
              </a:extLst>
            </p:cNvPr>
            <p:cNvCxnSpPr>
              <a:cxnSpLocks/>
            </p:cNvCxnSpPr>
            <p:nvPr/>
          </p:nvCxnSpPr>
          <p:spPr bwMode="auto">
            <a:xfrm rot="5400000">
              <a:off x="6430251" y="1667753"/>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815055A-0A62-4911-A377-4CE5CEE78FB0}"/>
                </a:ext>
              </a:extLst>
            </p:cNvPr>
            <p:cNvCxnSpPr>
              <a:cxnSpLocks/>
            </p:cNvCxnSpPr>
            <p:nvPr/>
          </p:nvCxnSpPr>
          <p:spPr bwMode="auto">
            <a:xfrm rot="5400000">
              <a:off x="6430251" y="2176192"/>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B06E0D9-DCA3-E179-D0EF-7F80D9CE6CD1}"/>
                </a:ext>
              </a:extLst>
            </p:cNvPr>
            <p:cNvCxnSpPr>
              <a:cxnSpLocks/>
            </p:cNvCxnSpPr>
            <p:nvPr/>
          </p:nvCxnSpPr>
          <p:spPr bwMode="auto">
            <a:xfrm rot="5400000">
              <a:off x="6430251" y="26846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18BBC34-1859-DF9E-ABC7-B624D1A38FFD}"/>
                </a:ext>
              </a:extLst>
            </p:cNvPr>
            <p:cNvCxnSpPr>
              <a:cxnSpLocks/>
            </p:cNvCxnSpPr>
            <p:nvPr/>
          </p:nvCxnSpPr>
          <p:spPr bwMode="auto">
            <a:xfrm rot="5400000">
              <a:off x="6430251" y="3193070"/>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BD47EB5-99F2-DFC2-EECC-5C5E6FA07120}"/>
                </a:ext>
              </a:extLst>
            </p:cNvPr>
            <p:cNvCxnSpPr>
              <a:cxnSpLocks/>
            </p:cNvCxnSpPr>
            <p:nvPr/>
          </p:nvCxnSpPr>
          <p:spPr bwMode="auto">
            <a:xfrm rot="5400000">
              <a:off x="6430251" y="3701509"/>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B229450-F8DF-DE4E-C468-CC0BBA5C2D3C}"/>
                </a:ext>
              </a:extLst>
            </p:cNvPr>
            <p:cNvCxnSpPr>
              <a:cxnSpLocks/>
            </p:cNvCxnSpPr>
            <p:nvPr/>
          </p:nvCxnSpPr>
          <p:spPr bwMode="auto">
            <a:xfrm rot="5400000">
              <a:off x="6430251" y="4209949"/>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5170B8D-50E3-D89C-F28B-CBC97657D206}"/>
                </a:ext>
              </a:extLst>
            </p:cNvPr>
            <p:cNvCxnSpPr>
              <a:cxnSpLocks/>
            </p:cNvCxnSpPr>
            <p:nvPr/>
          </p:nvCxnSpPr>
          <p:spPr bwMode="auto">
            <a:xfrm rot="10800000">
              <a:off x="6462365"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988DDD2-BC4B-0E8F-EE01-1E5EFAF5A4E5}"/>
                </a:ext>
              </a:extLst>
            </p:cNvPr>
            <p:cNvCxnSpPr>
              <a:cxnSpLocks/>
            </p:cNvCxnSpPr>
            <p:nvPr/>
          </p:nvCxnSpPr>
          <p:spPr bwMode="auto">
            <a:xfrm rot="10800000">
              <a:off x="6865102"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3916F0B-808B-4EC7-5A94-F602466CECBD}"/>
                </a:ext>
              </a:extLst>
            </p:cNvPr>
            <p:cNvCxnSpPr>
              <a:cxnSpLocks/>
            </p:cNvCxnSpPr>
            <p:nvPr/>
          </p:nvCxnSpPr>
          <p:spPr bwMode="auto">
            <a:xfrm rot="10800000">
              <a:off x="7267839"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95D35DC-72B3-3277-0BD1-5392E3162364}"/>
                </a:ext>
              </a:extLst>
            </p:cNvPr>
            <p:cNvCxnSpPr>
              <a:cxnSpLocks/>
            </p:cNvCxnSpPr>
            <p:nvPr/>
          </p:nvCxnSpPr>
          <p:spPr bwMode="auto">
            <a:xfrm rot="10800000">
              <a:off x="7670576"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0EB3B03-F539-541C-0CCA-D10BB4A89A4B}"/>
                </a:ext>
              </a:extLst>
            </p:cNvPr>
            <p:cNvCxnSpPr>
              <a:cxnSpLocks/>
            </p:cNvCxnSpPr>
            <p:nvPr/>
          </p:nvCxnSpPr>
          <p:spPr bwMode="auto">
            <a:xfrm rot="10800000">
              <a:off x="8073313"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E0B73C0-99A7-D047-11E8-D37A5587A5D1}"/>
                </a:ext>
              </a:extLst>
            </p:cNvPr>
            <p:cNvCxnSpPr>
              <a:cxnSpLocks/>
            </p:cNvCxnSpPr>
            <p:nvPr/>
          </p:nvCxnSpPr>
          <p:spPr bwMode="auto">
            <a:xfrm rot="10800000">
              <a:off x="8476050"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E4A90BF-7C13-D6E9-3ED1-6E32E532C6A4}"/>
                </a:ext>
              </a:extLst>
            </p:cNvPr>
            <p:cNvCxnSpPr>
              <a:cxnSpLocks/>
            </p:cNvCxnSpPr>
            <p:nvPr/>
          </p:nvCxnSpPr>
          <p:spPr bwMode="auto">
            <a:xfrm rot="10800000">
              <a:off x="8878787"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25F4D4A-2EA0-4CA1-EEAE-1E0728D64788}"/>
                </a:ext>
              </a:extLst>
            </p:cNvPr>
            <p:cNvCxnSpPr>
              <a:cxnSpLocks/>
            </p:cNvCxnSpPr>
            <p:nvPr/>
          </p:nvCxnSpPr>
          <p:spPr bwMode="auto">
            <a:xfrm rot="10800000">
              <a:off x="9281524"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5576C51-C661-74A9-381C-470140442366}"/>
                </a:ext>
              </a:extLst>
            </p:cNvPr>
            <p:cNvCxnSpPr>
              <a:cxnSpLocks/>
            </p:cNvCxnSpPr>
            <p:nvPr/>
          </p:nvCxnSpPr>
          <p:spPr bwMode="auto">
            <a:xfrm rot="10800000">
              <a:off x="9684261"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335FB54-BE13-6463-2FC3-4C3B8A1FA093}"/>
                </a:ext>
              </a:extLst>
            </p:cNvPr>
            <p:cNvCxnSpPr>
              <a:cxnSpLocks/>
            </p:cNvCxnSpPr>
            <p:nvPr/>
          </p:nvCxnSpPr>
          <p:spPr bwMode="auto">
            <a:xfrm rot="10800000">
              <a:off x="10086998"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B420D82-81F2-9DE6-B130-A2CD2361D34D}"/>
                </a:ext>
              </a:extLst>
            </p:cNvPr>
            <p:cNvCxnSpPr>
              <a:cxnSpLocks/>
            </p:cNvCxnSpPr>
            <p:nvPr/>
          </p:nvCxnSpPr>
          <p:spPr bwMode="auto">
            <a:xfrm rot="10800000">
              <a:off x="10489735"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4866918-ACF7-A5A5-F8CD-093115356E9A}"/>
                </a:ext>
              </a:extLst>
            </p:cNvPr>
            <p:cNvCxnSpPr>
              <a:cxnSpLocks/>
            </p:cNvCxnSpPr>
            <p:nvPr/>
          </p:nvCxnSpPr>
          <p:spPr bwMode="auto">
            <a:xfrm rot="10800000">
              <a:off x="10892472"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77EA06F-1BA1-29CA-457E-17F6D3C60F58}"/>
                </a:ext>
              </a:extLst>
            </p:cNvPr>
            <p:cNvCxnSpPr>
              <a:cxnSpLocks/>
            </p:cNvCxnSpPr>
            <p:nvPr/>
          </p:nvCxnSpPr>
          <p:spPr bwMode="auto">
            <a:xfrm rot="10800000">
              <a:off x="11295209"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FDB4A4C-315F-BC69-13B5-8ED661DCED6D}"/>
                </a:ext>
              </a:extLst>
            </p:cNvPr>
            <p:cNvCxnSpPr>
              <a:cxnSpLocks/>
            </p:cNvCxnSpPr>
            <p:nvPr/>
          </p:nvCxnSpPr>
          <p:spPr bwMode="auto">
            <a:xfrm rot="10800000">
              <a:off x="11697940" y="4297131"/>
              <a:ext cx="0" cy="72000"/>
            </a:xfrm>
            <a:prstGeom prst="line">
              <a:avLst/>
            </a:prstGeom>
            <a:solidFill>
              <a:schemeClr val="accent1"/>
            </a:solidFill>
            <a:ln w="28575" cap="flat" cmpd="sng" algn="ctr">
              <a:solidFill>
                <a:schemeClr val="bg1"/>
              </a:solidFill>
              <a:prstDash val="solid"/>
              <a:round/>
              <a:headEnd type="none" w="med" len="med"/>
              <a:tailEnd type="none" w="med" len="med"/>
            </a:ln>
            <a:effectLst/>
          </p:spPr>
        </p:cxnSp>
        <p:sp>
          <p:nvSpPr>
            <p:cNvPr id="59" name="Freeform: Shape 58">
              <a:extLst>
                <a:ext uri="{FF2B5EF4-FFF2-40B4-BE49-F238E27FC236}">
                  <a16:creationId xmlns:a16="http://schemas.microsoft.com/office/drawing/2014/main" id="{CC6877ED-2B58-2937-77F9-BCFB327B1227}"/>
                </a:ext>
              </a:extLst>
            </p:cNvPr>
            <p:cNvSpPr/>
            <p:nvPr/>
          </p:nvSpPr>
          <p:spPr bwMode="auto">
            <a:xfrm>
              <a:off x="6466251" y="1697733"/>
              <a:ext cx="5231687" cy="1885950"/>
            </a:xfrm>
            <a:custGeom>
              <a:avLst/>
              <a:gdLst>
                <a:gd name="connsiteX0" fmla="*/ 7000875 w 7000875"/>
                <a:gd name="connsiteY0" fmla="*/ 1885950 h 1885950"/>
                <a:gd name="connsiteX1" fmla="*/ 5091113 w 7000875"/>
                <a:gd name="connsiteY1" fmla="*/ 1885950 h 1885950"/>
                <a:gd name="connsiteX2" fmla="*/ 5091113 w 7000875"/>
                <a:gd name="connsiteY2" fmla="*/ 1800225 h 1885950"/>
                <a:gd name="connsiteX3" fmla="*/ 4886325 w 7000875"/>
                <a:gd name="connsiteY3" fmla="*/ 1800225 h 1885950"/>
                <a:gd name="connsiteX4" fmla="*/ 4886325 w 7000875"/>
                <a:gd name="connsiteY4" fmla="*/ 1733550 h 1885950"/>
                <a:gd name="connsiteX5" fmla="*/ 4491038 w 7000875"/>
                <a:gd name="connsiteY5" fmla="*/ 1733550 h 1885950"/>
                <a:gd name="connsiteX6" fmla="*/ 4491038 w 7000875"/>
                <a:gd name="connsiteY6" fmla="*/ 1690687 h 1885950"/>
                <a:gd name="connsiteX7" fmla="*/ 3614738 w 7000875"/>
                <a:gd name="connsiteY7" fmla="*/ 1690687 h 1885950"/>
                <a:gd name="connsiteX8" fmla="*/ 3614738 w 7000875"/>
                <a:gd name="connsiteY8" fmla="*/ 1657350 h 1885950"/>
                <a:gd name="connsiteX9" fmla="*/ 3524250 w 7000875"/>
                <a:gd name="connsiteY9" fmla="*/ 1657350 h 1885950"/>
                <a:gd name="connsiteX10" fmla="*/ 3524250 w 7000875"/>
                <a:gd name="connsiteY10" fmla="*/ 1619250 h 1885950"/>
                <a:gd name="connsiteX11" fmla="*/ 3438525 w 7000875"/>
                <a:gd name="connsiteY11" fmla="*/ 1619250 h 1885950"/>
                <a:gd name="connsiteX12" fmla="*/ 3438525 w 7000875"/>
                <a:gd name="connsiteY12" fmla="*/ 1581150 h 1885950"/>
                <a:gd name="connsiteX13" fmla="*/ 3386138 w 7000875"/>
                <a:gd name="connsiteY13" fmla="*/ 1581150 h 1885950"/>
                <a:gd name="connsiteX14" fmla="*/ 3386138 w 7000875"/>
                <a:gd name="connsiteY14" fmla="*/ 1547812 h 1885950"/>
                <a:gd name="connsiteX15" fmla="*/ 3305175 w 7000875"/>
                <a:gd name="connsiteY15" fmla="*/ 1547812 h 1885950"/>
                <a:gd name="connsiteX16" fmla="*/ 3305175 w 7000875"/>
                <a:gd name="connsiteY16" fmla="*/ 1509712 h 1885950"/>
                <a:gd name="connsiteX17" fmla="*/ 3248025 w 7000875"/>
                <a:gd name="connsiteY17" fmla="*/ 1509712 h 1885950"/>
                <a:gd name="connsiteX18" fmla="*/ 3248025 w 7000875"/>
                <a:gd name="connsiteY18" fmla="*/ 1447800 h 1885950"/>
                <a:gd name="connsiteX19" fmla="*/ 3124200 w 7000875"/>
                <a:gd name="connsiteY19" fmla="*/ 1447800 h 1885950"/>
                <a:gd name="connsiteX20" fmla="*/ 3124200 w 7000875"/>
                <a:gd name="connsiteY20" fmla="*/ 1423987 h 1885950"/>
                <a:gd name="connsiteX21" fmla="*/ 3048000 w 7000875"/>
                <a:gd name="connsiteY21" fmla="*/ 1423987 h 1885950"/>
                <a:gd name="connsiteX22" fmla="*/ 3048000 w 7000875"/>
                <a:gd name="connsiteY22" fmla="*/ 1390650 h 1885950"/>
                <a:gd name="connsiteX23" fmla="*/ 2628900 w 7000875"/>
                <a:gd name="connsiteY23" fmla="*/ 1390650 h 1885950"/>
                <a:gd name="connsiteX24" fmla="*/ 2628900 w 7000875"/>
                <a:gd name="connsiteY24" fmla="*/ 1347787 h 1885950"/>
                <a:gd name="connsiteX25" fmla="*/ 2443163 w 7000875"/>
                <a:gd name="connsiteY25" fmla="*/ 1347787 h 1885950"/>
                <a:gd name="connsiteX26" fmla="*/ 2443163 w 7000875"/>
                <a:gd name="connsiteY26" fmla="*/ 1304925 h 1885950"/>
                <a:gd name="connsiteX27" fmla="*/ 2266950 w 7000875"/>
                <a:gd name="connsiteY27" fmla="*/ 1304925 h 1885950"/>
                <a:gd name="connsiteX28" fmla="*/ 2266950 w 7000875"/>
                <a:gd name="connsiteY28" fmla="*/ 1271587 h 1885950"/>
                <a:gd name="connsiteX29" fmla="*/ 2219325 w 7000875"/>
                <a:gd name="connsiteY29" fmla="*/ 1271587 h 1885950"/>
                <a:gd name="connsiteX30" fmla="*/ 2219325 w 7000875"/>
                <a:gd name="connsiteY30" fmla="*/ 1247775 h 1885950"/>
                <a:gd name="connsiteX31" fmla="*/ 1838325 w 7000875"/>
                <a:gd name="connsiteY31" fmla="*/ 1247775 h 1885950"/>
                <a:gd name="connsiteX32" fmla="*/ 1838325 w 7000875"/>
                <a:gd name="connsiteY32" fmla="*/ 1219200 h 1885950"/>
                <a:gd name="connsiteX33" fmla="*/ 1809750 w 7000875"/>
                <a:gd name="connsiteY33" fmla="*/ 1219200 h 1885950"/>
                <a:gd name="connsiteX34" fmla="*/ 1809750 w 7000875"/>
                <a:gd name="connsiteY34" fmla="*/ 1200150 h 1885950"/>
                <a:gd name="connsiteX35" fmla="*/ 1800225 w 7000875"/>
                <a:gd name="connsiteY35" fmla="*/ 1200150 h 1885950"/>
                <a:gd name="connsiteX36" fmla="*/ 1800225 w 7000875"/>
                <a:gd name="connsiteY36" fmla="*/ 1181100 h 1885950"/>
                <a:gd name="connsiteX37" fmla="*/ 1733550 w 7000875"/>
                <a:gd name="connsiteY37" fmla="*/ 1181100 h 1885950"/>
                <a:gd name="connsiteX38" fmla="*/ 1733550 w 7000875"/>
                <a:gd name="connsiteY38" fmla="*/ 1157287 h 1885950"/>
                <a:gd name="connsiteX39" fmla="*/ 1652588 w 7000875"/>
                <a:gd name="connsiteY39" fmla="*/ 1157287 h 1885950"/>
                <a:gd name="connsiteX40" fmla="*/ 1652588 w 7000875"/>
                <a:gd name="connsiteY40" fmla="*/ 1071562 h 1885950"/>
                <a:gd name="connsiteX41" fmla="*/ 1609725 w 7000875"/>
                <a:gd name="connsiteY41" fmla="*/ 1071562 h 1885950"/>
                <a:gd name="connsiteX42" fmla="*/ 1609725 w 7000875"/>
                <a:gd name="connsiteY42" fmla="*/ 1042987 h 1885950"/>
                <a:gd name="connsiteX43" fmla="*/ 1600200 w 7000875"/>
                <a:gd name="connsiteY43" fmla="*/ 1042987 h 1885950"/>
                <a:gd name="connsiteX44" fmla="*/ 1600200 w 7000875"/>
                <a:gd name="connsiteY44" fmla="*/ 1004887 h 1885950"/>
                <a:gd name="connsiteX45" fmla="*/ 1462088 w 7000875"/>
                <a:gd name="connsiteY45" fmla="*/ 1004887 h 1885950"/>
                <a:gd name="connsiteX46" fmla="*/ 1462088 w 7000875"/>
                <a:gd name="connsiteY46" fmla="*/ 952500 h 1885950"/>
                <a:gd name="connsiteX47" fmla="*/ 1295400 w 7000875"/>
                <a:gd name="connsiteY47" fmla="*/ 952500 h 1885950"/>
                <a:gd name="connsiteX48" fmla="*/ 1295400 w 7000875"/>
                <a:gd name="connsiteY48" fmla="*/ 871537 h 1885950"/>
                <a:gd name="connsiteX49" fmla="*/ 1185863 w 7000875"/>
                <a:gd name="connsiteY49" fmla="*/ 871537 h 1885950"/>
                <a:gd name="connsiteX50" fmla="*/ 1185863 w 7000875"/>
                <a:gd name="connsiteY50" fmla="*/ 833437 h 1885950"/>
                <a:gd name="connsiteX51" fmla="*/ 1138238 w 7000875"/>
                <a:gd name="connsiteY51" fmla="*/ 833437 h 1885950"/>
                <a:gd name="connsiteX52" fmla="*/ 1138238 w 7000875"/>
                <a:gd name="connsiteY52" fmla="*/ 757237 h 1885950"/>
                <a:gd name="connsiteX53" fmla="*/ 1133475 w 7000875"/>
                <a:gd name="connsiteY53" fmla="*/ 757237 h 1885950"/>
                <a:gd name="connsiteX54" fmla="*/ 1133475 w 7000875"/>
                <a:gd name="connsiteY54" fmla="*/ 742950 h 1885950"/>
                <a:gd name="connsiteX55" fmla="*/ 1100138 w 7000875"/>
                <a:gd name="connsiteY55" fmla="*/ 742950 h 1885950"/>
                <a:gd name="connsiteX56" fmla="*/ 1109663 w 7000875"/>
                <a:gd name="connsiteY56" fmla="*/ 733425 h 1885950"/>
                <a:gd name="connsiteX57" fmla="*/ 1095375 w 7000875"/>
                <a:gd name="connsiteY57" fmla="*/ 733425 h 1885950"/>
                <a:gd name="connsiteX58" fmla="*/ 1095375 w 7000875"/>
                <a:gd name="connsiteY58" fmla="*/ 709612 h 1885950"/>
                <a:gd name="connsiteX59" fmla="*/ 995363 w 7000875"/>
                <a:gd name="connsiteY59" fmla="*/ 709612 h 1885950"/>
                <a:gd name="connsiteX60" fmla="*/ 995363 w 7000875"/>
                <a:gd name="connsiteY60" fmla="*/ 661987 h 1885950"/>
                <a:gd name="connsiteX61" fmla="*/ 971550 w 7000875"/>
                <a:gd name="connsiteY61" fmla="*/ 661987 h 1885950"/>
                <a:gd name="connsiteX62" fmla="*/ 971550 w 7000875"/>
                <a:gd name="connsiteY62" fmla="*/ 628650 h 1885950"/>
                <a:gd name="connsiteX63" fmla="*/ 862013 w 7000875"/>
                <a:gd name="connsiteY63" fmla="*/ 628650 h 1885950"/>
                <a:gd name="connsiteX64" fmla="*/ 862013 w 7000875"/>
                <a:gd name="connsiteY64" fmla="*/ 604837 h 1885950"/>
                <a:gd name="connsiteX65" fmla="*/ 838200 w 7000875"/>
                <a:gd name="connsiteY65" fmla="*/ 604837 h 1885950"/>
                <a:gd name="connsiteX66" fmla="*/ 838200 w 7000875"/>
                <a:gd name="connsiteY66" fmla="*/ 576262 h 1885950"/>
                <a:gd name="connsiteX67" fmla="*/ 823913 w 7000875"/>
                <a:gd name="connsiteY67" fmla="*/ 576262 h 1885950"/>
                <a:gd name="connsiteX68" fmla="*/ 823913 w 7000875"/>
                <a:gd name="connsiteY68" fmla="*/ 547687 h 1885950"/>
                <a:gd name="connsiteX69" fmla="*/ 804863 w 7000875"/>
                <a:gd name="connsiteY69" fmla="*/ 547687 h 1885950"/>
                <a:gd name="connsiteX70" fmla="*/ 804863 w 7000875"/>
                <a:gd name="connsiteY70" fmla="*/ 523875 h 1885950"/>
                <a:gd name="connsiteX71" fmla="*/ 771525 w 7000875"/>
                <a:gd name="connsiteY71" fmla="*/ 523875 h 1885950"/>
                <a:gd name="connsiteX72" fmla="*/ 771525 w 7000875"/>
                <a:gd name="connsiteY72" fmla="*/ 495300 h 1885950"/>
                <a:gd name="connsiteX73" fmla="*/ 681038 w 7000875"/>
                <a:gd name="connsiteY73" fmla="*/ 495300 h 1885950"/>
                <a:gd name="connsiteX74" fmla="*/ 681038 w 7000875"/>
                <a:gd name="connsiteY74" fmla="*/ 452437 h 1885950"/>
                <a:gd name="connsiteX75" fmla="*/ 557213 w 7000875"/>
                <a:gd name="connsiteY75" fmla="*/ 452437 h 1885950"/>
                <a:gd name="connsiteX76" fmla="*/ 557213 w 7000875"/>
                <a:gd name="connsiteY76" fmla="*/ 433387 h 1885950"/>
                <a:gd name="connsiteX77" fmla="*/ 509588 w 7000875"/>
                <a:gd name="connsiteY77" fmla="*/ 433387 h 1885950"/>
                <a:gd name="connsiteX78" fmla="*/ 509588 w 7000875"/>
                <a:gd name="connsiteY78" fmla="*/ 381000 h 1885950"/>
                <a:gd name="connsiteX79" fmla="*/ 500063 w 7000875"/>
                <a:gd name="connsiteY79" fmla="*/ 381000 h 1885950"/>
                <a:gd name="connsiteX80" fmla="*/ 500063 w 7000875"/>
                <a:gd name="connsiteY80" fmla="*/ 352425 h 1885950"/>
                <a:gd name="connsiteX81" fmla="*/ 485775 w 7000875"/>
                <a:gd name="connsiteY81" fmla="*/ 352425 h 1885950"/>
                <a:gd name="connsiteX82" fmla="*/ 485775 w 7000875"/>
                <a:gd name="connsiteY82" fmla="*/ 280987 h 1885950"/>
                <a:gd name="connsiteX83" fmla="*/ 333375 w 7000875"/>
                <a:gd name="connsiteY83" fmla="*/ 280987 h 1885950"/>
                <a:gd name="connsiteX84" fmla="*/ 333375 w 7000875"/>
                <a:gd name="connsiteY84" fmla="*/ 209550 h 1885950"/>
                <a:gd name="connsiteX85" fmla="*/ 261938 w 7000875"/>
                <a:gd name="connsiteY85" fmla="*/ 209550 h 1885950"/>
                <a:gd name="connsiteX86" fmla="*/ 261938 w 7000875"/>
                <a:gd name="connsiteY86" fmla="*/ 171450 h 1885950"/>
                <a:gd name="connsiteX87" fmla="*/ 190500 w 7000875"/>
                <a:gd name="connsiteY87" fmla="*/ 171450 h 1885950"/>
                <a:gd name="connsiteX88" fmla="*/ 190500 w 7000875"/>
                <a:gd name="connsiteY88" fmla="*/ 95250 h 1885950"/>
                <a:gd name="connsiteX89" fmla="*/ 152400 w 7000875"/>
                <a:gd name="connsiteY89" fmla="*/ 95250 h 1885950"/>
                <a:gd name="connsiteX90" fmla="*/ 152400 w 7000875"/>
                <a:gd name="connsiteY90" fmla="*/ 71437 h 1885950"/>
                <a:gd name="connsiteX91" fmla="*/ 76200 w 7000875"/>
                <a:gd name="connsiteY91" fmla="*/ 71437 h 1885950"/>
                <a:gd name="connsiteX92" fmla="*/ 76200 w 7000875"/>
                <a:gd name="connsiteY92" fmla="*/ 42862 h 1885950"/>
                <a:gd name="connsiteX93" fmla="*/ 0 w 7000875"/>
                <a:gd name="connsiteY93" fmla="*/ 42862 h 1885950"/>
                <a:gd name="connsiteX94" fmla="*/ 0 w 7000875"/>
                <a:gd name="connsiteY94" fmla="*/ 0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000875" h="1885950">
                  <a:moveTo>
                    <a:pt x="7000875" y="1885950"/>
                  </a:moveTo>
                  <a:lnTo>
                    <a:pt x="5091113" y="1885950"/>
                  </a:lnTo>
                  <a:lnTo>
                    <a:pt x="5091113" y="1800225"/>
                  </a:lnTo>
                  <a:lnTo>
                    <a:pt x="4886325" y="1800225"/>
                  </a:lnTo>
                  <a:lnTo>
                    <a:pt x="4886325" y="1733550"/>
                  </a:lnTo>
                  <a:lnTo>
                    <a:pt x="4491038" y="1733550"/>
                  </a:lnTo>
                  <a:lnTo>
                    <a:pt x="4491038" y="1690687"/>
                  </a:lnTo>
                  <a:lnTo>
                    <a:pt x="3614738" y="1690687"/>
                  </a:lnTo>
                  <a:lnTo>
                    <a:pt x="3614738" y="1657350"/>
                  </a:lnTo>
                  <a:lnTo>
                    <a:pt x="3524250" y="1657350"/>
                  </a:lnTo>
                  <a:lnTo>
                    <a:pt x="3524250" y="1619250"/>
                  </a:lnTo>
                  <a:lnTo>
                    <a:pt x="3438525" y="1619250"/>
                  </a:lnTo>
                  <a:lnTo>
                    <a:pt x="3438525" y="1581150"/>
                  </a:lnTo>
                  <a:lnTo>
                    <a:pt x="3386138" y="1581150"/>
                  </a:lnTo>
                  <a:lnTo>
                    <a:pt x="3386138" y="1547812"/>
                  </a:lnTo>
                  <a:lnTo>
                    <a:pt x="3305175" y="1547812"/>
                  </a:lnTo>
                  <a:lnTo>
                    <a:pt x="3305175" y="1509712"/>
                  </a:lnTo>
                  <a:lnTo>
                    <a:pt x="3248025" y="1509712"/>
                  </a:lnTo>
                  <a:lnTo>
                    <a:pt x="3248025" y="1447800"/>
                  </a:lnTo>
                  <a:lnTo>
                    <a:pt x="3124200" y="1447800"/>
                  </a:lnTo>
                  <a:lnTo>
                    <a:pt x="3124200" y="1423987"/>
                  </a:lnTo>
                  <a:lnTo>
                    <a:pt x="3048000" y="1423987"/>
                  </a:lnTo>
                  <a:lnTo>
                    <a:pt x="3048000" y="1390650"/>
                  </a:lnTo>
                  <a:lnTo>
                    <a:pt x="2628900" y="1390650"/>
                  </a:lnTo>
                  <a:lnTo>
                    <a:pt x="2628900" y="1347787"/>
                  </a:lnTo>
                  <a:lnTo>
                    <a:pt x="2443163" y="1347787"/>
                  </a:lnTo>
                  <a:lnTo>
                    <a:pt x="2443163" y="1304925"/>
                  </a:lnTo>
                  <a:lnTo>
                    <a:pt x="2266950" y="1304925"/>
                  </a:lnTo>
                  <a:lnTo>
                    <a:pt x="2266950" y="1271587"/>
                  </a:lnTo>
                  <a:lnTo>
                    <a:pt x="2219325" y="1271587"/>
                  </a:lnTo>
                  <a:lnTo>
                    <a:pt x="2219325" y="1247775"/>
                  </a:lnTo>
                  <a:lnTo>
                    <a:pt x="1838325" y="1247775"/>
                  </a:lnTo>
                  <a:lnTo>
                    <a:pt x="1838325" y="1219200"/>
                  </a:lnTo>
                  <a:lnTo>
                    <a:pt x="1809750" y="1219200"/>
                  </a:lnTo>
                  <a:lnTo>
                    <a:pt x="1809750" y="1200150"/>
                  </a:lnTo>
                  <a:lnTo>
                    <a:pt x="1800225" y="1200150"/>
                  </a:lnTo>
                  <a:lnTo>
                    <a:pt x="1800225" y="1181100"/>
                  </a:lnTo>
                  <a:lnTo>
                    <a:pt x="1733550" y="1181100"/>
                  </a:lnTo>
                  <a:lnTo>
                    <a:pt x="1733550" y="1157287"/>
                  </a:lnTo>
                  <a:lnTo>
                    <a:pt x="1652588" y="1157287"/>
                  </a:lnTo>
                  <a:lnTo>
                    <a:pt x="1652588" y="1071562"/>
                  </a:lnTo>
                  <a:lnTo>
                    <a:pt x="1609725" y="1071562"/>
                  </a:lnTo>
                  <a:lnTo>
                    <a:pt x="1609725" y="1042987"/>
                  </a:lnTo>
                  <a:lnTo>
                    <a:pt x="1600200" y="1042987"/>
                  </a:lnTo>
                  <a:lnTo>
                    <a:pt x="1600200" y="1004887"/>
                  </a:lnTo>
                  <a:lnTo>
                    <a:pt x="1462088" y="1004887"/>
                  </a:lnTo>
                  <a:lnTo>
                    <a:pt x="1462088" y="952500"/>
                  </a:lnTo>
                  <a:lnTo>
                    <a:pt x="1295400" y="952500"/>
                  </a:lnTo>
                  <a:lnTo>
                    <a:pt x="1295400" y="871537"/>
                  </a:lnTo>
                  <a:lnTo>
                    <a:pt x="1185863" y="871537"/>
                  </a:lnTo>
                  <a:lnTo>
                    <a:pt x="1185863" y="833437"/>
                  </a:lnTo>
                  <a:lnTo>
                    <a:pt x="1138238" y="833437"/>
                  </a:lnTo>
                  <a:lnTo>
                    <a:pt x="1138238" y="757237"/>
                  </a:lnTo>
                  <a:lnTo>
                    <a:pt x="1133475" y="757237"/>
                  </a:lnTo>
                  <a:lnTo>
                    <a:pt x="1133475" y="742950"/>
                  </a:lnTo>
                  <a:lnTo>
                    <a:pt x="1100138" y="742950"/>
                  </a:lnTo>
                  <a:lnTo>
                    <a:pt x="1109663" y="733425"/>
                  </a:lnTo>
                  <a:lnTo>
                    <a:pt x="1095375" y="733425"/>
                  </a:lnTo>
                  <a:lnTo>
                    <a:pt x="1095375" y="709612"/>
                  </a:lnTo>
                  <a:lnTo>
                    <a:pt x="995363" y="709612"/>
                  </a:lnTo>
                  <a:lnTo>
                    <a:pt x="995363" y="661987"/>
                  </a:lnTo>
                  <a:lnTo>
                    <a:pt x="971550" y="661987"/>
                  </a:lnTo>
                  <a:lnTo>
                    <a:pt x="971550" y="628650"/>
                  </a:lnTo>
                  <a:lnTo>
                    <a:pt x="862013" y="628650"/>
                  </a:lnTo>
                  <a:lnTo>
                    <a:pt x="862013" y="604837"/>
                  </a:lnTo>
                  <a:lnTo>
                    <a:pt x="838200" y="604837"/>
                  </a:lnTo>
                  <a:lnTo>
                    <a:pt x="838200" y="576262"/>
                  </a:lnTo>
                  <a:lnTo>
                    <a:pt x="823913" y="576262"/>
                  </a:lnTo>
                  <a:lnTo>
                    <a:pt x="823913" y="547687"/>
                  </a:lnTo>
                  <a:lnTo>
                    <a:pt x="804863" y="547687"/>
                  </a:lnTo>
                  <a:lnTo>
                    <a:pt x="804863" y="523875"/>
                  </a:lnTo>
                  <a:lnTo>
                    <a:pt x="771525" y="523875"/>
                  </a:lnTo>
                  <a:lnTo>
                    <a:pt x="771525" y="495300"/>
                  </a:lnTo>
                  <a:lnTo>
                    <a:pt x="681038" y="495300"/>
                  </a:lnTo>
                  <a:lnTo>
                    <a:pt x="681038" y="452437"/>
                  </a:lnTo>
                  <a:lnTo>
                    <a:pt x="557213" y="452437"/>
                  </a:lnTo>
                  <a:lnTo>
                    <a:pt x="557213" y="433387"/>
                  </a:lnTo>
                  <a:lnTo>
                    <a:pt x="509588" y="433387"/>
                  </a:lnTo>
                  <a:lnTo>
                    <a:pt x="509588" y="381000"/>
                  </a:lnTo>
                  <a:lnTo>
                    <a:pt x="500063" y="381000"/>
                  </a:lnTo>
                  <a:lnTo>
                    <a:pt x="500063" y="352425"/>
                  </a:lnTo>
                  <a:lnTo>
                    <a:pt x="485775" y="352425"/>
                  </a:lnTo>
                  <a:lnTo>
                    <a:pt x="485775" y="280987"/>
                  </a:lnTo>
                  <a:lnTo>
                    <a:pt x="333375" y="280987"/>
                  </a:lnTo>
                  <a:lnTo>
                    <a:pt x="333375" y="209550"/>
                  </a:lnTo>
                  <a:lnTo>
                    <a:pt x="261938" y="209550"/>
                  </a:lnTo>
                  <a:lnTo>
                    <a:pt x="261938" y="171450"/>
                  </a:lnTo>
                  <a:lnTo>
                    <a:pt x="190500" y="171450"/>
                  </a:lnTo>
                  <a:lnTo>
                    <a:pt x="190500" y="95250"/>
                  </a:lnTo>
                  <a:lnTo>
                    <a:pt x="152400" y="95250"/>
                  </a:lnTo>
                  <a:lnTo>
                    <a:pt x="152400" y="71437"/>
                  </a:lnTo>
                  <a:lnTo>
                    <a:pt x="76200" y="71437"/>
                  </a:lnTo>
                  <a:lnTo>
                    <a:pt x="76200" y="42862"/>
                  </a:lnTo>
                  <a:lnTo>
                    <a:pt x="0" y="42862"/>
                  </a:lnTo>
                  <a:lnTo>
                    <a:pt x="0" y="0"/>
                  </a:lnTo>
                </a:path>
              </a:pathLst>
            </a:custGeom>
            <a:noFill/>
            <a:ln w="28575">
              <a:solidFill>
                <a:schemeClr val="bg1">
                  <a:lumMod val="75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S PGothic" charset="0"/>
                <a:cs typeface="+mn-cs"/>
              </a:endParaRPr>
            </a:p>
          </p:txBody>
        </p:sp>
      </p:grpSp>
      <p:graphicFrame>
        <p:nvGraphicFramePr>
          <p:cNvPr id="4" name="Table 3">
            <a:extLst>
              <a:ext uri="{FF2B5EF4-FFF2-40B4-BE49-F238E27FC236}">
                <a16:creationId xmlns:a16="http://schemas.microsoft.com/office/drawing/2014/main" id="{6D656D14-18B1-40B2-2286-17CB5E83D4FA}"/>
              </a:ext>
            </a:extLst>
          </p:cNvPr>
          <p:cNvGraphicFramePr>
            <a:graphicFrameLocks noGrp="1"/>
          </p:cNvGraphicFramePr>
          <p:nvPr/>
        </p:nvGraphicFramePr>
        <p:xfrm>
          <a:off x="8935355" y="1249419"/>
          <a:ext cx="3119625" cy="1706880"/>
        </p:xfrm>
        <a:graphic>
          <a:graphicData uri="http://schemas.openxmlformats.org/drawingml/2006/table">
            <a:tbl>
              <a:tblPr firstRow="1" bandRow="1">
                <a:tableStyleId>{2D5ABB26-0587-4C30-8999-92F81FD0307C}</a:tableStyleId>
              </a:tblPr>
              <a:tblGrid>
                <a:gridCol w="1155162">
                  <a:extLst>
                    <a:ext uri="{9D8B030D-6E8A-4147-A177-3AD203B41FA5}">
                      <a16:colId xmlns:a16="http://schemas.microsoft.com/office/drawing/2014/main" val="3644485902"/>
                    </a:ext>
                  </a:extLst>
                </a:gridCol>
                <a:gridCol w="974846">
                  <a:extLst>
                    <a:ext uri="{9D8B030D-6E8A-4147-A177-3AD203B41FA5}">
                      <a16:colId xmlns:a16="http://schemas.microsoft.com/office/drawing/2014/main" val="3761415349"/>
                    </a:ext>
                  </a:extLst>
                </a:gridCol>
                <a:gridCol w="989617">
                  <a:extLst>
                    <a:ext uri="{9D8B030D-6E8A-4147-A177-3AD203B41FA5}">
                      <a16:colId xmlns:a16="http://schemas.microsoft.com/office/drawing/2014/main" val="1107120902"/>
                    </a:ext>
                  </a:extLst>
                </a:gridCol>
              </a:tblGrid>
              <a:tr h="117680">
                <a:tc gridSpan="3">
                  <a:txBody>
                    <a:bodyPr/>
                    <a:lstStyle/>
                    <a:p>
                      <a:pPr algn="ctr"/>
                      <a:r>
                        <a:rPr lang="en-US" sz="1400" b="1" dirty="0">
                          <a:solidFill>
                            <a:schemeClr val="bg1"/>
                          </a:solidFill>
                        </a:rPr>
                        <a:t>UPDATE: median follow-up 35.8 months</a:t>
                      </a:r>
                      <a:r>
                        <a:rPr lang="en-US" sz="1400" b="1" baseline="30000" dirty="0">
                          <a:solidFill>
                            <a:schemeClr val="bg1"/>
                          </a:solidFill>
                        </a:rPr>
                        <a:t>2</a:t>
                      </a: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79"/>
                    </a:solidFill>
                  </a:tcPr>
                </a:tc>
                <a:tc hMerge="1">
                  <a:txBody>
                    <a:bodyPr/>
                    <a:lstStyle/>
                    <a:p>
                      <a:pPr algn="ctr"/>
                      <a:endParaRPr lang="en-US" sz="1400" b="1" dirty="0">
                        <a:solidFill>
                          <a:srgbClr val="2ECCA3"/>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79"/>
                    </a:solidFill>
                  </a:tcPr>
                </a:tc>
                <a:tc hMerge="1">
                  <a:txBody>
                    <a:bodyPr/>
                    <a:lstStyle/>
                    <a:p>
                      <a:pPr algn="ctr"/>
                      <a:endParaRPr lang="en-US" sz="1400" b="1" dirty="0">
                        <a:solidFill>
                          <a:schemeClr val="bg1">
                            <a:lumMod val="65000"/>
                          </a:schemeClr>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79"/>
                    </a:solidFill>
                  </a:tcPr>
                </a:tc>
                <a:extLst>
                  <a:ext uri="{0D108BD9-81ED-4DB2-BD59-A6C34878D82A}">
                    <a16:rowId xmlns:a16="http://schemas.microsoft.com/office/drawing/2014/main" val="204091089"/>
                  </a:ext>
                </a:extLst>
              </a:tr>
              <a:tr h="117680">
                <a:tc>
                  <a:txBody>
                    <a:bodyPr/>
                    <a:lstStyle/>
                    <a:p>
                      <a:pPr algn="l"/>
                      <a:endParaRPr lang="en-US" sz="14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79"/>
                    </a:solidFill>
                  </a:tcPr>
                </a:tc>
                <a:tc>
                  <a:txBody>
                    <a:bodyPr/>
                    <a:lstStyle/>
                    <a:p>
                      <a:pPr algn="ctr"/>
                      <a:r>
                        <a:rPr lang="en-US" sz="1400" b="1" dirty="0" err="1">
                          <a:solidFill>
                            <a:srgbClr val="2ECCA3"/>
                          </a:solidFill>
                        </a:rPr>
                        <a:t>BPd</a:t>
                      </a:r>
                      <a:endParaRPr lang="en-US" sz="1400" b="1" dirty="0">
                        <a:solidFill>
                          <a:srgbClr val="2ECCA3"/>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79"/>
                    </a:solidFill>
                  </a:tcPr>
                </a:tc>
                <a:tc>
                  <a:txBody>
                    <a:bodyPr/>
                    <a:lstStyle/>
                    <a:p>
                      <a:pPr algn="ctr"/>
                      <a:r>
                        <a:rPr lang="en-US" sz="1400" b="1" dirty="0">
                          <a:solidFill>
                            <a:schemeClr val="bg1">
                              <a:lumMod val="65000"/>
                            </a:schemeClr>
                          </a:solidFill>
                        </a:rPr>
                        <a:t>Pom-</a:t>
                      </a:r>
                      <a:r>
                        <a:rPr lang="en-US" sz="1400" b="1" dirty="0" err="1">
                          <a:solidFill>
                            <a:schemeClr val="bg1">
                              <a:lumMod val="65000"/>
                            </a:schemeClr>
                          </a:solidFill>
                        </a:rPr>
                        <a:t>Vd</a:t>
                      </a:r>
                      <a:endParaRPr lang="en-US" sz="1400" b="1" dirty="0">
                        <a:solidFill>
                          <a:schemeClr val="bg1">
                            <a:lumMod val="65000"/>
                          </a:schemeClr>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79"/>
                    </a:solidFill>
                  </a:tcPr>
                </a:tc>
                <a:extLst>
                  <a:ext uri="{0D108BD9-81ED-4DB2-BD59-A6C34878D82A}">
                    <a16:rowId xmlns:a16="http://schemas.microsoft.com/office/drawing/2014/main" val="2483905338"/>
                  </a:ext>
                </a:extLst>
              </a:tr>
              <a:tr h="304119">
                <a:tc>
                  <a:txBody>
                    <a:bodyPr/>
                    <a:lstStyle/>
                    <a:p>
                      <a:pPr algn="l"/>
                      <a:r>
                        <a:rPr lang="en-US" sz="1400" b="1" dirty="0">
                          <a:solidFill>
                            <a:schemeClr val="bg1"/>
                          </a:solidFill>
                        </a:rPr>
                        <a:t>Median PFS </a:t>
                      </a:r>
                    </a:p>
                    <a:p>
                      <a:pPr algn="l"/>
                      <a:r>
                        <a:rPr lang="en-US" sz="1400" b="1" dirty="0">
                          <a:solidFill>
                            <a:schemeClr val="bg1"/>
                          </a:solidFill>
                        </a:rPr>
                        <a:t>(95% CI), months</a:t>
                      </a: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79"/>
                    </a:solidFill>
                  </a:tcPr>
                </a:tc>
                <a:tc>
                  <a:txBody>
                    <a:bodyPr/>
                    <a:lstStyle/>
                    <a:p>
                      <a:pPr algn="ctr"/>
                      <a:r>
                        <a:rPr lang="en-US" sz="1400" b="1" dirty="0">
                          <a:solidFill>
                            <a:srgbClr val="2ECCA3"/>
                          </a:solidFill>
                        </a:rPr>
                        <a:t>32.6</a:t>
                      </a:r>
                    </a:p>
                    <a:p>
                      <a:pPr algn="ctr"/>
                      <a:r>
                        <a:rPr lang="en-US" sz="1400" b="1" dirty="0">
                          <a:solidFill>
                            <a:srgbClr val="2ECCA3"/>
                          </a:solidFill>
                        </a:rPr>
                        <a:t>(21.1-NR)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79"/>
                    </a:solidFill>
                  </a:tcPr>
                </a:tc>
                <a:tc>
                  <a:txBody>
                    <a:bodyPr/>
                    <a:lstStyle/>
                    <a:p>
                      <a:pPr algn="ctr"/>
                      <a:r>
                        <a:rPr lang="en-US" sz="1400" b="1" dirty="0">
                          <a:solidFill>
                            <a:schemeClr val="bg1">
                              <a:lumMod val="65000"/>
                            </a:schemeClr>
                          </a:solidFill>
                        </a:rPr>
                        <a:t>12.5</a:t>
                      </a:r>
                    </a:p>
                    <a:p>
                      <a:pPr algn="ctr"/>
                      <a:r>
                        <a:rPr lang="en-US" sz="1400" b="1" dirty="0">
                          <a:solidFill>
                            <a:schemeClr val="bg1">
                              <a:lumMod val="65000"/>
                            </a:schemeClr>
                          </a:solidFill>
                        </a:rPr>
                        <a:t>(9.1-17.6)</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79"/>
                    </a:solidFill>
                  </a:tcPr>
                </a:tc>
                <a:extLst>
                  <a:ext uri="{0D108BD9-81ED-4DB2-BD59-A6C34878D82A}">
                    <a16:rowId xmlns:a16="http://schemas.microsoft.com/office/drawing/2014/main" val="2781354858"/>
                  </a:ext>
                </a:extLst>
              </a:tr>
              <a:tr h="202746">
                <a:tc>
                  <a:txBody>
                    <a:bodyPr/>
                    <a:lstStyle/>
                    <a:p>
                      <a:pPr algn="l"/>
                      <a:r>
                        <a:rPr lang="en-US" sz="1400" b="1" dirty="0">
                          <a:solidFill>
                            <a:schemeClr val="bg1"/>
                          </a:solidFill>
                        </a:rPr>
                        <a:t>HR</a:t>
                      </a:r>
                      <a:r>
                        <a:rPr lang="en-US" sz="1400" b="1" baseline="30000" dirty="0">
                          <a:solidFill>
                            <a:schemeClr val="bg1"/>
                          </a:solidFill>
                        </a:rPr>
                        <a:t> </a:t>
                      </a:r>
                      <a:r>
                        <a:rPr lang="en-US" sz="1400" b="1" dirty="0">
                          <a:solidFill>
                            <a:schemeClr val="bg1"/>
                          </a:solidFill>
                        </a:rPr>
                        <a:t>(95% CI)</a:t>
                      </a:r>
                    </a:p>
                  </a:txBody>
                  <a:tcPr marL="0" marR="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0079"/>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0.49 (0.36-0.67), P&lt;0.001</a:t>
                      </a:r>
                      <a:endParaRPr lang="en-US" sz="1400" b="1" dirty="0">
                        <a:solidFill>
                          <a:srgbClr val="2ECCA3"/>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0079"/>
                    </a:solidFill>
                  </a:tcPr>
                </a:tc>
                <a:tc hMerge="1">
                  <a:txBody>
                    <a:bodyPr/>
                    <a:lstStyle/>
                    <a:p>
                      <a:pPr algn="ctr"/>
                      <a:endParaRPr lang="en-US" sz="1000" b="1" dirty="0">
                        <a:solidFill>
                          <a:schemeClr val="bg1">
                            <a:lumMod val="65000"/>
                          </a:schemeClr>
                        </a:solidFill>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3829225"/>
                  </a:ext>
                </a:extLst>
              </a:tr>
            </a:tbl>
          </a:graphicData>
        </a:graphic>
      </p:graphicFrame>
      <p:grpSp>
        <p:nvGrpSpPr>
          <p:cNvPr id="13" name="Group 12">
            <a:extLst>
              <a:ext uri="{FF2B5EF4-FFF2-40B4-BE49-F238E27FC236}">
                <a16:creationId xmlns:a16="http://schemas.microsoft.com/office/drawing/2014/main" id="{8A79C469-83CC-80C2-88F1-CD21F9224CA8}"/>
              </a:ext>
            </a:extLst>
          </p:cNvPr>
          <p:cNvGrpSpPr/>
          <p:nvPr/>
        </p:nvGrpSpPr>
        <p:grpSpPr>
          <a:xfrm>
            <a:off x="8018204" y="1596609"/>
            <a:ext cx="860583" cy="1192241"/>
            <a:chOff x="11331417" y="12694"/>
            <a:chExt cx="860583" cy="1192241"/>
          </a:xfrm>
        </p:grpSpPr>
        <p:sp>
          <p:nvSpPr>
            <p:cNvPr id="14" name="Rectangle: Rounded Corners 13">
              <a:extLst>
                <a:ext uri="{FF2B5EF4-FFF2-40B4-BE49-F238E27FC236}">
                  <a16:creationId xmlns:a16="http://schemas.microsoft.com/office/drawing/2014/main" id="{5CF93DFD-4771-9BAF-C81A-C889877F9372}"/>
                </a:ext>
              </a:extLst>
            </p:cNvPr>
            <p:cNvSpPr/>
            <p:nvPr/>
          </p:nvSpPr>
          <p:spPr>
            <a:xfrm>
              <a:off x="11331417" y="12694"/>
              <a:ext cx="860583" cy="1192241"/>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E409C9BF-BB93-D271-D988-C01BB3ED8D0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389982" y="101390"/>
              <a:ext cx="776784" cy="780978"/>
            </a:xfrm>
            <a:prstGeom prst="rect">
              <a:avLst/>
            </a:prstGeom>
          </p:spPr>
        </p:pic>
        <p:sp>
          <p:nvSpPr>
            <p:cNvPr id="17" name="TextBox 16">
              <a:extLst>
                <a:ext uri="{FF2B5EF4-FFF2-40B4-BE49-F238E27FC236}">
                  <a16:creationId xmlns:a16="http://schemas.microsoft.com/office/drawing/2014/main" id="{B9F3A839-A27D-FB22-F16F-59C681879C02}"/>
                </a:ext>
              </a:extLst>
            </p:cNvPr>
            <p:cNvSpPr txBox="1"/>
            <p:nvPr/>
          </p:nvSpPr>
          <p:spPr>
            <a:xfrm>
              <a:off x="11458415" y="837806"/>
              <a:ext cx="6399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62B30"/>
                  </a:solidFill>
                  <a:effectLst/>
                  <a:uLnTx/>
                  <a:uFillTx/>
                  <a:latin typeface="Arial"/>
                  <a:ea typeface="MS PGothic" charset="0"/>
                  <a:cs typeface="+mn-cs"/>
                </a:rPr>
                <a:t>2025</a:t>
              </a:r>
            </a:p>
          </p:txBody>
        </p:sp>
      </p:grpSp>
      <p:grpSp>
        <p:nvGrpSpPr>
          <p:cNvPr id="6" name="Group 5">
            <a:extLst>
              <a:ext uri="{FF2B5EF4-FFF2-40B4-BE49-F238E27FC236}">
                <a16:creationId xmlns:a16="http://schemas.microsoft.com/office/drawing/2014/main" id="{6CA48D8A-9090-1F91-7DB2-81A417835749}"/>
              </a:ext>
            </a:extLst>
          </p:cNvPr>
          <p:cNvGrpSpPr/>
          <p:nvPr/>
        </p:nvGrpSpPr>
        <p:grpSpPr>
          <a:xfrm>
            <a:off x="5862069" y="4659109"/>
            <a:ext cx="1518131" cy="514881"/>
            <a:chOff x="40921" y="5246808"/>
            <a:chExt cx="1518131" cy="514881"/>
          </a:xfrm>
        </p:grpSpPr>
        <p:sp>
          <p:nvSpPr>
            <p:cNvPr id="19" name="Rectangle: Rounded Corners 18">
              <a:extLst>
                <a:ext uri="{FF2B5EF4-FFF2-40B4-BE49-F238E27FC236}">
                  <a16:creationId xmlns:a16="http://schemas.microsoft.com/office/drawing/2014/main" id="{52167668-E4DC-5BC7-0CA3-6A1827DF4390}"/>
                </a:ext>
              </a:extLst>
            </p:cNvPr>
            <p:cNvSpPr/>
            <p:nvPr/>
          </p:nvSpPr>
          <p:spPr>
            <a:xfrm>
              <a:off x="40921" y="5246808"/>
              <a:ext cx="1518131" cy="514881"/>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22" name="Picture 21">
              <a:extLst>
                <a:ext uri="{FF2B5EF4-FFF2-40B4-BE49-F238E27FC236}">
                  <a16:creationId xmlns:a16="http://schemas.microsoft.com/office/drawing/2014/main" id="{0F20A17A-510A-ECD7-FAD4-9285B89A9708}"/>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a:xfrm>
              <a:off x="88848" y="5287369"/>
              <a:ext cx="1407599" cy="414000"/>
            </a:xfrm>
            <a:prstGeom prst="rect">
              <a:avLst/>
            </a:prstGeom>
          </p:spPr>
        </p:pic>
      </p:grpSp>
    </p:spTree>
    <p:extLst>
      <p:ext uri="{BB962C8B-B14F-4D97-AF65-F5344CB8AC3E}">
        <p14:creationId xmlns:p14="http://schemas.microsoft.com/office/powerpoint/2010/main" val="164708172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28"/>
                                        </p:tgtEl>
                                        <p:attrNameLst>
                                          <p:attrName>style.visibility</p:attrName>
                                        </p:attrNameLst>
                                      </p:cBhvr>
                                      <p:to>
                                        <p:strVal val="visible"/>
                                      </p:to>
                                    </p:set>
                                    <p:animEffect transition="in" filter="fade">
                                      <p:cBhvr>
                                        <p:cTn id="29" dur="1000"/>
                                        <p:tgtEl>
                                          <p:spTgt spid="628"/>
                                        </p:tgtEl>
                                      </p:cBhvr>
                                    </p:animEffect>
                                    <p:anim calcmode="lin" valueType="num">
                                      <p:cBhvr>
                                        <p:cTn id="30" dur="1000" fill="hold"/>
                                        <p:tgtEl>
                                          <p:spTgt spid="628"/>
                                        </p:tgtEl>
                                        <p:attrNameLst>
                                          <p:attrName>ppt_x</p:attrName>
                                        </p:attrNameLst>
                                      </p:cBhvr>
                                      <p:tavLst>
                                        <p:tav tm="0">
                                          <p:val>
                                            <p:strVal val="#ppt_x"/>
                                          </p:val>
                                        </p:tav>
                                        <p:tav tm="100000">
                                          <p:val>
                                            <p:strVal val="#ppt_x"/>
                                          </p:val>
                                        </p:tav>
                                      </p:tavLst>
                                    </p:anim>
                                    <p:anim calcmode="lin" valueType="num">
                                      <p:cBhvr>
                                        <p:cTn id="31" dur="1000" fill="hold"/>
                                        <p:tgtEl>
                                          <p:spTgt spid="62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628" grpId="0">
        <p:bldAsOne/>
      </p:bldGraphic>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F10C-841A-690F-24DE-131D67251278}"/>
              </a:ext>
            </a:extLst>
          </p:cNvPr>
          <p:cNvSpPr>
            <a:spLocks noGrp="1"/>
          </p:cNvSpPr>
          <p:nvPr>
            <p:ph type="title"/>
          </p:nvPr>
        </p:nvSpPr>
        <p:spPr>
          <a:xfrm>
            <a:off x="0" y="285759"/>
            <a:ext cx="12192000" cy="738664"/>
          </a:xfrm>
        </p:spPr>
        <p:txBody>
          <a:bodyPr/>
          <a:lstStyle/>
          <a:p>
            <a:r>
              <a:rPr lang="en-US" sz="2400" dirty="0"/>
              <a:t>Belantamab mafodotin </a:t>
            </a:r>
            <a:r>
              <a:rPr kumimoji="0" lang="en-US" sz="2400" b="1" i="0" u="none" strike="noStrike" kern="0" cap="none" spc="0" normalizeH="0" baseline="0" noProof="0" dirty="0">
                <a:ln>
                  <a:noFill/>
                </a:ln>
                <a:solidFill>
                  <a:srgbClr val="FFFF00"/>
                </a:solidFill>
                <a:effectLst/>
                <a:uLnTx/>
                <a:uFillTx/>
                <a:latin typeface="Arial"/>
                <a:ea typeface="+mj-ea"/>
                <a:cs typeface="+mj-cs"/>
              </a:rPr>
              <a:t>for early-relapse RRMM </a:t>
            </a:r>
            <a:br>
              <a:rPr kumimoji="0" lang="en-US" sz="2400" b="1" i="0" u="none" strike="noStrike" kern="0" cap="none" spc="0" normalizeH="0" baseline="0" noProof="0" dirty="0">
                <a:ln>
                  <a:noFill/>
                </a:ln>
                <a:solidFill>
                  <a:srgbClr val="FFFF00"/>
                </a:solidFill>
                <a:effectLst/>
                <a:uLnTx/>
                <a:uFillTx/>
                <a:latin typeface="Arial"/>
                <a:ea typeface="+mj-ea"/>
                <a:cs typeface="+mj-cs"/>
              </a:rPr>
            </a:br>
            <a:r>
              <a:rPr kumimoji="0" lang="en-GB" sz="2700" b="1" i="0" u="none" strike="noStrike" kern="0" cap="none" spc="-100" normalizeH="0" baseline="0" noProof="0" dirty="0">
                <a:ln>
                  <a:noFill/>
                </a:ln>
                <a:solidFill>
                  <a:srgbClr val="FFFF00"/>
                </a:solidFill>
                <a:effectLst/>
                <a:uLnTx/>
                <a:uFillTx/>
                <a:latin typeface="Arial"/>
                <a:ea typeface="+mj-ea"/>
                <a:cs typeface="+mj-cs"/>
              </a:rPr>
              <a:t>DREAMM-8: </a:t>
            </a:r>
            <a:r>
              <a:rPr kumimoji="0" lang="en-US" sz="2700" b="1" i="0" u="none" strike="noStrike" kern="0" cap="none" spc="-100" normalizeH="0" baseline="0" noProof="0" dirty="0">
                <a:ln>
                  <a:noFill/>
                </a:ln>
                <a:solidFill>
                  <a:srgbClr val="FFFF00"/>
                </a:solidFill>
                <a:effectLst/>
                <a:uLnTx/>
                <a:uFillTx/>
                <a:latin typeface="Arial"/>
                <a:ea typeface="+mj-ea"/>
                <a:cs typeface="+mj-cs"/>
              </a:rPr>
              <a:t>Belantamab mafodotin + Pom-</a:t>
            </a:r>
            <a:r>
              <a:rPr kumimoji="0" lang="en-US" sz="2700" b="1" i="0" u="none" strike="noStrike" kern="0" cap="none" spc="-100" normalizeH="0" baseline="0" noProof="0" dirty="0" err="1">
                <a:ln>
                  <a:noFill/>
                </a:ln>
                <a:solidFill>
                  <a:srgbClr val="FFFF00"/>
                </a:solidFill>
                <a:effectLst/>
                <a:uLnTx/>
                <a:uFillTx/>
                <a:latin typeface="Arial"/>
                <a:ea typeface="+mj-ea"/>
                <a:cs typeface="+mj-cs"/>
              </a:rPr>
              <a:t>dex</a:t>
            </a:r>
            <a:r>
              <a:rPr kumimoji="0" lang="en-US" sz="2700" b="1" i="0" u="none" strike="noStrike" kern="0" cap="none" spc="-100" normalizeH="0" baseline="0" noProof="0" dirty="0">
                <a:ln>
                  <a:noFill/>
                </a:ln>
                <a:solidFill>
                  <a:srgbClr val="FFFF00"/>
                </a:solidFill>
                <a:effectLst/>
                <a:uLnTx/>
                <a:uFillTx/>
                <a:latin typeface="Arial"/>
                <a:ea typeface="+mj-ea"/>
                <a:cs typeface="+mj-cs"/>
              </a:rPr>
              <a:t> vs Pom-</a:t>
            </a:r>
            <a:r>
              <a:rPr kumimoji="0" lang="en-US" sz="2700" b="1" i="0" u="none" strike="noStrike" kern="0" cap="none" spc="-100" normalizeH="0" baseline="0" noProof="0" dirty="0" err="1">
                <a:ln>
                  <a:noFill/>
                </a:ln>
                <a:solidFill>
                  <a:srgbClr val="FFFF00"/>
                </a:solidFill>
                <a:effectLst/>
                <a:uLnTx/>
                <a:uFillTx/>
                <a:latin typeface="Arial"/>
                <a:ea typeface="+mj-ea"/>
                <a:cs typeface="+mj-cs"/>
              </a:rPr>
              <a:t>Vd</a:t>
            </a:r>
            <a:r>
              <a:rPr kumimoji="0" lang="en-US" sz="2700" b="1" i="0" u="none" strike="noStrike" kern="0" cap="none" spc="-100" normalizeH="0" baseline="0" noProof="0" dirty="0">
                <a:ln>
                  <a:noFill/>
                </a:ln>
                <a:solidFill>
                  <a:srgbClr val="FFFF00"/>
                </a:solidFill>
                <a:effectLst/>
                <a:uLnTx/>
                <a:uFillTx/>
                <a:latin typeface="Arial"/>
                <a:ea typeface="+mj-ea"/>
                <a:cs typeface="+mj-cs"/>
              </a:rPr>
              <a:t> as </a:t>
            </a:r>
            <a:r>
              <a:rPr kumimoji="0" lang="en-US" sz="2700" b="1" i="0" u="none" strike="noStrike" kern="0" cap="none" spc="-100" normalizeH="0" baseline="0" noProof="0" dirty="0">
                <a:ln>
                  <a:noFill/>
                </a:ln>
                <a:solidFill>
                  <a:srgbClr val="FFFF00"/>
                </a:solidFill>
                <a:effectLst/>
                <a:uLnTx/>
                <a:uFillTx/>
                <a:latin typeface="Arial"/>
                <a:ea typeface="+mj-ea"/>
                <a:cs typeface="Arial" panose="020B0604020202020204" pitchFamily="34" charset="0"/>
              </a:rPr>
              <a:t>≥2</a:t>
            </a:r>
            <a:r>
              <a:rPr kumimoji="0" lang="en-US" sz="2700" b="1" i="0" u="none" strike="noStrike" kern="0" cap="none" spc="-100" normalizeH="0" baseline="30000" noProof="0" dirty="0">
                <a:ln>
                  <a:noFill/>
                </a:ln>
                <a:solidFill>
                  <a:srgbClr val="FFFF00"/>
                </a:solidFill>
                <a:effectLst/>
                <a:uLnTx/>
                <a:uFillTx/>
                <a:latin typeface="Arial"/>
                <a:ea typeface="+mj-ea"/>
                <a:cs typeface="Arial" panose="020B0604020202020204" pitchFamily="34" charset="0"/>
              </a:rPr>
              <a:t>nd</a:t>
            </a:r>
            <a:r>
              <a:rPr kumimoji="0" lang="en-US" sz="2700" b="1" i="0" u="none" strike="noStrike" kern="0" cap="none" spc="-100" normalizeH="0" baseline="0" noProof="0" dirty="0">
                <a:ln>
                  <a:noFill/>
                </a:ln>
                <a:solidFill>
                  <a:srgbClr val="FFFF00"/>
                </a:solidFill>
                <a:effectLst/>
                <a:uLnTx/>
                <a:uFillTx/>
                <a:latin typeface="Arial"/>
                <a:ea typeface="+mj-ea"/>
                <a:cs typeface="Arial" panose="020B0604020202020204" pitchFamily="34" charset="0"/>
              </a:rPr>
              <a:t>-line therapy</a:t>
            </a:r>
            <a:endParaRPr lang="en-GB" sz="3200" dirty="0"/>
          </a:p>
        </p:txBody>
      </p:sp>
      <p:sp>
        <p:nvSpPr>
          <p:cNvPr id="5" name="Text Placeholder 4">
            <a:extLst>
              <a:ext uri="{FF2B5EF4-FFF2-40B4-BE49-F238E27FC236}">
                <a16:creationId xmlns:a16="http://schemas.microsoft.com/office/drawing/2014/main" id="{624DDB6E-47A2-64AD-E119-5C46601BD821}"/>
              </a:ext>
            </a:extLst>
          </p:cNvPr>
          <p:cNvSpPr>
            <a:spLocks noGrp="1"/>
          </p:cNvSpPr>
          <p:nvPr>
            <p:ph type="body" sz="quarter" idx="10"/>
          </p:nvPr>
        </p:nvSpPr>
        <p:spPr>
          <a:xfrm>
            <a:off x="21430" y="6492588"/>
            <a:ext cx="12170569" cy="340912"/>
          </a:xfrm>
        </p:spPr>
        <p:txBody>
          <a:bodyPr/>
          <a:lstStyle/>
          <a:p>
            <a:r>
              <a:rPr lang="en-GB" sz="1200" dirty="0"/>
              <a:t>1. Trudel S, et al. Blood 2025;146(Supplement 1):2264.  2. Dimopoulos MA, et al. N Engl J Med 2024;391(5):408–421.  </a:t>
            </a:r>
            <a:br>
              <a:rPr lang="en-GB" sz="1200" dirty="0"/>
            </a:br>
            <a:r>
              <a:rPr lang="en-GB" sz="1200" dirty="0"/>
              <a:t>3. Dimopoulos MA, et al. J Clin Oncol 2026;44(16_suppl):7565.</a:t>
            </a:r>
          </a:p>
        </p:txBody>
      </p:sp>
      <p:graphicFrame>
        <p:nvGraphicFramePr>
          <p:cNvPr id="14" name="Content Placeholder 13">
            <a:extLst>
              <a:ext uri="{FF2B5EF4-FFF2-40B4-BE49-F238E27FC236}">
                <a16:creationId xmlns:a16="http://schemas.microsoft.com/office/drawing/2014/main" id="{5956D7BD-FDC1-0D42-F612-EC2AE7D72635}"/>
              </a:ext>
            </a:extLst>
          </p:cNvPr>
          <p:cNvGraphicFramePr>
            <a:graphicFrameLocks noGrp="1"/>
          </p:cNvGraphicFramePr>
          <p:nvPr>
            <p:ph sz="half" idx="1"/>
          </p:nvPr>
        </p:nvGraphicFramePr>
        <p:xfrm>
          <a:off x="95250" y="1600204"/>
          <a:ext cx="3777673" cy="4418925"/>
        </p:xfrm>
        <a:graphic>
          <a:graphicData uri="http://schemas.openxmlformats.org/drawingml/2006/chart">
            <c:chart xmlns:c="http://schemas.openxmlformats.org/drawingml/2006/chart" xmlns:r="http://schemas.openxmlformats.org/officeDocument/2006/relationships" r:id="rId2"/>
          </a:graphicData>
        </a:graphic>
      </p:graphicFrame>
      <p:sp>
        <p:nvSpPr>
          <p:cNvPr id="22" name="TextBox 21">
            <a:extLst>
              <a:ext uri="{FF2B5EF4-FFF2-40B4-BE49-F238E27FC236}">
                <a16:creationId xmlns:a16="http://schemas.microsoft.com/office/drawing/2014/main" id="{C45DBCD4-0756-C128-2CA2-A506A744AC45}"/>
              </a:ext>
            </a:extLst>
          </p:cNvPr>
          <p:cNvSpPr txBox="1"/>
          <p:nvPr/>
        </p:nvSpPr>
        <p:spPr>
          <a:xfrm>
            <a:off x="746818" y="1191068"/>
            <a:ext cx="1200970"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ORR 76%</a:t>
            </a:r>
            <a:r>
              <a:rPr kumimoji="0" lang="en-US" sz="1400" b="1" i="0" u="none" strike="noStrike" kern="1200" cap="none" spc="0" normalizeH="0" baseline="30000" noProof="0" dirty="0">
                <a:ln>
                  <a:noFill/>
                </a:ln>
                <a:solidFill>
                  <a:srgbClr val="FFFFFF"/>
                </a:solidFill>
                <a:effectLst/>
                <a:uLnTx/>
                <a:uFillTx/>
                <a:latin typeface="Arial"/>
                <a:ea typeface="MS PGothic" charset="0"/>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VGPR</a:t>
            </a:r>
            <a:r>
              <a:rPr kumimoji="0" lang="en-US" sz="1400" b="0" i="0" u="none" strike="noStrike" kern="1200" cap="none" spc="0" normalizeH="0" baseline="0" noProof="0" dirty="0">
                <a:ln>
                  <a:noFill/>
                </a:ln>
                <a:solidFill>
                  <a:srgbClr val="FFFFFF"/>
                </a:solidFill>
                <a:effectLst/>
                <a:uLnTx/>
                <a:uFillTx/>
                <a:latin typeface="Arial"/>
                <a:ea typeface="MS PGothic" charset="0"/>
                <a:cs typeface="+mn-cs"/>
              </a:rPr>
              <a:t> </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63%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CR</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 43% </a:t>
            </a:r>
          </a:p>
        </p:txBody>
      </p:sp>
      <p:sp>
        <p:nvSpPr>
          <p:cNvPr id="23" name="TextBox 22">
            <a:extLst>
              <a:ext uri="{FF2B5EF4-FFF2-40B4-BE49-F238E27FC236}">
                <a16:creationId xmlns:a16="http://schemas.microsoft.com/office/drawing/2014/main" id="{2322A4C0-7712-761E-5010-6CCE3CC7A2D0}"/>
              </a:ext>
            </a:extLst>
          </p:cNvPr>
          <p:cNvSpPr txBox="1"/>
          <p:nvPr/>
        </p:nvSpPr>
        <p:spPr>
          <a:xfrm>
            <a:off x="1980399" y="1408000"/>
            <a:ext cx="1200970"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ORR 72%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Arial"/>
              </a:rPr>
              <a:t>≥</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VGPR</a:t>
            </a:r>
            <a:r>
              <a:rPr kumimoji="0" lang="en-US" sz="1400" b="0" i="0" u="none" strike="noStrike" kern="1200" cap="none" spc="0" normalizeH="0" baseline="0" noProof="0" dirty="0">
                <a:ln>
                  <a:noFill/>
                </a:ln>
                <a:solidFill>
                  <a:srgbClr val="FFFFFF"/>
                </a:solidFill>
                <a:effectLst/>
                <a:uLnTx/>
                <a:uFillTx/>
                <a:latin typeface="Arial"/>
                <a:ea typeface="MS PGothic" charset="0"/>
                <a:cs typeface="+mn-cs"/>
              </a:rPr>
              <a:t> </a:t>
            </a:r>
            <a:r>
              <a:rPr kumimoji="0" lang="en-US" sz="1400" b="1" i="0" u="none" strike="noStrike" kern="1200" cap="none" spc="0" normalizeH="0" baseline="0" noProof="0" dirty="0">
                <a:ln>
                  <a:noFill/>
                </a:ln>
                <a:solidFill>
                  <a:srgbClr val="FFFFFF"/>
                </a:solidFill>
                <a:effectLst/>
                <a:uLnTx/>
                <a:uFillTx/>
                <a:latin typeface="Arial"/>
                <a:ea typeface="MS PGothic" charset="0"/>
                <a:cs typeface="Arial"/>
              </a:rPr>
              <a:t>39%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CR </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17% </a:t>
            </a: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 </a:t>
            </a:r>
          </a:p>
        </p:txBody>
      </p:sp>
      <p:graphicFrame>
        <p:nvGraphicFramePr>
          <p:cNvPr id="25" name="Content Placeholder 13">
            <a:extLst>
              <a:ext uri="{FF2B5EF4-FFF2-40B4-BE49-F238E27FC236}">
                <a16:creationId xmlns:a16="http://schemas.microsoft.com/office/drawing/2014/main" id="{72F1CA1F-486F-C727-4617-71E4E7CE85AC}"/>
              </a:ext>
            </a:extLst>
          </p:cNvPr>
          <p:cNvGraphicFramePr>
            <a:graphicFrameLocks/>
          </p:cNvGraphicFramePr>
          <p:nvPr/>
        </p:nvGraphicFramePr>
        <p:xfrm>
          <a:off x="3712188" y="1600205"/>
          <a:ext cx="3465297" cy="4387990"/>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Box 25">
            <a:extLst>
              <a:ext uri="{FF2B5EF4-FFF2-40B4-BE49-F238E27FC236}">
                <a16:creationId xmlns:a16="http://schemas.microsoft.com/office/drawing/2014/main" id="{F529ADB3-A734-0FB2-ADEB-C735F6AD1A3B}"/>
              </a:ext>
            </a:extLst>
          </p:cNvPr>
          <p:cNvSpPr txBox="1"/>
          <p:nvPr/>
        </p:nvSpPr>
        <p:spPr>
          <a:xfrm>
            <a:off x="4497947" y="1697779"/>
            <a:ext cx="97013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MRD-neg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35% </a:t>
            </a:r>
          </a:p>
        </p:txBody>
      </p:sp>
      <p:sp>
        <p:nvSpPr>
          <p:cNvPr id="28" name="TextBox 27">
            <a:extLst>
              <a:ext uri="{FF2B5EF4-FFF2-40B4-BE49-F238E27FC236}">
                <a16:creationId xmlns:a16="http://schemas.microsoft.com/office/drawing/2014/main" id="{D0ACFEBD-FDF7-0224-621C-1D52FF8E8639}"/>
              </a:ext>
            </a:extLst>
          </p:cNvPr>
          <p:cNvSpPr txBox="1"/>
          <p:nvPr/>
        </p:nvSpPr>
        <p:spPr>
          <a:xfrm>
            <a:off x="5858166" y="3958490"/>
            <a:ext cx="97013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charset="0"/>
                <a:cs typeface="+mn-cs"/>
              </a:rPr>
              <a:t>MRD-neg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7% </a:t>
            </a:r>
          </a:p>
        </p:txBody>
      </p:sp>
      <p:sp>
        <p:nvSpPr>
          <p:cNvPr id="31" name="Rectangle 30">
            <a:extLst>
              <a:ext uri="{FF2B5EF4-FFF2-40B4-BE49-F238E27FC236}">
                <a16:creationId xmlns:a16="http://schemas.microsoft.com/office/drawing/2014/main" id="{21CAED74-DDB3-3D48-7283-267542E95469}"/>
              </a:ext>
            </a:extLst>
          </p:cNvPr>
          <p:cNvSpPr/>
          <p:nvPr/>
        </p:nvSpPr>
        <p:spPr bwMode="auto">
          <a:xfrm>
            <a:off x="67817" y="5686773"/>
            <a:ext cx="3616938" cy="745683"/>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itchFamily="34" charset="0"/>
                <a:ea typeface="+mn-ea"/>
                <a:cs typeface="+mn-cs"/>
              </a:rPr>
              <a:t>24-month DOR 65% vs 40%</a:t>
            </a:r>
            <a:r>
              <a:rPr kumimoji="0" lang="en-GB" sz="1400" b="1" i="0" u="none" strike="noStrike" kern="1200" cap="none" spc="0" normalizeH="0" baseline="30000" noProof="0" dirty="0">
                <a:ln>
                  <a:noFill/>
                </a:ln>
                <a:solidFill>
                  <a:srgbClr val="000000"/>
                </a:solidFill>
                <a:effectLst/>
                <a:uLnTx/>
                <a:uFillTx/>
                <a:latin typeface="Arial" pitchFamily="34" charset="0"/>
                <a:ea typeface="+mn-ea"/>
                <a:cs typeface="+mn-cs"/>
              </a:rPr>
              <a:t>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itchFamily="34" charset="0"/>
                <a:ea typeface="+mn-ea"/>
                <a:cs typeface="+mn-cs"/>
              </a:rPr>
              <a:t>Long-term responders (PFS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 months):</a:t>
            </a:r>
            <a:b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38% vs 15%</a:t>
            </a:r>
            <a:r>
              <a:rPr kumimoji="0" lang="en-GB" sz="14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endParaRPr kumimoji="0" lang="en-GB" sz="1400" b="1" i="0" u="none" strike="noStrike" kern="1200" cap="none" spc="0" normalizeH="0" baseline="30000" noProof="0" dirty="0">
              <a:ln>
                <a:noFill/>
              </a:ln>
              <a:solidFill>
                <a:srgbClr val="000000"/>
              </a:solidFill>
              <a:effectLst/>
              <a:uLnTx/>
              <a:uFillTx/>
              <a:latin typeface="Arial" pitchFamily="34" charset="0"/>
              <a:ea typeface="+mn-ea"/>
              <a:cs typeface="+mn-cs"/>
            </a:endParaRPr>
          </a:p>
        </p:txBody>
      </p:sp>
      <p:graphicFrame>
        <p:nvGraphicFramePr>
          <p:cNvPr id="35" name="Table 2">
            <a:extLst>
              <a:ext uri="{FF2B5EF4-FFF2-40B4-BE49-F238E27FC236}">
                <a16:creationId xmlns:a16="http://schemas.microsoft.com/office/drawing/2014/main" id="{7210D2CA-7B85-86AC-046D-5A32EE52C399}"/>
              </a:ext>
            </a:extLst>
          </p:cNvPr>
          <p:cNvGraphicFramePr>
            <a:graphicFrameLocks noGrp="1"/>
          </p:cNvGraphicFramePr>
          <p:nvPr>
            <p:ph sz="half" idx="2"/>
          </p:nvPr>
        </p:nvGraphicFramePr>
        <p:xfrm>
          <a:off x="7177485" y="1425148"/>
          <a:ext cx="4940624" cy="4892383"/>
        </p:xfrm>
        <a:graphic>
          <a:graphicData uri="http://schemas.openxmlformats.org/drawingml/2006/table">
            <a:tbl>
              <a:tblPr firstRow="1" bandRow="1">
                <a:tableStyleId>{F5AB1C69-6EDB-4FF4-983F-18BD219EF322}</a:tableStyleId>
              </a:tblPr>
              <a:tblGrid>
                <a:gridCol w="2939638">
                  <a:extLst>
                    <a:ext uri="{9D8B030D-6E8A-4147-A177-3AD203B41FA5}">
                      <a16:colId xmlns:a16="http://schemas.microsoft.com/office/drawing/2014/main" val="20000"/>
                    </a:ext>
                  </a:extLst>
                </a:gridCol>
                <a:gridCol w="1174459">
                  <a:extLst>
                    <a:ext uri="{9D8B030D-6E8A-4147-A177-3AD203B41FA5}">
                      <a16:colId xmlns:a16="http://schemas.microsoft.com/office/drawing/2014/main" val="3889570887"/>
                    </a:ext>
                  </a:extLst>
                </a:gridCol>
                <a:gridCol w="826527">
                  <a:extLst>
                    <a:ext uri="{9D8B030D-6E8A-4147-A177-3AD203B41FA5}">
                      <a16:colId xmlns:a16="http://schemas.microsoft.com/office/drawing/2014/main" val="20002"/>
                    </a:ext>
                  </a:extLst>
                </a:gridCol>
              </a:tblGrid>
              <a:tr h="433383">
                <a:tc>
                  <a:txBody>
                    <a:bodyPr/>
                    <a:lstStyle/>
                    <a:p>
                      <a:r>
                        <a:rPr lang="en-US" sz="1200" b="1" dirty="0">
                          <a:latin typeface="+mn-lt"/>
                        </a:rPr>
                        <a:t>Safety</a:t>
                      </a:r>
                      <a:r>
                        <a:rPr lang="en-US" sz="1200" b="1" baseline="30000" dirty="0">
                          <a:latin typeface="+mn-lt"/>
                        </a:rPr>
                        <a:t>2</a:t>
                      </a:r>
                      <a:endParaRPr lang="en-US" sz="1200" b="1" baseline="30000" dirty="0">
                        <a:latin typeface="+mn-lt"/>
                        <a:cs typeface="Arial" panose="020B0604020202020204" pitchFamily="34" charset="0"/>
                      </a:endParaRPr>
                    </a:p>
                  </a:txBody>
                  <a:tcPr marL="0" marR="0" marT="0" marB="0"/>
                </a:tc>
                <a:tc>
                  <a:txBody>
                    <a:bodyPr/>
                    <a:lstStyle/>
                    <a:p>
                      <a:pPr algn="ctr"/>
                      <a:r>
                        <a:rPr lang="en-US" sz="1200" b="1" dirty="0" err="1">
                          <a:latin typeface="+mn-lt"/>
                          <a:cs typeface="Arial" panose="020B0604020202020204" pitchFamily="34" charset="0"/>
                        </a:rPr>
                        <a:t>Belamaf</a:t>
                      </a:r>
                      <a:r>
                        <a:rPr lang="en-US" sz="1200" b="1" dirty="0">
                          <a:latin typeface="+mn-lt"/>
                          <a:cs typeface="Arial" panose="020B0604020202020204" pitchFamily="34" charset="0"/>
                        </a:rPr>
                        <a:t>-Pom-</a:t>
                      </a:r>
                      <a:r>
                        <a:rPr lang="en-US" sz="1200" b="1" dirty="0" err="1">
                          <a:latin typeface="+mn-lt"/>
                          <a:cs typeface="Arial" panose="020B0604020202020204" pitchFamily="34" charset="0"/>
                        </a:rPr>
                        <a:t>dex</a:t>
                      </a:r>
                      <a:r>
                        <a:rPr lang="en-US" sz="1200" b="1" dirty="0">
                          <a:latin typeface="+mn-lt"/>
                          <a:cs typeface="Arial" panose="020B0604020202020204" pitchFamily="34" charset="0"/>
                        </a:rPr>
                        <a:t>, N=155</a:t>
                      </a:r>
                    </a:p>
                  </a:txBody>
                  <a:tcPr marL="0" marR="0" marT="0" marB="0"/>
                </a:tc>
                <a:tc>
                  <a:txBody>
                    <a:bodyPr/>
                    <a:lstStyle/>
                    <a:p>
                      <a:pPr algn="ctr"/>
                      <a:r>
                        <a:rPr lang="en-US" sz="1200" b="1" dirty="0">
                          <a:latin typeface="+mn-lt"/>
                        </a:rPr>
                        <a:t>Pom-</a:t>
                      </a:r>
                      <a:r>
                        <a:rPr lang="en-US" sz="1200" b="1" dirty="0" err="1">
                          <a:latin typeface="+mn-lt"/>
                        </a:rPr>
                        <a:t>Vd</a:t>
                      </a:r>
                      <a:r>
                        <a:rPr lang="en-US" sz="1200" b="1" dirty="0">
                          <a:latin typeface="+mn-lt"/>
                        </a:rPr>
                        <a:t>, N=147</a:t>
                      </a:r>
                      <a:endParaRPr lang="en-US" sz="1200" b="1" dirty="0">
                        <a:latin typeface="+mn-lt"/>
                        <a:cs typeface="Arial" panose="020B0604020202020204" pitchFamily="34" charset="0"/>
                      </a:endParaRPr>
                    </a:p>
                  </a:txBody>
                  <a:tcPr marL="0" marR="0" marT="0" marB="0"/>
                </a:tc>
                <a:extLst>
                  <a:ext uri="{0D108BD9-81ED-4DB2-BD59-A6C34878D82A}">
                    <a16:rowId xmlns:a16="http://schemas.microsoft.com/office/drawing/2014/main" val="10000"/>
                  </a:ext>
                </a:extLst>
              </a:tr>
              <a:tr h="222950">
                <a:tc>
                  <a:txBody>
                    <a:bodyPr/>
                    <a:lstStyle/>
                    <a:p>
                      <a:r>
                        <a:rPr lang="en-US" sz="1200" b="1" dirty="0">
                          <a:latin typeface="+mn-lt"/>
                        </a:rPr>
                        <a:t>Grade </a:t>
                      </a:r>
                      <a:r>
                        <a:rPr lang="en-US" sz="1200" b="1" dirty="0">
                          <a:latin typeface="+mn-lt"/>
                          <a:cs typeface="Arial" panose="020B0604020202020204" pitchFamily="34" charset="0"/>
                        </a:rPr>
                        <a:t>≥3 AE</a:t>
                      </a:r>
                    </a:p>
                  </a:txBody>
                  <a:tcPr marL="0" marR="0" marT="0" marB="0"/>
                </a:tc>
                <a:tc>
                  <a:txBody>
                    <a:bodyPr/>
                    <a:lstStyle/>
                    <a:p>
                      <a:pPr algn="ctr"/>
                      <a:r>
                        <a:rPr lang="en-US" sz="1200" b="1" dirty="0">
                          <a:latin typeface="+mn-lt"/>
                          <a:cs typeface="Arial" panose="020B0604020202020204" pitchFamily="34" charset="0"/>
                        </a:rPr>
                        <a:t>94%</a:t>
                      </a:r>
                    </a:p>
                  </a:txBody>
                  <a:tcPr marL="0" marR="0" marT="0" marB="0"/>
                </a:tc>
                <a:tc>
                  <a:txBody>
                    <a:bodyPr/>
                    <a:lstStyle/>
                    <a:p>
                      <a:pPr algn="ctr"/>
                      <a:r>
                        <a:rPr lang="en-US" sz="1200" b="1" dirty="0">
                          <a:latin typeface="+mn-lt"/>
                        </a:rPr>
                        <a:t>76%</a:t>
                      </a:r>
                      <a:endParaRPr lang="en-US" sz="1200" b="1" dirty="0">
                        <a:latin typeface="+mn-lt"/>
                        <a:cs typeface="Arial" panose="020B0604020202020204" pitchFamily="34" charset="0"/>
                      </a:endParaRPr>
                    </a:p>
                  </a:txBody>
                  <a:tcPr marL="0" marR="0" marT="0" marB="0"/>
                </a:tc>
                <a:extLst>
                  <a:ext uri="{0D108BD9-81ED-4DB2-BD59-A6C34878D82A}">
                    <a16:rowId xmlns:a16="http://schemas.microsoft.com/office/drawing/2014/main" val="10001"/>
                  </a:ext>
                </a:extLst>
              </a:tr>
              <a:tr h="222950">
                <a:tc>
                  <a:txBody>
                    <a:bodyPr/>
                    <a:lstStyle/>
                    <a:p>
                      <a:pPr marL="108000"/>
                      <a:r>
                        <a:rPr lang="en-US" sz="1200" b="1" dirty="0">
                          <a:latin typeface="+mn-lt"/>
                        </a:rPr>
                        <a:t>Related</a:t>
                      </a:r>
                      <a:endParaRPr lang="en-US" sz="1200" b="1" dirty="0">
                        <a:latin typeface="+mn-lt"/>
                        <a:cs typeface="Arial" panose="020B0604020202020204" pitchFamily="34" charset="0"/>
                      </a:endParaRPr>
                    </a:p>
                  </a:txBody>
                  <a:tcPr marL="0" marR="0" marT="0" marB="0"/>
                </a:tc>
                <a:tc>
                  <a:txBody>
                    <a:bodyPr/>
                    <a:lstStyle/>
                    <a:p>
                      <a:pPr algn="ctr"/>
                      <a:r>
                        <a:rPr lang="en-US" sz="1200" b="1" dirty="0">
                          <a:latin typeface="+mn-lt"/>
                          <a:cs typeface="Arial" panose="020B0604020202020204" pitchFamily="34" charset="0"/>
                        </a:rPr>
                        <a:t>80%</a:t>
                      </a:r>
                    </a:p>
                  </a:txBody>
                  <a:tcPr marL="0" marR="0" marT="0" marB="0"/>
                </a:tc>
                <a:tc>
                  <a:txBody>
                    <a:bodyPr/>
                    <a:lstStyle/>
                    <a:p>
                      <a:pPr algn="ctr"/>
                      <a:r>
                        <a:rPr lang="en-US" sz="1200" b="1" dirty="0">
                          <a:latin typeface="+mn-lt"/>
                        </a:rPr>
                        <a:t>59%</a:t>
                      </a:r>
                      <a:endParaRPr lang="en-US" sz="1200" b="1" dirty="0">
                        <a:latin typeface="+mn-lt"/>
                        <a:cs typeface="Arial" panose="020B0604020202020204" pitchFamily="34" charset="0"/>
                      </a:endParaRPr>
                    </a:p>
                  </a:txBody>
                  <a:tcPr marL="0" marR="0" marT="0" marB="0"/>
                </a:tc>
                <a:extLst>
                  <a:ext uri="{0D108BD9-81ED-4DB2-BD59-A6C34878D82A}">
                    <a16:rowId xmlns:a16="http://schemas.microsoft.com/office/drawing/2014/main" val="3361448444"/>
                  </a:ext>
                </a:extLst>
              </a:tr>
              <a:tr h="222950">
                <a:tc>
                  <a:txBody>
                    <a:bodyPr/>
                    <a:lstStyle/>
                    <a:p>
                      <a:r>
                        <a:rPr lang="en-US" sz="1200" b="1" dirty="0">
                          <a:latin typeface="+mn-lt"/>
                        </a:rPr>
                        <a:t>Discontinuation due to AEs</a:t>
                      </a:r>
                      <a:endParaRPr lang="en-US" sz="1200" b="1" dirty="0">
                        <a:latin typeface="+mn-lt"/>
                        <a:cs typeface="Arial" panose="020B0604020202020204" pitchFamily="34" charset="0"/>
                      </a:endParaRPr>
                    </a:p>
                  </a:txBody>
                  <a:tcPr marL="0" marR="0" marT="0" marB="0"/>
                </a:tc>
                <a:tc>
                  <a:txBody>
                    <a:bodyPr/>
                    <a:lstStyle/>
                    <a:p>
                      <a:pPr algn="ctr"/>
                      <a:r>
                        <a:rPr lang="en-US" sz="1200" b="1" dirty="0">
                          <a:latin typeface="+mn-lt"/>
                          <a:cs typeface="Arial" panose="020B0604020202020204" pitchFamily="34" charset="0"/>
                        </a:rPr>
                        <a:t>15%</a:t>
                      </a:r>
                    </a:p>
                  </a:txBody>
                  <a:tcPr marL="0" marR="0" marT="0" marB="0"/>
                </a:tc>
                <a:tc>
                  <a:txBody>
                    <a:bodyPr/>
                    <a:lstStyle/>
                    <a:p>
                      <a:pPr algn="ctr"/>
                      <a:r>
                        <a:rPr lang="en-US" sz="1200" b="1" dirty="0">
                          <a:latin typeface="+mn-lt"/>
                        </a:rPr>
                        <a:t>12%</a:t>
                      </a:r>
                      <a:endParaRPr lang="en-US" sz="1200" b="1" dirty="0">
                        <a:latin typeface="+mn-lt"/>
                        <a:cs typeface="Arial" panose="020B0604020202020204" pitchFamily="34" charset="0"/>
                      </a:endParaRPr>
                    </a:p>
                  </a:txBody>
                  <a:tcPr marL="0" marR="0" marT="0" marB="0"/>
                </a:tc>
                <a:extLst>
                  <a:ext uri="{0D108BD9-81ED-4DB2-BD59-A6C34878D82A}">
                    <a16:rowId xmlns:a16="http://schemas.microsoft.com/office/drawing/2014/main" val="10002"/>
                  </a:ext>
                </a:extLst>
              </a:tr>
              <a:tr h="222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rPr>
                        <a:t>SAEs</a:t>
                      </a:r>
                      <a:endParaRPr lang="en-US" sz="1200" b="1" dirty="0">
                        <a:latin typeface="+mn-lt"/>
                        <a:cs typeface="Arial" panose="020B0604020202020204" pitchFamily="34" charset="0"/>
                      </a:endParaRPr>
                    </a:p>
                  </a:txBody>
                  <a:tcPr marL="0" marR="0" marT="0" marB="0"/>
                </a:tc>
                <a:tc>
                  <a:txBody>
                    <a:bodyPr/>
                    <a:lstStyle/>
                    <a:p>
                      <a:pPr algn="ctr"/>
                      <a:r>
                        <a:rPr lang="en-US" sz="1200" b="1" dirty="0">
                          <a:latin typeface="+mn-lt"/>
                          <a:cs typeface="Arial" panose="020B0604020202020204" pitchFamily="34" charset="0"/>
                        </a:rPr>
                        <a:t>63%</a:t>
                      </a:r>
                    </a:p>
                  </a:txBody>
                  <a:tcPr marL="0" marR="0" marT="0" marB="0"/>
                </a:tc>
                <a:tc>
                  <a:txBody>
                    <a:bodyPr/>
                    <a:lstStyle/>
                    <a:p>
                      <a:pPr algn="ctr"/>
                      <a:r>
                        <a:rPr lang="en-US" sz="1200" b="1" dirty="0">
                          <a:latin typeface="+mn-lt"/>
                        </a:rPr>
                        <a:t>45%</a:t>
                      </a:r>
                      <a:endParaRPr lang="en-US" sz="1200" b="1" dirty="0">
                        <a:latin typeface="+mn-lt"/>
                        <a:cs typeface="Arial" panose="020B0604020202020204" pitchFamily="34" charset="0"/>
                      </a:endParaRPr>
                    </a:p>
                  </a:txBody>
                  <a:tcPr marL="0" marR="0" marT="0" marB="0"/>
                </a:tc>
                <a:extLst>
                  <a:ext uri="{0D108BD9-81ED-4DB2-BD59-A6C34878D82A}">
                    <a16:rowId xmlns:a16="http://schemas.microsoft.com/office/drawing/2014/main" val="2465356208"/>
                  </a:ext>
                </a:extLst>
              </a:tr>
              <a:tr h="222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rPr>
                        <a:t>Death due to AEs</a:t>
                      </a:r>
                      <a:endParaRPr lang="en-US" sz="1200" b="1" dirty="0">
                        <a:latin typeface="+mn-lt"/>
                        <a:cs typeface="Arial" panose="020B0604020202020204" pitchFamily="34" charset="0"/>
                      </a:endParaRPr>
                    </a:p>
                  </a:txBody>
                  <a:tcPr marL="0" marR="0" marT="0" marB="0"/>
                </a:tc>
                <a:tc>
                  <a:txBody>
                    <a:bodyPr/>
                    <a:lstStyle/>
                    <a:p>
                      <a:pPr algn="ctr"/>
                      <a:r>
                        <a:rPr lang="en-US" sz="1200" b="1" dirty="0">
                          <a:latin typeface="+mn-lt"/>
                          <a:cs typeface="Arial" panose="020B0604020202020204" pitchFamily="34" charset="0"/>
                        </a:rPr>
                        <a:t>11%</a:t>
                      </a:r>
                    </a:p>
                  </a:txBody>
                  <a:tcPr marL="0" marR="0" marT="0" marB="0"/>
                </a:tc>
                <a:tc>
                  <a:txBody>
                    <a:bodyPr/>
                    <a:lstStyle/>
                    <a:p>
                      <a:pPr algn="ctr"/>
                      <a:r>
                        <a:rPr lang="en-US" sz="1200" b="1" dirty="0">
                          <a:latin typeface="+mn-lt"/>
                        </a:rPr>
                        <a:t>11%</a:t>
                      </a:r>
                      <a:endParaRPr lang="en-US" sz="1200" b="1" dirty="0">
                        <a:latin typeface="+mn-lt"/>
                        <a:cs typeface="Arial" panose="020B0604020202020204" pitchFamily="34" charset="0"/>
                      </a:endParaRPr>
                    </a:p>
                  </a:txBody>
                  <a:tcPr marL="0" marR="0" marT="0" marB="0"/>
                </a:tc>
                <a:extLst>
                  <a:ext uri="{0D108BD9-81ED-4DB2-BD59-A6C34878D82A}">
                    <a16:rowId xmlns:a16="http://schemas.microsoft.com/office/drawing/2014/main" val="3810622769"/>
                  </a:ext>
                </a:extLst>
              </a:tr>
              <a:tr h="222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rPr>
                        <a:t>Grade </a:t>
                      </a:r>
                      <a:r>
                        <a:rPr lang="en-US" sz="1200" b="1" dirty="0">
                          <a:latin typeface="+mn-lt"/>
                          <a:cs typeface="Arial" panose="020B0604020202020204" pitchFamily="34" charset="0"/>
                        </a:rPr>
                        <a:t>≥3 hematologic AEs</a:t>
                      </a:r>
                    </a:p>
                  </a:txBody>
                  <a:tcPr marL="0" marR="0" marT="0" marB="0"/>
                </a:tc>
                <a:tc>
                  <a:txBody>
                    <a:bodyPr/>
                    <a:lstStyle/>
                    <a:p>
                      <a:pPr algn="ctr"/>
                      <a:endParaRPr lang="en-US" sz="1200" b="1" dirty="0">
                        <a:latin typeface="+mn-lt"/>
                        <a:cs typeface="Arial" panose="020B0604020202020204" pitchFamily="34" charset="0"/>
                      </a:endParaRPr>
                    </a:p>
                  </a:txBody>
                  <a:tcPr marL="0" marR="0" marT="0" marB="0"/>
                </a:tc>
                <a:tc>
                  <a:txBody>
                    <a:bodyPr/>
                    <a:lstStyle/>
                    <a:p>
                      <a:pPr algn="ctr"/>
                      <a:endParaRPr lang="en-US" sz="1200" b="1" dirty="0">
                        <a:latin typeface="+mn-lt"/>
                        <a:cs typeface="Arial" panose="020B0604020202020204" pitchFamily="34" charset="0"/>
                      </a:endParaRPr>
                    </a:p>
                  </a:txBody>
                  <a:tcPr marL="0" marR="0" marT="0" marB="0"/>
                </a:tc>
                <a:extLst>
                  <a:ext uri="{0D108BD9-81ED-4DB2-BD59-A6C34878D82A}">
                    <a16:rowId xmlns:a16="http://schemas.microsoft.com/office/drawing/2014/main" val="3850452341"/>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rPr>
                        <a:t>Thrombocytopenia</a:t>
                      </a:r>
                      <a:endParaRPr lang="en-US" sz="1200" b="1" dirty="0">
                        <a:latin typeface="+mn-lt"/>
                        <a:cs typeface="Arial" panose="020B0604020202020204" pitchFamily="34" charset="0"/>
                      </a:endParaRPr>
                    </a:p>
                  </a:txBody>
                  <a:tcPr marL="0" marR="0" marT="0" marB="0"/>
                </a:tc>
                <a:tc>
                  <a:txBody>
                    <a:bodyPr/>
                    <a:lstStyle/>
                    <a:p>
                      <a:pPr algn="ctr"/>
                      <a:r>
                        <a:rPr lang="en-US" sz="1200" b="1" dirty="0">
                          <a:latin typeface="+mn-lt"/>
                          <a:cs typeface="Arial" panose="020B0604020202020204" pitchFamily="34" charset="0"/>
                        </a:rPr>
                        <a:t>24%</a:t>
                      </a:r>
                    </a:p>
                  </a:txBody>
                  <a:tcPr marL="0" marR="0" marT="0" marB="0"/>
                </a:tc>
                <a:tc>
                  <a:txBody>
                    <a:bodyPr/>
                    <a:lstStyle/>
                    <a:p>
                      <a:pPr algn="ctr"/>
                      <a:r>
                        <a:rPr lang="en-US" sz="1200" b="1" dirty="0">
                          <a:latin typeface="+mn-lt"/>
                        </a:rPr>
                        <a:t>20%</a:t>
                      </a:r>
                      <a:endParaRPr lang="en-US" sz="1200" b="1" dirty="0">
                        <a:latin typeface="+mn-lt"/>
                        <a:cs typeface="Arial" panose="020B0604020202020204" pitchFamily="34" charset="0"/>
                      </a:endParaRPr>
                    </a:p>
                  </a:txBody>
                  <a:tcPr marL="0" marR="0" marT="0" marB="0"/>
                </a:tc>
                <a:extLst>
                  <a:ext uri="{0D108BD9-81ED-4DB2-BD59-A6C34878D82A}">
                    <a16:rowId xmlns:a16="http://schemas.microsoft.com/office/drawing/2014/main" val="2967179171"/>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anose="020B0604020202020204" pitchFamily="34" charset="0"/>
                        </a:rPr>
                        <a:t>Neutropenia</a:t>
                      </a:r>
                    </a:p>
                  </a:txBody>
                  <a:tcPr marL="0" marR="0" marT="0" marB="0"/>
                </a:tc>
                <a:tc>
                  <a:txBody>
                    <a:bodyPr/>
                    <a:lstStyle/>
                    <a:p>
                      <a:pPr algn="ctr"/>
                      <a:r>
                        <a:rPr lang="en-US" sz="1200" b="1" dirty="0">
                          <a:latin typeface="+mn-lt"/>
                          <a:cs typeface="Arial" panose="020B0604020202020204" pitchFamily="34" charset="0"/>
                        </a:rPr>
                        <a:t>42%</a:t>
                      </a:r>
                    </a:p>
                  </a:txBody>
                  <a:tcPr marL="0" marR="0" marT="0" marB="0"/>
                </a:tc>
                <a:tc>
                  <a:txBody>
                    <a:bodyPr/>
                    <a:lstStyle/>
                    <a:p>
                      <a:pPr algn="ctr"/>
                      <a:r>
                        <a:rPr lang="en-US" sz="1200" b="1" dirty="0">
                          <a:latin typeface="+mn-lt"/>
                          <a:cs typeface="Arial" panose="020B0604020202020204" pitchFamily="34" charset="0"/>
                        </a:rPr>
                        <a:t>28%</a:t>
                      </a:r>
                    </a:p>
                  </a:txBody>
                  <a:tcPr marL="0" marR="0" marT="0" marB="0"/>
                </a:tc>
                <a:extLst>
                  <a:ext uri="{0D108BD9-81ED-4DB2-BD59-A6C34878D82A}">
                    <a16:rowId xmlns:a16="http://schemas.microsoft.com/office/drawing/2014/main" val="2356290535"/>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anose="020B0604020202020204" pitchFamily="34" charset="0"/>
                        </a:rPr>
                        <a:t>Anemia</a:t>
                      </a:r>
                    </a:p>
                  </a:txBody>
                  <a:tcPr marL="0" marR="0" marT="0" marB="0"/>
                </a:tc>
                <a:tc>
                  <a:txBody>
                    <a:bodyPr/>
                    <a:lstStyle/>
                    <a:p>
                      <a:pPr algn="ctr"/>
                      <a:r>
                        <a:rPr lang="en-US" sz="1200" b="1" dirty="0">
                          <a:latin typeface="+mn-lt"/>
                          <a:cs typeface="Arial" panose="020B0604020202020204" pitchFamily="34" charset="0"/>
                        </a:rPr>
                        <a:t>10%</a:t>
                      </a:r>
                    </a:p>
                  </a:txBody>
                  <a:tcPr marL="0" marR="0" marT="0" marB="0"/>
                </a:tc>
                <a:tc>
                  <a:txBody>
                    <a:bodyPr/>
                    <a:lstStyle/>
                    <a:p>
                      <a:pPr algn="ctr"/>
                      <a:r>
                        <a:rPr lang="en-US" sz="1200" b="1" dirty="0">
                          <a:latin typeface="+mn-lt"/>
                          <a:cs typeface="Arial" panose="020B0604020202020204" pitchFamily="34" charset="0"/>
                        </a:rPr>
                        <a:t>13%</a:t>
                      </a:r>
                    </a:p>
                  </a:txBody>
                  <a:tcPr marL="0" marR="0" marT="0" marB="0"/>
                </a:tc>
                <a:extLst>
                  <a:ext uri="{0D108BD9-81ED-4DB2-BD59-A6C34878D82A}">
                    <a16:rowId xmlns:a16="http://schemas.microsoft.com/office/drawing/2014/main" val="2661329899"/>
                  </a:ext>
                </a:extLst>
              </a:tr>
              <a:tr h="222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anose="020B0604020202020204" pitchFamily="34" charset="0"/>
                        </a:rPr>
                        <a:t>Infections</a:t>
                      </a:r>
                    </a:p>
                  </a:txBody>
                  <a:tcPr marL="0" marR="0" marT="0" marB="0"/>
                </a:tc>
                <a:tc>
                  <a:txBody>
                    <a:bodyPr/>
                    <a:lstStyle/>
                    <a:p>
                      <a:pPr algn="ctr"/>
                      <a:r>
                        <a:rPr lang="en-US" sz="1200" b="1" dirty="0">
                          <a:latin typeface="+mn-lt"/>
                          <a:cs typeface="Arial" panose="020B0604020202020204" pitchFamily="34" charset="0"/>
                        </a:rPr>
                        <a:t>82%</a:t>
                      </a:r>
                    </a:p>
                  </a:txBody>
                  <a:tcPr marL="0" marR="0" marT="0" marB="0"/>
                </a:tc>
                <a:tc>
                  <a:txBody>
                    <a:bodyPr/>
                    <a:lstStyle/>
                    <a:p>
                      <a:pPr algn="ctr"/>
                      <a:r>
                        <a:rPr lang="en-US" sz="1200" b="1" dirty="0">
                          <a:latin typeface="+mn-lt"/>
                          <a:cs typeface="Arial" panose="020B0604020202020204" pitchFamily="34" charset="0"/>
                        </a:rPr>
                        <a:t>68%</a:t>
                      </a:r>
                    </a:p>
                  </a:txBody>
                  <a:tcPr marL="0" marR="0" marT="0" marB="0"/>
                </a:tc>
                <a:extLst>
                  <a:ext uri="{0D108BD9-81ED-4DB2-BD59-A6C34878D82A}">
                    <a16:rowId xmlns:a16="http://schemas.microsoft.com/office/drawing/2014/main" val="1286230109"/>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rPr>
                        <a:t>Grade </a:t>
                      </a:r>
                      <a:r>
                        <a:rPr lang="en-US" sz="1200" b="1" dirty="0">
                          <a:latin typeface="+mn-lt"/>
                          <a:cs typeface="Arial" panose="020B0604020202020204" pitchFamily="34" charset="0"/>
                        </a:rPr>
                        <a:t>≥3 </a:t>
                      </a:r>
                    </a:p>
                  </a:txBody>
                  <a:tcPr marL="0" marR="0" marT="0" marB="0"/>
                </a:tc>
                <a:tc>
                  <a:txBody>
                    <a:bodyPr/>
                    <a:lstStyle/>
                    <a:p>
                      <a:pPr algn="ctr"/>
                      <a:r>
                        <a:rPr lang="en-US" sz="1200" b="1" dirty="0">
                          <a:latin typeface="+mn-lt"/>
                          <a:cs typeface="Arial" panose="020B0604020202020204" pitchFamily="34" charset="0"/>
                        </a:rPr>
                        <a:t>49%</a:t>
                      </a:r>
                    </a:p>
                  </a:txBody>
                  <a:tcPr marL="0" marR="0" marT="0" marB="0"/>
                </a:tc>
                <a:tc>
                  <a:txBody>
                    <a:bodyPr/>
                    <a:lstStyle/>
                    <a:p>
                      <a:pPr algn="ctr"/>
                      <a:r>
                        <a:rPr lang="en-US" sz="1200" b="1" dirty="0">
                          <a:latin typeface="+mn-lt"/>
                          <a:cs typeface="Arial" panose="020B0604020202020204" pitchFamily="34" charset="0"/>
                        </a:rPr>
                        <a:t>26%</a:t>
                      </a:r>
                    </a:p>
                  </a:txBody>
                  <a:tcPr marL="0" marR="0" marT="0" marB="0"/>
                </a:tc>
                <a:extLst>
                  <a:ext uri="{0D108BD9-81ED-4DB2-BD59-A6C34878D82A}">
                    <a16:rowId xmlns:a16="http://schemas.microsoft.com/office/drawing/2014/main" val="2952824860"/>
                  </a:ext>
                </a:extLst>
              </a:tr>
              <a:tr h="222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anose="020B0604020202020204" pitchFamily="34" charset="0"/>
                        </a:rPr>
                        <a:t>Ocular AEs, ≥25% (</a:t>
                      </a:r>
                      <a:r>
                        <a:rPr lang="en-US" sz="1200" b="1" dirty="0">
                          <a:latin typeface="+mn-lt"/>
                        </a:rPr>
                        <a:t>Grade </a:t>
                      </a:r>
                      <a:r>
                        <a:rPr lang="en-US" sz="1200" b="1" dirty="0">
                          <a:latin typeface="+mn-lt"/>
                          <a:cs typeface="Arial" panose="020B0604020202020204" pitchFamily="34" charset="0"/>
                        </a:rPr>
                        <a:t>≥3 AEs, ≥10%)</a:t>
                      </a:r>
                    </a:p>
                  </a:txBody>
                  <a:tcPr marL="0" marR="0" marT="0" marB="0"/>
                </a:tc>
                <a:tc>
                  <a:txBody>
                    <a:bodyPr/>
                    <a:lstStyle/>
                    <a:p>
                      <a:pPr algn="ctr"/>
                      <a:endParaRPr lang="en-US" sz="1200" b="1" dirty="0">
                        <a:latin typeface="+mn-lt"/>
                        <a:cs typeface="Arial" panose="020B0604020202020204" pitchFamily="34" charset="0"/>
                      </a:endParaRPr>
                    </a:p>
                  </a:txBody>
                  <a:tcPr marL="0" marR="0" marT="0" marB="0"/>
                </a:tc>
                <a:tc>
                  <a:txBody>
                    <a:bodyPr/>
                    <a:lstStyle/>
                    <a:p>
                      <a:pPr algn="ctr"/>
                      <a:endParaRPr lang="en-US" sz="1200" b="1" dirty="0">
                        <a:latin typeface="+mn-lt"/>
                        <a:cs typeface="Arial" panose="020B0604020202020204" pitchFamily="34" charset="0"/>
                      </a:endParaRPr>
                    </a:p>
                  </a:txBody>
                  <a:tcPr marL="0" marR="0" marT="0" marB="0"/>
                </a:tc>
                <a:extLst>
                  <a:ext uri="{0D108BD9-81ED-4DB2-BD59-A6C34878D82A}">
                    <a16:rowId xmlns:a16="http://schemas.microsoft.com/office/drawing/2014/main" val="2511078152"/>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mn-cs"/>
                        </a:rPr>
                        <a:t>Blurred vision</a:t>
                      </a:r>
                    </a:p>
                  </a:txBody>
                  <a:tcPr marL="0" marR="0" marT="0" marB="0"/>
                </a:tc>
                <a:tc>
                  <a:txBody>
                    <a:bodyPr/>
                    <a:lstStyle/>
                    <a:p>
                      <a:pPr algn="ctr"/>
                      <a:r>
                        <a:rPr lang="en-US" sz="1200" b="1" dirty="0">
                          <a:latin typeface="+mn-lt"/>
                          <a:cs typeface="Arial" panose="020B0604020202020204" pitchFamily="34" charset="0"/>
                        </a:rPr>
                        <a:t>79% (17%)</a:t>
                      </a:r>
                    </a:p>
                  </a:txBody>
                  <a:tcPr marL="0" marR="0" marT="0" marB="0"/>
                </a:tc>
                <a:tc>
                  <a:txBody>
                    <a:bodyPr/>
                    <a:lstStyle/>
                    <a:p>
                      <a:pPr algn="ctr"/>
                      <a:r>
                        <a:rPr lang="en-US" sz="1200" b="1" dirty="0">
                          <a:latin typeface="+mn-lt"/>
                          <a:cs typeface="Arial" panose="020B0604020202020204" pitchFamily="34" charset="0"/>
                        </a:rPr>
                        <a:t>15% (0)</a:t>
                      </a:r>
                    </a:p>
                  </a:txBody>
                  <a:tcPr marL="0" marR="0" marT="0" marB="0"/>
                </a:tc>
                <a:extLst>
                  <a:ext uri="{0D108BD9-81ED-4DB2-BD59-A6C34878D82A}">
                    <a16:rowId xmlns:a16="http://schemas.microsoft.com/office/drawing/2014/main" val="3229233064"/>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mn-cs"/>
                        </a:rPr>
                        <a:t>Dry eye</a:t>
                      </a:r>
                    </a:p>
                  </a:txBody>
                  <a:tcPr marL="0" marR="0" marT="0" marB="0"/>
                </a:tc>
                <a:tc>
                  <a:txBody>
                    <a:bodyPr/>
                    <a:lstStyle/>
                    <a:p>
                      <a:pPr algn="ctr"/>
                      <a:r>
                        <a:rPr lang="en-US" sz="1200" b="1" dirty="0">
                          <a:latin typeface="+mn-lt"/>
                          <a:cs typeface="Arial" panose="020B0604020202020204" pitchFamily="34" charset="0"/>
                        </a:rPr>
                        <a:t>61% (8%)</a:t>
                      </a:r>
                    </a:p>
                  </a:txBody>
                  <a:tcPr marL="0" marR="0" marT="0" marB="0"/>
                </a:tc>
                <a:tc>
                  <a:txBody>
                    <a:bodyPr/>
                    <a:lstStyle/>
                    <a:p>
                      <a:pPr algn="ctr"/>
                      <a:r>
                        <a:rPr lang="en-US" sz="1200" b="1" dirty="0">
                          <a:latin typeface="+mn-lt"/>
                          <a:cs typeface="Arial" panose="020B0604020202020204" pitchFamily="34" charset="0"/>
                        </a:rPr>
                        <a:t>10% (0)</a:t>
                      </a:r>
                    </a:p>
                  </a:txBody>
                  <a:tcPr marL="0" marR="0" marT="0" marB="0"/>
                </a:tc>
                <a:extLst>
                  <a:ext uri="{0D108BD9-81ED-4DB2-BD59-A6C34878D82A}">
                    <a16:rowId xmlns:a16="http://schemas.microsoft.com/office/drawing/2014/main" val="2621716348"/>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mn-cs"/>
                        </a:rPr>
                        <a:t>Foreign body sensation in eye</a:t>
                      </a:r>
                    </a:p>
                  </a:txBody>
                  <a:tcPr marL="0" marR="0" marT="0" marB="0"/>
                </a:tc>
                <a:tc>
                  <a:txBody>
                    <a:bodyPr/>
                    <a:lstStyle/>
                    <a:p>
                      <a:pPr algn="ctr"/>
                      <a:r>
                        <a:rPr lang="en-US" sz="1200" b="1" dirty="0">
                          <a:latin typeface="+mn-lt"/>
                          <a:cs typeface="Arial" panose="020B0604020202020204" pitchFamily="34" charset="0"/>
                        </a:rPr>
                        <a:t>61% (6%)</a:t>
                      </a:r>
                    </a:p>
                  </a:txBody>
                  <a:tcPr marL="0" marR="0" marT="0" marB="0"/>
                </a:tc>
                <a:tc>
                  <a:txBody>
                    <a:bodyPr/>
                    <a:lstStyle/>
                    <a:p>
                      <a:pPr algn="ctr"/>
                      <a:r>
                        <a:rPr lang="en-US" sz="1200" b="1" dirty="0">
                          <a:latin typeface="+mn-lt"/>
                          <a:cs typeface="Arial" panose="020B0604020202020204" pitchFamily="34" charset="0"/>
                        </a:rPr>
                        <a:t>6% (0)</a:t>
                      </a:r>
                    </a:p>
                  </a:txBody>
                  <a:tcPr marL="0" marR="0" marT="0" marB="0"/>
                </a:tc>
                <a:extLst>
                  <a:ext uri="{0D108BD9-81ED-4DB2-BD59-A6C34878D82A}">
                    <a16:rowId xmlns:a16="http://schemas.microsoft.com/office/drawing/2014/main" val="1737078379"/>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mn-cs"/>
                        </a:rPr>
                        <a:t>Eye irritation</a:t>
                      </a:r>
                    </a:p>
                  </a:txBody>
                  <a:tcPr marL="0" marR="0" marT="0" marB="0"/>
                </a:tc>
                <a:tc>
                  <a:txBody>
                    <a:bodyPr/>
                    <a:lstStyle/>
                    <a:p>
                      <a:pPr algn="ctr"/>
                      <a:r>
                        <a:rPr lang="en-US" sz="1200" b="1" dirty="0">
                          <a:latin typeface="+mn-lt"/>
                          <a:cs typeface="Arial" panose="020B0604020202020204" pitchFamily="34" charset="0"/>
                        </a:rPr>
                        <a:t>50% (4%)</a:t>
                      </a:r>
                    </a:p>
                  </a:txBody>
                  <a:tcPr marL="0" marR="0" marT="0" marB="0"/>
                </a:tc>
                <a:tc>
                  <a:txBody>
                    <a:bodyPr/>
                    <a:lstStyle/>
                    <a:p>
                      <a:pPr algn="ctr"/>
                      <a:r>
                        <a:rPr lang="en-US" sz="1200" b="1" dirty="0">
                          <a:latin typeface="+mn-lt"/>
                          <a:cs typeface="Arial" panose="020B0604020202020204" pitchFamily="34" charset="0"/>
                        </a:rPr>
                        <a:t>9% (0)</a:t>
                      </a:r>
                    </a:p>
                  </a:txBody>
                  <a:tcPr marL="0" marR="0" marT="0" marB="0"/>
                </a:tc>
                <a:extLst>
                  <a:ext uri="{0D108BD9-81ED-4DB2-BD59-A6C34878D82A}">
                    <a16:rowId xmlns:a16="http://schemas.microsoft.com/office/drawing/2014/main" val="3289170508"/>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mn-cs"/>
                        </a:rPr>
                        <a:t>Photophobia</a:t>
                      </a:r>
                    </a:p>
                  </a:txBody>
                  <a:tcPr marL="0" marR="0" marT="0" marB="0"/>
                </a:tc>
                <a:tc>
                  <a:txBody>
                    <a:bodyPr/>
                    <a:lstStyle/>
                    <a:p>
                      <a:pPr algn="ctr"/>
                      <a:r>
                        <a:rPr lang="en-US" sz="1200" b="1" dirty="0">
                          <a:latin typeface="+mn-lt"/>
                          <a:cs typeface="Arial" panose="020B0604020202020204" pitchFamily="34" charset="0"/>
                        </a:rPr>
                        <a:t>44% (3%)</a:t>
                      </a:r>
                    </a:p>
                  </a:txBody>
                  <a:tcPr marL="0" marR="0" marT="0" marB="0"/>
                </a:tc>
                <a:tc>
                  <a:txBody>
                    <a:bodyPr/>
                    <a:lstStyle/>
                    <a:p>
                      <a:pPr algn="ctr"/>
                      <a:r>
                        <a:rPr lang="en-US" sz="1200" b="1" dirty="0">
                          <a:latin typeface="+mn-lt"/>
                          <a:cs typeface="Arial" panose="020B0604020202020204" pitchFamily="34" charset="0"/>
                        </a:rPr>
                        <a:t>4% (0)</a:t>
                      </a:r>
                    </a:p>
                  </a:txBody>
                  <a:tcPr marL="0" marR="0" marT="0" marB="0"/>
                </a:tc>
                <a:extLst>
                  <a:ext uri="{0D108BD9-81ED-4DB2-BD59-A6C34878D82A}">
                    <a16:rowId xmlns:a16="http://schemas.microsoft.com/office/drawing/2014/main" val="4171355542"/>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mn-cs"/>
                        </a:rPr>
                        <a:t>Eye pain</a:t>
                      </a:r>
                    </a:p>
                  </a:txBody>
                  <a:tcPr marL="0" marR="0" marT="0" marB="0"/>
                </a:tc>
                <a:tc>
                  <a:txBody>
                    <a:bodyPr/>
                    <a:lstStyle/>
                    <a:p>
                      <a:pPr algn="ctr"/>
                      <a:r>
                        <a:rPr lang="en-US" sz="1200" b="1" dirty="0">
                          <a:latin typeface="+mn-lt"/>
                          <a:cs typeface="Arial" panose="020B0604020202020204" pitchFamily="34" charset="0"/>
                        </a:rPr>
                        <a:t>33% (2%)</a:t>
                      </a:r>
                    </a:p>
                  </a:txBody>
                  <a:tcPr marL="0" marR="0" marT="0" marB="0"/>
                </a:tc>
                <a:tc>
                  <a:txBody>
                    <a:bodyPr/>
                    <a:lstStyle/>
                    <a:p>
                      <a:pPr algn="ctr"/>
                      <a:r>
                        <a:rPr lang="en-US" sz="1200" b="1" dirty="0">
                          <a:latin typeface="+mn-lt"/>
                          <a:cs typeface="Arial" panose="020B0604020202020204" pitchFamily="34" charset="0"/>
                        </a:rPr>
                        <a:t>5% (0)</a:t>
                      </a:r>
                    </a:p>
                  </a:txBody>
                  <a:tcPr marL="0" marR="0" marT="0" marB="0"/>
                </a:tc>
                <a:extLst>
                  <a:ext uri="{0D108BD9-81ED-4DB2-BD59-A6C34878D82A}">
                    <a16:rowId xmlns:a16="http://schemas.microsoft.com/office/drawing/2014/main" val="4158375344"/>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mn-cs"/>
                        </a:rPr>
                        <a:t>Cataract</a:t>
                      </a:r>
                    </a:p>
                  </a:txBody>
                  <a:tcPr marL="0" marR="0" marT="0" marB="0"/>
                </a:tc>
                <a:tc>
                  <a:txBody>
                    <a:bodyPr/>
                    <a:lstStyle/>
                    <a:p>
                      <a:pPr algn="ctr"/>
                      <a:r>
                        <a:rPr lang="en-US" sz="1200" b="1" dirty="0">
                          <a:latin typeface="+mn-lt"/>
                          <a:cs typeface="Arial" panose="020B0604020202020204" pitchFamily="34" charset="0"/>
                        </a:rPr>
                        <a:t>27% (6%)</a:t>
                      </a:r>
                    </a:p>
                  </a:txBody>
                  <a:tcPr marL="0" marR="0" marT="0" marB="0"/>
                </a:tc>
                <a:tc>
                  <a:txBody>
                    <a:bodyPr/>
                    <a:lstStyle/>
                    <a:p>
                      <a:pPr algn="ctr"/>
                      <a:r>
                        <a:rPr lang="en-US" sz="1200" b="1" dirty="0">
                          <a:latin typeface="+mn-lt"/>
                          <a:cs typeface="Arial" panose="020B0604020202020204" pitchFamily="34" charset="0"/>
                        </a:rPr>
                        <a:t>10% (4%)</a:t>
                      </a:r>
                    </a:p>
                  </a:txBody>
                  <a:tcPr marL="0" marR="0" marT="0" marB="0"/>
                </a:tc>
                <a:extLst>
                  <a:ext uri="{0D108BD9-81ED-4DB2-BD59-A6C34878D82A}">
                    <a16:rowId xmlns:a16="http://schemas.microsoft.com/office/drawing/2014/main" val="2709899322"/>
                  </a:ext>
                </a:extLst>
              </a:tr>
              <a:tr h="222950">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mn-cs"/>
                        </a:rPr>
                        <a:t>Reduced visual acuity</a:t>
                      </a:r>
                    </a:p>
                  </a:txBody>
                  <a:tcPr marL="0" marR="0" marT="0" marB="0"/>
                </a:tc>
                <a:tc>
                  <a:txBody>
                    <a:bodyPr/>
                    <a:lstStyle/>
                    <a:p>
                      <a:pPr algn="ctr"/>
                      <a:r>
                        <a:rPr lang="en-US" sz="1200" b="1" dirty="0">
                          <a:latin typeface="+mn-lt"/>
                          <a:cs typeface="Arial" panose="020B0604020202020204" pitchFamily="34" charset="0"/>
                        </a:rPr>
                        <a:t>23% (13%)</a:t>
                      </a:r>
                    </a:p>
                  </a:txBody>
                  <a:tcPr marL="0" marR="0" marT="0" marB="0"/>
                </a:tc>
                <a:tc>
                  <a:txBody>
                    <a:bodyPr/>
                    <a:lstStyle/>
                    <a:p>
                      <a:pPr algn="ctr"/>
                      <a:r>
                        <a:rPr lang="en-US" sz="1200" b="1" dirty="0">
                          <a:latin typeface="+mn-lt"/>
                          <a:cs typeface="Arial" panose="020B0604020202020204" pitchFamily="34" charset="0"/>
                        </a:rPr>
                        <a:t>6% (1%)</a:t>
                      </a:r>
                    </a:p>
                  </a:txBody>
                  <a:tcPr marL="0" marR="0" marT="0" marB="0"/>
                </a:tc>
                <a:extLst>
                  <a:ext uri="{0D108BD9-81ED-4DB2-BD59-A6C34878D82A}">
                    <a16:rowId xmlns:a16="http://schemas.microsoft.com/office/drawing/2014/main" val="1823195060"/>
                  </a:ext>
                </a:extLst>
              </a:tr>
            </a:tbl>
          </a:graphicData>
        </a:graphic>
      </p:graphicFrame>
      <p:grpSp>
        <p:nvGrpSpPr>
          <p:cNvPr id="33" name="Group 32">
            <a:extLst>
              <a:ext uri="{FF2B5EF4-FFF2-40B4-BE49-F238E27FC236}">
                <a16:creationId xmlns:a16="http://schemas.microsoft.com/office/drawing/2014/main" id="{96B13B34-751A-672F-FD91-BFB7CCA09344}"/>
              </a:ext>
            </a:extLst>
          </p:cNvPr>
          <p:cNvGrpSpPr/>
          <p:nvPr/>
        </p:nvGrpSpPr>
        <p:grpSpPr>
          <a:xfrm>
            <a:off x="-44252" y="828105"/>
            <a:ext cx="860583" cy="1192241"/>
            <a:chOff x="11331417" y="12694"/>
            <a:chExt cx="860583" cy="1192241"/>
          </a:xfrm>
        </p:grpSpPr>
        <p:sp>
          <p:nvSpPr>
            <p:cNvPr id="34" name="Rectangle: Rounded Corners 33">
              <a:extLst>
                <a:ext uri="{FF2B5EF4-FFF2-40B4-BE49-F238E27FC236}">
                  <a16:creationId xmlns:a16="http://schemas.microsoft.com/office/drawing/2014/main" id="{FBA986D0-1F79-DE8F-9976-82ADB966C11F}"/>
                </a:ext>
              </a:extLst>
            </p:cNvPr>
            <p:cNvSpPr/>
            <p:nvPr/>
          </p:nvSpPr>
          <p:spPr>
            <a:xfrm>
              <a:off x="11331417" y="12694"/>
              <a:ext cx="860583" cy="1192241"/>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36" name="Picture 35">
              <a:extLst>
                <a:ext uri="{FF2B5EF4-FFF2-40B4-BE49-F238E27FC236}">
                  <a16:creationId xmlns:a16="http://schemas.microsoft.com/office/drawing/2014/main" id="{35A6F9A7-D278-5C20-109D-7B7991A8BF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89982" y="101390"/>
              <a:ext cx="776784" cy="780978"/>
            </a:xfrm>
            <a:prstGeom prst="rect">
              <a:avLst/>
            </a:prstGeom>
          </p:spPr>
        </p:pic>
        <p:sp>
          <p:nvSpPr>
            <p:cNvPr id="42" name="TextBox 41">
              <a:extLst>
                <a:ext uri="{FF2B5EF4-FFF2-40B4-BE49-F238E27FC236}">
                  <a16:creationId xmlns:a16="http://schemas.microsoft.com/office/drawing/2014/main" id="{612FED6F-0007-44AC-4929-87D5AFA39507}"/>
                </a:ext>
              </a:extLst>
            </p:cNvPr>
            <p:cNvSpPr txBox="1"/>
            <p:nvPr/>
          </p:nvSpPr>
          <p:spPr>
            <a:xfrm>
              <a:off x="11458415" y="837806"/>
              <a:ext cx="63991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62B30"/>
                  </a:solidFill>
                  <a:effectLst/>
                  <a:uLnTx/>
                  <a:uFillTx/>
                  <a:latin typeface="Arial"/>
                  <a:ea typeface="MS PGothic" charset="0"/>
                  <a:cs typeface="+mn-cs"/>
                </a:rPr>
                <a:t>2025</a:t>
              </a:r>
            </a:p>
          </p:txBody>
        </p:sp>
      </p:grpSp>
      <p:sp>
        <p:nvSpPr>
          <p:cNvPr id="43" name="Rectangle 42">
            <a:extLst>
              <a:ext uri="{FF2B5EF4-FFF2-40B4-BE49-F238E27FC236}">
                <a16:creationId xmlns:a16="http://schemas.microsoft.com/office/drawing/2014/main" id="{5467A40E-BCFF-E899-40C1-75C650630B84}"/>
              </a:ext>
            </a:extLst>
          </p:cNvPr>
          <p:cNvSpPr/>
          <p:nvPr/>
        </p:nvSpPr>
        <p:spPr bwMode="auto">
          <a:xfrm>
            <a:off x="4164985" y="5794316"/>
            <a:ext cx="2720438" cy="52322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itchFamily="34" charset="0"/>
                <a:ea typeface="+mn-ea"/>
                <a:cs typeface="+mn-cs"/>
              </a:rPr>
              <a:t>Sustained 12-month MRD-neg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≥CR 15% vs 3</a:t>
            </a:r>
            <a:r>
              <a:rPr kumimoji="0" lang="en-GB" sz="1400" b="1" i="0" u="none" strike="noStrike" kern="1200" cap="none" spc="0" normalizeH="0" baseline="0" noProof="0" dirty="0">
                <a:ln>
                  <a:noFill/>
                </a:ln>
                <a:solidFill>
                  <a:srgbClr val="000000"/>
                </a:solidFill>
                <a:effectLst/>
                <a:uLnTx/>
                <a:uFillTx/>
                <a:latin typeface="Arial" pitchFamily="34" charset="0"/>
                <a:ea typeface="+mn-ea"/>
                <a:cs typeface="+mn-cs"/>
              </a:rPr>
              <a:t>%</a:t>
            </a:r>
            <a:r>
              <a:rPr kumimoji="0" lang="en-GB" sz="1400" b="1" i="0" u="none" strike="noStrike" kern="1200" cap="none" spc="0" normalizeH="0" baseline="30000" noProof="0" dirty="0">
                <a:ln>
                  <a:noFill/>
                </a:ln>
                <a:solidFill>
                  <a:srgbClr val="000000"/>
                </a:solidFill>
                <a:effectLst/>
                <a:uLnTx/>
                <a:uFillTx/>
                <a:latin typeface="Arial" pitchFamily="34" charset="0"/>
                <a:ea typeface="+mn-ea"/>
                <a:cs typeface="+mn-cs"/>
              </a:rPr>
              <a:t>1</a:t>
            </a:r>
          </a:p>
        </p:txBody>
      </p:sp>
      <p:grpSp>
        <p:nvGrpSpPr>
          <p:cNvPr id="17" name="Group 16">
            <a:extLst>
              <a:ext uri="{FF2B5EF4-FFF2-40B4-BE49-F238E27FC236}">
                <a16:creationId xmlns:a16="http://schemas.microsoft.com/office/drawing/2014/main" id="{C1778DD6-06F2-923A-3434-3DA0F353BF6C}"/>
              </a:ext>
            </a:extLst>
          </p:cNvPr>
          <p:cNvGrpSpPr/>
          <p:nvPr/>
        </p:nvGrpSpPr>
        <p:grpSpPr>
          <a:xfrm>
            <a:off x="40921" y="5246808"/>
            <a:ext cx="1518131" cy="514881"/>
            <a:chOff x="40921" y="5246808"/>
            <a:chExt cx="1518131" cy="514881"/>
          </a:xfrm>
        </p:grpSpPr>
        <p:sp>
          <p:nvSpPr>
            <p:cNvPr id="15" name="Rectangle: Rounded Corners 14">
              <a:extLst>
                <a:ext uri="{FF2B5EF4-FFF2-40B4-BE49-F238E27FC236}">
                  <a16:creationId xmlns:a16="http://schemas.microsoft.com/office/drawing/2014/main" id="{B52C85D8-1CEB-7D24-9C13-85BD99E10A51}"/>
                </a:ext>
              </a:extLst>
            </p:cNvPr>
            <p:cNvSpPr/>
            <p:nvPr/>
          </p:nvSpPr>
          <p:spPr>
            <a:xfrm>
              <a:off x="40921" y="5246808"/>
              <a:ext cx="1518131" cy="514881"/>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2463BAD9-E09C-D2FD-D370-53360241F5E1}"/>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8848" y="5287369"/>
              <a:ext cx="1407599" cy="414000"/>
            </a:xfrm>
            <a:prstGeom prst="rect">
              <a:avLst/>
            </a:prstGeom>
          </p:spPr>
        </p:pic>
      </p:grpSp>
      <p:grpSp>
        <p:nvGrpSpPr>
          <p:cNvPr id="29" name="Group 28">
            <a:extLst>
              <a:ext uri="{FF2B5EF4-FFF2-40B4-BE49-F238E27FC236}">
                <a16:creationId xmlns:a16="http://schemas.microsoft.com/office/drawing/2014/main" id="{3F171C30-7629-5590-AF01-18E93430B6C5}"/>
              </a:ext>
            </a:extLst>
          </p:cNvPr>
          <p:cNvGrpSpPr/>
          <p:nvPr/>
        </p:nvGrpSpPr>
        <p:grpSpPr>
          <a:xfrm>
            <a:off x="2171712" y="2057707"/>
            <a:ext cx="6546247" cy="3323282"/>
            <a:chOff x="-35450" y="2031774"/>
            <a:chExt cx="6546247" cy="3323282"/>
          </a:xfrm>
        </p:grpSpPr>
        <p:grpSp>
          <p:nvGrpSpPr>
            <p:cNvPr id="3" name="Group 2">
              <a:extLst>
                <a:ext uri="{FF2B5EF4-FFF2-40B4-BE49-F238E27FC236}">
                  <a16:creationId xmlns:a16="http://schemas.microsoft.com/office/drawing/2014/main" id="{B5299FC9-BCE3-DFF3-7CC8-CD8021C4FF3F}"/>
                </a:ext>
              </a:extLst>
            </p:cNvPr>
            <p:cNvGrpSpPr/>
            <p:nvPr/>
          </p:nvGrpSpPr>
          <p:grpSpPr>
            <a:xfrm>
              <a:off x="-35450" y="2031774"/>
              <a:ext cx="6546247" cy="3323282"/>
              <a:chOff x="5620519" y="1227797"/>
              <a:chExt cx="6546247" cy="3323282"/>
            </a:xfrm>
          </p:grpSpPr>
          <p:grpSp>
            <p:nvGrpSpPr>
              <p:cNvPr id="4" name="Group 3">
                <a:extLst>
                  <a:ext uri="{FF2B5EF4-FFF2-40B4-BE49-F238E27FC236}">
                    <a16:creationId xmlns:a16="http://schemas.microsoft.com/office/drawing/2014/main" id="{DE83BD9D-DE1D-3341-C35A-1FF34C448D10}"/>
                  </a:ext>
                </a:extLst>
              </p:cNvPr>
              <p:cNvGrpSpPr/>
              <p:nvPr/>
            </p:nvGrpSpPr>
            <p:grpSpPr>
              <a:xfrm>
                <a:off x="6266900" y="1481541"/>
                <a:ext cx="5899866" cy="3069538"/>
                <a:chOff x="2929039" y="2644278"/>
                <a:chExt cx="5899866" cy="3069538"/>
              </a:xfrm>
            </p:grpSpPr>
            <p:sp>
              <p:nvSpPr>
                <p:cNvPr id="9" name="Rectangle: Rounded Corners 8">
                  <a:extLst>
                    <a:ext uri="{FF2B5EF4-FFF2-40B4-BE49-F238E27FC236}">
                      <a16:creationId xmlns:a16="http://schemas.microsoft.com/office/drawing/2014/main" id="{92CFD8E6-88D2-FA76-BD43-7C2802DFE207}"/>
                    </a:ext>
                  </a:extLst>
                </p:cNvPr>
                <p:cNvSpPr/>
                <p:nvPr/>
              </p:nvSpPr>
              <p:spPr>
                <a:xfrm>
                  <a:off x="2929039" y="2644278"/>
                  <a:ext cx="5899866" cy="3069538"/>
                </a:xfrm>
                <a:prstGeom prst="roundRect">
                  <a:avLst>
                    <a:gd name="adj" fmla="val 11883"/>
                  </a:avLst>
                </a:prstGeom>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sp>
              <p:nvSpPr>
                <p:cNvPr id="10" name="Freeform: Shape 9">
                  <a:extLst>
                    <a:ext uri="{FF2B5EF4-FFF2-40B4-BE49-F238E27FC236}">
                      <a16:creationId xmlns:a16="http://schemas.microsoft.com/office/drawing/2014/main" id="{B2A380BB-DCF3-7C57-8941-8BE3016C94C4}"/>
                    </a:ext>
                  </a:extLst>
                </p:cNvPr>
                <p:cNvSpPr/>
                <p:nvPr/>
              </p:nvSpPr>
              <p:spPr>
                <a:xfrm>
                  <a:off x="3118095" y="2785375"/>
                  <a:ext cx="5562694" cy="431409"/>
                </a:xfrm>
                <a:custGeom>
                  <a:avLst/>
                  <a:gdLst>
                    <a:gd name="connsiteX0" fmla="*/ 0 w 5562694"/>
                    <a:gd name="connsiteY0" fmla="*/ 0 h 403200"/>
                    <a:gd name="connsiteX1" fmla="*/ 5562694 w 5562694"/>
                    <a:gd name="connsiteY1" fmla="*/ 0 h 403200"/>
                    <a:gd name="connsiteX2" fmla="*/ 5562694 w 5562694"/>
                    <a:gd name="connsiteY2" fmla="*/ 403200 h 403200"/>
                    <a:gd name="connsiteX3" fmla="*/ 0 w 5562694"/>
                    <a:gd name="connsiteY3" fmla="*/ 403200 h 403200"/>
                    <a:gd name="connsiteX4" fmla="*/ 0 w 5562694"/>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94" h="403200">
                      <a:moveTo>
                        <a:pt x="0" y="0"/>
                      </a:moveTo>
                      <a:lnTo>
                        <a:pt x="5562694" y="0"/>
                      </a:lnTo>
                      <a:lnTo>
                        <a:pt x="5562694" y="403200"/>
                      </a:lnTo>
                      <a:lnTo>
                        <a:pt x="0" y="403200"/>
                      </a:lnTo>
                      <a:lnTo>
                        <a:pt x="0" y="0"/>
                      </a:lnTo>
                      <a:close/>
                    </a:path>
                  </a:pathLst>
                </a:custGeom>
                <a:ln/>
              </p:spPr>
              <p:style>
                <a:lnRef idx="1">
                  <a:schemeClr val="accent6"/>
                </a:lnRef>
                <a:fillRef idx="2">
                  <a:schemeClr val="accent6"/>
                </a:fillRef>
                <a:effectRef idx="1">
                  <a:schemeClr val="accent6"/>
                </a:effectRef>
                <a:fontRef idx="minor">
                  <a:schemeClr val="dk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n-ea"/>
                      <a:cs typeface="+mn-cs"/>
                    </a:rPr>
                    <a:t>Indirect comparison of Bela-Pom-dex vs Dara-Pom-dex</a:t>
                  </a: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18" name="Freeform: Shape 17">
                  <a:extLst>
                    <a:ext uri="{FF2B5EF4-FFF2-40B4-BE49-F238E27FC236}">
                      <a16:creationId xmlns:a16="http://schemas.microsoft.com/office/drawing/2014/main" id="{57D6CC79-DDAA-5693-0707-0893F3391A5E}"/>
                    </a:ext>
                  </a:extLst>
                </p:cNvPr>
                <p:cNvSpPr/>
                <p:nvPr/>
              </p:nvSpPr>
              <p:spPr>
                <a:xfrm>
                  <a:off x="3118095" y="3229988"/>
                  <a:ext cx="5562694" cy="2345147"/>
                </a:xfrm>
                <a:custGeom>
                  <a:avLst/>
                  <a:gdLst>
                    <a:gd name="connsiteX0" fmla="*/ 0 w 5562694"/>
                    <a:gd name="connsiteY0" fmla="*/ 0 h 2152079"/>
                    <a:gd name="connsiteX1" fmla="*/ 5562694 w 5562694"/>
                    <a:gd name="connsiteY1" fmla="*/ 0 h 2152079"/>
                    <a:gd name="connsiteX2" fmla="*/ 5562694 w 5562694"/>
                    <a:gd name="connsiteY2" fmla="*/ 2152079 h 2152079"/>
                    <a:gd name="connsiteX3" fmla="*/ 0 w 5562694"/>
                    <a:gd name="connsiteY3" fmla="*/ 2152079 h 2152079"/>
                    <a:gd name="connsiteX4" fmla="*/ 0 w 5562694"/>
                    <a:gd name="connsiteY4" fmla="*/ 0 h 2152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94" h="2152079">
                      <a:moveTo>
                        <a:pt x="0" y="0"/>
                      </a:moveTo>
                      <a:lnTo>
                        <a:pt x="5562694" y="0"/>
                      </a:lnTo>
                      <a:lnTo>
                        <a:pt x="5562694" y="2152079"/>
                      </a:lnTo>
                      <a:lnTo>
                        <a:pt x="0" y="2152079"/>
                      </a:lnTo>
                      <a:lnTo>
                        <a:pt x="0" y="0"/>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74676" tIns="74676" rIns="99568" bIns="112014" numCol="1" spcCol="1270" anchor="t" anchorCtr="0">
                  <a:noAutofit/>
                </a:bodyPr>
                <a:lstStyle/>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a:ea typeface="+mn-ea"/>
                      <a:cs typeface="+mn-cs"/>
                    </a:rPr>
                    <a:t>DREAMM-8 vs APOLLO, matching adjusted indirect comparisons of PFS and MRD-neg rate</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After matching</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17% aged ≥75 years, 36% ECOG PS 1</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22% ISS stage III, 38% high-risk cytogenetics</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75% 2–3 prior lines, 79% IMiD-refractory, 47% PI-refractory</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Median PFS 18.1 vs 12.4 months, HR 0.74</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MRD-neg 25.8% vs 8.6%, odds ratio 2.73</a:t>
                  </a:r>
                </a:p>
                <a:p>
                  <a:pPr marL="0" marR="0" lvl="1" indent="0" algn="l" defTabSz="622300" rtl="0" eaLnBrk="1" fontAlgn="auto" latinLnBrk="0" hangingPunct="1">
                    <a:lnSpc>
                      <a:spcPct val="90000"/>
                    </a:lnSpc>
                    <a:spcBef>
                      <a:spcPts val="600"/>
                    </a:spcBef>
                    <a:spcAft>
                      <a:spcPct val="150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Richter J, et al. </a:t>
                  </a:r>
                  <a:r>
                    <a:rPr kumimoji="0" lang="en-GB" sz="14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HemaSphere</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2026;10(S1):PF832.</a:t>
                  </a: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7" name="Rectangle: Rounded Corners 6">
                <a:extLst>
                  <a:ext uri="{FF2B5EF4-FFF2-40B4-BE49-F238E27FC236}">
                    <a16:creationId xmlns:a16="http://schemas.microsoft.com/office/drawing/2014/main" id="{BA1FB356-E14D-1304-7436-53DBD6AF212C}"/>
                  </a:ext>
                </a:extLst>
              </p:cNvPr>
              <p:cNvSpPr/>
              <p:nvPr/>
            </p:nvSpPr>
            <p:spPr>
              <a:xfrm>
                <a:off x="5620519" y="1227797"/>
                <a:ext cx="1518131" cy="514881"/>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grpSp>
        <p:pic>
          <p:nvPicPr>
            <p:cNvPr id="27" name="Picture 2">
              <a:extLst>
                <a:ext uri="{FF2B5EF4-FFF2-40B4-BE49-F238E27FC236}">
                  <a16:creationId xmlns:a16="http://schemas.microsoft.com/office/drawing/2014/main" id="{BFE1ECB9-0826-09FD-66E3-7951113366E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a:fillRect/>
            </a:stretch>
          </p:blipFill>
          <p:spPr bwMode="auto">
            <a:xfrm>
              <a:off x="-2779" y="2050972"/>
              <a:ext cx="1452789" cy="47648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6876928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000"/>
                                        <p:tgtEl>
                                          <p:spTgt spid="26"/>
                                        </p:tgtEl>
                                      </p:cBhvr>
                                    </p:animEffect>
                                    <p:anim calcmode="lin" valueType="num">
                                      <p:cBhvr>
                                        <p:cTn id="40" dur="1000" fill="hold"/>
                                        <p:tgtEl>
                                          <p:spTgt spid="26"/>
                                        </p:tgtEl>
                                        <p:attrNameLst>
                                          <p:attrName>ppt_x</p:attrName>
                                        </p:attrNameLst>
                                      </p:cBhvr>
                                      <p:tavLst>
                                        <p:tav tm="0">
                                          <p:val>
                                            <p:strVal val="#ppt_x"/>
                                          </p:val>
                                        </p:tav>
                                        <p:tav tm="100000">
                                          <p:val>
                                            <p:strVal val="#ppt_x"/>
                                          </p:val>
                                        </p:tav>
                                      </p:tavLst>
                                    </p:anim>
                                    <p:anim calcmode="lin" valueType="num">
                                      <p:cBhvr>
                                        <p:cTn id="41" dur="1000" fill="hold"/>
                                        <p:tgtEl>
                                          <p:spTgt spid="2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2"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1000"/>
                                        <p:tgtEl>
                                          <p:spTgt spid="43"/>
                                        </p:tgtEl>
                                      </p:cBhvr>
                                    </p:animEffect>
                                    <p:anim calcmode="lin" valueType="num">
                                      <p:cBhvr>
                                        <p:cTn id="56" dur="1000" fill="hold"/>
                                        <p:tgtEl>
                                          <p:spTgt spid="43"/>
                                        </p:tgtEl>
                                        <p:attrNameLst>
                                          <p:attrName>ppt_x</p:attrName>
                                        </p:attrNameLst>
                                      </p:cBhvr>
                                      <p:tavLst>
                                        <p:tav tm="0">
                                          <p:val>
                                            <p:strVal val="#ppt_x"/>
                                          </p:val>
                                        </p:tav>
                                        <p:tav tm="100000">
                                          <p:val>
                                            <p:strVal val="#ppt_x"/>
                                          </p:val>
                                        </p:tav>
                                      </p:tavLst>
                                    </p:anim>
                                    <p:anim calcmode="lin" valueType="num">
                                      <p:cBhvr>
                                        <p:cTn id="57" dur="10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up)">
                                      <p:cBhvr>
                                        <p:cTn id="61" dur="1000"/>
                                        <p:tgtEl>
                                          <p:spTgt spid="35"/>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anim calcmode="lin" valueType="num">
                                      <p:cBhvr>
                                        <p:cTn id="67" dur="1000" fill="hold"/>
                                        <p:tgtEl>
                                          <p:spTgt spid="29"/>
                                        </p:tgtEl>
                                        <p:attrNameLst>
                                          <p:attrName>ppt_x</p:attrName>
                                        </p:attrNameLst>
                                      </p:cBhvr>
                                      <p:tavLst>
                                        <p:tav tm="0">
                                          <p:val>
                                            <p:strVal val="#ppt_x"/>
                                          </p:val>
                                        </p:tav>
                                        <p:tav tm="100000">
                                          <p:val>
                                            <p:strVal val="#ppt_x"/>
                                          </p:val>
                                        </p:tav>
                                      </p:tavLst>
                                    </p:anim>
                                    <p:anim calcmode="lin" valueType="num">
                                      <p:cBhvr>
                                        <p:cTn id="6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22" grpId="0"/>
      <p:bldP spid="23" grpId="0"/>
      <p:bldGraphic spid="25" grpId="0">
        <p:bldAsOne/>
      </p:bldGraphic>
      <p:bldP spid="26" grpId="0"/>
      <p:bldP spid="28" grpId="0"/>
      <p:bldP spid="31" grpId="0" animBg="1"/>
      <p:bldP spid="43"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3620-AEEF-A3A4-4CCB-38C68AAE34CD}"/>
              </a:ext>
            </a:extLst>
          </p:cNvPr>
          <p:cNvSpPr>
            <a:spLocks noGrp="1"/>
          </p:cNvSpPr>
          <p:nvPr>
            <p:ph type="title"/>
          </p:nvPr>
        </p:nvSpPr>
        <p:spPr>
          <a:xfrm>
            <a:off x="0" y="285758"/>
            <a:ext cx="12192000" cy="619117"/>
          </a:xfrm>
        </p:spPr>
        <p:txBody>
          <a:bodyPr/>
          <a:lstStyle/>
          <a:p>
            <a:r>
              <a:rPr lang="en-GB" sz="3200" dirty="0"/>
              <a:t>Real-world practical guidance for the clinical management of </a:t>
            </a:r>
            <a:br>
              <a:rPr lang="en-GB" sz="3200" dirty="0"/>
            </a:br>
            <a:r>
              <a:rPr lang="en-GB" sz="3200" dirty="0"/>
              <a:t>belantamab mafodotin-associated ocular events</a:t>
            </a:r>
          </a:p>
        </p:txBody>
      </p:sp>
      <p:sp>
        <p:nvSpPr>
          <p:cNvPr id="3" name="Text Placeholder 2">
            <a:extLst>
              <a:ext uri="{FF2B5EF4-FFF2-40B4-BE49-F238E27FC236}">
                <a16:creationId xmlns:a16="http://schemas.microsoft.com/office/drawing/2014/main" id="{A71A4B0B-B6DF-59EF-891E-36AA0117E897}"/>
              </a:ext>
            </a:extLst>
          </p:cNvPr>
          <p:cNvSpPr>
            <a:spLocks noGrp="1"/>
          </p:cNvSpPr>
          <p:nvPr>
            <p:ph type="body" sz="quarter" idx="10"/>
          </p:nvPr>
        </p:nvSpPr>
        <p:spPr>
          <a:xfrm>
            <a:off x="-1" y="6419854"/>
            <a:ext cx="6096001" cy="371644"/>
          </a:xfrm>
        </p:spPr>
        <p:txBody>
          <a:bodyPr/>
          <a:lstStyle/>
          <a:p>
            <a:r>
              <a:rPr lang="en-GB" sz="1200" dirty="0"/>
              <a:t>Terpos E, Richardson PG, et al. Am J </a:t>
            </a:r>
            <a:r>
              <a:rPr lang="en-GB" sz="1200" dirty="0" err="1"/>
              <a:t>Hematol</a:t>
            </a:r>
            <a:r>
              <a:rPr lang="en-GB" sz="1200" dirty="0"/>
              <a:t> 2025;100(10):1839–50.</a:t>
            </a:r>
          </a:p>
        </p:txBody>
      </p:sp>
      <p:pic>
        <p:nvPicPr>
          <p:cNvPr id="16" name="Picture 15">
            <a:extLst>
              <a:ext uri="{FF2B5EF4-FFF2-40B4-BE49-F238E27FC236}">
                <a16:creationId xmlns:a16="http://schemas.microsoft.com/office/drawing/2014/main" id="{B8D536F1-4EAC-3610-827C-A65EFCB984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1124483"/>
            <a:ext cx="6096000" cy="2209489"/>
          </a:xfrm>
          <a:prstGeom prst="rect">
            <a:avLst/>
          </a:prstGeom>
        </p:spPr>
      </p:pic>
      <p:pic>
        <p:nvPicPr>
          <p:cNvPr id="20" name="Picture 19">
            <a:extLst>
              <a:ext uri="{FF2B5EF4-FFF2-40B4-BE49-F238E27FC236}">
                <a16:creationId xmlns:a16="http://schemas.microsoft.com/office/drawing/2014/main" id="{C0DEBBCA-84FF-ACD3-0A03-237DFD5B6D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5998" y="3333972"/>
            <a:ext cx="6096001" cy="3543078"/>
          </a:xfrm>
          <a:prstGeom prst="rect">
            <a:avLst/>
          </a:prstGeom>
        </p:spPr>
      </p:pic>
      <p:sp>
        <p:nvSpPr>
          <p:cNvPr id="24" name="Freeform: Shape 23">
            <a:extLst>
              <a:ext uri="{FF2B5EF4-FFF2-40B4-BE49-F238E27FC236}">
                <a16:creationId xmlns:a16="http://schemas.microsoft.com/office/drawing/2014/main" id="{6DF5F5BB-89A8-4C9A-3E30-18C5790B2770}"/>
              </a:ext>
            </a:extLst>
          </p:cNvPr>
          <p:cNvSpPr/>
          <p:nvPr/>
        </p:nvSpPr>
        <p:spPr>
          <a:xfrm>
            <a:off x="38101" y="1339457"/>
            <a:ext cx="6019800" cy="2268000"/>
          </a:xfrm>
          <a:custGeom>
            <a:avLst/>
            <a:gdLst>
              <a:gd name="connsiteX0" fmla="*/ 0 w 6019800"/>
              <a:gd name="connsiteY0" fmla="*/ 0 h 2268000"/>
              <a:gd name="connsiteX1" fmla="*/ 6019800 w 6019800"/>
              <a:gd name="connsiteY1" fmla="*/ 0 h 2268000"/>
              <a:gd name="connsiteX2" fmla="*/ 6019800 w 6019800"/>
              <a:gd name="connsiteY2" fmla="*/ 2268000 h 2268000"/>
              <a:gd name="connsiteX3" fmla="*/ 0 w 6019800"/>
              <a:gd name="connsiteY3" fmla="*/ 2268000 h 2268000"/>
              <a:gd name="connsiteX4" fmla="*/ 0 w 6019800"/>
              <a:gd name="connsiteY4" fmla="*/ 0 h 226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800" h="2268000">
                <a:moveTo>
                  <a:pt x="0" y="0"/>
                </a:moveTo>
                <a:lnTo>
                  <a:pt x="6019800" y="0"/>
                </a:lnTo>
                <a:lnTo>
                  <a:pt x="6019800" y="2268000"/>
                </a:lnTo>
                <a:lnTo>
                  <a:pt x="0" y="2268000"/>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67203" tIns="333248" rIns="467203" bIns="113792" numCol="1" spcCol="1270" anchor="t"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Independent expert panel of </a:t>
            </a:r>
            <a:r>
              <a:rPr kumimoji="0" lang="en-GB" sz="1600" b="1" i="0" u="none" strike="noStrike" kern="1200" cap="none" spc="0" normalizeH="0" baseline="0" noProof="0" dirty="0" err="1">
                <a:ln>
                  <a:noFill/>
                </a:ln>
                <a:solidFill>
                  <a:srgbClr val="000000">
                    <a:hueOff val="0"/>
                    <a:satOff val="0"/>
                    <a:lumOff val="0"/>
                    <a:alphaOff val="0"/>
                  </a:srgbClr>
                </a:solidFill>
                <a:effectLst/>
                <a:uLnTx/>
                <a:uFillTx/>
                <a:latin typeface="Arial"/>
                <a:ea typeface="+mn-ea"/>
                <a:cs typeface="+mn-cs"/>
              </a:rPr>
              <a:t>hematologists</a:t>
            </a: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 and ophthalmologists</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Recommendations provided on identifying, treating, and managing ocular events</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Specialist follow-up recommended using KVA scale to inform need for dose modification</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Recommended dose modifications per KVA scale grade provided</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p:txBody>
      </p:sp>
      <p:sp>
        <p:nvSpPr>
          <p:cNvPr id="25" name="Freeform: Shape 24">
            <a:extLst>
              <a:ext uri="{FF2B5EF4-FFF2-40B4-BE49-F238E27FC236}">
                <a16:creationId xmlns:a16="http://schemas.microsoft.com/office/drawing/2014/main" id="{0B2F26F5-7B65-1026-3345-AF9AFFF33E99}"/>
              </a:ext>
            </a:extLst>
          </p:cNvPr>
          <p:cNvSpPr/>
          <p:nvPr/>
        </p:nvSpPr>
        <p:spPr>
          <a:xfrm>
            <a:off x="339091" y="1103297"/>
            <a:ext cx="4213860" cy="472320"/>
          </a:xfrm>
          <a:custGeom>
            <a:avLst/>
            <a:gdLst>
              <a:gd name="connsiteX0" fmla="*/ 0 w 4213860"/>
              <a:gd name="connsiteY0" fmla="*/ 78722 h 472320"/>
              <a:gd name="connsiteX1" fmla="*/ 78722 w 4213860"/>
              <a:gd name="connsiteY1" fmla="*/ 0 h 472320"/>
              <a:gd name="connsiteX2" fmla="*/ 4135138 w 4213860"/>
              <a:gd name="connsiteY2" fmla="*/ 0 h 472320"/>
              <a:gd name="connsiteX3" fmla="*/ 4213860 w 4213860"/>
              <a:gd name="connsiteY3" fmla="*/ 78722 h 472320"/>
              <a:gd name="connsiteX4" fmla="*/ 4213860 w 4213860"/>
              <a:gd name="connsiteY4" fmla="*/ 393598 h 472320"/>
              <a:gd name="connsiteX5" fmla="*/ 4135138 w 4213860"/>
              <a:gd name="connsiteY5" fmla="*/ 472320 h 472320"/>
              <a:gd name="connsiteX6" fmla="*/ 78722 w 4213860"/>
              <a:gd name="connsiteY6" fmla="*/ 472320 h 472320"/>
              <a:gd name="connsiteX7" fmla="*/ 0 w 4213860"/>
              <a:gd name="connsiteY7" fmla="*/ 393598 h 472320"/>
              <a:gd name="connsiteX8" fmla="*/ 0 w 421386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3860" h="472320">
                <a:moveTo>
                  <a:pt x="0" y="78722"/>
                </a:moveTo>
                <a:cubicBezTo>
                  <a:pt x="0" y="35245"/>
                  <a:pt x="35245" y="0"/>
                  <a:pt x="78722" y="0"/>
                </a:cubicBezTo>
                <a:lnTo>
                  <a:pt x="4135138" y="0"/>
                </a:lnTo>
                <a:cubicBezTo>
                  <a:pt x="4178615" y="0"/>
                  <a:pt x="4213860" y="35245"/>
                  <a:pt x="4213860" y="78722"/>
                </a:cubicBezTo>
                <a:lnTo>
                  <a:pt x="4213860" y="393598"/>
                </a:lnTo>
                <a:cubicBezTo>
                  <a:pt x="4213860" y="437075"/>
                  <a:pt x="4178615" y="472320"/>
                  <a:pt x="4135138" y="472320"/>
                </a:cubicBezTo>
                <a:lnTo>
                  <a:pt x="78722" y="472320"/>
                </a:lnTo>
                <a:cubicBezTo>
                  <a:pt x="35245" y="472320"/>
                  <a:pt x="0" y="437075"/>
                  <a:pt x="0" y="393598"/>
                </a:cubicBezTo>
                <a:lnTo>
                  <a:pt x="0" y="7872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331" tIns="23057" rIns="182331" bIns="23057"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Expert Experience Program</a:t>
            </a:r>
            <a:endParaRPr kumimoji="0" lang="en-GB" sz="1600" b="0" i="0" u="none" strike="noStrike" kern="1200" cap="none" spc="0" normalizeH="0" baseline="0" noProof="0">
              <a:ln>
                <a:noFill/>
              </a:ln>
              <a:solidFill>
                <a:srgbClr val="FFFFFF"/>
              </a:solidFill>
              <a:effectLst/>
              <a:uLnTx/>
              <a:uFillTx/>
              <a:latin typeface="Arial"/>
              <a:ea typeface="+mn-ea"/>
              <a:cs typeface="+mn-cs"/>
            </a:endParaRPr>
          </a:p>
        </p:txBody>
      </p:sp>
      <p:sp>
        <p:nvSpPr>
          <p:cNvPr id="26" name="Freeform: Shape 25">
            <a:extLst>
              <a:ext uri="{FF2B5EF4-FFF2-40B4-BE49-F238E27FC236}">
                <a16:creationId xmlns:a16="http://schemas.microsoft.com/office/drawing/2014/main" id="{5036FEAC-DBD2-A679-315C-D3A44E6EC455}"/>
              </a:ext>
            </a:extLst>
          </p:cNvPr>
          <p:cNvSpPr/>
          <p:nvPr/>
        </p:nvSpPr>
        <p:spPr>
          <a:xfrm>
            <a:off x="38101" y="3930017"/>
            <a:ext cx="6019800" cy="2520000"/>
          </a:xfrm>
          <a:custGeom>
            <a:avLst/>
            <a:gdLst>
              <a:gd name="connsiteX0" fmla="*/ 0 w 6019800"/>
              <a:gd name="connsiteY0" fmla="*/ 0 h 2520000"/>
              <a:gd name="connsiteX1" fmla="*/ 6019800 w 6019800"/>
              <a:gd name="connsiteY1" fmla="*/ 0 h 2520000"/>
              <a:gd name="connsiteX2" fmla="*/ 6019800 w 6019800"/>
              <a:gd name="connsiteY2" fmla="*/ 2520000 h 2520000"/>
              <a:gd name="connsiteX3" fmla="*/ 0 w 6019800"/>
              <a:gd name="connsiteY3" fmla="*/ 2520000 h 2520000"/>
              <a:gd name="connsiteX4" fmla="*/ 0 w 6019800"/>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800" h="2520000">
                <a:moveTo>
                  <a:pt x="0" y="0"/>
                </a:moveTo>
                <a:lnTo>
                  <a:pt x="6019800" y="0"/>
                </a:lnTo>
                <a:lnTo>
                  <a:pt x="6019800" y="2520000"/>
                </a:lnTo>
                <a:lnTo>
                  <a:pt x="0" y="2520000"/>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67203" tIns="333248" rIns="467203" bIns="113792" numCol="1" spcCol="1270" anchor="t"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Best practices for screening, identifying, monitoring, and follow-up</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Key events of importance to the patient and clinically, and patient concerns</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Risk factors for ocular events</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Modifications of dose and/or treatment schedule</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Best practices for referral to and collaboration with an eye specialist</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Communication of benefits and risks</a:t>
            </a:r>
            <a:endParaRPr kumimoji="0" lang="en-GB" sz="1600" b="0"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p:txBody>
      </p:sp>
      <p:sp>
        <p:nvSpPr>
          <p:cNvPr id="27" name="Freeform: Shape 26">
            <a:extLst>
              <a:ext uri="{FF2B5EF4-FFF2-40B4-BE49-F238E27FC236}">
                <a16:creationId xmlns:a16="http://schemas.microsoft.com/office/drawing/2014/main" id="{38D07626-CC84-1B4B-D0AF-ACEB00F7F3DC}"/>
              </a:ext>
            </a:extLst>
          </p:cNvPr>
          <p:cNvSpPr/>
          <p:nvPr/>
        </p:nvSpPr>
        <p:spPr>
          <a:xfrm>
            <a:off x="339091" y="3693857"/>
            <a:ext cx="4213860" cy="472320"/>
          </a:xfrm>
          <a:custGeom>
            <a:avLst/>
            <a:gdLst>
              <a:gd name="connsiteX0" fmla="*/ 0 w 4213860"/>
              <a:gd name="connsiteY0" fmla="*/ 78722 h 472320"/>
              <a:gd name="connsiteX1" fmla="*/ 78722 w 4213860"/>
              <a:gd name="connsiteY1" fmla="*/ 0 h 472320"/>
              <a:gd name="connsiteX2" fmla="*/ 4135138 w 4213860"/>
              <a:gd name="connsiteY2" fmla="*/ 0 h 472320"/>
              <a:gd name="connsiteX3" fmla="*/ 4213860 w 4213860"/>
              <a:gd name="connsiteY3" fmla="*/ 78722 h 472320"/>
              <a:gd name="connsiteX4" fmla="*/ 4213860 w 4213860"/>
              <a:gd name="connsiteY4" fmla="*/ 393598 h 472320"/>
              <a:gd name="connsiteX5" fmla="*/ 4135138 w 4213860"/>
              <a:gd name="connsiteY5" fmla="*/ 472320 h 472320"/>
              <a:gd name="connsiteX6" fmla="*/ 78722 w 4213860"/>
              <a:gd name="connsiteY6" fmla="*/ 472320 h 472320"/>
              <a:gd name="connsiteX7" fmla="*/ 0 w 4213860"/>
              <a:gd name="connsiteY7" fmla="*/ 393598 h 472320"/>
              <a:gd name="connsiteX8" fmla="*/ 0 w 421386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3860" h="472320">
                <a:moveTo>
                  <a:pt x="0" y="78722"/>
                </a:moveTo>
                <a:cubicBezTo>
                  <a:pt x="0" y="35245"/>
                  <a:pt x="35245" y="0"/>
                  <a:pt x="78722" y="0"/>
                </a:cubicBezTo>
                <a:lnTo>
                  <a:pt x="4135138" y="0"/>
                </a:lnTo>
                <a:cubicBezTo>
                  <a:pt x="4178615" y="0"/>
                  <a:pt x="4213860" y="35245"/>
                  <a:pt x="4213860" y="78722"/>
                </a:cubicBezTo>
                <a:lnTo>
                  <a:pt x="4213860" y="393598"/>
                </a:lnTo>
                <a:cubicBezTo>
                  <a:pt x="4213860" y="437075"/>
                  <a:pt x="4178615" y="472320"/>
                  <a:pt x="4135138" y="472320"/>
                </a:cubicBezTo>
                <a:lnTo>
                  <a:pt x="78722" y="472320"/>
                </a:lnTo>
                <a:cubicBezTo>
                  <a:pt x="35245" y="472320"/>
                  <a:pt x="0" y="437075"/>
                  <a:pt x="0" y="393598"/>
                </a:cubicBezTo>
                <a:lnTo>
                  <a:pt x="0" y="7872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331" tIns="23057" rIns="182331" bIns="23057"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a:ea typeface="+mn-ea"/>
                <a:cs typeface="+mn-cs"/>
              </a:rPr>
              <a:t>Key questions addressed</a:t>
            </a:r>
            <a:endParaRPr kumimoji="0" lang="en-GB" sz="1600" b="0" i="0" u="none" strike="noStrike" kern="1200" cap="none" spc="0" normalizeH="0" baseline="0" noProof="0">
              <a:ln>
                <a:noFill/>
              </a:ln>
              <a:solidFill>
                <a:srgbClr val="FFFFFF"/>
              </a:solidFill>
              <a:effectLst/>
              <a:uLnTx/>
              <a:uFillTx/>
              <a:latin typeface="Arial"/>
              <a:ea typeface="+mn-ea"/>
              <a:cs typeface="+mn-cs"/>
            </a:endParaRPr>
          </a:p>
        </p:txBody>
      </p:sp>
      <p:grpSp>
        <p:nvGrpSpPr>
          <p:cNvPr id="4" name="Group 3">
            <a:extLst>
              <a:ext uri="{FF2B5EF4-FFF2-40B4-BE49-F238E27FC236}">
                <a16:creationId xmlns:a16="http://schemas.microsoft.com/office/drawing/2014/main" id="{DDCFD0FE-5AE3-1B24-EAE7-9C51A549165E}"/>
              </a:ext>
            </a:extLst>
          </p:cNvPr>
          <p:cNvGrpSpPr/>
          <p:nvPr/>
        </p:nvGrpSpPr>
        <p:grpSpPr>
          <a:xfrm>
            <a:off x="218280" y="1989195"/>
            <a:ext cx="11753850" cy="3340121"/>
            <a:chOff x="257176" y="904874"/>
            <a:chExt cx="11753850" cy="3340121"/>
          </a:xfrm>
        </p:grpSpPr>
        <p:sp>
          <p:nvSpPr>
            <p:cNvPr id="5" name="Rectangle: Rounded Corners 4">
              <a:extLst>
                <a:ext uri="{FF2B5EF4-FFF2-40B4-BE49-F238E27FC236}">
                  <a16:creationId xmlns:a16="http://schemas.microsoft.com/office/drawing/2014/main" id="{376AA16E-8DC8-A25F-6E65-D2826B5528B2}"/>
                </a:ext>
              </a:extLst>
            </p:cNvPr>
            <p:cNvSpPr/>
            <p:nvPr/>
          </p:nvSpPr>
          <p:spPr bwMode="auto">
            <a:xfrm>
              <a:off x="257176" y="904874"/>
              <a:ext cx="11753850" cy="3340121"/>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pitchFamily="34" charset="0"/>
                <a:ea typeface="+mn-ea"/>
                <a:cs typeface="+mn-cs"/>
              </a:endParaRPr>
            </a:p>
          </p:txBody>
        </p:sp>
        <p:pic>
          <p:nvPicPr>
            <p:cNvPr id="6" name="Picture 5" descr="A blurry image of a car driving on a road&#10;&#10;AI-generated content may be incorrect.">
              <a:extLst>
                <a:ext uri="{FF2B5EF4-FFF2-40B4-BE49-F238E27FC236}">
                  <a16:creationId xmlns:a16="http://schemas.microsoft.com/office/drawing/2014/main" id="{368CA1C8-704F-4A95-26D0-7C890AF55C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16229" y="1401573"/>
              <a:ext cx="2512631" cy="2512631"/>
            </a:xfrm>
            <a:prstGeom prst="rect">
              <a:avLst/>
            </a:prstGeom>
          </p:spPr>
        </p:pic>
        <p:pic>
          <p:nvPicPr>
            <p:cNvPr id="7" name="Picture 6" descr="A car on the road&#10;&#10;AI-generated content may be incorrect.">
              <a:extLst>
                <a:ext uri="{FF2B5EF4-FFF2-40B4-BE49-F238E27FC236}">
                  <a16:creationId xmlns:a16="http://schemas.microsoft.com/office/drawing/2014/main" id="{C246FC6C-653B-04A8-18E3-61293C18E16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51564" y="1401573"/>
              <a:ext cx="2512631" cy="2512631"/>
            </a:xfrm>
            <a:prstGeom prst="rect">
              <a:avLst/>
            </a:prstGeom>
          </p:spPr>
        </p:pic>
        <p:pic>
          <p:nvPicPr>
            <p:cNvPr id="8" name="Picture 7" descr="A car on the road&#10;&#10;AI-generated content may be incorrect.">
              <a:extLst>
                <a:ext uri="{FF2B5EF4-FFF2-40B4-BE49-F238E27FC236}">
                  <a16:creationId xmlns:a16="http://schemas.microsoft.com/office/drawing/2014/main" id="{C9BDFA7F-15E0-9755-4F3C-E559037969A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78036" y="1401573"/>
              <a:ext cx="2512631" cy="2512631"/>
            </a:xfrm>
            <a:prstGeom prst="rect">
              <a:avLst/>
            </a:prstGeom>
          </p:spPr>
        </p:pic>
        <p:sp>
          <p:nvSpPr>
            <p:cNvPr id="9" name="Pentagon 43">
              <a:extLst>
                <a:ext uri="{FF2B5EF4-FFF2-40B4-BE49-F238E27FC236}">
                  <a16:creationId xmlns:a16="http://schemas.microsoft.com/office/drawing/2014/main" id="{9FA22159-0A1C-A54A-29BE-35CEA98F7A68}"/>
                </a:ext>
              </a:extLst>
            </p:cNvPr>
            <p:cNvSpPr/>
            <p:nvPr/>
          </p:nvSpPr>
          <p:spPr bwMode="auto">
            <a:xfrm>
              <a:off x="483110" y="2184404"/>
              <a:ext cx="1585595" cy="646937"/>
            </a:xfrm>
            <a:prstGeom prst="homePlate">
              <a:avLst/>
            </a:prstGeom>
            <a:solidFill>
              <a:schemeClr val="bg1"/>
            </a:solidFill>
            <a:ln>
              <a:solidFill>
                <a:srgbClr val="00B050"/>
              </a:solid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noAutofit/>
            </a:bodyPr>
            <a:lstStyle/>
            <a:p>
              <a:pPr marL="285750" marR="0" lvl="0" indent="-285750" algn="l" defTabSz="914400" rtl="0" eaLnBrk="0" fontAlgn="auto" latinLnBrk="0" hangingPunct="0">
                <a:lnSpc>
                  <a:spcPct val="100000"/>
                </a:lnSpc>
                <a:spcBef>
                  <a:spcPts val="300"/>
                </a:spcBef>
                <a:spcAft>
                  <a:spcPts val="300"/>
                </a:spcAft>
                <a:buClr>
                  <a:srgbClr val="FF5F51"/>
                </a:buClr>
                <a:buSzPct val="110000"/>
                <a:buFont typeface="Arial" panose="020B0604020202020204" pitchFamily="34" charset="0"/>
                <a:buChar char="•"/>
                <a:tabLst/>
                <a:defRPr/>
              </a:pPr>
              <a:endParaRPr kumimoji="0" lang="en-GB" sz="1600" b="0" i="0" u="none" strike="noStrike" kern="0" cap="none" spc="0" normalizeH="0" baseline="0" noProof="0">
                <a:ln>
                  <a:noFill/>
                </a:ln>
                <a:solidFill>
                  <a:srgbClr val="333333"/>
                </a:solidFill>
                <a:effectLst/>
                <a:uLnTx/>
                <a:uFillTx/>
                <a:latin typeface="Arial" panose="020B0604020202020204"/>
                <a:ea typeface="+mn-ea"/>
                <a:cs typeface="+mn-cs"/>
              </a:endParaRPr>
            </a:p>
          </p:txBody>
        </p:sp>
        <p:sp>
          <p:nvSpPr>
            <p:cNvPr id="10" name="Pentagon 44">
              <a:extLst>
                <a:ext uri="{FF2B5EF4-FFF2-40B4-BE49-F238E27FC236}">
                  <a16:creationId xmlns:a16="http://schemas.microsoft.com/office/drawing/2014/main" id="{ABA9AC8D-9B61-30AF-9723-F0980B7058D2}"/>
                </a:ext>
              </a:extLst>
            </p:cNvPr>
            <p:cNvSpPr/>
            <p:nvPr/>
          </p:nvSpPr>
          <p:spPr bwMode="auto">
            <a:xfrm>
              <a:off x="4346586" y="2184404"/>
              <a:ext cx="1592508" cy="646937"/>
            </a:xfrm>
            <a:prstGeom prst="homePlate">
              <a:avLst/>
            </a:prstGeom>
            <a:solidFill>
              <a:schemeClr val="bg1"/>
            </a:solidFill>
            <a:ln>
              <a:solidFill>
                <a:srgbClr val="FFC000"/>
              </a:solid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noAutofit/>
            </a:bodyPr>
            <a:lstStyle/>
            <a:p>
              <a:pPr marL="285750" marR="0" lvl="0" indent="-285750" algn="l" defTabSz="914400" rtl="0" eaLnBrk="0" fontAlgn="auto" latinLnBrk="0" hangingPunct="0">
                <a:lnSpc>
                  <a:spcPct val="100000"/>
                </a:lnSpc>
                <a:spcBef>
                  <a:spcPts val="300"/>
                </a:spcBef>
                <a:spcAft>
                  <a:spcPts val="300"/>
                </a:spcAft>
                <a:buClr>
                  <a:srgbClr val="FF5F51"/>
                </a:buClr>
                <a:buSzPct val="110000"/>
                <a:buFont typeface="Arial" panose="020B0604020202020204" pitchFamily="34" charset="0"/>
                <a:buChar char="•"/>
                <a:tabLst/>
                <a:defRPr/>
              </a:pPr>
              <a:endParaRPr kumimoji="0" lang="en-GB" sz="1600" b="0" i="0" u="none" strike="noStrike" kern="0" cap="none" spc="0" normalizeH="0" baseline="0" noProof="0">
                <a:ln>
                  <a:noFill/>
                </a:ln>
                <a:solidFill>
                  <a:srgbClr val="333333"/>
                </a:solidFill>
                <a:effectLst/>
                <a:uLnTx/>
                <a:uFillTx/>
                <a:latin typeface="Arial" panose="020B0604020202020204"/>
                <a:ea typeface="+mn-ea"/>
                <a:cs typeface="+mn-cs"/>
              </a:endParaRPr>
            </a:p>
          </p:txBody>
        </p:sp>
        <p:sp>
          <p:nvSpPr>
            <p:cNvPr id="11" name="Pentagon 45">
              <a:extLst>
                <a:ext uri="{FF2B5EF4-FFF2-40B4-BE49-F238E27FC236}">
                  <a16:creationId xmlns:a16="http://schemas.microsoft.com/office/drawing/2014/main" id="{A80454E0-E4D4-1DCD-52A7-124BBACCB23D}"/>
                </a:ext>
              </a:extLst>
            </p:cNvPr>
            <p:cNvSpPr/>
            <p:nvPr/>
          </p:nvSpPr>
          <p:spPr bwMode="auto">
            <a:xfrm>
              <a:off x="8235418" y="2188870"/>
              <a:ext cx="1592508" cy="646937"/>
            </a:xfrm>
            <a:prstGeom prst="homePlate">
              <a:avLst/>
            </a:prstGeom>
            <a:solidFill>
              <a:schemeClr val="bg1"/>
            </a:solidFill>
            <a:ln>
              <a:solidFill>
                <a:srgbClr val="C00000"/>
              </a:solid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noAutofit/>
            </a:bodyPr>
            <a:lstStyle/>
            <a:p>
              <a:pPr marL="285750" marR="0" lvl="0" indent="-285750" algn="l" defTabSz="914400" rtl="0" eaLnBrk="0" fontAlgn="auto" latinLnBrk="0" hangingPunct="0">
                <a:lnSpc>
                  <a:spcPct val="100000"/>
                </a:lnSpc>
                <a:spcBef>
                  <a:spcPts val="300"/>
                </a:spcBef>
                <a:spcAft>
                  <a:spcPts val="300"/>
                </a:spcAft>
                <a:buClr>
                  <a:srgbClr val="FF5F51"/>
                </a:buClr>
                <a:buSzPct val="110000"/>
                <a:buFont typeface="Arial" panose="020B0604020202020204" pitchFamily="34" charset="0"/>
                <a:buChar char="•"/>
                <a:tabLst/>
                <a:defRPr/>
              </a:pPr>
              <a:endParaRPr kumimoji="0" lang="en-GB" sz="1600" b="0" i="0" u="none" strike="noStrike" kern="0" cap="none" spc="0" normalizeH="0" baseline="0" noProof="0">
                <a:ln>
                  <a:noFill/>
                </a:ln>
                <a:solidFill>
                  <a:srgbClr val="333333"/>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23EB2511-C180-BEAE-2789-08117D0F2945}"/>
                </a:ext>
              </a:extLst>
            </p:cNvPr>
            <p:cNvSpPr txBox="1"/>
            <p:nvPr/>
          </p:nvSpPr>
          <p:spPr>
            <a:xfrm>
              <a:off x="610621" y="2396813"/>
              <a:ext cx="914400" cy="226423"/>
            </a:xfrm>
            <a:prstGeom prst="rect">
              <a:avLst/>
            </a:prstGeom>
            <a:noFill/>
          </p:spPr>
          <p:txBody>
            <a:bodyPr wrap="none" lIns="180000" tIns="180000" rIns="180000" bIns="180000" rtlCol="0" anchor="ctr">
              <a:noAutofit/>
            </a:bodyPr>
            <a:lstStyle/>
            <a:p>
              <a:pPr marL="0" marR="0" lvl="0" indent="0" algn="ctr" defTabSz="914400" rtl="0" eaLnBrk="1" fontAlgn="auto" latinLnBrk="0" hangingPunct="1">
                <a:lnSpc>
                  <a:spcPct val="100000"/>
                </a:lnSpc>
                <a:spcBef>
                  <a:spcPts val="300"/>
                </a:spcBef>
                <a:spcAft>
                  <a:spcPts val="300"/>
                </a:spcAft>
                <a:buClr>
                  <a:srgbClr val="FF5F51"/>
                </a:buClr>
                <a:buSzPct val="110000"/>
                <a:buFontTx/>
                <a:buNone/>
                <a:tabLst/>
                <a:defRPr/>
              </a:pPr>
              <a:r>
                <a:rPr kumimoji="0" lang="en-GB" sz="1600" b="1" i="0" u="none" strike="noStrike" kern="1200" cap="none" spc="0" normalizeH="0" baseline="0" noProof="0" dirty="0">
                  <a:ln>
                    <a:noFill/>
                  </a:ln>
                  <a:solidFill>
                    <a:srgbClr val="288726"/>
                  </a:solidFill>
                  <a:effectLst/>
                  <a:uLnTx/>
                  <a:uFillTx/>
                  <a:latin typeface="Arial" panose="020B0604020202020204"/>
                  <a:ea typeface="MS PGothic" charset="0"/>
                  <a:cs typeface="+mn-cs"/>
                </a:rPr>
                <a:t>20/20</a:t>
              </a:r>
            </a:p>
          </p:txBody>
        </p:sp>
        <p:sp>
          <p:nvSpPr>
            <p:cNvPr id="13" name="TextBox 12">
              <a:extLst>
                <a:ext uri="{FF2B5EF4-FFF2-40B4-BE49-F238E27FC236}">
                  <a16:creationId xmlns:a16="http://schemas.microsoft.com/office/drawing/2014/main" id="{CD6D8429-1581-E761-561C-DF2752E7373A}"/>
                </a:ext>
              </a:extLst>
            </p:cNvPr>
            <p:cNvSpPr txBox="1"/>
            <p:nvPr/>
          </p:nvSpPr>
          <p:spPr>
            <a:xfrm>
              <a:off x="4560326" y="2406645"/>
              <a:ext cx="914400" cy="226423"/>
            </a:xfrm>
            <a:prstGeom prst="rect">
              <a:avLst/>
            </a:prstGeom>
            <a:noFill/>
          </p:spPr>
          <p:txBody>
            <a:bodyPr wrap="none" lIns="180000" tIns="180000" rIns="180000" bIns="180000" rtlCol="0" anchor="ctr">
              <a:noAutofit/>
            </a:bodyPr>
            <a:lstStyle/>
            <a:p>
              <a:pPr marL="0" marR="0" lvl="0" indent="0" algn="ctr" defTabSz="914400" rtl="0" eaLnBrk="1" fontAlgn="auto" latinLnBrk="0" hangingPunct="1">
                <a:lnSpc>
                  <a:spcPct val="100000"/>
                </a:lnSpc>
                <a:spcBef>
                  <a:spcPts val="300"/>
                </a:spcBef>
                <a:spcAft>
                  <a:spcPts val="300"/>
                </a:spcAft>
                <a:buClr>
                  <a:srgbClr val="FF5F51"/>
                </a:buClr>
                <a:buSzPct val="110000"/>
                <a:buFontTx/>
                <a:buNone/>
                <a:tabLst/>
                <a:defRPr/>
              </a:pPr>
              <a:r>
                <a:rPr kumimoji="0" lang="en-GB" sz="1600" b="1" i="0" u="none" strike="noStrike" kern="1200" cap="none" spc="0" normalizeH="0" baseline="0" noProof="0" dirty="0">
                  <a:ln>
                    <a:noFill/>
                  </a:ln>
                  <a:solidFill>
                    <a:srgbClr val="FFC000"/>
                  </a:solidFill>
                  <a:effectLst/>
                  <a:uLnTx/>
                  <a:uFillTx/>
                  <a:latin typeface="Arial" panose="020B0604020202020204"/>
                  <a:ea typeface="MS PGothic" charset="0"/>
                  <a:cs typeface="+mn-cs"/>
                </a:rPr>
                <a:t>20/50</a:t>
              </a:r>
            </a:p>
          </p:txBody>
        </p:sp>
        <p:sp>
          <p:nvSpPr>
            <p:cNvPr id="14" name="TextBox 13">
              <a:extLst>
                <a:ext uri="{FF2B5EF4-FFF2-40B4-BE49-F238E27FC236}">
                  <a16:creationId xmlns:a16="http://schemas.microsoft.com/office/drawing/2014/main" id="{2D68D733-A470-0F28-22DB-D0E08D6B5A75}"/>
                </a:ext>
              </a:extLst>
            </p:cNvPr>
            <p:cNvSpPr txBox="1"/>
            <p:nvPr/>
          </p:nvSpPr>
          <p:spPr>
            <a:xfrm>
              <a:off x="8401215" y="2396813"/>
              <a:ext cx="914400" cy="226423"/>
            </a:xfrm>
            <a:prstGeom prst="rect">
              <a:avLst/>
            </a:prstGeom>
            <a:noFill/>
          </p:spPr>
          <p:txBody>
            <a:bodyPr wrap="none" lIns="180000" tIns="180000" rIns="180000" bIns="180000" rtlCol="0" anchor="ctr">
              <a:noAutofit/>
            </a:bodyPr>
            <a:lstStyle/>
            <a:p>
              <a:pPr marL="0" marR="0" lvl="0" indent="0" algn="ctr" defTabSz="914400" rtl="0" eaLnBrk="1" fontAlgn="auto" latinLnBrk="0" hangingPunct="1">
                <a:lnSpc>
                  <a:spcPct val="100000"/>
                </a:lnSpc>
                <a:spcBef>
                  <a:spcPts val="300"/>
                </a:spcBef>
                <a:spcAft>
                  <a:spcPts val="300"/>
                </a:spcAft>
                <a:buClr>
                  <a:srgbClr val="FF5F51"/>
                </a:buClr>
                <a:buSzPct val="110000"/>
                <a:buFontTx/>
                <a:buNone/>
                <a:tabLst/>
                <a:defRPr/>
              </a:pPr>
              <a:r>
                <a:rPr kumimoji="0" lang="en-GB" sz="1600" b="1" i="0" u="none" strike="noStrike" kern="1200" cap="none" spc="0" normalizeH="0" baseline="0" noProof="0" dirty="0">
                  <a:ln>
                    <a:noFill/>
                  </a:ln>
                  <a:solidFill>
                    <a:srgbClr val="DD3422"/>
                  </a:solidFill>
                  <a:effectLst/>
                  <a:uLnTx/>
                  <a:uFillTx/>
                  <a:latin typeface="Arial" panose="020B0604020202020204"/>
                  <a:ea typeface="MS PGothic" charset="0"/>
                  <a:cs typeface="+mn-cs"/>
                </a:rPr>
                <a:t>20/200</a:t>
              </a:r>
            </a:p>
          </p:txBody>
        </p:sp>
        <p:sp>
          <p:nvSpPr>
            <p:cNvPr id="15" name="Subtitle 12">
              <a:extLst>
                <a:ext uri="{FF2B5EF4-FFF2-40B4-BE49-F238E27FC236}">
                  <a16:creationId xmlns:a16="http://schemas.microsoft.com/office/drawing/2014/main" id="{0E0AAC96-C2A5-BFC4-F0BB-24356D58F2DA}"/>
                </a:ext>
              </a:extLst>
            </p:cNvPr>
            <p:cNvSpPr txBox="1">
              <a:spLocks/>
            </p:cNvSpPr>
            <p:nvPr/>
          </p:nvSpPr>
          <p:spPr>
            <a:xfrm>
              <a:off x="483110" y="1005249"/>
              <a:ext cx="11245749" cy="352800"/>
            </a:xfrm>
            <a:prstGeom prst="rect">
              <a:avLst/>
            </a:prstGeom>
          </p:spPr>
          <p:txBody>
            <a:bodyPr/>
            <a:lstStyle>
              <a:lvl1pPr marL="342900" indent="-342900" algn="l" rtl="0" eaLnBrk="0" fontAlgn="base" hangingPunct="0">
                <a:spcBef>
                  <a:spcPct val="20000"/>
                </a:spcBef>
                <a:spcAft>
                  <a:spcPct val="0"/>
                </a:spcAft>
                <a:buClr>
                  <a:schemeClr val="bg1"/>
                </a:buClr>
                <a:buSzPct val="110000"/>
                <a:buFont typeface="Arial" pitchFamily="34" charset="0"/>
                <a:buChar char="•"/>
                <a:defRPr sz="3000" b="1">
                  <a:solidFill>
                    <a:schemeClr val="bg1"/>
                  </a:solidFill>
                  <a:latin typeface="+mn-lt"/>
                  <a:ea typeface="+mn-ea"/>
                  <a:cs typeface="+mn-cs"/>
                </a:defRPr>
              </a:lvl1pPr>
              <a:lvl2pPr marL="742950" indent="-285750" algn="l" rtl="0" eaLnBrk="0" fontAlgn="base" hangingPunct="0">
                <a:spcBef>
                  <a:spcPct val="20000"/>
                </a:spcBef>
                <a:spcAft>
                  <a:spcPct val="0"/>
                </a:spcAft>
                <a:buClr>
                  <a:schemeClr val="bg1"/>
                </a:buClr>
                <a:buFont typeface="Arial" pitchFamily="34" charset="0"/>
                <a:buChar char="•"/>
                <a:defRPr sz="2800" b="1">
                  <a:solidFill>
                    <a:schemeClr val="bg1"/>
                  </a:solidFill>
                  <a:latin typeface="+mn-lt"/>
                </a:defRPr>
              </a:lvl2pPr>
              <a:lvl3pPr marL="1143000" indent="-228600" algn="l" rtl="0" eaLnBrk="0" fontAlgn="base" hangingPunct="0">
                <a:spcBef>
                  <a:spcPct val="20000"/>
                </a:spcBef>
                <a:spcAft>
                  <a:spcPct val="0"/>
                </a:spcAft>
                <a:buClr>
                  <a:schemeClr val="bg1"/>
                </a:buClr>
                <a:buFont typeface="Arial" pitchFamily="34" charset="0"/>
                <a:buChar char="•"/>
                <a:defRPr sz="2400" b="1">
                  <a:solidFill>
                    <a:schemeClr val="bg1"/>
                  </a:solidFill>
                  <a:latin typeface="+mn-lt"/>
                </a:defRPr>
              </a:lvl3pPr>
              <a:lvl4pPr marL="1600200" indent="-228600" algn="l" rtl="0" eaLnBrk="0" fontAlgn="base" hangingPunct="0">
                <a:spcBef>
                  <a:spcPct val="20000"/>
                </a:spcBef>
                <a:spcAft>
                  <a:spcPct val="0"/>
                </a:spcAft>
                <a:buClr>
                  <a:schemeClr val="bg1"/>
                </a:buClr>
                <a:buFont typeface="Arial" pitchFamily="34" charset="0"/>
                <a:buChar char="•"/>
                <a:defRPr sz="2000" b="1">
                  <a:solidFill>
                    <a:schemeClr val="bg1"/>
                  </a:solidFill>
                  <a:latin typeface="+mn-lt"/>
                </a:defRPr>
              </a:lvl4pPr>
              <a:lvl5pPr marL="2057400" indent="-228600" algn="l" rtl="0" eaLnBrk="0" fontAlgn="base" hangingPunct="0">
                <a:spcBef>
                  <a:spcPct val="20000"/>
                </a:spcBef>
                <a:spcAft>
                  <a:spcPct val="0"/>
                </a:spcAft>
                <a:buClr>
                  <a:schemeClr val="bg1"/>
                </a:buClr>
                <a:buFont typeface="Arial" pitchFamily="34" charset="0"/>
                <a:buChar char="•"/>
                <a:defRPr sz="2000" b="1">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a:lstStyle>
            <a:p>
              <a:pPr marL="342900" marR="0" lvl="0" indent="-342900" algn="ctr" defTabSz="914400" rtl="0" eaLnBrk="0" fontAlgn="base" latinLnBrk="0" hangingPunct="0">
                <a:lnSpc>
                  <a:spcPct val="100000"/>
                </a:lnSpc>
                <a:spcBef>
                  <a:spcPct val="20000"/>
                </a:spcBef>
                <a:spcAft>
                  <a:spcPct val="0"/>
                </a:spcAft>
                <a:buClr>
                  <a:srgbClr val="FFFFFF"/>
                </a:buClr>
                <a:buSzPct val="110000"/>
                <a:buFont typeface="Arial" pitchFamily="34" charset="0"/>
                <a:buChar char="•"/>
                <a:tabLst/>
                <a:defRPr/>
              </a:pPr>
              <a:r>
                <a:rPr kumimoji="0" lang="en-US" sz="1600" b="1" i="0" u="none" strike="noStrike" kern="0" cap="none" spc="0" normalizeH="0" baseline="0" noProof="0" dirty="0">
                  <a:ln>
                    <a:noFill/>
                  </a:ln>
                  <a:solidFill>
                    <a:srgbClr val="333333"/>
                  </a:solidFill>
                  <a:effectLst/>
                  <a:uLnTx/>
                  <a:uFillTx/>
                  <a:latin typeface="Arial"/>
                  <a:ea typeface="+mn-ea"/>
                  <a:cs typeface="Poppins" panose="00000500000000000000" pitchFamily="2" charset="0"/>
                </a:rPr>
                <a:t>Illustrative images of changes in visual acuity included in KVA scale</a:t>
              </a:r>
              <a:endParaRPr kumimoji="0" lang="en-GB" sz="1600" b="1" i="0" u="none" strike="noStrike" kern="0" cap="none" spc="0" normalizeH="0" baseline="0" noProof="0" dirty="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137318896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4">
                                            <p:txEl>
                                              <p:pRg st="0" end="0"/>
                                            </p:txEl>
                                          </p:spTgt>
                                        </p:tgtEl>
                                        <p:attrNameLst>
                                          <p:attrName>style.visibility</p:attrName>
                                        </p:attrNameLst>
                                      </p:cBhvr>
                                      <p:to>
                                        <p:strVal val="visible"/>
                                      </p:to>
                                    </p:set>
                                    <p:animEffect transition="in" filter="fade">
                                      <p:cBhvr>
                                        <p:cTn id="18" dur="1000"/>
                                        <p:tgtEl>
                                          <p:spTgt spid="24">
                                            <p:txEl>
                                              <p:pRg st="0" end="0"/>
                                            </p:txEl>
                                          </p:spTgt>
                                        </p:tgtEl>
                                      </p:cBhvr>
                                    </p:animEffect>
                                    <p:anim calcmode="lin" valueType="num">
                                      <p:cBhvr>
                                        <p:cTn id="19"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24">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4">
                                            <p:txEl>
                                              <p:pRg st="1" end="1"/>
                                            </p:txEl>
                                          </p:spTgt>
                                        </p:tgtEl>
                                        <p:attrNameLst>
                                          <p:attrName>style.visibility</p:attrName>
                                        </p:attrNameLst>
                                      </p:cBhvr>
                                      <p:to>
                                        <p:strVal val="visible"/>
                                      </p:to>
                                    </p:set>
                                    <p:animEffect transition="in" filter="fade">
                                      <p:cBhvr>
                                        <p:cTn id="23" dur="1000"/>
                                        <p:tgtEl>
                                          <p:spTgt spid="24">
                                            <p:txEl>
                                              <p:pRg st="1" end="1"/>
                                            </p:txEl>
                                          </p:spTgt>
                                        </p:tgtEl>
                                      </p:cBhvr>
                                    </p:animEffect>
                                    <p:anim calcmode="lin" valueType="num">
                                      <p:cBhvr>
                                        <p:cTn id="24" dur="1000" fill="hold"/>
                                        <p:tgtEl>
                                          <p:spTgt spid="24">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24">
                                            <p:txEl>
                                              <p:pRg st="1" end="1"/>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4">
                                            <p:txEl>
                                              <p:pRg st="2" end="2"/>
                                            </p:txEl>
                                          </p:spTgt>
                                        </p:tgtEl>
                                        <p:attrNameLst>
                                          <p:attrName>style.visibility</p:attrName>
                                        </p:attrNameLst>
                                      </p:cBhvr>
                                      <p:to>
                                        <p:strVal val="visible"/>
                                      </p:to>
                                    </p:set>
                                    <p:animEffect transition="in" filter="fade">
                                      <p:cBhvr>
                                        <p:cTn id="29" dur="1000"/>
                                        <p:tgtEl>
                                          <p:spTgt spid="24">
                                            <p:txEl>
                                              <p:pRg st="2" end="2"/>
                                            </p:txEl>
                                          </p:spTgt>
                                        </p:tgtEl>
                                      </p:cBhvr>
                                    </p:animEffect>
                                    <p:anim calcmode="lin" valueType="num">
                                      <p:cBhvr>
                                        <p:cTn id="30" dur="1000" fill="hold"/>
                                        <p:tgtEl>
                                          <p:spTgt spid="24">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24">
                                            <p:txEl>
                                              <p:pRg st="2" end="2"/>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24">
                                            <p:txEl>
                                              <p:pRg st="3" end="3"/>
                                            </p:txEl>
                                          </p:spTgt>
                                        </p:tgtEl>
                                        <p:attrNameLst>
                                          <p:attrName>style.visibility</p:attrName>
                                        </p:attrNameLst>
                                      </p:cBhvr>
                                      <p:to>
                                        <p:strVal val="visible"/>
                                      </p:to>
                                    </p:set>
                                    <p:animEffect transition="in" filter="fade">
                                      <p:cBhvr>
                                        <p:cTn id="40" dur="1000"/>
                                        <p:tgtEl>
                                          <p:spTgt spid="24">
                                            <p:txEl>
                                              <p:pRg st="3" end="3"/>
                                            </p:txEl>
                                          </p:spTgt>
                                        </p:tgtEl>
                                      </p:cBhvr>
                                    </p:animEffect>
                                    <p:anim calcmode="lin" valueType="num">
                                      <p:cBhvr>
                                        <p:cTn id="41" dur="1000" fill="hold"/>
                                        <p:tgtEl>
                                          <p:spTgt spid="24">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24">
                                            <p:txEl>
                                              <p:pRg st="3" end="3"/>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anim calcmode="lin" valueType="num">
                                      <p:cBhvr>
                                        <p:cTn id="46" dur="1000" fill="hold"/>
                                        <p:tgtEl>
                                          <p:spTgt spid="20"/>
                                        </p:tgtEl>
                                        <p:attrNameLst>
                                          <p:attrName>ppt_x</p:attrName>
                                        </p:attrNameLst>
                                      </p:cBhvr>
                                      <p:tavLst>
                                        <p:tav tm="0">
                                          <p:val>
                                            <p:strVal val="#ppt_x"/>
                                          </p:val>
                                        </p:tav>
                                        <p:tav tm="100000">
                                          <p:val>
                                            <p:strVal val="#ppt_x"/>
                                          </p:val>
                                        </p:tav>
                                      </p:tavLst>
                                    </p:anim>
                                    <p:anim calcmode="lin" valueType="num">
                                      <p:cBhvr>
                                        <p:cTn id="4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1000"/>
                                        <p:tgtEl>
                                          <p:spTgt spid="26"/>
                                        </p:tgtEl>
                                      </p:cBhvr>
                                    </p:animEffect>
                                  </p:childTnLst>
                                </p:cTn>
                              </p:par>
                            </p:childTnLst>
                          </p:cTn>
                        </p:par>
                        <p:par>
                          <p:cTn id="56" fill="hold">
                            <p:stCondLst>
                              <p:cond delay="1000"/>
                            </p:stCondLst>
                            <p:childTnLst>
                              <p:par>
                                <p:cTn id="57" presetID="22" presetClass="entr" presetSubtype="8" fill="hold" nodeType="afterEffect">
                                  <p:stCondLst>
                                    <p:cond delay="0"/>
                                  </p:stCondLst>
                                  <p:childTnLst>
                                    <p:set>
                                      <p:cBhvr>
                                        <p:cTn id="58" dur="1" fill="hold">
                                          <p:stCondLst>
                                            <p:cond delay="0"/>
                                          </p:stCondLst>
                                        </p:cTn>
                                        <p:tgtEl>
                                          <p:spTgt spid="26">
                                            <p:txEl>
                                              <p:pRg st="0" end="0"/>
                                            </p:txEl>
                                          </p:spTgt>
                                        </p:tgtEl>
                                        <p:attrNameLst>
                                          <p:attrName>style.visibility</p:attrName>
                                        </p:attrNameLst>
                                      </p:cBhvr>
                                      <p:to>
                                        <p:strVal val="visible"/>
                                      </p:to>
                                    </p:set>
                                    <p:animEffect transition="in" filter="wipe(left)">
                                      <p:cBhvr>
                                        <p:cTn id="59" dur="1000"/>
                                        <p:tgtEl>
                                          <p:spTgt spid="26">
                                            <p:txEl>
                                              <p:pRg st="0" end="0"/>
                                            </p:txEl>
                                          </p:spTgt>
                                        </p:tgtEl>
                                      </p:cBhvr>
                                    </p:animEffect>
                                  </p:childTnLst>
                                </p:cTn>
                              </p:par>
                            </p:childTnLst>
                          </p:cTn>
                        </p:par>
                        <p:par>
                          <p:cTn id="60" fill="hold">
                            <p:stCondLst>
                              <p:cond delay="2000"/>
                            </p:stCondLst>
                            <p:childTnLst>
                              <p:par>
                                <p:cTn id="61" presetID="22" presetClass="entr" presetSubtype="8" fill="hold" nodeType="afterEffect">
                                  <p:stCondLst>
                                    <p:cond delay="0"/>
                                  </p:stCondLst>
                                  <p:childTnLst>
                                    <p:set>
                                      <p:cBhvr>
                                        <p:cTn id="62" dur="1" fill="hold">
                                          <p:stCondLst>
                                            <p:cond delay="0"/>
                                          </p:stCondLst>
                                        </p:cTn>
                                        <p:tgtEl>
                                          <p:spTgt spid="26">
                                            <p:txEl>
                                              <p:pRg st="1" end="1"/>
                                            </p:txEl>
                                          </p:spTgt>
                                        </p:tgtEl>
                                        <p:attrNameLst>
                                          <p:attrName>style.visibility</p:attrName>
                                        </p:attrNameLst>
                                      </p:cBhvr>
                                      <p:to>
                                        <p:strVal val="visible"/>
                                      </p:to>
                                    </p:set>
                                    <p:animEffect transition="in" filter="wipe(left)">
                                      <p:cBhvr>
                                        <p:cTn id="63" dur="1000"/>
                                        <p:tgtEl>
                                          <p:spTgt spid="26">
                                            <p:txEl>
                                              <p:pRg st="1" end="1"/>
                                            </p:txEl>
                                          </p:spTgt>
                                        </p:tgtEl>
                                      </p:cBhvr>
                                    </p:animEffect>
                                  </p:childTnLst>
                                </p:cTn>
                              </p:par>
                            </p:childTnLst>
                          </p:cTn>
                        </p:par>
                        <p:par>
                          <p:cTn id="64" fill="hold">
                            <p:stCondLst>
                              <p:cond delay="3000"/>
                            </p:stCondLst>
                            <p:childTnLst>
                              <p:par>
                                <p:cTn id="65" presetID="22" presetClass="entr" presetSubtype="8" fill="hold" nodeType="afterEffect">
                                  <p:stCondLst>
                                    <p:cond delay="0"/>
                                  </p:stCondLst>
                                  <p:childTnLst>
                                    <p:set>
                                      <p:cBhvr>
                                        <p:cTn id="66" dur="1" fill="hold">
                                          <p:stCondLst>
                                            <p:cond delay="0"/>
                                          </p:stCondLst>
                                        </p:cTn>
                                        <p:tgtEl>
                                          <p:spTgt spid="26">
                                            <p:txEl>
                                              <p:pRg st="2" end="2"/>
                                            </p:txEl>
                                          </p:spTgt>
                                        </p:tgtEl>
                                        <p:attrNameLst>
                                          <p:attrName>style.visibility</p:attrName>
                                        </p:attrNameLst>
                                      </p:cBhvr>
                                      <p:to>
                                        <p:strVal val="visible"/>
                                      </p:to>
                                    </p:set>
                                    <p:animEffect transition="in" filter="wipe(left)">
                                      <p:cBhvr>
                                        <p:cTn id="67" dur="1000"/>
                                        <p:tgtEl>
                                          <p:spTgt spid="26">
                                            <p:txEl>
                                              <p:pRg st="2" end="2"/>
                                            </p:txEl>
                                          </p:spTgt>
                                        </p:tgtEl>
                                      </p:cBhvr>
                                    </p:animEffect>
                                  </p:childTnLst>
                                </p:cTn>
                              </p:par>
                            </p:childTnLst>
                          </p:cTn>
                        </p:par>
                        <p:par>
                          <p:cTn id="68" fill="hold">
                            <p:stCondLst>
                              <p:cond delay="4000"/>
                            </p:stCondLst>
                            <p:childTnLst>
                              <p:par>
                                <p:cTn id="69" presetID="22" presetClass="entr" presetSubtype="8" fill="hold" nodeType="afterEffect">
                                  <p:stCondLst>
                                    <p:cond delay="0"/>
                                  </p:stCondLst>
                                  <p:childTnLst>
                                    <p:set>
                                      <p:cBhvr>
                                        <p:cTn id="70" dur="1" fill="hold">
                                          <p:stCondLst>
                                            <p:cond delay="0"/>
                                          </p:stCondLst>
                                        </p:cTn>
                                        <p:tgtEl>
                                          <p:spTgt spid="26">
                                            <p:txEl>
                                              <p:pRg st="3" end="3"/>
                                            </p:txEl>
                                          </p:spTgt>
                                        </p:tgtEl>
                                        <p:attrNameLst>
                                          <p:attrName>style.visibility</p:attrName>
                                        </p:attrNameLst>
                                      </p:cBhvr>
                                      <p:to>
                                        <p:strVal val="visible"/>
                                      </p:to>
                                    </p:set>
                                    <p:animEffect transition="in" filter="wipe(left)">
                                      <p:cBhvr>
                                        <p:cTn id="71" dur="1000"/>
                                        <p:tgtEl>
                                          <p:spTgt spid="26">
                                            <p:txEl>
                                              <p:pRg st="3" end="3"/>
                                            </p:txEl>
                                          </p:spTgt>
                                        </p:tgtEl>
                                      </p:cBhvr>
                                    </p:animEffect>
                                  </p:childTnLst>
                                </p:cTn>
                              </p:par>
                            </p:childTnLst>
                          </p:cTn>
                        </p:par>
                        <p:par>
                          <p:cTn id="72" fill="hold">
                            <p:stCondLst>
                              <p:cond delay="5000"/>
                            </p:stCondLst>
                            <p:childTnLst>
                              <p:par>
                                <p:cTn id="73" presetID="22" presetClass="entr" presetSubtype="8" fill="hold" nodeType="afterEffect">
                                  <p:stCondLst>
                                    <p:cond delay="0"/>
                                  </p:stCondLst>
                                  <p:childTnLst>
                                    <p:set>
                                      <p:cBhvr>
                                        <p:cTn id="74" dur="1" fill="hold">
                                          <p:stCondLst>
                                            <p:cond delay="0"/>
                                          </p:stCondLst>
                                        </p:cTn>
                                        <p:tgtEl>
                                          <p:spTgt spid="26">
                                            <p:txEl>
                                              <p:pRg st="4" end="4"/>
                                            </p:txEl>
                                          </p:spTgt>
                                        </p:tgtEl>
                                        <p:attrNameLst>
                                          <p:attrName>style.visibility</p:attrName>
                                        </p:attrNameLst>
                                      </p:cBhvr>
                                      <p:to>
                                        <p:strVal val="visible"/>
                                      </p:to>
                                    </p:set>
                                    <p:animEffect transition="in" filter="wipe(left)">
                                      <p:cBhvr>
                                        <p:cTn id="75" dur="1000"/>
                                        <p:tgtEl>
                                          <p:spTgt spid="26">
                                            <p:txEl>
                                              <p:pRg st="4" end="4"/>
                                            </p:txEl>
                                          </p:spTgt>
                                        </p:tgtEl>
                                      </p:cBhvr>
                                    </p:animEffect>
                                  </p:childTnLst>
                                </p:cTn>
                              </p:par>
                            </p:childTnLst>
                          </p:cTn>
                        </p:par>
                        <p:par>
                          <p:cTn id="76" fill="hold">
                            <p:stCondLst>
                              <p:cond delay="6000"/>
                            </p:stCondLst>
                            <p:childTnLst>
                              <p:par>
                                <p:cTn id="77" presetID="22" presetClass="entr" presetSubtype="8" fill="hold" nodeType="afterEffect">
                                  <p:stCondLst>
                                    <p:cond delay="0"/>
                                  </p:stCondLst>
                                  <p:childTnLst>
                                    <p:set>
                                      <p:cBhvr>
                                        <p:cTn id="78" dur="1" fill="hold">
                                          <p:stCondLst>
                                            <p:cond delay="0"/>
                                          </p:stCondLst>
                                        </p:cTn>
                                        <p:tgtEl>
                                          <p:spTgt spid="26">
                                            <p:txEl>
                                              <p:pRg st="5" end="5"/>
                                            </p:txEl>
                                          </p:spTgt>
                                        </p:tgtEl>
                                        <p:attrNameLst>
                                          <p:attrName>style.visibility</p:attrName>
                                        </p:attrNameLst>
                                      </p:cBhvr>
                                      <p:to>
                                        <p:strVal val="visible"/>
                                      </p:to>
                                    </p:set>
                                    <p:animEffect transition="in" filter="wipe(left)">
                                      <p:cBhvr>
                                        <p:cTn id="79" dur="1000"/>
                                        <p:tgtEl>
                                          <p:spTgt spid="26">
                                            <p:txEl>
                                              <p:pRg st="5" end="5"/>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1000"/>
                                        <p:tgtEl>
                                          <p:spTgt spid="4"/>
                                        </p:tgtEl>
                                      </p:cBhvr>
                                    </p:animEffect>
                                    <p:anim calcmode="lin" valueType="num">
                                      <p:cBhvr>
                                        <p:cTn id="85" dur="1000" fill="hold"/>
                                        <p:tgtEl>
                                          <p:spTgt spid="4"/>
                                        </p:tgtEl>
                                        <p:attrNameLst>
                                          <p:attrName>ppt_x</p:attrName>
                                        </p:attrNameLst>
                                      </p:cBhvr>
                                      <p:tavLst>
                                        <p:tav tm="0">
                                          <p:val>
                                            <p:strVal val="#ppt_x"/>
                                          </p:val>
                                        </p:tav>
                                        <p:tav tm="100000">
                                          <p:val>
                                            <p:strVal val="#ppt_x"/>
                                          </p:val>
                                        </p:tav>
                                      </p:tavLst>
                                    </p:anim>
                                    <p:anim calcmode="lin" valueType="num">
                                      <p:cBhvr>
                                        <p:cTn id="8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620CD-F965-7F63-F7AB-3334110F2040}"/>
            </a:ext>
          </a:extLst>
        </p:cNvPr>
        <p:cNvGrpSpPr/>
        <p:nvPr/>
      </p:nvGrpSpPr>
      <p:grpSpPr>
        <a:xfrm>
          <a:off x="0" y="0"/>
          <a:ext cx="0" cy="0"/>
          <a:chOff x="0" y="0"/>
          <a:chExt cx="0" cy="0"/>
        </a:xfrm>
      </p:grpSpPr>
      <p:sp>
        <p:nvSpPr>
          <p:cNvPr id="12" name="object 3" descr="$PPTXTitle">
            <a:extLst>
              <a:ext uri="{FF2B5EF4-FFF2-40B4-BE49-F238E27FC236}">
                <a16:creationId xmlns:a16="http://schemas.microsoft.com/office/drawing/2014/main" id="{B73728AC-2BE1-A807-380E-4F6089689957}"/>
              </a:ext>
            </a:extLst>
          </p:cNvPr>
          <p:cNvSpPr txBox="1">
            <a:spLocks/>
          </p:cNvSpPr>
          <p:nvPr/>
        </p:nvSpPr>
        <p:spPr>
          <a:xfrm>
            <a:off x="374573" y="319186"/>
            <a:ext cx="11122027" cy="923330"/>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l"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DREAMM-9 Trial: Patient-Reported Vision-Related Functioning (VRF) and Blurred Vision with Extended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Belamaf</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Dosing Intervals</a:t>
            </a:r>
          </a:p>
        </p:txBody>
      </p:sp>
      <p:sp>
        <p:nvSpPr>
          <p:cNvPr id="2" name="TextBox 1">
            <a:extLst>
              <a:ext uri="{FF2B5EF4-FFF2-40B4-BE49-F238E27FC236}">
                <a16:creationId xmlns:a16="http://schemas.microsoft.com/office/drawing/2014/main" id="{3412DD93-8FCC-0363-6971-8386456B45B6}"/>
              </a:ext>
            </a:extLst>
          </p:cNvPr>
          <p:cNvSpPr txBox="1"/>
          <p:nvPr/>
        </p:nvSpPr>
        <p:spPr>
          <a:xfrm>
            <a:off x="430061" y="1305474"/>
            <a:ext cx="10623978"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S PGothic" charset="0"/>
                <a:cs typeface="+mn-cs"/>
              </a:rPr>
              <a:t>DREAMM-9 explored the safety and efficacy of multiple doses and schedules of </a:t>
            </a:r>
            <a:r>
              <a:rPr kumimoji="0" lang="en-US" sz="1800" b="0" i="0" u="none" strike="noStrike" kern="1200" cap="none" spc="0" normalizeH="0" baseline="0" noProof="0" dirty="0" err="1">
                <a:ln>
                  <a:noFill/>
                </a:ln>
                <a:solidFill>
                  <a:prstClr val="black"/>
                </a:solidFill>
                <a:effectLst/>
                <a:uLnTx/>
                <a:uFillTx/>
                <a:latin typeface="Calibri"/>
                <a:ea typeface="MS PGothic" charset="0"/>
                <a:cs typeface="+mn-cs"/>
              </a:rPr>
              <a:t>belamaf</a:t>
            </a:r>
            <a:r>
              <a:rPr kumimoji="0" lang="en-US" sz="1800" b="0" i="0" u="none" strike="noStrike" kern="1200" cap="none" spc="0" normalizeH="0" baseline="0" noProof="0" dirty="0">
                <a:ln>
                  <a:noFill/>
                </a:ln>
                <a:solidFill>
                  <a:prstClr val="black"/>
                </a:solidFill>
                <a:effectLst/>
                <a:uLnTx/>
                <a:uFillTx/>
                <a:latin typeface="Calibri"/>
                <a:ea typeface="MS PGothic" charset="0"/>
                <a:cs typeface="+mn-cs"/>
              </a:rPr>
              <a:t> in the </a:t>
            </a:r>
            <a:r>
              <a:rPr kumimoji="0" lang="en-US" sz="1800" b="0" i="0" u="none" strike="noStrike" kern="1200" cap="none" spc="0" normalizeH="0" baseline="0" noProof="0" dirty="0" err="1">
                <a:ln>
                  <a:noFill/>
                </a:ln>
                <a:solidFill>
                  <a:prstClr val="black"/>
                </a:solidFill>
                <a:effectLst/>
                <a:uLnTx/>
                <a:uFillTx/>
                <a:latin typeface="Calibri"/>
                <a:ea typeface="MS PGothic" charset="0"/>
                <a:cs typeface="+mn-cs"/>
              </a:rPr>
              <a:t>BVRd</a:t>
            </a:r>
            <a:r>
              <a:rPr kumimoji="0" lang="en-US" sz="1800" b="0" i="0" u="none" strike="noStrike" kern="1200" cap="none" spc="0" normalizeH="0" baseline="0" noProof="0" dirty="0">
                <a:ln>
                  <a:noFill/>
                </a:ln>
                <a:solidFill>
                  <a:prstClr val="black"/>
                </a:solidFill>
                <a:effectLst/>
                <a:uLnTx/>
                <a:uFillTx/>
                <a:latin typeface="Calibri"/>
                <a:ea typeface="MS PGothic" charset="0"/>
                <a:cs typeface="+mn-cs"/>
              </a:rPr>
              <a:t> combination for transplant-ineligible newly diagnosed MM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S PGothic" charset="0"/>
                <a:cs typeface="+mn-cs"/>
              </a:rPr>
              <a:t>Extended dosing schedules were associated with maintained VRF </a:t>
            </a:r>
          </a:p>
        </p:txBody>
      </p:sp>
      <p:pic>
        <p:nvPicPr>
          <p:cNvPr id="5" name="Picture 4">
            <a:extLst>
              <a:ext uri="{FF2B5EF4-FFF2-40B4-BE49-F238E27FC236}">
                <a16:creationId xmlns:a16="http://schemas.microsoft.com/office/drawing/2014/main" id="{6A6BD2D9-C720-A982-15A5-5D2452B4279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406721" y="2291763"/>
            <a:ext cx="9378558" cy="4247051"/>
          </a:xfrm>
          <a:prstGeom prst="rect">
            <a:avLst/>
          </a:prstGeom>
        </p:spPr>
      </p:pic>
      <p:sp>
        <p:nvSpPr>
          <p:cNvPr id="7" name="object 42">
            <a:extLst>
              <a:ext uri="{FF2B5EF4-FFF2-40B4-BE49-F238E27FC236}">
                <a16:creationId xmlns:a16="http://schemas.microsoft.com/office/drawing/2014/main" id="{5AED0BFA-46F5-B062-5384-FB2F1250333C}"/>
              </a:ext>
            </a:extLst>
          </p:cNvPr>
          <p:cNvSpPr txBox="1"/>
          <p:nvPr/>
        </p:nvSpPr>
        <p:spPr>
          <a:xfrm>
            <a:off x="106515" y="6688402"/>
            <a:ext cx="7568449" cy="169598"/>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Usmani SZ et al. IMS 2026;Abstract OA-20</a:t>
            </a:r>
            <a:r>
              <a:rPr kumimoji="0" lang="en-US" sz="1600" b="0" i="0" u="none" strike="noStrike" kern="0" cap="none" spc="0" normalizeH="0" baseline="0" noProof="0" dirty="0">
                <a:ln>
                  <a:noFill/>
                </a:ln>
                <a:solidFill>
                  <a:prstClr val="black"/>
                </a:solidFill>
                <a:effectLst/>
                <a:uLnTx/>
                <a:uFillTx/>
                <a:latin typeface="Calibri"/>
                <a:ea typeface="MS PGothic" charset="0"/>
                <a:cs typeface="Calibri"/>
              </a:rPr>
              <a:t>.</a:t>
            </a:r>
          </a:p>
        </p:txBody>
      </p:sp>
      <p:sp>
        <p:nvSpPr>
          <p:cNvPr id="8" name="Rectangle 7">
            <a:extLst>
              <a:ext uri="{FF2B5EF4-FFF2-40B4-BE49-F238E27FC236}">
                <a16:creationId xmlns:a16="http://schemas.microsoft.com/office/drawing/2014/main" id="{9CC45E7D-31A8-0493-414D-1A0750B86C44}"/>
              </a:ext>
            </a:extLst>
          </p:cNvPr>
          <p:cNvSpPr/>
          <p:nvPr/>
        </p:nvSpPr>
        <p:spPr>
          <a:xfrm>
            <a:off x="10492740" y="6252210"/>
            <a:ext cx="292539" cy="2866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6980274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B17E1-4696-4847-7DED-507940F2E304}"/>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BABD96CD-04B7-9272-75B3-021A04D5DB50}"/>
              </a:ext>
            </a:extLst>
          </p:cNvPr>
          <p:cNvSpPr txBox="1"/>
          <p:nvPr/>
        </p:nvSpPr>
        <p:spPr>
          <a:xfrm>
            <a:off x="191344" y="6544322"/>
            <a:ext cx="7568449" cy="169598"/>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Content courtesy of Douglas W </a:t>
            </a:r>
            <a:r>
              <a:rPr kumimoji="0" lang="en-US" sz="1600" b="0" i="0" u="none" strike="noStrike" kern="1200" cap="none" spc="0" normalizeH="0" baseline="0" noProof="0" dirty="0" err="1">
                <a:ln>
                  <a:noFill/>
                </a:ln>
                <a:solidFill>
                  <a:srgbClr val="000000"/>
                </a:solidFill>
                <a:effectLst/>
                <a:uLnTx/>
                <a:uFillTx/>
                <a:latin typeface="Calibri"/>
                <a:ea typeface="MS PGothic" charset="0"/>
                <a:cs typeface="Arial" panose="020B0604020202020204" pitchFamily="34" charset="0"/>
              </a:rPr>
              <a:t>Sborov</a:t>
            </a:r>
            <a:r>
              <a:rPr kumimoji="0" lang="en-US" sz="16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 MD, MS</a:t>
            </a:r>
            <a:endParaRPr kumimoji="0" lang="en-US" sz="1600" b="0" i="0" u="none" strike="noStrike" kern="0" cap="none" spc="0" normalizeH="0" baseline="0" noProof="0" dirty="0">
              <a:ln>
                <a:noFill/>
              </a:ln>
              <a:solidFill>
                <a:prstClr val="black"/>
              </a:solidFill>
              <a:effectLst/>
              <a:uLnTx/>
              <a:uFillTx/>
              <a:latin typeface="Calibri"/>
              <a:ea typeface="MS PGothic" charset="0"/>
              <a:cs typeface="Calibri"/>
            </a:endParaRPr>
          </a:p>
        </p:txBody>
      </p:sp>
      <p:sp>
        <p:nvSpPr>
          <p:cNvPr id="12" name="object 3" descr="$PPTXTitle">
            <a:extLst>
              <a:ext uri="{FF2B5EF4-FFF2-40B4-BE49-F238E27FC236}">
                <a16:creationId xmlns:a16="http://schemas.microsoft.com/office/drawing/2014/main" id="{F8949FA9-5A42-8091-DEFF-903A3B5D751E}"/>
              </a:ext>
            </a:extLst>
          </p:cNvPr>
          <p:cNvSpPr txBox="1">
            <a:spLocks/>
          </p:cNvSpPr>
          <p:nvPr/>
        </p:nvSpPr>
        <p:spPr>
          <a:xfrm>
            <a:off x="374573" y="319186"/>
            <a:ext cx="11442853" cy="461665"/>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ctr"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Steps Prior to First Infusion of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Belamaf</a:t>
            </a:r>
            <a:endParaRPr kumimoji="0" lang="en-US" sz="3000" b="1" i="0" u="none" strike="noStrike" kern="1200" cap="none" spc="-20" normalizeH="0" baseline="0" noProof="0" dirty="0">
              <a:ln>
                <a:noFill/>
              </a:ln>
              <a:solidFill>
                <a:srgbClr val="0432FF"/>
              </a:solidFill>
              <a:effectLst/>
              <a:uLnTx/>
              <a:uFillTx/>
              <a:latin typeface="Calibri"/>
              <a:ea typeface="+mj-ea"/>
              <a:cs typeface="Calibri"/>
            </a:endParaRPr>
          </a:p>
        </p:txBody>
      </p:sp>
      <p:pic>
        <p:nvPicPr>
          <p:cNvPr id="3" name="Picture 2">
            <a:extLst>
              <a:ext uri="{FF2B5EF4-FFF2-40B4-BE49-F238E27FC236}">
                <a16:creationId xmlns:a16="http://schemas.microsoft.com/office/drawing/2014/main" id="{6B56C4B8-E568-25E4-86DE-7A74B013B1B4}"/>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374573" y="1387436"/>
            <a:ext cx="11666976" cy="4297267"/>
          </a:xfrm>
          <a:prstGeom prst="rect">
            <a:avLst/>
          </a:prstGeom>
        </p:spPr>
      </p:pic>
    </p:spTree>
    <p:extLst>
      <p:ext uri="{BB962C8B-B14F-4D97-AF65-F5344CB8AC3E}">
        <p14:creationId xmlns:p14="http://schemas.microsoft.com/office/powerpoint/2010/main" val="312882056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DB065-457C-966A-A985-694FA75CC7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E36356-DDD3-3B09-E170-E6A1B16B8FA1}"/>
              </a:ext>
            </a:extLst>
          </p:cNvPr>
          <p:cNvSpPr>
            <a:spLocks noGrp="1"/>
          </p:cNvSpPr>
          <p:nvPr>
            <p:ph type="title"/>
          </p:nvPr>
        </p:nvSpPr>
        <p:spPr>
          <a:xfrm>
            <a:off x="0" y="285758"/>
            <a:ext cx="12192000" cy="1020763"/>
          </a:xfrm>
        </p:spPr>
        <p:txBody>
          <a:bodyPr/>
          <a:lstStyle/>
          <a:p>
            <a:r>
              <a:rPr lang="en-US" sz="3200" noProof="0" dirty="0"/>
              <a:t>Novel BCMA-targeted ADC: HDP-101</a:t>
            </a:r>
            <a:endParaRPr lang="en-US" sz="3200" dirty="0"/>
          </a:p>
        </p:txBody>
      </p:sp>
      <p:grpSp>
        <p:nvGrpSpPr>
          <p:cNvPr id="59" name="Group 58">
            <a:extLst>
              <a:ext uri="{FF2B5EF4-FFF2-40B4-BE49-F238E27FC236}">
                <a16:creationId xmlns:a16="http://schemas.microsoft.com/office/drawing/2014/main" id="{0C48D1C8-E627-47E8-EDE3-533DE0DF495B}"/>
              </a:ext>
            </a:extLst>
          </p:cNvPr>
          <p:cNvGrpSpPr/>
          <p:nvPr/>
        </p:nvGrpSpPr>
        <p:grpSpPr>
          <a:xfrm>
            <a:off x="7686674" y="1946476"/>
            <a:ext cx="4369689" cy="928980"/>
            <a:chOff x="7686674" y="1946476"/>
            <a:chExt cx="4369689" cy="928980"/>
          </a:xfrm>
        </p:grpSpPr>
        <p:sp>
          <p:nvSpPr>
            <p:cNvPr id="53" name="Freeform: Shape 52">
              <a:extLst>
                <a:ext uri="{FF2B5EF4-FFF2-40B4-BE49-F238E27FC236}">
                  <a16:creationId xmlns:a16="http://schemas.microsoft.com/office/drawing/2014/main" id="{2B792EEB-3901-0CD8-92D7-6ACC6B7B23A0}"/>
                </a:ext>
              </a:extLst>
            </p:cNvPr>
            <p:cNvSpPr/>
            <p:nvPr/>
          </p:nvSpPr>
          <p:spPr>
            <a:xfrm>
              <a:off x="7686674" y="2138356"/>
              <a:ext cx="4369689" cy="737100"/>
            </a:xfrm>
            <a:custGeom>
              <a:avLst/>
              <a:gdLst>
                <a:gd name="connsiteX0" fmla="*/ 0 w 4369689"/>
                <a:gd name="connsiteY0" fmla="*/ 0 h 737100"/>
                <a:gd name="connsiteX1" fmla="*/ 4369689 w 4369689"/>
                <a:gd name="connsiteY1" fmla="*/ 0 h 737100"/>
                <a:gd name="connsiteX2" fmla="*/ 4369689 w 4369689"/>
                <a:gd name="connsiteY2" fmla="*/ 737100 h 737100"/>
                <a:gd name="connsiteX3" fmla="*/ 0 w 4369689"/>
                <a:gd name="connsiteY3" fmla="*/ 737100 h 737100"/>
                <a:gd name="connsiteX4" fmla="*/ 0 w 4369689"/>
                <a:gd name="connsiteY4" fmla="*/ 0 h 737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9689" h="737100">
                  <a:moveTo>
                    <a:pt x="0" y="0"/>
                  </a:moveTo>
                  <a:lnTo>
                    <a:pt x="4369689" y="0"/>
                  </a:lnTo>
                  <a:lnTo>
                    <a:pt x="4369689" y="737100"/>
                  </a:lnTo>
                  <a:lnTo>
                    <a:pt x="0" y="737100"/>
                  </a:lnTo>
                  <a:lnTo>
                    <a:pt x="0" y="0"/>
                  </a:lnTo>
                  <a:close/>
                </a:path>
              </a:pathLst>
            </a:custGeom>
          </p:spPr>
          <p:style>
            <a:lnRef idx="2">
              <a:schemeClr val="accent3">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39136" tIns="270764" rIns="339136" bIns="92456" numCol="1" spcCol="1270" anchor="t" anchorCtr="0">
              <a:noAutofit/>
            </a:bodyPr>
            <a:lstStyle/>
            <a:p>
              <a:pPr marL="114300" marR="0" lvl="1" indent="-114300" algn="l" defTabSz="577850" rtl="0" eaLnBrk="1" fontAlgn="auto" latinLnBrk="0" hangingPunct="1">
                <a:lnSpc>
                  <a:spcPct val="90000"/>
                </a:lnSpc>
                <a:spcBef>
                  <a:spcPct val="0"/>
                </a:spcBef>
                <a:spcAft>
                  <a:spcPct val="15000"/>
                </a:spcAft>
                <a:buClrTx/>
                <a:buSzTx/>
                <a:buFontTx/>
                <a:buChar char="•"/>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Median age 69 years</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a:p>
              <a:pPr marL="114300" marR="0" lvl="1" indent="-114300" algn="l" defTabSz="577850" rtl="0" eaLnBrk="1" fontAlgn="auto" latinLnBrk="0" hangingPunct="1">
                <a:lnSpc>
                  <a:spcPct val="90000"/>
                </a:lnSpc>
                <a:spcBef>
                  <a:spcPct val="0"/>
                </a:spcBef>
                <a:spcAft>
                  <a:spcPct val="15000"/>
                </a:spcAft>
                <a:buClrTx/>
                <a:buSzTx/>
                <a:buFontTx/>
                <a:buChar char="•"/>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Median 6 prior regimens</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sp>
          <p:nvSpPr>
            <p:cNvPr id="54" name="Freeform: Shape 53">
              <a:extLst>
                <a:ext uri="{FF2B5EF4-FFF2-40B4-BE49-F238E27FC236}">
                  <a16:creationId xmlns:a16="http://schemas.microsoft.com/office/drawing/2014/main" id="{EBA78D16-4633-4507-02ED-B7B967518BBB}"/>
                </a:ext>
              </a:extLst>
            </p:cNvPr>
            <p:cNvSpPr/>
            <p:nvPr/>
          </p:nvSpPr>
          <p:spPr>
            <a:xfrm>
              <a:off x="7905158" y="1946476"/>
              <a:ext cx="3058782" cy="383760"/>
            </a:xfrm>
            <a:custGeom>
              <a:avLst/>
              <a:gdLst>
                <a:gd name="connsiteX0" fmla="*/ 0 w 3058782"/>
                <a:gd name="connsiteY0" fmla="*/ 63961 h 383760"/>
                <a:gd name="connsiteX1" fmla="*/ 63961 w 3058782"/>
                <a:gd name="connsiteY1" fmla="*/ 0 h 383760"/>
                <a:gd name="connsiteX2" fmla="*/ 2994821 w 3058782"/>
                <a:gd name="connsiteY2" fmla="*/ 0 h 383760"/>
                <a:gd name="connsiteX3" fmla="*/ 3058782 w 3058782"/>
                <a:gd name="connsiteY3" fmla="*/ 63961 h 383760"/>
                <a:gd name="connsiteX4" fmla="*/ 3058782 w 3058782"/>
                <a:gd name="connsiteY4" fmla="*/ 319799 h 383760"/>
                <a:gd name="connsiteX5" fmla="*/ 2994821 w 3058782"/>
                <a:gd name="connsiteY5" fmla="*/ 383760 h 383760"/>
                <a:gd name="connsiteX6" fmla="*/ 63961 w 3058782"/>
                <a:gd name="connsiteY6" fmla="*/ 383760 h 383760"/>
                <a:gd name="connsiteX7" fmla="*/ 0 w 3058782"/>
                <a:gd name="connsiteY7" fmla="*/ 319799 h 383760"/>
                <a:gd name="connsiteX8" fmla="*/ 0 w 3058782"/>
                <a:gd name="connsiteY8"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8782" h="383760">
                  <a:moveTo>
                    <a:pt x="0" y="63961"/>
                  </a:moveTo>
                  <a:cubicBezTo>
                    <a:pt x="0" y="28636"/>
                    <a:pt x="28636" y="0"/>
                    <a:pt x="63961" y="0"/>
                  </a:cubicBezTo>
                  <a:lnTo>
                    <a:pt x="2994821" y="0"/>
                  </a:lnTo>
                  <a:cubicBezTo>
                    <a:pt x="3030146" y="0"/>
                    <a:pt x="3058782" y="28636"/>
                    <a:pt x="3058782" y="63961"/>
                  </a:cubicBezTo>
                  <a:lnTo>
                    <a:pt x="3058782" y="319799"/>
                  </a:lnTo>
                  <a:cubicBezTo>
                    <a:pt x="3058782" y="355124"/>
                    <a:pt x="3030146" y="383760"/>
                    <a:pt x="2994821" y="383760"/>
                  </a:cubicBezTo>
                  <a:lnTo>
                    <a:pt x="63961" y="383760"/>
                  </a:lnTo>
                  <a:cubicBezTo>
                    <a:pt x="28636" y="383760"/>
                    <a:pt x="0" y="355124"/>
                    <a:pt x="0" y="319799"/>
                  </a:cubicBezTo>
                  <a:lnTo>
                    <a:pt x="0" y="63961"/>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4349" tIns="18734" rIns="134349" bIns="18734" numCol="1" spcCol="1270" anchor="ctr" anchorCtr="0">
              <a:noAutofit/>
            </a:bodyPr>
            <a:lstStyle/>
            <a:p>
              <a:pPr marL="0" marR="0" lvl="0" indent="0" algn="l" defTabSz="577850" rtl="0" eaLnBrk="1" fontAlgn="auto" latinLnBrk="0" hangingPunct="1">
                <a:lnSpc>
                  <a:spcPct val="90000"/>
                </a:lnSpc>
                <a:spcBef>
                  <a:spcPct val="0"/>
                </a:spcBef>
                <a:spcAft>
                  <a:spcPct val="35000"/>
                </a:spcAft>
                <a:buClrTx/>
                <a:buSzTx/>
                <a:buFontTx/>
                <a:buNone/>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34 RRMM patients</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grpSp>
      <p:grpSp>
        <p:nvGrpSpPr>
          <p:cNvPr id="60" name="Group 59">
            <a:extLst>
              <a:ext uri="{FF2B5EF4-FFF2-40B4-BE49-F238E27FC236}">
                <a16:creationId xmlns:a16="http://schemas.microsoft.com/office/drawing/2014/main" id="{7FA6EA97-897D-9471-2B7C-F5CD0C23B7FC}"/>
              </a:ext>
            </a:extLst>
          </p:cNvPr>
          <p:cNvGrpSpPr/>
          <p:nvPr/>
        </p:nvGrpSpPr>
        <p:grpSpPr>
          <a:xfrm>
            <a:off x="7686674" y="2945656"/>
            <a:ext cx="4369689" cy="1829881"/>
            <a:chOff x="7686674" y="2945656"/>
            <a:chExt cx="4369689" cy="1829881"/>
          </a:xfrm>
        </p:grpSpPr>
        <p:sp>
          <p:nvSpPr>
            <p:cNvPr id="55" name="Freeform: Shape 54">
              <a:extLst>
                <a:ext uri="{FF2B5EF4-FFF2-40B4-BE49-F238E27FC236}">
                  <a16:creationId xmlns:a16="http://schemas.microsoft.com/office/drawing/2014/main" id="{D999CC61-A40B-E9C9-023F-E8FD5C2D0651}"/>
                </a:ext>
              </a:extLst>
            </p:cNvPr>
            <p:cNvSpPr/>
            <p:nvPr/>
          </p:nvSpPr>
          <p:spPr>
            <a:xfrm>
              <a:off x="7686674" y="3137537"/>
              <a:ext cx="4369689" cy="1638000"/>
            </a:xfrm>
            <a:custGeom>
              <a:avLst/>
              <a:gdLst>
                <a:gd name="connsiteX0" fmla="*/ 0 w 4369689"/>
                <a:gd name="connsiteY0" fmla="*/ 0 h 1638000"/>
                <a:gd name="connsiteX1" fmla="*/ 4369689 w 4369689"/>
                <a:gd name="connsiteY1" fmla="*/ 0 h 1638000"/>
                <a:gd name="connsiteX2" fmla="*/ 4369689 w 4369689"/>
                <a:gd name="connsiteY2" fmla="*/ 1638000 h 1638000"/>
                <a:gd name="connsiteX3" fmla="*/ 0 w 4369689"/>
                <a:gd name="connsiteY3" fmla="*/ 1638000 h 1638000"/>
                <a:gd name="connsiteX4" fmla="*/ 0 w 4369689"/>
                <a:gd name="connsiteY4" fmla="*/ 0 h 163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9689" h="1638000">
                  <a:moveTo>
                    <a:pt x="0" y="0"/>
                  </a:moveTo>
                  <a:lnTo>
                    <a:pt x="4369689" y="0"/>
                  </a:lnTo>
                  <a:lnTo>
                    <a:pt x="4369689" y="1638000"/>
                  </a:lnTo>
                  <a:lnTo>
                    <a:pt x="0" y="1638000"/>
                  </a:lnTo>
                  <a:lnTo>
                    <a:pt x="0" y="0"/>
                  </a:lnTo>
                  <a:close/>
                </a:path>
              </a:pathLst>
            </a:custGeom>
          </p:spPr>
          <p:style>
            <a:lnRef idx="2">
              <a:schemeClr val="accent3">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39136" tIns="270764" rIns="339136" bIns="92456" numCol="1" spcCol="1270" anchor="t" anchorCtr="0">
              <a:noAutofit/>
            </a:bodyPr>
            <a:lstStyle/>
            <a:p>
              <a:pPr marL="114300" marR="0" lvl="1" indent="-114300" algn="l" defTabSz="577850" rtl="0" eaLnBrk="1" fontAlgn="auto" latinLnBrk="0" hangingPunct="1">
                <a:lnSpc>
                  <a:spcPct val="90000"/>
                </a:lnSpc>
                <a:spcBef>
                  <a:spcPct val="0"/>
                </a:spcBef>
                <a:spcAft>
                  <a:spcPct val="15000"/>
                </a:spcAft>
                <a:buClrTx/>
                <a:buSzTx/>
                <a:buFontTx/>
                <a:buChar char="•"/>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Grade 2–4 transient, asymptomatic thrombocytopenia in most patients at 100 µg/kg Q3W</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a:p>
              <a:pPr marL="114300" marR="0" lvl="1" indent="-114300" algn="l" defTabSz="577850" rtl="0" eaLnBrk="1" fontAlgn="auto" latinLnBrk="0" hangingPunct="1">
                <a:lnSpc>
                  <a:spcPct val="90000"/>
                </a:lnSpc>
                <a:spcBef>
                  <a:spcPct val="0"/>
                </a:spcBef>
                <a:spcAft>
                  <a:spcPct val="15000"/>
                </a:spcAft>
                <a:buClrTx/>
                <a:buSzTx/>
                <a:buFontTx/>
                <a:buChar char="•"/>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Reduced thrombocytopenia with 90 µg/kg Q3W + premedication, 30 µg/kg, days 1, 8, and 15, and 45 µg/kg, days 1 and 8</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a:p>
              <a:pPr marL="114300" marR="0" lvl="1" indent="-114300" algn="l" defTabSz="577850" rtl="0" eaLnBrk="1" fontAlgn="auto" latinLnBrk="0" hangingPunct="1">
                <a:lnSpc>
                  <a:spcPct val="90000"/>
                </a:lnSpc>
                <a:spcBef>
                  <a:spcPct val="0"/>
                </a:spcBef>
                <a:spcAft>
                  <a:spcPct val="15000"/>
                </a:spcAft>
                <a:buClrTx/>
                <a:buSzTx/>
                <a:buFontTx/>
                <a:buChar char="•"/>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No ocular toxicity to date</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sp>
          <p:nvSpPr>
            <p:cNvPr id="56" name="Freeform: Shape 55">
              <a:extLst>
                <a:ext uri="{FF2B5EF4-FFF2-40B4-BE49-F238E27FC236}">
                  <a16:creationId xmlns:a16="http://schemas.microsoft.com/office/drawing/2014/main" id="{906118A8-F0C0-034C-0FEB-B63E4ADFED99}"/>
                </a:ext>
              </a:extLst>
            </p:cNvPr>
            <p:cNvSpPr/>
            <p:nvPr/>
          </p:nvSpPr>
          <p:spPr>
            <a:xfrm>
              <a:off x="7905158" y="2945656"/>
              <a:ext cx="3058782" cy="383760"/>
            </a:xfrm>
            <a:custGeom>
              <a:avLst/>
              <a:gdLst>
                <a:gd name="connsiteX0" fmla="*/ 0 w 3058782"/>
                <a:gd name="connsiteY0" fmla="*/ 63961 h 383760"/>
                <a:gd name="connsiteX1" fmla="*/ 63961 w 3058782"/>
                <a:gd name="connsiteY1" fmla="*/ 0 h 383760"/>
                <a:gd name="connsiteX2" fmla="*/ 2994821 w 3058782"/>
                <a:gd name="connsiteY2" fmla="*/ 0 h 383760"/>
                <a:gd name="connsiteX3" fmla="*/ 3058782 w 3058782"/>
                <a:gd name="connsiteY3" fmla="*/ 63961 h 383760"/>
                <a:gd name="connsiteX4" fmla="*/ 3058782 w 3058782"/>
                <a:gd name="connsiteY4" fmla="*/ 319799 h 383760"/>
                <a:gd name="connsiteX5" fmla="*/ 2994821 w 3058782"/>
                <a:gd name="connsiteY5" fmla="*/ 383760 h 383760"/>
                <a:gd name="connsiteX6" fmla="*/ 63961 w 3058782"/>
                <a:gd name="connsiteY6" fmla="*/ 383760 h 383760"/>
                <a:gd name="connsiteX7" fmla="*/ 0 w 3058782"/>
                <a:gd name="connsiteY7" fmla="*/ 319799 h 383760"/>
                <a:gd name="connsiteX8" fmla="*/ 0 w 3058782"/>
                <a:gd name="connsiteY8"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8782" h="383760">
                  <a:moveTo>
                    <a:pt x="0" y="63961"/>
                  </a:moveTo>
                  <a:cubicBezTo>
                    <a:pt x="0" y="28636"/>
                    <a:pt x="28636" y="0"/>
                    <a:pt x="63961" y="0"/>
                  </a:cubicBezTo>
                  <a:lnTo>
                    <a:pt x="2994821" y="0"/>
                  </a:lnTo>
                  <a:cubicBezTo>
                    <a:pt x="3030146" y="0"/>
                    <a:pt x="3058782" y="28636"/>
                    <a:pt x="3058782" y="63961"/>
                  </a:cubicBezTo>
                  <a:lnTo>
                    <a:pt x="3058782" y="319799"/>
                  </a:lnTo>
                  <a:cubicBezTo>
                    <a:pt x="3058782" y="355124"/>
                    <a:pt x="3030146" y="383760"/>
                    <a:pt x="2994821" y="383760"/>
                  </a:cubicBezTo>
                  <a:lnTo>
                    <a:pt x="63961" y="383760"/>
                  </a:lnTo>
                  <a:cubicBezTo>
                    <a:pt x="28636" y="383760"/>
                    <a:pt x="0" y="355124"/>
                    <a:pt x="0" y="319799"/>
                  </a:cubicBezTo>
                  <a:lnTo>
                    <a:pt x="0" y="63961"/>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4349" tIns="18734" rIns="134349" bIns="18734" numCol="1" spcCol="1270" anchor="ctr" anchorCtr="0">
              <a:noAutofit/>
            </a:bodyPr>
            <a:lstStyle/>
            <a:p>
              <a:pPr marL="0" marR="0" lvl="0" indent="0" algn="l" defTabSz="577850" rtl="0" eaLnBrk="1" fontAlgn="auto" latinLnBrk="0" hangingPunct="1">
                <a:lnSpc>
                  <a:spcPct val="90000"/>
                </a:lnSpc>
                <a:spcBef>
                  <a:spcPct val="0"/>
                </a:spcBef>
                <a:spcAft>
                  <a:spcPct val="35000"/>
                </a:spcAft>
                <a:buClrTx/>
                <a:buSzTx/>
                <a:buFontTx/>
                <a:buNone/>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Safety</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grpSp>
      <p:grpSp>
        <p:nvGrpSpPr>
          <p:cNvPr id="61" name="Group 60">
            <a:extLst>
              <a:ext uri="{FF2B5EF4-FFF2-40B4-BE49-F238E27FC236}">
                <a16:creationId xmlns:a16="http://schemas.microsoft.com/office/drawing/2014/main" id="{B40BD15B-C0E7-3A7E-C6DC-86B3FC8443CD}"/>
              </a:ext>
            </a:extLst>
          </p:cNvPr>
          <p:cNvGrpSpPr/>
          <p:nvPr/>
        </p:nvGrpSpPr>
        <p:grpSpPr>
          <a:xfrm>
            <a:off x="7686674" y="4845737"/>
            <a:ext cx="4369689" cy="1277055"/>
            <a:chOff x="7686674" y="4845737"/>
            <a:chExt cx="4369689" cy="1277055"/>
          </a:xfrm>
        </p:grpSpPr>
        <p:sp>
          <p:nvSpPr>
            <p:cNvPr id="57" name="Freeform: Shape 56">
              <a:extLst>
                <a:ext uri="{FF2B5EF4-FFF2-40B4-BE49-F238E27FC236}">
                  <a16:creationId xmlns:a16="http://schemas.microsoft.com/office/drawing/2014/main" id="{7BDEBE39-5713-7B9B-6015-44BEB0A23CF1}"/>
                </a:ext>
              </a:extLst>
            </p:cNvPr>
            <p:cNvSpPr/>
            <p:nvPr/>
          </p:nvSpPr>
          <p:spPr>
            <a:xfrm>
              <a:off x="7686674" y="5037617"/>
              <a:ext cx="4369689" cy="1085175"/>
            </a:xfrm>
            <a:custGeom>
              <a:avLst/>
              <a:gdLst>
                <a:gd name="connsiteX0" fmla="*/ 0 w 4369689"/>
                <a:gd name="connsiteY0" fmla="*/ 0 h 1085175"/>
                <a:gd name="connsiteX1" fmla="*/ 4369689 w 4369689"/>
                <a:gd name="connsiteY1" fmla="*/ 0 h 1085175"/>
                <a:gd name="connsiteX2" fmla="*/ 4369689 w 4369689"/>
                <a:gd name="connsiteY2" fmla="*/ 1085175 h 1085175"/>
                <a:gd name="connsiteX3" fmla="*/ 0 w 4369689"/>
                <a:gd name="connsiteY3" fmla="*/ 1085175 h 1085175"/>
                <a:gd name="connsiteX4" fmla="*/ 0 w 4369689"/>
                <a:gd name="connsiteY4" fmla="*/ 0 h 1085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9689" h="1085175">
                  <a:moveTo>
                    <a:pt x="0" y="0"/>
                  </a:moveTo>
                  <a:lnTo>
                    <a:pt x="4369689" y="0"/>
                  </a:lnTo>
                  <a:lnTo>
                    <a:pt x="4369689" y="1085175"/>
                  </a:lnTo>
                  <a:lnTo>
                    <a:pt x="0" y="1085175"/>
                  </a:lnTo>
                  <a:lnTo>
                    <a:pt x="0" y="0"/>
                  </a:lnTo>
                  <a:close/>
                </a:path>
              </a:pathLst>
            </a:custGeom>
          </p:spPr>
          <p:style>
            <a:lnRef idx="2">
              <a:schemeClr val="accent3">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39136" tIns="270764" rIns="339136" bIns="92456" numCol="1" spcCol="1270" anchor="t" anchorCtr="0">
              <a:noAutofit/>
            </a:bodyPr>
            <a:lstStyle/>
            <a:p>
              <a:pPr marL="114300" marR="0" lvl="1" indent="-114300" algn="l" defTabSz="577850" rtl="0" eaLnBrk="1" fontAlgn="auto" latinLnBrk="0" hangingPunct="1">
                <a:lnSpc>
                  <a:spcPct val="90000"/>
                </a:lnSpc>
                <a:spcBef>
                  <a:spcPct val="0"/>
                </a:spcBef>
                <a:spcAft>
                  <a:spcPct val="15000"/>
                </a:spcAft>
                <a:buClrTx/>
                <a:buSzTx/>
                <a:buFontTx/>
                <a:buChar char="•"/>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100 µg/kg Q3W: 1 sCR after 15 months on treatment (patient had prior BCMA CAR T and GPRC5D BsAb); 2 PRs; 1 SD (17 cycles)</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a:p>
              <a:pPr marL="114300" marR="0" lvl="1" indent="-114300" algn="l" defTabSz="577850" rtl="0" eaLnBrk="1" fontAlgn="auto" latinLnBrk="0" hangingPunct="1">
                <a:lnSpc>
                  <a:spcPct val="90000"/>
                </a:lnSpc>
                <a:spcBef>
                  <a:spcPct val="0"/>
                </a:spcBef>
                <a:spcAft>
                  <a:spcPct val="15000"/>
                </a:spcAft>
                <a:buClrTx/>
                <a:buSzTx/>
                <a:buFontTx/>
                <a:buChar char="•"/>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90 µg/kg Q3W: 2 PRs, 2 SDs (n=10)</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sp>
          <p:nvSpPr>
            <p:cNvPr id="58" name="Freeform: Shape 57">
              <a:extLst>
                <a:ext uri="{FF2B5EF4-FFF2-40B4-BE49-F238E27FC236}">
                  <a16:creationId xmlns:a16="http://schemas.microsoft.com/office/drawing/2014/main" id="{41EED8AC-2871-7144-76C9-BC6A981B1332}"/>
                </a:ext>
              </a:extLst>
            </p:cNvPr>
            <p:cNvSpPr/>
            <p:nvPr/>
          </p:nvSpPr>
          <p:spPr>
            <a:xfrm>
              <a:off x="7905158" y="4845737"/>
              <a:ext cx="3058782" cy="383760"/>
            </a:xfrm>
            <a:custGeom>
              <a:avLst/>
              <a:gdLst>
                <a:gd name="connsiteX0" fmla="*/ 0 w 3058782"/>
                <a:gd name="connsiteY0" fmla="*/ 63961 h 383760"/>
                <a:gd name="connsiteX1" fmla="*/ 63961 w 3058782"/>
                <a:gd name="connsiteY1" fmla="*/ 0 h 383760"/>
                <a:gd name="connsiteX2" fmla="*/ 2994821 w 3058782"/>
                <a:gd name="connsiteY2" fmla="*/ 0 h 383760"/>
                <a:gd name="connsiteX3" fmla="*/ 3058782 w 3058782"/>
                <a:gd name="connsiteY3" fmla="*/ 63961 h 383760"/>
                <a:gd name="connsiteX4" fmla="*/ 3058782 w 3058782"/>
                <a:gd name="connsiteY4" fmla="*/ 319799 h 383760"/>
                <a:gd name="connsiteX5" fmla="*/ 2994821 w 3058782"/>
                <a:gd name="connsiteY5" fmla="*/ 383760 h 383760"/>
                <a:gd name="connsiteX6" fmla="*/ 63961 w 3058782"/>
                <a:gd name="connsiteY6" fmla="*/ 383760 h 383760"/>
                <a:gd name="connsiteX7" fmla="*/ 0 w 3058782"/>
                <a:gd name="connsiteY7" fmla="*/ 319799 h 383760"/>
                <a:gd name="connsiteX8" fmla="*/ 0 w 3058782"/>
                <a:gd name="connsiteY8"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8782" h="383760">
                  <a:moveTo>
                    <a:pt x="0" y="63961"/>
                  </a:moveTo>
                  <a:cubicBezTo>
                    <a:pt x="0" y="28636"/>
                    <a:pt x="28636" y="0"/>
                    <a:pt x="63961" y="0"/>
                  </a:cubicBezTo>
                  <a:lnTo>
                    <a:pt x="2994821" y="0"/>
                  </a:lnTo>
                  <a:cubicBezTo>
                    <a:pt x="3030146" y="0"/>
                    <a:pt x="3058782" y="28636"/>
                    <a:pt x="3058782" y="63961"/>
                  </a:cubicBezTo>
                  <a:lnTo>
                    <a:pt x="3058782" y="319799"/>
                  </a:lnTo>
                  <a:cubicBezTo>
                    <a:pt x="3058782" y="355124"/>
                    <a:pt x="3030146" y="383760"/>
                    <a:pt x="2994821" y="383760"/>
                  </a:cubicBezTo>
                  <a:lnTo>
                    <a:pt x="63961" y="383760"/>
                  </a:lnTo>
                  <a:cubicBezTo>
                    <a:pt x="28636" y="383760"/>
                    <a:pt x="0" y="355124"/>
                    <a:pt x="0" y="319799"/>
                  </a:cubicBezTo>
                  <a:lnTo>
                    <a:pt x="0" y="63961"/>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4349" tIns="18734" rIns="134349" bIns="18734" numCol="1" spcCol="1270" anchor="ctr" anchorCtr="0">
              <a:noAutofit/>
            </a:bodyPr>
            <a:lstStyle/>
            <a:p>
              <a:pPr marL="0" marR="0" lvl="0" indent="0" algn="l" defTabSz="577850" rtl="0" eaLnBrk="1" fontAlgn="auto" latinLnBrk="0" hangingPunct="1">
                <a:lnSpc>
                  <a:spcPct val="90000"/>
                </a:lnSpc>
                <a:spcBef>
                  <a:spcPct val="0"/>
                </a:spcBef>
                <a:spcAft>
                  <a:spcPct val="35000"/>
                </a:spcAft>
                <a:buClrTx/>
                <a:buSzTx/>
                <a:buFontTx/>
                <a:buNone/>
                <a:tabLst/>
                <a:defRPr/>
              </a:pPr>
              <a:r>
                <a:rPr kumimoji="0" lang="en-GB" sz="13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Efficacy</a:t>
              </a:r>
              <a:endParaRPr kumimoji="0" lang="en-GB" sz="1300" b="0"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grpSp>
      <p:sp>
        <p:nvSpPr>
          <p:cNvPr id="38" name="Text Placeholder 37">
            <a:extLst>
              <a:ext uri="{FF2B5EF4-FFF2-40B4-BE49-F238E27FC236}">
                <a16:creationId xmlns:a16="http://schemas.microsoft.com/office/drawing/2014/main" id="{0D778F91-0331-9E84-5FDD-368A0CACC239}"/>
              </a:ext>
            </a:extLst>
          </p:cNvPr>
          <p:cNvSpPr>
            <a:spLocks noGrp="1"/>
          </p:cNvSpPr>
          <p:nvPr>
            <p:ph type="body" sz="quarter" idx="10"/>
          </p:nvPr>
        </p:nvSpPr>
        <p:spPr>
          <a:xfrm>
            <a:off x="133349" y="6419854"/>
            <a:ext cx="11449049" cy="371644"/>
          </a:xfrm>
        </p:spPr>
        <p:txBody>
          <a:bodyPr/>
          <a:lstStyle/>
          <a:p>
            <a:r>
              <a:rPr lang="en-GB" sz="1200" dirty="0"/>
              <a:t>1. Joubert N, et al. Pharmaceuticals 2020;13(9):245.  2. Figueroa-Vazquez V, et al. Mol Cancer Ther 2021;20(2):367–78.  </a:t>
            </a:r>
            <a:br>
              <a:rPr lang="en-GB" sz="1200" dirty="0"/>
            </a:br>
            <a:r>
              <a:rPr lang="en-GB" sz="1200" dirty="0"/>
              <a:t>3. Kumar Singh R, et al. Res </a:t>
            </a:r>
            <a:r>
              <a:rPr lang="en-GB" sz="1200" dirty="0" err="1"/>
              <a:t>Sq</a:t>
            </a:r>
            <a:r>
              <a:rPr lang="en-GB" sz="1200" dirty="0"/>
              <a:t> [preprint] 2024;rs.3.rs-3843028.  4. Richards S, et al. </a:t>
            </a:r>
            <a:r>
              <a:rPr lang="en-GB" sz="1200" dirty="0" err="1"/>
              <a:t>HemaSphere</a:t>
            </a:r>
            <a:r>
              <a:rPr lang="en-GB" sz="1200" dirty="0"/>
              <a:t> 2025;9(S1):885–6, abstract PF749.</a:t>
            </a:r>
          </a:p>
        </p:txBody>
      </p:sp>
      <p:pic>
        <p:nvPicPr>
          <p:cNvPr id="3074" name="Picture 2">
            <a:extLst>
              <a:ext uri="{FF2B5EF4-FFF2-40B4-BE49-F238E27FC236}">
                <a16:creationId xmlns:a16="http://schemas.microsoft.com/office/drawing/2014/main" id="{7D69C387-4DD6-A4DB-EE2E-E4DF01271393}"/>
              </a:ext>
            </a:extLst>
          </p:cNvPr>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bwMode="auto">
          <a:xfrm>
            <a:off x="133350" y="1600197"/>
            <a:ext cx="7480860" cy="2676857"/>
          </a:xfrm>
          <a:prstGeom prst="rect">
            <a:avLst/>
          </a:prstGeom>
          <a:noFill/>
          <a:extLst>
            <a:ext uri="{909E8E84-426E-40DD-AFC4-6F175D3DCCD1}">
              <a14:hiddenFill xmlns:a14="http://schemas.microsoft.com/office/drawing/2010/main">
                <a:solidFill>
                  <a:srgbClr val="FFFFFF"/>
                </a:solidFill>
              </a14:hiddenFill>
            </a:ext>
          </a:extLst>
        </p:spPr>
      </p:pic>
      <p:sp>
        <p:nvSpPr>
          <p:cNvPr id="44" name="Freeform: Shape 43">
            <a:extLst>
              <a:ext uri="{FF2B5EF4-FFF2-40B4-BE49-F238E27FC236}">
                <a16:creationId xmlns:a16="http://schemas.microsoft.com/office/drawing/2014/main" id="{BFA95D0A-475A-C925-3AC1-C7837832CC6A}"/>
              </a:ext>
            </a:extLst>
          </p:cNvPr>
          <p:cNvSpPr/>
          <p:nvPr/>
        </p:nvSpPr>
        <p:spPr>
          <a:xfrm>
            <a:off x="135637" y="4476749"/>
            <a:ext cx="1066606" cy="1649419"/>
          </a:xfrm>
          <a:custGeom>
            <a:avLst/>
            <a:gdLst>
              <a:gd name="connsiteX0" fmla="*/ 0 w 1066606"/>
              <a:gd name="connsiteY0" fmla="*/ 106661 h 1649419"/>
              <a:gd name="connsiteX1" fmla="*/ 106661 w 1066606"/>
              <a:gd name="connsiteY1" fmla="*/ 0 h 1649419"/>
              <a:gd name="connsiteX2" fmla="*/ 959945 w 1066606"/>
              <a:gd name="connsiteY2" fmla="*/ 0 h 1649419"/>
              <a:gd name="connsiteX3" fmla="*/ 1066606 w 1066606"/>
              <a:gd name="connsiteY3" fmla="*/ 106661 h 1649419"/>
              <a:gd name="connsiteX4" fmla="*/ 1066606 w 1066606"/>
              <a:gd name="connsiteY4" fmla="*/ 1542758 h 1649419"/>
              <a:gd name="connsiteX5" fmla="*/ 959945 w 1066606"/>
              <a:gd name="connsiteY5" fmla="*/ 1649419 h 1649419"/>
              <a:gd name="connsiteX6" fmla="*/ 106661 w 1066606"/>
              <a:gd name="connsiteY6" fmla="*/ 1649419 h 1649419"/>
              <a:gd name="connsiteX7" fmla="*/ 0 w 1066606"/>
              <a:gd name="connsiteY7" fmla="*/ 1542758 h 1649419"/>
              <a:gd name="connsiteX8" fmla="*/ 0 w 1066606"/>
              <a:gd name="connsiteY8" fmla="*/ 106661 h 164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606" h="1649419">
                <a:moveTo>
                  <a:pt x="0" y="106661"/>
                </a:moveTo>
                <a:cubicBezTo>
                  <a:pt x="0" y="47754"/>
                  <a:pt x="47754" y="0"/>
                  <a:pt x="106661" y="0"/>
                </a:cubicBezTo>
                <a:lnTo>
                  <a:pt x="959945" y="0"/>
                </a:lnTo>
                <a:cubicBezTo>
                  <a:pt x="1018852" y="0"/>
                  <a:pt x="1066606" y="47754"/>
                  <a:pt x="1066606" y="106661"/>
                </a:cubicBezTo>
                <a:lnTo>
                  <a:pt x="1066606" y="1542758"/>
                </a:lnTo>
                <a:cubicBezTo>
                  <a:pt x="1066606" y="1601665"/>
                  <a:pt x="1018852" y="1649419"/>
                  <a:pt x="959945" y="1649419"/>
                </a:cubicBezTo>
                <a:lnTo>
                  <a:pt x="106661" y="1649419"/>
                </a:lnTo>
                <a:cubicBezTo>
                  <a:pt x="47754" y="1649419"/>
                  <a:pt x="0" y="1601665"/>
                  <a:pt x="0" y="1542758"/>
                </a:cubicBezTo>
                <a:lnTo>
                  <a:pt x="0" y="106661"/>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6960" tIns="76960" rIns="76960" bIns="7696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GB"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Antibody-targeted amanitin conjugate (ATAC; RNA polymerase II inhibitor)</a:t>
            </a:r>
            <a:r>
              <a:rPr kumimoji="0" lang="en-GB" sz="1200" b="1" i="0" u="none" strike="noStrike" kern="1200" cap="none" spc="0" normalizeH="0" baseline="30000" noProof="0">
                <a:ln>
                  <a:noFill/>
                </a:ln>
                <a:solidFill>
                  <a:srgbClr val="000000">
                    <a:hueOff val="0"/>
                    <a:satOff val="0"/>
                    <a:lumOff val="0"/>
                    <a:alphaOff val="0"/>
                  </a:srgbClr>
                </a:solidFill>
                <a:effectLst/>
                <a:uLnTx/>
                <a:uFillTx/>
                <a:latin typeface="Arial"/>
                <a:ea typeface="+mn-ea"/>
                <a:cs typeface="+mn-cs"/>
              </a:rPr>
              <a:t>1</a:t>
            </a:r>
            <a:endParaRPr kumimoji="0" lang="en-GB"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sp>
        <p:nvSpPr>
          <p:cNvPr id="45" name="Freeform: Shape 44">
            <a:extLst>
              <a:ext uri="{FF2B5EF4-FFF2-40B4-BE49-F238E27FC236}">
                <a16:creationId xmlns:a16="http://schemas.microsoft.com/office/drawing/2014/main" id="{2EF5ED62-45FE-0551-E5C5-FE350D567298}"/>
              </a:ext>
            </a:extLst>
          </p:cNvPr>
          <p:cNvSpPr/>
          <p:nvPr/>
        </p:nvSpPr>
        <p:spPr>
          <a:xfrm>
            <a:off x="1381434" y="4476749"/>
            <a:ext cx="1247300" cy="1649419"/>
          </a:xfrm>
          <a:custGeom>
            <a:avLst/>
            <a:gdLst>
              <a:gd name="connsiteX0" fmla="*/ 0 w 1247300"/>
              <a:gd name="connsiteY0" fmla="*/ 124730 h 1649419"/>
              <a:gd name="connsiteX1" fmla="*/ 124730 w 1247300"/>
              <a:gd name="connsiteY1" fmla="*/ 0 h 1649419"/>
              <a:gd name="connsiteX2" fmla="*/ 1122570 w 1247300"/>
              <a:gd name="connsiteY2" fmla="*/ 0 h 1649419"/>
              <a:gd name="connsiteX3" fmla="*/ 1247300 w 1247300"/>
              <a:gd name="connsiteY3" fmla="*/ 124730 h 1649419"/>
              <a:gd name="connsiteX4" fmla="*/ 1247300 w 1247300"/>
              <a:gd name="connsiteY4" fmla="*/ 1524689 h 1649419"/>
              <a:gd name="connsiteX5" fmla="*/ 1122570 w 1247300"/>
              <a:gd name="connsiteY5" fmla="*/ 1649419 h 1649419"/>
              <a:gd name="connsiteX6" fmla="*/ 124730 w 1247300"/>
              <a:gd name="connsiteY6" fmla="*/ 1649419 h 1649419"/>
              <a:gd name="connsiteX7" fmla="*/ 0 w 1247300"/>
              <a:gd name="connsiteY7" fmla="*/ 1524689 h 1649419"/>
              <a:gd name="connsiteX8" fmla="*/ 0 w 1247300"/>
              <a:gd name="connsiteY8" fmla="*/ 124730 h 164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7300" h="1649419">
                <a:moveTo>
                  <a:pt x="0" y="124730"/>
                </a:moveTo>
                <a:cubicBezTo>
                  <a:pt x="0" y="55844"/>
                  <a:pt x="55844" y="0"/>
                  <a:pt x="124730" y="0"/>
                </a:cubicBezTo>
                <a:lnTo>
                  <a:pt x="1122570" y="0"/>
                </a:lnTo>
                <a:cubicBezTo>
                  <a:pt x="1191456" y="0"/>
                  <a:pt x="1247300" y="55844"/>
                  <a:pt x="1247300" y="124730"/>
                </a:cubicBezTo>
                <a:lnTo>
                  <a:pt x="1247300" y="1524689"/>
                </a:lnTo>
                <a:cubicBezTo>
                  <a:pt x="1247300" y="1593575"/>
                  <a:pt x="1191456" y="1649419"/>
                  <a:pt x="1122570" y="1649419"/>
                </a:cubicBezTo>
                <a:lnTo>
                  <a:pt x="124730" y="1649419"/>
                </a:lnTo>
                <a:cubicBezTo>
                  <a:pt x="55844" y="1649419"/>
                  <a:pt x="0" y="1593575"/>
                  <a:pt x="0" y="1524689"/>
                </a:cubicBezTo>
                <a:lnTo>
                  <a:pt x="0" y="124730"/>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2252" tIns="82252" rIns="82252" bIns="82252"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rPr>
              <a:t>ATAC mechanism based on internalization and lysosomal degradation in BCMA-positive tumor cells</a:t>
            </a:r>
            <a:endParaRPr kumimoji="0" lang="en-GB" sz="1200" b="1" i="0" u="none" strike="noStrike" kern="1200" cap="none" spc="0" normalizeH="0" baseline="0" noProof="0" dirty="0">
              <a:ln>
                <a:noFill/>
              </a:ln>
              <a:solidFill>
                <a:srgbClr val="000000">
                  <a:hueOff val="0"/>
                  <a:satOff val="0"/>
                  <a:lumOff val="0"/>
                  <a:alphaOff val="0"/>
                </a:srgbClr>
              </a:solidFill>
              <a:effectLst/>
              <a:uLnTx/>
              <a:uFillTx/>
              <a:latin typeface="Arial"/>
              <a:ea typeface="+mn-ea"/>
              <a:cs typeface="+mn-cs"/>
            </a:endParaRPr>
          </a:p>
        </p:txBody>
      </p:sp>
      <p:sp>
        <p:nvSpPr>
          <p:cNvPr id="46" name="Freeform: Shape 45">
            <a:extLst>
              <a:ext uri="{FF2B5EF4-FFF2-40B4-BE49-F238E27FC236}">
                <a16:creationId xmlns:a16="http://schemas.microsoft.com/office/drawing/2014/main" id="{975AAA7E-48D8-E9AC-7CC4-15F2D74C6446}"/>
              </a:ext>
            </a:extLst>
          </p:cNvPr>
          <p:cNvSpPr/>
          <p:nvPr/>
        </p:nvSpPr>
        <p:spPr>
          <a:xfrm>
            <a:off x="2807924" y="4476749"/>
            <a:ext cx="1066606" cy="1649419"/>
          </a:xfrm>
          <a:custGeom>
            <a:avLst/>
            <a:gdLst>
              <a:gd name="connsiteX0" fmla="*/ 0 w 1066606"/>
              <a:gd name="connsiteY0" fmla="*/ 106661 h 1649419"/>
              <a:gd name="connsiteX1" fmla="*/ 106661 w 1066606"/>
              <a:gd name="connsiteY1" fmla="*/ 0 h 1649419"/>
              <a:gd name="connsiteX2" fmla="*/ 959945 w 1066606"/>
              <a:gd name="connsiteY2" fmla="*/ 0 h 1649419"/>
              <a:gd name="connsiteX3" fmla="*/ 1066606 w 1066606"/>
              <a:gd name="connsiteY3" fmla="*/ 106661 h 1649419"/>
              <a:gd name="connsiteX4" fmla="*/ 1066606 w 1066606"/>
              <a:gd name="connsiteY4" fmla="*/ 1542758 h 1649419"/>
              <a:gd name="connsiteX5" fmla="*/ 959945 w 1066606"/>
              <a:gd name="connsiteY5" fmla="*/ 1649419 h 1649419"/>
              <a:gd name="connsiteX6" fmla="*/ 106661 w 1066606"/>
              <a:gd name="connsiteY6" fmla="*/ 1649419 h 1649419"/>
              <a:gd name="connsiteX7" fmla="*/ 0 w 1066606"/>
              <a:gd name="connsiteY7" fmla="*/ 1542758 h 1649419"/>
              <a:gd name="connsiteX8" fmla="*/ 0 w 1066606"/>
              <a:gd name="connsiteY8" fmla="*/ 106661 h 164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606" h="1649419">
                <a:moveTo>
                  <a:pt x="0" y="106661"/>
                </a:moveTo>
                <a:cubicBezTo>
                  <a:pt x="0" y="47754"/>
                  <a:pt x="47754" y="0"/>
                  <a:pt x="106661" y="0"/>
                </a:cubicBezTo>
                <a:lnTo>
                  <a:pt x="959945" y="0"/>
                </a:lnTo>
                <a:cubicBezTo>
                  <a:pt x="1018852" y="0"/>
                  <a:pt x="1066606" y="47754"/>
                  <a:pt x="1066606" y="106661"/>
                </a:cubicBezTo>
                <a:lnTo>
                  <a:pt x="1066606" y="1542758"/>
                </a:lnTo>
                <a:cubicBezTo>
                  <a:pt x="1066606" y="1601665"/>
                  <a:pt x="1018852" y="1649419"/>
                  <a:pt x="959945" y="1649419"/>
                </a:cubicBezTo>
                <a:lnTo>
                  <a:pt x="106661" y="1649419"/>
                </a:lnTo>
                <a:cubicBezTo>
                  <a:pt x="47754" y="1649419"/>
                  <a:pt x="0" y="1601665"/>
                  <a:pt x="0" y="1542758"/>
                </a:cubicBezTo>
                <a:lnTo>
                  <a:pt x="0" y="106661"/>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6960" tIns="76960" rIns="76960" bIns="7696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HDP-101 resulted in complete tumor remissions in mice in vivo</a:t>
            </a:r>
            <a:r>
              <a:rPr kumimoji="0" lang="en-US" sz="1200" b="1" i="0" u="none" strike="noStrike" kern="1200" cap="none" spc="0" normalizeH="0" baseline="30000" noProof="0">
                <a:ln>
                  <a:noFill/>
                </a:ln>
                <a:solidFill>
                  <a:srgbClr val="000000">
                    <a:hueOff val="0"/>
                    <a:satOff val="0"/>
                    <a:lumOff val="0"/>
                    <a:alphaOff val="0"/>
                  </a:srgbClr>
                </a:solidFill>
                <a:effectLst/>
                <a:uLnTx/>
                <a:uFillTx/>
                <a:latin typeface="Arial"/>
                <a:ea typeface="+mn-ea"/>
                <a:cs typeface="+mn-cs"/>
              </a:rPr>
              <a:t>2</a:t>
            </a:r>
            <a:endParaRPr kumimoji="0" lang="en-GB"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sp>
        <p:nvSpPr>
          <p:cNvPr id="47" name="Freeform: Shape 46">
            <a:extLst>
              <a:ext uri="{FF2B5EF4-FFF2-40B4-BE49-F238E27FC236}">
                <a16:creationId xmlns:a16="http://schemas.microsoft.com/office/drawing/2014/main" id="{D8CB376D-CBA1-B4A8-E676-C07B71D6ABDF}"/>
              </a:ext>
            </a:extLst>
          </p:cNvPr>
          <p:cNvSpPr/>
          <p:nvPr/>
        </p:nvSpPr>
        <p:spPr>
          <a:xfrm>
            <a:off x="4053721" y="4476749"/>
            <a:ext cx="1066606" cy="1649419"/>
          </a:xfrm>
          <a:custGeom>
            <a:avLst/>
            <a:gdLst>
              <a:gd name="connsiteX0" fmla="*/ 0 w 1066606"/>
              <a:gd name="connsiteY0" fmla="*/ 106661 h 1649419"/>
              <a:gd name="connsiteX1" fmla="*/ 106661 w 1066606"/>
              <a:gd name="connsiteY1" fmla="*/ 0 h 1649419"/>
              <a:gd name="connsiteX2" fmla="*/ 959945 w 1066606"/>
              <a:gd name="connsiteY2" fmla="*/ 0 h 1649419"/>
              <a:gd name="connsiteX3" fmla="*/ 1066606 w 1066606"/>
              <a:gd name="connsiteY3" fmla="*/ 106661 h 1649419"/>
              <a:gd name="connsiteX4" fmla="*/ 1066606 w 1066606"/>
              <a:gd name="connsiteY4" fmla="*/ 1542758 h 1649419"/>
              <a:gd name="connsiteX5" fmla="*/ 959945 w 1066606"/>
              <a:gd name="connsiteY5" fmla="*/ 1649419 h 1649419"/>
              <a:gd name="connsiteX6" fmla="*/ 106661 w 1066606"/>
              <a:gd name="connsiteY6" fmla="*/ 1649419 h 1649419"/>
              <a:gd name="connsiteX7" fmla="*/ 0 w 1066606"/>
              <a:gd name="connsiteY7" fmla="*/ 1542758 h 1649419"/>
              <a:gd name="connsiteX8" fmla="*/ 0 w 1066606"/>
              <a:gd name="connsiteY8" fmla="*/ 106661 h 164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606" h="1649419">
                <a:moveTo>
                  <a:pt x="0" y="106661"/>
                </a:moveTo>
                <a:cubicBezTo>
                  <a:pt x="0" y="47754"/>
                  <a:pt x="47754" y="0"/>
                  <a:pt x="106661" y="0"/>
                </a:cubicBezTo>
                <a:lnTo>
                  <a:pt x="959945" y="0"/>
                </a:lnTo>
                <a:cubicBezTo>
                  <a:pt x="1018852" y="0"/>
                  <a:pt x="1066606" y="47754"/>
                  <a:pt x="1066606" y="106661"/>
                </a:cubicBezTo>
                <a:lnTo>
                  <a:pt x="1066606" y="1542758"/>
                </a:lnTo>
                <a:cubicBezTo>
                  <a:pt x="1066606" y="1601665"/>
                  <a:pt x="1018852" y="1649419"/>
                  <a:pt x="959945" y="1649419"/>
                </a:cubicBezTo>
                <a:lnTo>
                  <a:pt x="106661" y="1649419"/>
                </a:lnTo>
                <a:cubicBezTo>
                  <a:pt x="47754" y="1649419"/>
                  <a:pt x="0" y="1601665"/>
                  <a:pt x="0" y="1542758"/>
                </a:cubicBezTo>
                <a:lnTo>
                  <a:pt x="0" y="106661"/>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6960" tIns="76960" rIns="76960" bIns="7696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Favorable therapeutic window in mice and monkeys</a:t>
            </a:r>
            <a:r>
              <a:rPr kumimoji="0" lang="en-US" sz="1200" b="1" i="0" u="none" strike="noStrike" kern="1200" cap="none" spc="0" normalizeH="0" baseline="30000" noProof="0">
                <a:ln>
                  <a:noFill/>
                </a:ln>
                <a:solidFill>
                  <a:srgbClr val="000000">
                    <a:hueOff val="0"/>
                    <a:satOff val="0"/>
                    <a:lumOff val="0"/>
                    <a:alphaOff val="0"/>
                  </a:srgbClr>
                </a:solidFill>
                <a:effectLst/>
                <a:uLnTx/>
                <a:uFillTx/>
                <a:latin typeface="Arial"/>
                <a:ea typeface="+mn-ea"/>
                <a:cs typeface="+mn-cs"/>
              </a:rPr>
              <a:t>2</a:t>
            </a:r>
            <a:endParaRPr kumimoji="0" lang="en-GB"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sp>
        <p:nvSpPr>
          <p:cNvPr id="48" name="Freeform: Shape 47">
            <a:extLst>
              <a:ext uri="{FF2B5EF4-FFF2-40B4-BE49-F238E27FC236}">
                <a16:creationId xmlns:a16="http://schemas.microsoft.com/office/drawing/2014/main" id="{F2BA318B-86F4-2459-E021-56CD1C8B90DA}"/>
              </a:ext>
            </a:extLst>
          </p:cNvPr>
          <p:cNvSpPr/>
          <p:nvPr/>
        </p:nvSpPr>
        <p:spPr>
          <a:xfrm>
            <a:off x="5299518" y="4476749"/>
            <a:ext cx="1066606" cy="1649419"/>
          </a:xfrm>
          <a:custGeom>
            <a:avLst/>
            <a:gdLst>
              <a:gd name="connsiteX0" fmla="*/ 0 w 1066606"/>
              <a:gd name="connsiteY0" fmla="*/ 106661 h 1649419"/>
              <a:gd name="connsiteX1" fmla="*/ 106661 w 1066606"/>
              <a:gd name="connsiteY1" fmla="*/ 0 h 1649419"/>
              <a:gd name="connsiteX2" fmla="*/ 959945 w 1066606"/>
              <a:gd name="connsiteY2" fmla="*/ 0 h 1649419"/>
              <a:gd name="connsiteX3" fmla="*/ 1066606 w 1066606"/>
              <a:gd name="connsiteY3" fmla="*/ 106661 h 1649419"/>
              <a:gd name="connsiteX4" fmla="*/ 1066606 w 1066606"/>
              <a:gd name="connsiteY4" fmla="*/ 1542758 h 1649419"/>
              <a:gd name="connsiteX5" fmla="*/ 959945 w 1066606"/>
              <a:gd name="connsiteY5" fmla="*/ 1649419 h 1649419"/>
              <a:gd name="connsiteX6" fmla="*/ 106661 w 1066606"/>
              <a:gd name="connsiteY6" fmla="*/ 1649419 h 1649419"/>
              <a:gd name="connsiteX7" fmla="*/ 0 w 1066606"/>
              <a:gd name="connsiteY7" fmla="*/ 1542758 h 1649419"/>
              <a:gd name="connsiteX8" fmla="*/ 0 w 1066606"/>
              <a:gd name="connsiteY8" fmla="*/ 106661 h 164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606" h="1649419">
                <a:moveTo>
                  <a:pt x="0" y="106661"/>
                </a:moveTo>
                <a:cubicBezTo>
                  <a:pt x="0" y="47754"/>
                  <a:pt x="47754" y="0"/>
                  <a:pt x="106661" y="0"/>
                </a:cubicBezTo>
                <a:lnTo>
                  <a:pt x="959945" y="0"/>
                </a:lnTo>
                <a:cubicBezTo>
                  <a:pt x="1018852" y="0"/>
                  <a:pt x="1066606" y="47754"/>
                  <a:pt x="1066606" y="106661"/>
                </a:cubicBezTo>
                <a:lnTo>
                  <a:pt x="1066606" y="1542758"/>
                </a:lnTo>
                <a:cubicBezTo>
                  <a:pt x="1066606" y="1601665"/>
                  <a:pt x="1018852" y="1649419"/>
                  <a:pt x="959945" y="1649419"/>
                </a:cubicBezTo>
                <a:lnTo>
                  <a:pt x="106661" y="1649419"/>
                </a:lnTo>
                <a:cubicBezTo>
                  <a:pt x="47754" y="1649419"/>
                  <a:pt x="0" y="1601665"/>
                  <a:pt x="0" y="1542758"/>
                </a:cubicBezTo>
                <a:lnTo>
                  <a:pt x="0" y="106661"/>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6960" tIns="76960" rIns="76960" bIns="7696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Potent anti-myeloma activity against cell lines</a:t>
            </a:r>
            <a:r>
              <a:rPr kumimoji="0" lang="en-US" sz="1200" b="1" i="0" u="none" strike="noStrike" kern="1200" cap="none" spc="0" normalizeH="0" baseline="30000" noProof="0">
                <a:ln>
                  <a:noFill/>
                </a:ln>
                <a:solidFill>
                  <a:srgbClr val="000000">
                    <a:hueOff val="0"/>
                    <a:satOff val="0"/>
                    <a:lumOff val="0"/>
                    <a:alphaOff val="0"/>
                  </a:srgbClr>
                </a:solidFill>
                <a:effectLst/>
                <a:uLnTx/>
                <a:uFillTx/>
                <a:latin typeface="Arial"/>
                <a:ea typeface="+mn-ea"/>
                <a:cs typeface="+mn-cs"/>
              </a:rPr>
              <a:t>3</a:t>
            </a:r>
            <a:endParaRPr kumimoji="0" lang="en-GB"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sp>
        <p:nvSpPr>
          <p:cNvPr id="49" name="Freeform: Shape 48">
            <a:extLst>
              <a:ext uri="{FF2B5EF4-FFF2-40B4-BE49-F238E27FC236}">
                <a16:creationId xmlns:a16="http://schemas.microsoft.com/office/drawing/2014/main" id="{1F57A158-A55A-55F9-5B11-75EA5DAAB54F}"/>
              </a:ext>
            </a:extLst>
          </p:cNvPr>
          <p:cNvSpPr/>
          <p:nvPr/>
        </p:nvSpPr>
        <p:spPr>
          <a:xfrm>
            <a:off x="6545315" y="4476749"/>
            <a:ext cx="1066606" cy="1649419"/>
          </a:xfrm>
          <a:custGeom>
            <a:avLst/>
            <a:gdLst>
              <a:gd name="connsiteX0" fmla="*/ 0 w 1066606"/>
              <a:gd name="connsiteY0" fmla="*/ 106661 h 1649419"/>
              <a:gd name="connsiteX1" fmla="*/ 106661 w 1066606"/>
              <a:gd name="connsiteY1" fmla="*/ 0 h 1649419"/>
              <a:gd name="connsiteX2" fmla="*/ 959945 w 1066606"/>
              <a:gd name="connsiteY2" fmla="*/ 0 h 1649419"/>
              <a:gd name="connsiteX3" fmla="*/ 1066606 w 1066606"/>
              <a:gd name="connsiteY3" fmla="*/ 106661 h 1649419"/>
              <a:gd name="connsiteX4" fmla="*/ 1066606 w 1066606"/>
              <a:gd name="connsiteY4" fmla="*/ 1542758 h 1649419"/>
              <a:gd name="connsiteX5" fmla="*/ 959945 w 1066606"/>
              <a:gd name="connsiteY5" fmla="*/ 1649419 h 1649419"/>
              <a:gd name="connsiteX6" fmla="*/ 106661 w 1066606"/>
              <a:gd name="connsiteY6" fmla="*/ 1649419 h 1649419"/>
              <a:gd name="connsiteX7" fmla="*/ 0 w 1066606"/>
              <a:gd name="connsiteY7" fmla="*/ 1542758 h 1649419"/>
              <a:gd name="connsiteX8" fmla="*/ 0 w 1066606"/>
              <a:gd name="connsiteY8" fmla="*/ 106661 h 164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606" h="1649419">
                <a:moveTo>
                  <a:pt x="0" y="106661"/>
                </a:moveTo>
                <a:cubicBezTo>
                  <a:pt x="0" y="47754"/>
                  <a:pt x="47754" y="0"/>
                  <a:pt x="106661" y="0"/>
                </a:cubicBezTo>
                <a:lnTo>
                  <a:pt x="959945" y="0"/>
                </a:lnTo>
                <a:cubicBezTo>
                  <a:pt x="1018852" y="0"/>
                  <a:pt x="1066606" y="47754"/>
                  <a:pt x="1066606" y="106661"/>
                </a:cubicBezTo>
                <a:lnTo>
                  <a:pt x="1066606" y="1542758"/>
                </a:lnTo>
                <a:cubicBezTo>
                  <a:pt x="1066606" y="1601665"/>
                  <a:pt x="1018852" y="1649419"/>
                  <a:pt x="959945" y="1649419"/>
                </a:cubicBezTo>
                <a:lnTo>
                  <a:pt x="106661" y="1649419"/>
                </a:lnTo>
                <a:cubicBezTo>
                  <a:pt x="47754" y="1649419"/>
                  <a:pt x="0" y="1601665"/>
                  <a:pt x="0" y="1542758"/>
                </a:cubicBezTo>
                <a:lnTo>
                  <a:pt x="0" y="106661"/>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6960" tIns="76960" rIns="76960" bIns="7696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rPr>
              <a:t>Potential activity (↑ belantamab mafodotin) in del17p MM models</a:t>
            </a:r>
            <a:r>
              <a:rPr kumimoji="0" lang="en-US" sz="1200" b="1" i="0" u="none" strike="noStrike" kern="1200" cap="none" spc="0" normalizeH="0" baseline="30000" noProof="0">
                <a:ln>
                  <a:noFill/>
                </a:ln>
                <a:solidFill>
                  <a:srgbClr val="000000">
                    <a:hueOff val="0"/>
                    <a:satOff val="0"/>
                    <a:lumOff val="0"/>
                    <a:alphaOff val="0"/>
                  </a:srgbClr>
                </a:solidFill>
                <a:effectLst/>
                <a:uLnTx/>
                <a:uFillTx/>
                <a:latin typeface="Arial"/>
                <a:ea typeface="+mn-ea"/>
                <a:cs typeface="+mn-cs"/>
              </a:rPr>
              <a:t>3</a:t>
            </a:r>
            <a:endParaRPr kumimoji="0" lang="en-GB" sz="1200" b="1" i="0" u="none" strike="noStrike" kern="1200" cap="none" spc="0" normalizeH="0" baseline="0" noProof="0">
              <a:ln>
                <a:noFill/>
              </a:ln>
              <a:solidFill>
                <a:srgbClr val="000000">
                  <a:hueOff val="0"/>
                  <a:satOff val="0"/>
                  <a:lumOff val="0"/>
                  <a:alphaOff val="0"/>
                </a:srgbClr>
              </a:solidFill>
              <a:effectLst/>
              <a:uLnTx/>
              <a:uFillTx/>
              <a:latin typeface="Arial"/>
              <a:ea typeface="+mn-ea"/>
              <a:cs typeface="+mn-cs"/>
            </a:endParaRPr>
          </a:p>
        </p:txBody>
      </p:sp>
      <p:sp>
        <p:nvSpPr>
          <p:cNvPr id="50" name="Rectangle: Rounded Corners 49">
            <a:extLst>
              <a:ext uri="{FF2B5EF4-FFF2-40B4-BE49-F238E27FC236}">
                <a16:creationId xmlns:a16="http://schemas.microsoft.com/office/drawing/2014/main" id="{01714454-928D-FEDC-6C64-B7307FFBBB12}"/>
              </a:ext>
            </a:extLst>
          </p:cNvPr>
          <p:cNvSpPr/>
          <p:nvPr/>
        </p:nvSpPr>
        <p:spPr bwMode="auto">
          <a:xfrm>
            <a:off x="7686674" y="1600197"/>
            <a:ext cx="4371976" cy="252000"/>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180000" tIns="0" rIns="180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
                <a:srgbClr val="F36633"/>
              </a:buClr>
              <a:buSzPct val="110000"/>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First-in-human phase 1/2a study</a:t>
            </a:r>
            <a:r>
              <a:rPr kumimoji="0" lang="en-US" sz="16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4</a:t>
            </a:r>
            <a:endParaRPr kumimoji="0" lang="en-GB" sz="16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62" name="Group 61">
            <a:extLst>
              <a:ext uri="{FF2B5EF4-FFF2-40B4-BE49-F238E27FC236}">
                <a16:creationId xmlns:a16="http://schemas.microsoft.com/office/drawing/2014/main" id="{150F71BD-1392-5A2C-2739-E63C63F6D679}"/>
              </a:ext>
            </a:extLst>
          </p:cNvPr>
          <p:cNvGrpSpPr/>
          <p:nvPr/>
        </p:nvGrpSpPr>
        <p:grpSpPr>
          <a:xfrm>
            <a:off x="10847223" y="833674"/>
            <a:ext cx="1283891" cy="758998"/>
            <a:chOff x="10908109" y="1534840"/>
            <a:chExt cx="1283891" cy="758998"/>
          </a:xfrm>
        </p:grpSpPr>
        <p:sp>
          <p:nvSpPr>
            <p:cNvPr id="63" name="Rectangle: Rounded Corners 62">
              <a:extLst>
                <a:ext uri="{FF2B5EF4-FFF2-40B4-BE49-F238E27FC236}">
                  <a16:creationId xmlns:a16="http://schemas.microsoft.com/office/drawing/2014/main" id="{4F937B88-61B9-227A-1625-469C798F1A81}"/>
                </a:ext>
              </a:extLst>
            </p:cNvPr>
            <p:cNvSpPr/>
            <p:nvPr/>
          </p:nvSpPr>
          <p:spPr>
            <a:xfrm>
              <a:off x="10908109" y="1534840"/>
              <a:ext cx="1283891" cy="758998"/>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3072" name="Picture 2" descr="Partners and Related Events | ICLE 2025">
              <a:extLst>
                <a:ext uri="{FF2B5EF4-FFF2-40B4-BE49-F238E27FC236}">
                  <a16:creationId xmlns:a16="http://schemas.microsoft.com/office/drawing/2014/main" id="{8C501EEE-3662-EF35-6A2F-FD2572DA973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10952515" y="1600896"/>
              <a:ext cx="1195078" cy="62243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1524748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1000"/>
                                        <p:tgtEl>
                                          <p:spTgt spid="307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1000"/>
                                        <p:tgtEl>
                                          <p:spTgt spid="44"/>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fade">
                                      <p:cBhvr>
                                        <p:cTn id="14" dur="1000"/>
                                        <p:tgtEl>
                                          <p:spTgt spid="45"/>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1000"/>
                                        <p:tgtEl>
                                          <p:spTgt spid="46"/>
                                        </p:tgtEl>
                                      </p:cBhvr>
                                    </p:animEffect>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1000"/>
                                        <p:tgtEl>
                                          <p:spTgt spid="47"/>
                                        </p:tgtEl>
                                      </p:cBhvr>
                                    </p:animEffect>
                                  </p:childTnLst>
                                </p:cTn>
                              </p:par>
                            </p:childTnLst>
                          </p:cTn>
                        </p:par>
                        <p:par>
                          <p:cTn id="23" fill="hold">
                            <p:stCondLst>
                              <p:cond delay="4000"/>
                            </p:stCondLst>
                            <p:childTnLst>
                              <p:par>
                                <p:cTn id="24" presetID="10" presetClass="entr" presetSubtype="0"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1000"/>
                                        <p:tgtEl>
                                          <p:spTgt spid="48"/>
                                        </p:tgtEl>
                                      </p:cBhvr>
                                    </p:animEffect>
                                  </p:childTnLst>
                                </p:cTn>
                              </p:par>
                            </p:childTnLst>
                          </p:cTn>
                        </p:par>
                        <p:par>
                          <p:cTn id="27" fill="hold">
                            <p:stCondLst>
                              <p:cond delay="5000"/>
                            </p:stCondLst>
                            <p:childTnLst>
                              <p:par>
                                <p:cTn id="28" presetID="10" presetClass="entr" presetSubtype="0"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1000"/>
                                        <p:tgtEl>
                                          <p:spTgt spid="49"/>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1000"/>
                                        <p:tgtEl>
                                          <p:spTgt spid="50"/>
                                        </p:tgtEl>
                                      </p:cBhvr>
                                    </p:animEffect>
                                    <p:anim calcmode="lin" valueType="num">
                                      <p:cBhvr>
                                        <p:cTn id="36" dur="1000" fill="hold"/>
                                        <p:tgtEl>
                                          <p:spTgt spid="50"/>
                                        </p:tgtEl>
                                        <p:attrNameLst>
                                          <p:attrName>ppt_x</p:attrName>
                                        </p:attrNameLst>
                                      </p:cBhvr>
                                      <p:tavLst>
                                        <p:tav tm="0">
                                          <p:val>
                                            <p:strVal val="#ppt_x"/>
                                          </p:val>
                                        </p:tav>
                                        <p:tav tm="100000">
                                          <p:val>
                                            <p:strVal val="#ppt_x"/>
                                          </p:val>
                                        </p:tav>
                                      </p:tavLst>
                                    </p:anim>
                                    <p:anim calcmode="lin" valueType="num">
                                      <p:cBhvr>
                                        <p:cTn id="37" dur="1000" fill="hold"/>
                                        <p:tgtEl>
                                          <p:spTgt spid="5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1000"/>
                                        <p:tgtEl>
                                          <p:spTgt spid="62"/>
                                        </p:tgtEl>
                                      </p:cBhvr>
                                    </p:animEffect>
                                    <p:anim calcmode="lin" valueType="num">
                                      <p:cBhvr>
                                        <p:cTn id="41" dur="1000" fill="hold"/>
                                        <p:tgtEl>
                                          <p:spTgt spid="62"/>
                                        </p:tgtEl>
                                        <p:attrNameLst>
                                          <p:attrName>ppt_x</p:attrName>
                                        </p:attrNameLst>
                                      </p:cBhvr>
                                      <p:tavLst>
                                        <p:tav tm="0">
                                          <p:val>
                                            <p:strVal val="#ppt_x"/>
                                          </p:val>
                                        </p:tav>
                                        <p:tav tm="100000">
                                          <p:val>
                                            <p:strVal val="#ppt_x"/>
                                          </p:val>
                                        </p:tav>
                                      </p:tavLst>
                                    </p:anim>
                                    <p:anim calcmode="lin" valueType="num">
                                      <p:cBhvr>
                                        <p:cTn id="42" dur="1000" fill="hold"/>
                                        <p:tgtEl>
                                          <p:spTgt spid="62"/>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42" presetClass="entr" presetSubtype="0"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1000"/>
                                        <p:tgtEl>
                                          <p:spTgt spid="59"/>
                                        </p:tgtEl>
                                      </p:cBhvr>
                                    </p:animEffect>
                                    <p:anim calcmode="lin" valueType="num">
                                      <p:cBhvr>
                                        <p:cTn id="47" dur="1000" fill="hold"/>
                                        <p:tgtEl>
                                          <p:spTgt spid="59"/>
                                        </p:tgtEl>
                                        <p:attrNameLst>
                                          <p:attrName>ppt_x</p:attrName>
                                        </p:attrNameLst>
                                      </p:cBhvr>
                                      <p:tavLst>
                                        <p:tav tm="0">
                                          <p:val>
                                            <p:strVal val="#ppt_x"/>
                                          </p:val>
                                        </p:tav>
                                        <p:tav tm="100000">
                                          <p:val>
                                            <p:strVal val="#ppt_x"/>
                                          </p:val>
                                        </p:tav>
                                      </p:tavLst>
                                    </p:anim>
                                    <p:anim calcmode="lin" valueType="num">
                                      <p:cBhvr>
                                        <p:cTn id="48" dur="1000" fill="hold"/>
                                        <p:tgtEl>
                                          <p:spTgt spid="59"/>
                                        </p:tgtEl>
                                        <p:attrNameLst>
                                          <p:attrName>ppt_y</p:attrName>
                                        </p:attrNameLst>
                                      </p:cBhvr>
                                      <p:tavLst>
                                        <p:tav tm="0">
                                          <p:val>
                                            <p:strVal val="#ppt_y+.1"/>
                                          </p:val>
                                        </p:tav>
                                        <p:tav tm="100000">
                                          <p:val>
                                            <p:strVal val="#ppt_y"/>
                                          </p:val>
                                        </p:tav>
                                      </p:tavLst>
                                    </p:anim>
                                  </p:childTnLst>
                                </p:cTn>
                              </p:par>
                            </p:childTnLst>
                          </p:cTn>
                        </p:par>
                        <p:par>
                          <p:cTn id="49" fill="hold">
                            <p:stCondLst>
                              <p:cond delay="2000"/>
                            </p:stCondLst>
                            <p:childTnLst>
                              <p:par>
                                <p:cTn id="50" presetID="42" presetClass="entr" presetSubtype="0"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fade">
                                      <p:cBhvr>
                                        <p:cTn id="52" dur="1000"/>
                                        <p:tgtEl>
                                          <p:spTgt spid="60"/>
                                        </p:tgtEl>
                                      </p:cBhvr>
                                    </p:animEffect>
                                    <p:anim calcmode="lin" valueType="num">
                                      <p:cBhvr>
                                        <p:cTn id="53" dur="1000" fill="hold"/>
                                        <p:tgtEl>
                                          <p:spTgt spid="60"/>
                                        </p:tgtEl>
                                        <p:attrNameLst>
                                          <p:attrName>ppt_x</p:attrName>
                                        </p:attrNameLst>
                                      </p:cBhvr>
                                      <p:tavLst>
                                        <p:tav tm="0">
                                          <p:val>
                                            <p:strVal val="#ppt_x"/>
                                          </p:val>
                                        </p:tav>
                                        <p:tav tm="100000">
                                          <p:val>
                                            <p:strVal val="#ppt_x"/>
                                          </p:val>
                                        </p:tav>
                                      </p:tavLst>
                                    </p:anim>
                                    <p:anim calcmode="lin" valueType="num">
                                      <p:cBhvr>
                                        <p:cTn id="54" dur="1000" fill="hold"/>
                                        <p:tgtEl>
                                          <p:spTgt spid="60"/>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2" presetClass="entr" presetSubtype="0"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1000"/>
                                        <p:tgtEl>
                                          <p:spTgt spid="61"/>
                                        </p:tgtEl>
                                      </p:cBhvr>
                                    </p:animEffect>
                                    <p:anim calcmode="lin" valueType="num">
                                      <p:cBhvr>
                                        <p:cTn id="59" dur="1000" fill="hold"/>
                                        <p:tgtEl>
                                          <p:spTgt spid="61"/>
                                        </p:tgtEl>
                                        <p:attrNameLst>
                                          <p:attrName>ppt_x</p:attrName>
                                        </p:attrNameLst>
                                      </p:cBhvr>
                                      <p:tavLst>
                                        <p:tav tm="0">
                                          <p:val>
                                            <p:strVal val="#ppt_x"/>
                                          </p:val>
                                        </p:tav>
                                        <p:tav tm="100000">
                                          <p:val>
                                            <p:strVal val="#ppt_x"/>
                                          </p:val>
                                        </p:tav>
                                      </p:tavLst>
                                    </p:anim>
                                    <p:anim calcmode="lin" valueType="num">
                                      <p:cBhvr>
                                        <p:cTn id="60"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0"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E7C783-1B2C-A5F0-62B5-C870FFEF99F1}"/>
              </a:ext>
            </a:extLst>
          </p:cNvPr>
          <p:cNvSpPr>
            <a:spLocks noGrp="1"/>
          </p:cNvSpPr>
          <p:nvPr>
            <p:ph type="title"/>
          </p:nvPr>
        </p:nvSpPr>
        <p:spPr/>
        <p:txBody>
          <a:bodyPr/>
          <a:lstStyle/>
          <a:p>
            <a:r>
              <a:rPr kumimoji="0" lang="en-US" sz="2400" b="1" i="0" u="none" strike="noStrike" kern="0" cap="none" spc="0" normalizeH="0" baseline="0" noProof="0" dirty="0">
                <a:ln>
                  <a:noFill/>
                </a:ln>
                <a:solidFill>
                  <a:srgbClr val="FFFF00"/>
                </a:solidFill>
                <a:effectLst/>
                <a:uLnTx/>
                <a:uFillTx/>
                <a:latin typeface="Arial"/>
                <a:ea typeface="+mj-ea"/>
                <a:cs typeface="+mj-cs"/>
              </a:rPr>
              <a:t>Novel ADCs for RRMM </a:t>
            </a:r>
            <a:br>
              <a:rPr kumimoji="0" lang="en-US" sz="2400" b="1" i="0" u="none" strike="noStrike" kern="0" cap="none" spc="0" normalizeH="0" baseline="0" noProof="0" dirty="0">
                <a:ln>
                  <a:noFill/>
                </a:ln>
                <a:solidFill>
                  <a:srgbClr val="FFFF00"/>
                </a:solidFill>
                <a:effectLst/>
                <a:uLnTx/>
                <a:uFillTx/>
                <a:latin typeface="Arial"/>
                <a:ea typeface="+mj-ea"/>
                <a:cs typeface="+mj-cs"/>
              </a:rPr>
            </a:br>
            <a:r>
              <a:rPr kumimoji="0" lang="en-GB" sz="3200" b="1" i="0" u="none" strike="noStrike" kern="1200" cap="none" spc="0" normalizeH="0" baseline="0" noProof="0" dirty="0">
                <a:ln>
                  <a:noFill/>
                </a:ln>
                <a:solidFill>
                  <a:schemeClr val="bg2"/>
                </a:solidFill>
                <a:effectLst/>
                <a:uLnTx/>
                <a:uFillTx/>
                <a:latin typeface="Arial" panose="020B0604020202020204" pitchFamily="34" charset="0"/>
                <a:ea typeface="Calibri"/>
                <a:cs typeface="Arial" panose="020B0604020202020204" pitchFamily="34" charset="0"/>
              </a:rPr>
              <a:t>GPRC5D ADC for targeting RRMM</a:t>
            </a:r>
            <a:endParaRPr lang="en-GB" dirty="0"/>
          </a:p>
        </p:txBody>
      </p:sp>
      <p:grpSp>
        <p:nvGrpSpPr>
          <p:cNvPr id="29" name="Group 28">
            <a:extLst>
              <a:ext uri="{FF2B5EF4-FFF2-40B4-BE49-F238E27FC236}">
                <a16:creationId xmlns:a16="http://schemas.microsoft.com/office/drawing/2014/main" id="{BAEF9D53-C416-0D7F-3E51-C71518E6BA30}"/>
              </a:ext>
            </a:extLst>
          </p:cNvPr>
          <p:cNvGrpSpPr/>
          <p:nvPr/>
        </p:nvGrpSpPr>
        <p:grpSpPr>
          <a:xfrm>
            <a:off x="8129939" y="1233268"/>
            <a:ext cx="3682332" cy="4700315"/>
            <a:chOff x="8129939" y="1204693"/>
            <a:chExt cx="3682332" cy="4700315"/>
          </a:xfrm>
        </p:grpSpPr>
        <p:sp>
          <p:nvSpPr>
            <p:cNvPr id="6" name="Round Same-side Corner of Rectangle 1">
              <a:extLst>
                <a:ext uri="{FF2B5EF4-FFF2-40B4-BE49-F238E27FC236}">
                  <a16:creationId xmlns:a16="http://schemas.microsoft.com/office/drawing/2014/main" id="{8C58B5F7-46C3-1101-7CF3-7DFE1AE51DA9}"/>
                </a:ext>
              </a:extLst>
            </p:cNvPr>
            <p:cNvSpPr/>
            <p:nvPr/>
          </p:nvSpPr>
          <p:spPr>
            <a:xfrm>
              <a:off x="8129939" y="1744109"/>
              <a:ext cx="3672000" cy="4160899"/>
            </a:xfrm>
            <a:prstGeom prst="round2SameRect">
              <a:avLst>
                <a:gd name="adj1" fmla="val 0"/>
                <a:gd name="adj2" fmla="val 2635"/>
              </a:avLst>
            </a:prstGeom>
            <a:solidFill>
              <a:schemeClr val="bg1"/>
            </a:solidFill>
            <a:ln w="50800">
              <a:solidFill>
                <a:schemeClr val="tx2">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1" name="Round Same Side Corner Rectangle 21">
              <a:extLst>
                <a:ext uri="{FF2B5EF4-FFF2-40B4-BE49-F238E27FC236}">
                  <a16:creationId xmlns:a16="http://schemas.microsoft.com/office/drawing/2014/main" id="{B72E7CE9-9869-7168-7CAE-19B5BACC5AD6}"/>
                </a:ext>
              </a:extLst>
            </p:cNvPr>
            <p:cNvSpPr/>
            <p:nvPr/>
          </p:nvSpPr>
          <p:spPr>
            <a:xfrm>
              <a:off x="8129939" y="1204693"/>
              <a:ext cx="3672000" cy="653204"/>
            </a:xfrm>
            <a:prstGeom prst="round2SameRect">
              <a:avLst>
                <a:gd name="adj1" fmla="val 32999"/>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45720" rIns="182880" bIns="9144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Arial"/>
                  <a:ea typeface="MS PGothic" pitchFamily="34" charset="-128"/>
                  <a:cs typeface="Arial" panose="020B0604020202020204" pitchFamily="34" charset="0"/>
                </a:rPr>
                <a:t>Rationale for                      GPRC5D-targeting ADC</a:t>
              </a:r>
              <a:r>
                <a:rPr kumimoji="0" lang="en-GB" sz="1600" b="1" i="0" u="none" strike="noStrike" kern="0" cap="none" spc="0" normalizeH="0" baseline="30000" noProof="0" dirty="0">
                  <a:ln>
                    <a:noFill/>
                  </a:ln>
                  <a:solidFill>
                    <a:srgbClr val="FFFFFF"/>
                  </a:solidFill>
                  <a:effectLst/>
                  <a:uLnTx/>
                  <a:uFillTx/>
                  <a:latin typeface="Arial"/>
                  <a:ea typeface="MS PGothic" pitchFamily="34" charset="-128"/>
                  <a:cs typeface="Arial" panose="020B0604020202020204" pitchFamily="34" charset="0"/>
                </a:rPr>
                <a:t>2</a:t>
              </a:r>
            </a:p>
          </p:txBody>
        </p:sp>
        <p:sp>
          <p:nvSpPr>
            <p:cNvPr id="7" name="TextBox 6">
              <a:extLst>
                <a:ext uri="{FF2B5EF4-FFF2-40B4-BE49-F238E27FC236}">
                  <a16:creationId xmlns:a16="http://schemas.microsoft.com/office/drawing/2014/main" id="{20B146AB-AA5F-55D5-F946-7CF6CC54DE0F}"/>
                </a:ext>
              </a:extLst>
            </p:cNvPr>
            <p:cNvSpPr txBox="1"/>
            <p:nvPr/>
          </p:nvSpPr>
          <p:spPr>
            <a:xfrm>
              <a:off x="9177555" y="3557582"/>
              <a:ext cx="2634716" cy="535531"/>
            </a:xfrm>
            <a:prstGeom prst="rect">
              <a:avLst/>
            </a:prstGeom>
            <a:noFill/>
          </p:spPr>
          <p:txBody>
            <a:bodyPr wrap="square" rtlCol="0">
              <a:spAutoFit/>
            </a:bodyPr>
            <a:lstStyle>
              <a:defPPr>
                <a:defRPr kern="0"/>
              </a:defPPr>
              <a:lvl1pPr marR="0" lvl="0" indent="0" fontAlgn="auto">
                <a:lnSpc>
                  <a:spcPct val="90000"/>
                </a:lnSpc>
                <a:spcBef>
                  <a:spcPts val="0"/>
                </a:spcBef>
                <a:spcAft>
                  <a:spcPts val="600"/>
                </a:spcAft>
                <a:buClrTx/>
                <a:buSzTx/>
                <a:buFontTx/>
                <a:buNone/>
                <a:tabLst/>
                <a:defRPr kumimoji="0" sz="1600" b="0" i="0" u="none" strike="noStrike" cap="none" spc="0" normalizeH="0" baseline="0">
                  <a:ln>
                    <a:noFill/>
                  </a:ln>
                  <a:solidFill>
                    <a:srgbClr val="3F4444"/>
                  </a:solidFill>
                  <a:effectLst/>
                  <a:uLnTx/>
                  <a:uFillTx/>
                  <a:latin typeface="Calibri"/>
                </a:defRPr>
              </a:lvl1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600" b="1" i="0" u="none" strike="noStrike" kern="0" cap="none" spc="0" normalizeH="0" baseline="0" noProof="0" dirty="0">
                  <a:ln>
                    <a:noFill/>
                  </a:ln>
                  <a:solidFill>
                    <a:srgbClr val="3F4444"/>
                  </a:solidFill>
                  <a:effectLst/>
                  <a:uLnTx/>
                  <a:uFillTx/>
                  <a:latin typeface="Arial"/>
                  <a:ea typeface="MS PGothic" charset="0"/>
                  <a:cs typeface="+mn-cs"/>
                </a:rPr>
                <a:t>Potential for rapid administration</a:t>
              </a:r>
            </a:p>
          </p:txBody>
        </p:sp>
        <p:sp>
          <p:nvSpPr>
            <p:cNvPr id="8" name="TextBox 7">
              <a:extLst>
                <a:ext uri="{FF2B5EF4-FFF2-40B4-BE49-F238E27FC236}">
                  <a16:creationId xmlns:a16="http://schemas.microsoft.com/office/drawing/2014/main" id="{53CCCF0D-0E7C-0248-47CB-2C9402A9446C}"/>
                </a:ext>
              </a:extLst>
            </p:cNvPr>
            <p:cNvSpPr txBox="1"/>
            <p:nvPr/>
          </p:nvSpPr>
          <p:spPr>
            <a:xfrm>
              <a:off x="9177555" y="4530681"/>
              <a:ext cx="2634716" cy="535531"/>
            </a:xfrm>
            <a:prstGeom prst="rect">
              <a:avLst/>
            </a:prstGeom>
            <a:noFill/>
          </p:spPr>
          <p:txBody>
            <a:bodyPr wrap="square" rtlCol="0">
              <a:spAutoFit/>
            </a:bodyPr>
            <a:lstStyle>
              <a:defPPr>
                <a:defRPr kern="0"/>
              </a:defPPr>
              <a:lvl1pPr marR="0" lvl="0" indent="0" fontAlgn="auto">
                <a:lnSpc>
                  <a:spcPct val="90000"/>
                </a:lnSpc>
                <a:spcBef>
                  <a:spcPts val="0"/>
                </a:spcBef>
                <a:spcAft>
                  <a:spcPts val="600"/>
                </a:spcAft>
                <a:buClrTx/>
                <a:buSzTx/>
                <a:buFontTx/>
                <a:buNone/>
                <a:tabLst/>
                <a:defRPr kumimoji="0" sz="1600" b="0" i="0" u="none" strike="noStrike" cap="none" spc="0" normalizeH="0" baseline="0">
                  <a:ln>
                    <a:noFill/>
                  </a:ln>
                  <a:solidFill>
                    <a:srgbClr val="3F4444"/>
                  </a:solidFill>
                  <a:effectLst/>
                  <a:uLnTx/>
                  <a:uFillTx/>
                  <a:latin typeface="Calibri"/>
                </a:defRPr>
              </a:lvl1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600" b="1" i="0" u="none" strike="noStrike" kern="0" cap="none" spc="0" normalizeH="0" baseline="0" noProof="0" dirty="0">
                  <a:ln>
                    <a:noFill/>
                  </a:ln>
                  <a:solidFill>
                    <a:srgbClr val="3F4444"/>
                  </a:solidFill>
                  <a:effectLst/>
                  <a:uLnTx/>
                  <a:uFillTx/>
                  <a:latin typeface="Arial"/>
                  <a:ea typeface="MS PGothic" charset="0"/>
                  <a:cs typeface="+mn-cs"/>
                </a:rPr>
                <a:t>May be for use in     orthogonal combination</a:t>
              </a:r>
            </a:p>
          </p:txBody>
        </p:sp>
        <p:grpSp>
          <p:nvGrpSpPr>
            <p:cNvPr id="10" name="Group 9">
              <a:extLst>
                <a:ext uri="{FF2B5EF4-FFF2-40B4-BE49-F238E27FC236}">
                  <a16:creationId xmlns:a16="http://schemas.microsoft.com/office/drawing/2014/main" id="{E16E7506-0C8E-A1B3-93BD-CA63E0156E9C}"/>
                </a:ext>
              </a:extLst>
            </p:cNvPr>
            <p:cNvGrpSpPr/>
            <p:nvPr/>
          </p:nvGrpSpPr>
          <p:grpSpPr>
            <a:xfrm>
              <a:off x="8375290" y="4461168"/>
              <a:ext cx="646553" cy="646553"/>
              <a:chOff x="8375290" y="4613568"/>
              <a:chExt cx="646553" cy="646553"/>
            </a:xfrm>
          </p:grpSpPr>
          <p:sp>
            <p:nvSpPr>
              <p:cNvPr id="12" name="Oval 11">
                <a:extLst>
                  <a:ext uri="{FF2B5EF4-FFF2-40B4-BE49-F238E27FC236}">
                    <a16:creationId xmlns:a16="http://schemas.microsoft.com/office/drawing/2014/main" id="{5D0E3657-3E0C-9CEB-E5DC-E5F1277D4922}"/>
                  </a:ext>
                </a:extLst>
              </p:cNvPr>
              <p:cNvSpPr/>
              <p:nvPr/>
            </p:nvSpPr>
            <p:spPr>
              <a:xfrm>
                <a:off x="8375290" y="4613568"/>
                <a:ext cx="646553" cy="646553"/>
              </a:xfrm>
              <a:prstGeom prst="ellipse">
                <a:avLst/>
              </a:prstGeom>
              <a:gradFill>
                <a:gsLst>
                  <a:gs pos="0">
                    <a:schemeClr val="accent1"/>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IN" sz="1800" b="0" i="0" u="none" strike="noStrike" kern="0" cap="none" spc="0" normalizeH="0" baseline="0" noProof="0" dirty="0" err="1">
                  <a:ln>
                    <a:noFill/>
                  </a:ln>
                  <a:solidFill>
                    <a:srgbClr val="FFFFFF"/>
                  </a:solidFill>
                  <a:effectLst/>
                  <a:uLnTx/>
                  <a:uFillTx/>
                  <a:latin typeface="Arial"/>
                  <a:ea typeface="+mn-ea"/>
                  <a:cs typeface="+mn-cs"/>
                </a:endParaRPr>
              </a:p>
            </p:txBody>
          </p:sp>
          <p:pic>
            <p:nvPicPr>
              <p:cNvPr id="13" name="Graphic 12">
                <a:extLst>
                  <a:ext uri="{FF2B5EF4-FFF2-40B4-BE49-F238E27FC236}">
                    <a16:creationId xmlns:a16="http://schemas.microsoft.com/office/drawing/2014/main" id="{17E1B85F-ACB0-C78C-2359-CEBEACFA3A7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57393" y="4730750"/>
                <a:ext cx="482346" cy="412188"/>
              </a:xfrm>
              <a:prstGeom prst="rect">
                <a:avLst/>
              </a:prstGeom>
            </p:spPr>
          </p:pic>
        </p:grpSp>
        <p:grpSp>
          <p:nvGrpSpPr>
            <p:cNvPr id="15" name="Group 14">
              <a:extLst>
                <a:ext uri="{FF2B5EF4-FFF2-40B4-BE49-F238E27FC236}">
                  <a16:creationId xmlns:a16="http://schemas.microsoft.com/office/drawing/2014/main" id="{A345B9B8-69F9-8949-08A3-3162F6CA5B39}"/>
                </a:ext>
              </a:extLst>
            </p:cNvPr>
            <p:cNvGrpSpPr/>
            <p:nvPr/>
          </p:nvGrpSpPr>
          <p:grpSpPr>
            <a:xfrm>
              <a:off x="8375290" y="3494140"/>
              <a:ext cx="646553" cy="646553"/>
              <a:chOff x="8375290" y="3646540"/>
              <a:chExt cx="646553" cy="646553"/>
            </a:xfrm>
          </p:grpSpPr>
          <p:sp>
            <p:nvSpPr>
              <p:cNvPr id="16" name="Oval 15">
                <a:extLst>
                  <a:ext uri="{FF2B5EF4-FFF2-40B4-BE49-F238E27FC236}">
                    <a16:creationId xmlns:a16="http://schemas.microsoft.com/office/drawing/2014/main" id="{E78F0821-7A58-9FB1-8BDB-7E43DC076606}"/>
                  </a:ext>
                </a:extLst>
              </p:cNvPr>
              <p:cNvSpPr/>
              <p:nvPr/>
            </p:nvSpPr>
            <p:spPr>
              <a:xfrm>
                <a:off x="8375290" y="3646540"/>
                <a:ext cx="646553" cy="646553"/>
              </a:xfrm>
              <a:prstGeom prst="ellipse">
                <a:avLst/>
              </a:prstGeom>
              <a:gradFill>
                <a:gsLst>
                  <a:gs pos="0">
                    <a:schemeClr val="accent1"/>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IN" sz="1800" b="0" i="0" u="none" strike="noStrike" kern="0" cap="none" spc="0" normalizeH="0" baseline="0" noProof="0" dirty="0" err="1">
                  <a:ln>
                    <a:noFill/>
                  </a:ln>
                  <a:solidFill>
                    <a:srgbClr val="FFFFFF"/>
                  </a:solidFill>
                  <a:effectLst/>
                  <a:uLnTx/>
                  <a:uFillTx/>
                  <a:latin typeface="Arial"/>
                  <a:ea typeface="+mn-ea"/>
                  <a:cs typeface="+mn-cs"/>
                </a:endParaRPr>
              </a:p>
            </p:txBody>
          </p:sp>
          <p:pic>
            <p:nvPicPr>
              <p:cNvPr id="20" name="Graphic 19">
                <a:extLst>
                  <a:ext uri="{FF2B5EF4-FFF2-40B4-BE49-F238E27FC236}">
                    <a16:creationId xmlns:a16="http://schemas.microsoft.com/office/drawing/2014/main" id="{5846D7A8-7674-F9D1-1AAA-362A7D8D293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87583" y="3767503"/>
                <a:ext cx="421967" cy="404626"/>
              </a:xfrm>
              <a:prstGeom prst="rect">
                <a:avLst/>
              </a:prstGeom>
            </p:spPr>
          </p:pic>
        </p:grpSp>
        <p:grpSp>
          <p:nvGrpSpPr>
            <p:cNvPr id="24" name="Group 23">
              <a:extLst>
                <a:ext uri="{FF2B5EF4-FFF2-40B4-BE49-F238E27FC236}">
                  <a16:creationId xmlns:a16="http://schemas.microsoft.com/office/drawing/2014/main" id="{2780ED48-42E2-B21D-85E8-5DBB88516338}"/>
                </a:ext>
              </a:extLst>
            </p:cNvPr>
            <p:cNvGrpSpPr/>
            <p:nvPr/>
          </p:nvGrpSpPr>
          <p:grpSpPr>
            <a:xfrm>
              <a:off x="8375290" y="2275589"/>
              <a:ext cx="3202261" cy="757130"/>
              <a:chOff x="8375290" y="2427989"/>
              <a:chExt cx="3202261" cy="757130"/>
            </a:xfrm>
          </p:grpSpPr>
          <p:sp>
            <p:nvSpPr>
              <p:cNvPr id="28" name="TextBox 27">
                <a:extLst>
                  <a:ext uri="{FF2B5EF4-FFF2-40B4-BE49-F238E27FC236}">
                    <a16:creationId xmlns:a16="http://schemas.microsoft.com/office/drawing/2014/main" id="{C4AFCB32-2950-6B61-22F2-ED99525B4FA1}"/>
                  </a:ext>
                </a:extLst>
              </p:cNvPr>
              <p:cNvSpPr txBox="1"/>
              <p:nvPr/>
            </p:nvSpPr>
            <p:spPr>
              <a:xfrm>
                <a:off x="9177555" y="2427989"/>
                <a:ext cx="2399996" cy="757130"/>
              </a:xfrm>
              <a:prstGeom prst="rect">
                <a:avLst/>
              </a:prstGeom>
              <a:noFill/>
            </p:spPr>
            <p:txBody>
              <a:bodyPr wrap="square" rtlCol="0">
                <a:spAutoFit/>
              </a:bodyPr>
              <a:lstStyle>
                <a:defPPr>
                  <a:defRPr kern="0"/>
                </a:defPPr>
                <a:lvl1pPr marR="0" lvl="0" indent="0" fontAlgn="auto">
                  <a:lnSpc>
                    <a:spcPct val="90000"/>
                  </a:lnSpc>
                  <a:spcBef>
                    <a:spcPts val="0"/>
                  </a:spcBef>
                  <a:spcAft>
                    <a:spcPts val="600"/>
                  </a:spcAft>
                  <a:buClrTx/>
                  <a:buSzTx/>
                  <a:buFontTx/>
                  <a:buNone/>
                  <a:tabLst/>
                  <a:defRPr kumimoji="0" sz="1600" b="0" i="0" u="none" strike="noStrike" cap="none" spc="0" normalizeH="0" baseline="0">
                    <a:ln>
                      <a:noFill/>
                    </a:ln>
                    <a:solidFill>
                      <a:srgbClr val="3F4444"/>
                    </a:solidFill>
                    <a:effectLst/>
                    <a:uLnTx/>
                    <a:uFillTx/>
                    <a:latin typeface="Calibri"/>
                  </a:defRPr>
                </a:lvl1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600" b="1" i="0" u="none" strike="noStrike" kern="0" cap="none" spc="0" normalizeH="0" baseline="0" noProof="0" dirty="0">
                    <a:ln>
                      <a:noFill/>
                    </a:ln>
                    <a:solidFill>
                      <a:srgbClr val="3F4444"/>
                    </a:solidFill>
                    <a:effectLst/>
                    <a:uLnTx/>
                    <a:uFillTx/>
                    <a:latin typeface="Arial"/>
                    <a:ea typeface="MS PGothic" charset="0"/>
                    <a:cs typeface="+mn-cs"/>
                  </a:rPr>
                  <a:t>Activity may not rely on immune fitness in late-line patients</a:t>
                </a:r>
              </a:p>
            </p:txBody>
          </p:sp>
          <p:grpSp>
            <p:nvGrpSpPr>
              <p:cNvPr id="33" name="Group 32">
                <a:extLst>
                  <a:ext uri="{FF2B5EF4-FFF2-40B4-BE49-F238E27FC236}">
                    <a16:creationId xmlns:a16="http://schemas.microsoft.com/office/drawing/2014/main" id="{F5C3BAD1-CE34-3EEC-5641-BDE2D093ACB8}"/>
                  </a:ext>
                </a:extLst>
              </p:cNvPr>
              <p:cNvGrpSpPr/>
              <p:nvPr/>
            </p:nvGrpSpPr>
            <p:grpSpPr>
              <a:xfrm>
                <a:off x="8375290" y="2483278"/>
                <a:ext cx="646553" cy="646553"/>
                <a:chOff x="8375290" y="2761954"/>
                <a:chExt cx="646553" cy="646553"/>
              </a:xfrm>
            </p:grpSpPr>
            <p:sp>
              <p:nvSpPr>
                <p:cNvPr id="45" name="Oval 44">
                  <a:extLst>
                    <a:ext uri="{FF2B5EF4-FFF2-40B4-BE49-F238E27FC236}">
                      <a16:creationId xmlns:a16="http://schemas.microsoft.com/office/drawing/2014/main" id="{7E488042-FD20-9AE4-77B6-68D1AEA339B1}"/>
                    </a:ext>
                  </a:extLst>
                </p:cNvPr>
                <p:cNvSpPr/>
                <p:nvPr/>
              </p:nvSpPr>
              <p:spPr>
                <a:xfrm>
                  <a:off x="8375290" y="2761954"/>
                  <a:ext cx="646553" cy="646553"/>
                </a:xfrm>
                <a:prstGeom prst="ellipse">
                  <a:avLst/>
                </a:prstGeom>
                <a:gradFill>
                  <a:gsLst>
                    <a:gs pos="0">
                      <a:schemeClr val="accent1"/>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IN" sz="1800" b="1" i="0" u="none" strike="noStrike" kern="0" cap="none" spc="0" normalizeH="0" baseline="0" noProof="0" dirty="0" err="1">
                    <a:ln>
                      <a:noFill/>
                    </a:ln>
                    <a:solidFill>
                      <a:srgbClr val="FFFFFF"/>
                    </a:solidFill>
                    <a:effectLst/>
                    <a:uLnTx/>
                    <a:uFillTx/>
                    <a:latin typeface="Arial"/>
                    <a:ea typeface="+mn-ea"/>
                    <a:cs typeface="+mn-cs"/>
                  </a:endParaRPr>
                </a:p>
              </p:txBody>
            </p:sp>
            <p:sp>
              <p:nvSpPr>
                <p:cNvPr id="46" name="Freeform: Shape 45">
                  <a:extLst>
                    <a:ext uri="{FF2B5EF4-FFF2-40B4-BE49-F238E27FC236}">
                      <a16:creationId xmlns:a16="http://schemas.microsoft.com/office/drawing/2014/main" id="{86ADFF8A-4384-79E2-45B4-D67AF4FCC1E9}"/>
                    </a:ext>
                  </a:extLst>
                </p:cNvPr>
                <p:cNvSpPr/>
                <p:nvPr/>
              </p:nvSpPr>
              <p:spPr>
                <a:xfrm>
                  <a:off x="8534775" y="2895700"/>
                  <a:ext cx="363716" cy="379009"/>
                </a:xfrm>
                <a:custGeom>
                  <a:avLst/>
                  <a:gdLst>
                    <a:gd name="connsiteX0" fmla="*/ 265194 w 591807"/>
                    <a:gd name="connsiteY0" fmla="*/ 616690 h 616690"/>
                    <a:gd name="connsiteX1" fmla="*/ 190110 w 591807"/>
                    <a:gd name="connsiteY1" fmla="*/ 562123 h 616690"/>
                    <a:gd name="connsiteX2" fmla="*/ 189412 w 591807"/>
                    <a:gd name="connsiteY2" fmla="*/ 559984 h 616690"/>
                    <a:gd name="connsiteX3" fmla="*/ 187316 w 591807"/>
                    <a:gd name="connsiteY3" fmla="*/ 560857 h 616690"/>
                    <a:gd name="connsiteX4" fmla="*/ 156366 w 591807"/>
                    <a:gd name="connsiteY4" fmla="*/ 567144 h 616690"/>
                    <a:gd name="connsiteX5" fmla="*/ 77441 w 591807"/>
                    <a:gd name="connsiteY5" fmla="*/ 488218 h 616690"/>
                    <a:gd name="connsiteX6" fmla="*/ 77441 w 591807"/>
                    <a:gd name="connsiteY6" fmla="*/ 484988 h 616690"/>
                    <a:gd name="connsiteX7" fmla="*/ 76088 w 591807"/>
                    <a:gd name="connsiteY7" fmla="*/ 484464 h 616690"/>
                    <a:gd name="connsiteX8" fmla="*/ 23835 w 591807"/>
                    <a:gd name="connsiteY8" fmla="*/ 410210 h 616690"/>
                    <a:gd name="connsiteX9" fmla="*/ 29510 w 591807"/>
                    <a:gd name="connsiteY9" fmla="*/ 380788 h 616690"/>
                    <a:gd name="connsiteX10" fmla="*/ 30077 w 591807"/>
                    <a:gd name="connsiteY10" fmla="*/ 379347 h 616690"/>
                    <a:gd name="connsiteX11" fmla="*/ 28898 w 591807"/>
                    <a:gd name="connsiteY11" fmla="*/ 378387 h 616690"/>
                    <a:gd name="connsiteX12" fmla="*/ 0 w 591807"/>
                    <a:gd name="connsiteY12" fmla="*/ 317316 h 616690"/>
                    <a:gd name="connsiteX13" fmla="*/ 11437 w 591807"/>
                    <a:gd name="connsiteY13" fmla="*/ 276413 h 616690"/>
                    <a:gd name="connsiteX14" fmla="*/ 12092 w 591807"/>
                    <a:gd name="connsiteY14" fmla="*/ 275321 h 616690"/>
                    <a:gd name="connsiteX15" fmla="*/ 11437 w 591807"/>
                    <a:gd name="connsiteY15" fmla="*/ 274230 h 616690"/>
                    <a:gd name="connsiteX16" fmla="*/ 0 w 591807"/>
                    <a:gd name="connsiteY16" fmla="*/ 233327 h 616690"/>
                    <a:gd name="connsiteX17" fmla="*/ 62381 w 591807"/>
                    <a:gd name="connsiteY17" fmla="*/ 156148 h 616690"/>
                    <a:gd name="connsiteX18" fmla="*/ 64170 w 591807"/>
                    <a:gd name="connsiteY18" fmla="*/ 155755 h 616690"/>
                    <a:gd name="connsiteX19" fmla="*/ 63996 w 591807"/>
                    <a:gd name="connsiteY19" fmla="*/ 153922 h 616690"/>
                    <a:gd name="connsiteX20" fmla="*/ 63647 w 591807"/>
                    <a:gd name="connsiteY20" fmla="*/ 145933 h 616690"/>
                    <a:gd name="connsiteX21" fmla="*/ 156366 w 591807"/>
                    <a:gd name="connsiteY21" fmla="*/ 53213 h 616690"/>
                    <a:gd name="connsiteX22" fmla="*/ 172387 w 591807"/>
                    <a:gd name="connsiteY22" fmla="*/ 54610 h 616690"/>
                    <a:gd name="connsiteX23" fmla="*/ 173958 w 591807"/>
                    <a:gd name="connsiteY23" fmla="*/ 54872 h 616690"/>
                    <a:gd name="connsiteX24" fmla="*/ 174613 w 591807"/>
                    <a:gd name="connsiteY24" fmla="*/ 53432 h 616690"/>
                    <a:gd name="connsiteX25" fmla="*/ 258646 w 591807"/>
                    <a:gd name="connsiteY25" fmla="*/ 0 h 616690"/>
                    <a:gd name="connsiteX26" fmla="*/ 325828 w 591807"/>
                    <a:gd name="connsiteY26" fmla="*/ 28768 h 616690"/>
                    <a:gd name="connsiteX27" fmla="*/ 327051 w 591807"/>
                    <a:gd name="connsiteY27" fmla="*/ 30033 h 616690"/>
                    <a:gd name="connsiteX28" fmla="*/ 328491 w 591807"/>
                    <a:gd name="connsiteY28" fmla="*/ 29029 h 616690"/>
                    <a:gd name="connsiteX29" fmla="*/ 380439 w 591807"/>
                    <a:gd name="connsiteY29" fmla="*/ 13140 h 616690"/>
                    <a:gd name="connsiteX30" fmla="*/ 468269 w 591807"/>
                    <a:gd name="connsiteY30" fmla="*/ 76044 h 616690"/>
                    <a:gd name="connsiteX31" fmla="*/ 468706 w 591807"/>
                    <a:gd name="connsiteY31" fmla="*/ 77397 h 616690"/>
                    <a:gd name="connsiteX32" fmla="*/ 470146 w 591807"/>
                    <a:gd name="connsiteY32" fmla="*/ 77397 h 616690"/>
                    <a:gd name="connsiteX33" fmla="*/ 546409 w 591807"/>
                    <a:gd name="connsiteY33" fmla="*/ 156322 h 616690"/>
                    <a:gd name="connsiteX34" fmla="*/ 543178 w 591807"/>
                    <a:gd name="connsiteY34" fmla="*/ 178629 h 616690"/>
                    <a:gd name="connsiteX35" fmla="*/ 542654 w 591807"/>
                    <a:gd name="connsiteY35" fmla="*/ 180375 h 616690"/>
                    <a:gd name="connsiteX36" fmla="*/ 544313 w 591807"/>
                    <a:gd name="connsiteY36" fmla="*/ 181117 h 616690"/>
                    <a:gd name="connsiteX37" fmla="*/ 591808 w 591807"/>
                    <a:gd name="connsiteY37" fmla="*/ 253538 h 616690"/>
                    <a:gd name="connsiteX38" fmla="*/ 572077 w 591807"/>
                    <a:gd name="connsiteY38" fmla="*/ 305748 h 616690"/>
                    <a:gd name="connsiteX39" fmla="*/ 570854 w 591807"/>
                    <a:gd name="connsiteY39" fmla="*/ 307101 h 616690"/>
                    <a:gd name="connsiteX40" fmla="*/ 572077 w 591807"/>
                    <a:gd name="connsiteY40" fmla="*/ 308454 h 616690"/>
                    <a:gd name="connsiteX41" fmla="*/ 591808 w 591807"/>
                    <a:gd name="connsiteY41" fmla="*/ 360663 h 616690"/>
                    <a:gd name="connsiteX42" fmla="*/ 550817 w 591807"/>
                    <a:gd name="connsiteY42" fmla="*/ 429898 h 616690"/>
                    <a:gd name="connsiteX43" fmla="*/ 549377 w 591807"/>
                    <a:gd name="connsiteY43" fmla="*/ 430683 h 616690"/>
                    <a:gd name="connsiteX44" fmla="*/ 549813 w 591807"/>
                    <a:gd name="connsiteY44" fmla="*/ 432255 h 616690"/>
                    <a:gd name="connsiteX45" fmla="*/ 552826 w 591807"/>
                    <a:gd name="connsiteY45" fmla="*/ 453820 h 616690"/>
                    <a:gd name="connsiteX46" fmla="*/ 473900 w 591807"/>
                    <a:gd name="connsiteY46" fmla="*/ 532745 h 616690"/>
                    <a:gd name="connsiteX47" fmla="*/ 460106 w 591807"/>
                    <a:gd name="connsiteY47" fmla="*/ 531522 h 616690"/>
                    <a:gd name="connsiteX48" fmla="*/ 458098 w 591807"/>
                    <a:gd name="connsiteY48" fmla="*/ 531173 h 616690"/>
                    <a:gd name="connsiteX49" fmla="*/ 457705 w 591807"/>
                    <a:gd name="connsiteY49" fmla="*/ 533181 h 616690"/>
                    <a:gd name="connsiteX50" fmla="*/ 380351 w 591807"/>
                    <a:gd name="connsiteY50" fmla="*/ 596435 h 616690"/>
                    <a:gd name="connsiteX51" fmla="*/ 333599 w 591807"/>
                    <a:gd name="connsiteY51" fmla="*/ 581113 h 616690"/>
                    <a:gd name="connsiteX52" fmla="*/ 331852 w 591807"/>
                    <a:gd name="connsiteY52" fmla="*/ 579847 h 616690"/>
                    <a:gd name="connsiteX53" fmla="*/ 330630 w 591807"/>
                    <a:gd name="connsiteY53" fmla="*/ 581636 h 616690"/>
                    <a:gd name="connsiteX54" fmla="*/ 265063 w 591807"/>
                    <a:gd name="connsiteY54" fmla="*/ 616515 h 616690"/>
                    <a:gd name="connsiteX55" fmla="*/ 201722 w 591807"/>
                    <a:gd name="connsiteY55" fmla="*/ 517641 h 616690"/>
                    <a:gd name="connsiteX56" fmla="*/ 208052 w 591807"/>
                    <a:gd name="connsiteY56" fmla="*/ 518994 h 616690"/>
                    <a:gd name="connsiteX57" fmla="*/ 216957 w 591807"/>
                    <a:gd name="connsiteY57" fmla="*/ 534011 h 616690"/>
                    <a:gd name="connsiteX58" fmla="*/ 216782 w 591807"/>
                    <a:gd name="connsiteY58" fmla="*/ 537721 h 616690"/>
                    <a:gd name="connsiteX59" fmla="*/ 265194 w 591807"/>
                    <a:gd name="connsiteY59" fmla="*/ 586133 h 616690"/>
                    <a:gd name="connsiteX60" fmla="*/ 312296 w 591807"/>
                    <a:gd name="connsiteY60" fmla="*/ 548896 h 616690"/>
                    <a:gd name="connsiteX61" fmla="*/ 324519 w 591807"/>
                    <a:gd name="connsiteY61" fmla="*/ 537372 h 616690"/>
                    <a:gd name="connsiteX62" fmla="*/ 327182 w 591807"/>
                    <a:gd name="connsiteY62" fmla="*/ 537154 h 616690"/>
                    <a:gd name="connsiteX63" fmla="*/ 339928 w 591807"/>
                    <a:gd name="connsiteY63" fmla="*/ 544051 h 616690"/>
                    <a:gd name="connsiteX64" fmla="*/ 380482 w 591807"/>
                    <a:gd name="connsiteY64" fmla="*/ 566052 h 616690"/>
                    <a:gd name="connsiteX65" fmla="*/ 428064 w 591807"/>
                    <a:gd name="connsiteY65" fmla="*/ 526633 h 616690"/>
                    <a:gd name="connsiteX66" fmla="*/ 428676 w 591807"/>
                    <a:gd name="connsiteY66" fmla="*/ 523359 h 616690"/>
                    <a:gd name="connsiteX67" fmla="*/ 425445 w 591807"/>
                    <a:gd name="connsiteY67" fmla="*/ 524276 h 616690"/>
                    <a:gd name="connsiteX68" fmla="*/ 406369 w 591807"/>
                    <a:gd name="connsiteY68" fmla="*/ 526939 h 616690"/>
                    <a:gd name="connsiteX69" fmla="*/ 388820 w 591807"/>
                    <a:gd name="connsiteY69" fmla="*/ 524713 h 616690"/>
                    <a:gd name="connsiteX70" fmla="*/ 350798 w 591807"/>
                    <a:gd name="connsiteY70" fmla="*/ 499961 h 616690"/>
                    <a:gd name="connsiteX71" fmla="*/ 349532 w 591807"/>
                    <a:gd name="connsiteY71" fmla="*/ 498346 h 616690"/>
                    <a:gd name="connsiteX72" fmla="*/ 347917 w 591807"/>
                    <a:gd name="connsiteY72" fmla="*/ 499568 h 616690"/>
                    <a:gd name="connsiteX73" fmla="*/ 314566 w 591807"/>
                    <a:gd name="connsiteY73" fmla="*/ 512140 h 616690"/>
                    <a:gd name="connsiteX74" fmla="*/ 310026 w 591807"/>
                    <a:gd name="connsiteY74" fmla="*/ 512315 h 616690"/>
                    <a:gd name="connsiteX75" fmla="*/ 269035 w 591807"/>
                    <a:gd name="connsiteY75" fmla="*/ 496993 h 616690"/>
                    <a:gd name="connsiteX76" fmla="*/ 247558 w 591807"/>
                    <a:gd name="connsiteY76" fmla="*/ 454082 h 616690"/>
                    <a:gd name="connsiteX77" fmla="*/ 261702 w 591807"/>
                    <a:gd name="connsiteY77" fmla="*/ 437799 h 616690"/>
                    <a:gd name="connsiteX78" fmla="*/ 262793 w 591807"/>
                    <a:gd name="connsiteY78" fmla="*/ 437799 h 616690"/>
                    <a:gd name="connsiteX79" fmla="*/ 277984 w 591807"/>
                    <a:gd name="connsiteY79" fmla="*/ 451986 h 616690"/>
                    <a:gd name="connsiteX80" fmla="*/ 288985 w 591807"/>
                    <a:gd name="connsiteY80" fmla="*/ 474031 h 616690"/>
                    <a:gd name="connsiteX81" fmla="*/ 310026 w 591807"/>
                    <a:gd name="connsiteY81" fmla="*/ 481889 h 616690"/>
                    <a:gd name="connsiteX82" fmla="*/ 312339 w 591807"/>
                    <a:gd name="connsiteY82" fmla="*/ 481801 h 616690"/>
                    <a:gd name="connsiteX83" fmla="*/ 342155 w 591807"/>
                    <a:gd name="connsiteY83" fmla="*/ 447403 h 616690"/>
                    <a:gd name="connsiteX84" fmla="*/ 345865 w 591807"/>
                    <a:gd name="connsiteY84" fmla="*/ 436315 h 616690"/>
                    <a:gd name="connsiteX85" fmla="*/ 356298 w 591807"/>
                    <a:gd name="connsiteY85" fmla="*/ 431076 h 616690"/>
                    <a:gd name="connsiteX86" fmla="*/ 357433 w 591807"/>
                    <a:gd name="connsiteY86" fmla="*/ 431076 h 616690"/>
                    <a:gd name="connsiteX87" fmla="*/ 372625 w 591807"/>
                    <a:gd name="connsiteY87" fmla="*/ 445264 h 616690"/>
                    <a:gd name="connsiteX88" fmla="*/ 368827 w 591807"/>
                    <a:gd name="connsiteY88" fmla="*/ 471586 h 616690"/>
                    <a:gd name="connsiteX89" fmla="*/ 368347 w 591807"/>
                    <a:gd name="connsiteY89" fmla="*/ 472852 h 616690"/>
                    <a:gd name="connsiteX90" fmla="*/ 369307 w 591807"/>
                    <a:gd name="connsiteY90" fmla="*/ 473813 h 616690"/>
                    <a:gd name="connsiteX91" fmla="*/ 371795 w 591807"/>
                    <a:gd name="connsiteY91" fmla="*/ 476912 h 616690"/>
                    <a:gd name="connsiteX92" fmla="*/ 396328 w 591807"/>
                    <a:gd name="connsiteY92" fmla="*/ 495247 h 616690"/>
                    <a:gd name="connsiteX93" fmla="*/ 406281 w 591807"/>
                    <a:gd name="connsiteY93" fmla="*/ 496513 h 616690"/>
                    <a:gd name="connsiteX94" fmla="*/ 426624 w 591807"/>
                    <a:gd name="connsiteY94" fmla="*/ 490881 h 616690"/>
                    <a:gd name="connsiteX95" fmla="*/ 444958 w 591807"/>
                    <a:gd name="connsiteY95" fmla="*/ 466348 h 616690"/>
                    <a:gd name="connsiteX96" fmla="*/ 440593 w 591807"/>
                    <a:gd name="connsiteY96" fmla="*/ 436053 h 616690"/>
                    <a:gd name="connsiteX97" fmla="*/ 445919 w 591807"/>
                    <a:gd name="connsiteY97" fmla="*/ 415143 h 616690"/>
                    <a:gd name="connsiteX98" fmla="*/ 453689 w 591807"/>
                    <a:gd name="connsiteY98" fmla="*/ 413004 h 616690"/>
                    <a:gd name="connsiteX99" fmla="*/ 466829 w 591807"/>
                    <a:gd name="connsiteY99" fmla="*/ 420468 h 616690"/>
                    <a:gd name="connsiteX100" fmla="*/ 463031 w 591807"/>
                    <a:gd name="connsiteY100" fmla="*/ 498215 h 616690"/>
                    <a:gd name="connsiteX101" fmla="*/ 461110 w 591807"/>
                    <a:gd name="connsiteY101" fmla="*/ 500834 h 616690"/>
                    <a:gd name="connsiteX102" fmla="*/ 464297 w 591807"/>
                    <a:gd name="connsiteY102" fmla="*/ 501489 h 616690"/>
                    <a:gd name="connsiteX103" fmla="*/ 473988 w 591807"/>
                    <a:gd name="connsiteY103" fmla="*/ 502493 h 616690"/>
                    <a:gd name="connsiteX104" fmla="*/ 522399 w 591807"/>
                    <a:gd name="connsiteY104" fmla="*/ 454082 h 616690"/>
                    <a:gd name="connsiteX105" fmla="*/ 516026 w 591807"/>
                    <a:gd name="connsiteY105" fmla="*/ 430072 h 616690"/>
                    <a:gd name="connsiteX106" fmla="*/ 515196 w 591807"/>
                    <a:gd name="connsiteY106" fmla="*/ 416627 h 616690"/>
                    <a:gd name="connsiteX107" fmla="*/ 525368 w 591807"/>
                    <a:gd name="connsiteY107" fmla="*/ 407765 h 616690"/>
                    <a:gd name="connsiteX108" fmla="*/ 561382 w 591807"/>
                    <a:gd name="connsiteY108" fmla="*/ 360969 h 616690"/>
                    <a:gd name="connsiteX109" fmla="*/ 555270 w 591807"/>
                    <a:gd name="connsiteY109" fmla="*/ 337396 h 616690"/>
                    <a:gd name="connsiteX110" fmla="*/ 553349 w 591807"/>
                    <a:gd name="connsiteY110" fmla="*/ 333991 h 616690"/>
                    <a:gd name="connsiteX111" fmla="*/ 551603 w 591807"/>
                    <a:gd name="connsiteY111" fmla="*/ 337484 h 616690"/>
                    <a:gd name="connsiteX112" fmla="*/ 495509 w 591807"/>
                    <a:gd name="connsiteY112" fmla="*/ 376248 h 616690"/>
                    <a:gd name="connsiteX113" fmla="*/ 493981 w 591807"/>
                    <a:gd name="connsiteY113" fmla="*/ 376335 h 616690"/>
                    <a:gd name="connsiteX114" fmla="*/ 478833 w 591807"/>
                    <a:gd name="connsiteY114" fmla="*/ 362584 h 616690"/>
                    <a:gd name="connsiteX115" fmla="*/ 492497 w 591807"/>
                    <a:gd name="connsiteY115" fmla="*/ 345909 h 616690"/>
                    <a:gd name="connsiteX116" fmla="*/ 519474 w 591807"/>
                    <a:gd name="connsiteY116" fmla="*/ 331459 h 616690"/>
                    <a:gd name="connsiteX117" fmla="*/ 528336 w 591807"/>
                    <a:gd name="connsiteY117" fmla="*/ 302168 h 616690"/>
                    <a:gd name="connsiteX118" fmla="*/ 488568 w 591807"/>
                    <a:gd name="connsiteY118" fmla="*/ 266110 h 616690"/>
                    <a:gd name="connsiteX119" fmla="*/ 484552 w 591807"/>
                    <a:gd name="connsiteY119" fmla="*/ 266329 h 616690"/>
                    <a:gd name="connsiteX120" fmla="*/ 483024 w 591807"/>
                    <a:gd name="connsiteY120" fmla="*/ 266416 h 616690"/>
                    <a:gd name="connsiteX121" fmla="*/ 467876 w 591807"/>
                    <a:gd name="connsiteY121" fmla="*/ 252665 h 616690"/>
                    <a:gd name="connsiteX122" fmla="*/ 481540 w 591807"/>
                    <a:gd name="connsiteY122" fmla="*/ 235990 h 616690"/>
                    <a:gd name="connsiteX123" fmla="*/ 488524 w 591807"/>
                    <a:gd name="connsiteY123" fmla="*/ 235640 h 616690"/>
                    <a:gd name="connsiteX124" fmla="*/ 552258 w 591807"/>
                    <a:gd name="connsiteY124" fmla="*/ 276020 h 616690"/>
                    <a:gd name="connsiteX125" fmla="*/ 554048 w 591807"/>
                    <a:gd name="connsiteY125" fmla="*/ 279818 h 616690"/>
                    <a:gd name="connsiteX126" fmla="*/ 555969 w 591807"/>
                    <a:gd name="connsiteY126" fmla="*/ 276107 h 616690"/>
                    <a:gd name="connsiteX127" fmla="*/ 561382 w 591807"/>
                    <a:gd name="connsiteY127" fmla="*/ 253888 h 616690"/>
                    <a:gd name="connsiteX128" fmla="*/ 519300 w 591807"/>
                    <a:gd name="connsiteY128" fmla="*/ 205913 h 616690"/>
                    <a:gd name="connsiteX129" fmla="*/ 507470 w 591807"/>
                    <a:gd name="connsiteY129" fmla="*/ 197269 h 616690"/>
                    <a:gd name="connsiteX130" fmla="*/ 508386 w 591807"/>
                    <a:gd name="connsiteY130" fmla="*/ 182645 h 616690"/>
                    <a:gd name="connsiteX131" fmla="*/ 515895 w 591807"/>
                    <a:gd name="connsiteY131" fmla="*/ 156759 h 616690"/>
                    <a:gd name="connsiteX132" fmla="*/ 467483 w 591807"/>
                    <a:gd name="connsiteY132" fmla="*/ 108347 h 616690"/>
                    <a:gd name="connsiteX133" fmla="*/ 459407 w 591807"/>
                    <a:gd name="connsiteY133" fmla="*/ 109046 h 616690"/>
                    <a:gd name="connsiteX134" fmla="*/ 456876 w 591807"/>
                    <a:gd name="connsiteY134" fmla="*/ 109264 h 616690"/>
                    <a:gd name="connsiteX135" fmla="*/ 447970 w 591807"/>
                    <a:gd name="connsiteY135" fmla="*/ 106383 h 616690"/>
                    <a:gd name="connsiteX136" fmla="*/ 441815 w 591807"/>
                    <a:gd name="connsiteY136" fmla="*/ 96386 h 616690"/>
                    <a:gd name="connsiteX137" fmla="*/ 380395 w 591807"/>
                    <a:gd name="connsiteY137" fmla="*/ 44090 h 616690"/>
                    <a:gd name="connsiteX138" fmla="*/ 358830 w 591807"/>
                    <a:gd name="connsiteY138" fmla="*/ 47888 h 616690"/>
                    <a:gd name="connsiteX139" fmla="*/ 355338 w 591807"/>
                    <a:gd name="connsiteY139" fmla="*/ 49154 h 616690"/>
                    <a:gd name="connsiteX140" fmla="*/ 358263 w 591807"/>
                    <a:gd name="connsiteY140" fmla="*/ 51424 h 616690"/>
                    <a:gd name="connsiteX141" fmla="*/ 375113 w 591807"/>
                    <a:gd name="connsiteY141" fmla="*/ 70500 h 616690"/>
                    <a:gd name="connsiteX142" fmla="*/ 384367 w 591807"/>
                    <a:gd name="connsiteY142" fmla="*/ 117908 h 616690"/>
                    <a:gd name="connsiteX143" fmla="*/ 384062 w 591807"/>
                    <a:gd name="connsiteY143" fmla="*/ 119741 h 616690"/>
                    <a:gd name="connsiteX144" fmla="*/ 385808 w 591807"/>
                    <a:gd name="connsiteY144" fmla="*/ 120265 h 616690"/>
                    <a:gd name="connsiteX145" fmla="*/ 390173 w 591807"/>
                    <a:gd name="connsiteY145" fmla="*/ 121662 h 616690"/>
                    <a:gd name="connsiteX146" fmla="*/ 427322 w 591807"/>
                    <a:gd name="connsiteY146" fmla="*/ 202158 h 616690"/>
                    <a:gd name="connsiteX147" fmla="*/ 413004 w 591807"/>
                    <a:gd name="connsiteY147" fmla="*/ 212155 h 616690"/>
                    <a:gd name="connsiteX148" fmla="*/ 407722 w 591807"/>
                    <a:gd name="connsiteY148" fmla="*/ 211195 h 616690"/>
                    <a:gd name="connsiteX149" fmla="*/ 399122 w 591807"/>
                    <a:gd name="connsiteY149" fmla="*/ 203293 h 616690"/>
                    <a:gd name="connsiteX150" fmla="*/ 398642 w 591807"/>
                    <a:gd name="connsiteY150" fmla="*/ 191638 h 616690"/>
                    <a:gd name="connsiteX151" fmla="*/ 379566 w 591807"/>
                    <a:gd name="connsiteY151" fmla="*/ 150298 h 616690"/>
                    <a:gd name="connsiteX152" fmla="*/ 368478 w 591807"/>
                    <a:gd name="connsiteY152" fmla="*/ 148334 h 616690"/>
                    <a:gd name="connsiteX153" fmla="*/ 339972 w 591807"/>
                    <a:gd name="connsiteY153" fmla="*/ 165577 h 616690"/>
                    <a:gd name="connsiteX154" fmla="*/ 339274 w 591807"/>
                    <a:gd name="connsiteY154" fmla="*/ 166930 h 616690"/>
                    <a:gd name="connsiteX155" fmla="*/ 340365 w 591807"/>
                    <a:gd name="connsiteY155" fmla="*/ 168022 h 616690"/>
                    <a:gd name="connsiteX156" fmla="*/ 341936 w 591807"/>
                    <a:gd name="connsiteY156" fmla="*/ 169637 h 616690"/>
                    <a:gd name="connsiteX157" fmla="*/ 341194 w 591807"/>
                    <a:gd name="connsiteY157" fmla="*/ 191201 h 616690"/>
                    <a:gd name="connsiteX158" fmla="*/ 330761 w 591807"/>
                    <a:gd name="connsiteY158" fmla="*/ 195305 h 616690"/>
                    <a:gd name="connsiteX159" fmla="*/ 319630 w 591807"/>
                    <a:gd name="connsiteY159" fmla="*/ 190459 h 616690"/>
                    <a:gd name="connsiteX160" fmla="*/ 296100 w 591807"/>
                    <a:gd name="connsiteY160" fmla="*/ 180288 h 616690"/>
                    <a:gd name="connsiteX161" fmla="*/ 274143 w 591807"/>
                    <a:gd name="connsiteY161" fmla="*/ 188931 h 616690"/>
                    <a:gd name="connsiteX162" fmla="*/ 272615 w 591807"/>
                    <a:gd name="connsiteY162" fmla="*/ 234418 h 616690"/>
                    <a:gd name="connsiteX163" fmla="*/ 271873 w 591807"/>
                    <a:gd name="connsiteY163" fmla="*/ 255983 h 616690"/>
                    <a:gd name="connsiteX164" fmla="*/ 261440 w 591807"/>
                    <a:gd name="connsiteY164" fmla="*/ 260086 h 616690"/>
                    <a:gd name="connsiteX165" fmla="*/ 250308 w 591807"/>
                    <a:gd name="connsiteY165" fmla="*/ 255241 h 616690"/>
                    <a:gd name="connsiteX166" fmla="*/ 253277 w 591807"/>
                    <a:gd name="connsiteY166" fmla="*/ 166625 h 616690"/>
                    <a:gd name="connsiteX167" fmla="*/ 296057 w 591807"/>
                    <a:gd name="connsiteY167" fmla="*/ 149774 h 616690"/>
                    <a:gd name="connsiteX168" fmla="*/ 311030 w 591807"/>
                    <a:gd name="connsiteY168" fmla="*/ 151564 h 616690"/>
                    <a:gd name="connsiteX169" fmla="*/ 312558 w 591807"/>
                    <a:gd name="connsiteY169" fmla="*/ 151957 h 616690"/>
                    <a:gd name="connsiteX170" fmla="*/ 313300 w 591807"/>
                    <a:gd name="connsiteY170" fmla="*/ 150560 h 616690"/>
                    <a:gd name="connsiteX171" fmla="*/ 351540 w 591807"/>
                    <a:gd name="connsiteY171" fmla="*/ 120177 h 616690"/>
                    <a:gd name="connsiteX172" fmla="*/ 352850 w 591807"/>
                    <a:gd name="connsiteY172" fmla="*/ 119785 h 616690"/>
                    <a:gd name="connsiteX173" fmla="*/ 353024 w 591807"/>
                    <a:gd name="connsiteY173" fmla="*/ 118431 h 616690"/>
                    <a:gd name="connsiteX174" fmla="*/ 353330 w 591807"/>
                    <a:gd name="connsiteY174" fmla="*/ 116598 h 616690"/>
                    <a:gd name="connsiteX175" fmla="*/ 348790 w 591807"/>
                    <a:gd name="connsiteY175" fmla="*/ 86303 h 616690"/>
                    <a:gd name="connsiteX176" fmla="*/ 324169 w 591807"/>
                    <a:gd name="connsiteY176" fmla="*/ 68099 h 616690"/>
                    <a:gd name="connsiteX177" fmla="*/ 314478 w 591807"/>
                    <a:gd name="connsiteY177" fmla="*/ 66920 h 616690"/>
                    <a:gd name="connsiteX178" fmla="*/ 293918 w 591807"/>
                    <a:gd name="connsiteY178" fmla="*/ 72683 h 616690"/>
                    <a:gd name="connsiteX179" fmla="*/ 275714 w 591807"/>
                    <a:gd name="connsiteY179" fmla="*/ 97303 h 616690"/>
                    <a:gd name="connsiteX180" fmla="*/ 260916 w 591807"/>
                    <a:gd name="connsiteY180" fmla="*/ 108871 h 616690"/>
                    <a:gd name="connsiteX181" fmla="*/ 257205 w 591807"/>
                    <a:gd name="connsiteY181" fmla="*/ 108435 h 616690"/>
                    <a:gd name="connsiteX182" fmla="*/ 247820 w 591807"/>
                    <a:gd name="connsiteY182" fmla="*/ 101494 h 616690"/>
                    <a:gd name="connsiteX183" fmla="*/ 246074 w 591807"/>
                    <a:gd name="connsiteY183" fmla="*/ 89926 h 616690"/>
                    <a:gd name="connsiteX184" fmla="*/ 278115 w 591807"/>
                    <a:gd name="connsiteY184" fmla="*/ 46491 h 616690"/>
                    <a:gd name="connsiteX185" fmla="*/ 287326 w 591807"/>
                    <a:gd name="connsiteY185" fmla="*/ 41820 h 616690"/>
                    <a:gd name="connsiteX186" fmla="*/ 291342 w 591807"/>
                    <a:gd name="connsiteY186" fmla="*/ 40117 h 616690"/>
                    <a:gd name="connsiteX187" fmla="*/ 287457 w 591807"/>
                    <a:gd name="connsiteY187" fmla="*/ 38066 h 616690"/>
                    <a:gd name="connsiteX188" fmla="*/ 258340 w 591807"/>
                    <a:gd name="connsiteY188" fmla="*/ 30863 h 616690"/>
                    <a:gd name="connsiteX189" fmla="*/ 198099 w 591807"/>
                    <a:gd name="connsiteY189" fmla="*/ 77572 h 616690"/>
                    <a:gd name="connsiteX190" fmla="*/ 190372 w 591807"/>
                    <a:gd name="connsiteY190" fmla="*/ 87307 h 616690"/>
                    <a:gd name="connsiteX191" fmla="*/ 183344 w 591807"/>
                    <a:gd name="connsiteY191" fmla="*/ 89053 h 616690"/>
                    <a:gd name="connsiteX192" fmla="*/ 177975 w 591807"/>
                    <a:gd name="connsiteY192" fmla="*/ 88092 h 616690"/>
                    <a:gd name="connsiteX193" fmla="*/ 156061 w 591807"/>
                    <a:gd name="connsiteY193" fmla="*/ 84120 h 616690"/>
                    <a:gd name="connsiteX194" fmla="*/ 95775 w 591807"/>
                    <a:gd name="connsiteY194" fmla="*/ 131091 h 616690"/>
                    <a:gd name="connsiteX195" fmla="*/ 94553 w 591807"/>
                    <a:gd name="connsiteY195" fmla="*/ 135980 h 616690"/>
                    <a:gd name="connsiteX196" fmla="*/ 98875 w 591807"/>
                    <a:gd name="connsiteY196" fmla="*/ 133361 h 616690"/>
                    <a:gd name="connsiteX197" fmla="*/ 135587 w 591807"/>
                    <a:gd name="connsiteY197" fmla="*/ 123146 h 616690"/>
                    <a:gd name="connsiteX198" fmla="*/ 170641 w 591807"/>
                    <a:gd name="connsiteY198" fmla="*/ 132531 h 616690"/>
                    <a:gd name="connsiteX199" fmla="*/ 176228 w 591807"/>
                    <a:gd name="connsiteY199" fmla="*/ 153354 h 616690"/>
                    <a:gd name="connsiteX200" fmla="*/ 163001 w 591807"/>
                    <a:gd name="connsiteY200" fmla="*/ 160993 h 616690"/>
                    <a:gd name="connsiteX201" fmla="*/ 155406 w 591807"/>
                    <a:gd name="connsiteY201" fmla="*/ 158942 h 616690"/>
                    <a:gd name="connsiteX202" fmla="*/ 135500 w 591807"/>
                    <a:gd name="connsiteY202" fmla="*/ 153616 h 616690"/>
                    <a:gd name="connsiteX203" fmla="*/ 100752 w 591807"/>
                    <a:gd name="connsiteY203" fmla="*/ 173653 h 616690"/>
                    <a:gd name="connsiteX204" fmla="*/ 96779 w 591807"/>
                    <a:gd name="connsiteY204" fmla="*/ 204035 h 616690"/>
                    <a:gd name="connsiteX205" fmla="*/ 115419 w 591807"/>
                    <a:gd name="connsiteY205" fmla="*/ 228307 h 616690"/>
                    <a:gd name="connsiteX206" fmla="*/ 116249 w 591807"/>
                    <a:gd name="connsiteY206" fmla="*/ 228831 h 616690"/>
                    <a:gd name="connsiteX207" fmla="*/ 117515 w 591807"/>
                    <a:gd name="connsiteY207" fmla="*/ 229704 h 616690"/>
                    <a:gd name="connsiteX208" fmla="*/ 118781 w 591807"/>
                    <a:gd name="connsiteY208" fmla="*/ 228787 h 616690"/>
                    <a:gd name="connsiteX209" fmla="*/ 158374 w 591807"/>
                    <a:gd name="connsiteY209" fmla="*/ 214774 h 616690"/>
                    <a:gd name="connsiteX210" fmla="*/ 185396 w 591807"/>
                    <a:gd name="connsiteY210" fmla="*/ 220929 h 616690"/>
                    <a:gd name="connsiteX211" fmla="*/ 193210 w 591807"/>
                    <a:gd name="connsiteY211" fmla="*/ 229616 h 616690"/>
                    <a:gd name="connsiteX212" fmla="*/ 192555 w 591807"/>
                    <a:gd name="connsiteY212" fmla="*/ 241272 h 616690"/>
                    <a:gd name="connsiteX213" fmla="*/ 178804 w 591807"/>
                    <a:gd name="connsiteY213" fmla="*/ 249915 h 616690"/>
                    <a:gd name="connsiteX214" fmla="*/ 172212 w 591807"/>
                    <a:gd name="connsiteY214" fmla="*/ 248387 h 616690"/>
                    <a:gd name="connsiteX215" fmla="*/ 158331 w 591807"/>
                    <a:gd name="connsiteY215" fmla="*/ 245201 h 616690"/>
                    <a:gd name="connsiteX216" fmla="*/ 129257 w 591807"/>
                    <a:gd name="connsiteY216" fmla="*/ 263448 h 616690"/>
                    <a:gd name="connsiteX217" fmla="*/ 127904 w 591807"/>
                    <a:gd name="connsiteY217" fmla="*/ 288024 h 616690"/>
                    <a:gd name="connsiteX218" fmla="*/ 144318 w 591807"/>
                    <a:gd name="connsiteY218" fmla="*/ 306359 h 616690"/>
                    <a:gd name="connsiteX219" fmla="*/ 151477 w 591807"/>
                    <a:gd name="connsiteY219" fmla="*/ 326701 h 616690"/>
                    <a:gd name="connsiteX220" fmla="*/ 137726 w 591807"/>
                    <a:gd name="connsiteY220" fmla="*/ 335345 h 616690"/>
                    <a:gd name="connsiteX221" fmla="*/ 131135 w 591807"/>
                    <a:gd name="connsiteY221" fmla="*/ 333817 h 616690"/>
                    <a:gd name="connsiteX222" fmla="*/ 99311 w 591807"/>
                    <a:gd name="connsiteY222" fmla="*/ 255983 h 616690"/>
                    <a:gd name="connsiteX223" fmla="*/ 99879 w 591807"/>
                    <a:gd name="connsiteY223" fmla="*/ 254411 h 616690"/>
                    <a:gd name="connsiteX224" fmla="*/ 98438 w 591807"/>
                    <a:gd name="connsiteY224" fmla="*/ 253538 h 616690"/>
                    <a:gd name="connsiteX225" fmla="*/ 67270 w 591807"/>
                    <a:gd name="connsiteY225" fmla="*/ 211806 h 616690"/>
                    <a:gd name="connsiteX226" fmla="*/ 64912 w 591807"/>
                    <a:gd name="connsiteY226" fmla="*/ 190023 h 616690"/>
                    <a:gd name="connsiteX227" fmla="*/ 65043 w 591807"/>
                    <a:gd name="connsiteY227" fmla="*/ 186923 h 616690"/>
                    <a:gd name="connsiteX228" fmla="*/ 62119 w 591807"/>
                    <a:gd name="connsiteY228" fmla="*/ 187971 h 616690"/>
                    <a:gd name="connsiteX229" fmla="*/ 30121 w 591807"/>
                    <a:gd name="connsiteY229" fmla="*/ 233545 h 616690"/>
                    <a:gd name="connsiteX230" fmla="*/ 42169 w 591807"/>
                    <a:gd name="connsiteY230" fmla="*/ 265456 h 616690"/>
                    <a:gd name="connsiteX231" fmla="*/ 42169 w 591807"/>
                    <a:gd name="connsiteY231" fmla="*/ 285580 h 616690"/>
                    <a:gd name="connsiteX232" fmla="*/ 30121 w 591807"/>
                    <a:gd name="connsiteY232" fmla="*/ 317490 h 616690"/>
                    <a:gd name="connsiteX233" fmla="*/ 56793 w 591807"/>
                    <a:gd name="connsiteY233" fmla="*/ 360751 h 616690"/>
                    <a:gd name="connsiteX234" fmla="*/ 64694 w 591807"/>
                    <a:gd name="connsiteY234" fmla="*/ 370573 h 616690"/>
                    <a:gd name="connsiteX235" fmla="*/ 62468 w 591807"/>
                    <a:gd name="connsiteY235" fmla="*/ 383014 h 616690"/>
                    <a:gd name="connsiteX236" fmla="*/ 53999 w 591807"/>
                    <a:gd name="connsiteY236" fmla="*/ 410385 h 616690"/>
                    <a:gd name="connsiteX237" fmla="*/ 75739 w 591807"/>
                    <a:gd name="connsiteY237" fmla="*/ 450764 h 616690"/>
                    <a:gd name="connsiteX238" fmla="*/ 80147 w 591807"/>
                    <a:gd name="connsiteY238" fmla="*/ 453689 h 616690"/>
                    <a:gd name="connsiteX239" fmla="*/ 78925 w 591807"/>
                    <a:gd name="connsiteY239" fmla="*/ 448538 h 616690"/>
                    <a:gd name="connsiteX240" fmla="*/ 78052 w 591807"/>
                    <a:gd name="connsiteY240" fmla="*/ 419857 h 616690"/>
                    <a:gd name="connsiteX241" fmla="*/ 106994 w 591807"/>
                    <a:gd name="connsiteY241" fmla="*/ 374283 h 616690"/>
                    <a:gd name="connsiteX242" fmla="*/ 115725 w 591807"/>
                    <a:gd name="connsiteY242" fmla="*/ 371533 h 616690"/>
                    <a:gd name="connsiteX243" fmla="*/ 128210 w 591807"/>
                    <a:gd name="connsiteY243" fmla="*/ 378037 h 616690"/>
                    <a:gd name="connsiteX244" fmla="*/ 124499 w 591807"/>
                    <a:gd name="connsiteY244" fmla="*/ 399297 h 616690"/>
                    <a:gd name="connsiteX245" fmla="*/ 108086 w 591807"/>
                    <a:gd name="connsiteY245" fmla="*/ 425139 h 616690"/>
                    <a:gd name="connsiteX246" fmla="*/ 114765 w 591807"/>
                    <a:gd name="connsiteY246" fmla="*/ 455042 h 616690"/>
                    <a:gd name="connsiteX247" fmla="*/ 147548 w 591807"/>
                    <a:gd name="connsiteY247" fmla="*/ 472067 h 616690"/>
                    <a:gd name="connsiteX248" fmla="*/ 170466 w 591807"/>
                    <a:gd name="connsiteY248" fmla="*/ 464820 h 616690"/>
                    <a:gd name="connsiteX249" fmla="*/ 179197 w 591807"/>
                    <a:gd name="connsiteY249" fmla="*/ 462070 h 616690"/>
                    <a:gd name="connsiteX250" fmla="*/ 191682 w 591807"/>
                    <a:gd name="connsiteY250" fmla="*/ 468574 h 616690"/>
                    <a:gd name="connsiteX251" fmla="*/ 194214 w 591807"/>
                    <a:gd name="connsiteY251" fmla="*/ 479968 h 616690"/>
                    <a:gd name="connsiteX252" fmla="*/ 187971 w 591807"/>
                    <a:gd name="connsiteY252" fmla="*/ 489834 h 616690"/>
                    <a:gd name="connsiteX253" fmla="*/ 147592 w 591807"/>
                    <a:gd name="connsiteY253" fmla="*/ 502668 h 616690"/>
                    <a:gd name="connsiteX254" fmla="*/ 135282 w 591807"/>
                    <a:gd name="connsiteY254" fmla="*/ 501576 h 616690"/>
                    <a:gd name="connsiteX255" fmla="*/ 111054 w 591807"/>
                    <a:gd name="connsiteY255" fmla="*/ 492540 h 616690"/>
                    <a:gd name="connsiteX256" fmla="*/ 107387 w 591807"/>
                    <a:gd name="connsiteY256" fmla="*/ 490357 h 616690"/>
                    <a:gd name="connsiteX257" fmla="*/ 107911 w 591807"/>
                    <a:gd name="connsiteY257" fmla="*/ 494592 h 616690"/>
                    <a:gd name="connsiteX258" fmla="*/ 155930 w 591807"/>
                    <a:gd name="connsiteY258" fmla="*/ 536892 h 616690"/>
                    <a:gd name="connsiteX259" fmla="*/ 190416 w 591807"/>
                    <a:gd name="connsiteY259" fmla="*/ 522486 h 616690"/>
                    <a:gd name="connsiteX260" fmla="*/ 201285 w 591807"/>
                    <a:gd name="connsiteY260" fmla="*/ 517946 h 61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Lst>
                  <a:rect l="l" t="t" r="r" b="b"/>
                  <a:pathLst>
                    <a:path w="591807" h="616690">
                      <a:moveTo>
                        <a:pt x="265194" y="616690"/>
                      </a:moveTo>
                      <a:cubicBezTo>
                        <a:pt x="230882" y="616690"/>
                        <a:pt x="200718" y="594776"/>
                        <a:pt x="190110" y="562123"/>
                      </a:cubicBezTo>
                      <a:lnTo>
                        <a:pt x="189412" y="559984"/>
                      </a:lnTo>
                      <a:lnTo>
                        <a:pt x="187316" y="560857"/>
                      </a:lnTo>
                      <a:cubicBezTo>
                        <a:pt x="177538" y="565004"/>
                        <a:pt x="167149" y="567144"/>
                        <a:pt x="156366" y="567144"/>
                      </a:cubicBezTo>
                      <a:cubicBezTo>
                        <a:pt x="112844" y="567144"/>
                        <a:pt x="77441" y="531741"/>
                        <a:pt x="77441" y="488218"/>
                      </a:cubicBezTo>
                      <a:lnTo>
                        <a:pt x="77441" y="484988"/>
                      </a:lnTo>
                      <a:cubicBezTo>
                        <a:pt x="77441" y="484988"/>
                        <a:pt x="76088" y="484464"/>
                        <a:pt x="76088" y="484464"/>
                      </a:cubicBezTo>
                      <a:cubicBezTo>
                        <a:pt x="44832" y="473202"/>
                        <a:pt x="23835" y="443343"/>
                        <a:pt x="23835" y="410210"/>
                      </a:cubicBezTo>
                      <a:cubicBezTo>
                        <a:pt x="23835" y="400039"/>
                        <a:pt x="25755" y="390129"/>
                        <a:pt x="29510" y="380788"/>
                      </a:cubicBezTo>
                      <a:lnTo>
                        <a:pt x="30077" y="379347"/>
                      </a:lnTo>
                      <a:lnTo>
                        <a:pt x="28898" y="378387"/>
                      </a:lnTo>
                      <a:cubicBezTo>
                        <a:pt x="10520" y="363414"/>
                        <a:pt x="0" y="341150"/>
                        <a:pt x="0" y="317316"/>
                      </a:cubicBezTo>
                      <a:cubicBezTo>
                        <a:pt x="0" y="302867"/>
                        <a:pt x="3972" y="288723"/>
                        <a:pt x="11437" y="276413"/>
                      </a:cubicBezTo>
                      <a:lnTo>
                        <a:pt x="12092" y="275321"/>
                      </a:lnTo>
                      <a:lnTo>
                        <a:pt x="11437" y="274230"/>
                      </a:lnTo>
                      <a:cubicBezTo>
                        <a:pt x="3972" y="261876"/>
                        <a:pt x="0" y="247732"/>
                        <a:pt x="0" y="233327"/>
                      </a:cubicBezTo>
                      <a:cubicBezTo>
                        <a:pt x="0" y="196352"/>
                        <a:pt x="26236" y="163874"/>
                        <a:pt x="62381" y="156148"/>
                      </a:cubicBezTo>
                      <a:lnTo>
                        <a:pt x="64170" y="155755"/>
                      </a:lnTo>
                      <a:lnTo>
                        <a:pt x="63996" y="153922"/>
                      </a:lnTo>
                      <a:cubicBezTo>
                        <a:pt x="63777" y="151302"/>
                        <a:pt x="63647" y="148596"/>
                        <a:pt x="63647" y="145933"/>
                      </a:cubicBezTo>
                      <a:cubicBezTo>
                        <a:pt x="63647" y="94815"/>
                        <a:pt x="105248" y="53213"/>
                        <a:pt x="156366" y="53213"/>
                      </a:cubicBezTo>
                      <a:cubicBezTo>
                        <a:pt x="161736" y="53213"/>
                        <a:pt x="167149" y="53694"/>
                        <a:pt x="172387" y="54610"/>
                      </a:cubicBezTo>
                      <a:lnTo>
                        <a:pt x="173958" y="54872"/>
                      </a:lnTo>
                      <a:lnTo>
                        <a:pt x="174613" y="53432"/>
                      </a:lnTo>
                      <a:cubicBezTo>
                        <a:pt x="189761" y="20954"/>
                        <a:pt x="222719" y="0"/>
                        <a:pt x="258646" y="0"/>
                      </a:cubicBezTo>
                      <a:cubicBezTo>
                        <a:pt x="284401" y="0"/>
                        <a:pt x="308280" y="10215"/>
                        <a:pt x="325828" y="28768"/>
                      </a:cubicBezTo>
                      <a:lnTo>
                        <a:pt x="327051" y="30033"/>
                      </a:lnTo>
                      <a:lnTo>
                        <a:pt x="328491" y="29029"/>
                      </a:lnTo>
                      <a:cubicBezTo>
                        <a:pt x="343770" y="18640"/>
                        <a:pt x="361711" y="13140"/>
                        <a:pt x="380439" y="13140"/>
                      </a:cubicBezTo>
                      <a:cubicBezTo>
                        <a:pt x="420338" y="13140"/>
                        <a:pt x="455653" y="38415"/>
                        <a:pt x="468269" y="76044"/>
                      </a:cubicBezTo>
                      <a:lnTo>
                        <a:pt x="468706" y="77397"/>
                      </a:lnTo>
                      <a:lnTo>
                        <a:pt x="470146" y="77397"/>
                      </a:lnTo>
                      <a:cubicBezTo>
                        <a:pt x="512926" y="78881"/>
                        <a:pt x="546409" y="113542"/>
                        <a:pt x="546409" y="156322"/>
                      </a:cubicBezTo>
                      <a:cubicBezTo>
                        <a:pt x="546409" y="163874"/>
                        <a:pt x="545317" y="171383"/>
                        <a:pt x="543178" y="178629"/>
                      </a:cubicBezTo>
                      <a:lnTo>
                        <a:pt x="542654" y="180375"/>
                      </a:lnTo>
                      <a:lnTo>
                        <a:pt x="544313" y="181117"/>
                      </a:lnTo>
                      <a:cubicBezTo>
                        <a:pt x="573168" y="193690"/>
                        <a:pt x="591808" y="222108"/>
                        <a:pt x="591808" y="253538"/>
                      </a:cubicBezTo>
                      <a:cubicBezTo>
                        <a:pt x="591808" y="272833"/>
                        <a:pt x="584823" y="291386"/>
                        <a:pt x="572077" y="305748"/>
                      </a:cubicBezTo>
                      <a:lnTo>
                        <a:pt x="570854" y="307101"/>
                      </a:lnTo>
                      <a:lnTo>
                        <a:pt x="572077" y="308454"/>
                      </a:lnTo>
                      <a:cubicBezTo>
                        <a:pt x="584780" y="322816"/>
                        <a:pt x="591808" y="341369"/>
                        <a:pt x="591808" y="360663"/>
                      </a:cubicBezTo>
                      <a:cubicBezTo>
                        <a:pt x="591808" y="389475"/>
                        <a:pt x="576093" y="416016"/>
                        <a:pt x="550817" y="429898"/>
                      </a:cubicBezTo>
                      <a:lnTo>
                        <a:pt x="549377" y="430683"/>
                      </a:lnTo>
                      <a:lnTo>
                        <a:pt x="549813" y="432255"/>
                      </a:lnTo>
                      <a:cubicBezTo>
                        <a:pt x="551822" y="439283"/>
                        <a:pt x="552826" y="446530"/>
                        <a:pt x="552826" y="453820"/>
                      </a:cubicBezTo>
                      <a:cubicBezTo>
                        <a:pt x="552826" y="497342"/>
                        <a:pt x="517423" y="532745"/>
                        <a:pt x="473900" y="532745"/>
                      </a:cubicBezTo>
                      <a:cubicBezTo>
                        <a:pt x="469273" y="532745"/>
                        <a:pt x="464646" y="532352"/>
                        <a:pt x="460106" y="531522"/>
                      </a:cubicBezTo>
                      <a:lnTo>
                        <a:pt x="458098" y="531173"/>
                      </a:lnTo>
                      <a:lnTo>
                        <a:pt x="457705" y="533181"/>
                      </a:lnTo>
                      <a:cubicBezTo>
                        <a:pt x="450284" y="569850"/>
                        <a:pt x="417762" y="596435"/>
                        <a:pt x="380351" y="596435"/>
                      </a:cubicBezTo>
                      <a:cubicBezTo>
                        <a:pt x="363370" y="596435"/>
                        <a:pt x="347218" y="591153"/>
                        <a:pt x="333599" y="581113"/>
                      </a:cubicBezTo>
                      <a:lnTo>
                        <a:pt x="331852" y="579847"/>
                      </a:lnTo>
                      <a:lnTo>
                        <a:pt x="330630" y="581636"/>
                      </a:lnTo>
                      <a:cubicBezTo>
                        <a:pt x="316006" y="603463"/>
                        <a:pt x="291517" y="616515"/>
                        <a:pt x="265063" y="616515"/>
                      </a:cubicBezTo>
                      <a:close/>
                      <a:moveTo>
                        <a:pt x="201722" y="517641"/>
                      </a:moveTo>
                      <a:cubicBezTo>
                        <a:pt x="203905" y="517641"/>
                        <a:pt x="206044" y="518121"/>
                        <a:pt x="208052" y="518994"/>
                      </a:cubicBezTo>
                      <a:cubicBezTo>
                        <a:pt x="213858" y="521613"/>
                        <a:pt x="217437" y="527681"/>
                        <a:pt x="216957" y="534011"/>
                      </a:cubicBezTo>
                      <a:cubicBezTo>
                        <a:pt x="216870" y="535451"/>
                        <a:pt x="216782" y="536630"/>
                        <a:pt x="216782" y="537721"/>
                      </a:cubicBezTo>
                      <a:cubicBezTo>
                        <a:pt x="216782" y="564437"/>
                        <a:pt x="238522" y="586133"/>
                        <a:pt x="265194" y="586133"/>
                      </a:cubicBezTo>
                      <a:cubicBezTo>
                        <a:pt x="287763" y="586133"/>
                        <a:pt x="307101" y="570810"/>
                        <a:pt x="312296" y="548896"/>
                      </a:cubicBezTo>
                      <a:cubicBezTo>
                        <a:pt x="313693" y="542960"/>
                        <a:pt x="318495" y="538420"/>
                        <a:pt x="324519" y="537372"/>
                      </a:cubicBezTo>
                      <a:cubicBezTo>
                        <a:pt x="325392" y="537197"/>
                        <a:pt x="326309" y="537154"/>
                        <a:pt x="327182" y="537154"/>
                      </a:cubicBezTo>
                      <a:cubicBezTo>
                        <a:pt x="332333" y="537154"/>
                        <a:pt x="337091" y="539729"/>
                        <a:pt x="339928" y="544051"/>
                      </a:cubicBezTo>
                      <a:cubicBezTo>
                        <a:pt x="348921" y="557802"/>
                        <a:pt x="364112" y="566052"/>
                        <a:pt x="380482" y="566052"/>
                      </a:cubicBezTo>
                      <a:cubicBezTo>
                        <a:pt x="403749" y="566052"/>
                        <a:pt x="423743" y="549464"/>
                        <a:pt x="428064" y="526633"/>
                      </a:cubicBezTo>
                      <a:lnTo>
                        <a:pt x="428676" y="523359"/>
                      </a:lnTo>
                      <a:lnTo>
                        <a:pt x="425445" y="524276"/>
                      </a:lnTo>
                      <a:cubicBezTo>
                        <a:pt x="419203" y="526066"/>
                        <a:pt x="412786" y="526939"/>
                        <a:pt x="406369" y="526939"/>
                      </a:cubicBezTo>
                      <a:cubicBezTo>
                        <a:pt x="400475" y="526939"/>
                        <a:pt x="394582" y="526197"/>
                        <a:pt x="388820" y="524713"/>
                      </a:cubicBezTo>
                      <a:cubicBezTo>
                        <a:pt x="373585" y="520827"/>
                        <a:pt x="360445" y="512271"/>
                        <a:pt x="350798" y="499961"/>
                      </a:cubicBezTo>
                      <a:lnTo>
                        <a:pt x="349532" y="498346"/>
                      </a:lnTo>
                      <a:lnTo>
                        <a:pt x="347917" y="499568"/>
                      </a:lnTo>
                      <a:cubicBezTo>
                        <a:pt x="338226" y="506946"/>
                        <a:pt x="326701" y="511267"/>
                        <a:pt x="314566" y="512140"/>
                      </a:cubicBezTo>
                      <a:cubicBezTo>
                        <a:pt x="313038" y="512228"/>
                        <a:pt x="311554" y="512315"/>
                        <a:pt x="310026" y="512315"/>
                      </a:cubicBezTo>
                      <a:cubicBezTo>
                        <a:pt x="295009" y="512315"/>
                        <a:pt x="280429" y="506858"/>
                        <a:pt x="269035" y="496993"/>
                      </a:cubicBezTo>
                      <a:cubicBezTo>
                        <a:pt x="256376" y="486036"/>
                        <a:pt x="248780" y="470757"/>
                        <a:pt x="247558" y="454082"/>
                      </a:cubicBezTo>
                      <a:cubicBezTo>
                        <a:pt x="246947" y="445700"/>
                        <a:pt x="253320" y="438366"/>
                        <a:pt x="261702" y="437799"/>
                      </a:cubicBezTo>
                      <a:cubicBezTo>
                        <a:pt x="262095" y="437799"/>
                        <a:pt x="262444" y="437799"/>
                        <a:pt x="262793" y="437799"/>
                      </a:cubicBezTo>
                      <a:cubicBezTo>
                        <a:pt x="270738" y="437799"/>
                        <a:pt x="277417" y="444041"/>
                        <a:pt x="277984" y="451986"/>
                      </a:cubicBezTo>
                      <a:cubicBezTo>
                        <a:pt x="278595" y="460542"/>
                        <a:pt x="282524" y="468400"/>
                        <a:pt x="288985" y="474031"/>
                      </a:cubicBezTo>
                      <a:cubicBezTo>
                        <a:pt x="294834" y="479095"/>
                        <a:pt x="302299" y="481889"/>
                        <a:pt x="310026" y="481889"/>
                      </a:cubicBezTo>
                      <a:cubicBezTo>
                        <a:pt x="310812" y="481889"/>
                        <a:pt x="311554" y="481889"/>
                        <a:pt x="312339" y="481801"/>
                      </a:cubicBezTo>
                      <a:cubicBezTo>
                        <a:pt x="330019" y="480535"/>
                        <a:pt x="343421" y="465126"/>
                        <a:pt x="342155" y="447403"/>
                      </a:cubicBezTo>
                      <a:cubicBezTo>
                        <a:pt x="341849" y="443343"/>
                        <a:pt x="343159" y="439414"/>
                        <a:pt x="345865" y="436315"/>
                      </a:cubicBezTo>
                      <a:cubicBezTo>
                        <a:pt x="348572" y="433215"/>
                        <a:pt x="352239" y="431382"/>
                        <a:pt x="356298" y="431076"/>
                      </a:cubicBezTo>
                      <a:cubicBezTo>
                        <a:pt x="356691" y="431076"/>
                        <a:pt x="357040" y="431076"/>
                        <a:pt x="357433" y="431076"/>
                      </a:cubicBezTo>
                      <a:cubicBezTo>
                        <a:pt x="365378" y="431076"/>
                        <a:pt x="372057" y="437319"/>
                        <a:pt x="372625" y="445264"/>
                      </a:cubicBezTo>
                      <a:cubicBezTo>
                        <a:pt x="373279" y="454256"/>
                        <a:pt x="371970" y="463118"/>
                        <a:pt x="368827" y="471586"/>
                      </a:cubicBezTo>
                      <a:lnTo>
                        <a:pt x="368347" y="472852"/>
                      </a:lnTo>
                      <a:lnTo>
                        <a:pt x="369307" y="473813"/>
                      </a:lnTo>
                      <a:cubicBezTo>
                        <a:pt x="370311" y="474773"/>
                        <a:pt x="371140" y="475821"/>
                        <a:pt x="371795" y="476912"/>
                      </a:cubicBezTo>
                      <a:cubicBezTo>
                        <a:pt x="377252" y="486079"/>
                        <a:pt x="385939" y="492627"/>
                        <a:pt x="396328" y="495247"/>
                      </a:cubicBezTo>
                      <a:cubicBezTo>
                        <a:pt x="399602" y="496076"/>
                        <a:pt x="402964" y="496513"/>
                        <a:pt x="406281" y="496513"/>
                      </a:cubicBezTo>
                      <a:cubicBezTo>
                        <a:pt x="413397" y="496513"/>
                        <a:pt x="420425" y="494548"/>
                        <a:pt x="426624" y="490881"/>
                      </a:cubicBezTo>
                      <a:cubicBezTo>
                        <a:pt x="435791" y="485425"/>
                        <a:pt x="442295" y="476738"/>
                        <a:pt x="444958" y="466348"/>
                      </a:cubicBezTo>
                      <a:cubicBezTo>
                        <a:pt x="447621" y="455959"/>
                        <a:pt x="446050" y="445220"/>
                        <a:pt x="440593" y="436053"/>
                      </a:cubicBezTo>
                      <a:cubicBezTo>
                        <a:pt x="436315" y="428806"/>
                        <a:pt x="438672" y="419421"/>
                        <a:pt x="445919" y="415143"/>
                      </a:cubicBezTo>
                      <a:cubicBezTo>
                        <a:pt x="448276" y="413746"/>
                        <a:pt x="450982" y="413004"/>
                        <a:pt x="453689" y="413004"/>
                      </a:cubicBezTo>
                      <a:cubicBezTo>
                        <a:pt x="459058" y="413004"/>
                        <a:pt x="464078" y="415885"/>
                        <a:pt x="466829" y="420468"/>
                      </a:cubicBezTo>
                      <a:cubicBezTo>
                        <a:pt x="481278" y="444827"/>
                        <a:pt x="479794" y="475341"/>
                        <a:pt x="463031" y="498215"/>
                      </a:cubicBezTo>
                      <a:lnTo>
                        <a:pt x="461110" y="500834"/>
                      </a:lnTo>
                      <a:lnTo>
                        <a:pt x="464297" y="501489"/>
                      </a:lnTo>
                      <a:cubicBezTo>
                        <a:pt x="467527" y="502144"/>
                        <a:pt x="470801" y="502493"/>
                        <a:pt x="473988" y="502493"/>
                      </a:cubicBezTo>
                      <a:cubicBezTo>
                        <a:pt x="500703" y="502493"/>
                        <a:pt x="522399" y="480754"/>
                        <a:pt x="522399" y="454082"/>
                      </a:cubicBezTo>
                      <a:cubicBezTo>
                        <a:pt x="522399" y="445656"/>
                        <a:pt x="520173" y="437362"/>
                        <a:pt x="516026" y="430072"/>
                      </a:cubicBezTo>
                      <a:cubicBezTo>
                        <a:pt x="513669" y="425969"/>
                        <a:pt x="513363" y="420949"/>
                        <a:pt x="515196" y="416627"/>
                      </a:cubicBezTo>
                      <a:cubicBezTo>
                        <a:pt x="517030" y="412262"/>
                        <a:pt x="520828" y="408988"/>
                        <a:pt x="525368" y="407765"/>
                      </a:cubicBezTo>
                      <a:cubicBezTo>
                        <a:pt x="546583" y="402178"/>
                        <a:pt x="561382" y="382927"/>
                        <a:pt x="561382" y="360969"/>
                      </a:cubicBezTo>
                      <a:cubicBezTo>
                        <a:pt x="561382" y="352719"/>
                        <a:pt x="559286" y="344555"/>
                        <a:pt x="555270" y="337396"/>
                      </a:cubicBezTo>
                      <a:lnTo>
                        <a:pt x="553349" y="333991"/>
                      </a:lnTo>
                      <a:lnTo>
                        <a:pt x="551603" y="337484"/>
                      </a:lnTo>
                      <a:cubicBezTo>
                        <a:pt x="540690" y="359354"/>
                        <a:pt x="519693" y="373847"/>
                        <a:pt x="495509" y="376248"/>
                      </a:cubicBezTo>
                      <a:cubicBezTo>
                        <a:pt x="494985" y="376291"/>
                        <a:pt x="494461" y="376335"/>
                        <a:pt x="493981" y="376335"/>
                      </a:cubicBezTo>
                      <a:cubicBezTo>
                        <a:pt x="486123" y="376335"/>
                        <a:pt x="479619" y="370442"/>
                        <a:pt x="478833" y="362584"/>
                      </a:cubicBezTo>
                      <a:cubicBezTo>
                        <a:pt x="478004" y="354203"/>
                        <a:pt x="484115" y="346738"/>
                        <a:pt x="492497" y="345909"/>
                      </a:cubicBezTo>
                      <a:cubicBezTo>
                        <a:pt x="503104" y="344861"/>
                        <a:pt x="512708" y="339710"/>
                        <a:pt x="519474" y="331459"/>
                      </a:cubicBezTo>
                      <a:cubicBezTo>
                        <a:pt x="526241" y="323209"/>
                        <a:pt x="529384" y="312776"/>
                        <a:pt x="528336" y="302168"/>
                      </a:cubicBezTo>
                      <a:cubicBezTo>
                        <a:pt x="526284" y="281607"/>
                        <a:pt x="509216" y="266110"/>
                        <a:pt x="488568" y="266110"/>
                      </a:cubicBezTo>
                      <a:cubicBezTo>
                        <a:pt x="487258" y="266110"/>
                        <a:pt x="485905" y="266198"/>
                        <a:pt x="484552" y="266329"/>
                      </a:cubicBezTo>
                      <a:cubicBezTo>
                        <a:pt x="484028" y="266372"/>
                        <a:pt x="483504" y="266416"/>
                        <a:pt x="483024" y="266416"/>
                      </a:cubicBezTo>
                      <a:cubicBezTo>
                        <a:pt x="475166" y="266416"/>
                        <a:pt x="468662" y="260523"/>
                        <a:pt x="467876" y="252665"/>
                      </a:cubicBezTo>
                      <a:cubicBezTo>
                        <a:pt x="467047" y="244284"/>
                        <a:pt x="473158" y="236819"/>
                        <a:pt x="481540" y="235990"/>
                      </a:cubicBezTo>
                      <a:cubicBezTo>
                        <a:pt x="483853" y="235771"/>
                        <a:pt x="486211" y="235640"/>
                        <a:pt x="488524" y="235640"/>
                      </a:cubicBezTo>
                      <a:cubicBezTo>
                        <a:pt x="515589" y="235640"/>
                        <a:pt x="540603" y="251487"/>
                        <a:pt x="552258" y="276020"/>
                      </a:cubicBezTo>
                      <a:lnTo>
                        <a:pt x="554048" y="279818"/>
                      </a:lnTo>
                      <a:lnTo>
                        <a:pt x="555969" y="276107"/>
                      </a:lnTo>
                      <a:cubicBezTo>
                        <a:pt x="559505" y="269253"/>
                        <a:pt x="561382" y="261571"/>
                        <a:pt x="561382" y="253888"/>
                      </a:cubicBezTo>
                      <a:cubicBezTo>
                        <a:pt x="561382" y="229660"/>
                        <a:pt x="543309" y="209012"/>
                        <a:pt x="519300" y="205913"/>
                      </a:cubicBezTo>
                      <a:cubicBezTo>
                        <a:pt x="514105" y="205258"/>
                        <a:pt x="509696" y="201984"/>
                        <a:pt x="507470" y="197269"/>
                      </a:cubicBezTo>
                      <a:cubicBezTo>
                        <a:pt x="505243" y="192511"/>
                        <a:pt x="505593" y="187054"/>
                        <a:pt x="508386" y="182645"/>
                      </a:cubicBezTo>
                      <a:cubicBezTo>
                        <a:pt x="513319" y="174875"/>
                        <a:pt x="515895" y="165926"/>
                        <a:pt x="515895" y="156759"/>
                      </a:cubicBezTo>
                      <a:cubicBezTo>
                        <a:pt x="515895" y="130043"/>
                        <a:pt x="494155" y="108347"/>
                        <a:pt x="467483" y="108347"/>
                      </a:cubicBezTo>
                      <a:cubicBezTo>
                        <a:pt x="464820" y="108347"/>
                        <a:pt x="462114" y="108566"/>
                        <a:pt x="459407" y="109046"/>
                      </a:cubicBezTo>
                      <a:cubicBezTo>
                        <a:pt x="458578" y="109177"/>
                        <a:pt x="457749" y="109264"/>
                        <a:pt x="456876" y="109264"/>
                      </a:cubicBezTo>
                      <a:cubicBezTo>
                        <a:pt x="453645" y="109264"/>
                        <a:pt x="450590" y="108260"/>
                        <a:pt x="447970" y="106383"/>
                      </a:cubicBezTo>
                      <a:cubicBezTo>
                        <a:pt x="444696" y="104026"/>
                        <a:pt x="442426" y="100403"/>
                        <a:pt x="441815" y="96386"/>
                      </a:cubicBezTo>
                      <a:cubicBezTo>
                        <a:pt x="436970" y="66091"/>
                        <a:pt x="411171" y="44090"/>
                        <a:pt x="380395" y="44090"/>
                      </a:cubicBezTo>
                      <a:cubicBezTo>
                        <a:pt x="372974" y="44090"/>
                        <a:pt x="365727" y="45356"/>
                        <a:pt x="358830" y="47888"/>
                      </a:cubicBezTo>
                      <a:lnTo>
                        <a:pt x="355338" y="49154"/>
                      </a:lnTo>
                      <a:lnTo>
                        <a:pt x="358263" y="51424"/>
                      </a:lnTo>
                      <a:cubicBezTo>
                        <a:pt x="364985" y="56706"/>
                        <a:pt x="370660" y="63123"/>
                        <a:pt x="375113" y="70500"/>
                      </a:cubicBezTo>
                      <a:cubicBezTo>
                        <a:pt x="383800" y="84906"/>
                        <a:pt x="386987" y="101319"/>
                        <a:pt x="384367" y="117908"/>
                      </a:cubicBezTo>
                      <a:lnTo>
                        <a:pt x="384062" y="119741"/>
                      </a:lnTo>
                      <a:lnTo>
                        <a:pt x="385808" y="120265"/>
                      </a:lnTo>
                      <a:cubicBezTo>
                        <a:pt x="387249" y="120701"/>
                        <a:pt x="388733" y="121138"/>
                        <a:pt x="390173" y="121662"/>
                      </a:cubicBezTo>
                      <a:cubicBezTo>
                        <a:pt x="422608" y="133623"/>
                        <a:pt x="439283" y="169724"/>
                        <a:pt x="427322" y="202158"/>
                      </a:cubicBezTo>
                      <a:cubicBezTo>
                        <a:pt x="425140" y="208139"/>
                        <a:pt x="419377" y="212155"/>
                        <a:pt x="413004" y="212155"/>
                      </a:cubicBezTo>
                      <a:cubicBezTo>
                        <a:pt x="411214" y="212155"/>
                        <a:pt x="409424" y="211849"/>
                        <a:pt x="407722" y="211195"/>
                      </a:cubicBezTo>
                      <a:cubicBezTo>
                        <a:pt x="403880" y="209798"/>
                        <a:pt x="400868" y="206960"/>
                        <a:pt x="399122" y="203293"/>
                      </a:cubicBezTo>
                      <a:cubicBezTo>
                        <a:pt x="397420" y="199583"/>
                        <a:pt x="397245" y="195436"/>
                        <a:pt x="398642" y="191638"/>
                      </a:cubicBezTo>
                      <a:cubicBezTo>
                        <a:pt x="404754" y="175006"/>
                        <a:pt x="396197" y="156453"/>
                        <a:pt x="379566" y="150298"/>
                      </a:cubicBezTo>
                      <a:cubicBezTo>
                        <a:pt x="375986" y="148989"/>
                        <a:pt x="372275" y="148334"/>
                        <a:pt x="368478" y="148334"/>
                      </a:cubicBezTo>
                      <a:cubicBezTo>
                        <a:pt x="356473" y="148334"/>
                        <a:pt x="345516" y="154926"/>
                        <a:pt x="339972" y="165577"/>
                      </a:cubicBezTo>
                      <a:lnTo>
                        <a:pt x="339274" y="166930"/>
                      </a:lnTo>
                      <a:lnTo>
                        <a:pt x="340365" y="168022"/>
                      </a:lnTo>
                      <a:cubicBezTo>
                        <a:pt x="341107" y="168764"/>
                        <a:pt x="341544" y="169200"/>
                        <a:pt x="341936" y="169637"/>
                      </a:cubicBezTo>
                      <a:cubicBezTo>
                        <a:pt x="347699" y="175792"/>
                        <a:pt x="347349" y="185439"/>
                        <a:pt x="341194" y="191201"/>
                      </a:cubicBezTo>
                      <a:cubicBezTo>
                        <a:pt x="338357" y="193864"/>
                        <a:pt x="334646" y="195305"/>
                        <a:pt x="330761" y="195305"/>
                      </a:cubicBezTo>
                      <a:cubicBezTo>
                        <a:pt x="326483" y="195305"/>
                        <a:pt x="322511" y="193602"/>
                        <a:pt x="319630" y="190459"/>
                      </a:cubicBezTo>
                      <a:cubicBezTo>
                        <a:pt x="313562" y="183999"/>
                        <a:pt x="305006" y="180288"/>
                        <a:pt x="296100" y="180288"/>
                      </a:cubicBezTo>
                      <a:cubicBezTo>
                        <a:pt x="287894" y="180288"/>
                        <a:pt x="280123" y="183344"/>
                        <a:pt x="274143" y="188931"/>
                      </a:cubicBezTo>
                      <a:cubicBezTo>
                        <a:pt x="261178" y="201067"/>
                        <a:pt x="260479" y="221453"/>
                        <a:pt x="272615" y="234418"/>
                      </a:cubicBezTo>
                      <a:cubicBezTo>
                        <a:pt x="278377" y="240573"/>
                        <a:pt x="278028" y="250221"/>
                        <a:pt x="271873" y="255983"/>
                      </a:cubicBezTo>
                      <a:cubicBezTo>
                        <a:pt x="269035" y="258646"/>
                        <a:pt x="265325" y="260086"/>
                        <a:pt x="261440" y="260086"/>
                      </a:cubicBezTo>
                      <a:cubicBezTo>
                        <a:pt x="257162" y="260086"/>
                        <a:pt x="253189" y="258384"/>
                        <a:pt x="250308" y="255241"/>
                      </a:cubicBezTo>
                      <a:cubicBezTo>
                        <a:pt x="226692" y="229966"/>
                        <a:pt x="228045" y="190241"/>
                        <a:pt x="253277" y="166625"/>
                      </a:cubicBezTo>
                      <a:cubicBezTo>
                        <a:pt x="264888" y="155755"/>
                        <a:pt x="280080" y="149774"/>
                        <a:pt x="296057" y="149774"/>
                      </a:cubicBezTo>
                      <a:cubicBezTo>
                        <a:pt x="301121" y="149774"/>
                        <a:pt x="306141" y="150386"/>
                        <a:pt x="311030" y="151564"/>
                      </a:cubicBezTo>
                      <a:lnTo>
                        <a:pt x="312558" y="151957"/>
                      </a:lnTo>
                      <a:lnTo>
                        <a:pt x="313300" y="150560"/>
                      </a:lnTo>
                      <a:cubicBezTo>
                        <a:pt x="321332" y="135805"/>
                        <a:pt x="335257" y="124717"/>
                        <a:pt x="351540" y="120177"/>
                      </a:cubicBezTo>
                      <a:lnTo>
                        <a:pt x="352850" y="119785"/>
                      </a:lnTo>
                      <a:lnTo>
                        <a:pt x="353024" y="118431"/>
                      </a:lnTo>
                      <a:cubicBezTo>
                        <a:pt x="353112" y="117820"/>
                        <a:pt x="353199" y="117209"/>
                        <a:pt x="353330" y="116598"/>
                      </a:cubicBezTo>
                      <a:cubicBezTo>
                        <a:pt x="355905" y="106208"/>
                        <a:pt x="354290" y="95470"/>
                        <a:pt x="348790" y="86303"/>
                      </a:cubicBezTo>
                      <a:cubicBezTo>
                        <a:pt x="343290" y="77135"/>
                        <a:pt x="334515" y="70675"/>
                        <a:pt x="324169" y="68099"/>
                      </a:cubicBezTo>
                      <a:cubicBezTo>
                        <a:pt x="320983" y="67313"/>
                        <a:pt x="317709" y="66920"/>
                        <a:pt x="314478" y="66920"/>
                      </a:cubicBezTo>
                      <a:cubicBezTo>
                        <a:pt x="307276" y="66920"/>
                        <a:pt x="300160" y="68929"/>
                        <a:pt x="293918" y="72683"/>
                      </a:cubicBezTo>
                      <a:cubicBezTo>
                        <a:pt x="284751" y="78183"/>
                        <a:pt x="278290" y="86957"/>
                        <a:pt x="275714" y="97303"/>
                      </a:cubicBezTo>
                      <a:cubicBezTo>
                        <a:pt x="274012" y="104113"/>
                        <a:pt x="267944" y="108871"/>
                        <a:pt x="260916" y="108871"/>
                      </a:cubicBezTo>
                      <a:cubicBezTo>
                        <a:pt x="259694" y="108871"/>
                        <a:pt x="258428" y="108697"/>
                        <a:pt x="257205" y="108435"/>
                      </a:cubicBezTo>
                      <a:cubicBezTo>
                        <a:pt x="253233" y="107474"/>
                        <a:pt x="249915" y="104986"/>
                        <a:pt x="247820" y="101494"/>
                      </a:cubicBezTo>
                      <a:cubicBezTo>
                        <a:pt x="245725" y="98002"/>
                        <a:pt x="245113" y="93898"/>
                        <a:pt x="246074" y="89926"/>
                      </a:cubicBezTo>
                      <a:cubicBezTo>
                        <a:pt x="250614" y="71635"/>
                        <a:pt x="262007" y="56225"/>
                        <a:pt x="278115" y="46491"/>
                      </a:cubicBezTo>
                      <a:cubicBezTo>
                        <a:pt x="281040" y="44701"/>
                        <a:pt x="284183" y="43129"/>
                        <a:pt x="287326" y="41820"/>
                      </a:cubicBezTo>
                      <a:lnTo>
                        <a:pt x="291342" y="40117"/>
                      </a:lnTo>
                      <a:lnTo>
                        <a:pt x="287457" y="38066"/>
                      </a:lnTo>
                      <a:cubicBezTo>
                        <a:pt x="278552" y="33351"/>
                        <a:pt x="268468" y="30863"/>
                        <a:pt x="258340" y="30863"/>
                      </a:cubicBezTo>
                      <a:cubicBezTo>
                        <a:pt x="229922" y="30863"/>
                        <a:pt x="205127" y="50070"/>
                        <a:pt x="198099" y="77572"/>
                      </a:cubicBezTo>
                      <a:cubicBezTo>
                        <a:pt x="197007" y="81763"/>
                        <a:pt x="194214" y="85299"/>
                        <a:pt x="190372" y="87307"/>
                      </a:cubicBezTo>
                      <a:cubicBezTo>
                        <a:pt x="188189" y="88442"/>
                        <a:pt x="185788" y="89053"/>
                        <a:pt x="183344" y="89053"/>
                      </a:cubicBezTo>
                      <a:cubicBezTo>
                        <a:pt x="181510" y="89053"/>
                        <a:pt x="179677" y="88703"/>
                        <a:pt x="177975" y="88092"/>
                      </a:cubicBezTo>
                      <a:cubicBezTo>
                        <a:pt x="170990" y="85473"/>
                        <a:pt x="163613" y="84120"/>
                        <a:pt x="156061" y="84120"/>
                      </a:cubicBezTo>
                      <a:cubicBezTo>
                        <a:pt x="127555" y="84120"/>
                        <a:pt x="102760" y="103415"/>
                        <a:pt x="95775" y="131091"/>
                      </a:cubicBezTo>
                      <a:lnTo>
                        <a:pt x="94553" y="135980"/>
                      </a:lnTo>
                      <a:lnTo>
                        <a:pt x="98875" y="133361"/>
                      </a:lnTo>
                      <a:cubicBezTo>
                        <a:pt x="109963" y="126682"/>
                        <a:pt x="122622" y="123146"/>
                        <a:pt x="135587" y="123146"/>
                      </a:cubicBezTo>
                      <a:cubicBezTo>
                        <a:pt x="147854" y="123146"/>
                        <a:pt x="159989" y="126376"/>
                        <a:pt x="170641" y="132531"/>
                      </a:cubicBezTo>
                      <a:cubicBezTo>
                        <a:pt x="177931" y="136722"/>
                        <a:pt x="180463" y="146064"/>
                        <a:pt x="176228" y="153354"/>
                      </a:cubicBezTo>
                      <a:cubicBezTo>
                        <a:pt x="173522" y="158069"/>
                        <a:pt x="168458" y="160993"/>
                        <a:pt x="163001" y="160993"/>
                      </a:cubicBezTo>
                      <a:cubicBezTo>
                        <a:pt x="160339" y="160993"/>
                        <a:pt x="157719" y="160295"/>
                        <a:pt x="155406" y="158942"/>
                      </a:cubicBezTo>
                      <a:cubicBezTo>
                        <a:pt x="149338" y="155449"/>
                        <a:pt x="142484" y="153616"/>
                        <a:pt x="135500" y="153616"/>
                      </a:cubicBezTo>
                      <a:cubicBezTo>
                        <a:pt x="121182" y="153616"/>
                        <a:pt x="107911" y="161299"/>
                        <a:pt x="100752" y="173653"/>
                      </a:cubicBezTo>
                      <a:cubicBezTo>
                        <a:pt x="95426" y="182907"/>
                        <a:pt x="94029" y="193690"/>
                        <a:pt x="96779" y="204035"/>
                      </a:cubicBezTo>
                      <a:cubicBezTo>
                        <a:pt x="99573" y="214338"/>
                        <a:pt x="106165" y="222981"/>
                        <a:pt x="115419" y="228307"/>
                      </a:cubicBezTo>
                      <a:cubicBezTo>
                        <a:pt x="115725" y="228481"/>
                        <a:pt x="115987" y="228656"/>
                        <a:pt x="116249" y="228831"/>
                      </a:cubicBezTo>
                      <a:lnTo>
                        <a:pt x="117515" y="229704"/>
                      </a:lnTo>
                      <a:lnTo>
                        <a:pt x="118781" y="228787"/>
                      </a:lnTo>
                      <a:cubicBezTo>
                        <a:pt x="129956" y="219751"/>
                        <a:pt x="144012" y="214774"/>
                        <a:pt x="158374" y="214774"/>
                      </a:cubicBezTo>
                      <a:cubicBezTo>
                        <a:pt x="167760" y="214774"/>
                        <a:pt x="176840" y="216870"/>
                        <a:pt x="185396" y="220929"/>
                      </a:cubicBezTo>
                      <a:cubicBezTo>
                        <a:pt x="189062" y="222675"/>
                        <a:pt x="191856" y="225775"/>
                        <a:pt x="193210" y="229616"/>
                      </a:cubicBezTo>
                      <a:cubicBezTo>
                        <a:pt x="194563" y="233458"/>
                        <a:pt x="194345" y="237605"/>
                        <a:pt x="192555" y="241272"/>
                      </a:cubicBezTo>
                      <a:cubicBezTo>
                        <a:pt x="190023" y="246554"/>
                        <a:pt x="184610" y="249915"/>
                        <a:pt x="178804" y="249915"/>
                      </a:cubicBezTo>
                      <a:cubicBezTo>
                        <a:pt x="176534" y="249915"/>
                        <a:pt x="174308" y="249391"/>
                        <a:pt x="172212" y="248387"/>
                      </a:cubicBezTo>
                      <a:cubicBezTo>
                        <a:pt x="167847" y="246292"/>
                        <a:pt x="163176" y="245201"/>
                        <a:pt x="158331" y="245201"/>
                      </a:cubicBezTo>
                      <a:cubicBezTo>
                        <a:pt x="145977" y="245201"/>
                        <a:pt x="134583" y="252360"/>
                        <a:pt x="129257" y="263448"/>
                      </a:cubicBezTo>
                      <a:cubicBezTo>
                        <a:pt x="125547" y="271174"/>
                        <a:pt x="125067" y="279905"/>
                        <a:pt x="127904" y="288024"/>
                      </a:cubicBezTo>
                      <a:cubicBezTo>
                        <a:pt x="130742" y="296144"/>
                        <a:pt x="136591" y="302648"/>
                        <a:pt x="144318" y="306359"/>
                      </a:cubicBezTo>
                      <a:cubicBezTo>
                        <a:pt x="151914" y="309982"/>
                        <a:pt x="155100" y="319149"/>
                        <a:pt x="151477" y="326701"/>
                      </a:cubicBezTo>
                      <a:cubicBezTo>
                        <a:pt x="148945" y="331940"/>
                        <a:pt x="143532" y="335345"/>
                        <a:pt x="137726" y="335345"/>
                      </a:cubicBezTo>
                      <a:cubicBezTo>
                        <a:pt x="135456" y="335345"/>
                        <a:pt x="133230" y="334821"/>
                        <a:pt x="131135" y="333817"/>
                      </a:cubicBezTo>
                      <a:cubicBezTo>
                        <a:pt x="101974" y="319848"/>
                        <a:pt x="88311" y="286366"/>
                        <a:pt x="99311" y="255983"/>
                      </a:cubicBezTo>
                      <a:lnTo>
                        <a:pt x="99879" y="254411"/>
                      </a:lnTo>
                      <a:lnTo>
                        <a:pt x="98438" y="253538"/>
                      </a:lnTo>
                      <a:cubicBezTo>
                        <a:pt x="83029" y="244066"/>
                        <a:pt x="71941" y="229267"/>
                        <a:pt x="67270" y="211806"/>
                      </a:cubicBezTo>
                      <a:cubicBezTo>
                        <a:pt x="65349" y="204690"/>
                        <a:pt x="64563" y="197357"/>
                        <a:pt x="64912" y="190023"/>
                      </a:cubicBezTo>
                      <a:lnTo>
                        <a:pt x="65043" y="186923"/>
                      </a:lnTo>
                      <a:lnTo>
                        <a:pt x="62119" y="187971"/>
                      </a:lnTo>
                      <a:cubicBezTo>
                        <a:pt x="42999" y="194912"/>
                        <a:pt x="30121" y="213203"/>
                        <a:pt x="30121" y="233545"/>
                      </a:cubicBezTo>
                      <a:cubicBezTo>
                        <a:pt x="30121" y="245288"/>
                        <a:pt x="34399" y="256638"/>
                        <a:pt x="42169" y="265456"/>
                      </a:cubicBezTo>
                      <a:cubicBezTo>
                        <a:pt x="47189" y="271174"/>
                        <a:pt x="47189" y="279861"/>
                        <a:pt x="42169" y="285580"/>
                      </a:cubicBezTo>
                      <a:cubicBezTo>
                        <a:pt x="34399" y="294398"/>
                        <a:pt x="30121" y="305748"/>
                        <a:pt x="30121" y="317490"/>
                      </a:cubicBezTo>
                      <a:cubicBezTo>
                        <a:pt x="30121" y="335868"/>
                        <a:pt x="40336" y="352457"/>
                        <a:pt x="56793" y="360751"/>
                      </a:cubicBezTo>
                      <a:cubicBezTo>
                        <a:pt x="60722" y="362759"/>
                        <a:pt x="63603" y="366338"/>
                        <a:pt x="64694" y="370573"/>
                      </a:cubicBezTo>
                      <a:cubicBezTo>
                        <a:pt x="65786" y="374851"/>
                        <a:pt x="65000" y="379347"/>
                        <a:pt x="62468" y="383014"/>
                      </a:cubicBezTo>
                      <a:cubicBezTo>
                        <a:pt x="56924" y="391090"/>
                        <a:pt x="53999" y="400563"/>
                        <a:pt x="53999" y="410385"/>
                      </a:cubicBezTo>
                      <a:cubicBezTo>
                        <a:pt x="53999" y="426667"/>
                        <a:pt x="62119" y="441771"/>
                        <a:pt x="75739" y="450764"/>
                      </a:cubicBezTo>
                      <a:lnTo>
                        <a:pt x="80147" y="453689"/>
                      </a:lnTo>
                      <a:lnTo>
                        <a:pt x="78925" y="448538"/>
                      </a:lnTo>
                      <a:cubicBezTo>
                        <a:pt x="76655" y="439108"/>
                        <a:pt x="76350" y="429461"/>
                        <a:pt x="78052" y="419857"/>
                      </a:cubicBezTo>
                      <a:cubicBezTo>
                        <a:pt x="81282" y="401305"/>
                        <a:pt x="91585" y="385109"/>
                        <a:pt x="106994" y="374283"/>
                      </a:cubicBezTo>
                      <a:cubicBezTo>
                        <a:pt x="109570" y="372450"/>
                        <a:pt x="112582" y="371533"/>
                        <a:pt x="115725" y="371533"/>
                      </a:cubicBezTo>
                      <a:cubicBezTo>
                        <a:pt x="120701" y="371533"/>
                        <a:pt x="125372" y="373978"/>
                        <a:pt x="128210" y="378037"/>
                      </a:cubicBezTo>
                      <a:cubicBezTo>
                        <a:pt x="133055" y="384935"/>
                        <a:pt x="131353" y="394451"/>
                        <a:pt x="124499" y="399297"/>
                      </a:cubicBezTo>
                      <a:cubicBezTo>
                        <a:pt x="115769" y="405452"/>
                        <a:pt x="109919" y="414619"/>
                        <a:pt x="108086" y="425139"/>
                      </a:cubicBezTo>
                      <a:cubicBezTo>
                        <a:pt x="106252" y="435660"/>
                        <a:pt x="108609" y="446268"/>
                        <a:pt x="114765" y="455042"/>
                      </a:cubicBezTo>
                      <a:cubicBezTo>
                        <a:pt x="122229" y="465693"/>
                        <a:pt x="134496" y="472067"/>
                        <a:pt x="147548" y="472067"/>
                      </a:cubicBezTo>
                      <a:cubicBezTo>
                        <a:pt x="155799" y="472067"/>
                        <a:pt x="163744" y="469578"/>
                        <a:pt x="170466" y="464820"/>
                      </a:cubicBezTo>
                      <a:cubicBezTo>
                        <a:pt x="173042" y="462987"/>
                        <a:pt x="176054" y="462070"/>
                        <a:pt x="179197" y="462070"/>
                      </a:cubicBezTo>
                      <a:cubicBezTo>
                        <a:pt x="184173" y="462070"/>
                        <a:pt x="188844" y="464515"/>
                        <a:pt x="191682" y="468574"/>
                      </a:cubicBezTo>
                      <a:cubicBezTo>
                        <a:pt x="194039" y="471892"/>
                        <a:pt x="194912" y="475952"/>
                        <a:pt x="194214" y="479968"/>
                      </a:cubicBezTo>
                      <a:cubicBezTo>
                        <a:pt x="193515" y="483984"/>
                        <a:pt x="191289" y="487476"/>
                        <a:pt x="187971" y="489834"/>
                      </a:cubicBezTo>
                      <a:cubicBezTo>
                        <a:pt x="176010" y="498215"/>
                        <a:pt x="162085" y="502668"/>
                        <a:pt x="147592" y="502668"/>
                      </a:cubicBezTo>
                      <a:cubicBezTo>
                        <a:pt x="143488" y="502668"/>
                        <a:pt x="139341" y="502318"/>
                        <a:pt x="135282" y="501576"/>
                      </a:cubicBezTo>
                      <a:cubicBezTo>
                        <a:pt x="126682" y="500092"/>
                        <a:pt x="118519" y="497036"/>
                        <a:pt x="111054" y="492540"/>
                      </a:cubicBezTo>
                      <a:lnTo>
                        <a:pt x="107387" y="490357"/>
                      </a:lnTo>
                      <a:lnTo>
                        <a:pt x="107911" y="494592"/>
                      </a:lnTo>
                      <a:cubicBezTo>
                        <a:pt x="110967" y="518688"/>
                        <a:pt x="131615" y="536892"/>
                        <a:pt x="155930" y="536892"/>
                      </a:cubicBezTo>
                      <a:cubicBezTo>
                        <a:pt x="168982" y="536892"/>
                        <a:pt x="181205" y="531784"/>
                        <a:pt x="190416" y="522486"/>
                      </a:cubicBezTo>
                      <a:cubicBezTo>
                        <a:pt x="193253" y="519605"/>
                        <a:pt x="197226" y="517946"/>
                        <a:pt x="201285" y="517946"/>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a:ln>
                      <a:noFill/>
                    </a:ln>
                    <a:solidFill>
                      <a:sysClr val="windowText" lastClr="000000"/>
                    </a:solidFill>
                    <a:effectLst/>
                    <a:uLnTx/>
                    <a:uFillTx/>
                    <a:latin typeface="Arial"/>
                    <a:ea typeface="MS PGothic" charset="0"/>
                    <a:cs typeface="+mn-cs"/>
                  </a:endParaRPr>
                </a:p>
              </p:txBody>
            </p:sp>
            <p:sp>
              <p:nvSpPr>
                <p:cNvPr id="47" name="Freeform: Shape 46">
                  <a:extLst>
                    <a:ext uri="{FF2B5EF4-FFF2-40B4-BE49-F238E27FC236}">
                      <a16:creationId xmlns:a16="http://schemas.microsoft.com/office/drawing/2014/main" id="{1B0057C1-56DD-BE31-FD13-0ECC2F192898}"/>
                    </a:ext>
                  </a:extLst>
                </p:cNvPr>
                <p:cNvSpPr/>
                <p:nvPr/>
              </p:nvSpPr>
              <p:spPr>
                <a:xfrm>
                  <a:off x="8533487" y="2894439"/>
                  <a:ext cx="366346" cy="381584"/>
                </a:xfrm>
                <a:custGeom>
                  <a:avLst/>
                  <a:gdLst>
                    <a:gd name="connsiteX0" fmla="*/ 260785 w 596085"/>
                    <a:gd name="connsiteY0" fmla="*/ 4191 h 620880"/>
                    <a:gd name="connsiteX1" fmla="*/ 326483 w 596085"/>
                    <a:gd name="connsiteY1" fmla="*/ 32303 h 620880"/>
                    <a:gd name="connsiteX2" fmla="*/ 328928 w 596085"/>
                    <a:gd name="connsiteY2" fmla="*/ 34879 h 620880"/>
                    <a:gd name="connsiteX3" fmla="*/ 331852 w 596085"/>
                    <a:gd name="connsiteY3" fmla="*/ 32915 h 620880"/>
                    <a:gd name="connsiteX4" fmla="*/ 382621 w 596085"/>
                    <a:gd name="connsiteY4" fmla="*/ 17374 h 620880"/>
                    <a:gd name="connsiteX5" fmla="*/ 468487 w 596085"/>
                    <a:gd name="connsiteY5" fmla="*/ 78838 h 620880"/>
                    <a:gd name="connsiteX6" fmla="*/ 469404 w 596085"/>
                    <a:gd name="connsiteY6" fmla="*/ 81588 h 620880"/>
                    <a:gd name="connsiteX7" fmla="*/ 472285 w 596085"/>
                    <a:gd name="connsiteY7" fmla="*/ 81675 h 620880"/>
                    <a:gd name="connsiteX8" fmla="*/ 546539 w 596085"/>
                    <a:gd name="connsiteY8" fmla="*/ 158505 h 620880"/>
                    <a:gd name="connsiteX9" fmla="*/ 543396 w 596085"/>
                    <a:gd name="connsiteY9" fmla="*/ 180201 h 620880"/>
                    <a:gd name="connsiteX10" fmla="*/ 542349 w 596085"/>
                    <a:gd name="connsiteY10" fmla="*/ 183693 h 620880"/>
                    <a:gd name="connsiteX11" fmla="*/ 545710 w 596085"/>
                    <a:gd name="connsiteY11" fmla="*/ 185134 h 620880"/>
                    <a:gd name="connsiteX12" fmla="*/ 591983 w 596085"/>
                    <a:gd name="connsiteY12" fmla="*/ 255634 h 620880"/>
                    <a:gd name="connsiteX13" fmla="*/ 572775 w 596085"/>
                    <a:gd name="connsiteY13" fmla="*/ 306490 h 620880"/>
                    <a:gd name="connsiteX14" fmla="*/ 570331 w 596085"/>
                    <a:gd name="connsiteY14" fmla="*/ 309240 h 620880"/>
                    <a:gd name="connsiteX15" fmla="*/ 572775 w 596085"/>
                    <a:gd name="connsiteY15" fmla="*/ 311990 h 620880"/>
                    <a:gd name="connsiteX16" fmla="*/ 591983 w 596085"/>
                    <a:gd name="connsiteY16" fmla="*/ 362846 h 620880"/>
                    <a:gd name="connsiteX17" fmla="*/ 552083 w 596085"/>
                    <a:gd name="connsiteY17" fmla="*/ 430247 h 620880"/>
                    <a:gd name="connsiteX18" fmla="*/ 549202 w 596085"/>
                    <a:gd name="connsiteY18" fmla="*/ 431818 h 620880"/>
                    <a:gd name="connsiteX19" fmla="*/ 550119 w 596085"/>
                    <a:gd name="connsiteY19" fmla="*/ 435005 h 620880"/>
                    <a:gd name="connsiteX20" fmla="*/ 553044 w 596085"/>
                    <a:gd name="connsiteY20" fmla="*/ 456002 h 620880"/>
                    <a:gd name="connsiteX21" fmla="*/ 476170 w 596085"/>
                    <a:gd name="connsiteY21" fmla="*/ 532876 h 620880"/>
                    <a:gd name="connsiteX22" fmla="*/ 462769 w 596085"/>
                    <a:gd name="connsiteY22" fmla="*/ 531697 h 620880"/>
                    <a:gd name="connsiteX23" fmla="*/ 458796 w 596085"/>
                    <a:gd name="connsiteY23" fmla="*/ 530999 h 620880"/>
                    <a:gd name="connsiteX24" fmla="*/ 458011 w 596085"/>
                    <a:gd name="connsiteY24" fmla="*/ 534971 h 620880"/>
                    <a:gd name="connsiteX25" fmla="*/ 382665 w 596085"/>
                    <a:gd name="connsiteY25" fmla="*/ 596566 h 620880"/>
                    <a:gd name="connsiteX26" fmla="*/ 337135 w 596085"/>
                    <a:gd name="connsiteY26" fmla="*/ 581636 h 620880"/>
                    <a:gd name="connsiteX27" fmla="*/ 333642 w 596085"/>
                    <a:gd name="connsiteY27" fmla="*/ 579061 h 620880"/>
                    <a:gd name="connsiteX28" fmla="*/ 331241 w 596085"/>
                    <a:gd name="connsiteY28" fmla="*/ 582684 h 620880"/>
                    <a:gd name="connsiteX29" fmla="*/ 267377 w 596085"/>
                    <a:gd name="connsiteY29" fmla="*/ 616646 h 620880"/>
                    <a:gd name="connsiteX30" fmla="*/ 194257 w 596085"/>
                    <a:gd name="connsiteY30" fmla="*/ 563520 h 620880"/>
                    <a:gd name="connsiteX31" fmla="*/ 192860 w 596085"/>
                    <a:gd name="connsiteY31" fmla="*/ 559199 h 620880"/>
                    <a:gd name="connsiteX32" fmla="*/ 188713 w 596085"/>
                    <a:gd name="connsiteY32" fmla="*/ 560988 h 620880"/>
                    <a:gd name="connsiteX33" fmla="*/ 158592 w 596085"/>
                    <a:gd name="connsiteY33" fmla="*/ 567100 h 620880"/>
                    <a:gd name="connsiteX34" fmla="*/ 81719 w 596085"/>
                    <a:gd name="connsiteY34" fmla="*/ 490226 h 620880"/>
                    <a:gd name="connsiteX35" fmla="*/ 81719 w 596085"/>
                    <a:gd name="connsiteY35" fmla="*/ 488568 h 620880"/>
                    <a:gd name="connsiteX36" fmla="*/ 81719 w 596085"/>
                    <a:gd name="connsiteY36" fmla="*/ 485599 h 620880"/>
                    <a:gd name="connsiteX37" fmla="*/ 78969 w 596085"/>
                    <a:gd name="connsiteY37" fmla="*/ 484595 h 620880"/>
                    <a:gd name="connsiteX38" fmla="*/ 28113 w 596085"/>
                    <a:gd name="connsiteY38" fmla="*/ 412262 h 620880"/>
                    <a:gd name="connsiteX39" fmla="*/ 33613 w 596085"/>
                    <a:gd name="connsiteY39" fmla="*/ 383625 h 620880"/>
                    <a:gd name="connsiteX40" fmla="*/ 34748 w 596085"/>
                    <a:gd name="connsiteY40" fmla="*/ 380788 h 620880"/>
                    <a:gd name="connsiteX41" fmla="*/ 32391 w 596085"/>
                    <a:gd name="connsiteY41" fmla="*/ 378867 h 620880"/>
                    <a:gd name="connsiteX42" fmla="*/ 4234 w 596085"/>
                    <a:gd name="connsiteY42" fmla="*/ 319367 h 620880"/>
                    <a:gd name="connsiteX43" fmla="*/ 15366 w 596085"/>
                    <a:gd name="connsiteY43" fmla="*/ 279556 h 620880"/>
                    <a:gd name="connsiteX44" fmla="*/ 16676 w 596085"/>
                    <a:gd name="connsiteY44" fmla="*/ 277417 h 620880"/>
                    <a:gd name="connsiteX45" fmla="*/ 15366 w 596085"/>
                    <a:gd name="connsiteY45" fmla="*/ 275278 h 620880"/>
                    <a:gd name="connsiteX46" fmla="*/ 4234 w 596085"/>
                    <a:gd name="connsiteY46" fmla="*/ 235466 h 620880"/>
                    <a:gd name="connsiteX47" fmla="*/ 65000 w 596085"/>
                    <a:gd name="connsiteY47" fmla="*/ 160295 h 620880"/>
                    <a:gd name="connsiteX48" fmla="*/ 68579 w 596085"/>
                    <a:gd name="connsiteY48" fmla="*/ 159509 h 620880"/>
                    <a:gd name="connsiteX49" fmla="*/ 68274 w 596085"/>
                    <a:gd name="connsiteY49" fmla="*/ 155886 h 620880"/>
                    <a:gd name="connsiteX50" fmla="*/ 67925 w 596085"/>
                    <a:gd name="connsiteY50" fmla="*/ 148116 h 620880"/>
                    <a:gd name="connsiteX51" fmla="*/ 158549 w 596085"/>
                    <a:gd name="connsiteY51" fmla="*/ 57491 h 620880"/>
                    <a:gd name="connsiteX52" fmla="*/ 174220 w 596085"/>
                    <a:gd name="connsiteY52" fmla="*/ 58845 h 620880"/>
                    <a:gd name="connsiteX53" fmla="*/ 177363 w 596085"/>
                    <a:gd name="connsiteY53" fmla="*/ 59412 h 620880"/>
                    <a:gd name="connsiteX54" fmla="*/ 178717 w 596085"/>
                    <a:gd name="connsiteY54" fmla="*/ 56531 h 620880"/>
                    <a:gd name="connsiteX55" fmla="*/ 260872 w 596085"/>
                    <a:gd name="connsiteY55" fmla="*/ 4278 h 620880"/>
                    <a:gd name="connsiteX56" fmla="*/ 185832 w 596085"/>
                    <a:gd name="connsiteY56" fmla="*/ 88834 h 620880"/>
                    <a:gd name="connsiteX57" fmla="*/ 181205 w 596085"/>
                    <a:gd name="connsiteY57" fmla="*/ 88005 h 620880"/>
                    <a:gd name="connsiteX58" fmla="*/ 158592 w 596085"/>
                    <a:gd name="connsiteY58" fmla="*/ 83902 h 620880"/>
                    <a:gd name="connsiteX59" fmla="*/ 96299 w 596085"/>
                    <a:gd name="connsiteY59" fmla="*/ 132444 h 620880"/>
                    <a:gd name="connsiteX60" fmla="*/ 93811 w 596085"/>
                    <a:gd name="connsiteY60" fmla="*/ 142222 h 620880"/>
                    <a:gd name="connsiteX61" fmla="*/ 102454 w 596085"/>
                    <a:gd name="connsiteY61" fmla="*/ 136984 h 620880"/>
                    <a:gd name="connsiteX62" fmla="*/ 138075 w 596085"/>
                    <a:gd name="connsiteY62" fmla="*/ 127031 h 620880"/>
                    <a:gd name="connsiteX63" fmla="*/ 172125 w 596085"/>
                    <a:gd name="connsiteY63" fmla="*/ 136155 h 620880"/>
                    <a:gd name="connsiteX64" fmla="*/ 176971 w 596085"/>
                    <a:gd name="connsiteY64" fmla="*/ 154140 h 620880"/>
                    <a:gd name="connsiteX65" fmla="*/ 165533 w 596085"/>
                    <a:gd name="connsiteY65" fmla="*/ 160731 h 620880"/>
                    <a:gd name="connsiteX66" fmla="*/ 158985 w 596085"/>
                    <a:gd name="connsiteY66" fmla="*/ 158985 h 620880"/>
                    <a:gd name="connsiteX67" fmla="*/ 138032 w 596085"/>
                    <a:gd name="connsiteY67" fmla="*/ 153354 h 620880"/>
                    <a:gd name="connsiteX68" fmla="*/ 101494 w 596085"/>
                    <a:gd name="connsiteY68" fmla="*/ 174439 h 620880"/>
                    <a:gd name="connsiteX69" fmla="*/ 97303 w 596085"/>
                    <a:gd name="connsiteY69" fmla="*/ 206393 h 620880"/>
                    <a:gd name="connsiteX70" fmla="*/ 116947 w 596085"/>
                    <a:gd name="connsiteY70" fmla="*/ 231930 h 620880"/>
                    <a:gd name="connsiteX71" fmla="*/ 117733 w 596085"/>
                    <a:gd name="connsiteY71" fmla="*/ 232454 h 620880"/>
                    <a:gd name="connsiteX72" fmla="*/ 120265 w 596085"/>
                    <a:gd name="connsiteY72" fmla="*/ 234156 h 620880"/>
                    <a:gd name="connsiteX73" fmla="*/ 122666 w 596085"/>
                    <a:gd name="connsiteY73" fmla="*/ 232235 h 620880"/>
                    <a:gd name="connsiteX74" fmla="*/ 160950 w 596085"/>
                    <a:gd name="connsiteY74" fmla="*/ 218703 h 620880"/>
                    <a:gd name="connsiteX75" fmla="*/ 187054 w 596085"/>
                    <a:gd name="connsiteY75" fmla="*/ 224683 h 620880"/>
                    <a:gd name="connsiteX76" fmla="*/ 193777 w 596085"/>
                    <a:gd name="connsiteY76" fmla="*/ 232192 h 620880"/>
                    <a:gd name="connsiteX77" fmla="*/ 193210 w 596085"/>
                    <a:gd name="connsiteY77" fmla="*/ 242276 h 620880"/>
                    <a:gd name="connsiteX78" fmla="*/ 181292 w 596085"/>
                    <a:gd name="connsiteY78" fmla="*/ 249740 h 620880"/>
                    <a:gd name="connsiteX79" fmla="*/ 175617 w 596085"/>
                    <a:gd name="connsiteY79" fmla="*/ 248431 h 620880"/>
                    <a:gd name="connsiteX80" fmla="*/ 160862 w 596085"/>
                    <a:gd name="connsiteY80" fmla="*/ 245070 h 620880"/>
                    <a:gd name="connsiteX81" fmla="*/ 129912 w 596085"/>
                    <a:gd name="connsiteY81" fmla="*/ 264495 h 620880"/>
                    <a:gd name="connsiteX82" fmla="*/ 128472 w 596085"/>
                    <a:gd name="connsiteY82" fmla="*/ 290687 h 620880"/>
                    <a:gd name="connsiteX83" fmla="*/ 145977 w 596085"/>
                    <a:gd name="connsiteY83" fmla="*/ 310200 h 620880"/>
                    <a:gd name="connsiteX84" fmla="*/ 152699 w 596085"/>
                    <a:gd name="connsiteY84" fmla="*/ 317709 h 620880"/>
                    <a:gd name="connsiteX85" fmla="*/ 152132 w 596085"/>
                    <a:gd name="connsiteY85" fmla="*/ 327793 h 620880"/>
                    <a:gd name="connsiteX86" fmla="*/ 140214 w 596085"/>
                    <a:gd name="connsiteY86" fmla="*/ 335257 h 620880"/>
                    <a:gd name="connsiteX87" fmla="*/ 134540 w 596085"/>
                    <a:gd name="connsiteY87" fmla="*/ 333948 h 620880"/>
                    <a:gd name="connsiteX88" fmla="*/ 103764 w 596085"/>
                    <a:gd name="connsiteY88" fmla="*/ 258689 h 620880"/>
                    <a:gd name="connsiteX89" fmla="*/ 104899 w 596085"/>
                    <a:gd name="connsiteY89" fmla="*/ 255503 h 620880"/>
                    <a:gd name="connsiteX90" fmla="*/ 102018 w 596085"/>
                    <a:gd name="connsiteY90" fmla="*/ 253713 h 620880"/>
                    <a:gd name="connsiteX91" fmla="*/ 71766 w 596085"/>
                    <a:gd name="connsiteY91" fmla="*/ 213203 h 620880"/>
                    <a:gd name="connsiteX92" fmla="*/ 69496 w 596085"/>
                    <a:gd name="connsiteY92" fmla="*/ 192074 h 620880"/>
                    <a:gd name="connsiteX93" fmla="*/ 69802 w 596085"/>
                    <a:gd name="connsiteY93" fmla="*/ 185876 h 620880"/>
                    <a:gd name="connsiteX94" fmla="*/ 63952 w 596085"/>
                    <a:gd name="connsiteY94" fmla="*/ 187971 h 620880"/>
                    <a:gd name="connsiteX95" fmla="*/ 30601 w 596085"/>
                    <a:gd name="connsiteY95" fmla="*/ 235466 h 620880"/>
                    <a:gd name="connsiteX96" fmla="*/ 43129 w 596085"/>
                    <a:gd name="connsiteY96" fmla="*/ 268730 h 620880"/>
                    <a:gd name="connsiteX97" fmla="*/ 43129 w 596085"/>
                    <a:gd name="connsiteY97" fmla="*/ 286104 h 620880"/>
                    <a:gd name="connsiteX98" fmla="*/ 30601 w 596085"/>
                    <a:gd name="connsiteY98" fmla="*/ 319367 h 620880"/>
                    <a:gd name="connsiteX99" fmla="*/ 58408 w 596085"/>
                    <a:gd name="connsiteY99" fmla="*/ 364461 h 620880"/>
                    <a:gd name="connsiteX100" fmla="*/ 65218 w 596085"/>
                    <a:gd name="connsiteY100" fmla="*/ 372974 h 620880"/>
                    <a:gd name="connsiteX101" fmla="*/ 63297 w 596085"/>
                    <a:gd name="connsiteY101" fmla="*/ 383712 h 620880"/>
                    <a:gd name="connsiteX102" fmla="*/ 54436 w 596085"/>
                    <a:gd name="connsiteY102" fmla="*/ 412262 h 620880"/>
                    <a:gd name="connsiteX103" fmla="*/ 77135 w 596085"/>
                    <a:gd name="connsiteY103" fmla="*/ 454387 h 620880"/>
                    <a:gd name="connsiteX104" fmla="*/ 85953 w 596085"/>
                    <a:gd name="connsiteY104" fmla="*/ 460237 h 620880"/>
                    <a:gd name="connsiteX105" fmla="*/ 83465 w 596085"/>
                    <a:gd name="connsiteY105" fmla="*/ 449978 h 620880"/>
                    <a:gd name="connsiteX106" fmla="*/ 82592 w 596085"/>
                    <a:gd name="connsiteY106" fmla="*/ 422127 h 620880"/>
                    <a:gd name="connsiteX107" fmla="*/ 110705 w 596085"/>
                    <a:gd name="connsiteY107" fmla="*/ 377907 h 620880"/>
                    <a:gd name="connsiteX108" fmla="*/ 118257 w 596085"/>
                    <a:gd name="connsiteY108" fmla="*/ 375506 h 620880"/>
                    <a:gd name="connsiteX109" fmla="*/ 129039 w 596085"/>
                    <a:gd name="connsiteY109" fmla="*/ 381093 h 620880"/>
                    <a:gd name="connsiteX110" fmla="*/ 131222 w 596085"/>
                    <a:gd name="connsiteY110" fmla="*/ 390959 h 620880"/>
                    <a:gd name="connsiteX111" fmla="*/ 125809 w 596085"/>
                    <a:gd name="connsiteY111" fmla="*/ 399471 h 620880"/>
                    <a:gd name="connsiteX112" fmla="*/ 108522 w 596085"/>
                    <a:gd name="connsiteY112" fmla="*/ 426667 h 620880"/>
                    <a:gd name="connsiteX113" fmla="*/ 115550 w 596085"/>
                    <a:gd name="connsiteY113" fmla="*/ 458098 h 620880"/>
                    <a:gd name="connsiteX114" fmla="*/ 150036 w 596085"/>
                    <a:gd name="connsiteY114" fmla="*/ 475995 h 620880"/>
                    <a:gd name="connsiteX115" fmla="*/ 174177 w 596085"/>
                    <a:gd name="connsiteY115" fmla="*/ 468356 h 620880"/>
                    <a:gd name="connsiteX116" fmla="*/ 181729 w 596085"/>
                    <a:gd name="connsiteY116" fmla="*/ 465955 h 620880"/>
                    <a:gd name="connsiteX117" fmla="*/ 192511 w 596085"/>
                    <a:gd name="connsiteY117" fmla="*/ 471543 h 620880"/>
                    <a:gd name="connsiteX118" fmla="*/ 189281 w 596085"/>
                    <a:gd name="connsiteY118" fmla="*/ 489921 h 620880"/>
                    <a:gd name="connsiteX119" fmla="*/ 150124 w 596085"/>
                    <a:gd name="connsiteY119" fmla="*/ 502362 h 620880"/>
                    <a:gd name="connsiteX120" fmla="*/ 138163 w 596085"/>
                    <a:gd name="connsiteY120" fmla="*/ 501314 h 620880"/>
                    <a:gd name="connsiteX121" fmla="*/ 114677 w 596085"/>
                    <a:gd name="connsiteY121" fmla="*/ 492540 h 620880"/>
                    <a:gd name="connsiteX122" fmla="*/ 107343 w 596085"/>
                    <a:gd name="connsiteY122" fmla="*/ 488131 h 620880"/>
                    <a:gd name="connsiteX123" fmla="*/ 108435 w 596085"/>
                    <a:gd name="connsiteY123" fmla="*/ 496600 h 620880"/>
                    <a:gd name="connsiteX124" fmla="*/ 158505 w 596085"/>
                    <a:gd name="connsiteY124" fmla="*/ 540733 h 620880"/>
                    <a:gd name="connsiteX125" fmla="*/ 194432 w 596085"/>
                    <a:gd name="connsiteY125" fmla="*/ 525717 h 620880"/>
                    <a:gd name="connsiteX126" fmla="*/ 203817 w 596085"/>
                    <a:gd name="connsiteY126" fmla="*/ 521788 h 620880"/>
                    <a:gd name="connsiteX127" fmla="*/ 209274 w 596085"/>
                    <a:gd name="connsiteY127" fmla="*/ 522966 h 620880"/>
                    <a:gd name="connsiteX128" fmla="*/ 216957 w 596085"/>
                    <a:gd name="connsiteY128" fmla="*/ 535931 h 620880"/>
                    <a:gd name="connsiteX129" fmla="*/ 216782 w 596085"/>
                    <a:gd name="connsiteY129" fmla="*/ 539773 h 620880"/>
                    <a:gd name="connsiteX130" fmla="*/ 267289 w 596085"/>
                    <a:gd name="connsiteY130" fmla="*/ 590280 h 620880"/>
                    <a:gd name="connsiteX131" fmla="*/ 316399 w 596085"/>
                    <a:gd name="connsiteY131" fmla="*/ 551428 h 620880"/>
                    <a:gd name="connsiteX132" fmla="*/ 326963 w 596085"/>
                    <a:gd name="connsiteY132" fmla="*/ 541475 h 620880"/>
                    <a:gd name="connsiteX133" fmla="*/ 329233 w 596085"/>
                    <a:gd name="connsiteY133" fmla="*/ 541257 h 620880"/>
                    <a:gd name="connsiteX134" fmla="*/ 340234 w 596085"/>
                    <a:gd name="connsiteY134" fmla="*/ 547238 h 620880"/>
                    <a:gd name="connsiteX135" fmla="*/ 382534 w 596085"/>
                    <a:gd name="connsiteY135" fmla="*/ 570156 h 620880"/>
                    <a:gd name="connsiteX136" fmla="*/ 432168 w 596085"/>
                    <a:gd name="connsiteY136" fmla="*/ 529034 h 620880"/>
                    <a:gd name="connsiteX137" fmla="*/ 433434 w 596085"/>
                    <a:gd name="connsiteY137" fmla="*/ 522443 h 620880"/>
                    <a:gd name="connsiteX138" fmla="*/ 426973 w 596085"/>
                    <a:gd name="connsiteY138" fmla="*/ 524276 h 620880"/>
                    <a:gd name="connsiteX139" fmla="*/ 408464 w 596085"/>
                    <a:gd name="connsiteY139" fmla="*/ 526895 h 620880"/>
                    <a:gd name="connsiteX140" fmla="*/ 391439 w 596085"/>
                    <a:gd name="connsiteY140" fmla="*/ 524756 h 620880"/>
                    <a:gd name="connsiteX141" fmla="*/ 354552 w 596085"/>
                    <a:gd name="connsiteY141" fmla="*/ 500747 h 620880"/>
                    <a:gd name="connsiteX142" fmla="*/ 352020 w 596085"/>
                    <a:gd name="connsiteY142" fmla="*/ 497517 h 620880"/>
                    <a:gd name="connsiteX143" fmla="*/ 348746 w 596085"/>
                    <a:gd name="connsiteY143" fmla="*/ 500005 h 620880"/>
                    <a:gd name="connsiteX144" fmla="*/ 316487 w 596085"/>
                    <a:gd name="connsiteY144" fmla="*/ 512140 h 620880"/>
                    <a:gd name="connsiteX145" fmla="*/ 312121 w 596085"/>
                    <a:gd name="connsiteY145" fmla="*/ 512315 h 620880"/>
                    <a:gd name="connsiteX146" fmla="*/ 272484 w 596085"/>
                    <a:gd name="connsiteY146" fmla="*/ 497473 h 620880"/>
                    <a:gd name="connsiteX147" fmla="*/ 251749 w 596085"/>
                    <a:gd name="connsiteY147" fmla="*/ 455959 h 620880"/>
                    <a:gd name="connsiteX148" fmla="*/ 254935 w 596085"/>
                    <a:gd name="connsiteY148" fmla="*/ 446399 h 620880"/>
                    <a:gd name="connsiteX149" fmla="*/ 263972 w 596085"/>
                    <a:gd name="connsiteY149" fmla="*/ 441902 h 620880"/>
                    <a:gd name="connsiteX150" fmla="*/ 264932 w 596085"/>
                    <a:gd name="connsiteY150" fmla="*/ 441902 h 620880"/>
                    <a:gd name="connsiteX151" fmla="*/ 278028 w 596085"/>
                    <a:gd name="connsiteY151" fmla="*/ 454169 h 620880"/>
                    <a:gd name="connsiteX152" fmla="*/ 289771 w 596085"/>
                    <a:gd name="connsiteY152" fmla="*/ 477611 h 620880"/>
                    <a:gd name="connsiteX153" fmla="*/ 312165 w 596085"/>
                    <a:gd name="connsiteY153" fmla="*/ 485992 h 620880"/>
                    <a:gd name="connsiteX154" fmla="*/ 314609 w 596085"/>
                    <a:gd name="connsiteY154" fmla="*/ 485905 h 620880"/>
                    <a:gd name="connsiteX155" fmla="*/ 346345 w 596085"/>
                    <a:gd name="connsiteY155" fmla="*/ 449323 h 620880"/>
                    <a:gd name="connsiteX156" fmla="*/ 349532 w 596085"/>
                    <a:gd name="connsiteY156" fmla="*/ 439763 h 620880"/>
                    <a:gd name="connsiteX157" fmla="*/ 358568 w 596085"/>
                    <a:gd name="connsiteY157" fmla="*/ 435267 h 620880"/>
                    <a:gd name="connsiteX158" fmla="*/ 359529 w 596085"/>
                    <a:gd name="connsiteY158" fmla="*/ 435267 h 620880"/>
                    <a:gd name="connsiteX159" fmla="*/ 372625 w 596085"/>
                    <a:gd name="connsiteY159" fmla="*/ 447534 h 620880"/>
                    <a:gd name="connsiteX160" fmla="*/ 368958 w 596085"/>
                    <a:gd name="connsiteY160" fmla="*/ 472983 h 620880"/>
                    <a:gd name="connsiteX161" fmla="*/ 367997 w 596085"/>
                    <a:gd name="connsiteY161" fmla="*/ 475515 h 620880"/>
                    <a:gd name="connsiteX162" fmla="*/ 369918 w 596085"/>
                    <a:gd name="connsiteY162" fmla="*/ 477392 h 620880"/>
                    <a:gd name="connsiteX163" fmla="*/ 372057 w 596085"/>
                    <a:gd name="connsiteY163" fmla="*/ 480099 h 620880"/>
                    <a:gd name="connsiteX164" fmla="*/ 397856 w 596085"/>
                    <a:gd name="connsiteY164" fmla="*/ 499394 h 620880"/>
                    <a:gd name="connsiteX165" fmla="*/ 408333 w 596085"/>
                    <a:gd name="connsiteY165" fmla="*/ 500703 h 620880"/>
                    <a:gd name="connsiteX166" fmla="*/ 429767 w 596085"/>
                    <a:gd name="connsiteY166" fmla="*/ 494810 h 620880"/>
                    <a:gd name="connsiteX167" fmla="*/ 444478 w 596085"/>
                    <a:gd name="connsiteY167" fmla="*/ 437144 h 620880"/>
                    <a:gd name="connsiteX168" fmla="*/ 449062 w 596085"/>
                    <a:gd name="connsiteY168" fmla="*/ 419072 h 620880"/>
                    <a:gd name="connsiteX169" fmla="*/ 455784 w 596085"/>
                    <a:gd name="connsiteY169" fmla="*/ 417238 h 620880"/>
                    <a:gd name="connsiteX170" fmla="*/ 467134 w 596085"/>
                    <a:gd name="connsiteY170" fmla="*/ 423699 h 620880"/>
                    <a:gd name="connsiteX171" fmla="*/ 463424 w 596085"/>
                    <a:gd name="connsiteY171" fmla="*/ 499175 h 620880"/>
                    <a:gd name="connsiteX172" fmla="*/ 459582 w 596085"/>
                    <a:gd name="connsiteY172" fmla="*/ 504414 h 620880"/>
                    <a:gd name="connsiteX173" fmla="*/ 465912 w 596085"/>
                    <a:gd name="connsiteY173" fmla="*/ 505723 h 620880"/>
                    <a:gd name="connsiteX174" fmla="*/ 475996 w 596085"/>
                    <a:gd name="connsiteY174" fmla="*/ 506771 h 620880"/>
                    <a:gd name="connsiteX175" fmla="*/ 526503 w 596085"/>
                    <a:gd name="connsiteY175" fmla="*/ 456264 h 620880"/>
                    <a:gd name="connsiteX176" fmla="*/ 519867 w 596085"/>
                    <a:gd name="connsiteY176" fmla="*/ 431207 h 620880"/>
                    <a:gd name="connsiteX177" fmla="*/ 519125 w 596085"/>
                    <a:gd name="connsiteY177" fmla="*/ 419552 h 620880"/>
                    <a:gd name="connsiteX178" fmla="*/ 527900 w 596085"/>
                    <a:gd name="connsiteY178" fmla="*/ 411912 h 620880"/>
                    <a:gd name="connsiteX179" fmla="*/ 565441 w 596085"/>
                    <a:gd name="connsiteY179" fmla="*/ 363108 h 620880"/>
                    <a:gd name="connsiteX180" fmla="*/ 559068 w 596085"/>
                    <a:gd name="connsiteY180" fmla="*/ 338531 h 620880"/>
                    <a:gd name="connsiteX181" fmla="*/ 555226 w 596085"/>
                    <a:gd name="connsiteY181" fmla="*/ 331678 h 620880"/>
                    <a:gd name="connsiteX182" fmla="*/ 551734 w 596085"/>
                    <a:gd name="connsiteY182" fmla="*/ 338706 h 620880"/>
                    <a:gd name="connsiteX183" fmla="*/ 497255 w 596085"/>
                    <a:gd name="connsiteY183" fmla="*/ 376335 h 620880"/>
                    <a:gd name="connsiteX184" fmla="*/ 495945 w 596085"/>
                    <a:gd name="connsiteY184" fmla="*/ 376422 h 620880"/>
                    <a:gd name="connsiteX185" fmla="*/ 482849 w 596085"/>
                    <a:gd name="connsiteY185" fmla="*/ 364549 h 620880"/>
                    <a:gd name="connsiteX186" fmla="*/ 485774 w 596085"/>
                    <a:gd name="connsiteY186" fmla="*/ 354901 h 620880"/>
                    <a:gd name="connsiteX187" fmla="*/ 494679 w 596085"/>
                    <a:gd name="connsiteY187" fmla="*/ 350143 h 620880"/>
                    <a:gd name="connsiteX188" fmla="*/ 532396 w 596085"/>
                    <a:gd name="connsiteY188" fmla="*/ 304089 h 620880"/>
                    <a:gd name="connsiteX189" fmla="*/ 490576 w 596085"/>
                    <a:gd name="connsiteY189" fmla="*/ 266154 h 620880"/>
                    <a:gd name="connsiteX190" fmla="*/ 486385 w 596085"/>
                    <a:gd name="connsiteY190" fmla="*/ 266372 h 620880"/>
                    <a:gd name="connsiteX191" fmla="*/ 485076 w 596085"/>
                    <a:gd name="connsiteY191" fmla="*/ 266460 h 620880"/>
                    <a:gd name="connsiteX192" fmla="*/ 471980 w 596085"/>
                    <a:gd name="connsiteY192" fmla="*/ 254586 h 620880"/>
                    <a:gd name="connsiteX193" fmla="*/ 474904 w 596085"/>
                    <a:gd name="connsiteY193" fmla="*/ 244939 h 620880"/>
                    <a:gd name="connsiteX194" fmla="*/ 483810 w 596085"/>
                    <a:gd name="connsiteY194" fmla="*/ 240180 h 620880"/>
                    <a:gd name="connsiteX195" fmla="*/ 490576 w 596085"/>
                    <a:gd name="connsiteY195" fmla="*/ 239831 h 620880"/>
                    <a:gd name="connsiteX196" fmla="*/ 552433 w 596085"/>
                    <a:gd name="connsiteY196" fmla="*/ 279032 h 620880"/>
                    <a:gd name="connsiteX197" fmla="*/ 556012 w 596085"/>
                    <a:gd name="connsiteY197" fmla="*/ 286584 h 620880"/>
                    <a:gd name="connsiteX198" fmla="*/ 559854 w 596085"/>
                    <a:gd name="connsiteY198" fmla="*/ 279163 h 620880"/>
                    <a:gd name="connsiteX199" fmla="*/ 565485 w 596085"/>
                    <a:gd name="connsiteY199" fmla="*/ 255983 h 620880"/>
                    <a:gd name="connsiteX200" fmla="*/ 521613 w 596085"/>
                    <a:gd name="connsiteY200" fmla="*/ 205913 h 620880"/>
                    <a:gd name="connsiteX201" fmla="*/ 511399 w 596085"/>
                    <a:gd name="connsiteY201" fmla="*/ 198448 h 620880"/>
                    <a:gd name="connsiteX202" fmla="*/ 512228 w 596085"/>
                    <a:gd name="connsiteY202" fmla="*/ 185788 h 620880"/>
                    <a:gd name="connsiteX203" fmla="*/ 520086 w 596085"/>
                    <a:gd name="connsiteY203" fmla="*/ 158767 h 620880"/>
                    <a:gd name="connsiteX204" fmla="*/ 469579 w 596085"/>
                    <a:gd name="connsiteY204" fmla="*/ 108260 h 620880"/>
                    <a:gd name="connsiteX205" fmla="*/ 461197 w 596085"/>
                    <a:gd name="connsiteY205" fmla="*/ 108959 h 620880"/>
                    <a:gd name="connsiteX206" fmla="*/ 459015 w 596085"/>
                    <a:gd name="connsiteY206" fmla="*/ 109133 h 620880"/>
                    <a:gd name="connsiteX207" fmla="*/ 451332 w 596085"/>
                    <a:gd name="connsiteY207" fmla="*/ 106645 h 620880"/>
                    <a:gd name="connsiteX208" fmla="*/ 446006 w 596085"/>
                    <a:gd name="connsiteY208" fmla="*/ 98002 h 620880"/>
                    <a:gd name="connsiteX209" fmla="*/ 382534 w 596085"/>
                    <a:gd name="connsiteY209" fmla="*/ 43959 h 620880"/>
                    <a:gd name="connsiteX210" fmla="*/ 360271 w 596085"/>
                    <a:gd name="connsiteY210" fmla="*/ 47888 h 620880"/>
                    <a:gd name="connsiteX211" fmla="*/ 353330 w 596085"/>
                    <a:gd name="connsiteY211" fmla="*/ 50463 h 620880"/>
                    <a:gd name="connsiteX212" fmla="*/ 359179 w 596085"/>
                    <a:gd name="connsiteY212" fmla="*/ 55047 h 620880"/>
                    <a:gd name="connsiteX213" fmla="*/ 375506 w 596085"/>
                    <a:gd name="connsiteY213" fmla="*/ 73556 h 620880"/>
                    <a:gd name="connsiteX214" fmla="*/ 384455 w 596085"/>
                    <a:gd name="connsiteY214" fmla="*/ 119566 h 620880"/>
                    <a:gd name="connsiteX215" fmla="*/ 383887 w 596085"/>
                    <a:gd name="connsiteY215" fmla="*/ 123190 h 620880"/>
                    <a:gd name="connsiteX216" fmla="*/ 387423 w 596085"/>
                    <a:gd name="connsiteY216" fmla="*/ 124194 h 620880"/>
                    <a:gd name="connsiteX217" fmla="*/ 391658 w 596085"/>
                    <a:gd name="connsiteY217" fmla="*/ 125547 h 620880"/>
                    <a:gd name="connsiteX218" fmla="*/ 427584 w 596085"/>
                    <a:gd name="connsiteY218" fmla="*/ 203381 h 620880"/>
                    <a:gd name="connsiteX219" fmla="*/ 415230 w 596085"/>
                    <a:gd name="connsiteY219" fmla="*/ 212024 h 620880"/>
                    <a:gd name="connsiteX220" fmla="*/ 410690 w 596085"/>
                    <a:gd name="connsiteY220" fmla="*/ 211195 h 620880"/>
                    <a:gd name="connsiteX221" fmla="*/ 403269 w 596085"/>
                    <a:gd name="connsiteY221" fmla="*/ 204341 h 620880"/>
                    <a:gd name="connsiteX222" fmla="*/ 402876 w 596085"/>
                    <a:gd name="connsiteY222" fmla="*/ 194257 h 620880"/>
                    <a:gd name="connsiteX223" fmla="*/ 382578 w 596085"/>
                    <a:gd name="connsiteY223" fmla="*/ 150255 h 620880"/>
                    <a:gd name="connsiteX224" fmla="*/ 370791 w 596085"/>
                    <a:gd name="connsiteY224" fmla="*/ 148159 h 620880"/>
                    <a:gd name="connsiteX225" fmla="*/ 340452 w 596085"/>
                    <a:gd name="connsiteY225" fmla="*/ 166494 h 620880"/>
                    <a:gd name="connsiteX226" fmla="*/ 339055 w 596085"/>
                    <a:gd name="connsiteY226" fmla="*/ 169200 h 620880"/>
                    <a:gd name="connsiteX227" fmla="*/ 341238 w 596085"/>
                    <a:gd name="connsiteY227" fmla="*/ 171339 h 620880"/>
                    <a:gd name="connsiteX228" fmla="*/ 341456 w 596085"/>
                    <a:gd name="connsiteY228" fmla="*/ 171557 h 620880"/>
                    <a:gd name="connsiteX229" fmla="*/ 342766 w 596085"/>
                    <a:gd name="connsiteY229" fmla="*/ 172911 h 620880"/>
                    <a:gd name="connsiteX230" fmla="*/ 346302 w 596085"/>
                    <a:gd name="connsiteY230" fmla="*/ 182340 h 620880"/>
                    <a:gd name="connsiteX231" fmla="*/ 342111 w 596085"/>
                    <a:gd name="connsiteY231" fmla="*/ 191507 h 620880"/>
                    <a:gd name="connsiteX232" fmla="*/ 333118 w 596085"/>
                    <a:gd name="connsiteY232" fmla="*/ 195043 h 620880"/>
                    <a:gd name="connsiteX233" fmla="*/ 323471 w 596085"/>
                    <a:gd name="connsiteY233" fmla="*/ 190852 h 620880"/>
                    <a:gd name="connsiteX234" fmla="*/ 298458 w 596085"/>
                    <a:gd name="connsiteY234" fmla="*/ 179983 h 620880"/>
                    <a:gd name="connsiteX235" fmla="*/ 275060 w 596085"/>
                    <a:gd name="connsiteY235" fmla="*/ 189193 h 620880"/>
                    <a:gd name="connsiteX236" fmla="*/ 273444 w 596085"/>
                    <a:gd name="connsiteY236" fmla="*/ 237605 h 620880"/>
                    <a:gd name="connsiteX237" fmla="*/ 272833 w 596085"/>
                    <a:gd name="connsiteY237" fmla="*/ 256245 h 620880"/>
                    <a:gd name="connsiteX238" fmla="*/ 263841 w 596085"/>
                    <a:gd name="connsiteY238" fmla="*/ 259781 h 620880"/>
                    <a:gd name="connsiteX239" fmla="*/ 254193 w 596085"/>
                    <a:gd name="connsiteY239" fmla="*/ 255590 h 620880"/>
                    <a:gd name="connsiteX240" fmla="*/ 257074 w 596085"/>
                    <a:gd name="connsiteY240" fmla="*/ 169899 h 620880"/>
                    <a:gd name="connsiteX241" fmla="*/ 298414 w 596085"/>
                    <a:gd name="connsiteY241" fmla="*/ 153616 h 620880"/>
                    <a:gd name="connsiteX242" fmla="*/ 312907 w 596085"/>
                    <a:gd name="connsiteY242" fmla="*/ 155362 h 620880"/>
                    <a:gd name="connsiteX243" fmla="*/ 316006 w 596085"/>
                    <a:gd name="connsiteY243" fmla="*/ 156104 h 620880"/>
                    <a:gd name="connsiteX244" fmla="*/ 317534 w 596085"/>
                    <a:gd name="connsiteY244" fmla="*/ 153310 h 620880"/>
                    <a:gd name="connsiteX245" fmla="*/ 354509 w 596085"/>
                    <a:gd name="connsiteY245" fmla="*/ 123932 h 620880"/>
                    <a:gd name="connsiteX246" fmla="*/ 357171 w 596085"/>
                    <a:gd name="connsiteY246" fmla="*/ 123190 h 620880"/>
                    <a:gd name="connsiteX247" fmla="*/ 357521 w 596085"/>
                    <a:gd name="connsiteY247" fmla="*/ 120439 h 620880"/>
                    <a:gd name="connsiteX248" fmla="*/ 357783 w 596085"/>
                    <a:gd name="connsiteY248" fmla="*/ 118868 h 620880"/>
                    <a:gd name="connsiteX249" fmla="*/ 352981 w 596085"/>
                    <a:gd name="connsiteY249" fmla="*/ 87001 h 620880"/>
                    <a:gd name="connsiteX250" fmla="*/ 327094 w 596085"/>
                    <a:gd name="connsiteY250" fmla="*/ 67881 h 620880"/>
                    <a:gd name="connsiteX251" fmla="*/ 316879 w 596085"/>
                    <a:gd name="connsiteY251" fmla="*/ 66615 h 620880"/>
                    <a:gd name="connsiteX252" fmla="*/ 295227 w 596085"/>
                    <a:gd name="connsiteY252" fmla="*/ 72683 h 620880"/>
                    <a:gd name="connsiteX253" fmla="*/ 276107 w 596085"/>
                    <a:gd name="connsiteY253" fmla="*/ 98613 h 620880"/>
                    <a:gd name="connsiteX254" fmla="*/ 263317 w 596085"/>
                    <a:gd name="connsiteY254" fmla="*/ 108609 h 620880"/>
                    <a:gd name="connsiteX255" fmla="*/ 260130 w 596085"/>
                    <a:gd name="connsiteY255" fmla="*/ 108217 h 620880"/>
                    <a:gd name="connsiteX256" fmla="*/ 252011 w 596085"/>
                    <a:gd name="connsiteY256" fmla="*/ 102236 h 620880"/>
                    <a:gd name="connsiteX257" fmla="*/ 250526 w 596085"/>
                    <a:gd name="connsiteY257" fmla="*/ 92239 h 620880"/>
                    <a:gd name="connsiteX258" fmla="*/ 281651 w 596085"/>
                    <a:gd name="connsiteY258" fmla="*/ 50114 h 620880"/>
                    <a:gd name="connsiteX259" fmla="*/ 290600 w 596085"/>
                    <a:gd name="connsiteY259" fmla="*/ 45574 h 620880"/>
                    <a:gd name="connsiteX260" fmla="*/ 298676 w 596085"/>
                    <a:gd name="connsiteY260" fmla="*/ 42169 h 620880"/>
                    <a:gd name="connsiteX261" fmla="*/ 290949 w 596085"/>
                    <a:gd name="connsiteY261" fmla="*/ 38066 h 620880"/>
                    <a:gd name="connsiteX262" fmla="*/ 260829 w 596085"/>
                    <a:gd name="connsiteY262" fmla="*/ 30601 h 620880"/>
                    <a:gd name="connsiteX263" fmla="*/ 198579 w 596085"/>
                    <a:gd name="connsiteY263" fmla="*/ 78881 h 620880"/>
                    <a:gd name="connsiteX264" fmla="*/ 191900 w 596085"/>
                    <a:gd name="connsiteY264" fmla="*/ 87307 h 620880"/>
                    <a:gd name="connsiteX265" fmla="*/ 185788 w 596085"/>
                    <a:gd name="connsiteY265" fmla="*/ 88791 h 620880"/>
                    <a:gd name="connsiteX266" fmla="*/ 260785 w 596085"/>
                    <a:gd name="connsiteY266" fmla="*/ 0 h 620880"/>
                    <a:gd name="connsiteX267" fmla="*/ 174875 w 596085"/>
                    <a:gd name="connsiteY267" fmla="*/ 54654 h 620880"/>
                    <a:gd name="connsiteX268" fmla="*/ 158462 w 596085"/>
                    <a:gd name="connsiteY268" fmla="*/ 53213 h 620880"/>
                    <a:gd name="connsiteX269" fmla="*/ 63690 w 596085"/>
                    <a:gd name="connsiteY269" fmla="*/ 147985 h 620880"/>
                    <a:gd name="connsiteX270" fmla="*/ 64039 w 596085"/>
                    <a:gd name="connsiteY270" fmla="*/ 156148 h 620880"/>
                    <a:gd name="connsiteX271" fmla="*/ 0 w 596085"/>
                    <a:gd name="connsiteY271" fmla="*/ 235379 h 620880"/>
                    <a:gd name="connsiteX272" fmla="*/ 11743 w 596085"/>
                    <a:gd name="connsiteY272" fmla="*/ 277373 h 620880"/>
                    <a:gd name="connsiteX273" fmla="*/ 0 w 596085"/>
                    <a:gd name="connsiteY273" fmla="*/ 319367 h 620880"/>
                    <a:gd name="connsiteX274" fmla="*/ 29684 w 596085"/>
                    <a:gd name="connsiteY274" fmla="*/ 382054 h 620880"/>
                    <a:gd name="connsiteX275" fmla="*/ 23878 w 596085"/>
                    <a:gd name="connsiteY275" fmla="*/ 412262 h 620880"/>
                    <a:gd name="connsiteX276" fmla="*/ 77485 w 596085"/>
                    <a:gd name="connsiteY276" fmla="*/ 488480 h 620880"/>
                    <a:gd name="connsiteX277" fmla="*/ 77485 w 596085"/>
                    <a:gd name="connsiteY277" fmla="*/ 490270 h 620880"/>
                    <a:gd name="connsiteX278" fmla="*/ 158505 w 596085"/>
                    <a:gd name="connsiteY278" fmla="*/ 571291 h 620880"/>
                    <a:gd name="connsiteX279" fmla="*/ 190241 w 596085"/>
                    <a:gd name="connsiteY279" fmla="*/ 564874 h 620880"/>
                    <a:gd name="connsiteX280" fmla="*/ 267289 w 596085"/>
                    <a:gd name="connsiteY280" fmla="*/ 620881 h 620880"/>
                    <a:gd name="connsiteX281" fmla="*/ 334603 w 596085"/>
                    <a:gd name="connsiteY281" fmla="*/ 585085 h 620880"/>
                    <a:gd name="connsiteX282" fmla="*/ 382578 w 596085"/>
                    <a:gd name="connsiteY282" fmla="*/ 600800 h 620880"/>
                    <a:gd name="connsiteX283" fmla="*/ 461983 w 596085"/>
                    <a:gd name="connsiteY283" fmla="*/ 535888 h 620880"/>
                    <a:gd name="connsiteX284" fmla="*/ 476127 w 596085"/>
                    <a:gd name="connsiteY284" fmla="*/ 537110 h 620880"/>
                    <a:gd name="connsiteX285" fmla="*/ 557147 w 596085"/>
                    <a:gd name="connsiteY285" fmla="*/ 456090 h 620880"/>
                    <a:gd name="connsiteX286" fmla="*/ 554048 w 596085"/>
                    <a:gd name="connsiteY286" fmla="*/ 433957 h 620880"/>
                    <a:gd name="connsiteX287" fmla="*/ 596086 w 596085"/>
                    <a:gd name="connsiteY287" fmla="*/ 362933 h 620880"/>
                    <a:gd name="connsiteX288" fmla="*/ 575831 w 596085"/>
                    <a:gd name="connsiteY288" fmla="*/ 309327 h 620880"/>
                    <a:gd name="connsiteX289" fmla="*/ 596086 w 596085"/>
                    <a:gd name="connsiteY289" fmla="*/ 255721 h 620880"/>
                    <a:gd name="connsiteX290" fmla="*/ 547325 w 596085"/>
                    <a:gd name="connsiteY290" fmla="*/ 181423 h 620880"/>
                    <a:gd name="connsiteX291" fmla="*/ 550643 w 596085"/>
                    <a:gd name="connsiteY291" fmla="*/ 158549 h 620880"/>
                    <a:gd name="connsiteX292" fmla="*/ 472372 w 596085"/>
                    <a:gd name="connsiteY292" fmla="*/ 77572 h 620880"/>
                    <a:gd name="connsiteX293" fmla="*/ 382578 w 596085"/>
                    <a:gd name="connsiteY293" fmla="*/ 13271 h 620880"/>
                    <a:gd name="connsiteX294" fmla="*/ 329495 w 596085"/>
                    <a:gd name="connsiteY294" fmla="*/ 29510 h 620880"/>
                    <a:gd name="connsiteX295" fmla="*/ 260785 w 596085"/>
                    <a:gd name="connsiteY295" fmla="*/ 87 h 620880"/>
                    <a:gd name="connsiteX296" fmla="*/ 260785 w 596085"/>
                    <a:gd name="connsiteY296" fmla="*/ 87 h 620880"/>
                    <a:gd name="connsiteX297" fmla="*/ 185745 w 596085"/>
                    <a:gd name="connsiteY297" fmla="*/ 92851 h 620880"/>
                    <a:gd name="connsiteX298" fmla="*/ 193733 w 596085"/>
                    <a:gd name="connsiteY298" fmla="*/ 90886 h 620880"/>
                    <a:gd name="connsiteX299" fmla="*/ 202508 w 596085"/>
                    <a:gd name="connsiteY299" fmla="*/ 79798 h 620880"/>
                    <a:gd name="connsiteX300" fmla="*/ 260741 w 596085"/>
                    <a:gd name="connsiteY300" fmla="*/ 34661 h 620880"/>
                    <a:gd name="connsiteX301" fmla="*/ 288898 w 596085"/>
                    <a:gd name="connsiteY301" fmla="*/ 41645 h 620880"/>
                    <a:gd name="connsiteX302" fmla="*/ 279381 w 596085"/>
                    <a:gd name="connsiteY302" fmla="*/ 46447 h 620880"/>
                    <a:gd name="connsiteX303" fmla="*/ 246379 w 596085"/>
                    <a:gd name="connsiteY303" fmla="*/ 91148 h 620880"/>
                    <a:gd name="connsiteX304" fmla="*/ 259039 w 596085"/>
                    <a:gd name="connsiteY304" fmla="*/ 112145 h 620880"/>
                    <a:gd name="connsiteX305" fmla="*/ 263229 w 596085"/>
                    <a:gd name="connsiteY305" fmla="*/ 112669 h 620880"/>
                    <a:gd name="connsiteX306" fmla="*/ 280036 w 596085"/>
                    <a:gd name="connsiteY306" fmla="*/ 99529 h 620880"/>
                    <a:gd name="connsiteX307" fmla="*/ 297279 w 596085"/>
                    <a:gd name="connsiteY307" fmla="*/ 76175 h 620880"/>
                    <a:gd name="connsiteX308" fmla="*/ 316792 w 596085"/>
                    <a:gd name="connsiteY308" fmla="*/ 70718 h 620880"/>
                    <a:gd name="connsiteX309" fmla="*/ 326003 w 596085"/>
                    <a:gd name="connsiteY309" fmla="*/ 71853 h 620880"/>
                    <a:gd name="connsiteX310" fmla="*/ 349357 w 596085"/>
                    <a:gd name="connsiteY310" fmla="*/ 89096 h 620880"/>
                    <a:gd name="connsiteX311" fmla="*/ 353679 w 596085"/>
                    <a:gd name="connsiteY311" fmla="*/ 117820 h 620880"/>
                    <a:gd name="connsiteX312" fmla="*/ 353330 w 596085"/>
                    <a:gd name="connsiteY312" fmla="*/ 119872 h 620880"/>
                    <a:gd name="connsiteX313" fmla="*/ 313824 w 596085"/>
                    <a:gd name="connsiteY313" fmla="*/ 151259 h 620880"/>
                    <a:gd name="connsiteX314" fmla="*/ 298370 w 596085"/>
                    <a:gd name="connsiteY314" fmla="*/ 149382 h 620880"/>
                    <a:gd name="connsiteX315" fmla="*/ 254193 w 596085"/>
                    <a:gd name="connsiteY315" fmla="*/ 166799 h 620880"/>
                    <a:gd name="connsiteX316" fmla="*/ 251094 w 596085"/>
                    <a:gd name="connsiteY316" fmla="*/ 258340 h 620880"/>
                    <a:gd name="connsiteX317" fmla="*/ 263753 w 596085"/>
                    <a:gd name="connsiteY317" fmla="*/ 263840 h 620880"/>
                    <a:gd name="connsiteX318" fmla="*/ 275583 w 596085"/>
                    <a:gd name="connsiteY318" fmla="*/ 259170 h 620880"/>
                    <a:gd name="connsiteX319" fmla="*/ 276413 w 596085"/>
                    <a:gd name="connsiteY319" fmla="*/ 234680 h 620880"/>
                    <a:gd name="connsiteX320" fmla="*/ 277853 w 596085"/>
                    <a:gd name="connsiteY320" fmla="*/ 192118 h 620880"/>
                    <a:gd name="connsiteX321" fmla="*/ 298414 w 596085"/>
                    <a:gd name="connsiteY321" fmla="*/ 183999 h 620880"/>
                    <a:gd name="connsiteX322" fmla="*/ 320415 w 596085"/>
                    <a:gd name="connsiteY322" fmla="*/ 193515 h 620880"/>
                    <a:gd name="connsiteX323" fmla="*/ 333075 w 596085"/>
                    <a:gd name="connsiteY323" fmla="*/ 199015 h 620880"/>
                    <a:gd name="connsiteX324" fmla="*/ 344905 w 596085"/>
                    <a:gd name="connsiteY324" fmla="*/ 194344 h 620880"/>
                    <a:gd name="connsiteX325" fmla="*/ 345734 w 596085"/>
                    <a:gd name="connsiteY325" fmla="*/ 169855 h 620880"/>
                    <a:gd name="connsiteX326" fmla="*/ 344119 w 596085"/>
                    <a:gd name="connsiteY326" fmla="*/ 168196 h 620880"/>
                    <a:gd name="connsiteX327" fmla="*/ 370791 w 596085"/>
                    <a:gd name="connsiteY327" fmla="*/ 152088 h 620880"/>
                    <a:gd name="connsiteX328" fmla="*/ 381137 w 596085"/>
                    <a:gd name="connsiteY328" fmla="*/ 153921 h 620880"/>
                    <a:gd name="connsiteX329" fmla="*/ 398991 w 596085"/>
                    <a:gd name="connsiteY329" fmla="*/ 192598 h 620880"/>
                    <a:gd name="connsiteX330" fmla="*/ 409250 w 596085"/>
                    <a:gd name="connsiteY330" fmla="*/ 214861 h 620880"/>
                    <a:gd name="connsiteX331" fmla="*/ 415230 w 596085"/>
                    <a:gd name="connsiteY331" fmla="*/ 215953 h 620880"/>
                    <a:gd name="connsiteX332" fmla="*/ 431513 w 596085"/>
                    <a:gd name="connsiteY332" fmla="*/ 204603 h 620880"/>
                    <a:gd name="connsiteX333" fmla="*/ 393098 w 596085"/>
                    <a:gd name="connsiteY333" fmla="*/ 121443 h 620880"/>
                    <a:gd name="connsiteX334" fmla="*/ 388602 w 596085"/>
                    <a:gd name="connsiteY334" fmla="*/ 120003 h 620880"/>
                    <a:gd name="connsiteX335" fmla="*/ 379085 w 596085"/>
                    <a:gd name="connsiteY335" fmla="*/ 71199 h 620880"/>
                    <a:gd name="connsiteX336" fmla="*/ 361755 w 596085"/>
                    <a:gd name="connsiteY336" fmla="*/ 51555 h 620880"/>
                    <a:gd name="connsiteX337" fmla="*/ 382578 w 596085"/>
                    <a:gd name="connsiteY337" fmla="*/ 47844 h 620880"/>
                    <a:gd name="connsiteX338" fmla="*/ 441946 w 596085"/>
                    <a:gd name="connsiteY338" fmla="*/ 98395 h 620880"/>
                    <a:gd name="connsiteX339" fmla="*/ 448931 w 596085"/>
                    <a:gd name="connsiteY339" fmla="*/ 109744 h 620880"/>
                    <a:gd name="connsiteX340" fmla="*/ 459058 w 596085"/>
                    <a:gd name="connsiteY340" fmla="*/ 113018 h 620880"/>
                    <a:gd name="connsiteX341" fmla="*/ 461896 w 596085"/>
                    <a:gd name="connsiteY341" fmla="*/ 112800 h 620880"/>
                    <a:gd name="connsiteX342" fmla="*/ 469622 w 596085"/>
                    <a:gd name="connsiteY342" fmla="*/ 112145 h 620880"/>
                    <a:gd name="connsiteX343" fmla="*/ 515982 w 596085"/>
                    <a:gd name="connsiteY343" fmla="*/ 158505 h 620880"/>
                    <a:gd name="connsiteX344" fmla="*/ 508779 w 596085"/>
                    <a:gd name="connsiteY344" fmla="*/ 183300 h 620880"/>
                    <a:gd name="connsiteX345" fmla="*/ 507732 w 596085"/>
                    <a:gd name="connsiteY345" fmla="*/ 199932 h 620880"/>
                    <a:gd name="connsiteX346" fmla="*/ 521177 w 596085"/>
                    <a:gd name="connsiteY346" fmla="*/ 209754 h 620880"/>
                    <a:gd name="connsiteX347" fmla="*/ 561469 w 596085"/>
                    <a:gd name="connsiteY347" fmla="*/ 255677 h 620880"/>
                    <a:gd name="connsiteX348" fmla="*/ 556274 w 596085"/>
                    <a:gd name="connsiteY348" fmla="*/ 276936 h 620880"/>
                    <a:gd name="connsiteX349" fmla="*/ 490663 w 596085"/>
                    <a:gd name="connsiteY349" fmla="*/ 235379 h 620880"/>
                    <a:gd name="connsiteX350" fmla="*/ 483460 w 596085"/>
                    <a:gd name="connsiteY350" fmla="*/ 235728 h 620880"/>
                    <a:gd name="connsiteX351" fmla="*/ 467920 w 596085"/>
                    <a:gd name="connsiteY351" fmla="*/ 254673 h 620880"/>
                    <a:gd name="connsiteX352" fmla="*/ 485119 w 596085"/>
                    <a:gd name="connsiteY352" fmla="*/ 270301 h 620880"/>
                    <a:gd name="connsiteX353" fmla="*/ 486865 w 596085"/>
                    <a:gd name="connsiteY353" fmla="*/ 270214 h 620880"/>
                    <a:gd name="connsiteX354" fmla="*/ 490663 w 596085"/>
                    <a:gd name="connsiteY354" fmla="*/ 270039 h 620880"/>
                    <a:gd name="connsiteX355" fmla="*/ 528380 w 596085"/>
                    <a:gd name="connsiteY355" fmla="*/ 304220 h 620880"/>
                    <a:gd name="connsiteX356" fmla="*/ 494374 w 596085"/>
                    <a:gd name="connsiteY356" fmla="*/ 345734 h 620880"/>
                    <a:gd name="connsiteX357" fmla="*/ 478833 w 596085"/>
                    <a:gd name="connsiteY357" fmla="*/ 364680 h 620880"/>
                    <a:gd name="connsiteX358" fmla="*/ 496076 w 596085"/>
                    <a:gd name="connsiteY358" fmla="*/ 380307 h 620880"/>
                    <a:gd name="connsiteX359" fmla="*/ 497822 w 596085"/>
                    <a:gd name="connsiteY359" fmla="*/ 380220 h 620880"/>
                    <a:gd name="connsiteX360" fmla="*/ 555576 w 596085"/>
                    <a:gd name="connsiteY360" fmla="*/ 340321 h 620880"/>
                    <a:gd name="connsiteX361" fmla="*/ 561425 w 596085"/>
                    <a:gd name="connsiteY361" fmla="*/ 362890 h 620880"/>
                    <a:gd name="connsiteX362" fmla="*/ 526939 w 596085"/>
                    <a:gd name="connsiteY362" fmla="*/ 407678 h 620880"/>
                    <a:gd name="connsiteX363" fmla="*/ 515371 w 596085"/>
                    <a:gd name="connsiteY363" fmla="*/ 417762 h 620880"/>
                    <a:gd name="connsiteX364" fmla="*/ 516331 w 596085"/>
                    <a:gd name="connsiteY364" fmla="*/ 433041 h 620880"/>
                    <a:gd name="connsiteX365" fmla="*/ 522443 w 596085"/>
                    <a:gd name="connsiteY365" fmla="*/ 456002 h 620880"/>
                    <a:gd name="connsiteX366" fmla="*/ 476083 w 596085"/>
                    <a:gd name="connsiteY366" fmla="*/ 502362 h 620880"/>
                    <a:gd name="connsiteX367" fmla="*/ 466829 w 596085"/>
                    <a:gd name="connsiteY367" fmla="*/ 501402 h 620880"/>
                    <a:gd name="connsiteX368" fmla="*/ 470757 w 596085"/>
                    <a:gd name="connsiteY368" fmla="*/ 421385 h 620880"/>
                    <a:gd name="connsiteX369" fmla="*/ 455828 w 596085"/>
                    <a:gd name="connsiteY369" fmla="*/ 412916 h 620880"/>
                    <a:gd name="connsiteX370" fmla="*/ 447010 w 596085"/>
                    <a:gd name="connsiteY370" fmla="*/ 415361 h 620880"/>
                    <a:gd name="connsiteX371" fmla="*/ 440942 w 596085"/>
                    <a:gd name="connsiteY371" fmla="*/ 439108 h 620880"/>
                    <a:gd name="connsiteX372" fmla="*/ 427672 w 596085"/>
                    <a:gd name="connsiteY372" fmla="*/ 491099 h 620880"/>
                    <a:gd name="connsiteX373" fmla="*/ 408377 w 596085"/>
                    <a:gd name="connsiteY373" fmla="*/ 496425 h 620880"/>
                    <a:gd name="connsiteX374" fmla="*/ 398948 w 596085"/>
                    <a:gd name="connsiteY374" fmla="*/ 495247 h 620880"/>
                    <a:gd name="connsiteX375" fmla="*/ 375724 w 596085"/>
                    <a:gd name="connsiteY375" fmla="*/ 477873 h 620880"/>
                    <a:gd name="connsiteX376" fmla="*/ 372930 w 596085"/>
                    <a:gd name="connsiteY376" fmla="*/ 474337 h 620880"/>
                    <a:gd name="connsiteX377" fmla="*/ 376859 w 596085"/>
                    <a:gd name="connsiteY377" fmla="*/ 447141 h 620880"/>
                    <a:gd name="connsiteX378" fmla="*/ 359616 w 596085"/>
                    <a:gd name="connsiteY378" fmla="*/ 431033 h 620880"/>
                    <a:gd name="connsiteX379" fmla="*/ 358350 w 596085"/>
                    <a:gd name="connsiteY379" fmla="*/ 431076 h 620880"/>
                    <a:gd name="connsiteX380" fmla="*/ 342286 w 596085"/>
                    <a:gd name="connsiteY380" fmla="*/ 449585 h 620880"/>
                    <a:gd name="connsiteX381" fmla="*/ 314391 w 596085"/>
                    <a:gd name="connsiteY381" fmla="*/ 481758 h 620880"/>
                    <a:gd name="connsiteX382" fmla="*/ 312209 w 596085"/>
                    <a:gd name="connsiteY382" fmla="*/ 481845 h 620880"/>
                    <a:gd name="connsiteX383" fmla="*/ 292521 w 596085"/>
                    <a:gd name="connsiteY383" fmla="*/ 474468 h 620880"/>
                    <a:gd name="connsiteX384" fmla="*/ 282219 w 596085"/>
                    <a:gd name="connsiteY384" fmla="*/ 453863 h 620880"/>
                    <a:gd name="connsiteX385" fmla="*/ 264976 w 596085"/>
                    <a:gd name="connsiteY385" fmla="*/ 437755 h 620880"/>
                    <a:gd name="connsiteX386" fmla="*/ 263710 w 596085"/>
                    <a:gd name="connsiteY386" fmla="*/ 437799 h 620880"/>
                    <a:gd name="connsiteX387" fmla="*/ 247645 w 596085"/>
                    <a:gd name="connsiteY387" fmla="*/ 456308 h 620880"/>
                    <a:gd name="connsiteX388" fmla="*/ 269821 w 596085"/>
                    <a:gd name="connsiteY388" fmla="*/ 500660 h 620880"/>
                    <a:gd name="connsiteX389" fmla="*/ 312165 w 596085"/>
                    <a:gd name="connsiteY389" fmla="*/ 516506 h 620880"/>
                    <a:gd name="connsiteX390" fmla="*/ 316836 w 596085"/>
                    <a:gd name="connsiteY390" fmla="*/ 516331 h 620880"/>
                    <a:gd name="connsiteX391" fmla="*/ 351278 w 596085"/>
                    <a:gd name="connsiteY391" fmla="*/ 503366 h 620880"/>
                    <a:gd name="connsiteX392" fmla="*/ 390392 w 596085"/>
                    <a:gd name="connsiteY392" fmla="*/ 528860 h 620880"/>
                    <a:gd name="connsiteX393" fmla="*/ 408464 w 596085"/>
                    <a:gd name="connsiteY393" fmla="*/ 531130 h 620880"/>
                    <a:gd name="connsiteX394" fmla="*/ 428108 w 596085"/>
                    <a:gd name="connsiteY394" fmla="*/ 528379 h 620880"/>
                    <a:gd name="connsiteX395" fmla="*/ 382578 w 596085"/>
                    <a:gd name="connsiteY395" fmla="*/ 566140 h 620880"/>
                    <a:gd name="connsiteX396" fmla="*/ 343770 w 596085"/>
                    <a:gd name="connsiteY396" fmla="*/ 545099 h 620880"/>
                    <a:gd name="connsiteX397" fmla="*/ 329277 w 596085"/>
                    <a:gd name="connsiteY397" fmla="*/ 537241 h 620880"/>
                    <a:gd name="connsiteX398" fmla="*/ 326265 w 596085"/>
                    <a:gd name="connsiteY398" fmla="*/ 537503 h 620880"/>
                    <a:gd name="connsiteX399" fmla="*/ 312383 w 596085"/>
                    <a:gd name="connsiteY399" fmla="*/ 550599 h 620880"/>
                    <a:gd name="connsiteX400" fmla="*/ 267289 w 596085"/>
                    <a:gd name="connsiteY400" fmla="*/ 586220 h 620880"/>
                    <a:gd name="connsiteX401" fmla="*/ 220929 w 596085"/>
                    <a:gd name="connsiteY401" fmla="*/ 539860 h 620880"/>
                    <a:gd name="connsiteX402" fmla="*/ 221104 w 596085"/>
                    <a:gd name="connsiteY402" fmla="*/ 536324 h 620880"/>
                    <a:gd name="connsiteX403" fmla="*/ 210976 w 596085"/>
                    <a:gd name="connsiteY403" fmla="*/ 519256 h 620880"/>
                    <a:gd name="connsiteX404" fmla="*/ 203817 w 596085"/>
                    <a:gd name="connsiteY404" fmla="*/ 517684 h 620880"/>
                    <a:gd name="connsiteX405" fmla="*/ 191463 w 596085"/>
                    <a:gd name="connsiteY405" fmla="*/ 522835 h 620880"/>
                    <a:gd name="connsiteX406" fmla="*/ 158462 w 596085"/>
                    <a:gd name="connsiteY406" fmla="*/ 536630 h 620880"/>
                    <a:gd name="connsiteX407" fmla="*/ 112495 w 596085"/>
                    <a:gd name="connsiteY407" fmla="*/ 496120 h 620880"/>
                    <a:gd name="connsiteX408" fmla="*/ 137421 w 596085"/>
                    <a:gd name="connsiteY408" fmla="*/ 505418 h 620880"/>
                    <a:gd name="connsiteX409" fmla="*/ 150080 w 596085"/>
                    <a:gd name="connsiteY409" fmla="*/ 506509 h 620880"/>
                    <a:gd name="connsiteX410" fmla="*/ 191638 w 596085"/>
                    <a:gd name="connsiteY410" fmla="*/ 493326 h 620880"/>
                    <a:gd name="connsiteX411" fmla="*/ 195872 w 596085"/>
                    <a:gd name="connsiteY411" fmla="*/ 469186 h 620880"/>
                    <a:gd name="connsiteX412" fmla="*/ 181685 w 596085"/>
                    <a:gd name="connsiteY412" fmla="*/ 461808 h 620880"/>
                    <a:gd name="connsiteX413" fmla="*/ 171732 w 596085"/>
                    <a:gd name="connsiteY413" fmla="*/ 464951 h 620880"/>
                    <a:gd name="connsiteX414" fmla="*/ 149993 w 596085"/>
                    <a:gd name="connsiteY414" fmla="*/ 471805 h 620880"/>
                    <a:gd name="connsiteX415" fmla="*/ 118912 w 596085"/>
                    <a:gd name="connsiteY415" fmla="*/ 455697 h 620880"/>
                    <a:gd name="connsiteX416" fmla="*/ 112582 w 596085"/>
                    <a:gd name="connsiteY416" fmla="*/ 427366 h 620880"/>
                    <a:gd name="connsiteX417" fmla="*/ 128166 w 596085"/>
                    <a:gd name="connsiteY417" fmla="*/ 402876 h 620880"/>
                    <a:gd name="connsiteX418" fmla="*/ 132401 w 596085"/>
                    <a:gd name="connsiteY418" fmla="*/ 378736 h 620880"/>
                    <a:gd name="connsiteX419" fmla="*/ 118213 w 596085"/>
                    <a:gd name="connsiteY419" fmla="*/ 371359 h 620880"/>
                    <a:gd name="connsiteX420" fmla="*/ 108260 w 596085"/>
                    <a:gd name="connsiteY420" fmla="*/ 374502 h 620880"/>
                    <a:gd name="connsiteX421" fmla="*/ 78445 w 596085"/>
                    <a:gd name="connsiteY421" fmla="*/ 421385 h 620880"/>
                    <a:gd name="connsiteX422" fmla="*/ 79362 w 596085"/>
                    <a:gd name="connsiteY422" fmla="*/ 450938 h 620880"/>
                    <a:gd name="connsiteX423" fmla="*/ 58539 w 596085"/>
                    <a:gd name="connsiteY423" fmla="*/ 412262 h 620880"/>
                    <a:gd name="connsiteX424" fmla="*/ 66659 w 596085"/>
                    <a:gd name="connsiteY424" fmla="*/ 386070 h 620880"/>
                    <a:gd name="connsiteX425" fmla="*/ 69147 w 596085"/>
                    <a:gd name="connsiteY425" fmla="*/ 371970 h 620880"/>
                    <a:gd name="connsiteX426" fmla="*/ 60154 w 596085"/>
                    <a:gd name="connsiteY426" fmla="*/ 360794 h 620880"/>
                    <a:gd name="connsiteX427" fmla="*/ 34661 w 596085"/>
                    <a:gd name="connsiteY427" fmla="*/ 319411 h 620880"/>
                    <a:gd name="connsiteX428" fmla="*/ 46185 w 596085"/>
                    <a:gd name="connsiteY428" fmla="*/ 288854 h 620880"/>
                    <a:gd name="connsiteX429" fmla="*/ 46185 w 596085"/>
                    <a:gd name="connsiteY429" fmla="*/ 265979 h 620880"/>
                    <a:gd name="connsiteX430" fmla="*/ 34661 w 596085"/>
                    <a:gd name="connsiteY430" fmla="*/ 235422 h 620880"/>
                    <a:gd name="connsiteX431" fmla="*/ 65305 w 596085"/>
                    <a:gd name="connsiteY431" fmla="*/ 191813 h 620880"/>
                    <a:gd name="connsiteX432" fmla="*/ 67706 w 596085"/>
                    <a:gd name="connsiteY432" fmla="*/ 214207 h 620880"/>
                    <a:gd name="connsiteX433" fmla="*/ 99791 w 596085"/>
                    <a:gd name="connsiteY433" fmla="*/ 257162 h 620880"/>
                    <a:gd name="connsiteX434" fmla="*/ 132706 w 596085"/>
                    <a:gd name="connsiteY434" fmla="*/ 337571 h 620880"/>
                    <a:gd name="connsiteX435" fmla="*/ 140171 w 596085"/>
                    <a:gd name="connsiteY435" fmla="*/ 339273 h 620880"/>
                    <a:gd name="connsiteX436" fmla="*/ 155799 w 596085"/>
                    <a:gd name="connsiteY436" fmla="*/ 329451 h 620880"/>
                    <a:gd name="connsiteX437" fmla="*/ 147679 w 596085"/>
                    <a:gd name="connsiteY437" fmla="*/ 306315 h 620880"/>
                    <a:gd name="connsiteX438" fmla="*/ 133579 w 596085"/>
                    <a:gd name="connsiteY438" fmla="*/ 266154 h 620880"/>
                    <a:gd name="connsiteX439" fmla="*/ 160775 w 596085"/>
                    <a:gd name="connsiteY439" fmla="*/ 249086 h 620880"/>
                    <a:gd name="connsiteX440" fmla="*/ 173740 w 596085"/>
                    <a:gd name="connsiteY440" fmla="*/ 252054 h 620880"/>
                    <a:gd name="connsiteX441" fmla="*/ 181205 w 596085"/>
                    <a:gd name="connsiteY441" fmla="*/ 253757 h 620880"/>
                    <a:gd name="connsiteX442" fmla="*/ 196833 w 596085"/>
                    <a:gd name="connsiteY442" fmla="*/ 243935 h 620880"/>
                    <a:gd name="connsiteX443" fmla="*/ 188713 w 596085"/>
                    <a:gd name="connsiteY443" fmla="*/ 220798 h 620880"/>
                    <a:gd name="connsiteX444" fmla="*/ 160819 w 596085"/>
                    <a:gd name="connsiteY444" fmla="*/ 214425 h 620880"/>
                    <a:gd name="connsiteX445" fmla="*/ 119916 w 596085"/>
                    <a:gd name="connsiteY445" fmla="*/ 228918 h 620880"/>
                    <a:gd name="connsiteX446" fmla="*/ 118868 w 596085"/>
                    <a:gd name="connsiteY446" fmla="*/ 228219 h 620880"/>
                    <a:gd name="connsiteX447" fmla="*/ 101188 w 596085"/>
                    <a:gd name="connsiteY447" fmla="*/ 205214 h 620880"/>
                    <a:gd name="connsiteX448" fmla="*/ 104943 w 596085"/>
                    <a:gd name="connsiteY448" fmla="*/ 176447 h 620880"/>
                    <a:gd name="connsiteX449" fmla="*/ 137857 w 596085"/>
                    <a:gd name="connsiteY449" fmla="*/ 157457 h 620880"/>
                    <a:gd name="connsiteX450" fmla="*/ 156715 w 596085"/>
                    <a:gd name="connsiteY450" fmla="*/ 162521 h 620880"/>
                    <a:gd name="connsiteX451" fmla="*/ 165359 w 596085"/>
                    <a:gd name="connsiteY451" fmla="*/ 164835 h 620880"/>
                    <a:gd name="connsiteX452" fmla="*/ 180375 w 596085"/>
                    <a:gd name="connsiteY452" fmla="*/ 156148 h 620880"/>
                    <a:gd name="connsiteX453" fmla="*/ 174002 w 596085"/>
                    <a:gd name="connsiteY453" fmla="*/ 132488 h 620880"/>
                    <a:gd name="connsiteX454" fmla="*/ 137901 w 596085"/>
                    <a:gd name="connsiteY454" fmla="*/ 122797 h 620880"/>
                    <a:gd name="connsiteX455" fmla="*/ 100141 w 596085"/>
                    <a:gd name="connsiteY455" fmla="*/ 133317 h 620880"/>
                    <a:gd name="connsiteX456" fmla="*/ 158418 w 596085"/>
                    <a:gd name="connsiteY456" fmla="*/ 87918 h 620880"/>
                    <a:gd name="connsiteX457" fmla="*/ 179590 w 596085"/>
                    <a:gd name="connsiteY457" fmla="*/ 91759 h 620880"/>
                    <a:gd name="connsiteX458" fmla="*/ 185701 w 596085"/>
                    <a:gd name="connsiteY458" fmla="*/ 92851 h 620880"/>
                    <a:gd name="connsiteX459" fmla="*/ 185701 w 596085"/>
                    <a:gd name="connsiteY459" fmla="*/ 92851 h 62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Lst>
                  <a:rect l="l" t="t" r="r" b="b"/>
                  <a:pathLst>
                    <a:path w="596085" h="620880">
                      <a:moveTo>
                        <a:pt x="260785" y="4191"/>
                      </a:moveTo>
                      <a:cubicBezTo>
                        <a:pt x="285973" y="4191"/>
                        <a:pt x="309284" y="14187"/>
                        <a:pt x="326483" y="32303"/>
                      </a:cubicBezTo>
                      <a:lnTo>
                        <a:pt x="328928" y="34879"/>
                      </a:lnTo>
                      <a:lnTo>
                        <a:pt x="331852" y="32915"/>
                      </a:lnTo>
                      <a:cubicBezTo>
                        <a:pt x="346782" y="22743"/>
                        <a:pt x="364331" y="17374"/>
                        <a:pt x="382621" y="17374"/>
                      </a:cubicBezTo>
                      <a:cubicBezTo>
                        <a:pt x="421647" y="17374"/>
                        <a:pt x="456133" y="42082"/>
                        <a:pt x="468487" y="78838"/>
                      </a:cubicBezTo>
                      <a:lnTo>
                        <a:pt x="469404" y="81588"/>
                      </a:lnTo>
                      <a:lnTo>
                        <a:pt x="472285" y="81675"/>
                      </a:lnTo>
                      <a:cubicBezTo>
                        <a:pt x="513930" y="83072"/>
                        <a:pt x="546539" y="116816"/>
                        <a:pt x="546539" y="158505"/>
                      </a:cubicBezTo>
                      <a:cubicBezTo>
                        <a:pt x="546539" y="165883"/>
                        <a:pt x="545492" y="173173"/>
                        <a:pt x="543396" y="180201"/>
                      </a:cubicBezTo>
                      <a:lnTo>
                        <a:pt x="542349" y="183693"/>
                      </a:lnTo>
                      <a:lnTo>
                        <a:pt x="545710" y="185134"/>
                      </a:lnTo>
                      <a:cubicBezTo>
                        <a:pt x="573823" y="197357"/>
                        <a:pt x="591983" y="225033"/>
                        <a:pt x="591983" y="255634"/>
                      </a:cubicBezTo>
                      <a:cubicBezTo>
                        <a:pt x="591983" y="274448"/>
                        <a:pt x="585173" y="292477"/>
                        <a:pt x="572775" y="306490"/>
                      </a:cubicBezTo>
                      <a:lnTo>
                        <a:pt x="570331" y="309240"/>
                      </a:lnTo>
                      <a:lnTo>
                        <a:pt x="572775" y="311990"/>
                      </a:lnTo>
                      <a:cubicBezTo>
                        <a:pt x="585173" y="326003"/>
                        <a:pt x="591983" y="344032"/>
                        <a:pt x="591983" y="362846"/>
                      </a:cubicBezTo>
                      <a:cubicBezTo>
                        <a:pt x="591983" y="390915"/>
                        <a:pt x="576704" y="416758"/>
                        <a:pt x="552083" y="430247"/>
                      </a:cubicBezTo>
                      <a:lnTo>
                        <a:pt x="549202" y="431818"/>
                      </a:lnTo>
                      <a:lnTo>
                        <a:pt x="550119" y="435005"/>
                      </a:lnTo>
                      <a:cubicBezTo>
                        <a:pt x="552040" y="441859"/>
                        <a:pt x="553044" y="448887"/>
                        <a:pt x="553044" y="456002"/>
                      </a:cubicBezTo>
                      <a:cubicBezTo>
                        <a:pt x="553044" y="498390"/>
                        <a:pt x="518558" y="532876"/>
                        <a:pt x="476170" y="532876"/>
                      </a:cubicBezTo>
                      <a:cubicBezTo>
                        <a:pt x="471674" y="532876"/>
                        <a:pt x="467178" y="532483"/>
                        <a:pt x="462769" y="531697"/>
                      </a:cubicBezTo>
                      <a:lnTo>
                        <a:pt x="458796" y="530999"/>
                      </a:lnTo>
                      <a:lnTo>
                        <a:pt x="458011" y="534971"/>
                      </a:lnTo>
                      <a:cubicBezTo>
                        <a:pt x="450808" y="570679"/>
                        <a:pt x="419115" y="596566"/>
                        <a:pt x="382665" y="596566"/>
                      </a:cubicBezTo>
                      <a:cubicBezTo>
                        <a:pt x="366120" y="596566"/>
                        <a:pt x="350405" y="591415"/>
                        <a:pt x="337135" y="581636"/>
                      </a:cubicBezTo>
                      <a:lnTo>
                        <a:pt x="333642" y="579061"/>
                      </a:lnTo>
                      <a:lnTo>
                        <a:pt x="331241" y="582684"/>
                      </a:lnTo>
                      <a:cubicBezTo>
                        <a:pt x="317010" y="603943"/>
                        <a:pt x="293132" y="616646"/>
                        <a:pt x="267377" y="616646"/>
                      </a:cubicBezTo>
                      <a:cubicBezTo>
                        <a:pt x="233982" y="616646"/>
                        <a:pt x="204603" y="595300"/>
                        <a:pt x="194257" y="563520"/>
                      </a:cubicBezTo>
                      <a:lnTo>
                        <a:pt x="192860" y="559199"/>
                      </a:lnTo>
                      <a:lnTo>
                        <a:pt x="188713" y="560988"/>
                      </a:lnTo>
                      <a:cubicBezTo>
                        <a:pt x="179197" y="565048"/>
                        <a:pt x="169069" y="567100"/>
                        <a:pt x="158592" y="567100"/>
                      </a:cubicBezTo>
                      <a:cubicBezTo>
                        <a:pt x="116205" y="567100"/>
                        <a:pt x="81719" y="532614"/>
                        <a:pt x="81719" y="490226"/>
                      </a:cubicBezTo>
                      <a:cubicBezTo>
                        <a:pt x="81719" y="489659"/>
                        <a:pt x="81719" y="489091"/>
                        <a:pt x="81719" y="488568"/>
                      </a:cubicBezTo>
                      <a:lnTo>
                        <a:pt x="81719" y="485599"/>
                      </a:lnTo>
                      <a:cubicBezTo>
                        <a:pt x="81719" y="485599"/>
                        <a:pt x="78969" y="484595"/>
                        <a:pt x="78969" y="484595"/>
                      </a:cubicBezTo>
                      <a:cubicBezTo>
                        <a:pt x="48542" y="473638"/>
                        <a:pt x="28113" y="444565"/>
                        <a:pt x="28113" y="412262"/>
                      </a:cubicBezTo>
                      <a:cubicBezTo>
                        <a:pt x="28113" y="402352"/>
                        <a:pt x="29990" y="392705"/>
                        <a:pt x="33613" y="383625"/>
                      </a:cubicBezTo>
                      <a:lnTo>
                        <a:pt x="34748" y="380788"/>
                      </a:lnTo>
                      <a:lnTo>
                        <a:pt x="32391" y="378867"/>
                      </a:lnTo>
                      <a:cubicBezTo>
                        <a:pt x="14493" y="364287"/>
                        <a:pt x="4234" y="342591"/>
                        <a:pt x="4234" y="319367"/>
                      </a:cubicBezTo>
                      <a:cubicBezTo>
                        <a:pt x="4234" y="305311"/>
                        <a:pt x="8076" y="291560"/>
                        <a:pt x="15366" y="279556"/>
                      </a:cubicBezTo>
                      <a:lnTo>
                        <a:pt x="16676" y="277417"/>
                      </a:lnTo>
                      <a:lnTo>
                        <a:pt x="15366" y="275278"/>
                      </a:lnTo>
                      <a:cubicBezTo>
                        <a:pt x="8076" y="263273"/>
                        <a:pt x="4234" y="249479"/>
                        <a:pt x="4234" y="235466"/>
                      </a:cubicBezTo>
                      <a:cubicBezTo>
                        <a:pt x="4234" y="199452"/>
                        <a:pt x="29772" y="167847"/>
                        <a:pt x="65000" y="160295"/>
                      </a:cubicBezTo>
                      <a:lnTo>
                        <a:pt x="68579" y="159509"/>
                      </a:lnTo>
                      <a:lnTo>
                        <a:pt x="68274" y="155886"/>
                      </a:lnTo>
                      <a:cubicBezTo>
                        <a:pt x="68056" y="153310"/>
                        <a:pt x="67925" y="150691"/>
                        <a:pt x="67925" y="148116"/>
                      </a:cubicBezTo>
                      <a:cubicBezTo>
                        <a:pt x="67925" y="98133"/>
                        <a:pt x="108566" y="57491"/>
                        <a:pt x="158549" y="57491"/>
                      </a:cubicBezTo>
                      <a:cubicBezTo>
                        <a:pt x="163831" y="57491"/>
                        <a:pt x="169069" y="57928"/>
                        <a:pt x="174220" y="58845"/>
                      </a:cubicBezTo>
                      <a:lnTo>
                        <a:pt x="177363" y="59412"/>
                      </a:lnTo>
                      <a:lnTo>
                        <a:pt x="178717" y="56531"/>
                      </a:lnTo>
                      <a:cubicBezTo>
                        <a:pt x="193515" y="24795"/>
                        <a:pt x="225775" y="4278"/>
                        <a:pt x="260872" y="4278"/>
                      </a:cubicBezTo>
                      <a:moveTo>
                        <a:pt x="185832" y="88834"/>
                      </a:moveTo>
                      <a:cubicBezTo>
                        <a:pt x="184261" y="88834"/>
                        <a:pt x="182689" y="88529"/>
                        <a:pt x="181205" y="88005"/>
                      </a:cubicBezTo>
                      <a:cubicBezTo>
                        <a:pt x="173958" y="85299"/>
                        <a:pt x="166363" y="83902"/>
                        <a:pt x="158592" y="83902"/>
                      </a:cubicBezTo>
                      <a:cubicBezTo>
                        <a:pt x="129126" y="83902"/>
                        <a:pt x="103502" y="103851"/>
                        <a:pt x="96299" y="132444"/>
                      </a:cubicBezTo>
                      <a:lnTo>
                        <a:pt x="93811" y="142222"/>
                      </a:lnTo>
                      <a:lnTo>
                        <a:pt x="102454" y="136984"/>
                      </a:lnTo>
                      <a:cubicBezTo>
                        <a:pt x="113193" y="130480"/>
                        <a:pt x="125547" y="127031"/>
                        <a:pt x="138075" y="127031"/>
                      </a:cubicBezTo>
                      <a:cubicBezTo>
                        <a:pt x="149993" y="127031"/>
                        <a:pt x="161736" y="130174"/>
                        <a:pt x="172125" y="136155"/>
                      </a:cubicBezTo>
                      <a:cubicBezTo>
                        <a:pt x="178411" y="139778"/>
                        <a:pt x="180594" y="147854"/>
                        <a:pt x="176971" y="154140"/>
                      </a:cubicBezTo>
                      <a:cubicBezTo>
                        <a:pt x="174613" y="158200"/>
                        <a:pt x="170248" y="160731"/>
                        <a:pt x="165533" y="160731"/>
                      </a:cubicBezTo>
                      <a:cubicBezTo>
                        <a:pt x="163220" y="160731"/>
                        <a:pt x="160950" y="160120"/>
                        <a:pt x="158985" y="158985"/>
                      </a:cubicBezTo>
                      <a:cubicBezTo>
                        <a:pt x="152612" y="155318"/>
                        <a:pt x="145366" y="153354"/>
                        <a:pt x="138032" y="153354"/>
                      </a:cubicBezTo>
                      <a:cubicBezTo>
                        <a:pt x="122971" y="153354"/>
                        <a:pt x="109002" y="161430"/>
                        <a:pt x="101494" y="174439"/>
                      </a:cubicBezTo>
                      <a:cubicBezTo>
                        <a:pt x="95863" y="184173"/>
                        <a:pt x="94422" y="195523"/>
                        <a:pt x="97303" y="206393"/>
                      </a:cubicBezTo>
                      <a:cubicBezTo>
                        <a:pt x="100228" y="217262"/>
                        <a:pt x="107213" y="226299"/>
                        <a:pt x="116947" y="231930"/>
                      </a:cubicBezTo>
                      <a:cubicBezTo>
                        <a:pt x="117165" y="232061"/>
                        <a:pt x="117384" y="232235"/>
                        <a:pt x="117733" y="232454"/>
                      </a:cubicBezTo>
                      <a:lnTo>
                        <a:pt x="120265" y="234156"/>
                      </a:lnTo>
                      <a:lnTo>
                        <a:pt x="122666" y="232235"/>
                      </a:lnTo>
                      <a:cubicBezTo>
                        <a:pt x="133492" y="223505"/>
                        <a:pt x="147068" y="218703"/>
                        <a:pt x="160950" y="218703"/>
                      </a:cubicBezTo>
                      <a:cubicBezTo>
                        <a:pt x="170030" y="218703"/>
                        <a:pt x="178804" y="220711"/>
                        <a:pt x="187054" y="224683"/>
                      </a:cubicBezTo>
                      <a:cubicBezTo>
                        <a:pt x="190241" y="226211"/>
                        <a:pt x="192598" y="228874"/>
                        <a:pt x="193777" y="232192"/>
                      </a:cubicBezTo>
                      <a:cubicBezTo>
                        <a:pt x="194956" y="235509"/>
                        <a:pt x="194737" y="239089"/>
                        <a:pt x="193210" y="242276"/>
                      </a:cubicBezTo>
                      <a:cubicBezTo>
                        <a:pt x="191027" y="246816"/>
                        <a:pt x="186356" y="249740"/>
                        <a:pt x="181292" y="249740"/>
                      </a:cubicBezTo>
                      <a:cubicBezTo>
                        <a:pt x="179328" y="249740"/>
                        <a:pt x="177407" y="249304"/>
                        <a:pt x="175617" y="248431"/>
                      </a:cubicBezTo>
                      <a:cubicBezTo>
                        <a:pt x="170946" y="246205"/>
                        <a:pt x="165970" y="245070"/>
                        <a:pt x="160862" y="245070"/>
                      </a:cubicBezTo>
                      <a:cubicBezTo>
                        <a:pt x="147723" y="245070"/>
                        <a:pt x="135587" y="252709"/>
                        <a:pt x="129912" y="264495"/>
                      </a:cubicBezTo>
                      <a:cubicBezTo>
                        <a:pt x="125940" y="272746"/>
                        <a:pt x="125460" y="282044"/>
                        <a:pt x="128472" y="290687"/>
                      </a:cubicBezTo>
                      <a:cubicBezTo>
                        <a:pt x="131527" y="299331"/>
                        <a:pt x="137726" y="306271"/>
                        <a:pt x="145977" y="310200"/>
                      </a:cubicBezTo>
                      <a:cubicBezTo>
                        <a:pt x="149163" y="311728"/>
                        <a:pt x="151521" y="314391"/>
                        <a:pt x="152699" y="317709"/>
                      </a:cubicBezTo>
                      <a:cubicBezTo>
                        <a:pt x="153878" y="321026"/>
                        <a:pt x="153660" y="324606"/>
                        <a:pt x="152132" y="327793"/>
                      </a:cubicBezTo>
                      <a:cubicBezTo>
                        <a:pt x="149949" y="332332"/>
                        <a:pt x="145278" y="335257"/>
                        <a:pt x="140214" y="335257"/>
                      </a:cubicBezTo>
                      <a:cubicBezTo>
                        <a:pt x="138250" y="335257"/>
                        <a:pt x="136329" y="334821"/>
                        <a:pt x="134540" y="333948"/>
                      </a:cubicBezTo>
                      <a:cubicBezTo>
                        <a:pt x="106339" y="320415"/>
                        <a:pt x="93113" y="288068"/>
                        <a:pt x="103764" y="258689"/>
                      </a:cubicBezTo>
                      <a:lnTo>
                        <a:pt x="104899" y="255503"/>
                      </a:lnTo>
                      <a:lnTo>
                        <a:pt x="102018" y="253713"/>
                      </a:lnTo>
                      <a:cubicBezTo>
                        <a:pt x="87045" y="244546"/>
                        <a:pt x="76306" y="230140"/>
                        <a:pt x="71766" y="213203"/>
                      </a:cubicBezTo>
                      <a:cubicBezTo>
                        <a:pt x="69889" y="206305"/>
                        <a:pt x="69147" y="199190"/>
                        <a:pt x="69496" y="192074"/>
                      </a:cubicBezTo>
                      <a:lnTo>
                        <a:pt x="69802" y="185876"/>
                      </a:lnTo>
                      <a:lnTo>
                        <a:pt x="63952" y="187971"/>
                      </a:lnTo>
                      <a:cubicBezTo>
                        <a:pt x="44003" y="195174"/>
                        <a:pt x="30601" y="214294"/>
                        <a:pt x="30601" y="235466"/>
                      </a:cubicBezTo>
                      <a:cubicBezTo>
                        <a:pt x="30601" y="247732"/>
                        <a:pt x="35054" y="259519"/>
                        <a:pt x="43129" y="268730"/>
                      </a:cubicBezTo>
                      <a:cubicBezTo>
                        <a:pt x="47495" y="273706"/>
                        <a:pt x="47495" y="281171"/>
                        <a:pt x="43129" y="286104"/>
                      </a:cubicBezTo>
                      <a:cubicBezTo>
                        <a:pt x="35054" y="295315"/>
                        <a:pt x="30601" y="307145"/>
                        <a:pt x="30601" y="319367"/>
                      </a:cubicBezTo>
                      <a:cubicBezTo>
                        <a:pt x="30601" y="338531"/>
                        <a:pt x="41252" y="355818"/>
                        <a:pt x="58408" y="364461"/>
                      </a:cubicBezTo>
                      <a:cubicBezTo>
                        <a:pt x="61813" y="366164"/>
                        <a:pt x="64301" y="369263"/>
                        <a:pt x="65218" y="372974"/>
                      </a:cubicBezTo>
                      <a:cubicBezTo>
                        <a:pt x="66178" y="376641"/>
                        <a:pt x="65480" y="380569"/>
                        <a:pt x="63297" y="383712"/>
                      </a:cubicBezTo>
                      <a:cubicBezTo>
                        <a:pt x="57491" y="392138"/>
                        <a:pt x="54436" y="402003"/>
                        <a:pt x="54436" y="412262"/>
                      </a:cubicBezTo>
                      <a:cubicBezTo>
                        <a:pt x="54436" y="429243"/>
                        <a:pt x="62904" y="444958"/>
                        <a:pt x="77135" y="454387"/>
                      </a:cubicBezTo>
                      <a:lnTo>
                        <a:pt x="85953" y="460237"/>
                      </a:lnTo>
                      <a:lnTo>
                        <a:pt x="83465" y="449978"/>
                      </a:lnTo>
                      <a:cubicBezTo>
                        <a:pt x="81239" y="440855"/>
                        <a:pt x="80977" y="431469"/>
                        <a:pt x="82592" y="422127"/>
                      </a:cubicBezTo>
                      <a:cubicBezTo>
                        <a:pt x="85735" y="404098"/>
                        <a:pt x="95732" y="388427"/>
                        <a:pt x="110705" y="377907"/>
                      </a:cubicBezTo>
                      <a:cubicBezTo>
                        <a:pt x="112931" y="376335"/>
                        <a:pt x="115550" y="375506"/>
                        <a:pt x="118257" y="375506"/>
                      </a:cubicBezTo>
                      <a:cubicBezTo>
                        <a:pt x="122579" y="375506"/>
                        <a:pt x="126595" y="377601"/>
                        <a:pt x="129039" y="381093"/>
                      </a:cubicBezTo>
                      <a:cubicBezTo>
                        <a:pt x="131047" y="383974"/>
                        <a:pt x="131833" y="387467"/>
                        <a:pt x="131222" y="390959"/>
                      </a:cubicBezTo>
                      <a:cubicBezTo>
                        <a:pt x="130611" y="394407"/>
                        <a:pt x="128690" y="397463"/>
                        <a:pt x="125809" y="399471"/>
                      </a:cubicBezTo>
                      <a:cubicBezTo>
                        <a:pt x="116598" y="405932"/>
                        <a:pt x="110487" y="415579"/>
                        <a:pt x="108522" y="426667"/>
                      </a:cubicBezTo>
                      <a:cubicBezTo>
                        <a:pt x="106601" y="437755"/>
                        <a:pt x="109090" y="448887"/>
                        <a:pt x="115550" y="458098"/>
                      </a:cubicBezTo>
                      <a:cubicBezTo>
                        <a:pt x="123408" y="469317"/>
                        <a:pt x="136329" y="475995"/>
                        <a:pt x="150036" y="475995"/>
                      </a:cubicBezTo>
                      <a:cubicBezTo>
                        <a:pt x="158723" y="475995"/>
                        <a:pt x="167061" y="473376"/>
                        <a:pt x="174177" y="468356"/>
                      </a:cubicBezTo>
                      <a:cubicBezTo>
                        <a:pt x="176403" y="466785"/>
                        <a:pt x="179022" y="465955"/>
                        <a:pt x="181729" y="465955"/>
                      </a:cubicBezTo>
                      <a:cubicBezTo>
                        <a:pt x="186050" y="465955"/>
                        <a:pt x="190067" y="468051"/>
                        <a:pt x="192511" y="471543"/>
                      </a:cubicBezTo>
                      <a:cubicBezTo>
                        <a:pt x="196702" y="477480"/>
                        <a:pt x="195261" y="485730"/>
                        <a:pt x="189281" y="489921"/>
                      </a:cubicBezTo>
                      <a:cubicBezTo>
                        <a:pt x="177669" y="498040"/>
                        <a:pt x="164136" y="502362"/>
                        <a:pt x="150124" y="502362"/>
                      </a:cubicBezTo>
                      <a:cubicBezTo>
                        <a:pt x="146151" y="502362"/>
                        <a:pt x="142135" y="502013"/>
                        <a:pt x="138163" y="501314"/>
                      </a:cubicBezTo>
                      <a:cubicBezTo>
                        <a:pt x="129781" y="499830"/>
                        <a:pt x="121880" y="496905"/>
                        <a:pt x="114677" y="492540"/>
                      </a:cubicBezTo>
                      <a:lnTo>
                        <a:pt x="107343" y="488131"/>
                      </a:lnTo>
                      <a:lnTo>
                        <a:pt x="108435" y="496600"/>
                      </a:lnTo>
                      <a:cubicBezTo>
                        <a:pt x="111622" y="521744"/>
                        <a:pt x="133143" y="540733"/>
                        <a:pt x="158505" y="540733"/>
                      </a:cubicBezTo>
                      <a:cubicBezTo>
                        <a:pt x="172125" y="540733"/>
                        <a:pt x="184872" y="535408"/>
                        <a:pt x="194432" y="525717"/>
                      </a:cubicBezTo>
                      <a:cubicBezTo>
                        <a:pt x="196920" y="523185"/>
                        <a:pt x="200281" y="521788"/>
                        <a:pt x="203817" y="521788"/>
                      </a:cubicBezTo>
                      <a:cubicBezTo>
                        <a:pt x="205694" y="521788"/>
                        <a:pt x="207528" y="522181"/>
                        <a:pt x="209274" y="522966"/>
                      </a:cubicBezTo>
                      <a:cubicBezTo>
                        <a:pt x="214294" y="525236"/>
                        <a:pt x="217394" y="530475"/>
                        <a:pt x="216957" y="535931"/>
                      </a:cubicBezTo>
                      <a:cubicBezTo>
                        <a:pt x="216826" y="537459"/>
                        <a:pt x="216782" y="538682"/>
                        <a:pt x="216782" y="539773"/>
                      </a:cubicBezTo>
                      <a:cubicBezTo>
                        <a:pt x="216782" y="567624"/>
                        <a:pt x="239438" y="590280"/>
                        <a:pt x="267289" y="590280"/>
                      </a:cubicBezTo>
                      <a:cubicBezTo>
                        <a:pt x="290818" y="590280"/>
                        <a:pt x="311030" y="574303"/>
                        <a:pt x="316399" y="551428"/>
                      </a:cubicBezTo>
                      <a:cubicBezTo>
                        <a:pt x="317622" y="546277"/>
                        <a:pt x="321769" y="542392"/>
                        <a:pt x="326963" y="541475"/>
                      </a:cubicBezTo>
                      <a:cubicBezTo>
                        <a:pt x="327705" y="541344"/>
                        <a:pt x="328491" y="541257"/>
                        <a:pt x="329233" y="541257"/>
                      </a:cubicBezTo>
                      <a:cubicBezTo>
                        <a:pt x="333686" y="541257"/>
                        <a:pt x="337789" y="543483"/>
                        <a:pt x="340234" y="547238"/>
                      </a:cubicBezTo>
                      <a:cubicBezTo>
                        <a:pt x="349619" y="561600"/>
                        <a:pt x="365422" y="570156"/>
                        <a:pt x="382534" y="570156"/>
                      </a:cubicBezTo>
                      <a:cubicBezTo>
                        <a:pt x="406805" y="570156"/>
                        <a:pt x="427672" y="552869"/>
                        <a:pt x="432168" y="529034"/>
                      </a:cubicBezTo>
                      <a:lnTo>
                        <a:pt x="433434" y="522443"/>
                      </a:lnTo>
                      <a:lnTo>
                        <a:pt x="426973" y="524276"/>
                      </a:lnTo>
                      <a:cubicBezTo>
                        <a:pt x="420905" y="526022"/>
                        <a:pt x="414706" y="526895"/>
                        <a:pt x="408464" y="526895"/>
                      </a:cubicBezTo>
                      <a:cubicBezTo>
                        <a:pt x="402745" y="526895"/>
                        <a:pt x="397027" y="526153"/>
                        <a:pt x="391439" y="524756"/>
                      </a:cubicBezTo>
                      <a:cubicBezTo>
                        <a:pt x="376641" y="521002"/>
                        <a:pt x="363894" y="512664"/>
                        <a:pt x="354552" y="500747"/>
                      </a:cubicBezTo>
                      <a:lnTo>
                        <a:pt x="352020" y="497517"/>
                      </a:lnTo>
                      <a:lnTo>
                        <a:pt x="348746" y="500005"/>
                      </a:lnTo>
                      <a:cubicBezTo>
                        <a:pt x="339361" y="507120"/>
                        <a:pt x="328229" y="511311"/>
                        <a:pt x="316487" y="512140"/>
                      </a:cubicBezTo>
                      <a:cubicBezTo>
                        <a:pt x="315046" y="512228"/>
                        <a:pt x="313562" y="512315"/>
                        <a:pt x="312121" y="512315"/>
                      </a:cubicBezTo>
                      <a:cubicBezTo>
                        <a:pt x="297585" y="512315"/>
                        <a:pt x="283528" y="507033"/>
                        <a:pt x="272484" y="497473"/>
                      </a:cubicBezTo>
                      <a:cubicBezTo>
                        <a:pt x="260261" y="486865"/>
                        <a:pt x="252884" y="472110"/>
                        <a:pt x="251749" y="455959"/>
                      </a:cubicBezTo>
                      <a:cubicBezTo>
                        <a:pt x="251487" y="452466"/>
                        <a:pt x="252622" y="449061"/>
                        <a:pt x="254935" y="446399"/>
                      </a:cubicBezTo>
                      <a:cubicBezTo>
                        <a:pt x="257249" y="443736"/>
                        <a:pt x="260436" y="442121"/>
                        <a:pt x="263972" y="441902"/>
                      </a:cubicBezTo>
                      <a:cubicBezTo>
                        <a:pt x="264277" y="441902"/>
                        <a:pt x="264626" y="441902"/>
                        <a:pt x="264932" y="441902"/>
                      </a:cubicBezTo>
                      <a:cubicBezTo>
                        <a:pt x="271786" y="441902"/>
                        <a:pt x="277548" y="447272"/>
                        <a:pt x="278028" y="454169"/>
                      </a:cubicBezTo>
                      <a:cubicBezTo>
                        <a:pt x="278683" y="463292"/>
                        <a:pt x="282830" y="471630"/>
                        <a:pt x="289771" y="477611"/>
                      </a:cubicBezTo>
                      <a:cubicBezTo>
                        <a:pt x="296013" y="483024"/>
                        <a:pt x="303958" y="485992"/>
                        <a:pt x="312165" y="485992"/>
                      </a:cubicBezTo>
                      <a:cubicBezTo>
                        <a:pt x="312994" y="485992"/>
                        <a:pt x="313780" y="485992"/>
                        <a:pt x="314609" y="485905"/>
                      </a:cubicBezTo>
                      <a:cubicBezTo>
                        <a:pt x="333468" y="484552"/>
                        <a:pt x="347699" y="468138"/>
                        <a:pt x="346345" y="449323"/>
                      </a:cubicBezTo>
                      <a:cubicBezTo>
                        <a:pt x="346083" y="445831"/>
                        <a:pt x="347218" y="442426"/>
                        <a:pt x="349532" y="439763"/>
                      </a:cubicBezTo>
                      <a:cubicBezTo>
                        <a:pt x="351846" y="437100"/>
                        <a:pt x="355032" y="435485"/>
                        <a:pt x="358568" y="435267"/>
                      </a:cubicBezTo>
                      <a:cubicBezTo>
                        <a:pt x="358874" y="435267"/>
                        <a:pt x="359223" y="435267"/>
                        <a:pt x="359529" y="435267"/>
                      </a:cubicBezTo>
                      <a:cubicBezTo>
                        <a:pt x="366382" y="435267"/>
                        <a:pt x="372144" y="440636"/>
                        <a:pt x="372625" y="447534"/>
                      </a:cubicBezTo>
                      <a:cubicBezTo>
                        <a:pt x="373236" y="456221"/>
                        <a:pt x="372014" y="464777"/>
                        <a:pt x="368958" y="472983"/>
                      </a:cubicBezTo>
                      <a:lnTo>
                        <a:pt x="367997" y="475515"/>
                      </a:lnTo>
                      <a:lnTo>
                        <a:pt x="369918" y="477392"/>
                      </a:lnTo>
                      <a:cubicBezTo>
                        <a:pt x="370791" y="478222"/>
                        <a:pt x="371490" y="479139"/>
                        <a:pt x="372057" y="480099"/>
                      </a:cubicBezTo>
                      <a:cubicBezTo>
                        <a:pt x="377776" y="489746"/>
                        <a:pt x="386943" y="496600"/>
                        <a:pt x="397856" y="499394"/>
                      </a:cubicBezTo>
                      <a:cubicBezTo>
                        <a:pt x="401305" y="500267"/>
                        <a:pt x="404797" y="500703"/>
                        <a:pt x="408333" y="500703"/>
                      </a:cubicBezTo>
                      <a:cubicBezTo>
                        <a:pt x="415841" y="500703"/>
                        <a:pt x="423219" y="498651"/>
                        <a:pt x="429767" y="494810"/>
                      </a:cubicBezTo>
                      <a:cubicBezTo>
                        <a:pt x="449716" y="482980"/>
                        <a:pt x="456308" y="457094"/>
                        <a:pt x="444478" y="437144"/>
                      </a:cubicBezTo>
                      <a:cubicBezTo>
                        <a:pt x="440767" y="430902"/>
                        <a:pt x="442819" y="422782"/>
                        <a:pt x="449062" y="419072"/>
                      </a:cubicBezTo>
                      <a:cubicBezTo>
                        <a:pt x="451113" y="417849"/>
                        <a:pt x="453427" y="417238"/>
                        <a:pt x="455784" y="417238"/>
                      </a:cubicBezTo>
                      <a:cubicBezTo>
                        <a:pt x="460411" y="417238"/>
                        <a:pt x="464777" y="419726"/>
                        <a:pt x="467134" y="423699"/>
                      </a:cubicBezTo>
                      <a:cubicBezTo>
                        <a:pt x="481147" y="447315"/>
                        <a:pt x="479706" y="476956"/>
                        <a:pt x="463424" y="499175"/>
                      </a:cubicBezTo>
                      <a:lnTo>
                        <a:pt x="459582" y="504414"/>
                      </a:lnTo>
                      <a:lnTo>
                        <a:pt x="465912" y="505723"/>
                      </a:lnTo>
                      <a:cubicBezTo>
                        <a:pt x="469273" y="506422"/>
                        <a:pt x="472678" y="506771"/>
                        <a:pt x="475996" y="506771"/>
                      </a:cubicBezTo>
                      <a:cubicBezTo>
                        <a:pt x="503847" y="506771"/>
                        <a:pt x="526503" y="484115"/>
                        <a:pt x="526503" y="456264"/>
                      </a:cubicBezTo>
                      <a:cubicBezTo>
                        <a:pt x="526503" y="447490"/>
                        <a:pt x="524189" y="438847"/>
                        <a:pt x="519867" y="431207"/>
                      </a:cubicBezTo>
                      <a:cubicBezTo>
                        <a:pt x="517859" y="427671"/>
                        <a:pt x="517554" y="423306"/>
                        <a:pt x="519125" y="419552"/>
                      </a:cubicBezTo>
                      <a:cubicBezTo>
                        <a:pt x="520697" y="415798"/>
                        <a:pt x="523971" y="412916"/>
                        <a:pt x="527900" y="411912"/>
                      </a:cubicBezTo>
                      <a:cubicBezTo>
                        <a:pt x="550032" y="406063"/>
                        <a:pt x="565441" y="385982"/>
                        <a:pt x="565441" y="363108"/>
                      </a:cubicBezTo>
                      <a:cubicBezTo>
                        <a:pt x="565441" y="354508"/>
                        <a:pt x="563215" y="345996"/>
                        <a:pt x="559068" y="338531"/>
                      </a:cubicBezTo>
                      <a:lnTo>
                        <a:pt x="555226" y="331678"/>
                      </a:lnTo>
                      <a:lnTo>
                        <a:pt x="551734" y="338706"/>
                      </a:lnTo>
                      <a:cubicBezTo>
                        <a:pt x="541126" y="359921"/>
                        <a:pt x="520740" y="373978"/>
                        <a:pt x="497255" y="376335"/>
                      </a:cubicBezTo>
                      <a:cubicBezTo>
                        <a:pt x="496818" y="376379"/>
                        <a:pt x="496382" y="376422"/>
                        <a:pt x="495945" y="376422"/>
                      </a:cubicBezTo>
                      <a:cubicBezTo>
                        <a:pt x="489135" y="376422"/>
                        <a:pt x="483504" y="371315"/>
                        <a:pt x="482849" y="364549"/>
                      </a:cubicBezTo>
                      <a:cubicBezTo>
                        <a:pt x="482500" y="361056"/>
                        <a:pt x="483548" y="357608"/>
                        <a:pt x="485774" y="354901"/>
                      </a:cubicBezTo>
                      <a:cubicBezTo>
                        <a:pt x="488000" y="352195"/>
                        <a:pt x="491143" y="350492"/>
                        <a:pt x="494679" y="350143"/>
                      </a:cubicBezTo>
                      <a:cubicBezTo>
                        <a:pt x="517772" y="347829"/>
                        <a:pt x="534666" y="327181"/>
                        <a:pt x="532396" y="304089"/>
                      </a:cubicBezTo>
                      <a:cubicBezTo>
                        <a:pt x="530257" y="282480"/>
                        <a:pt x="512272" y="266154"/>
                        <a:pt x="490576" y="266154"/>
                      </a:cubicBezTo>
                      <a:cubicBezTo>
                        <a:pt x="489179" y="266154"/>
                        <a:pt x="487782" y="266241"/>
                        <a:pt x="486385" y="266372"/>
                      </a:cubicBezTo>
                      <a:cubicBezTo>
                        <a:pt x="485949" y="266416"/>
                        <a:pt x="485512" y="266460"/>
                        <a:pt x="485076" y="266460"/>
                      </a:cubicBezTo>
                      <a:cubicBezTo>
                        <a:pt x="478266" y="266460"/>
                        <a:pt x="472678" y="261352"/>
                        <a:pt x="471980" y="254586"/>
                      </a:cubicBezTo>
                      <a:cubicBezTo>
                        <a:pt x="471630" y="251094"/>
                        <a:pt x="472678" y="247645"/>
                        <a:pt x="474904" y="244939"/>
                      </a:cubicBezTo>
                      <a:cubicBezTo>
                        <a:pt x="477131" y="242232"/>
                        <a:pt x="480274" y="240530"/>
                        <a:pt x="483810" y="240180"/>
                      </a:cubicBezTo>
                      <a:cubicBezTo>
                        <a:pt x="486080" y="239962"/>
                        <a:pt x="488350" y="239831"/>
                        <a:pt x="490576" y="239831"/>
                      </a:cubicBezTo>
                      <a:cubicBezTo>
                        <a:pt x="516855" y="239831"/>
                        <a:pt x="541126" y="255197"/>
                        <a:pt x="552433" y="279032"/>
                      </a:cubicBezTo>
                      <a:lnTo>
                        <a:pt x="556012" y="286584"/>
                      </a:lnTo>
                      <a:lnTo>
                        <a:pt x="559854" y="279163"/>
                      </a:lnTo>
                      <a:cubicBezTo>
                        <a:pt x="563564" y="272047"/>
                        <a:pt x="565485" y="264015"/>
                        <a:pt x="565485" y="255983"/>
                      </a:cubicBezTo>
                      <a:cubicBezTo>
                        <a:pt x="565485" y="230708"/>
                        <a:pt x="546627" y="209187"/>
                        <a:pt x="521613" y="205913"/>
                      </a:cubicBezTo>
                      <a:cubicBezTo>
                        <a:pt x="517117" y="205345"/>
                        <a:pt x="513319" y="202508"/>
                        <a:pt x="511399" y="198448"/>
                      </a:cubicBezTo>
                      <a:cubicBezTo>
                        <a:pt x="509478" y="194344"/>
                        <a:pt x="509783" y="189630"/>
                        <a:pt x="512228" y="185788"/>
                      </a:cubicBezTo>
                      <a:cubicBezTo>
                        <a:pt x="517335" y="177713"/>
                        <a:pt x="520086" y="168371"/>
                        <a:pt x="520086" y="158767"/>
                      </a:cubicBezTo>
                      <a:cubicBezTo>
                        <a:pt x="520086" y="130916"/>
                        <a:pt x="497430" y="108260"/>
                        <a:pt x="469579" y="108260"/>
                      </a:cubicBezTo>
                      <a:cubicBezTo>
                        <a:pt x="466829" y="108260"/>
                        <a:pt x="463991" y="108478"/>
                        <a:pt x="461197" y="108959"/>
                      </a:cubicBezTo>
                      <a:cubicBezTo>
                        <a:pt x="460499" y="109090"/>
                        <a:pt x="459757" y="109133"/>
                        <a:pt x="459015" y="109133"/>
                      </a:cubicBezTo>
                      <a:cubicBezTo>
                        <a:pt x="456221" y="109133"/>
                        <a:pt x="453558" y="108260"/>
                        <a:pt x="451332" y="106645"/>
                      </a:cubicBezTo>
                      <a:cubicBezTo>
                        <a:pt x="448494" y="104593"/>
                        <a:pt x="446573" y="101450"/>
                        <a:pt x="446006" y="98002"/>
                      </a:cubicBezTo>
                      <a:cubicBezTo>
                        <a:pt x="441029" y="66702"/>
                        <a:pt x="414314" y="43959"/>
                        <a:pt x="382534" y="43959"/>
                      </a:cubicBezTo>
                      <a:cubicBezTo>
                        <a:pt x="374851" y="43959"/>
                        <a:pt x="367386" y="45268"/>
                        <a:pt x="360271" y="47888"/>
                      </a:cubicBezTo>
                      <a:lnTo>
                        <a:pt x="353330" y="50463"/>
                      </a:lnTo>
                      <a:lnTo>
                        <a:pt x="359179" y="55047"/>
                      </a:lnTo>
                      <a:cubicBezTo>
                        <a:pt x="365727" y="60198"/>
                        <a:pt x="371228" y="66397"/>
                        <a:pt x="375506" y="73556"/>
                      </a:cubicBezTo>
                      <a:cubicBezTo>
                        <a:pt x="383931" y="87569"/>
                        <a:pt x="387030" y="103458"/>
                        <a:pt x="384455" y="119566"/>
                      </a:cubicBezTo>
                      <a:lnTo>
                        <a:pt x="383887" y="123190"/>
                      </a:lnTo>
                      <a:lnTo>
                        <a:pt x="387423" y="124194"/>
                      </a:lnTo>
                      <a:cubicBezTo>
                        <a:pt x="389038" y="124674"/>
                        <a:pt x="390392" y="125110"/>
                        <a:pt x="391658" y="125547"/>
                      </a:cubicBezTo>
                      <a:cubicBezTo>
                        <a:pt x="423044" y="137115"/>
                        <a:pt x="439152" y="171994"/>
                        <a:pt x="427584" y="203381"/>
                      </a:cubicBezTo>
                      <a:cubicBezTo>
                        <a:pt x="425663" y="208532"/>
                        <a:pt x="420731" y="212024"/>
                        <a:pt x="415230" y="212024"/>
                      </a:cubicBezTo>
                      <a:cubicBezTo>
                        <a:pt x="413702" y="212024"/>
                        <a:pt x="412131" y="211762"/>
                        <a:pt x="410690" y="211195"/>
                      </a:cubicBezTo>
                      <a:cubicBezTo>
                        <a:pt x="407373" y="209972"/>
                        <a:pt x="404754" y="207528"/>
                        <a:pt x="403269" y="204341"/>
                      </a:cubicBezTo>
                      <a:cubicBezTo>
                        <a:pt x="401785" y="201154"/>
                        <a:pt x="401654" y="197575"/>
                        <a:pt x="402876" y="194257"/>
                      </a:cubicBezTo>
                      <a:cubicBezTo>
                        <a:pt x="409424" y="176534"/>
                        <a:pt x="400301" y="156803"/>
                        <a:pt x="382578" y="150255"/>
                      </a:cubicBezTo>
                      <a:cubicBezTo>
                        <a:pt x="378780" y="148858"/>
                        <a:pt x="374807" y="148159"/>
                        <a:pt x="370791" y="148159"/>
                      </a:cubicBezTo>
                      <a:cubicBezTo>
                        <a:pt x="358001" y="148159"/>
                        <a:pt x="346345" y="155187"/>
                        <a:pt x="340452" y="166494"/>
                      </a:cubicBezTo>
                      <a:lnTo>
                        <a:pt x="339055" y="169200"/>
                      </a:lnTo>
                      <a:lnTo>
                        <a:pt x="341238" y="171339"/>
                      </a:lnTo>
                      <a:lnTo>
                        <a:pt x="341456" y="171557"/>
                      </a:lnTo>
                      <a:cubicBezTo>
                        <a:pt x="341893" y="171994"/>
                        <a:pt x="342329" y="172430"/>
                        <a:pt x="342766" y="172911"/>
                      </a:cubicBezTo>
                      <a:cubicBezTo>
                        <a:pt x="345167" y="175486"/>
                        <a:pt x="346433" y="178848"/>
                        <a:pt x="346302" y="182340"/>
                      </a:cubicBezTo>
                      <a:cubicBezTo>
                        <a:pt x="346171" y="185832"/>
                        <a:pt x="344687" y="189106"/>
                        <a:pt x="342111" y="191507"/>
                      </a:cubicBezTo>
                      <a:cubicBezTo>
                        <a:pt x="339666" y="193777"/>
                        <a:pt x="336480" y="195043"/>
                        <a:pt x="333118" y="195043"/>
                      </a:cubicBezTo>
                      <a:cubicBezTo>
                        <a:pt x="329408" y="195043"/>
                        <a:pt x="326003" y="193559"/>
                        <a:pt x="323471" y="190852"/>
                      </a:cubicBezTo>
                      <a:cubicBezTo>
                        <a:pt x="317010" y="183955"/>
                        <a:pt x="307887" y="179983"/>
                        <a:pt x="298458" y="179983"/>
                      </a:cubicBezTo>
                      <a:cubicBezTo>
                        <a:pt x="289727" y="179983"/>
                        <a:pt x="281433" y="183257"/>
                        <a:pt x="275060" y="189193"/>
                      </a:cubicBezTo>
                      <a:cubicBezTo>
                        <a:pt x="261265" y="202071"/>
                        <a:pt x="260523" y="223810"/>
                        <a:pt x="273444" y="237605"/>
                      </a:cubicBezTo>
                      <a:cubicBezTo>
                        <a:pt x="278421" y="242931"/>
                        <a:pt x="278115" y="251268"/>
                        <a:pt x="272833" y="256245"/>
                      </a:cubicBezTo>
                      <a:cubicBezTo>
                        <a:pt x="270389" y="258515"/>
                        <a:pt x="267202" y="259781"/>
                        <a:pt x="263841" y="259781"/>
                      </a:cubicBezTo>
                      <a:cubicBezTo>
                        <a:pt x="260130" y="259781"/>
                        <a:pt x="256725" y="258297"/>
                        <a:pt x="254193" y="255590"/>
                      </a:cubicBezTo>
                      <a:cubicBezTo>
                        <a:pt x="231363" y="231188"/>
                        <a:pt x="232672" y="192729"/>
                        <a:pt x="257074" y="169899"/>
                      </a:cubicBezTo>
                      <a:cubicBezTo>
                        <a:pt x="268293" y="159378"/>
                        <a:pt x="283004" y="153616"/>
                        <a:pt x="298414" y="153616"/>
                      </a:cubicBezTo>
                      <a:cubicBezTo>
                        <a:pt x="303303" y="153616"/>
                        <a:pt x="308192" y="154183"/>
                        <a:pt x="312907" y="155362"/>
                      </a:cubicBezTo>
                      <a:lnTo>
                        <a:pt x="316006" y="156104"/>
                      </a:lnTo>
                      <a:lnTo>
                        <a:pt x="317534" y="153310"/>
                      </a:lnTo>
                      <a:cubicBezTo>
                        <a:pt x="325305" y="139036"/>
                        <a:pt x="338750" y="128341"/>
                        <a:pt x="354509" y="123932"/>
                      </a:cubicBezTo>
                      <a:lnTo>
                        <a:pt x="357171" y="123190"/>
                      </a:lnTo>
                      <a:lnTo>
                        <a:pt x="357521" y="120439"/>
                      </a:lnTo>
                      <a:cubicBezTo>
                        <a:pt x="357564" y="119916"/>
                        <a:pt x="357652" y="119392"/>
                        <a:pt x="357783" y="118868"/>
                      </a:cubicBezTo>
                      <a:cubicBezTo>
                        <a:pt x="360489" y="107955"/>
                        <a:pt x="358787" y="96648"/>
                        <a:pt x="352981" y="87001"/>
                      </a:cubicBezTo>
                      <a:cubicBezTo>
                        <a:pt x="347175" y="77354"/>
                        <a:pt x="337964" y="70587"/>
                        <a:pt x="327094" y="67881"/>
                      </a:cubicBezTo>
                      <a:cubicBezTo>
                        <a:pt x="323733" y="67051"/>
                        <a:pt x="320328" y="66615"/>
                        <a:pt x="316879" y="66615"/>
                      </a:cubicBezTo>
                      <a:cubicBezTo>
                        <a:pt x="309284" y="66615"/>
                        <a:pt x="301819" y="68710"/>
                        <a:pt x="295227" y="72683"/>
                      </a:cubicBezTo>
                      <a:cubicBezTo>
                        <a:pt x="285580" y="78489"/>
                        <a:pt x="278814" y="87699"/>
                        <a:pt x="276107" y="98613"/>
                      </a:cubicBezTo>
                      <a:cubicBezTo>
                        <a:pt x="274623" y="104506"/>
                        <a:pt x="269385" y="108609"/>
                        <a:pt x="263317" y="108609"/>
                      </a:cubicBezTo>
                      <a:cubicBezTo>
                        <a:pt x="262269" y="108609"/>
                        <a:pt x="261178" y="108478"/>
                        <a:pt x="260130" y="108217"/>
                      </a:cubicBezTo>
                      <a:cubicBezTo>
                        <a:pt x="256725" y="107387"/>
                        <a:pt x="253844" y="105248"/>
                        <a:pt x="252011" y="102236"/>
                      </a:cubicBezTo>
                      <a:cubicBezTo>
                        <a:pt x="250177" y="99224"/>
                        <a:pt x="249653" y="95688"/>
                        <a:pt x="250526" y="92239"/>
                      </a:cubicBezTo>
                      <a:cubicBezTo>
                        <a:pt x="254935" y="74516"/>
                        <a:pt x="265980" y="59543"/>
                        <a:pt x="281651" y="50114"/>
                      </a:cubicBezTo>
                      <a:cubicBezTo>
                        <a:pt x="284532" y="48368"/>
                        <a:pt x="287544" y="46840"/>
                        <a:pt x="290600" y="45574"/>
                      </a:cubicBezTo>
                      <a:lnTo>
                        <a:pt x="298676" y="42169"/>
                      </a:lnTo>
                      <a:lnTo>
                        <a:pt x="290949" y="38066"/>
                      </a:lnTo>
                      <a:cubicBezTo>
                        <a:pt x="281738" y="33176"/>
                        <a:pt x="271349" y="30601"/>
                        <a:pt x="260829" y="30601"/>
                      </a:cubicBezTo>
                      <a:cubicBezTo>
                        <a:pt x="231450" y="30601"/>
                        <a:pt x="205825" y="50463"/>
                        <a:pt x="198579" y="78881"/>
                      </a:cubicBezTo>
                      <a:cubicBezTo>
                        <a:pt x="197662" y="82505"/>
                        <a:pt x="195218" y="85560"/>
                        <a:pt x="191900" y="87307"/>
                      </a:cubicBezTo>
                      <a:cubicBezTo>
                        <a:pt x="190023" y="88267"/>
                        <a:pt x="187928" y="88791"/>
                        <a:pt x="185788" y="88791"/>
                      </a:cubicBezTo>
                      <a:moveTo>
                        <a:pt x="260785" y="0"/>
                      </a:moveTo>
                      <a:cubicBezTo>
                        <a:pt x="223418" y="0"/>
                        <a:pt x="190197" y="21783"/>
                        <a:pt x="174875" y="54654"/>
                      </a:cubicBezTo>
                      <a:cubicBezTo>
                        <a:pt x="169506" y="53694"/>
                        <a:pt x="164005" y="53213"/>
                        <a:pt x="158462" y="53213"/>
                      </a:cubicBezTo>
                      <a:cubicBezTo>
                        <a:pt x="106209" y="53213"/>
                        <a:pt x="63690" y="95732"/>
                        <a:pt x="63690" y="147985"/>
                      </a:cubicBezTo>
                      <a:cubicBezTo>
                        <a:pt x="63690" y="150691"/>
                        <a:pt x="63821" y="153441"/>
                        <a:pt x="64039" y="156148"/>
                      </a:cubicBezTo>
                      <a:cubicBezTo>
                        <a:pt x="27502" y="163962"/>
                        <a:pt x="0" y="196527"/>
                        <a:pt x="0" y="235379"/>
                      </a:cubicBezTo>
                      <a:cubicBezTo>
                        <a:pt x="0" y="250264"/>
                        <a:pt x="4103" y="264757"/>
                        <a:pt x="11743" y="277373"/>
                      </a:cubicBezTo>
                      <a:cubicBezTo>
                        <a:pt x="4103" y="289945"/>
                        <a:pt x="0" y="304438"/>
                        <a:pt x="0" y="319367"/>
                      </a:cubicBezTo>
                      <a:cubicBezTo>
                        <a:pt x="0" y="344119"/>
                        <a:pt x="11044" y="366862"/>
                        <a:pt x="29684" y="382054"/>
                      </a:cubicBezTo>
                      <a:cubicBezTo>
                        <a:pt x="25843" y="391570"/>
                        <a:pt x="23878" y="401785"/>
                        <a:pt x="23878" y="412262"/>
                      </a:cubicBezTo>
                      <a:cubicBezTo>
                        <a:pt x="23878" y="446879"/>
                        <a:pt x="46011" y="477130"/>
                        <a:pt x="77485" y="488480"/>
                      </a:cubicBezTo>
                      <a:cubicBezTo>
                        <a:pt x="77485" y="489048"/>
                        <a:pt x="77485" y="489659"/>
                        <a:pt x="77485" y="490270"/>
                      </a:cubicBezTo>
                      <a:cubicBezTo>
                        <a:pt x="77485" y="534927"/>
                        <a:pt x="113804" y="571291"/>
                        <a:pt x="158505" y="571291"/>
                      </a:cubicBezTo>
                      <a:cubicBezTo>
                        <a:pt x="169593" y="571291"/>
                        <a:pt x="180332" y="569064"/>
                        <a:pt x="190241" y="564874"/>
                      </a:cubicBezTo>
                      <a:cubicBezTo>
                        <a:pt x="200805" y="597352"/>
                        <a:pt x="231363" y="620881"/>
                        <a:pt x="267289" y="620881"/>
                      </a:cubicBezTo>
                      <a:cubicBezTo>
                        <a:pt x="295053" y="620881"/>
                        <a:pt x="319935" y="606999"/>
                        <a:pt x="334603" y="585085"/>
                      </a:cubicBezTo>
                      <a:cubicBezTo>
                        <a:pt x="348310" y="595169"/>
                        <a:pt x="365029" y="600800"/>
                        <a:pt x="382578" y="600800"/>
                      </a:cubicBezTo>
                      <a:cubicBezTo>
                        <a:pt x="421735" y="600800"/>
                        <a:pt x="454518" y="572862"/>
                        <a:pt x="461983" y="535888"/>
                      </a:cubicBezTo>
                      <a:cubicBezTo>
                        <a:pt x="466654" y="536717"/>
                        <a:pt x="471368" y="537110"/>
                        <a:pt x="476127" y="537110"/>
                      </a:cubicBezTo>
                      <a:cubicBezTo>
                        <a:pt x="520784" y="537110"/>
                        <a:pt x="557147" y="500791"/>
                        <a:pt x="557147" y="456090"/>
                      </a:cubicBezTo>
                      <a:cubicBezTo>
                        <a:pt x="557147" y="448581"/>
                        <a:pt x="556100" y="441160"/>
                        <a:pt x="554048" y="433957"/>
                      </a:cubicBezTo>
                      <a:cubicBezTo>
                        <a:pt x="579498" y="419988"/>
                        <a:pt x="596086" y="392967"/>
                        <a:pt x="596086" y="362933"/>
                      </a:cubicBezTo>
                      <a:cubicBezTo>
                        <a:pt x="596086" y="342853"/>
                        <a:pt x="588752" y="323951"/>
                        <a:pt x="575831" y="309327"/>
                      </a:cubicBezTo>
                      <a:cubicBezTo>
                        <a:pt x="588752" y="294747"/>
                        <a:pt x="596086" y="275801"/>
                        <a:pt x="596086" y="255721"/>
                      </a:cubicBezTo>
                      <a:cubicBezTo>
                        <a:pt x="596086" y="222894"/>
                        <a:pt x="576224" y="193995"/>
                        <a:pt x="547325" y="181423"/>
                      </a:cubicBezTo>
                      <a:cubicBezTo>
                        <a:pt x="549508" y="174046"/>
                        <a:pt x="550643" y="166319"/>
                        <a:pt x="550643" y="158549"/>
                      </a:cubicBezTo>
                      <a:cubicBezTo>
                        <a:pt x="550643" y="114808"/>
                        <a:pt x="515764" y="79056"/>
                        <a:pt x="472372" y="77572"/>
                      </a:cubicBezTo>
                      <a:cubicBezTo>
                        <a:pt x="459626" y="39506"/>
                        <a:pt x="424048" y="13271"/>
                        <a:pt x="382578" y="13271"/>
                      </a:cubicBezTo>
                      <a:cubicBezTo>
                        <a:pt x="363327" y="13271"/>
                        <a:pt x="345036" y="18946"/>
                        <a:pt x="329495" y="29510"/>
                      </a:cubicBezTo>
                      <a:cubicBezTo>
                        <a:pt x="311816" y="10826"/>
                        <a:pt x="287239" y="87"/>
                        <a:pt x="260785" y="87"/>
                      </a:cubicBezTo>
                      <a:lnTo>
                        <a:pt x="260785" y="87"/>
                      </a:lnTo>
                      <a:close/>
                      <a:moveTo>
                        <a:pt x="185745" y="92851"/>
                      </a:moveTo>
                      <a:cubicBezTo>
                        <a:pt x="188495" y="92851"/>
                        <a:pt x="191245" y="92196"/>
                        <a:pt x="193733" y="90886"/>
                      </a:cubicBezTo>
                      <a:cubicBezTo>
                        <a:pt x="198099" y="88616"/>
                        <a:pt x="201285" y="84600"/>
                        <a:pt x="202508" y="79798"/>
                      </a:cubicBezTo>
                      <a:cubicBezTo>
                        <a:pt x="209318" y="53213"/>
                        <a:pt x="233283" y="34661"/>
                        <a:pt x="260741" y="34661"/>
                      </a:cubicBezTo>
                      <a:cubicBezTo>
                        <a:pt x="270781" y="34661"/>
                        <a:pt x="280385" y="37149"/>
                        <a:pt x="288898" y="41645"/>
                      </a:cubicBezTo>
                      <a:cubicBezTo>
                        <a:pt x="285667" y="42998"/>
                        <a:pt x="282481" y="44614"/>
                        <a:pt x="279381" y="46447"/>
                      </a:cubicBezTo>
                      <a:cubicBezTo>
                        <a:pt x="262793" y="56444"/>
                        <a:pt x="251050" y="72334"/>
                        <a:pt x="246379" y="91148"/>
                      </a:cubicBezTo>
                      <a:cubicBezTo>
                        <a:pt x="244066" y="100446"/>
                        <a:pt x="249741" y="109832"/>
                        <a:pt x="259039" y="112145"/>
                      </a:cubicBezTo>
                      <a:cubicBezTo>
                        <a:pt x="260436" y="112495"/>
                        <a:pt x="261833" y="112669"/>
                        <a:pt x="263229" y="112669"/>
                      </a:cubicBezTo>
                      <a:cubicBezTo>
                        <a:pt x="271000" y="112669"/>
                        <a:pt x="278072" y="107387"/>
                        <a:pt x="280036" y="99529"/>
                      </a:cubicBezTo>
                      <a:cubicBezTo>
                        <a:pt x="282481" y="89708"/>
                        <a:pt x="288592" y="81413"/>
                        <a:pt x="297279" y="76175"/>
                      </a:cubicBezTo>
                      <a:cubicBezTo>
                        <a:pt x="303260" y="72552"/>
                        <a:pt x="309982" y="70718"/>
                        <a:pt x="316792" y="70718"/>
                      </a:cubicBezTo>
                      <a:cubicBezTo>
                        <a:pt x="319848" y="70718"/>
                        <a:pt x="322947" y="71111"/>
                        <a:pt x="326003" y="71853"/>
                      </a:cubicBezTo>
                      <a:cubicBezTo>
                        <a:pt x="335825" y="74298"/>
                        <a:pt x="344119" y="80409"/>
                        <a:pt x="349357" y="89096"/>
                      </a:cubicBezTo>
                      <a:cubicBezTo>
                        <a:pt x="354596" y="97783"/>
                        <a:pt x="356124" y="107955"/>
                        <a:pt x="353679" y="117820"/>
                      </a:cubicBezTo>
                      <a:cubicBezTo>
                        <a:pt x="353505" y="118519"/>
                        <a:pt x="353374" y="119217"/>
                        <a:pt x="353330" y="119872"/>
                      </a:cubicBezTo>
                      <a:cubicBezTo>
                        <a:pt x="336829" y="124499"/>
                        <a:pt x="322336" y="135543"/>
                        <a:pt x="313824" y="151259"/>
                      </a:cubicBezTo>
                      <a:cubicBezTo>
                        <a:pt x="308760" y="150036"/>
                        <a:pt x="303565" y="149382"/>
                        <a:pt x="298370" y="149382"/>
                      </a:cubicBezTo>
                      <a:cubicBezTo>
                        <a:pt x="282524" y="149382"/>
                        <a:pt x="266634" y="155144"/>
                        <a:pt x="254193" y="166799"/>
                      </a:cubicBezTo>
                      <a:cubicBezTo>
                        <a:pt x="228089" y="191201"/>
                        <a:pt x="226735" y="232235"/>
                        <a:pt x="251094" y="258340"/>
                      </a:cubicBezTo>
                      <a:cubicBezTo>
                        <a:pt x="254499" y="262007"/>
                        <a:pt x="259126" y="263840"/>
                        <a:pt x="263753" y="263840"/>
                      </a:cubicBezTo>
                      <a:cubicBezTo>
                        <a:pt x="267988" y="263840"/>
                        <a:pt x="272222" y="262313"/>
                        <a:pt x="275583" y="259170"/>
                      </a:cubicBezTo>
                      <a:cubicBezTo>
                        <a:pt x="282568" y="252622"/>
                        <a:pt x="282961" y="241665"/>
                        <a:pt x="276413" y="234680"/>
                      </a:cubicBezTo>
                      <a:cubicBezTo>
                        <a:pt x="265063" y="222544"/>
                        <a:pt x="265718" y="203468"/>
                        <a:pt x="277853" y="192118"/>
                      </a:cubicBezTo>
                      <a:cubicBezTo>
                        <a:pt x="283659" y="186705"/>
                        <a:pt x="291037" y="183999"/>
                        <a:pt x="298414" y="183999"/>
                      </a:cubicBezTo>
                      <a:cubicBezTo>
                        <a:pt x="306446" y="183999"/>
                        <a:pt x="314478" y="187185"/>
                        <a:pt x="320415" y="193515"/>
                      </a:cubicBezTo>
                      <a:cubicBezTo>
                        <a:pt x="323820" y="197182"/>
                        <a:pt x="328448" y="199015"/>
                        <a:pt x="333075" y="199015"/>
                      </a:cubicBezTo>
                      <a:cubicBezTo>
                        <a:pt x="337309" y="199015"/>
                        <a:pt x="341544" y="197487"/>
                        <a:pt x="344905" y="194344"/>
                      </a:cubicBezTo>
                      <a:cubicBezTo>
                        <a:pt x="351889" y="187796"/>
                        <a:pt x="352282" y="176839"/>
                        <a:pt x="345734" y="169855"/>
                      </a:cubicBezTo>
                      <a:cubicBezTo>
                        <a:pt x="345210" y="169287"/>
                        <a:pt x="344643" y="168764"/>
                        <a:pt x="344119" y="168196"/>
                      </a:cubicBezTo>
                      <a:cubicBezTo>
                        <a:pt x="349401" y="158156"/>
                        <a:pt x="359791" y="152088"/>
                        <a:pt x="370791" y="152088"/>
                      </a:cubicBezTo>
                      <a:cubicBezTo>
                        <a:pt x="374240" y="152088"/>
                        <a:pt x="377732" y="152699"/>
                        <a:pt x="381137" y="153921"/>
                      </a:cubicBezTo>
                      <a:cubicBezTo>
                        <a:pt x="396721" y="159640"/>
                        <a:pt x="404710" y="177014"/>
                        <a:pt x="398991" y="192598"/>
                      </a:cubicBezTo>
                      <a:cubicBezTo>
                        <a:pt x="395674" y="201591"/>
                        <a:pt x="400301" y="211544"/>
                        <a:pt x="409250" y="214861"/>
                      </a:cubicBezTo>
                      <a:cubicBezTo>
                        <a:pt x="411214" y="215604"/>
                        <a:pt x="413266" y="215953"/>
                        <a:pt x="415230" y="215953"/>
                      </a:cubicBezTo>
                      <a:cubicBezTo>
                        <a:pt x="422302" y="215953"/>
                        <a:pt x="428894" y="211631"/>
                        <a:pt x="431513" y="204603"/>
                      </a:cubicBezTo>
                      <a:cubicBezTo>
                        <a:pt x="443867" y="171077"/>
                        <a:pt x="426624" y="133797"/>
                        <a:pt x="393098" y="121443"/>
                      </a:cubicBezTo>
                      <a:cubicBezTo>
                        <a:pt x="391614" y="120876"/>
                        <a:pt x="390086" y="120439"/>
                        <a:pt x="388602" y="120003"/>
                      </a:cubicBezTo>
                      <a:cubicBezTo>
                        <a:pt x="391308" y="103153"/>
                        <a:pt x="387991" y="86041"/>
                        <a:pt x="379085" y="71199"/>
                      </a:cubicBezTo>
                      <a:cubicBezTo>
                        <a:pt x="374458" y="63516"/>
                        <a:pt x="368565" y="56924"/>
                        <a:pt x="361755" y="51555"/>
                      </a:cubicBezTo>
                      <a:cubicBezTo>
                        <a:pt x="368347" y="49110"/>
                        <a:pt x="375331" y="47844"/>
                        <a:pt x="382578" y="47844"/>
                      </a:cubicBezTo>
                      <a:cubicBezTo>
                        <a:pt x="412306" y="47844"/>
                        <a:pt x="437275" y="69103"/>
                        <a:pt x="441946" y="98395"/>
                      </a:cubicBezTo>
                      <a:cubicBezTo>
                        <a:pt x="442688" y="102934"/>
                        <a:pt x="445176" y="107038"/>
                        <a:pt x="448931" y="109744"/>
                      </a:cubicBezTo>
                      <a:cubicBezTo>
                        <a:pt x="451899" y="111883"/>
                        <a:pt x="455435" y="113018"/>
                        <a:pt x="459058" y="113018"/>
                      </a:cubicBezTo>
                      <a:cubicBezTo>
                        <a:pt x="460019" y="113018"/>
                        <a:pt x="460979" y="112931"/>
                        <a:pt x="461896" y="112800"/>
                      </a:cubicBezTo>
                      <a:cubicBezTo>
                        <a:pt x="464471" y="112364"/>
                        <a:pt x="467090" y="112145"/>
                        <a:pt x="469622" y="112145"/>
                      </a:cubicBezTo>
                      <a:cubicBezTo>
                        <a:pt x="495160" y="112145"/>
                        <a:pt x="515982" y="132924"/>
                        <a:pt x="515982" y="158505"/>
                      </a:cubicBezTo>
                      <a:cubicBezTo>
                        <a:pt x="515982" y="167323"/>
                        <a:pt x="513494" y="175879"/>
                        <a:pt x="508779" y="183300"/>
                      </a:cubicBezTo>
                      <a:cubicBezTo>
                        <a:pt x="505593" y="188277"/>
                        <a:pt x="505200" y="194563"/>
                        <a:pt x="507732" y="199932"/>
                      </a:cubicBezTo>
                      <a:cubicBezTo>
                        <a:pt x="510220" y="205301"/>
                        <a:pt x="515327" y="209012"/>
                        <a:pt x="521177" y="209754"/>
                      </a:cubicBezTo>
                      <a:cubicBezTo>
                        <a:pt x="544139" y="212766"/>
                        <a:pt x="561469" y="232497"/>
                        <a:pt x="561469" y="255677"/>
                      </a:cubicBezTo>
                      <a:cubicBezTo>
                        <a:pt x="561469" y="263229"/>
                        <a:pt x="559635" y="270476"/>
                        <a:pt x="556274" y="276936"/>
                      </a:cubicBezTo>
                      <a:cubicBezTo>
                        <a:pt x="544488" y="252098"/>
                        <a:pt x="519125" y="235379"/>
                        <a:pt x="490663" y="235379"/>
                      </a:cubicBezTo>
                      <a:cubicBezTo>
                        <a:pt x="488306" y="235379"/>
                        <a:pt x="485905" y="235509"/>
                        <a:pt x="483460" y="235728"/>
                      </a:cubicBezTo>
                      <a:cubicBezTo>
                        <a:pt x="473944" y="236688"/>
                        <a:pt x="467003" y="245157"/>
                        <a:pt x="467920" y="254673"/>
                      </a:cubicBezTo>
                      <a:cubicBezTo>
                        <a:pt x="468793" y="263622"/>
                        <a:pt x="476345" y="270301"/>
                        <a:pt x="485119" y="270301"/>
                      </a:cubicBezTo>
                      <a:cubicBezTo>
                        <a:pt x="485687" y="270301"/>
                        <a:pt x="486254" y="270301"/>
                        <a:pt x="486865" y="270214"/>
                      </a:cubicBezTo>
                      <a:cubicBezTo>
                        <a:pt x="488131" y="270083"/>
                        <a:pt x="489397" y="270039"/>
                        <a:pt x="490663" y="270039"/>
                      </a:cubicBezTo>
                      <a:cubicBezTo>
                        <a:pt x="509914" y="270039"/>
                        <a:pt x="526415" y="284663"/>
                        <a:pt x="528380" y="304220"/>
                      </a:cubicBezTo>
                      <a:cubicBezTo>
                        <a:pt x="530431" y="325042"/>
                        <a:pt x="515196" y="343639"/>
                        <a:pt x="494374" y="345734"/>
                      </a:cubicBezTo>
                      <a:cubicBezTo>
                        <a:pt x="484857" y="346694"/>
                        <a:pt x="477916" y="355163"/>
                        <a:pt x="478833" y="364680"/>
                      </a:cubicBezTo>
                      <a:cubicBezTo>
                        <a:pt x="479706" y="373628"/>
                        <a:pt x="487258" y="380307"/>
                        <a:pt x="496076" y="380307"/>
                      </a:cubicBezTo>
                      <a:cubicBezTo>
                        <a:pt x="496644" y="380307"/>
                        <a:pt x="497211" y="380307"/>
                        <a:pt x="497822" y="380220"/>
                      </a:cubicBezTo>
                      <a:cubicBezTo>
                        <a:pt x="523534" y="377645"/>
                        <a:pt x="544793" y="361886"/>
                        <a:pt x="555576" y="340321"/>
                      </a:cubicBezTo>
                      <a:cubicBezTo>
                        <a:pt x="559374" y="347087"/>
                        <a:pt x="561425" y="354814"/>
                        <a:pt x="561425" y="362890"/>
                      </a:cubicBezTo>
                      <a:cubicBezTo>
                        <a:pt x="561425" y="383931"/>
                        <a:pt x="547238" y="402352"/>
                        <a:pt x="526939" y="407678"/>
                      </a:cubicBezTo>
                      <a:cubicBezTo>
                        <a:pt x="521744" y="409075"/>
                        <a:pt x="517466" y="412785"/>
                        <a:pt x="515371" y="417762"/>
                      </a:cubicBezTo>
                      <a:cubicBezTo>
                        <a:pt x="513276" y="422738"/>
                        <a:pt x="513625" y="428370"/>
                        <a:pt x="516331" y="433041"/>
                      </a:cubicBezTo>
                      <a:cubicBezTo>
                        <a:pt x="520347" y="440025"/>
                        <a:pt x="522443" y="447970"/>
                        <a:pt x="522443" y="456002"/>
                      </a:cubicBezTo>
                      <a:cubicBezTo>
                        <a:pt x="522443" y="481539"/>
                        <a:pt x="501664" y="502362"/>
                        <a:pt x="476083" y="502362"/>
                      </a:cubicBezTo>
                      <a:cubicBezTo>
                        <a:pt x="472940" y="502362"/>
                        <a:pt x="469841" y="502013"/>
                        <a:pt x="466829" y="501402"/>
                      </a:cubicBezTo>
                      <a:cubicBezTo>
                        <a:pt x="483504" y="478615"/>
                        <a:pt x="486036" y="447141"/>
                        <a:pt x="470757" y="421385"/>
                      </a:cubicBezTo>
                      <a:cubicBezTo>
                        <a:pt x="467527" y="415929"/>
                        <a:pt x="461765" y="412916"/>
                        <a:pt x="455828" y="412916"/>
                      </a:cubicBezTo>
                      <a:cubicBezTo>
                        <a:pt x="452816" y="412916"/>
                        <a:pt x="449760" y="413702"/>
                        <a:pt x="447010" y="415361"/>
                      </a:cubicBezTo>
                      <a:cubicBezTo>
                        <a:pt x="438759" y="420250"/>
                        <a:pt x="436053" y="430858"/>
                        <a:pt x="440942" y="439108"/>
                      </a:cubicBezTo>
                      <a:cubicBezTo>
                        <a:pt x="451637" y="457094"/>
                        <a:pt x="445657" y="480404"/>
                        <a:pt x="427672" y="491099"/>
                      </a:cubicBezTo>
                      <a:cubicBezTo>
                        <a:pt x="421735" y="494635"/>
                        <a:pt x="415099" y="496425"/>
                        <a:pt x="408377" y="496425"/>
                      </a:cubicBezTo>
                      <a:cubicBezTo>
                        <a:pt x="405234" y="496425"/>
                        <a:pt x="402047" y="496032"/>
                        <a:pt x="398948" y="495247"/>
                      </a:cubicBezTo>
                      <a:cubicBezTo>
                        <a:pt x="389126" y="492758"/>
                        <a:pt x="380875" y="486560"/>
                        <a:pt x="375724" y="477873"/>
                      </a:cubicBezTo>
                      <a:cubicBezTo>
                        <a:pt x="374938" y="476519"/>
                        <a:pt x="373978" y="475384"/>
                        <a:pt x="372930" y="474337"/>
                      </a:cubicBezTo>
                      <a:cubicBezTo>
                        <a:pt x="376073" y="465912"/>
                        <a:pt x="377557" y="456701"/>
                        <a:pt x="376859" y="447141"/>
                      </a:cubicBezTo>
                      <a:cubicBezTo>
                        <a:pt x="376204" y="438017"/>
                        <a:pt x="368609" y="431033"/>
                        <a:pt x="359616" y="431033"/>
                      </a:cubicBezTo>
                      <a:cubicBezTo>
                        <a:pt x="359179" y="431033"/>
                        <a:pt x="358787" y="431033"/>
                        <a:pt x="358350" y="431076"/>
                      </a:cubicBezTo>
                      <a:cubicBezTo>
                        <a:pt x="348790" y="431775"/>
                        <a:pt x="341631" y="440025"/>
                        <a:pt x="342286" y="449585"/>
                      </a:cubicBezTo>
                      <a:cubicBezTo>
                        <a:pt x="343464" y="466130"/>
                        <a:pt x="330936" y="480579"/>
                        <a:pt x="314391" y="481758"/>
                      </a:cubicBezTo>
                      <a:cubicBezTo>
                        <a:pt x="313649" y="481801"/>
                        <a:pt x="312951" y="481845"/>
                        <a:pt x="312209" y="481845"/>
                      </a:cubicBezTo>
                      <a:cubicBezTo>
                        <a:pt x="304962" y="481845"/>
                        <a:pt x="298021" y="479269"/>
                        <a:pt x="292521" y="474468"/>
                      </a:cubicBezTo>
                      <a:cubicBezTo>
                        <a:pt x="286453" y="469186"/>
                        <a:pt x="282786" y="461895"/>
                        <a:pt x="282219" y="453863"/>
                      </a:cubicBezTo>
                      <a:cubicBezTo>
                        <a:pt x="281564" y="444740"/>
                        <a:pt x="273968" y="437755"/>
                        <a:pt x="264976" y="437755"/>
                      </a:cubicBezTo>
                      <a:cubicBezTo>
                        <a:pt x="264539" y="437755"/>
                        <a:pt x="264146" y="437755"/>
                        <a:pt x="263710" y="437799"/>
                      </a:cubicBezTo>
                      <a:cubicBezTo>
                        <a:pt x="254150" y="438497"/>
                        <a:pt x="246990" y="446748"/>
                        <a:pt x="247645" y="456308"/>
                      </a:cubicBezTo>
                      <a:cubicBezTo>
                        <a:pt x="248868" y="473551"/>
                        <a:pt x="256725" y="489310"/>
                        <a:pt x="269821" y="500660"/>
                      </a:cubicBezTo>
                      <a:cubicBezTo>
                        <a:pt x="281695" y="510962"/>
                        <a:pt x="296581" y="516506"/>
                        <a:pt x="312165" y="516506"/>
                      </a:cubicBezTo>
                      <a:cubicBezTo>
                        <a:pt x="313736" y="516506"/>
                        <a:pt x="315264" y="516462"/>
                        <a:pt x="316836" y="516331"/>
                      </a:cubicBezTo>
                      <a:cubicBezTo>
                        <a:pt x="329801" y="515414"/>
                        <a:pt x="341631" y="510700"/>
                        <a:pt x="351278" y="503366"/>
                      </a:cubicBezTo>
                      <a:cubicBezTo>
                        <a:pt x="361100" y="515938"/>
                        <a:pt x="374720" y="524843"/>
                        <a:pt x="390392" y="528860"/>
                      </a:cubicBezTo>
                      <a:cubicBezTo>
                        <a:pt x="396372" y="530387"/>
                        <a:pt x="402440" y="531130"/>
                        <a:pt x="408464" y="531130"/>
                      </a:cubicBezTo>
                      <a:cubicBezTo>
                        <a:pt x="415099" y="531130"/>
                        <a:pt x="421691" y="530169"/>
                        <a:pt x="428108" y="528379"/>
                      </a:cubicBezTo>
                      <a:cubicBezTo>
                        <a:pt x="424048" y="549857"/>
                        <a:pt x="405190" y="566140"/>
                        <a:pt x="382578" y="566140"/>
                      </a:cubicBezTo>
                      <a:cubicBezTo>
                        <a:pt x="366862" y="566140"/>
                        <a:pt x="352370" y="558282"/>
                        <a:pt x="343770" y="545099"/>
                      </a:cubicBezTo>
                      <a:cubicBezTo>
                        <a:pt x="340539" y="540166"/>
                        <a:pt x="335039" y="537241"/>
                        <a:pt x="329277" y="537241"/>
                      </a:cubicBezTo>
                      <a:cubicBezTo>
                        <a:pt x="328273" y="537241"/>
                        <a:pt x="327269" y="537328"/>
                        <a:pt x="326265" y="537503"/>
                      </a:cubicBezTo>
                      <a:cubicBezTo>
                        <a:pt x="319455" y="538682"/>
                        <a:pt x="313998" y="543833"/>
                        <a:pt x="312383" y="550599"/>
                      </a:cubicBezTo>
                      <a:cubicBezTo>
                        <a:pt x="307407" y="571596"/>
                        <a:pt x="288898" y="586220"/>
                        <a:pt x="267289" y="586220"/>
                      </a:cubicBezTo>
                      <a:cubicBezTo>
                        <a:pt x="241752" y="586220"/>
                        <a:pt x="220929" y="565441"/>
                        <a:pt x="220929" y="539860"/>
                      </a:cubicBezTo>
                      <a:cubicBezTo>
                        <a:pt x="220929" y="538813"/>
                        <a:pt x="220973" y="537721"/>
                        <a:pt x="221104" y="536324"/>
                      </a:cubicBezTo>
                      <a:cubicBezTo>
                        <a:pt x="221628" y="529078"/>
                        <a:pt x="217612" y="522268"/>
                        <a:pt x="210976" y="519256"/>
                      </a:cubicBezTo>
                      <a:cubicBezTo>
                        <a:pt x="208663" y="518208"/>
                        <a:pt x="206218" y="517684"/>
                        <a:pt x="203817" y="517684"/>
                      </a:cubicBezTo>
                      <a:cubicBezTo>
                        <a:pt x="199277" y="517684"/>
                        <a:pt x="194825" y="519474"/>
                        <a:pt x="191463" y="522835"/>
                      </a:cubicBezTo>
                      <a:cubicBezTo>
                        <a:pt x="182689" y="531741"/>
                        <a:pt x="170946" y="536630"/>
                        <a:pt x="158462" y="536630"/>
                      </a:cubicBezTo>
                      <a:cubicBezTo>
                        <a:pt x="134889" y="536630"/>
                        <a:pt x="115376" y="518950"/>
                        <a:pt x="112495" y="496120"/>
                      </a:cubicBezTo>
                      <a:cubicBezTo>
                        <a:pt x="120047" y="500660"/>
                        <a:pt x="128472" y="503846"/>
                        <a:pt x="137421" y="505418"/>
                      </a:cubicBezTo>
                      <a:cubicBezTo>
                        <a:pt x="141655" y="506160"/>
                        <a:pt x="145889" y="506509"/>
                        <a:pt x="150080" y="506509"/>
                      </a:cubicBezTo>
                      <a:cubicBezTo>
                        <a:pt x="164879" y="506509"/>
                        <a:pt x="179284" y="501969"/>
                        <a:pt x="191638" y="493326"/>
                      </a:cubicBezTo>
                      <a:cubicBezTo>
                        <a:pt x="199452" y="487825"/>
                        <a:pt x="201373" y="476999"/>
                        <a:pt x="195872" y="469186"/>
                      </a:cubicBezTo>
                      <a:cubicBezTo>
                        <a:pt x="192511" y="464384"/>
                        <a:pt x="187142" y="461808"/>
                        <a:pt x="181685" y="461808"/>
                      </a:cubicBezTo>
                      <a:cubicBezTo>
                        <a:pt x="178236" y="461808"/>
                        <a:pt x="174788" y="462812"/>
                        <a:pt x="171732" y="464951"/>
                      </a:cubicBezTo>
                      <a:cubicBezTo>
                        <a:pt x="165097" y="469578"/>
                        <a:pt x="157501" y="471805"/>
                        <a:pt x="149993" y="471805"/>
                      </a:cubicBezTo>
                      <a:cubicBezTo>
                        <a:pt x="138032" y="471805"/>
                        <a:pt x="126289" y="466173"/>
                        <a:pt x="118912" y="455697"/>
                      </a:cubicBezTo>
                      <a:cubicBezTo>
                        <a:pt x="113106" y="447403"/>
                        <a:pt x="110836" y="437362"/>
                        <a:pt x="112582" y="427366"/>
                      </a:cubicBezTo>
                      <a:cubicBezTo>
                        <a:pt x="114328" y="417369"/>
                        <a:pt x="119872" y="408682"/>
                        <a:pt x="128166" y="402876"/>
                      </a:cubicBezTo>
                      <a:cubicBezTo>
                        <a:pt x="135980" y="397376"/>
                        <a:pt x="137901" y="386550"/>
                        <a:pt x="132401" y="378736"/>
                      </a:cubicBezTo>
                      <a:cubicBezTo>
                        <a:pt x="129039" y="373934"/>
                        <a:pt x="123670" y="371359"/>
                        <a:pt x="118213" y="371359"/>
                      </a:cubicBezTo>
                      <a:cubicBezTo>
                        <a:pt x="114765" y="371359"/>
                        <a:pt x="111316" y="372363"/>
                        <a:pt x="108260" y="374502"/>
                      </a:cubicBezTo>
                      <a:cubicBezTo>
                        <a:pt x="92370" y="385633"/>
                        <a:pt x="81806" y="402309"/>
                        <a:pt x="78445" y="421385"/>
                      </a:cubicBezTo>
                      <a:cubicBezTo>
                        <a:pt x="76699" y="431338"/>
                        <a:pt x="77048" y="441378"/>
                        <a:pt x="79362" y="450938"/>
                      </a:cubicBezTo>
                      <a:cubicBezTo>
                        <a:pt x="66746" y="442601"/>
                        <a:pt x="58539" y="428239"/>
                        <a:pt x="58539" y="412262"/>
                      </a:cubicBezTo>
                      <a:cubicBezTo>
                        <a:pt x="58539" y="402833"/>
                        <a:pt x="61333" y="393796"/>
                        <a:pt x="66659" y="386070"/>
                      </a:cubicBezTo>
                      <a:cubicBezTo>
                        <a:pt x="69496" y="381966"/>
                        <a:pt x="70413" y="376815"/>
                        <a:pt x="69147" y="371970"/>
                      </a:cubicBezTo>
                      <a:cubicBezTo>
                        <a:pt x="67925" y="367124"/>
                        <a:pt x="64651" y="363064"/>
                        <a:pt x="60154" y="360794"/>
                      </a:cubicBezTo>
                      <a:cubicBezTo>
                        <a:pt x="44395" y="352850"/>
                        <a:pt x="34661" y="337003"/>
                        <a:pt x="34661" y="319411"/>
                      </a:cubicBezTo>
                      <a:cubicBezTo>
                        <a:pt x="34661" y="308149"/>
                        <a:pt x="38764" y="297323"/>
                        <a:pt x="46185" y="288854"/>
                      </a:cubicBezTo>
                      <a:cubicBezTo>
                        <a:pt x="51947" y="282306"/>
                        <a:pt x="51947" y="272527"/>
                        <a:pt x="46185" y="265979"/>
                      </a:cubicBezTo>
                      <a:cubicBezTo>
                        <a:pt x="38764" y="257511"/>
                        <a:pt x="34661" y="246685"/>
                        <a:pt x="34661" y="235422"/>
                      </a:cubicBezTo>
                      <a:cubicBezTo>
                        <a:pt x="34661" y="215385"/>
                        <a:pt x="47451" y="198273"/>
                        <a:pt x="65305" y="191813"/>
                      </a:cubicBezTo>
                      <a:cubicBezTo>
                        <a:pt x="64956" y="199277"/>
                        <a:pt x="65742" y="206786"/>
                        <a:pt x="67706" y="214207"/>
                      </a:cubicBezTo>
                      <a:cubicBezTo>
                        <a:pt x="72552" y="232279"/>
                        <a:pt x="83945" y="247427"/>
                        <a:pt x="99791" y="257162"/>
                      </a:cubicBezTo>
                      <a:cubicBezTo>
                        <a:pt x="88616" y="288024"/>
                        <a:pt x="102454" y="323078"/>
                        <a:pt x="132706" y="337571"/>
                      </a:cubicBezTo>
                      <a:cubicBezTo>
                        <a:pt x="135107" y="338750"/>
                        <a:pt x="137683" y="339273"/>
                        <a:pt x="140171" y="339273"/>
                      </a:cubicBezTo>
                      <a:cubicBezTo>
                        <a:pt x="146631" y="339273"/>
                        <a:pt x="152830" y="335650"/>
                        <a:pt x="155799" y="329451"/>
                      </a:cubicBezTo>
                      <a:cubicBezTo>
                        <a:pt x="159946" y="320808"/>
                        <a:pt x="156323" y="310462"/>
                        <a:pt x="147679" y="306315"/>
                      </a:cubicBezTo>
                      <a:cubicBezTo>
                        <a:pt x="132706" y="299112"/>
                        <a:pt x="126376" y="281127"/>
                        <a:pt x="133579" y="266154"/>
                      </a:cubicBezTo>
                      <a:cubicBezTo>
                        <a:pt x="138730" y="255372"/>
                        <a:pt x="149556" y="249086"/>
                        <a:pt x="160775" y="249086"/>
                      </a:cubicBezTo>
                      <a:cubicBezTo>
                        <a:pt x="165140" y="249086"/>
                        <a:pt x="169549" y="250046"/>
                        <a:pt x="173740" y="252054"/>
                      </a:cubicBezTo>
                      <a:cubicBezTo>
                        <a:pt x="176141" y="253233"/>
                        <a:pt x="178717" y="253757"/>
                        <a:pt x="181205" y="253757"/>
                      </a:cubicBezTo>
                      <a:cubicBezTo>
                        <a:pt x="187666" y="253757"/>
                        <a:pt x="193864" y="250133"/>
                        <a:pt x="196833" y="243935"/>
                      </a:cubicBezTo>
                      <a:cubicBezTo>
                        <a:pt x="200980" y="235291"/>
                        <a:pt x="197357" y="224945"/>
                        <a:pt x="188713" y="220798"/>
                      </a:cubicBezTo>
                      <a:cubicBezTo>
                        <a:pt x="179721" y="216477"/>
                        <a:pt x="170204" y="214425"/>
                        <a:pt x="160819" y="214425"/>
                      </a:cubicBezTo>
                      <a:cubicBezTo>
                        <a:pt x="145977" y="214425"/>
                        <a:pt x="131440" y="219576"/>
                        <a:pt x="119916" y="228918"/>
                      </a:cubicBezTo>
                      <a:cubicBezTo>
                        <a:pt x="119566" y="228700"/>
                        <a:pt x="119217" y="228438"/>
                        <a:pt x="118868" y="228219"/>
                      </a:cubicBezTo>
                      <a:cubicBezTo>
                        <a:pt x="110094" y="223156"/>
                        <a:pt x="103808" y="214992"/>
                        <a:pt x="101188" y="205214"/>
                      </a:cubicBezTo>
                      <a:cubicBezTo>
                        <a:pt x="98569" y="195436"/>
                        <a:pt x="99879" y="185221"/>
                        <a:pt x="104943" y="176447"/>
                      </a:cubicBezTo>
                      <a:cubicBezTo>
                        <a:pt x="111971" y="164267"/>
                        <a:pt x="124761" y="157457"/>
                        <a:pt x="137857" y="157457"/>
                      </a:cubicBezTo>
                      <a:cubicBezTo>
                        <a:pt x="144274" y="157457"/>
                        <a:pt x="150779" y="159073"/>
                        <a:pt x="156715" y="162521"/>
                      </a:cubicBezTo>
                      <a:cubicBezTo>
                        <a:pt x="159422" y="164093"/>
                        <a:pt x="162434" y="164835"/>
                        <a:pt x="165359" y="164835"/>
                      </a:cubicBezTo>
                      <a:cubicBezTo>
                        <a:pt x="171339" y="164835"/>
                        <a:pt x="177189" y="161735"/>
                        <a:pt x="180375" y="156148"/>
                      </a:cubicBezTo>
                      <a:cubicBezTo>
                        <a:pt x="185134" y="147854"/>
                        <a:pt x="182296" y="137246"/>
                        <a:pt x="174002" y="132488"/>
                      </a:cubicBezTo>
                      <a:cubicBezTo>
                        <a:pt x="162609" y="125940"/>
                        <a:pt x="150167" y="122797"/>
                        <a:pt x="137901" y="122797"/>
                      </a:cubicBezTo>
                      <a:cubicBezTo>
                        <a:pt x="124630" y="122797"/>
                        <a:pt x="111491" y="126464"/>
                        <a:pt x="100141" y="133317"/>
                      </a:cubicBezTo>
                      <a:cubicBezTo>
                        <a:pt x="106732" y="107256"/>
                        <a:pt x="130349" y="87918"/>
                        <a:pt x="158418" y="87918"/>
                      </a:cubicBezTo>
                      <a:cubicBezTo>
                        <a:pt x="165708" y="87918"/>
                        <a:pt x="172823" y="89227"/>
                        <a:pt x="179590" y="91759"/>
                      </a:cubicBezTo>
                      <a:cubicBezTo>
                        <a:pt x="181554" y="92501"/>
                        <a:pt x="183649" y="92851"/>
                        <a:pt x="185701" y="92851"/>
                      </a:cubicBezTo>
                      <a:lnTo>
                        <a:pt x="185701" y="92851"/>
                      </a:ln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dirty="0">
                    <a:ln>
                      <a:noFill/>
                    </a:ln>
                    <a:solidFill>
                      <a:sysClr val="windowText" lastClr="000000"/>
                    </a:solidFill>
                    <a:effectLst/>
                    <a:uLnTx/>
                    <a:uFillTx/>
                    <a:latin typeface="Arial"/>
                    <a:ea typeface="MS PGothic" charset="0"/>
                    <a:cs typeface="+mn-cs"/>
                  </a:endParaRPr>
                </a:p>
              </p:txBody>
            </p:sp>
            <p:sp>
              <p:nvSpPr>
                <p:cNvPr id="48" name="Freeform: Shape 47">
                  <a:extLst>
                    <a:ext uri="{FF2B5EF4-FFF2-40B4-BE49-F238E27FC236}">
                      <a16:creationId xmlns:a16="http://schemas.microsoft.com/office/drawing/2014/main" id="{269AF769-2DD6-0C45-3CFF-471443104F79}"/>
                    </a:ext>
                  </a:extLst>
                </p:cNvPr>
                <p:cNvSpPr/>
                <p:nvPr/>
              </p:nvSpPr>
              <p:spPr>
                <a:xfrm>
                  <a:off x="8711394" y="3052974"/>
                  <a:ext cx="62580" cy="61352"/>
                </a:xfrm>
                <a:custGeom>
                  <a:avLst/>
                  <a:gdLst>
                    <a:gd name="connsiteX0" fmla="*/ 65210 w 101824"/>
                    <a:gd name="connsiteY0" fmla="*/ 4095 h 99826"/>
                    <a:gd name="connsiteX1" fmla="*/ 64511 w 101824"/>
                    <a:gd name="connsiteY1" fmla="*/ 25441 h 99826"/>
                    <a:gd name="connsiteX2" fmla="*/ 63245 w 101824"/>
                    <a:gd name="connsiteY2" fmla="*/ 62547 h 99826"/>
                    <a:gd name="connsiteX3" fmla="*/ 26140 w 101824"/>
                    <a:gd name="connsiteY3" fmla="*/ 61281 h 99826"/>
                    <a:gd name="connsiteX4" fmla="*/ 4793 w 101824"/>
                    <a:gd name="connsiteY4" fmla="*/ 60582 h 99826"/>
                    <a:gd name="connsiteX5" fmla="*/ 4095 w 101824"/>
                    <a:gd name="connsiteY5" fmla="*/ 81929 h 99826"/>
                    <a:gd name="connsiteX6" fmla="*/ 45391 w 101824"/>
                    <a:gd name="connsiteY6" fmla="*/ 99827 h 99826"/>
                    <a:gd name="connsiteX7" fmla="*/ 83937 w 101824"/>
                    <a:gd name="connsiteY7" fmla="*/ 84635 h 99826"/>
                    <a:gd name="connsiteX8" fmla="*/ 86643 w 101824"/>
                    <a:gd name="connsiteY8" fmla="*/ 4793 h 99826"/>
                    <a:gd name="connsiteX9" fmla="*/ 65297 w 101824"/>
                    <a:gd name="connsiteY9" fmla="*/ 4095 h 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824" h="99826">
                      <a:moveTo>
                        <a:pt x="65210" y="4095"/>
                      </a:moveTo>
                      <a:cubicBezTo>
                        <a:pt x="59098" y="9814"/>
                        <a:pt x="58793" y="19374"/>
                        <a:pt x="64511" y="25441"/>
                      </a:cubicBezTo>
                      <a:cubicBezTo>
                        <a:pt x="74377" y="36006"/>
                        <a:pt x="73853" y="52681"/>
                        <a:pt x="63245" y="62547"/>
                      </a:cubicBezTo>
                      <a:cubicBezTo>
                        <a:pt x="52681" y="72456"/>
                        <a:pt x="36006" y="71889"/>
                        <a:pt x="26140" y="61281"/>
                      </a:cubicBezTo>
                      <a:cubicBezTo>
                        <a:pt x="20421" y="55169"/>
                        <a:pt x="10861" y="54864"/>
                        <a:pt x="4793" y="60582"/>
                      </a:cubicBezTo>
                      <a:cubicBezTo>
                        <a:pt x="-1318" y="66301"/>
                        <a:pt x="-1624" y="75861"/>
                        <a:pt x="4095" y="81929"/>
                      </a:cubicBezTo>
                      <a:cubicBezTo>
                        <a:pt x="15183" y="93803"/>
                        <a:pt x="30287" y="99827"/>
                        <a:pt x="45391" y="99827"/>
                      </a:cubicBezTo>
                      <a:cubicBezTo>
                        <a:pt x="59229" y="99827"/>
                        <a:pt x="73067" y="94807"/>
                        <a:pt x="83937" y="84635"/>
                      </a:cubicBezTo>
                      <a:cubicBezTo>
                        <a:pt x="106680" y="63376"/>
                        <a:pt x="107903" y="27537"/>
                        <a:pt x="86643" y="4793"/>
                      </a:cubicBezTo>
                      <a:cubicBezTo>
                        <a:pt x="80925" y="-1318"/>
                        <a:pt x="71365" y="-1624"/>
                        <a:pt x="65297" y="4095"/>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a:ln>
                      <a:noFill/>
                    </a:ln>
                    <a:solidFill>
                      <a:sysClr val="windowText" lastClr="000000"/>
                    </a:solidFill>
                    <a:effectLst/>
                    <a:uLnTx/>
                    <a:uFillTx/>
                    <a:latin typeface="Arial"/>
                    <a:ea typeface="MS PGothic" charset="0"/>
                    <a:cs typeface="+mn-cs"/>
                  </a:endParaRPr>
                </a:p>
              </p:txBody>
            </p:sp>
            <p:sp>
              <p:nvSpPr>
                <p:cNvPr id="49" name="Freeform: Shape 48">
                  <a:extLst>
                    <a:ext uri="{FF2B5EF4-FFF2-40B4-BE49-F238E27FC236}">
                      <a16:creationId xmlns:a16="http://schemas.microsoft.com/office/drawing/2014/main" id="{4DD94C3D-266E-C916-1F7F-946E72959B0C}"/>
                    </a:ext>
                  </a:extLst>
                </p:cNvPr>
                <p:cNvSpPr/>
                <p:nvPr/>
              </p:nvSpPr>
              <p:spPr>
                <a:xfrm>
                  <a:off x="8503502" y="3201279"/>
                  <a:ext cx="57968" cy="60394"/>
                </a:xfrm>
                <a:custGeom>
                  <a:avLst/>
                  <a:gdLst>
                    <a:gd name="connsiteX0" fmla="*/ 84076 w 108478"/>
                    <a:gd name="connsiteY0" fmla="*/ 97565 h 113018"/>
                    <a:gd name="connsiteX1" fmla="*/ 86652 w 108478"/>
                    <a:gd name="connsiteY1" fmla="*/ 97783 h 113018"/>
                    <a:gd name="connsiteX2" fmla="*/ 101407 w 108478"/>
                    <a:gd name="connsiteY2" fmla="*/ 83029 h 113018"/>
                    <a:gd name="connsiteX3" fmla="*/ 100839 w 108478"/>
                    <a:gd name="connsiteY3" fmla="*/ 79012 h 113018"/>
                    <a:gd name="connsiteX4" fmla="*/ 108478 w 108478"/>
                    <a:gd name="connsiteY4" fmla="*/ 66091 h 113018"/>
                    <a:gd name="connsiteX5" fmla="*/ 104812 w 108478"/>
                    <a:gd name="connsiteY5" fmla="*/ 56313 h 113018"/>
                    <a:gd name="connsiteX6" fmla="*/ 108478 w 108478"/>
                    <a:gd name="connsiteY6" fmla="*/ 46534 h 113018"/>
                    <a:gd name="connsiteX7" fmla="*/ 99617 w 108478"/>
                    <a:gd name="connsiteY7" fmla="*/ 33002 h 113018"/>
                    <a:gd name="connsiteX8" fmla="*/ 100228 w 108478"/>
                    <a:gd name="connsiteY8" fmla="*/ 28855 h 113018"/>
                    <a:gd name="connsiteX9" fmla="*/ 85997 w 108478"/>
                    <a:gd name="connsiteY9" fmla="*/ 14100 h 113018"/>
                    <a:gd name="connsiteX10" fmla="*/ 69627 w 108478"/>
                    <a:gd name="connsiteY10" fmla="*/ 2401 h 113018"/>
                    <a:gd name="connsiteX11" fmla="*/ 59980 w 108478"/>
                    <a:gd name="connsiteY11" fmla="*/ 5369 h 113018"/>
                    <a:gd name="connsiteX12" fmla="*/ 47451 w 108478"/>
                    <a:gd name="connsiteY12" fmla="*/ 0 h 113018"/>
                    <a:gd name="connsiteX13" fmla="*/ 31823 w 108478"/>
                    <a:gd name="connsiteY13" fmla="*/ 9953 h 113018"/>
                    <a:gd name="connsiteX14" fmla="*/ 28855 w 108478"/>
                    <a:gd name="connsiteY14" fmla="*/ 9691 h 113018"/>
                    <a:gd name="connsiteX15" fmla="*/ 11612 w 108478"/>
                    <a:gd name="connsiteY15" fmla="*/ 26934 h 113018"/>
                    <a:gd name="connsiteX16" fmla="*/ 11655 w 108478"/>
                    <a:gd name="connsiteY16" fmla="*/ 28418 h 113018"/>
                    <a:gd name="connsiteX17" fmla="*/ 0 w 108478"/>
                    <a:gd name="connsiteY17" fmla="*/ 42824 h 113018"/>
                    <a:gd name="connsiteX18" fmla="*/ 2139 w 108478"/>
                    <a:gd name="connsiteY18" fmla="*/ 50463 h 113018"/>
                    <a:gd name="connsiteX19" fmla="*/ 0 w 108478"/>
                    <a:gd name="connsiteY19" fmla="*/ 58103 h 113018"/>
                    <a:gd name="connsiteX20" fmla="*/ 5413 w 108478"/>
                    <a:gd name="connsiteY20" fmla="*/ 69540 h 113018"/>
                    <a:gd name="connsiteX21" fmla="*/ 4365 w 108478"/>
                    <a:gd name="connsiteY21" fmla="*/ 75040 h 113018"/>
                    <a:gd name="connsiteX22" fmla="*/ 14144 w 108478"/>
                    <a:gd name="connsiteY22" fmla="*/ 88922 h 113018"/>
                    <a:gd name="connsiteX23" fmla="*/ 14144 w 108478"/>
                    <a:gd name="connsiteY23" fmla="*/ 89227 h 113018"/>
                    <a:gd name="connsiteX24" fmla="*/ 28898 w 108478"/>
                    <a:gd name="connsiteY24" fmla="*/ 103982 h 113018"/>
                    <a:gd name="connsiteX25" fmla="*/ 34661 w 108478"/>
                    <a:gd name="connsiteY25" fmla="*/ 102803 h 113018"/>
                    <a:gd name="connsiteX26" fmla="*/ 48673 w 108478"/>
                    <a:gd name="connsiteY26" fmla="*/ 113018 h 113018"/>
                    <a:gd name="connsiteX27" fmla="*/ 60940 w 108478"/>
                    <a:gd name="connsiteY27" fmla="*/ 106514 h 113018"/>
                    <a:gd name="connsiteX28" fmla="*/ 69671 w 108478"/>
                    <a:gd name="connsiteY28" fmla="*/ 109395 h 113018"/>
                    <a:gd name="connsiteX29" fmla="*/ 84120 w 108478"/>
                    <a:gd name="connsiteY29" fmla="*/ 97565 h 1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8478" h="113018">
                      <a:moveTo>
                        <a:pt x="84076" y="97565"/>
                      </a:moveTo>
                      <a:cubicBezTo>
                        <a:pt x="84906" y="97696"/>
                        <a:pt x="85779" y="97783"/>
                        <a:pt x="86652" y="97783"/>
                      </a:cubicBezTo>
                      <a:cubicBezTo>
                        <a:pt x="94771" y="97783"/>
                        <a:pt x="101407" y="91148"/>
                        <a:pt x="101407" y="83029"/>
                      </a:cubicBezTo>
                      <a:cubicBezTo>
                        <a:pt x="101407" y="81675"/>
                        <a:pt x="101232" y="80322"/>
                        <a:pt x="100839" y="79012"/>
                      </a:cubicBezTo>
                      <a:cubicBezTo>
                        <a:pt x="105466" y="76481"/>
                        <a:pt x="108478" y="71548"/>
                        <a:pt x="108478" y="66091"/>
                      </a:cubicBezTo>
                      <a:cubicBezTo>
                        <a:pt x="108478" y="62424"/>
                        <a:pt x="107125" y="58976"/>
                        <a:pt x="104812" y="56313"/>
                      </a:cubicBezTo>
                      <a:cubicBezTo>
                        <a:pt x="107169" y="53650"/>
                        <a:pt x="108478" y="50201"/>
                        <a:pt x="108478" y="46534"/>
                      </a:cubicBezTo>
                      <a:cubicBezTo>
                        <a:pt x="108478" y="40554"/>
                        <a:pt x="104855" y="35315"/>
                        <a:pt x="99617" y="33002"/>
                      </a:cubicBezTo>
                      <a:cubicBezTo>
                        <a:pt x="100010" y="31649"/>
                        <a:pt x="100228" y="30252"/>
                        <a:pt x="100228" y="28855"/>
                      </a:cubicBezTo>
                      <a:cubicBezTo>
                        <a:pt x="100228" y="20866"/>
                        <a:pt x="93898" y="14362"/>
                        <a:pt x="85997" y="14100"/>
                      </a:cubicBezTo>
                      <a:cubicBezTo>
                        <a:pt x="83683" y="7159"/>
                        <a:pt x="77179" y="2401"/>
                        <a:pt x="69627" y="2401"/>
                      </a:cubicBezTo>
                      <a:cubicBezTo>
                        <a:pt x="66135" y="2401"/>
                        <a:pt x="62773" y="3449"/>
                        <a:pt x="59980" y="5369"/>
                      </a:cubicBezTo>
                      <a:cubicBezTo>
                        <a:pt x="56749" y="1964"/>
                        <a:pt x="52297" y="0"/>
                        <a:pt x="47451" y="0"/>
                      </a:cubicBezTo>
                      <a:cubicBezTo>
                        <a:pt x="40641" y="0"/>
                        <a:pt x="34617" y="3972"/>
                        <a:pt x="31823" y="9953"/>
                      </a:cubicBezTo>
                      <a:cubicBezTo>
                        <a:pt x="30863" y="9778"/>
                        <a:pt x="29859" y="9691"/>
                        <a:pt x="28855" y="9691"/>
                      </a:cubicBezTo>
                      <a:cubicBezTo>
                        <a:pt x="19338" y="9691"/>
                        <a:pt x="11612" y="17418"/>
                        <a:pt x="11612" y="26934"/>
                      </a:cubicBezTo>
                      <a:cubicBezTo>
                        <a:pt x="11612" y="27414"/>
                        <a:pt x="11612" y="27938"/>
                        <a:pt x="11655" y="28418"/>
                      </a:cubicBezTo>
                      <a:cubicBezTo>
                        <a:pt x="5020" y="29859"/>
                        <a:pt x="0" y="35752"/>
                        <a:pt x="0" y="42824"/>
                      </a:cubicBezTo>
                      <a:cubicBezTo>
                        <a:pt x="0" y="45530"/>
                        <a:pt x="742" y="48193"/>
                        <a:pt x="2139" y="50463"/>
                      </a:cubicBezTo>
                      <a:cubicBezTo>
                        <a:pt x="742" y="52733"/>
                        <a:pt x="0" y="55396"/>
                        <a:pt x="0" y="58103"/>
                      </a:cubicBezTo>
                      <a:cubicBezTo>
                        <a:pt x="0" y="62599"/>
                        <a:pt x="2008" y="66746"/>
                        <a:pt x="5413" y="69540"/>
                      </a:cubicBezTo>
                      <a:cubicBezTo>
                        <a:pt x="4715" y="71286"/>
                        <a:pt x="4365" y="73119"/>
                        <a:pt x="4365" y="75040"/>
                      </a:cubicBezTo>
                      <a:cubicBezTo>
                        <a:pt x="4365" y="81326"/>
                        <a:pt x="8381" y="86870"/>
                        <a:pt x="14144" y="88922"/>
                      </a:cubicBezTo>
                      <a:cubicBezTo>
                        <a:pt x="14144" y="89009"/>
                        <a:pt x="14144" y="89140"/>
                        <a:pt x="14144" y="89227"/>
                      </a:cubicBezTo>
                      <a:cubicBezTo>
                        <a:pt x="14144" y="97347"/>
                        <a:pt x="20779" y="103982"/>
                        <a:pt x="28898" y="103982"/>
                      </a:cubicBezTo>
                      <a:cubicBezTo>
                        <a:pt x="30907" y="103982"/>
                        <a:pt x="32871" y="103589"/>
                        <a:pt x="34661" y="102803"/>
                      </a:cubicBezTo>
                      <a:cubicBezTo>
                        <a:pt x="36581" y="108697"/>
                        <a:pt x="42125" y="113018"/>
                        <a:pt x="48673" y="113018"/>
                      </a:cubicBezTo>
                      <a:cubicBezTo>
                        <a:pt x="53737" y="113018"/>
                        <a:pt x="58277" y="110486"/>
                        <a:pt x="60940" y="106514"/>
                      </a:cubicBezTo>
                      <a:cubicBezTo>
                        <a:pt x="63428" y="108347"/>
                        <a:pt x="66484" y="109395"/>
                        <a:pt x="69671" y="109395"/>
                      </a:cubicBezTo>
                      <a:cubicBezTo>
                        <a:pt x="76786" y="109395"/>
                        <a:pt x="82767" y="104288"/>
                        <a:pt x="84120" y="97565"/>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a:ln>
                      <a:noFill/>
                    </a:ln>
                    <a:solidFill>
                      <a:sysClr val="windowText" lastClr="000000"/>
                    </a:solidFill>
                    <a:effectLst/>
                    <a:uLnTx/>
                    <a:uFillTx/>
                    <a:latin typeface="Arial"/>
                    <a:ea typeface="MS PGothic" charset="0"/>
                    <a:cs typeface="+mn-cs"/>
                  </a:endParaRPr>
                </a:p>
              </p:txBody>
            </p:sp>
            <p:sp>
              <p:nvSpPr>
                <p:cNvPr id="50" name="Freeform: Shape 49">
                  <a:extLst>
                    <a:ext uri="{FF2B5EF4-FFF2-40B4-BE49-F238E27FC236}">
                      <a16:creationId xmlns:a16="http://schemas.microsoft.com/office/drawing/2014/main" id="{266A0FFE-F56B-7270-8450-94FDC453725B}"/>
                    </a:ext>
                  </a:extLst>
                </p:cNvPr>
                <p:cNvSpPr/>
                <p:nvPr/>
              </p:nvSpPr>
              <p:spPr>
                <a:xfrm rot="21046799">
                  <a:off x="8854285" y="2897344"/>
                  <a:ext cx="43355" cy="43355"/>
                </a:xfrm>
                <a:custGeom>
                  <a:avLst/>
                  <a:gdLst>
                    <a:gd name="connsiteX0" fmla="*/ 70544 w 70543"/>
                    <a:gd name="connsiteY0" fmla="*/ 35272 h 70543"/>
                    <a:gd name="connsiteX1" fmla="*/ 35272 w 70543"/>
                    <a:gd name="connsiteY1" fmla="*/ 70544 h 70543"/>
                    <a:gd name="connsiteX2" fmla="*/ 0 w 70543"/>
                    <a:gd name="connsiteY2" fmla="*/ 35272 h 70543"/>
                    <a:gd name="connsiteX3" fmla="*/ 35272 w 70543"/>
                    <a:gd name="connsiteY3" fmla="*/ 0 h 70543"/>
                    <a:gd name="connsiteX4" fmla="*/ 70544 w 70543"/>
                    <a:gd name="connsiteY4" fmla="*/ 35272 h 70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 h="70543">
                      <a:moveTo>
                        <a:pt x="70544" y="35272"/>
                      </a:moveTo>
                      <a:cubicBezTo>
                        <a:pt x="70544" y="54752"/>
                        <a:pt x="54752" y="70544"/>
                        <a:pt x="35272" y="70544"/>
                      </a:cubicBezTo>
                      <a:cubicBezTo>
                        <a:pt x="15792" y="70544"/>
                        <a:pt x="0" y="54752"/>
                        <a:pt x="0" y="35272"/>
                      </a:cubicBezTo>
                      <a:cubicBezTo>
                        <a:pt x="0" y="15792"/>
                        <a:pt x="15792" y="0"/>
                        <a:pt x="35272" y="0"/>
                      </a:cubicBezTo>
                      <a:cubicBezTo>
                        <a:pt x="54752" y="0"/>
                        <a:pt x="70544" y="15792"/>
                        <a:pt x="70544" y="35272"/>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a:ln>
                      <a:noFill/>
                    </a:ln>
                    <a:solidFill>
                      <a:sysClr val="windowText" lastClr="000000"/>
                    </a:solidFill>
                    <a:effectLst/>
                    <a:uLnTx/>
                    <a:uFillTx/>
                    <a:latin typeface="Arial"/>
                    <a:ea typeface="MS PGothic" charset="0"/>
                    <a:cs typeface="+mn-cs"/>
                  </a:endParaRPr>
                </a:p>
              </p:txBody>
            </p:sp>
            <p:sp>
              <p:nvSpPr>
                <p:cNvPr id="51" name="Freeform: Shape 50">
                  <a:extLst>
                    <a:ext uri="{FF2B5EF4-FFF2-40B4-BE49-F238E27FC236}">
                      <a16:creationId xmlns:a16="http://schemas.microsoft.com/office/drawing/2014/main" id="{A90178AF-4038-05E6-E4D8-2A6E6A4D474F}"/>
                    </a:ext>
                  </a:extLst>
                </p:cNvPr>
                <p:cNvSpPr/>
                <p:nvPr/>
              </p:nvSpPr>
              <p:spPr>
                <a:xfrm rot="20946002">
                  <a:off x="8514486" y="2949988"/>
                  <a:ext cx="32016" cy="32016"/>
                </a:xfrm>
                <a:custGeom>
                  <a:avLst/>
                  <a:gdLst>
                    <a:gd name="connsiteX0" fmla="*/ 70544 w 70543"/>
                    <a:gd name="connsiteY0" fmla="*/ 35272 h 70543"/>
                    <a:gd name="connsiteX1" fmla="*/ 35272 w 70543"/>
                    <a:gd name="connsiteY1" fmla="*/ 70544 h 70543"/>
                    <a:gd name="connsiteX2" fmla="*/ 0 w 70543"/>
                    <a:gd name="connsiteY2" fmla="*/ 35272 h 70543"/>
                    <a:gd name="connsiteX3" fmla="*/ 35272 w 70543"/>
                    <a:gd name="connsiteY3" fmla="*/ 0 h 70543"/>
                    <a:gd name="connsiteX4" fmla="*/ 70544 w 70543"/>
                    <a:gd name="connsiteY4" fmla="*/ 35272 h 70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 h="70543">
                      <a:moveTo>
                        <a:pt x="70544" y="35272"/>
                      </a:moveTo>
                      <a:cubicBezTo>
                        <a:pt x="70544" y="54752"/>
                        <a:pt x="54752" y="70544"/>
                        <a:pt x="35272" y="70544"/>
                      </a:cubicBezTo>
                      <a:cubicBezTo>
                        <a:pt x="15792" y="70544"/>
                        <a:pt x="0" y="54752"/>
                        <a:pt x="0" y="35272"/>
                      </a:cubicBezTo>
                      <a:cubicBezTo>
                        <a:pt x="0" y="15792"/>
                        <a:pt x="15792" y="0"/>
                        <a:pt x="35272" y="0"/>
                      </a:cubicBezTo>
                      <a:cubicBezTo>
                        <a:pt x="54752" y="0"/>
                        <a:pt x="70544" y="15792"/>
                        <a:pt x="70544" y="35272"/>
                      </a:cubicBezTo>
                      <a:close/>
                    </a:path>
                  </a:pathLst>
                </a:custGeom>
                <a:solidFill>
                  <a:schemeClr val="bg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a:ln>
                      <a:noFill/>
                    </a:ln>
                    <a:solidFill>
                      <a:sysClr val="windowText" lastClr="000000"/>
                    </a:solidFill>
                    <a:effectLst/>
                    <a:uLnTx/>
                    <a:uFillTx/>
                    <a:latin typeface="Arial"/>
                    <a:ea typeface="MS PGothic" charset="0"/>
                    <a:cs typeface="+mn-cs"/>
                  </a:endParaRPr>
                </a:p>
              </p:txBody>
            </p:sp>
          </p:grpSp>
        </p:grpSp>
      </p:grpSp>
      <p:grpSp>
        <p:nvGrpSpPr>
          <p:cNvPr id="25" name="Group 24">
            <a:extLst>
              <a:ext uri="{FF2B5EF4-FFF2-40B4-BE49-F238E27FC236}">
                <a16:creationId xmlns:a16="http://schemas.microsoft.com/office/drawing/2014/main" id="{086B23AC-1F41-D1CB-35F6-7F3FCBDA2915}"/>
              </a:ext>
            </a:extLst>
          </p:cNvPr>
          <p:cNvGrpSpPr/>
          <p:nvPr/>
        </p:nvGrpSpPr>
        <p:grpSpPr>
          <a:xfrm>
            <a:off x="4258319" y="1233268"/>
            <a:ext cx="3678446" cy="4700314"/>
            <a:chOff x="4258319" y="1233479"/>
            <a:chExt cx="3678446" cy="4700314"/>
          </a:xfrm>
        </p:grpSpPr>
        <p:sp>
          <p:nvSpPr>
            <p:cNvPr id="2" name="Round Same-side Corner of Rectangle 1">
              <a:extLst>
                <a:ext uri="{FF2B5EF4-FFF2-40B4-BE49-F238E27FC236}">
                  <a16:creationId xmlns:a16="http://schemas.microsoft.com/office/drawing/2014/main" id="{41771C75-AE77-3465-66A5-923520849BC0}"/>
                </a:ext>
              </a:extLst>
            </p:cNvPr>
            <p:cNvSpPr/>
            <p:nvPr/>
          </p:nvSpPr>
          <p:spPr>
            <a:xfrm>
              <a:off x="4264765" y="1772894"/>
              <a:ext cx="3672000" cy="4160899"/>
            </a:xfrm>
            <a:prstGeom prst="round2SameRect">
              <a:avLst>
                <a:gd name="adj1" fmla="val 0"/>
                <a:gd name="adj2" fmla="val 2635"/>
              </a:avLst>
            </a:prstGeom>
            <a:solidFill>
              <a:schemeClr val="bg1"/>
            </a:solidFill>
            <a:ln w="50800">
              <a:solidFill>
                <a:schemeClr val="tx2">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14" name="Round Same Side Corner Rectangle 21">
              <a:extLst>
                <a:ext uri="{FF2B5EF4-FFF2-40B4-BE49-F238E27FC236}">
                  <a16:creationId xmlns:a16="http://schemas.microsoft.com/office/drawing/2014/main" id="{0FE5CE6B-01BD-3A28-D6FB-6C8D3DCDA3CC}"/>
                </a:ext>
              </a:extLst>
            </p:cNvPr>
            <p:cNvSpPr/>
            <p:nvPr/>
          </p:nvSpPr>
          <p:spPr>
            <a:xfrm>
              <a:off x="4258319" y="1233479"/>
              <a:ext cx="3672000" cy="653204"/>
            </a:xfrm>
            <a:prstGeom prst="round2SameRect">
              <a:avLst>
                <a:gd name="adj1" fmla="val 32999"/>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45720" rIns="182880" bIns="9144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a:ea typeface="MS PGothic" pitchFamily="34" charset="-128"/>
                  <a:cs typeface="Arial" panose="020B0604020202020204" pitchFamily="34" charset="0"/>
                </a:rPr>
                <a:t>AZD0305 is a                      GPRC5D-targeting ADC</a:t>
              </a:r>
              <a:r>
                <a:rPr kumimoji="0" lang="en-US" sz="1600" b="1" i="0" u="none" strike="noStrike" kern="0" cap="none" spc="0" normalizeH="0" baseline="30000" noProof="0" dirty="0">
                  <a:ln>
                    <a:noFill/>
                  </a:ln>
                  <a:solidFill>
                    <a:srgbClr val="FFFFFF"/>
                  </a:solidFill>
                  <a:effectLst/>
                  <a:uLnTx/>
                  <a:uFillTx/>
                  <a:latin typeface="Arial"/>
                  <a:ea typeface="MS PGothic" pitchFamily="34" charset="-128"/>
                  <a:cs typeface="Arial" panose="020B0604020202020204" pitchFamily="34" charset="0"/>
                </a:rPr>
                <a:t>2,3</a:t>
              </a:r>
              <a:r>
                <a:rPr kumimoji="0" lang="en-US" sz="1600" b="1" i="0" u="none" strike="noStrike" kern="0" cap="none" spc="0" normalizeH="0" baseline="0" noProof="0" dirty="0">
                  <a:ln>
                    <a:noFill/>
                  </a:ln>
                  <a:solidFill>
                    <a:srgbClr val="FFFFFF"/>
                  </a:solidFill>
                  <a:effectLst/>
                  <a:uLnTx/>
                  <a:uFillTx/>
                  <a:latin typeface="Arial"/>
                  <a:ea typeface="MS PGothic" pitchFamily="34" charset="-128"/>
                  <a:cs typeface="Arial" panose="020B0604020202020204" pitchFamily="34" charset="0"/>
                </a:rPr>
                <a:t> </a:t>
              </a:r>
            </a:p>
          </p:txBody>
        </p:sp>
        <p:sp>
          <p:nvSpPr>
            <p:cNvPr id="52" name="TextBox 51">
              <a:extLst>
                <a:ext uri="{FF2B5EF4-FFF2-40B4-BE49-F238E27FC236}">
                  <a16:creationId xmlns:a16="http://schemas.microsoft.com/office/drawing/2014/main" id="{21EA6A1D-B6DE-4D60-AB1B-3380DE6B1B58}"/>
                </a:ext>
              </a:extLst>
            </p:cNvPr>
            <p:cNvSpPr txBox="1"/>
            <p:nvPr/>
          </p:nvSpPr>
          <p:spPr>
            <a:xfrm>
              <a:off x="4610209" y="2939884"/>
              <a:ext cx="1253079" cy="4801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solidFill>
                    <a:srgbClr val="3F4444">
                      <a:lumMod val="50000"/>
                    </a:srgbClr>
                  </a:solidFill>
                  <a:effectLst/>
                  <a:uLnTx/>
                  <a:uFillTx/>
                  <a:latin typeface="Arial"/>
                  <a:ea typeface="MS PGothic" charset="0"/>
                  <a:cs typeface="+mn-cs"/>
                </a:rPr>
                <a:t>AZD0305 mAB</a:t>
              </a:r>
            </a:p>
          </p:txBody>
        </p:sp>
        <p:sp>
          <p:nvSpPr>
            <p:cNvPr id="53" name="Rectangle 52">
              <a:extLst>
                <a:ext uri="{FF2B5EF4-FFF2-40B4-BE49-F238E27FC236}">
                  <a16:creationId xmlns:a16="http://schemas.microsoft.com/office/drawing/2014/main" id="{BF8368FA-E5FE-D00F-95BD-2CD16904F422}"/>
                </a:ext>
              </a:extLst>
            </p:cNvPr>
            <p:cNvSpPr/>
            <p:nvPr/>
          </p:nvSpPr>
          <p:spPr>
            <a:xfrm>
              <a:off x="5777168" y="2741493"/>
              <a:ext cx="1824614" cy="5824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1" i="0" u="none" strike="noStrike" kern="0" cap="none" spc="0" normalizeH="0" baseline="0" noProof="0" dirty="0">
                  <a:ln>
                    <a:noFill/>
                  </a:ln>
                  <a:solidFill>
                    <a:srgbClr val="3F4444">
                      <a:lumMod val="50000"/>
                    </a:srgbClr>
                  </a:solidFill>
                  <a:effectLst/>
                  <a:uLnTx/>
                  <a:uFillTx/>
                  <a:latin typeface="Arial"/>
                  <a:ea typeface="+mn-ea"/>
                  <a:cs typeface="+mn-cs"/>
                </a:rPr>
                <a:t>Conjugation site cysteine alkylation</a:t>
              </a:r>
            </a:p>
          </p:txBody>
        </p:sp>
        <p:pic>
          <p:nvPicPr>
            <p:cNvPr id="54" name="Picture 53" descr="A purple lines with a yellow circle and a point&#10;&#10;Description automatically generated">
              <a:extLst>
                <a:ext uri="{FF2B5EF4-FFF2-40B4-BE49-F238E27FC236}">
                  <a16:creationId xmlns:a16="http://schemas.microsoft.com/office/drawing/2014/main" id="{6E6AA6FB-8A9B-1142-B45B-BD2DB31CD0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6188" y="3300445"/>
              <a:ext cx="2348059" cy="1329443"/>
            </a:xfrm>
            <a:prstGeom prst="rect">
              <a:avLst/>
            </a:prstGeom>
          </p:spPr>
        </p:pic>
        <p:sp>
          <p:nvSpPr>
            <p:cNvPr id="55" name="TextBox 54">
              <a:extLst>
                <a:ext uri="{FF2B5EF4-FFF2-40B4-BE49-F238E27FC236}">
                  <a16:creationId xmlns:a16="http://schemas.microsoft.com/office/drawing/2014/main" id="{437E8624-F4B7-B231-EEA4-8794EF6EEA5F}"/>
                </a:ext>
              </a:extLst>
            </p:cNvPr>
            <p:cNvSpPr txBox="1"/>
            <p:nvPr/>
          </p:nvSpPr>
          <p:spPr>
            <a:xfrm>
              <a:off x="5490302" y="4114924"/>
              <a:ext cx="895639" cy="4247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0" cap="none" spc="0" normalizeH="0" baseline="0" noProof="0" dirty="0">
                  <a:ln>
                    <a:noFill/>
                  </a:ln>
                  <a:solidFill>
                    <a:srgbClr val="3F4444">
                      <a:lumMod val="50000"/>
                    </a:srgbClr>
                  </a:solidFill>
                  <a:effectLst/>
                  <a:uLnTx/>
                  <a:uFillTx/>
                  <a:latin typeface="Arial"/>
                  <a:ea typeface="MS PGothic" charset="0"/>
                  <a:cs typeface="+mn-cs"/>
                </a:rPr>
                <a:t>Linker cleavable</a:t>
              </a:r>
            </a:p>
          </p:txBody>
        </p:sp>
        <p:sp>
          <p:nvSpPr>
            <p:cNvPr id="56" name="TextBox 55">
              <a:extLst>
                <a:ext uri="{FF2B5EF4-FFF2-40B4-BE49-F238E27FC236}">
                  <a16:creationId xmlns:a16="http://schemas.microsoft.com/office/drawing/2014/main" id="{47531B10-EA6E-BD9A-EDC5-6C9410E0B4AF}"/>
                </a:ext>
              </a:extLst>
            </p:cNvPr>
            <p:cNvSpPr txBox="1"/>
            <p:nvPr/>
          </p:nvSpPr>
          <p:spPr>
            <a:xfrm>
              <a:off x="6286500" y="4225797"/>
              <a:ext cx="1551861" cy="5909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0" cap="none" spc="0" normalizeH="0" baseline="0" noProof="0" dirty="0">
                  <a:ln>
                    <a:noFill/>
                  </a:ln>
                  <a:solidFill>
                    <a:srgbClr val="3F4444">
                      <a:lumMod val="50000"/>
                    </a:srgbClr>
                  </a:solidFill>
                  <a:effectLst/>
                  <a:uLnTx/>
                  <a:uFillTx/>
                  <a:latin typeface="Arial"/>
                  <a:ea typeface="MS PGothic" charset="0"/>
                  <a:cs typeface="+mn-cs"/>
                </a:rPr>
                <a:t>Payload antimitotic agent: </a:t>
              </a:r>
              <a:r>
                <a:rPr kumimoji="0" lang="en-US" sz="1200" b="1" i="0" u="none" strike="noStrike" kern="0" cap="none" spc="0" normalizeH="0" baseline="0" noProof="0" dirty="0" err="1">
                  <a:ln>
                    <a:noFill/>
                  </a:ln>
                  <a:solidFill>
                    <a:srgbClr val="3F4444">
                      <a:lumMod val="50000"/>
                    </a:srgbClr>
                  </a:solidFill>
                  <a:effectLst/>
                  <a:uLnTx/>
                  <a:uFillTx/>
                  <a:latin typeface="Arial"/>
                  <a:ea typeface="MS PGothic" charset="0"/>
                  <a:cs typeface="+mn-cs"/>
                </a:rPr>
                <a:t>vc</a:t>
              </a:r>
              <a:r>
                <a:rPr kumimoji="0" lang="en-US" sz="1200" b="1" i="0" u="none" strike="noStrike" kern="0" cap="none" spc="0" normalizeH="0" baseline="0" noProof="0" dirty="0">
                  <a:ln>
                    <a:noFill/>
                  </a:ln>
                  <a:solidFill>
                    <a:srgbClr val="3F4444">
                      <a:lumMod val="50000"/>
                    </a:srgbClr>
                  </a:solidFill>
                  <a:effectLst/>
                  <a:uLnTx/>
                  <a:uFillTx/>
                  <a:latin typeface="Arial"/>
                  <a:ea typeface="MS PGothic" charset="0"/>
                  <a:cs typeface="+mn-cs"/>
                </a:rPr>
                <a:t>-MMAE</a:t>
              </a:r>
            </a:p>
          </p:txBody>
        </p:sp>
      </p:grpSp>
      <p:grpSp>
        <p:nvGrpSpPr>
          <p:cNvPr id="21" name="Group 20">
            <a:extLst>
              <a:ext uri="{FF2B5EF4-FFF2-40B4-BE49-F238E27FC236}">
                <a16:creationId xmlns:a16="http://schemas.microsoft.com/office/drawing/2014/main" id="{80EC32A3-4B45-26F4-CC14-80D50400602B}"/>
              </a:ext>
            </a:extLst>
          </p:cNvPr>
          <p:cNvGrpSpPr/>
          <p:nvPr/>
        </p:nvGrpSpPr>
        <p:grpSpPr>
          <a:xfrm>
            <a:off x="418887" y="1233268"/>
            <a:ext cx="3673367" cy="4700313"/>
            <a:chOff x="418887" y="1233479"/>
            <a:chExt cx="3673367" cy="4700313"/>
          </a:xfrm>
        </p:grpSpPr>
        <p:sp>
          <p:nvSpPr>
            <p:cNvPr id="9" name="Round Same-side Corner of Rectangle 1">
              <a:extLst>
                <a:ext uri="{FF2B5EF4-FFF2-40B4-BE49-F238E27FC236}">
                  <a16:creationId xmlns:a16="http://schemas.microsoft.com/office/drawing/2014/main" id="{E59E8B3F-D232-0453-6F13-7BB3ADC83C38}"/>
                </a:ext>
              </a:extLst>
            </p:cNvPr>
            <p:cNvSpPr/>
            <p:nvPr/>
          </p:nvSpPr>
          <p:spPr>
            <a:xfrm>
              <a:off x="420043" y="1772893"/>
              <a:ext cx="3672000" cy="4160899"/>
            </a:xfrm>
            <a:prstGeom prst="round2SameRect">
              <a:avLst>
                <a:gd name="adj1" fmla="val 0"/>
                <a:gd name="adj2" fmla="val 2635"/>
              </a:avLst>
            </a:prstGeom>
            <a:solidFill>
              <a:schemeClr val="bg1"/>
            </a:solidFill>
            <a:ln w="50800">
              <a:solidFill>
                <a:schemeClr val="tx2">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11" name="Round Same Side Corner Rectangle 21">
              <a:extLst>
                <a:ext uri="{FF2B5EF4-FFF2-40B4-BE49-F238E27FC236}">
                  <a16:creationId xmlns:a16="http://schemas.microsoft.com/office/drawing/2014/main" id="{C906400C-9C0A-422D-663D-1A26C8DF0C1E}"/>
                </a:ext>
              </a:extLst>
            </p:cNvPr>
            <p:cNvSpPr/>
            <p:nvPr/>
          </p:nvSpPr>
          <p:spPr>
            <a:xfrm>
              <a:off x="420254" y="1233479"/>
              <a:ext cx="3672000" cy="653204"/>
            </a:xfrm>
            <a:prstGeom prst="round2SameRect">
              <a:avLst>
                <a:gd name="adj1" fmla="val 32999"/>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45720" rIns="182880" bIns="91440" rtlCol="0" anchor="ctr">
              <a:noAutofit/>
            </a:bodyPr>
            <a:lstStyle/>
            <a:p>
              <a:pPr marL="0" marR="0" lvl="0" indent="0" algn="ctr" defTabSz="514313" rtl="0" eaLnBrk="1" fontAlgn="base" latinLnBrk="0" hangingPunct="1">
                <a:lnSpc>
                  <a:spcPct val="9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GPRC5D is a validated target in MM, expressed at all stages of disease</a:t>
              </a:r>
              <a:r>
                <a:rPr kumimoji="0" lang="en-US" sz="1600" b="1" i="0" u="none" strike="noStrike" kern="0" cap="none" spc="0" normalizeH="0" baseline="30000" noProof="0" dirty="0">
                  <a:ln>
                    <a:noFill/>
                  </a:ln>
                  <a:solidFill>
                    <a:srgbClr val="FFFFFF"/>
                  </a:solidFill>
                  <a:effectLst/>
                  <a:uLnTx/>
                  <a:uFillTx/>
                  <a:latin typeface="Arial"/>
                  <a:ea typeface="+mn-ea"/>
                  <a:cs typeface="Arial" panose="020B0604020202020204" pitchFamily="34" charset="0"/>
                </a:rPr>
                <a:t>1,2</a:t>
              </a:r>
              <a:r>
                <a:rPr kumimoji="0" lang="en-US" sz="1600" b="1" i="0" u="none" strike="noStrike" kern="0" cap="none" spc="0" normalizeH="0" baseline="0" noProof="0" dirty="0">
                  <a:ln>
                    <a:noFill/>
                  </a:ln>
                  <a:solidFill>
                    <a:srgbClr val="FFFFFF"/>
                  </a:solidFill>
                  <a:effectLst/>
                  <a:uLnTx/>
                  <a:uFillTx/>
                  <a:latin typeface="Arial"/>
                  <a:ea typeface="+mn-ea"/>
                  <a:cs typeface="Arial" panose="020B0604020202020204" pitchFamily="34" charset="0"/>
                </a:rPr>
                <a:t> </a:t>
              </a:r>
            </a:p>
          </p:txBody>
        </p:sp>
        <p:sp>
          <p:nvSpPr>
            <p:cNvPr id="22" name="TextBox 21">
              <a:extLst>
                <a:ext uri="{FF2B5EF4-FFF2-40B4-BE49-F238E27FC236}">
                  <a16:creationId xmlns:a16="http://schemas.microsoft.com/office/drawing/2014/main" id="{66BEB1F2-91F7-609C-BA30-8A4868332A74}"/>
                </a:ext>
              </a:extLst>
            </p:cNvPr>
            <p:cNvSpPr txBox="1"/>
            <p:nvPr/>
          </p:nvSpPr>
          <p:spPr>
            <a:xfrm>
              <a:off x="418887" y="1998840"/>
              <a:ext cx="3626673" cy="258532"/>
            </a:xfrm>
            <a:prstGeom prst="rect">
              <a:avLst/>
            </a:prstGeom>
            <a:noFill/>
          </p:spPr>
          <p:txBody>
            <a:bodyPr wrap="square" rtlCol="0">
              <a:spAutoFit/>
            </a:bodyPr>
            <a:lstStyle>
              <a:defPPr>
                <a:defRPr kern="0"/>
              </a:defPPr>
              <a:lvl1pPr marR="0" lvl="0" indent="0" algn="r" fontAlgn="auto">
                <a:lnSpc>
                  <a:spcPct val="90000"/>
                </a:lnSpc>
                <a:spcBef>
                  <a:spcPts val="0"/>
                </a:spcBef>
                <a:spcAft>
                  <a:spcPts val="600"/>
                </a:spcAft>
                <a:buClrTx/>
                <a:buSzTx/>
                <a:buFontTx/>
                <a:buNone/>
                <a:tabLst/>
                <a:defRPr kumimoji="0" sz="1400" b="1" i="0" u="none" strike="noStrike" cap="none" spc="0" normalizeH="0" baseline="0">
                  <a:ln>
                    <a:noFill/>
                  </a:ln>
                  <a:solidFill>
                    <a:srgbClr val="003865"/>
                  </a:solidFill>
                  <a:effectLst/>
                  <a:uLnTx/>
                  <a:uFillTx/>
                  <a:latin typeface="Calibri"/>
                </a:defRPr>
              </a:lvl1p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0" cap="none" spc="0" normalizeH="0" baseline="0" noProof="0" dirty="0">
                  <a:ln>
                    <a:noFill/>
                  </a:ln>
                  <a:solidFill>
                    <a:srgbClr val="003865"/>
                  </a:solidFill>
                  <a:effectLst/>
                  <a:uLnTx/>
                  <a:uFillTx/>
                  <a:latin typeface="Arial"/>
                  <a:ea typeface="MS PGothic" charset="0"/>
                  <a:cs typeface="Arial" panose="020B0604020202020204" pitchFamily="34" charset="0"/>
                </a:rPr>
                <a:t>GPRC5D expressed in MM patient samples…</a:t>
              </a:r>
            </a:p>
          </p:txBody>
        </p:sp>
        <p:sp>
          <p:nvSpPr>
            <p:cNvPr id="23" name="TextBox 22">
              <a:extLst>
                <a:ext uri="{FF2B5EF4-FFF2-40B4-BE49-F238E27FC236}">
                  <a16:creationId xmlns:a16="http://schemas.microsoft.com/office/drawing/2014/main" id="{08DE30EB-3012-201F-7537-EC4794D80F30}"/>
                </a:ext>
              </a:extLst>
            </p:cNvPr>
            <p:cNvSpPr txBox="1"/>
            <p:nvPr/>
          </p:nvSpPr>
          <p:spPr>
            <a:xfrm>
              <a:off x="425215" y="4318052"/>
              <a:ext cx="3620345" cy="258532"/>
            </a:xfrm>
            <a:prstGeom prst="rect">
              <a:avLst/>
            </a:prstGeom>
            <a:noFill/>
          </p:spPr>
          <p:txBody>
            <a:bodyPr wrap="square" rtlCol="0">
              <a:spAutoFit/>
            </a:bodyPr>
            <a:lstStyle>
              <a:defPPr>
                <a:defRPr kern="0"/>
              </a:defPPr>
              <a:lvl1pPr marR="0" lvl="0" indent="0" algn="r" fontAlgn="auto">
                <a:lnSpc>
                  <a:spcPct val="90000"/>
                </a:lnSpc>
                <a:spcBef>
                  <a:spcPts val="0"/>
                </a:spcBef>
                <a:spcAft>
                  <a:spcPts val="600"/>
                </a:spcAft>
                <a:buClrTx/>
                <a:buSzTx/>
                <a:buFontTx/>
                <a:buNone/>
                <a:tabLst/>
                <a:defRPr kumimoji="0" sz="1400" b="1" i="0" u="none" strike="noStrike" cap="none" spc="0" normalizeH="0" baseline="0">
                  <a:ln>
                    <a:noFill/>
                  </a:ln>
                  <a:solidFill>
                    <a:srgbClr val="003865"/>
                  </a:solidFill>
                  <a:effectLst/>
                  <a:uLnTx/>
                  <a:uFillTx/>
                  <a:latin typeface="Calibri"/>
                </a:defRPr>
              </a:lvl1p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0" cap="none" spc="0" normalizeH="0" baseline="0" noProof="0" dirty="0">
                  <a:ln>
                    <a:noFill/>
                  </a:ln>
                  <a:solidFill>
                    <a:srgbClr val="003865"/>
                  </a:solidFill>
                  <a:effectLst/>
                  <a:uLnTx/>
                  <a:uFillTx/>
                  <a:latin typeface="Arial"/>
                  <a:ea typeface="MS PGothic" charset="0"/>
                  <a:cs typeface="Arial" panose="020B0604020202020204" pitchFamily="34" charset="0"/>
                </a:rPr>
                <a:t>…including post-BCMA therapy</a:t>
              </a:r>
            </a:p>
          </p:txBody>
        </p:sp>
        <p:sp>
          <p:nvSpPr>
            <p:cNvPr id="42" name="TextBox 41">
              <a:extLst>
                <a:ext uri="{FF2B5EF4-FFF2-40B4-BE49-F238E27FC236}">
                  <a16:creationId xmlns:a16="http://schemas.microsoft.com/office/drawing/2014/main" id="{F310F5E4-3781-E4CC-284E-872116796322}"/>
                </a:ext>
              </a:extLst>
            </p:cNvPr>
            <p:cNvSpPr txBox="1"/>
            <p:nvPr/>
          </p:nvSpPr>
          <p:spPr>
            <a:xfrm>
              <a:off x="1329255" y="5500136"/>
              <a:ext cx="1971675" cy="3416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Arial"/>
                <a:ea typeface="Calibri"/>
                <a:cs typeface="Arial" panose="020B0604020202020204" pitchFamily="34" charset="0"/>
              </a:endParaRPr>
            </a:p>
          </p:txBody>
        </p:sp>
        <p:pic>
          <p:nvPicPr>
            <p:cNvPr id="31" name="Picture 30">
              <a:extLst>
                <a:ext uri="{FF2B5EF4-FFF2-40B4-BE49-F238E27FC236}">
                  <a16:creationId xmlns:a16="http://schemas.microsoft.com/office/drawing/2014/main" id="{BCF3BDFA-B48B-3476-1765-2483EE4AAC11}"/>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a:stretch/>
          </p:blipFill>
          <p:spPr>
            <a:xfrm>
              <a:off x="581587" y="4659692"/>
              <a:ext cx="1635993" cy="1033271"/>
            </a:xfrm>
            <a:prstGeom prst="rect">
              <a:avLst/>
            </a:prstGeom>
            <a:ln>
              <a:noFill/>
            </a:ln>
          </p:spPr>
        </p:pic>
        <p:pic>
          <p:nvPicPr>
            <p:cNvPr id="32" name="Picture 31">
              <a:extLst>
                <a:ext uri="{FF2B5EF4-FFF2-40B4-BE49-F238E27FC236}">
                  <a16:creationId xmlns:a16="http://schemas.microsoft.com/office/drawing/2014/main" id="{3F4F5C1F-F988-40E6-37AE-32FEDFE84CF1}"/>
                </a:ext>
              </a:extLst>
            </p:cNvPr>
            <p:cNvPicPr>
              <a:picLocks noChangeAspect="1"/>
            </p:cNvPicPr>
            <p:nvPr/>
          </p:nvPicPr>
          <p:blipFill rotWithShape="1">
            <a:blip r:embed="rId8">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rcRect/>
            <a:stretch/>
          </p:blipFill>
          <p:spPr>
            <a:xfrm>
              <a:off x="2269030" y="4659692"/>
              <a:ext cx="1633123" cy="1031459"/>
            </a:xfrm>
            <a:prstGeom prst="rect">
              <a:avLst/>
            </a:prstGeom>
            <a:ln>
              <a:noFill/>
            </a:ln>
          </p:spPr>
        </p:pic>
        <p:sp>
          <p:nvSpPr>
            <p:cNvPr id="40" name="TextBox 39">
              <a:extLst>
                <a:ext uri="{FF2B5EF4-FFF2-40B4-BE49-F238E27FC236}">
                  <a16:creationId xmlns:a16="http://schemas.microsoft.com/office/drawing/2014/main" id="{4020ECB7-CBEC-0942-05D3-5316B22608A7}"/>
                </a:ext>
              </a:extLst>
            </p:cNvPr>
            <p:cNvSpPr txBox="1"/>
            <p:nvPr/>
          </p:nvSpPr>
          <p:spPr>
            <a:xfrm>
              <a:off x="578792" y="4659692"/>
              <a:ext cx="1346841" cy="246221"/>
            </a:xfrm>
            <a:prstGeom prst="rect">
              <a:avLst/>
            </a:prstGeom>
            <a:noFill/>
          </p:spPr>
          <p:txBody>
            <a:bodyPr wrap="square" rtlCol="0">
              <a:spAutoFit/>
            </a:bodyPr>
            <a:lstStyle>
              <a:defPPr>
                <a:defRPr lang="en-US"/>
              </a:defPPr>
              <a:lvl1pPr algn="r" defTabSz="457200">
                <a:defRPr sz="2000" b="1">
                  <a:solidFill>
                    <a:schemeClr val="tx2"/>
                  </a:solidFill>
                </a:defRPr>
              </a:lvl1pPr>
              <a:lvl2pPr defTabSz="457200"/>
              <a:lvl3pPr defTabSz="457200"/>
              <a:lvl4pPr defTabSz="457200"/>
              <a:lvl5pPr defTabSz="457200"/>
              <a:lvl6pPr defTabSz="457200"/>
              <a:lvl7pPr defTabSz="457200"/>
              <a:lvl8pPr defTabSz="457200"/>
              <a:lvl9pPr defTabSz="45720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3865"/>
                  </a:solidFill>
                  <a:effectLst>
                    <a:glow rad="114300">
                      <a:srgbClr val="FFFFFF">
                        <a:alpha val="90000"/>
                      </a:srgbClr>
                    </a:glow>
                  </a:effectLst>
                  <a:uLnTx/>
                  <a:uFillTx/>
                  <a:latin typeface="Arial"/>
                  <a:ea typeface="MS PGothic" charset="0"/>
                  <a:cs typeface="Arial" panose="020B0604020202020204" pitchFamily="34" charset="0"/>
                </a:rPr>
                <a:t>GPRC5D</a:t>
              </a:r>
            </a:p>
          </p:txBody>
        </p:sp>
        <p:sp>
          <p:nvSpPr>
            <p:cNvPr id="44" name="TextBox 43">
              <a:extLst>
                <a:ext uri="{FF2B5EF4-FFF2-40B4-BE49-F238E27FC236}">
                  <a16:creationId xmlns:a16="http://schemas.microsoft.com/office/drawing/2014/main" id="{B7726918-3125-249F-EDE9-4DC3671DCBEC}"/>
                </a:ext>
              </a:extLst>
            </p:cNvPr>
            <p:cNvSpPr txBox="1"/>
            <p:nvPr/>
          </p:nvSpPr>
          <p:spPr>
            <a:xfrm>
              <a:off x="2269030" y="4659692"/>
              <a:ext cx="1346841" cy="246221"/>
            </a:xfrm>
            <a:prstGeom prst="rect">
              <a:avLst/>
            </a:prstGeom>
            <a:noFill/>
          </p:spPr>
          <p:txBody>
            <a:bodyPr wrap="square" rtlCol="0">
              <a:spAutoFit/>
            </a:bodyPr>
            <a:lstStyle>
              <a:defPPr>
                <a:defRPr lang="en-US"/>
              </a:defPPr>
              <a:lvl1pPr algn="r" defTabSz="457200">
                <a:defRPr sz="2000" b="1">
                  <a:solidFill>
                    <a:schemeClr val="tx2"/>
                  </a:solidFill>
                </a:defRPr>
              </a:lvl1pPr>
              <a:lvl2pPr defTabSz="457200"/>
              <a:lvl3pPr defTabSz="457200"/>
              <a:lvl4pPr defTabSz="457200"/>
              <a:lvl5pPr defTabSz="457200"/>
              <a:lvl6pPr defTabSz="457200"/>
              <a:lvl7pPr defTabSz="457200"/>
              <a:lvl8pPr defTabSz="457200"/>
              <a:lvl9pPr defTabSz="45720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3865"/>
                  </a:solidFill>
                  <a:effectLst>
                    <a:glow rad="114300">
                      <a:srgbClr val="FFFFFF">
                        <a:alpha val="90000"/>
                      </a:srgbClr>
                    </a:glow>
                  </a:effectLst>
                  <a:uLnTx/>
                  <a:uFillTx/>
                  <a:latin typeface="Arial"/>
                  <a:ea typeface="MS PGothic" charset="0"/>
                  <a:cs typeface="Arial" panose="020B0604020202020204" pitchFamily="34" charset="0"/>
                </a:rPr>
                <a:t>BCMA</a:t>
              </a:r>
            </a:p>
          </p:txBody>
        </p:sp>
        <p:pic>
          <p:nvPicPr>
            <p:cNvPr id="19" name="Picture 18">
              <a:extLst>
                <a:ext uri="{FF2B5EF4-FFF2-40B4-BE49-F238E27FC236}">
                  <a16:creationId xmlns:a16="http://schemas.microsoft.com/office/drawing/2014/main" id="{2F045C9E-697E-9567-2CAE-64D3C5DA358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9561" y="2301194"/>
              <a:ext cx="3484423" cy="1708051"/>
            </a:xfrm>
            <a:prstGeom prst="rect">
              <a:avLst/>
            </a:prstGeom>
          </p:spPr>
        </p:pic>
      </p:grpSp>
      <p:sp>
        <p:nvSpPr>
          <p:cNvPr id="26" name="Text Placeholder 25">
            <a:extLst>
              <a:ext uri="{FF2B5EF4-FFF2-40B4-BE49-F238E27FC236}">
                <a16:creationId xmlns:a16="http://schemas.microsoft.com/office/drawing/2014/main" id="{E611C132-58CE-31E0-9BE4-1FA5E4E04430}"/>
              </a:ext>
            </a:extLst>
          </p:cNvPr>
          <p:cNvSpPr>
            <a:spLocks noGrp="1"/>
          </p:cNvSpPr>
          <p:nvPr>
            <p:ph type="body" sz="quarter" idx="10"/>
          </p:nvPr>
        </p:nvSpPr>
        <p:spPr>
          <a:xfrm>
            <a:off x="410402" y="6419854"/>
            <a:ext cx="5685598" cy="371644"/>
          </a:xfrm>
        </p:spPr>
        <p:txBody>
          <a:bodyPr>
            <a:noAutofit/>
          </a:bodyPr>
          <a:lstStyle/>
          <a:p>
            <a:pPr lvl="0"/>
            <a:r>
              <a:rPr lang="en-US" sz="1200" noProof="0" dirty="0"/>
              <a:t>1. Smith EL, et al. Sci </a:t>
            </a:r>
            <a:r>
              <a:rPr lang="en-US" sz="1200" noProof="0" dirty="0" err="1"/>
              <a:t>Transl</a:t>
            </a:r>
            <a:r>
              <a:rPr lang="en-US" sz="1200" noProof="0" dirty="0"/>
              <a:t> Med 2019;11(485):eaau7746.</a:t>
            </a:r>
            <a:br>
              <a:rPr lang="en-US" sz="1200" noProof="0" dirty="0"/>
            </a:br>
            <a:r>
              <a:rPr lang="en-US" sz="1200" noProof="0" dirty="0"/>
              <a:t>2. In-house data, AstraZeneca Pharmaceuticals LP</a:t>
            </a:r>
            <a:r>
              <a:rPr lang="pt-BR" sz="1200" noProof="0" dirty="0"/>
              <a:t>.</a:t>
            </a:r>
            <a:br>
              <a:rPr lang="pt-BR" sz="1200" noProof="0" dirty="0"/>
            </a:br>
            <a:r>
              <a:rPr lang="pt-BR" sz="1200" noProof="0" dirty="0"/>
              <a:t>3.</a:t>
            </a:r>
            <a:r>
              <a:rPr lang="en-US" sz="1200" noProof="0" dirty="0"/>
              <a:t> Huang W, et al. Cancer Res 2022;82(12_Supplement):abstract 6020, poster presentation at AACR 2022.</a:t>
            </a:r>
          </a:p>
        </p:txBody>
      </p:sp>
      <p:sp>
        <p:nvSpPr>
          <p:cNvPr id="18" name="Text Placeholder 17">
            <a:extLst>
              <a:ext uri="{FF2B5EF4-FFF2-40B4-BE49-F238E27FC236}">
                <a16:creationId xmlns:a16="http://schemas.microsoft.com/office/drawing/2014/main" id="{2DDDAE6B-FDAC-CFF7-7337-CCE6D786AA68}"/>
              </a:ext>
            </a:extLst>
          </p:cNvPr>
          <p:cNvSpPr>
            <a:spLocks noGrp="1"/>
          </p:cNvSpPr>
          <p:nvPr>
            <p:ph type="body" sz="quarter" idx="11"/>
          </p:nvPr>
        </p:nvSpPr>
        <p:spPr>
          <a:xfrm>
            <a:off x="6286500" y="6419854"/>
            <a:ext cx="5480284" cy="371644"/>
          </a:xfrm>
        </p:spPr>
        <p:txBody>
          <a:bodyPr/>
          <a:lstStyle/>
          <a:p>
            <a:r>
              <a:rPr lang="en-GB" sz="1200" noProof="0" dirty="0"/>
              <a:t>ADC, antibody-drug conjugate; BCMA, B-cell maturation antigen; GPRC5D, G protein-coupled receptor, class C, group 5, member D; </a:t>
            </a:r>
            <a:r>
              <a:rPr lang="en-GB" sz="1200" noProof="0" dirty="0" err="1"/>
              <a:t>mAB</a:t>
            </a:r>
            <a:r>
              <a:rPr lang="en-GB" sz="1200" noProof="0" dirty="0"/>
              <a:t>, monoclonal antibody; (RR)MM</a:t>
            </a:r>
            <a:r>
              <a:rPr lang="en-GB" sz="1200" dirty="0"/>
              <a:t>, (relapsed/refractory) multiple myeloma; </a:t>
            </a:r>
            <a:r>
              <a:rPr lang="en-GB" sz="1200" noProof="0" dirty="0" err="1"/>
              <a:t>vc</a:t>
            </a:r>
            <a:r>
              <a:rPr lang="en-GB" sz="1200" noProof="0" dirty="0"/>
              <a:t>-MMAE, valine-citrulline monomethyl auristatin E.</a:t>
            </a:r>
          </a:p>
        </p:txBody>
      </p:sp>
      <p:grpSp>
        <p:nvGrpSpPr>
          <p:cNvPr id="4" name="Group 3">
            <a:extLst>
              <a:ext uri="{FF2B5EF4-FFF2-40B4-BE49-F238E27FC236}">
                <a16:creationId xmlns:a16="http://schemas.microsoft.com/office/drawing/2014/main" id="{A4913A00-CFC4-BDBB-C310-1BCA4B5F02AD}"/>
              </a:ext>
            </a:extLst>
          </p:cNvPr>
          <p:cNvGrpSpPr/>
          <p:nvPr/>
        </p:nvGrpSpPr>
        <p:grpSpPr>
          <a:xfrm>
            <a:off x="3290635" y="2540159"/>
            <a:ext cx="5684535" cy="2276359"/>
            <a:chOff x="2929038" y="2683170"/>
            <a:chExt cx="5684535" cy="2276359"/>
          </a:xfrm>
        </p:grpSpPr>
        <p:sp>
          <p:nvSpPr>
            <p:cNvPr id="34" name="Rectangle: Rounded Corners 33">
              <a:extLst>
                <a:ext uri="{FF2B5EF4-FFF2-40B4-BE49-F238E27FC236}">
                  <a16:creationId xmlns:a16="http://schemas.microsoft.com/office/drawing/2014/main" id="{B14D34F3-54C8-21CC-3D80-E176F071AEEF}"/>
                </a:ext>
              </a:extLst>
            </p:cNvPr>
            <p:cNvSpPr/>
            <p:nvPr/>
          </p:nvSpPr>
          <p:spPr>
            <a:xfrm>
              <a:off x="2929038" y="2683170"/>
              <a:ext cx="5684535" cy="2276359"/>
            </a:xfrm>
            <a:prstGeom prst="roundRect">
              <a:avLst>
                <a:gd name="adj" fmla="val 11883"/>
              </a:avLst>
            </a:prstGeom>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sp>
          <p:nvSpPr>
            <p:cNvPr id="35" name="Freeform: Shape 34">
              <a:extLst>
                <a:ext uri="{FF2B5EF4-FFF2-40B4-BE49-F238E27FC236}">
                  <a16:creationId xmlns:a16="http://schemas.microsoft.com/office/drawing/2014/main" id="{C7330DF2-3164-F19F-C12D-7D3858D86D74}"/>
                </a:ext>
              </a:extLst>
            </p:cNvPr>
            <p:cNvSpPr/>
            <p:nvPr/>
          </p:nvSpPr>
          <p:spPr>
            <a:xfrm>
              <a:off x="3118095" y="2785375"/>
              <a:ext cx="5328539" cy="431409"/>
            </a:xfrm>
            <a:custGeom>
              <a:avLst/>
              <a:gdLst>
                <a:gd name="connsiteX0" fmla="*/ 0 w 5562694"/>
                <a:gd name="connsiteY0" fmla="*/ 0 h 403200"/>
                <a:gd name="connsiteX1" fmla="*/ 5562694 w 5562694"/>
                <a:gd name="connsiteY1" fmla="*/ 0 h 403200"/>
                <a:gd name="connsiteX2" fmla="*/ 5562694 w 5562694"/>
                <a:gd name="connsiteY2" fmla="*/ 403200 h 403200"/>
                <a:gd name="connsiteX3" fmla="*/ 0 w 5562694"/>
                <a:gd name="connsiteY3" fmla="*/ 403200 h 403200"/>
                <a:gd name="connsiteX4" fmla="*/ 0 w 5562694"/>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94" h="403200">
                  <a:moveTo>
                    <a:pt x="0" y="0"/>
                  </a:moveTo>
                  <a:lnTo>
                    <a:pt x="5562694" y="0"/>
                  </a:lnTo>
                  <a:lnTo>
                    <a:pt x="5562694" y="403200"/>
                  </a:lnTo>
                  <a:lnTo>
                    <a:pt x="0" y="403200"/>
                  </a:lnTo>
                  <a:lnTo>
                    <a:pt x="0" y="0"/>
                  </a:lnTo>
                  <a:close/>
                </a:path>
              </a:pathLst>
            </a:custGeom>
          </p:spPr>
          <p:style>
            <a:lnRef idx="1">
              <a:schemeClr val="accent5"/>
            </a:lnRef>
            <a:fillRef idx="2">
              <a:schemeClr val="accent5"/>
            </a:fillRef>
            <a:effectRef idx="1">
              <a:schemeClr val="accent5"/>
            </a:effectRef>
            <a:fontRef idx="minor">
              <a:schemeClr val="dk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n-ea"/>
                  <a:cs typeface="+mn-cs"/>
                </a:rPr>
                <a:t>Ongoing phase 1/2 study of AZD0305 in RRMM</a:t>
              </a: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96A22C95-9DA0-0EA9-5E15-42CA6F9A0021}"/>
                </a:ext>
              </a:extLst>
            </p:cNvPr>
            <p:cNvSpPr/>
            <p:nvPr/>
          </p:nvSpPr>
          <p:spPr>
            <a:xfrm>
              <a:off x="3118095" y="3229988"/>
              <a:ext cx="5328539" cy="1638516"/>
            </a:xfrm>
            <a:custGeom>
              <a:avLst/>
              <a:gdLst>
                <a:gd name="connsiteX0" fmla="*/ 0 w 5562694"/>
                <a:gd name="connsiteY0" fmla="*/ 0 h 2152079"/>
                <a:gd name="connsiteX1" fmla="*/ 5562694 w 5562694"/>
                <a:gd name="connsiteY1" fmla="*/ 0 h 2152079"/>
                <a:gd name="connsiteX2" fmla="*/ 5562694 w 5562694"/>
                <a:gd name="connsiteY2" fmla="*/ 2152079 h 2152079"/>
                <a:gd name="connsiteX3" fmla="*/ 0 w 5562694"/>
                <a:gd name="connsiteY3" fmla="*/ 2152079 h 2152079"/>
                <a:gd name="connsiteX4" fmla="*/ 0 w 5562694"/>
                <a:gd name="connsiteY4" fmla="*/ 0 h 2152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94" h="2152079">
                  <a:moveTo>
                    <a:pt x="0" y="0"/>
                  </a:moveTo>
                  <a:lnTo>
                    <a:pt x="5562694" y="0"/>
                  </a:lnTo>
                  <a:lnTo>
                    <a:pt x="5562694" y="2152079"/>
                  </a:lnTo>
                  <a:lnTo>
                    <a:pt x="0" y="2152079"/>
                  </a:lnTo>
                  <a:lnTo>
                    <a:pt x="0" y="0"/>
                  </a:lnTo>
                  <a:close/>
                </a:path>
              </a:pathLst>
            </a:custGeom>
          </p:spPr>
          <p:style>
            <a:lnRef idx="2">
              <a:schemeClr val="accent5"/>
            </a:lnRef>
            <a:fillRef idx="1">
              <a:schemeClr val="lt1"/>
            </a:fillRef>
            <a:effectRef idx="0">
              <a:schemeClr val="accent5"/>
            </a:effectRef>
            <a:fontRef idx="minor">
              <a:schemeClr val="dk1"/>
            </a:fontRef>
          </p:style>
          <p:txBody>
            <a:bodyPr spcFirstLastPara="0" vert="horz" wrap="square" lIns="74676" tIns="74676" rIns="99568" bIns="112014" numCol="1" spcCol="1270" anchor="t" anchorCtr="0">
              <a:noAutofit/>
            </a:bodyPr>
            <a:lstStyle/>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dirty="0">
                  <a:ln>
                    <a:noFill/>
                  </a:ln>
                  <a:solidFill>
                    <a:srgbClr val="000000"/>
                  </a:solidFill>
                  <a:effectLst/>
                  <a:uLnTx/>
                  <a:uFillTx/>
                  <a:latin typeface="Arial"/>
                  <a:ea typeface="+mn-ea"/>
                  <a:cs typeface="+mn-cs"/>
                </a:rPr>
                <a:t>NCT06106945</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dirty="0">
                  <a:ln>
                    <a:noFill/>
                  </a:ln>
                  <a:solidFill>
                    <a:srgbClr val="000000"/>
                  </a:solidFill>
                  <a:effectLst/>
                  <a:uLnTx/>
                  <a:uFillTx/>
                  <a:latin typeface="Arial"/>
                  <a:ea typeface="+mn-ea"/>
                  <a:cs typeface="+mn-cs"/>
                </a:rPr>
                <a:t>Patients with RRMM enrolled to three modules:</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AZD0305 alone (≥3 prior lines)</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AZD0305 + elranatamab (1–3 prior lines)</a:t>
              </a:r>
            </a:p>
            <a:p>
              <a:pPr marL="571500" marR="0" lvl="2" indent="-114300" algn="l" defTabSz="6223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AZD0305 + Pom-dex (1–3 prior lines)</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Estimated enrolment: 226 patients</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Primary endpoints: DLTs, safety, tolerability</a:t>
              </a:r>
            </a:p>
            <a:p>
              <a:pPr marL="114300" marR="0" lvl="1" indent="-114300" algn="l" defTabSz="6223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Estimated primary completion date: August 2027</a:t>
              </a:r>
            </a:p>
          </p:txBody>
        </p:sp>
      </p:grpSp>
    </p:spTree>
    <p:extLst>
      <p:ext uri="{BB962C8B-B14F-4D97-AF65-F5344CB8AC3E}">
        <p14:creationId xmlns:p14="http://schemas.microsoft.com/office/powerpoint/2010/main" val="366710527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EB9-36E6-8729-2D84-E5BC4202E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AAD2C-5C44-4F6B-CD18-A4327770B2FD}"/>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249846609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5C44F-F285-E5D6-C85D-528C494361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EAF3DA-A252-131B-663E-E7B324021D93}"/>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923F9C8D-288E-4723-6BCA-2B200E46386D}"/>
              </a:ext>
            </a:extLst>
          </p:cNvPr>
          <p:cNvSpPr>
            <a:spLocks noGrp="1"/>
          </p:cNvSpPr>
          <p:nvPr>
            <p:ph idx="1"/>
          </p:nvPr>
        </p:nvSpPr>
        <p:spPr/>
        <p:txBody>
          <a:bodyPr/>
          <a:lstStyle/>
          <a:p>
            <a:r>
              <a:rPr lang="en-US" sz="1900" b="1" dirty="0">
                <a:solidFill>
                  <a:schemeClr val="accent6"/>
                </a:solidFill>
              </a:rPr>
              <a:t>91-year-old woman with IgG kappa MM and complex karyotype initially treated with daratumumab/lenalidomide/dexamethasone. Lenalidomide was discontinued due to poor tolerance. This 91-year-old is extremely focused on quality of life, as she should be.</a:t>
            </a:r>
          </a:p>
          <a:p>
            <a:r>
              <a:rPr lang="en-US" sz="1900" b="1" dirty="0">
                <a:solidFill>
                  <a:schemeClr val="accent6"/>
                </a:solidFill>
              </a:rPr>
              <a:t>Subsequently received </a:t>
            </a:r>
            <a:r>
              <a:rPr lang="en-US" sz="1900" b="1" dirty="0" err="1">
                <a:solidFill>
                  <a:schemeClr val="accent6"/>
                </a:solidFill>
              </a:rPr>
              <a:t>ixazomib</a:t>
            </a:r>
            <a:r>
              <a:rPr lang="en-US" sz="1900" b="1" dirty="0">
                <a:solidFill>
                  <a:schemeClr val="accent6"/>
                </a:solidFill>
              </a:rPr>
              <a:t>, and more recently she was started on </a:t>
            </a:r>
            <a:r>
              <a:rPr lang="en-US" sz="1900" b="1" dirty="0" err="1">
                <a:solidFill>
                  <a:schemeClr val="accent6"/>
                </a:solidFill>
              </a:rPr>
              <a:t>belantamab</a:t>
            </a:r>
            <a:r>
              <a:rPr lang="en-US" sz="1900" b="1" dirty="0">
                <a:solidFill>
                  <a:schemeClr val="accent6"/>
                </a:solidFill>
              </a:rPr>
              <a:t> single-agent therapy, which she is tolerating well with close ophthalmologic evaluation. Goals of care we discuss every time, and she has great support.</a:t>
            </a:r>
          </a:p>
          <a:p>
            <a:pPr>
              <a:spcBef>
                <a:spcPts val="1848"/>
              </a:spcBef>
            </a:pPr>
            <a:r>
              <a:rPr lang="en-US" sz="1900" b="1" dirty="0"/>
              <a:t>Questions</a:t>
            </a:r>
            <a:endParaRPr lang="en-US" sz="1900" dirty="0"/>
          </a:p>
          <a:p>
            <a:pPr marL="228600" indent="-219075">
              <a:buFont typeface="Arial" panose="020B0604020202020204" pitchFamily="34" charset="0"/>
              <a:buChar char="•"/>
            </a:pPr>
            <a:r>
              <a:rPr lang="en-US" sz="1900" dirty="0"/>
              <a:t>Dose was reduced from the get-go just to ensure her tolerance. Would you do that for a patient to avoid toxicity and maintain quality of life?</a:t>
            </a:r>
          </a:p>
          <a:p>
            <a:pPr marL="228600" indent="-219075">
              <a:buFont typeface="Arial" panose="020B0604020202020204" pitchFamily="34" charset="0"/>
              <a:buChar char="•"/>
            </a:pPr>
            <a:r>
              <a:rPr lang="en-US" sz="1900" dirty="0"/>
              <a:t>How long would you wait to assess a response to </a:t>
            </a:r>
            <a:r>
              <a:rPr lang="en-US" sz="1900" dirty="0" err="1"/>
              <a:t>belantamab</a:t>
            </a:r>
            <a:r>
              <a:rPr lang="en-US" sz="1900" dirty="0"/>
              <a:t> therapy? She really doesn’t get symptomatic with treatment, even with biochemical progression.</a:t>
            </a:r>
          </a:p>
        </p:txBody>
      </p:sp>
      <p:sp>
        <p:nvSpPr>
          <p:cNvPr id="3" name="Title 1">
            <a:extLst>
              <a:ext uri="{FF2B5EF4-FFF2-40B4-BE49-F238E27FC236}">
                <a16:creationId xmlns:a16="http://schemas.microsoft.com/office/drawing/2014/main" id="{CE9F44EC-7299-4BD6-772C-BC024F590DAF}"/>
              </a:ext>
            </a:extLst>
          </p:cNvPr>
          <p:cNvSpPr txBox="1">
            <a:spLocks/>
          </p:cNvSpPr>
          <p:nvPr/>
        </p:nvSpPr>
        <p:spPr bwMode="auto">
          <a:xfrm>
            <a:off x="0" y="1805137"/>
            <a:ext cx="2243667"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Ignatius</a:t>
            </a:r>
          </a:p>
        </p:txBody>
      </p:sp>
      <p:pic>
        <p:nvPicPr>
          <p:cNvPr id="7" name="Picture 6">
            <a:extLst>
              <a:ext uri="{FF2B5EF4-FFF2-40B4-BE49-F238E27FC236}">
                <a16:creationId xmlns:a16="http://schemas.microsoft.com/office/drawing/2014/main" id="{E59AAA25-D221-4CB2-5309-81E60D5C48E1}"/>
              </a:ext>
            </a:extLst>
          </p:cNvPr>
          <p:cNvPicPr>
            <a:picLocks noChangeAspect="1"/>
          </p:cNvPicPr>
          <p:nvPr/>
        </p:nvPicPr>
        <p:blipFill rotWithShape="1">
          <a:blip r:embed="rId3"/>
          <a:srcRect l="25164" r="16846"/>
          <a:stretch>
            <a:fillRect/>
          </a:stretch>
        </p:blipFill>
        <p:spPr>
          <a:xfrm>
            <a:off x="334963" y="251240"/>
            <a:ext cx="1438347" cy="1435608"/>
          </a:xfrm>
          <a:prstGeom prst="ellipse">
            <a:avLst/>
          </a:prstGeom>
          <a:effectLst/>
        </p:spPr>
      </p:pic>
    </p:spTree>
    <p:extLst>
      <p:ext uri="{BB962C8B-B14F-4D97-AF65-F5344CB8AC3E}">
        <p14:creationId xmlns:p14="http://schemas.microsoft.com/office/powerpoint/2010/main" val="52147160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ADF86-8EF8-F265-6740-F3DDA92814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CE8C40-095E-0E17-F2CA-84771240369F}"/>
              </a:ext>
            </a:extLst>
          </p:cNvPr>
          <p:cNvSpPr>
            <a:spLocks noGrp="1"/>
          </p:cNvSpPr>
          <p:nvPr>
            <p:ph type="title"/>
          </p:nvPr>
        </p:nvSpPr>
        <p:spPr/>
        <p:txBody>
          <a:bodyPr/>
          <a:lstStyle/>
          <a:p>
            <a:r>
              <a:rPr lang="en-US" sz="3200" dirty="0"/>
              <a:t>Questions for the Faculty (Continued)</a:t>
            </a:r>
            <a:endParaRPr lang="en-US" dirty="0"/>
          </a:p>
        </p:txBody>
      </p:sp>
      <p:sp>
        <p:nvSpPr>
          <p:cNvPr id="9" name="Content Placeholder 8">
            <a:extLst>
              <a:ext uri="{FF2B5EF4-FFF2-40B4-BE49-F238E27FC236}">
                <a16:creationId xmlns:a16="http://schemas.microsoft.com/office/drawing/2014/main" id="{9A222606-83BD-7883-1CE5-F5FA023F8AB8}"/>
              </a:ext>
            </a:extLst>
          </p:cNvPr>
          <p:cNvSpPr>
            <a:spLocks noGrp="1"/>
          </p:cNvSpPr>
          <p:nvPr>
            <p:ph idx="1"/>
          </p:nvPr>
        </p:nvSpPr>
        <p:spPr/>
        <p:txBody>
          <a:bodyPr/>
          <a:lstStyle/>
          <a:p>
            <a:r>
              <a:rPr lang="en-US" sz="2000" b="1" dirty="0"/>
              <a:t>Questions</a:t>
            </a:r>
            <a:endParaRPr lang="en-US" sz="2000" dirty="0"/>
          </a:p>
          <a:p>
            <a:pPr marL="295275" indent="-285750">
              <a:buFont typeface="Arial" panose="020B0604020202020204" pitchFamily="34" charset="0"/>
              <a:buChar char="•"/>
            </a:pPr>
            <a:r>
              <a:rPr lang="en-US" sz="2000" dirty="0"/>
              <a:t>Would you, for such a patient, focus on the development of CRAB features, concerning symptoms or biochemical progression alone before you consider stopping or switching treatment?</a:t>
            </a:r>
          </a:p>
          <a:p>
            <a:pPr marL="295275" indent="-285750">
              <a:buFont typeface="Arial" panose="020B0604020202020204" pitchFamily="34" charset="0"/>
              <a:buChar char="•"/>
            </a:pPr>
            <a:r>
              <a:rPr lang="en-US" sz="2000" dirty="0"/>
              <a:t>What other treatment options would you consider for this woman just to maintain quality of life? And given the improved tolerance of bispecific and CAR-T therapy, would you even look at such therapies?</a:t>
            </a:r>
          </a:p>
          <a:p>
            <a:pPr marL="295275" indent="-285750">
              <a:buFont typeface="Arial" panose="020B0604020202020204" pitchFamily="34" charset="0"/>
              <a:buChar char="•"/>
            </a:pPr>
            <a:r>
              <a:rPr lang="en-US" sz="2000" dirty="0" err="1"/>
              <a:t>Belantamab</a:t>
            </a:r>
            <a:r>
              <a:rPr lang="en-US" sz="2000" dirty="0"/>
              <a:t> mafodotin has been very a manageable drug, and I have been able to establish a good connection with an ophthalmologist nearby. Anything else I should be aware of other than the ophthalmic toxicity, especially for the older population we cater to?</a:t>
            </a:r>
          </a:p>
        </p:txBody>
      </p:sp>
      <p:sp>
        <p:nvSpPr>
          <p:cNvPr id="3" name="Title 1">
            <a:extLst>
              <a:ext uri="{FF2B5EF4-FFF2-40B4-BE49-F238E27FC236}">
                <a16:creationId xmlns:a16="http://schemas.microsoft.com/office/drawing/2014/main" id="{A89ADC82-59B6-46A6-8B6E-1F7BF916539A}"/>
              </a:ext>
            </a:extLst>
          </p:cNvPr>
          <p:cNvSpPr txBox="1">
            <a:spLocks/>
          </p:cNvSpPr>
          <p:nvPr/>
        </p:nvSpPr>
        <p:spPr bwMode="auto">
          <a:xfrm>
            <a:off x="0" y="1805137"/>
            <a:ext cx="2243667"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Ignatius</a:t>
            </a:r>
          </a:p>
        </p:txBody>
      </p:sp>
      <p:pic>
        <p:nvPicPr>
          <p:cNvPr id="7" name="Picture 6">
            <a:extLst>
              <a:ext uri="{FF2B5EF4-FFF2-40B4-BE49-F238E27FC236}">
                <a16:creationId xmlns:a16="http://schemas.microsoft.com/office/drawing/2014/main" id="{27BB4C6F-B1B0-40DD-D4E0-AD0386520425}"/>
              </a:ext>
            </a:extLst>
          </p:cNvPr>
          <p:cNvPicPr>
            <a:picLocks noChangeAspect="1"/>
          </p:cNvPicPr>
          <p:nvPr/>
        </p:nvPicPr>
        <p:blipFill rotWithShape="1">
          <a:blip r:embed="rId3"/>
          <a:srcRect l="25164" r="16846"/>
          <a:stretch>
            <a:fillRect/>
          </a:stretch>
        </p:blipFill>
        <p:spPr>
          <a:xfrm>
            <a:off x="334963" y="251240"/>
            <a:ext cx="1438347" cy="1435608"/>
          </a:xfrm>
          <a:prstGeom prst="ellipse">
            <a:avLst/>
          </a:prstGeom>
          <a:effectLst/>
        </p:spPr>
      </p:pic>
    </p:spTree>
    <p:extLst>
      <p:ext uri="{BB962C8B-B14F-4D97-AF65-F5344CB8AC3E}">
        <p14:creationId xmlns:p14="http://schemas.microsoft.com/office/powerpoint/2010/main" val="196587532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14595-3988-76E3-6F19-599F8AF049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6DBDAA-479E-875D-CAB2-ADE732F60E86}"/>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1C8CE925-3A1E-E1A8-C514-12AE944188F1}"/>
              </a:ext>
            </a:extLst>
          </p:cNvPr>
          <p:cNvSpPr>
            <a:spLocks noGrp="1"/>
          </p:cNvSpPr>
          <p:nvPr>
            <p:ph idx="1"/>
          </p:nvPr>
        </p:nvSpPr>
        <p:spPr>
          <a:xfrm>
            <a:off x="2370667" y="1484784"/>
            <a:ext cx="8900586" cy="4530727"/>
          </a:xfrm>
        </p:spPr>
        <p:txBody>
          <a:bodyPr/>
          <a:lstStyle/>
          <a:p>
            <a:r>
              <a:rPr lang="en-US" sz="2000" b="1" dirty="0">
                <a:solidFill>
                  <a:schemeClr val="accent6"/>
                </a:solidFill>
              </a:rPr>
              <a:t>80-year-old man with MM who received </a:t>
            </a:r>
            <a:r>
              <a:rPr lang="en-US" sz="2000" b="1" dirty="0" err="1">
                <a:solidFill>
                  <a:schemeClr val="accent6"/>
                </a:solidFill>
              </a:rPr>
              <a:t>belamaf</a:t>
            </a:r>
            <a:r>
              <a:rPr lang="en-US" sz="2000" b="1" dirty="0">
                <a:solidFill>
                  <a:schemeClr val="accent6"/>
                </a:solidFill>
              </a:rPr>
              <a:t> (years ago) and was stable for 9 months and died due to an unrelated cardiac event. No issues with eye toxicities</a:t>
            </a:r>
          </a:p>
          <a:p>
            <a:pPr>
              <a:spcBef>
                <a:spcPts val="1920"/>
              </a:spcBef>
            </a:pPr>
            <a:r>
              <a:rPr lang="en-US" sz="2000" b="1" dirty="0"/>
              <a:t>Questions</a:t>
            </a:r>
            <a:endParaRPr lang="en-US" sz="2000" dirty="0"/>
          </a:p>
          <a:p>
            <a:pPr marL="295275" indent="-285750">
              <a:buFont typeface="Arial" panose="020B0604020202020204" pitchFamily="34" charset="0"/>
              <a:buChar char="•"/>
            </a:pPr>
            <a:r>
              <a:rPr lang="en-US" sz="2000" dirty="0"/>
              <a:t>We participated the DREAMM-7 and 8 trials in FCS that led to the reapproval of </a:t>
            </a:r>
            <a:r>
              <a:rPr lang="en-US" sz="2000" dirty="0" err="1"/>
              <a:t>belamaf</a:t>
            </a:r>
            <a:r>
              <a:rPr lang="en-US" sz="2000" dirty="0"/>
              <a:t>. Now we are participating in the Phase III DREAMM-10 trial evaluating </a:t>
            </a:r>
            <a:r>
              <a:rPr lang="en-US" sz="2000" dirty="0" err="1"/>
              <a:t>belamaf</a:t>
            </a:r>
            <a:r>
              <a:rPr lang="en-US" sz="2000" dirty="0"/>
              <a:t>, lenalidomide and dexamethasone up front versus daratumumab/</a:t>
            </a:r>
            <a:r>
              <a:rPr lang="en-US" sz="2000" dirty="0" err="1"/>
              <a:t>len</a:t>
            </a:r>
            <a:r>
              <a:rPr lang="en-US" sz="2000" dirty="0"/>
              <a:t>/</a:t>
            </a:r>
            <a:r>
              <a:rPr lang="en-US" sz="2000" dirty="0" err="1"/>
              <a:t>dex</a:t>
            </a:r>
            <a:r>
              <a:rPr lang="en-US" sz="2000" dirty="0"/>
              <a:t> for transplant-ineligible patients. What other up-front trials of </a:t>
            </a:r>
            <a:r>
              <a:rPr lang="en-US" sz="2000" dirty="0" err="1"/>
              <a:t>belamaf</a:t>
            </a:r>
            <a:r>
              <a:rPr lang="en-US" sz="2000" dirty="0"/>
              <a:t> are ongoing, and is it likely this will become part of first-line treatment?</a:t>
            </a:r>
          </a:p>
          <a:p>
            <a:pPr marL="295275" indent="-285750">
              <a:buFont typeface="Arial" panose="020B0604020202020204" pitchFamily="34" charset="0"/>
              <a:buChar char="•"/>
            </a:pPr>
            <a:r>
              <a:rPr lang="en-US" sz="2000" dirty="0"/>
              <a:t>What’s the ideal time between </a:t>
            </a:r>
            <a:r>
              <a:rPr lang="en-US" sz="2000" dirty="0" err="1"/>
              <a:t>belamaf</a:t>
            </a:r>
            <a:r>
              <a:rPr lang="en-US" sz="2000" dirty="0"/>
              <a:t> treatments? Can you give it every 3 months?</a:t>
            </a:r>
          </a:p>
        </p:txBody>
      </p:sp>
      <p:sp>
        <p:nvSpPr>
          <p:cNvPr id="3" name="Title 1">
            <a:extLst>
              <a:ext uri="{FF2B5EF4-FFF2-40B4-BE49-F238E27FC236}">
                <a16:creationId xmlns:a16="http://schemas.microsoft.com/office/drawing/2014/main" id="{6BDE8C8B-34AD-EC97-1033-EC3F493B337A}"/>
              </a:ext>
            </a:extLst>
          </p:cNvPr>
          <p:cNvSpPr txBox="1">
            <a:spLocks/>
          </p:cNvSpPr>
          <p:nvPr/>
        </p:nvSpPr>
        <p:spPr bwMode="auto">
          <a:xfrm>
            <a:off x="0" y="1805137"/>
            <a:ext cx="2243667"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Gandhi</a:t>
            </a:r>
          </a:p>
        </p:txBody>
      </p:sp>
      <p:pic>
        <p:nvPicPr>
          <p:cNvPr id="7" name="Picture 6">
            <a:extLst>
              <a:ext uri="{FF2B5EF4-FFF2-40B4-BE49-F238E27FC236}">
                <a16:creationId xmlns:a16="http://schemas.microsoft.com/office/drawing/2014/main" id="{B83865F4-C717-AE69-FC1B-929C5EACEDD5}"/>
              </a:ext>
            </a:extLst>
          </p:cNvPr>
          <p:cNvPicPr>
            <a:picLocks noChangeAspect="1"/>
          </p:cNvPicPr>
          <p:nvPr/>
        </p:nvPicPr>
        <p:blipFill rotWithShape="1">
          <a:blip r:embed="rId3"/>
          <a:srcRect l="25809" t="11541" r="24087" b="29"/>
          <a:stretch>
            <a:fillRect/>
          </a:stretch>
        </p:blipFill>
        <p:spPr>
          <a:xfrm>
            <a:off x="334963" y="251240"/>
            <a:ext cx="1435608" cy="1435608"/>
          </a:xfrm>
          <a:prstGeom prst="ellipse">
            <a:avLst/>
          </a:prstGeom>
          <a:effectLst/>
        </p:spPr>
      </p:pic>
    </p:spTree>
    <p:extLst>
      <p:ext uri="{BB962C8B-B14F-4D97-AF65-F5344CB8AC3E}">
        <p14:creationId xmlns:p14="http://schemas.microsoft.com/office/powerpoint/2010/main" val="360691845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CEB14-0472-C0F3-24F2-DD0A73DD6C6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9C2665C-17F9-2974-937E-DD197E1CC8C9}"/>
              </a:ext>
            </a:extLst>
          </p:cNvPr>
          <p:cNvSpPr/>
          <p:nvPr/>
        </p:nvSpPr>
        <p:spPr bwMode="auto">
          <a:xfrm>
            <a:off x="1075980" y="3933056"/>
            <a:ext cx="9500825" cy="64807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4CBEB7AB-16B8-32EC-76D3-9509443B2359}"/>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29CC9F5F-D02C-A236-2442-3594DB5ED780}"/>
              </a:ext>
            </a:extLst>
          </p:cNvPr>
          <p:cNvSpPr>
            <a:spLocks noGrp="1"/>
          </p:cNvSpPr>
          <p:nvPr>
            <p:ph idx="1"/>
          </p:nvPr>
        </p:nvSpPr>
        <p:spPr>
          <a:xfrm>
            <a:off x="1703511" y="1412776"/>
            <a:ext cx="9500825" cy="4514258"/>
          </a:xfrm>
        </p:spPr>
        <p:txBody>
          <a:bodyPr/>
          <a:lstStyle/>
          <a:p>
            <a:pPr marL="98425" indent="0">
              <a:lnSpc>
                <a:spcPct val="100000"/>
              </a:lnSpc>
              <a:spcBef>
                <a:spcPts val="2200"/>
              </a:spcBef>
              <a:spcAft>
                <a:spcPts val="0"/>
              </a:spcAft>
              <a:buNone/>
            </a:pPr>
            <a:r>
              <a:rPr lang="en-US" sz="2500" dirty="0">
                <a:solidFill>
                  <a:schemeClr val="tx1"/>
                </a:solidFill>
              </a:rPr>
              <a:t>Introduction: ESMO 2026; Recent FDA Approvals</a:t>
            </a:r>
          </a:p>
          <a:p>
            <a:pPr marL="98425" indent="0">
              <a:lnSpc>
                <a:spcPct val="100000"/>
              </a:lnSpc>
              <a:spcBef>
                <a:spcPts val="2200"/>
              </a:spcBef>
              <a:spcAft>
                <a:spcPts val="0"/>
              </a:spcAft>
              <a:buNone/>
            </a:pPr>
            <a:r>
              <a:rPr lang="en-US" sz="2500" dirty="0">
                <a:solidFill>
                  <a:schemeClr val="tx1"/>
                </a:solidFill>
              </a:rPr>
              <a:t>Chimeric Antigen Receptor T-Cell Therapy – Dr </a:t>
            </a:r>
            <a:r>
              <a:rPr lang="en-US" sz="2500" dirty="0" err="1">
                <a:solidFill>
                  <a:schemeClr val="tx1"/>
                </a:solidFill>
              </a:rPr>
              <a:t>Lonial</a:t>
            </a:r>
            <a:endParaRPr lang="en-US" sz="2500" dirty="0">
              <a:solidFill>
                <a:schemeClr val="tx1"/>
              </a:solidFill>
            </a:endParaRPr>
          </a:p>
          <a:p>
            <a:pPr marL="98425" indent="0">
              <a:lnSpc>
                <a:spcPct val="100000"/>
              </a:lnSpc>
              <a:spcBef>
                <a:spcPts val="2200"/>
              </a:spcBef>
              <a:spcAft>
                <a:spcPts val="0"/>
              </a:spcAft>
              <a:buNone/>
            </a:pPr>
            <a:r>
              <a:rPr lang="en-US" sz="2500" dirty="0">
                <a:solidFill>
                  <a:schemeClr val="tx1"/>
                </a:solidFill>
              </a:rPr>
              <a:t>Bispecific Antibodies – Dr </a:t>
            </a:r>
            <a:r>
              <a:rPr lang="en-US" sz="2500" dirty="0" err="1">
                <a:solidFill>
                  <a:schemeClr val="tx1"/>
                </a:solidFill>
              </a:rPr>
              <a:t>Lonial</a:t>
            </a:r>
            <a:endParaRPr lang="en-US" sz="2500" dirty="0">
              <a:solidFill>
                <a:schemeClr val="tx1"/>
              </a:solidFill>
            </a:endParaRPr>
          </a:p>
          <a:p>
            <a:pPr marL="98425" indent="0">
              <a:lnSpc>
                <a:spcPct val="100000"/>
              </a:lnSpc>
              <a:spcBef>
                <a:spcPts val="2200"/>
              </a:spcBef>
              <a:spcAft>
                <a:spcPts val="0"/>
              </a:spcAft>
              <a:buNone/>
            </a:pPr>
            <a:r>
              <a:rPr lang="en-US" sz="2500" dirty="0">
                <a:solidFill>
                  <a:schemeClr val="tx1"/>
                </a:solidFill>
              </a:rPr>
              <a:t>Antibody-Drug Conjugates – Dr Richardson </a:t>
            </a:r>
          </a:p>
          <a:p>
            <a:pPr marL="98425" indent="0">
              <a:lnSpc>
                <a:spcPct val="100000"/>
              </a:lnSpc>
              <a:spcBef>
                <a:spcPts val="2200"/>
              </a:spcBef>
              <a:spcAft>
                <a:spcPts val="0"/>
              </a:spcAft>
              <a:buNone/>
            </a:pPr>
            <a:r>
              <a:rPr lang="en-US" sz="2500" dirty="0">
                <a:solidFill>
                  <a:schemeClr val="bg1"/>
                </a:solidFill>
              </a:rPr>
              <a:t>Up-Front Treatment; </a:t>
            </a:r>
            <a:r>
              <a:rPr lang="en-US" sz="2500" dirty="0" err="1">
                <a:solidFill>
                  <a:schemeClr val="bg1"/>
                </a:solidFill>
              </a:rPr>
              <a:t>CELMoDs</a:t>
            </a:r>
            <a:r>
              <a:rPr lang="en-US" sz="2500" dirty="0">
                <a:solidFill>
                  <a:schemeClr val="bg1"/>
                </a:solidFill>
              </a:rPr>
              <a:t> – Dr Richardson</a:t>
            </a:r>
          </a:p>
          <a:p>
            <a:pPr>
              <a:lnSpc>
                <a:spcPts val="2060"/>
              </a:lnSpc>
              <a:spcBef>
                <a:spcPts val="2800"/>
              </a:spcBef>
              <a:spcAft>
                <a:spcPts val="0"/>
              </a:spcAft>
              <a:buFont typeface="System Font Regular"/>
              <a:buChar char="–"/>
            </a:pPr>
            <a:r>
              <a:rPr lang="en-US" sz="2200" b="0" dirty="0">
                <a:solidFill>
                  <a:schemeClr val="tx1"/>
                </a:solidFill>
              </a:rPr>
              <a:t>Up-Front Treatment; Ongoing Trials</a:t>
            </a:r>
          </a:p>
          <a:p>
            <a:pPr>
              <a:lnSpc>
                <a:spcPts val="2060"/>
              </a:lnSpc>
              <a:spcBef>
                <a:spcPts val="2200"/>
              </a:spcBef>
              <a:spcAft>
                <a:spcPts val="0"/>
              </a:spcAft>
              <a:buFont typeface="System Font Regular"/>
              <a:buChar char="–"/>
            </a:pPr>
            <a:r>
              <a:rPr lang="en-US" sz="2200" b="0" dirty="0">
                <a:solidFill>
                  <a:schemeClr val="tx1"/>
                </a:solidFill>
              </a:rPr>
              <a:t>CELMoDs</a:t>
            </a:r>
            <a:endParaRPr lang="en-US" sz="2500" dirty="0">
              <a:solidFill>
                <a:schemeClr val="bg1"/>
              </a:solidFill>
            </a:endParaRPr>
          </a:p>
        </p:txBody>
      </p:sp>
    </p:spTree>
    <p:extLst>
      <p:ext uri="{BB962C8B-B14F-4D97-AF65-F5344CB8AC3E}">
        <p14:creationId xmlns:p14="http://schemas.microsoft.com/office/powerpoint/2010/main" val="374624133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60956-3E0D-855B-D694-BD1B4A1043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3FF7C-272E-465D-061F-083577FDB52F}"/>
              </a:ext>
            </a:extLst>
          </p:cNvPr>
          <p:cNvSpPr>
            <a:spLocks noGrp="1"/>
          </p:cNvSpPr>
          <p:nvPr>
            <p:ph type="title"/>
          </p:nvPr>
        </p:nvSpPr>
        <p:spPr/>
        <p:txBody>
          <a:bodyPr/>
          <a:lstStyle/>
          <a:p>
            <a:pPr>
              <a:spcBef>
                <a:spcPts val="1200"/>
              </a:spcBef>
            </a:pPr>
            <a:r>
              <a:rPr lang="en-US" dirty="0">
                <a:solidFill>
                  <a:srgbClr val="0432FF"/>
                </a:solidFill>
              </a:rPr>
              <a:t>Up-Front Treatment; Ongoing Trials</a:t>
            </a:r>
            <a:br>
              <a:rPr lang="en-US" dirty="0">
                <a:solidFill>
                  <a:srgbClr val="0432FF"/>
                </a:solidFill>
              </a:rPr>
            </a:br>
            <a:endParaRPr lang="en-US" sz="2400" dirty="0">
              <a:solidFill>
                <a:srgbClr val="0432FF"/>
              </a:solidFill>
            </a:endParaRPr>
          </a:p>
        </p:txBody>
      </p:sp>
      <p:sp>
        <p:nvSpPr>
          <p:cNvPr id="3" name="Content Placeholder 2">
            <a:extLst>
              <a:ext uri="{FF2B5EF4-FFF2-40B4-BE49-F238E27FC236}">
                <a16:creationId xmlns:a16="http://schemas.microsoft.com/office/drawing/2014/main" id="{9642D21A-38DA-ADFC-8123-DB421127CE3D}"/>
              </a:ext>
            </a:extLst>
          </p:cNvPr>
          <p:cNvSpPr>
            <a:spLocks noGrp="1"/>
          </p:cNvSpPr>
          <p:nvPr>
            <p:ph idx="1"/>
          </p:nvPr>
        </p:nvSpPr>
        <p:spPr/>
        <p:txBody>
          <a:bodyPr/>
          <a:lstStyle/>
          <a:p>
            <a:pPr marL="522288" lvl="1" indent="0">
              <a:buNone/>
            </a:pPr>
            <a:endParaRPr lang="en-US" sz="2400" b="0" dirty="0">
              <a:solidFill>
                <a:schemeClr val="tx1"/>
              </a:solidFill>
            </a:endParaRPr>
          </a:p>
          <a:p>
            <a:pPr marL="522288" lvl="1" indent="0">
              <a:buNone/>
            </a:pPr>
            <a:r>
              <a:rPr lang="en-US" sz="2400" dirty="0"/>
              <a:t>Select Dataset</a:t>
            </a:r>
          </a:p>
          <a:p>
            <a:pPr lvl="1">
              <a:buSzPct val="100000"/>
              <a:buFont typeface="Arial" panose="020B0604020202020204" pitchFamily="34" charset="0"/>
              <a:buChar char="•"/>
            </a:pPr>
            <a:r>
              <a:rPr lang="en-US" sz="2400" b="0" dirty="0"/>
              <a:t>NCT07624513:</a:t>
            </a:r>
            <a:r>
              <a:rPr lang="en-US" sz="2400" dirty="0"/>
              <a:t> </a:t>
            </a:r>
            <a:r>
              <a:rPr lang="en-US" sz="2400" b="0" dirty="0">
                <a:solidFill>
                  <a:schemeClr val="tx1"/>
                </a:solidFill>
              </a:rPr>
              <a:t>DETERMINATION 2 - Isatuximab, </a:t>
            </a:r>
            <a:r>
              <a:rPr lang="en-US" sz="2400" b="0" dirty="0" err="1">
                <a:solidFill>
                  <a:schemeClr val="tx1"/>
                </a:solidFill>
              </a:rPr>
              <a:t>Iberdomide</a:t>
            </a:r>
            <a:r>
              <a:rPr lang="en-US" sz="2400" b="0" dirty="0">
                <a:solidFill>
                  <a:schemeClr val="tx1"/>
                </a:solidFill>
              </a:rPr>
              <a:t>, Bortezomib and Dexamethasone Induction, Followed by Risk- and Response-Adapted Consolidation and Maintenance Therapy, in Transplant-Eligible Patients with Newly Diagnosed Multiple Myeloma (NDMM)</a:t>
            </a:r>
          </a:p>
        </p:txBody>
      </p:sp>
    </p:spTree>
    <p:extLst>
      <p:ext uri="{BB962C8B-B14F-4D97-AF65-F5344CB8AC3E}">
        <p14:creationId xmlns:p14="http://schemas.microsoft.com/office/powerpoint/2010/main" val="176686954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7466B-CD84-9D1D-9652-5DDF7238049D}"/>
              </a:ext>
            </a:extLst>
          </p:cNvPr>
          <p:cNvSpPr>
            <a:spLocks noGrp="1"/>
          </p:cNvSpPr>
          <p:nvPr>
            <p:ph type="title"/>
          </p:nvPr>
        </p:nvSpPr>
        <p:spPr/>
        <p:txBody>
          <a:bodyPr/>
          <a:lstStyle/>
          <a:p>
            <a:r>
              <a:rPr lang="en-GB" sz="3200" dirty="0"/>
              <a:t>Iberdomide in NDMM:</a:t>
            </a:r>
            <a:r>
              <a:rPr lang="en-US" sz="3200" dirty="0"/>
              <a:t> a replacement for lenalidomide?</a:t>
            </a:r>
            <a:r>
              <a:rPr lang="en-GB" sz="3200" dirty="0"/>
              <a:t> </a:t>
            </a:r>
            <a:br>
              <a:rPr lang="en-GB" sz="3200" dirty="0"/>
            </a:br>
            <a:r>
              <a:rPr lang="en-GB" sz="3200" dirty="0"/>
              <a:t>Phase 3 studies</a:t>
            </a:r>
          </a:p>
        </p:txBody>
      </p:sp>
      <p:sp>
        <p:nvSpPr>
          <p:cNvPr id="3" name="Text Placeholder 2">
            <a:extLst>
              <a:ext uri="{FF2B5EF4-FFF2-40B4-BE49-F238E27FC236}">
                <a16:creationId xmlns:a16="http://schemas.microsoft.com/office/drawing/2014/main" id="{676AABC2-3F63-09DD-A359-5C86731CE151}"/>
              </a:ext>
            </a:extLst>
          </p:cNvPr>
          <p:cNvSpPr>
            <a:spLocks noGrp="1"/>
          </p:cNvSpPr>
          <p:nvPr>
            <p:ph type="body" sz="quarter" idx="10"/>
          </p:nvPr>
        </p:nvSpPr>
        <p:spPr>
          <a:xfrm>
            <a:off x="273533" y="6419854"/>
            <a:ext cx="11775592" cy="371644"/>
          </a:xfrm>
        </p:spPr>
        <p:txBody>
          <a:bodyPr/>
          <a:lstStyle/>
          <a:p>
            <a:r>
              <a:rPr lang="en-US" sz="1200" dirty="0"/>
              <a:t>ClinicalTrials.gov, February 23, 2026.  </a:t>
            </a:r>
            <a:r>
              <a:rPr lang="en-GB" sz="1200" dirty="0"/>
              <a:t>Liu Y, et al. Expert Rev </a:t>
            </a:r>
            <a:r>
              <a:rPr lang="en-GB" sz="1200" dirty="0" err="1"/>
              <a:t>Hematol</a:t>
            </a:r>
            <a:r>
              <a:rPr lang="en-GB" sz="1200" dirty="0"/>
              <a:t> 2024;17(8):445–65. </a:t>
            </a:r>
            <a:br>
              <a:rPr lang="en-GB" sz="1200" dirty="0"/>
            </a:br>
            <a:r>
              <a:rPr lang="en-US" sz="1200" dirty="0"/>
              <a:t>Perrot A, et al. Blood 2025;146(1):52–61.  Perrot A, et al. N Engl J Med 2025;393(5):425–37.</a:t>
            </a:r>
          </a:p>
        </p:txBody>
      </p:sp>
      <p:grpSp>
        <p:nvGrpSpPr>
          <p:cNvPr id="4" name="Group 3">
            <a:extLst>
              <a:ext uri="{FF2B5EF4-FFF2-40B4-BE49-F238E27FC236}">
                <a16:creationId xmlns:a16="http://schemas.microsoft.com/office/drawing/2014/main" id="{4D9A6EAF-A817-EC61-37C2-CB9C799C15DC}"/>
              </a:ext>
            </a:extLst>
          </p:cNvPr>
          <p:cNvGrpSpPr/>
          <p:nvPr/>
        </p:nvGrpSpPr>
        <p:grpSpPr>
          <a:xfrm>
            <a:off x="96413" y="1510338"/>
            <a:ext cx="2880000" cy="4598423"/>
            <a:chOff x="96413" y="1510338"/>
            <a:chExt cx="2880000" cy="4598423"/>
          </a:xfrm>
        </p:grpSpPr>
        <p:sp>
          <p:nvSpPr>
            <p:cNvPr id="65" name="Rectangle 64">
              <a:extLst>
                <a:ext uri="{FF2B5EF4-FFF2-40B4-BE49-F238E27FC236}">
                  <a16:creationId xmlns:a16="http://schemas.microsoft.com/office/drawing/2014/main" id="{05AABB67-9621-EB32-9E79-01F3BABDEAB8}"/>
                </a:ext>
              </a:extLst>
            </p:cNvPr>
            <p:cNvSpPr/>
            <p:nvPr/>
          </p:nvSpPr>
          <p:spPr bwMode="auto">
            <a:xfrm>
              <a:off x="96413" y="1510338"/>
              <a:ext cx="2880000" cy="492443"/>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spAutoFit/>
            </a:bodyPr>
            <a:lstStyle>
              <a:defPPr>
                <a:defRPr lang="de-DE"/>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Arial" panose="020B0604020202020204" pitchFamily="34" charset="0"/>
                </a:rPr>
                <a:t>EXCALIBER-Maintenance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Arial" panose="020B0604020202020204" pitchFamily="34" charset="0"/>
                </a:rPr>
                <a:t>(NCT05827016)</a:t>
              </a:r>
            </a:p>
          </p:txBody>
        </p:sp>
        <p:cxnSp>
          <p:nvCxnSpPr>
            <p:cNvPr id="77" name="Connector: Elbow 76">
              <a:extLst>
                <a:ext uri="{FF2B5EF4-FFF2-40B4-BE49-F238E27FC236}">
                  <a16:creationId xmlns:a16="http://schemas.microsoft.com/office/drawing/2014/main" id="{218585E7-A3C5-6066-4E25-C00C006A39A7}"/>
                </a:ext>
              </a:extLst>
            </p:cNvPr>
            <p:cNvCxnSpPr>
              <a:cxnSpLocks/>
              <a:stCxn id="79" idx="2"/>
              <a:endCxn id="84" idx="0"/>
            </p:cNvCxnSpPr>
            <p:nvPr/>
          </p:nvCxnSpPr>
          <p:spPr bwMode="auto">
            <a:xfrm rot="16200000" flipH="1">
              <a:off x="1832794" y="4284459"/>
              <a:ext cx="281215" cy="873976"/>
            </a:xfrm>
            <a:prstGeom prst="bentConnector3">
              <a:avLst>
                <a:gd name="adj1" fmla="val 50000"/>
              </a:avLst>
            </a:prstGeom>
            <a:noFill/>
            <a:ln w="28575" cap="flat" cmpd="sng" algn="ctr">
              <a:solidFill>
                <a:srgbClr val="A5A5A5"/>
              </a:solidFill>
              <a:prstDash val="solid"/>
              <a:miter lim="800000"/>
              <a:headEnd type="none" w="med" len="med"/>
              <a:tailEnd type="triangle"/>
            </a:ln>
            <a:effectLst/>
          </p:spPr>
        </p:cxnSp>
        <p:cxnSp>
          <p:nvCxnSpPr>
            <p:cNvPr id="78" name="Connector: Elbow 77">
              <a:extLst>
                <a:ext uri="{FF2B5EF4-FFF2-40B4-BE49-F238E27FC236}">
                  <a16:creationId xmlns:a16="http://schemas.microsoft.com/office/drawing/2014/main" id="{45765F4C-92E9-9558-7CF5-8D39FA2B3836}"/>
                </a:ext>
              </a:extLst>
            </p:cNvPr>
            <p:cNvCxnSpPr>
              <a:cxnSpLocks/>
              <a:stCxn id="79" idx="2"/>
              <a:endCxn id="83" idx="0"/>
            </p:cNvCxnSpPr>
            <p:nvPr/>
          </p:nvCxnSpPr>
          <p:spPr bwMode="auto">
            <a:xfrm rot="5400000">
              <a:off x="958819" y="4284460"/>
              <a:ext cx="281215" cy="873975"/>
            </a:xfrm>
            <a:prstGeom prst="bentConnector3">
              <a:avLst>
                <a:gd name="adj1" fmla="val 50000"/>
              </a:avLst>
            </a:prstGeom>
            <a:noFill/>
            <a:ln w="28575" cap="flat" cmpd="sng" algn="ctr">
              <a:solidFill>
                <a:schemeClr val="accent3"/>
              </a:solidFill>
              <a:prstDash val="solid"/>
              <a:miter lim="800000"/>
              <a:headEnd type="none" w="med" len="med"/>
              <a:tailEnd type="triangle"/>
            </a:ln>
            <a:effectLst/>
          </p:spPr>
        </p:cxnSp>
        <p:sp>
          <p:nvSpPr>
            <p:cNvPr id="79" name="Rectangle 78">
              <a:extLst>
                <a:ext uri="{FF2B5EF4-FFF2-40B4-BE49-F238E27FC236}">
                  <a16:creationId xmlns:a16="http://schemas.microsoft.com/office/drawing/2014/main" id="{6F2C4D0E-F59A-7A0F-7B1D-04325205D9A6}"/>
                </a:ext>
              </a:extLst>
            </p:cNvPr>
            <p:cNvSpPr/>
            <p:nvPr/>
          </p:nvSpPr>
          <p:spPr bwMode="auto">
            <a:xfrm>
              <a:off x="96413" y="3865752"/>
              <a:ext cx="2880000" cy="715088"/>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Optimal </a:t>
              </a: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Iber</a:t>
              </a: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 dose selected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~1096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1:1</a:t>
              </a:r>
            </a:p>
          </p:txBody>
        </p:sp>
        <p:sp>
          <p:nvSpPr>
            <p:cNvPr id="80" name="Rectangle 79">
              <a:extLst>
                <a:ext uri="{FF2B5EF4-FFF2-40B4-BE49-F238E27FC236}">
                  <a16:creationId xmlns:a16="http://schemas.microsoft.com/office/drawing/2014/main" id="{85127380-574D-5EB2-CC9E-42829669A574}"/>
                </a:ext>
              </a:extLst>
            </p:cNvPr>
            <p:cNvSpPr/>
            <p:nvPr/>
          </p:nvSpPr>
          <p:spPr bwMode="auto">
            <a:xfrm>
              <a:off x="96413" y="5341520"/>
              <a:ext cx="2880000" cy="292388"/>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12700" cap="flat" cmpd="sng" algn="ctr">
              <a:solidFill>
                <a:srgbClr val="E7E6E6">
                  <a:lumMod val="75000"/>
                </a:srgbClr>
              </a:solidFill>
              <a:prstDash val="solid"/>
              <a:miter lim="800000"/>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spAutoFit/>
            </a:bodyP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Primary endpoint: PFS</a:t>
              </a:r>
            </a:p>
          </p:txBody>
        </p:sp>
        <p:sp>
          <p:nvSpPr>
            <p:cNvPr id="81" name="Rectangle 80">
              <a:extLst>
                <a:ext uri="{FF2B5EF4-FFF2-40B4-BE49-F238E27FC236}">
                  <a16:creationId xmlns:a16="http://schemas.microsoft.com/office/drawing/2014/main" id="{141D4C19-1D2D-720D-7E69-BB51B5820037}"/>
                </a:ext>
              </a:extLst>
            </p:cNvPr>
            <p:cNvSpPr/>
            <p:nvPr/>
          </p:nvSpPr>
          <p:spPr bwMode="auto">
            <a:xfrm>
              <a:off x="96413" y="5647096"/>
              <a:ext cx="2880000" cy="461665"/>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Estimated primary completion: </a:t>
              </a:r>
              <a:b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b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March 2029</a:t>
              </a:r>
            </a:p>
          </p:txBody>
        </p:sp>
        <p:sp>
          <p:nvSpPr>
            <p:cNvPr id="82" name="Rectangle 81">
              <a:extLst>
                <a:ext uri="{FF2B5EF4-FFF2-40B4-BE49-F238E27FC236}">
                  <a16:creationId xmlns:a16="http://schemas.microsoft.com/office/drawing/2014/main" id="{C434CEEC-2F19-C888-7357-1FA3779D1344}"/>
                </a:ext>
              </a:extLst>
            </p:cNvPr>
            <p:cNvSpPr/>
            <p:nvPr/>
          </p:nvSpPr>
          <p:spPr>
            <a:xfrm>
              <a:off x="96413" y="2928855"/>
              <a:ext cx="2880000" cy="715088"/>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~120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1:1:1:1 </a:t>
              </a:r>
              <a:r>
                <a:rPr kumimoji="0" lang="en-GB" sz="1300" b="1" i="0" u="none" strike="noStrike" kern="0" cap="none" spc="0" normalizeH="0" baseline="0" noProof="0" dirty="0" err="1">
                  <a:ln>
                    <a:noFill/>
                  </a:ln>
                  <a:solidFill>
                    <a:prstClr val="black"/>
                  </a:solidFill>
                  <a:effectLst/>
                  <a:uLnTx/>
                  <a:uFillTx/>
                  <a:latin typeface="Arial"/>
                  <a:ea typeface="MS PGothic" charset="0"/>
                  <a:cs typeface="Arial" panose="020B0604020202020204" pitchFamily="34" charset="0"/>
                </a:rPr>
                <a:t>Iber</a:t>
              </a: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 (3 dose levels) or R</a:t>
              </a:r>
            </a:p>
          </p:txBody>
        </p:sp>
        <p:sp>
          <p:nvSpPr>
            <p:cNvPr id="83" name="Rectangle 82">
              <a:extLst>
                <a:ext uri="{FF2B5EF4-FFF2-40B4-BE49-F238E27FC236}">
                  <a16:creationId xmlns:a16="http://schemas.microsoft.com/office/drawing/2014/main" id="{113CCE1B-31E9-30C0-A291-06D4C4590CC9}"/>
                </a:ext>
              </a:extLst>
            </p:cNvPr>
            <p:cNvSpPr/>
            <p:nvPr/>
          </p:nvSpPr>
          <p:spPr bwMode="auto">
            <a:xfrm>
              <a:off x="96413" y="4862055"/>
              <a:ext cx="1132049" cy="324000"/>
            </a:xfrm>
            <a:prstGeom prst="rect">
              <a:avLst/>
            </a:prstGeom>
            <a:solidFill>
              <a:sysClr val="window" lastClr="FFFFFF"/>
            </a:solidFill>
            <a:ln w="12700" cap="flat" cmpd="sng" algn="ctr">
              <a:solidFill>
                <a:srgbClr val="7030A0"/>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Iber</a:t>
              </a:r>
              <a:endPar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84" name="Rectangle 83">
              <a:extLst>
                <a:ext uri="{FF2B5EF4-FFF2-40B4-BE49-F238E27FC236}">
                  <a16:creationId xmlns:a16="http://schemas.microsoft.com/office/drawing/2014/main" id="{D6B3685D-68A6-DF8D-0509-D9B7DF10C224}"/>
                </a:ext>
              </a:extLst>
            </p:cNvPr>
            <p:cNvSpPr/>
            <p:nvPr/>
          </p:nvSpPr>
          <p:spPr bwMode="auto">
            <a:xfrm>
              <a:off x="1844364" y="4862055"/>
              <a:ext cx="1132049"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R</a:t>
              </a:r>
            </a:p>
          </p:txBody>
        </p:sp>
        <p:sp>
          <p:nvSpPr>
            <p:cNvPr id="85" name="Rectangle 84">
              <a:extLst>
                <a:ext uri="{FF2B5EF4-FFF2-40B4-BE49-F238E27FC236}">
                  <a16:creationId xmlns:a16="http://schemas.microsoft.com/office/drawing/2014/main" id="{293263C2-3C51-9B35-2E20-DE7CA45F5E7D}"/>
                </a:ext>
              </a:extLst>
            </p:cNvPr>
            <p:cNvSpPr/>
            <p:nvPr/>
          </p:nvSpPr>
          <p:spPr>
            <a:xfrm>
              <a:off x="96413" y="1996320"/>
              <a:ext cx="2880000" cy="715088"/>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Post-ASCT maintenance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3–6 </a:t>
              </a:r>
              <a:r>
                <a:rPr kumimoji="0" lang="en-GB" sz="1300" b="1" i="0" u="none" strike="noStrike" kern="0" cap="none" spc="0" normalizeH="0" baseline="0" noProof="0" dirty="0" err="1">
                  <a:ln>
                    <a:noFill/>
                  </a:ln>
                  <a:solidFill>
                    <a:prstClr val="black"/>
                  </a:solidFill>
                  <a:effectLst/>
                  <a:uLnTx/>
                  <a:uFillTx/>
                  <a:latin typeface="Arial"/>
                  <a:ea typeface="MS PGothic" charset="0"/>
                  <a:cs typeface="Arial" panose="020B0604020202020204" pitchFamily="34" charset="0"/>
                </a:rPr>
                <a:t>PI+IMiD-based</a:t>
              </a: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 induction cycles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≥PR post-ASCT</a:t>
              </a:r>
            </a:p>
          </p:txBody>
        </p:sp>
      </p:grpSp>
      <p:grpSp>
        <p:nvGrpSpPr>
          <p:cNvPr id="5" name="Group 4">
            <a:extLst>
              <a:ext uri="{FF2B5EF4-FFF2-40B4-BE49-F238E27FC236}">
                <a16:creationId xmlns:a16="http://schemas.microsoft.com/office/drawing/2014/main" id="{CA3D52FA-72D8-7BB6-4F5A-B5C57E173BB9}"/>
              </a:ext>
            </a:extLst>
          </p:cNvPr>
          <p:cNvGrpSpPr/>
          <p:nvPr/>
        </p:nvGrpSpPr>
        <p:grpSpPr>
          <a:xfrm>
            <a:off x="3122501" y="1509958"/>
            <a:ext cx="2883014" cy="4909896"/>
            <a:chOff x="3122501" y="1509958"/>
            <a:chExt cx="2883014" cy="4909896"/>
          </a:xfrm>
        </p:grpSpPr>
        <p:cxnSp>
          <p:nvCxnSpPr>
            <p:cNvPr id="59" name="Connector: Elbow 58">
              <a:extLst>
                <a:ext uri="{FF2B5EF4-FFF2-40B4-BE49-F238E27FC236}">
                  <a16:creationId xmlns:a16="http://schemas.microsoft.com/office/drawing/2014/main" id="{DF02CB35-BE62-8E69-ED71-7D0933884774}"/>
                </a:ext>
              </a:extLst>
            </p:cNvPr>
            <p:cNvCxnSpPr>
              <a:cxnSpLocks/>
              <a:stCxn id="66" idx="2"/>
              <a:endCxn id="67" idx="0"/>
            </p:cNvCxnSpPr>
            <p:nvPr/>
          </p:nvCxnSpPr>
          <p:spPr bwMode="auto">
            <a:xfrm rot="5400000">
              <a:off x="3959967" y="3263217"/>
              <a:ext cx="221809" cy="983260"/>
            </a:xfrm>
            <a:prstGeom prst="bentConnector3">
              <a:avLst>
                <a:gd name="adj1" fmla="val 50000"/>
              </a:avLst>
            </a:prstGeom>
            <a:noFill/>
            <a:ln w="28575" cap="flat" cmpd="sng" algn="ctr">
              <a:solidFill>
                <a:srgbClr val="A5A5A5"/>
              </a:solidFill>
              <a:prstDash val="solid"/>
              <a:miter lim="800000"/>
              <a:headEnd type="none" w="med" len="med"/>
              <a:tailEnd type="triangle"/>
            </a:ln>
            <a:effectLst/>
          </p:spPr>
        </p:cxnSp>
        <p:cxnSp>
          <p:nvCxnSpPr>
            <p:cNvPr id="60" name="Connector: Elbow 59">
              <a:extLst>
                <a:ext uri="{FF2B5EF4-FFF2-40B4-BE49-F238E27FC236}">
                  <a16:creationId xmlns:a16="http://schemas.microsoft.com/office/drawing/2014/main" id="{3E3F0B0D-2B97-1817-FDB3-8FED364A7B7F}"/>
                </a:ext>
              </a:extLst>
            </p:cNvPr>
            <p:cNvCxnSpPr>
              <a:cxnSpLocks/>
              <a:stCxn id="66" idx="2"/>
              <a:endCxn id="87" idx="0"/>
            </p:cNvCxnSpPr>
            <p:nvPr/>
          </p:nvCxnSpPr>
          <p:spPr bwMode="auto">
            <a:xfrm rot="16200000" flipH="1">
              <a:off x="4931285" y="3275159"/>
              <a:ext cx="221809" cy="959376"/>
            </a:xfrm>
            <a:prstGeom prst="bentConnector3">
              <a:avLst>
                <a:gd name="adj1" fmla="val 50000"/>
              </a:avLst>
            </a:prstGeom>
            <a:noFill/>
            <a:ln w="28575" cap="flat" cmpd="sng" algn="ctr">
              <a:solidFill>
                <a:schemeClr val="accent3"/>
              </a:solidFill>
              <a:prstDash val="solid"/>
              <a:miter lim="800000"/>
              <a:headEnd type="none" w="med" len="med"/>
              <a:tailEnd type="triangle"/>
            </a:ln>
            <a:effectLst/>
          </p:spPr>
        </p:cxnSp>
        <p:sp>
          <p:nvSpPr>
            <p:cNvPr id="61" name="Rectangle 60">
              <a:extLst>
                <a:ext uri="{FF2B5EF4-FFF2-40B4-BE49-F238E27FC236}">
                  <a16:creationId xmlns:a16="http://schemas.microsoft.com/office/drawing/2014/main" id="{A591B7C0-327D-EF6A-BB8B-13508A24B9C7}"/>
                </a:ext>
              </a:extLst>
            </p:cNvPr>
            <p:cNvSpPr/>
            <p:nvPr/>
          </p:nvSpPr>
          <p:spPr bwMode="auto">
            <a:xfrm>
              <a:off x="3122501" y="1509958"/>
              <a:ext cx="2880000" cy="492443"/>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spAutoFit/>
            </a:bodyPr>
            <a:lstStyle>
              <a:defPPr>
                <a:defRPr lang="de-DE"/>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Arial" panose="020B0604020202020204" pitchFamily="34" charset="0"/>
                </a:rPr>
                <a:t>GEM21menos65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Arial" panose="020B0604020202020204" pitchFamily="34" charset="0"/>
                </a:rPr>
                <a:t>(NCT05558319)</a:t>
              </a:r>
            </a:p>
          </p:txBody>
        </p:sp>
        <p:sp>
          <p:nvSpPr>
            <p:cNvPr id="62" name="Rectangle 61">
              <a:extLst>
                <a:ext uri="{FF2B5EF4-FFF2-40B4-BE49-F238E27FC236}">
                  <a16:creationId xmlns:a16="http://schemas.microsoft.com/office/drawing/2014/main" id="{33C07F60-E160-9A26-DA3A-CB7994228857}"/>
                </a:ext>
              </a:extLst>
            </p:cNvPr>
            <p:cNvSpPr/>
            <p:nvPr/>
          </p:nvSpPr>
          <p:spPr bwMode="auto">
            <a:xfrm>
              <a:off x="3122501" y="5341520"/>
              <a:ext cx="2880000" cy="292388"/>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12700" cap="flat" cmpd="sng" algn="ctr">
              <a:solidFill>
                <a:srgbClr val="E7E6E6">
                  <a:lumMod val="75000"/>
                </a:srgbClr>
              </a:solidFill>
              <a:prstDash val="solid"/>
              <a:miter lim="800000"/>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spAutoFit/>
            </a:bodyP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Primary endpoint: MRD-neg rate</a:t>
              </a:r>
            </a:p>
          </p:txBody>
        </p:sp>
        <p:sp>
          <p:nvSpPr>
            <p:cNvPr id="63" name="Rectangle 62">
              <a:extLst>
                <a:ext uri="{FF2B5EF4-FFF2-40B4-BE49-F238E27FC236}">
                  <a16:creationId xmlns:a16="http://schemas.microsoft.com/office/drawing/2014/main" id="{2796325A-CDF1-0137-36C2-264FD5CF3ECE}"/>
                </a:ext>
              </a:extLst>
            </p:cNvPr>
            <p:cNvSpPr/>
            <p:nvPr/>
          </p:nvSpPr>
          <p:spPr bwMode="auto">
            <a:xfrm>
              <a:off x="3122501" y="5647096"/>
              <a:ext cx="2880000" cy="461665"/>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Estimated primary completion: </a:t>
              </a:r>
              <a:b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b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April 2027</a:t>
              </a:r>
            </a:p>
          </p:txBody>
        </p:sp>
        <p:sp>
          <p:nvSpPr>
            <p:cNvPr id="66" name="Rectangle 65">
              <a:extLst>
                <a:ext uri="{FF2B5EF4-FFF2-40B4-BE49-F238E27FC236}">
                  <a16:creationId xmlns:a16="http://schemas.microsoft.com/office/drawing/2014/main" id="{72261737-AF78-1F3E-ECBC-FCE2AEBFE3D6}"/>
                </a:ext>
              </a:extLst>
            </p:cNvPr>
            <p:cNvSpPr/>
            <p:nvPr/>
          </p:nvSpPr>
          <p:spPr>
            <a:xfrm>
              <a:off x="3122501" y="2928855"/>
              <a:ext cx="2880000" cy="715088"/>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~480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1:1:1</a:t>
              </a:r>
            </a:p>
          </p:txBody>
        </p:sp>
        <p:sp>
          <p:nvSpPr>
            <p:cNvPr id="67" name="Rectangle 66">
              <a:extLst>
                <a:ext uri="{FF2B5EF4-FFF2-40B4-BE49-F238E27FC236}">
                  <a16:creationId xmlns:a16="http://schemas.microsoft.com/office/drawing/2014/main" id="{E132048F-C4DF-B629-742C-48686E36CB2D}"/>
                </a:ext>
              </a:extLst>
            </p:cNvPr>
            <p:cNvSpPr/>
            <p:nvPr/>
          </p:nvSpPr>
          <p:spPr bwMode="auto">
            <a:xfrm>
              <a:off x="3122501" y="3865752"/>
              <a:ext cx="913479"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Isa-</a:t>
              </a: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RVd</a:t>
              </a:r>
              <a:endPar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68" name="Rectangle 67">
              <a:extLst>
                <a:ext uri="{FF2B5EF4-FFF2-40B4-BE49-F238E27FC236}">
                  <a16:creationId xmlns:a16="http://schemas.microsoft.com/office/drawing/2014/main" id="{A6717F6C-4C55-6BCA-2CCF-7721054814B3}"/>
                </a:ext>
              </a:extLst>
            </p:cNvPr>
            <p:cNvSpPr/>
            <p:nvPr/>
          </p:nvSpPr>
          <p:spPr>
            <a:xfrm>
              <a:off x="3122501" y="1996320"/>
              <a:ext cx="2880000" cy="715088"/>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Transplant-eligible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Age ≤65 years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ECOG PS ≤2</a:t>
              </a:r>
            </a:p>
          </p:txBody>
        </p:sp>
        <p:sp>
          <p:nvSpPr>
            <p:cNvPr id="86" name="Rectangle 85">
              <a:extLst>
                <a:ext uri="{FF2B5EF4-FFF2-40B4-BE49-F238E27FC236}">
                  <a16:creationId xmlns:a16="http://schemas.microsoft.com/office/drawing/2014/main" id="{F9C9A29B-E49F-0D47-DCD9-EC6C8609AE33}"/>
                </a:ext>
              </a:extLst>
            </p:cNvPr>
            <p:cNvSpPr/>
            <p:nvPr/>
          </p:nvSpPr>
          <p:spPr bwMode="auto">
            <a:xfrm>
              <a:off x="4088410" y="3865752"/>
              <a:ext cx="910467"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RVd</a:t>
              </a:r>
              <a:endPar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87" name="Rectangle 86">
              <a:extLst>
                <a:ext uri="{FF2B5EF4-FFF2-40B4-BE49-F238E27FC236}">
                  <a16:creationId xmlns:a16="http://schemas.microsoft.com/office/drawing/2014/main" id="{D77D45CC-1452-50BA-2BBD-D39C89B957F3}"/>
                </a:ext>
              </a:extLst>
            </p:cNvPr>
            <p:cNvSpPr/>
            <p:nvPr/>
          </p:nvSpPr>
          <p:spPr bwMode="auto">
            <a:xfrm>
              <a:off x="5053160" y="3865752"/>
              <a:ext cx="937433" cy="324000"/>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lIns="36000" rIns="3600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Iber</a:t>
              </a: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-Isa-</a:t>
              </a: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Vd</a:t>
              </a:r>
              <a:endPar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cxnSp>
          <p:nvCxnSpPr>
            <p:cNvPr id="88" name="Straight Arrow Connector 87">
              <a:extLst>
                <a:ext uri="{FF2B5EF4-FFF2-40B4-BE49-F238E27FC236}">
                  <a16:creationId xmlns:a16="http://schemas.microsoft.com/office/drawing/2014/main" id="{F0437AA2-87FF-28B0-8031-9EDAE7F5C72F}"/>
                </a:ext>
              </a:extLst>
            </p:cNvPr>
            <p:cNvCxnSpPr>
              <a:cxnSpLocks/>
              <a:stCxn id="66" idx="2"/>
              <a:endCxn id="86" idx="0"/>
            </p:cNvCxnSpPr>
            <p:nvPr/>
          </p:nvCxnSpPr>
          <p:spPr>
            <a:xfrm flipH="1">
              <a:off x="4543644" y="3643943"/>
              <a:ext cx="18857" cy="221809"/>
            </a:xfrm>
            <a:prstGeom prst="straightConnector1">
              <a:avLst/>
            </a:prstGeom>
            <a:noFill/>
            <a:ln w="28575" cap="flat" cmpd="sng" algn="ctr">
              <a:solidFill>
                <a:srgbClr val="A5A5A5"/>
              </a:solidFill>
              <a:prstDash val="solid"/>
              <a:miter lim="800000"/>
              <a:headEnd type="none" w="med" len="med"/>
              <a:tailEnd type="triangle"/>
            </a:ln>
            <a:effectLst/>
          </p:spPr>
        </p:cxnSp>
        <p:sp>
          <p:nvSpPr>
            <p:cNvPr id="89" name="Rectangle 88">
              <a:extLst>
                <a:ext uri="{FF2B5EF4-FFF2-40B4-BE49-F238E27FC236}">
                  <a16:creationId xmlns:a16="http://schemas.microsoft.com/office/drawing/2014/main" id="{A3A0270B-27DA-3A44-7BFC-9FC0F3C01F69}"/>
                </a:ext>
              </a:extLst>
            </p:cNvPr>
            <p:cNvSpPr/>
            <p:nvPr/>
          </p:nvSpPr>
          <p:spPr bwMode="auto">
            <a:xfrm>
              <a:off x="3122501" y="4196012"/>
              <a:ext cx="913479"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ASCT</a:t>
              </a:r>
            </a:p>
          </p:txBody>
        </p:sp>
        <p:sp>
          <p:nvSpPr>
            <p:cNvPr id="90" name="Rectangle 89">
              <a:extLst>
                <a:ext uri="{FF2B5EF4-FFF2-40B4-BE49-F238E27FC236}">
                  <a16:creationId xmlns:a16="http://schemas.microsoft.com/office/drawing/2014/main" id="{3D3FC02F-751E-EC84-F282-86C67E7CE6A1}"/>
                </a:ext>
              </a:extLst>
            </p:cNvPr>
            <p:cNvSpPr/>
            <p:nvPr/>
          </p:nvSpPr>
          <p:spPr bwMode="auto">
            <a:xfrm>
              <a:off x="4088410" y="4196012"/>
              <a:ext cx="910467"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ASCT</a:t>
              </a:r>
            </a:p>
          </p:txBody>
        </p:sp>
        <p:sp>
          <p:nvSpPr>
            <p:cNvPr id="91" name="Rectangle 90">
              <a:extLst>
                <a:ext uri="{FF2B5EF4-FFF2-40B4-BE49-F238E27FC236}">
                  <a16:creationId xmlns:a16="http://schemas.microsoft.com/office/drawing/2014/main" id="{5178A408-ACD8-BD86-94D7-51E21504E802}"/>
                </a:ext>
              </a:extLst>
            </p:cNvPr>
            <p:cNvSpPr/>
            <p:nvPr/>
          </p:nvSpPr>
          <p:spPr bwMode="auto">
            <a:xfrm>
              <a:off x="5053160" y="4196012"/>
              <a:ext cx="937433" cy="324000"/>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lIns="36000" rIns="3600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ASCT</a:t>
              </a:r>
            </a:p>
          </p:txBody>
        </p:sp>
        <p:sp>
          <p:nvSpPr>
            <p:cNvPr id="92" name="Rectangle 91">
              <a:extLst>
                <a:ext uri="{FF2B5EF4-FFF2-40B4-BE49-F238E27FC236}">
                  <a16:creationId xmlns:a16="http://schemas.microsoft.com/office/drawing/2014/main" id="{D26111C0-81A3-429D-D0DD-96C1C3DEB30A}"/>
                </a:ext>
              </a:extLst>
            </p:cNvPr>
            <p:cNvSpPr/>
            <p:nvPr/>
          </p:nvSpPr>
          <p:spPr bwMode="auto">
            <a:xfrm>
              <a:off x="3122501" y="4528530"/>
              <a:ext cx="913479"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Isa-</a:t>
              </a: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RVd</a:t>
              </a:r>
              <a:endPar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93" name="Rectangle 92">
              <a:extLst>
                <a:ext uri="{FF2B5EF4-FFF2-40B4-BE49-F238E27FC236}">
                  <a16:creationId xmlns:a16="http://schemas.microsoft.com/office/drawing/2014/main" id="{FC6923F9-7F4B-9FBF-8B27-C86EB7201D31}"/>
                </a:ext>
              </a:extLst>
            </p:cNvPr>
            <p:cNvSpPr/>
            <p:nvPr/>
          </p:nvSpPr>
          <p:spPr bwMode="auto">
            <a:xfrm>
              <a:off x="4088410" y="4528530"/>
              <a:ext cx="910467"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RVd</a:t>
              </a: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 ext</a:t>
              </a:r>
            </a:p>
          </p:txBody>
        </p:sp>
        <p:sp>
          <p:nvSpPr>
            <p:cNvPr id="94" name="Rectangle 93">
              <a:extLst>
                <a:ext uri="{FF2B5EF4-FFF2-40B4-BE49-F238E27FC236}">
                  <a16:creationId xmlns:a16="http://schemas.microsoft.com/office/drawing/2014/main" id="{8E085E32-30C3-CCC4-583E-7C6D39101809}"/>
                </a:ext>
              </a:extLst>
            </p:cNvPr>
            <p:cNvSpPr/>
            <p:nvPr/>
          </p:nvSpPr>
          <p:spPr bwMode="auto">
            <a:xfrm>
              <a:off x="5053160" y="4528530"/>
              <a:ext cx="937433" cy="324000"/>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lIns="36000" rIns="3600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Iber</a:t>
              </a: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-Isa-</a:t>
              </a: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Vd</a:t>
              </a:r>
              <a:endPar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95" name="Rectangle 94">
              <a:extLst>
                <a:ext uri="{FF2B5EF4-FFF2-40B4-BE49-F238E27FC236}">
                  <a16:creationId xmlns:a16="http://schemas.microsoft.com/office/drawing/2014/main" id="{4E3A000E-2DF4-B5A5-C024-6BFB95F989A6}"/>
                </a:ext>
              </a:extLst>
            </p:cNvPr>
            <p:cNvSpPr/>
            <p:nvPr/>
          </p:nvSpPr>
          <p:spPr bwMode="auto">
            <a:xfrm>
              <a:off x="3122501" y="4862055"/>
              <a:ext cx="913479"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Isa-R</a:t>
              </a:r>
            </a:p>
          </p:txBody>
        </p:sp>
        <p:sp>
          <p:nvSpPr>
            <p:cNvPr id="96" name="Rectangle 95">
              <a:extLst>
                <a:ext uri="{FF2B5EF4-FFF2-40B4-BE49-F238E27FC236}">
                  <a16:creationId xmlns:a16="http://schemas.microsoft.com/office/drawing/2014/main" id="{F94BBF22-9DCC-903E-1B37-01182480E496}"/>
                </a:ext>
              </a:extLst>
            </p:cNvPr>
            <p:cNvSpPr/>
            <p:nvPr/>
          </p:nvSpPr>
          <p:spPr bwMode="auto">
            <a:xfrm>
              <a:off x="4088410" y="4862055"/>
              <a:ext cx="910467"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Rd / ERI*</a:t>
              </a:r>
            </a:p>
          </p:txBody>
        </p:sp>
        <p:sp>
          <p:nvSpPr>
            <p:cNvPr id="97" name="Rectangle 96">
              <a:extLst>
                <a:ext uri="{FF2B5EF4-FFF2-40B4-BE49-F238E27FC236}">
                  <a16:creationId xmlns:a16="http://schemas.microsoft.com/office/drawing/2014/main" id="{5C31A3BA-AB84-8D13-E81E-DDD34F3EFCAA}"/>
                </a:ext>
              </a:extLst>
            </p:cNvPr>
            <p:cNvSpPr/>
            <p:nvPr/>
          </p:nvSpPr>
          <p:spPr bwMode="auto">
            <a:xfrm>
              <a:off x="5053160" y="4862055"/>
              <a:ext cx="937433" cy="324000"/>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lIns="36000" rIns="3600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Iber</a:t>
              </a: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-Isa</a:t>
              </a:r>
            </a:p>
          </p:txBody>
        </p:sp>
        <p:sp>
          <p:nvSpPr>
            <p:cNvPr id="98" name="TextBox 97">
              <a:extLst>
                <a:ext uri="{FF2B5EF4-FFF2-40B4-BE49-F238E27FC236}">
                  <a16:creationId xmlns:a16="http://schemas.microsoft.com/office/drawing/2014/main" id="{94254AEA-FD1D-68E0-01FD-C0FF463D58DC}"/>
                </a:ext>
              </a:extLst>
            </p:cNvPr>
            <p:cNvSpPr txBox="1"/>
            <p:nvPr/>
          </p:nvSpPr>
          <p:spPr>
            <a:xfrm>
              <a:off x="3137422" y="6142855"/>
              <a:ext cx="286809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a:ea typeface="MS PGothic" charset="0"/>
                  <a:cs typeface="Arial" panose="020B0604020202020204" pitchFamily="34" charset="0"/>
                </a:rPr>
                <a:t>*Early rescue intervention: Isa-</a:t>
              </a:r>
              <a:r>
                <a:rPr kumimoji="0" lang="en-US" sz="1200" b="1" i="0" u="none" strike="noStrike" kern="1200" cap="none" spc="0" normalizeH="0" baseline="0" noProof="0" dirty="0" err="1">
                  <a:ln>
                    <a:noFill/>
                  </a:ln>
                  <a:solidFill>
                    <a:srgbClr val="FFFFFF"/>
                  </a:solidFill>
                  <a:effectLst/>
                  <a:uLnTx/>
                  <a:uFillTx/>
                  <a:latin typeface="Arial"/>
                  <a:ea typeface="MS PGothic" charset="0"/>
                  <a:cs typeface="Arial" panose="020B0604020202020204" pitchFamily="34" charset="0"/>
                </a:rPr>
                <a:t>Iber</a:t>
              </a:r>
              <a:r>
                <a:rPr kumimoji="0" lang="en-US" sz="1200" b="1" i="0" u="none" strike="noStrike" kern="1200" cap="none" spc="0" normalizeH="0" baseline="0" noProof="0" dirty="0">
                  <a:ln>
                    <a:noFill/>
                  </a:ln>
                  <a:solidFill>
                    <a:srgbClr val="FFFFFF"/>
                  </a:solidFill>
                  <a:effectLst/>
                  <a:uLnTx/>
                  <a:uFillTx/>
                  <a:latin typeface="Arial"/>
                  <a:ea typeface="MS PGothic" charset="0"/>
                  <a:cs typeface="Arial" panose="020B0604020202020204" pitchFamily="34" charset="0"/>
                </a:rPr>
                <a:t>-d</a:t>
              </a:r>
            </a:p>
          </p:txBody>
        </p:sp>
      </p:grpSp>
      <p:grpSp>
        <p:nvGrpSpPr>
          <p:cNvPr id="6" name="Group 5">
            <a:extLst>
              <a:ext uri="{FF2B5EF4-FFF2-40B4-BE49-F238E27FC236}">
                <a16:creationId xmlns:a16="http://schemas.microsoft.com/office/drawing/2014/main" id="{72D2244C-5A73-56CD-81E7-D45F00D6234C}"/>
              </a:ext>
            </a:extLst>
          </p:cNvPr>
          <p:cNvGrpSpPr/>
          <p:nvPr/>
        </p:nvGrpSpPr>
        <p:grpSpPr>
          <a:xfrm>
            <a:off x="6152559" y="1513088"/>
            <a:ext cx="2887870" cy="4595673"/>
            <a:chOff x="6152559" y="1513088"/>
            <a:chExt cx="2887870" cy="4595673"/>
          </a:xfrm>
        </p:grpSpPr>
        <p:sp>
          <p:nvSpPr>
            <p:cNvPr id="64" name="Rectangle 63">
              <a:extLst>
                <a:ext uri="{FF2B5EF4-FFF2-40B4-BE49-F238E27FC236}">
                  <a16:creationId xmlns:a16="http://schemas.microsoft.com/office/drawing/2014/main" id="{2316CCB8-1CDA-5486-C54C-D142F2C0DCC2}"/>
                </a:ext>
              </a:extLst>
            </p:cNvPr>
            <p:cNvSpPr/>
            <p:nvPr/>
          </p:nvSpPr>
          <p:spPr bwMode="auto">
            <a:xfrm>
              <a:off x="6152559" y="1513088"/>
              <a:ext cx="2880000" cy="492443"/>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spAutoFit/>
            </a:bodyPr>
            <a:lstStyle>
              <a:defPPr>
                <a:defRPr lang="de-DE"/>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Arial" panose="020B0604020202020204" pitchFamily="34" charset="0"/>
                </a:rPr>
                <a:t>MIDAS / IFM 2020-02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Arial" panose="020B0604020202020204" pitchFamily="34" charset="0"/>
                </a:rPr>
                <a:t>(NCT04934475)</a:t>
              </a:r>
              <a:endParaRPr kumimoji="0" lang="en-US" sz="1300" b="1" i="0" u="none" strike="noStrike" kern="1200" cap="none" spc="0" normalizeH="0" baseline="30000" noProof="0" dirty="0">
                <a:ln>
                  <a:noFill/>
                </a:ln>
                <a:solidFill>
                  <a:prstClr val="white"/>
                </a:solidFill>
                <a:effectLst/>
                <a:uLnTx/>
                <a:uFillTx/>
                <a:latin typeface="Arial"/>
                <a:ea typeface="+mn-ea"/>
                <a:cs typeface="Arial" panose="020B0604020202020204" pitchFamily="34" charset="0"/>
              </a:endParaRPr>
            </a:p>
          </p:txBody>
        </p:sp>
        <p:cxnSp>
          <p:nvCxnSpPr>
            <p:cNvPr id="69" name="Connector: Elbow 68">
              <a:extLst>
                <a:ext uri="{FF2B5EF4-FFF2-40B4-BE49-F238E27FC236}">
                  <a16:creationId xmlns:a16="http://schemas.microsoft.com/office/drawing/2014/main" id="{5F01357A-5B1D-B3FF-5912-13EA59047897}"/>
                </a:ext>
              </a:extLst>
            </p:cNvPr>
            <p:cNvCxnSpPr>
              <a:cxnSpLocks/>
              <a:stCxn id="72" idx="2"/>
              <a:endCxn id="74" idx="0"/>
            </p:cNvCxnSpPr>
            <p:nvPr/>
          </p:nvCxnSpPr>
          <p:spPr bwMode="auto">
            <a:xfrm rot="16200000" flipH="1">
              <a:off x="7850875" y="3385627"/>
              <a:ext cx="221809" cy="738440"/>
            </a:xfrm>
            <a:prstGeom prst="bentConnector3">
              <a:avLst>
                <a:gd name="adj1" fmla="val 50000"/>
              </a:avLst>
            </a:prstGeom>
            <a:noFill/>
            <a:ln w="28575" cap="flat" cmpd="sng" algn="ctr">
              <a:solidFill>
                <a:srgbClr val="A5A5A5"/>
              </a:solidFill>
              <a:prstDash val="solid"/>
              <a:miter lim="800000"/>
              <a:headEnd type="none" w="med" len="med"/>
              <a:tailEnd type="triangle"/>
            </a:ln>
            <a:effectLst/>
          </p:spPr>
        </p:cxnSp>
        <p:cxnSp>
          <p:nvCxnSpPr>
            <p:cNvPr id="70" name="Connector: Elbow 69">
              <a:extLst>
                <a:ext uri="{FF2B5EF4-FFF2-40B4-BE49-F238E27FC236}">
                  <a16:creationId xmlns:a16="http://schemas.microsoft.com/office/drawing/2014/main" id="{551CA4EE-F8AC-30F0-3B1E-3EE75CB7009A}"/>
                </a:ext>
              </a:extLst>
            </p:cNvPr>
            <p:cNvCxnSpPr>
              <a:cxnSpLocks/>
              <a:stCxn id="72" idx="2"/>
              <a:endCxn id="73" idx="0"/>
            </p:cNvCxnSpPr>
            <p:nvPr/>
          </p:nvCxnSpPr>
          <p:spPr bwMode="auto">
            <a:xfrm rot="5400000">
              <a:off x="7112430" y="3385622"/>
              <a:ext cx="221809" cy="738451"/>
            </a:xfrm>
            <a:prstGeom prst="bentConnector3">
              <a:avLst>
                <a:gd name="adj1" fmla="val 50000"/>
              </a:avLst>
            </a:prstGeom>
            <a:noFill/>
            <a:ln w="28575" cap="flat" cmpd="sng" algn="ctr">
              <a:solidFill>
                <a:srgbClr val="E7E6E6">
                  <a:lumMod val="75000"/>
                </a:srgbClr>
              </a:solidFill>
              <a:prstDash val="solid"/>
              <a:miter lim="800000"/>
              <a:headEnd type="none" w="med" len="med"/>
              <a:tailEnd type="triangle"/>
            </a:ln>
            <a:effectLst/>
          </p:spPr>
        </p:cxnSp>
        <p:sp>
          <p:nvSpPr>
            <p:cNvPr id="71" name="Rectangle 70">
              <a:extLst>
                <a:ext uri="{FF2B5EF4-FFF2-40B4-BE49-F238E27FC236}">
                  <a16:creationId xmlns:a16="http://schemas.microsoft.com/office/drawing/2014/main" id="{DC5D21D8-C1E1-7A35-06C7-A1BC9E012F53}"/>
                </a:ext>
              </a:extLst>
            </p:cNvPr>
            <p:cNvSpPr/>
            <p:nvPr/>
          </p:nvSpPr>
          <p:spPr bwMode="auto">
            <a:xfrm>
              <a:off x="6152559" y="5341520"/>
              <a:ext cx="2880000" cy="292388"/>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12700" cap="flat" cmpd="sng" algn="ctr">
              <a:solidFill>
                <a:srgbClr val="E7E6E6">
                  <a:lumMod val="75000"/>
                </a:srgbClr>
              </a:solidFill>
              <a:prstDash val="solid"/>
              <a:miter lim="800000"/>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spAutoFit/>
            </a:bodyP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Primary endpoint: MRD-neg rate</a:t>
              </a:r>
            </a:p>
          </p:txBody>
        </p:sp>
        <p:sp>
          <p:nvSpPr>
            <p:cNvPr id="72" name="Rectangle 71">
              <a:extLst>
                <a:ext uri="{FF2B5EF4-FFF2-40B4-BE49-F238E27FC236}">
                  <a16:creationId xmlns:a16="http://schemas.microsoft.com/office/drawing/2014/main" id="{7B6C6862-D065-094B-974B-5DEDC413AACB}"/>
                </a:ext>
              </a:extLst>
            </p:cNvPr>
            <p:cNvSpPr/>
            <p:nvPr/>
          </p:nvSpPr>
          <p:spPr>
            <a:xfrm>
              <a:off x="6152559" y="2928855"/>
              <a:ext cx="2880000" cy="715088"/>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a:ln>
                    <a:noFill/>
                  </a:ln>
                  <a:solidFill>
                    <a:prstClr val="black"/>
                  </a:solidFill>
                  <a:effectLst/>
                  <a:uLnTx/>
                  <a:uFillTx/>
                  <a:latin typeface="Arial"/>
                  <a:ea typeface="MS PGothic" charset="0"/>
                  <a:cs typeface="Arial" panose="020B0604020202020204" pitchFamily="34" charset="0"/>
                </a:rPr>
                <a:t>791 </a:t>
              </a: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6 x Isa-</a:t>
              </a:r>
              <a:r>
                <a:rPr kumimoji="0" lang="en-GB" sz="1300" b="1" i="0" u="none" strike="noStrike" kern="0" cap="none" spc="0" normalizeH="0" baseline="0" noProof="0" dirty="0" err="1">
                  <a:ln>
                    <a:noFill/>
                  </a:ln>
                  <a:solidFill>
                    <a:prstClr val="black"/>
                  </a:solidFill>
                  <a:effectLst/>
                  <a:uLnTx/>
                  <a:uFillTx/>
                  <a:latin typeface="Arial"/>
                  <a:ea typeface="MS PGothic" charset="0"/>
                  <a:cs typeface="Arial" panose="020B0604020202020204" pitchFamily="34" charset="0"/>
                </a:rPr>
                <a:t>KRd</a:t>
              </a:r>
              <a:endPar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endParaRPr>
            </a:p>
          </p:txBody>
        </p:sp>
        <p:sp>
          <p:nvSpPr>
            <p:cNvPr id="73" name="Rectangle 72">
              <a:extLst>
                <a:ext uri="{FF2B5EF4-FFF2-40B4-BE49-F238E27FC236}">
                  <a16:creationId xmlns:a16="http://schemas.microsoft.com/office/drawing/2014/main" id="{7F681464-068D-AC4B-1A12-1D2152F7003F}"/>
                </a:ext>
              </a:extLst>
            </p:cNvPr>
            <p:cNvSpPr/>
            <p:nvPr/>
          </p:nvSpPr>
          <p:spPr bwMode="auto">
            <a:xfrm>
              <a:off x="6152560" y="3865752"/>
              <a:ext cx="1403096" cy="324000"/>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MRD-pos (1:1)</a:t>
              </a:r>
            </a:p>
          </p:txBody>
        </p:sp>
        <p:sp>
          <p:nvSpPr>
            <p:cNvPr id="74" name="Rectangle 73">
              <a:extLst>
                <a:ext uri="{FF2B5EF4-FFF2-40B4-BE49-F238E27FC236}">
                  <a16:creationId xmlns:a16="http://schemas.microsoft.com/office/drawing/2014/main" id="{F06AAC11-DFDE-DC0A-6049-C5A0B4D9166C}"/>
                </a:ext>
              </a:extLst>
            </p:cNvPr>
            <p:cNvSpPr/>
            <p:nvPr/>
          </p:nvSpPr>
          <p:spPr bwMode="auto">
            <a:xfrm>
              <a:off x="7624733" y="3865752"/>
              <a:ext cx="1412531" cy="324000"/>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MRD-neg (1:1)</a:t>
              </a:r>
            </a:p>
          </p:txBody>
        </p:sp>
        <p:sp>
          <p:nvSpPr>
            <p:cNvPr id="75" name="Rectangle 74">
              <a:extLst>
                <a:ext uri="{FF2B5EF4-FFF2-40B4-BE49-F238E27FC236}">
                  <a16:creationId xmlns:a16="http://schemas.microsoft.com/office/drawing/2014/main" id="{785AD296-49EE-9718-816A-A1DADB85FCA2}"/>
                </a:ext>
              </a:extLst>
            </p:cNvPr>
            <p:cNvSpPr/>
            <p:nvPr/>
          </p:nvSpPr>
          <p:spPr>
            <a:xfrm>
              <a:off x="6152559" y="1996320"/>
              <a:ext cx="2880000" cy="715088"/>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Transplant-eligible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Age ≤65 years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ECOG PS ≤2</a:t>
              </a:r>
            </a:p>
          </p:txBody>
        </p:sp>
        <p:sp>
          <p:nvSpPr>
            <p:cNvPr id="76" name="Rectangle 75">
              <a:extLst>
                <a:ext uri="{FF2B5EF4-FFF2-40B4-BE49-F238E27FC236}">
                  <a16:creationId xmlns:a16="http://schemas.microsoft.com/office/drawing/2014/main" id="{22F59585-A6E9-8472-3B07-7193BE37C9BB}"/>
                </a:ext>
              </a:extLst>
            </p:cNvPr>
            <p:cNvSpPr/>
            <p:nvPr/>
          </p:nvSpPr>
          <p:spPr bwMode="auto">
            <a:xfrm>
              <a:off x="6152559" y="5647096"/>
              <a:ext cx="2880000" cy="461665"/>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Primary completion: September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Study completion: September 2028</a:t>
              </a:r>
            </a:p>
          </p:txBody>
        </p:sp>
        <p:sp>
          <p:nvSpPr>
            <p:cNvPr id="99" name="Rectangle 98">
              <a:extLst>
                <a:ext uri="{FF2B5EF4-FFF2-40B4-BE49-F238E27FC236}">
                  <a16:creationId xmlns:a16="http://schemas.microsoft.com/office/drawing/2014/main" id="{B85F86F7-687B-A4EE-D481-63354FBC02B8}"/>
                </a:ext>
              </a:extLst>
            </p:cNvPr>
            <p:cNvSpPr/>
            <p:nvPr/>
          </p:nvSpPr>
          <p:spPr bwMode="auto">
            <a:xfrm>
              <a:off x="6152559" y="4359862"/>
              <a:ext cx="678480" cy="461664"/>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lIns="36000" rIns="3600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ASCT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2 x Isa-</a:t>
              </a:r>
              <a:r>
                <a:rPr kumimoji="0" lang="en-US" sz="11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KRd</a:t>
              </a:r>
              <a:endPar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100" name="Rectangle 99">
              <a:extLst>
                <a:ext uri="{FF2B5EF4-FFF2-40B4-BE49-F238E27FC236}">
                  <a16:creationId xmlns:a16="http://schemas.microsoft.com/office/drawing/2014/main" id="{2D18758B-2E34-9DBA-49DC-D7E03E4856C7}"/>
                </a:ext>
              </a:extLst>
            </p:cNvPr>
            <p:cNvSpPr/>
            <p:nvPr/>
          </p:nvSpPr>
          <p:spPr bwMode="auto">
            <a:xfrm>
              <a:off x="6873907" y="4359862"/>
              <a:ext cx="678480" cy="461663"/>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Double ASCT</a:t>
              </a:r>
            </a:p>
          </p:txBody>
        </p:sp>
        <p:sp>
          <p:nvSpPr>
            <p:cNvPr id="101" name="Rectangle 100">
              <a:extLst>
                <a:ext uri="{FF2B5EF4-FFF2-40B4-BE49-F238E27FC236}">
                  <a16:creationId xmlns:a16="http://schemas.microsoft.com/office/drawing/2014/main" id="{958BFD27-FF97-FFDB-526F-2C884F20F80B}"/>
                </a:ext>
              </a:extLst>
            </p:cNvPr>
            <p:cNvSpPr/>
            <p:nvPr/>
          </p:nvSpPr>
          <p:spPr bwMode="auto">
            <a:xfrm>
              <a:off x="7637100" y="4359862"/>
              <a:ext cx="678480" cy="461662"/>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lIns="36000" rIns="3600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ASCT +</a:t>
              </a:r>
              <a:b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b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2 x Isa-</a:t>
              </a:r>
              <a:r>
                <a:rPr kumimoji="0" lang="en-US" sz="11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KRd</a:t>
              </a:r>
              <a:endPar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102" name="Rectangle 101">
              <a:extLst>
                <a:ext uri="{FF2B5EF4-FFF2-40B4-BE49-F238E27FC236}">
                  <a16:creationId xmlns:a16="http://schemas.microsoft.com/office/drawing/2014/main" id="{BE073BB8-F0EA-E519-3E04-07BD3D3E6CC0}"/>
                </a:ext>
              </a:extLst>
            </p:cNvPr>
            <p:cNvSpPr/>
            <p:nvPr/>
          </p:nvSpPr>
          <p:spPr bwMode="auto">
            <a:xfrm>
              <a:off x="8361949" y="4359862"/>
              <a:ext cx="678480" cy="461662"/>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6 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Isa-</a:t>
              </a:r>
              <a:r>
                <a:rPr kumimoji="0" lang="en-US" sz="11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KRd</a:t>
              </a:r>
              <a:endPar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103" name="Rectangle 102">
              <a:extLst>
                <a:ext uri="{FF2B5EF4-FFF2-40B4-BE49-F238E27FC236}">
                  <a16:creationId xmlns:a16="http://schemas.microsoft.com/office/drawing/2014/main" id="{41940501-8A05-3541-A42E-70CCAD85448B}"/>
                </a:ext>
              </a:extLst>
            </p:cNvPr>
            <p:cNvSpPr/>
            <p:nvPr/>
          </p:nvSpPr>
          <p:spPr bwMode="auto">
            <a:xfrm>
              <a:off x="6152559" y="4862054"/>
              <a:ext cx="678480" cy="324001"/>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lIns="36000" rIns="3600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Iber</a:t>
              </a: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-Isa 3 </a:t>
              </a:r>
              <a:r>
                <a:rPr kumimoji="0" lang="en-US" sz="11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yr</a:t>
              </a:r>
              <a:endPar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104" name="Rectangle 103">
              <a:extLst>
                <a:ext uri="{FF2B5EF4-FFF2-40B4-BE49-F238E27FC236}">
                  <a16:creationId xmlns:a16="http://schemas.microsoft.com/office/drawing/2014/main" id="{E0A3B683-2D72-786D-0191-2432D8F96878}"/>
                </a:ext>
              </a:extLst>
            </p:cNvPr>
            <p:cNvSpPr/>
            <p:nvPr/>
          </p:nvSpPr>
          <p:spPr bwMode="auto">
            <a:xfrm>
              <a:off x="6873907" y="4862055"/>
              <a:ext cx="678480" cy="324000"/>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lIns="36000" rIns="3600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Iber</a:t>
              </a: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-Isa 3 </a:t>
              </a:r>
              <a:r>
                <a:rPr kumimoji="0" lang="en-US" sz="11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yr</a:t>
              </a:r>
              <a:endPar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105" name="Rectangle 104">
              <a:extLst>
                <a:ext uri="{FF2B5EF4-FFF2-40B4-BE49-F238E27FC236}">
                  <a16:creationId xmlns:a16="http://schemas.microsoft.com/office/drawing/2014/main" id="{6B27AF46-006C-4D50-81AE-6DADF768DA73}"/>
                </a:ext>
              </a:extLst>
            </p:cNvPr>
            <p:cNvSpPr/>
            <p:nvPr/>
          </p:nvSpPr>
          <p:spPr bwMode="auto">
            <a:xfrm>
              <a:off x="7637100" y="4862056"/>
              <a:ext cx="678480" cy="323999"/>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lIns="36000" rIns="3600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R 3 </a:t>
              </a:r>
              <a:r>
                <a:rPr kumimoji="0" lang="en-US" sz="11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yr</a:t>
              </a:r>
              <a:endPar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106" name="Rectangle 105">
              <a:extLst>
                <a:ext uri="{FF2B5EF4-FFF2-40B4-BE49-F238E27FC236}">
                  <a16:creationId xmlns:a16="http://schemas.microsoft.com/office/drawing/2014/main" id="{C7E8A0FE-E428-DD9D-4DF5-E46A325FF7BE}"/>
                </a:ext>
              </a:extLst>
            </p:cNvPr>
            <p:cNvSpPr/>
            <p:nvPr/>
          </p:nvSpPr>
          <p:spPr bwMode="auto">
            <a:xfrm>
              <a:off x="8361949" y="4862056"/>
              <a:ext cx="678480" cy="323999"/>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R 3 </a:t>
              </a:r>
              <a:r>
                <a:rPr kumimoji="0" lang="en-US" sz="11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yr</a:t>
              </a:r>
              <a:endParaRPr kumimoji="0" lang="en-US" sz="11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cxnSp>
          <p:nvCxnSpPr>
            <p:cNvPr id="107" name="Connector: Elbow 106">
              <a:extLst>
                <a:ext uri="{FF2B5EF4-FFF2-40B4-BE49-F238E27FC236}">
                  <a16:creationId xmlns:a16="http://schemas.microsoft.com/office/drawing/2014/main" id="{9EE34C58-9939-9D03-8BBC-94C8BBBCE74D}"/>
                </a:ext>
              </a:extLst>
            </p:cNvPr>
            <p:cNvCxnSpPr>
              <a:cxnSpLocks/>
              <a:stCxn id="73" idx="2"/>
              <a:endCxn id="99" idx="0"/>
            </p:cNvCxnSpPr>
            <p:nvPr/>
          </p:nvCxnSpPr>
          <p:spPr bwMode="auto">
            <a:xfrm rot="5400000">
              <a:off x="6587899" y="4093653"/>
              <a:ext cx="170110" cy="362309"/>
            </a:xfrm>
            <a:prstGeom prst="bentConnector3">
              <a:avLst>
                <a:gd name="adj1" fmla="val 50000"/>
              </a:avLst>
            </a:prstGeom>
            <a:noFill/>
            <a:ln w="28575" cap="flat" cmpd="sng" algn="ctr">
              <a:solidFill>
                <a:schemeClr val="accent3"/>
              </a:solidFill>
              <a:prstDash val="solid"/>
              <a:miter lim="800000"/>
              <a:headEnd type="none" w="med" len="med"/>
              <a:tailEnd type="triangle"/>
            </a:ln>
            <a:effectLst/>
          </p:spPr>
        </p:cxnSp>
        <p:cxnSp>
          <p:nvCxnSpPr>
            <p:cNvPr id="108" name="Connector: Elbow 107">
              <a:extLst>
                <a:ext uri="{FF2B5EF4-FFF2-40B4-BE49-F238E27FC236}">
                  <a16:creationId xmlns:a16="http://schemas.microsoft.com/office/drawing/2014/main" id="{7EF6EC2D-3BE4-3029-4AD5-10052F7DBB6E}"/>
                </a:ext>
              </a:extLst>
            </p:cNvPr>
            <p:cNvCxnSpPr>
              <a:cxnSpLocks/>
              <a:stCxn id="73" idx="2"/>
              <a:endCxn id="100" idx="0"/>
            </p:cNvCxnSpPr>
            <p:nvPr/>
          </p:nvCxnSpPr>
          <p:spPr bwMode="auto">
            <a:xfrm rot="16200000" flipH="1">
              <a:off x="6948572" y="4095287"/>
              <a:ext cx="170110" cy="359039"/>
            </a:xfrm>
            <a:prstGeom prst="bentConnector3">
              <a:avLst>
                <a:gd name="adj1" fmla="val 50000"/>
              </a:avLst>
            </a:prstGeom>
            <a:noFill/>
            <a:ln w="28575" cap="flat" cmpd="sng" algn="ctr">
              <a:solidFill>
                <a:schemeClr val="accent3"/>
              </a:solidFill>
              <a:prstDash val="solid"/>
              <a:miter lim="800000"/>
              <a:headEnd type="none" w="med" len="med"/>
              <a:tailEnd type="triangle"/>
            </a:ln>
            <a:effectLst/>
          </p:spPr>
        </p:cxnSp>
        <p:cxnSp>
          <p:nvCxnSpPr>
            <p:cNvPr id="109" name="Connector: Elbow 108">
              <a:extLst>
                <a:ext uri="{FF2B5EF4-FFF2-40B4-BE49-F238E27FC236}">
                  <a16:creationId xmlns:a16="http://schemas.microsoft.com/office/drawing/2014/main" id="{21E36ADD-E343-648C-6655-BF2B3D2494D4}"/>
                </a:ext>
              </a:extLst>
            </p:cNvPr>
            <p:cNvCxnSpPr>
              <a:cxnSpLocks/>
              <a:stCxn id="74" idx="2"/>
              <a:endCxn id="101" idx="0"/>
            </p:cNvCxnSpPr>
            <p:nvPr/>
          </p:nvCxnSpPr>
          <p:spPr bwMode="auto">
            <a:xfrm rot="5400000">
              <a:off x="8068615" y="4097478"/>
              <a:ext cx="170110" cy="354659"/>
            </a:xfrm>
            <a:prstGeom prst="bentConnector3">
              <a:avLst>
                <a:gd name="adj1" fmla="val 50000"/>
              </a:avLst>
            </a:prstGeom>
            <a:noFill/>
            <a:ln w="28575" cap="flat" cmpd="sng" algn="ctr">
              <a:solidFill>
                <a:srgbClr val="E7E6E6">
                  <a:lumMod val="75000"/>
                </a:srgbClr>
              </a:solidFill>
              <a:prstDash val="solid"/>
              <a:miter lim="800000"/>
              <a:headEnd type="none" w="med" len="med"/>
              <a:tailEnd type="triangle"/>
            </a:ln>
            <a:effectLst/>
          </p:spPr>
        </p:cxnSp>
        <p:cxnSp>
          <p:nvCxnSpPr>
            <p:cNvPr id="110" name="Connector: Elbow 109">
              <a:extLst>
                <a:ext uri="{FF2B5EF4-FFF2-40B4-BE49-F238E27FC236}">
                  <a16:creationId xmlns:a16="http://schemas.microsoft.com/office/drawing/2014/main" id="{AE45189C-40C3-0674-5B66-BA77878C982E}"/>
                </a:ext>
              </a:extLst>
            </p:cNvPr>
            <p:cNvCxnSpPr>
              <a:cxnSpLocks/>
              <a:stCxn id="74" idx="2"/>
              <a:endCxn id="102" idx="0"/>
            </p:cNvCxnSpPr>
            <p:nvPr/>
          </p:nvCxnSpPr>
          <p:spPr bwMode="auto">
            <a:xfrm rot="16200000" flipH="1">
              <a:off x="8431039" y="4089712"/>
              <a:ext cx="170110" cy="370190"/>
            </a:xfrm>
            <a:prstGeom prst="bentConnector3">
              <a:avLst>
                <a:gd name="adj1" fmla="val 50000"/>
              </a:avLst>
            </a:prstGeom>
            <a:noFill/>
            <a:ln w="28575" cap="flat" cmpd="sng" algn="ctr">
              <a:solidFill>
                <a:srgbClr val="E7E6E6">
                  <a:lumMod val="75000"/>
                </a:srgbClr>
              </a:solidFill>
              <a:prstDash val="solid"/>
              <a:miter lim="800000"/>
              <a:headEnd type="none" w="med" len="med"/>
              <a:tailEnd type="triangle"/>
            </a:ln>
            <a:effectLst/>
          </p:spPr>
        </p:cxnSp>
      </p:grpSp>
      <p:grpSp>
        <p:nvGrpSpPr>
          <p:cNvPr id="7" name="Group 6">
            <a:extLst>
              <a:ext uri="{FF2B5EF4-FFF2-40B4-BE49-F238E27FC236}">
                <a16:creationId xmlns:a16="http://schemas.microsoft.com/office/drawing/2014/main" id="{876D486E-0E98-FD34-8D3B-D58B4A835905}"/>
              </a:ext>
            </a:extLst>
          </p:cNvPr>
          <p:cNvGrpSpPr/>
          <p:nvPr/>
        </p:nvGrpSpPr>
        <p:grpSpPr>
          <a:xfrm>
            <a:off x="9194525" y="1518315"/>
            <a:ext cx="2880000" cy="4590446"/>
            <a:chOff x="9194525" y="1518315"/>
            <a:chExt cx="2880000" cy="4590446"/>
          </a:xfrm>
        </p:grpSpPr>
        <p:sp>
          <p:nvSpPr>
            <p:cNvPr id="111" name="Rectangle 110">
              <a:extLst>
                <a:ext uri="{FF2B5EF4-FFF2-40B4-BE49-F238E27FC236}">
                  <a16:creationId xmlns:a16="http://schemas.microsoft.com/office/drawing/2014/main" id="{033E2911-A911-681D-6A86-2CD59CBA49EB}"/>
                </a:ext>
              </a:extLst>
            </p:cNvPr>
            <p:cNvSpPr/>
            <p:nvPr/>
          </p:nvSpPr>
          <p:spPr bwMode="auto">
            <a:xfrm>
              <a:off x="9194525" y="1518315"/>
              <a:ext cx="2880000" cy="492443"/>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spAutoFit/>
            </a:bodyPr>
            <a:lstStyle>
              <a:defPPr>
                <a:defRPr lang="de-DE"/>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Arial" panose="020B0604020202020204" pitchFamily="34" charset="0"/>
                </a:rPr>
                <a:t>GMMG-HD9/DSMM XVIII</a:t>
              </a:r>
              <a:br>
                <a:rPr kumimoji="0" lang="en-US" sz="1300" b="1" i="0" u="none" strike="noStrike" kern="1200" cap="none" spc="0" normalizeH="0" baseline="0" noProof="0" dirty="0">
                  <a:ln>
                    <a:noFill/>
                  </a:ln>
                  <a:solidFill>
                    <a:prstClr val="white"/>
                  </a:solidFill>
                  <a:effectLst/>
                  <a:uLnTx/>
                  <a:uFillTx/>
                  <a:latin typeface="Arial"/>
                  <a:ea typeface="+mn-ea"/>
                  <a:cs typeface="Arial" panose="020B0604020202020204" pitchFamily="34" charset="0"/>
                </a:rPr>
              </a:br>
              <a:r>
                <a:rPr kumimoji="0" lang="en-US" sz="1300" b="1" i="0" u="none" strike="noStrike" kern="1200" cap="none" spc="0" normalizeH="0" baseline="0" noProof="0" dirty="0">
                  <a:ln>
                    <a:noFill/>
                  </a:ln>
                  <a:solidFill>
                    <a:prstClr val="white"/>
                  </a:solidFill>
                  <a:effectLst/>
                  <a:uLnTx/>
                  <a:uFillTx/>
                  <a:latin typeface="Arial"/>
                  <a:ea typeface="+mn-ea"/>
                  <a:cs typeface="Arial" panose="020B0604020202020204" pitchFamily="34" charset="0"/>
                </a:rPr>
                <a:t>(NCT06216158)</a:t>
              </a:r>
            </a:p>
          </p:txBody>
        </p:sp>
        <p:cxnSp>
          <p:nvCxnSpPr>
            <p:cNvPr id="112" name="Connector: Elbow 111">
              <a:extLst>
                <a:ext uri="{FF2B5EF4-FFF2-40B4-BE49-F238E27FC236}">
                  <a16:creationId xmlns:a16="http://schemas.microsoft.com/office/drawing/2014/main" id="{7974BD8F-44DA-016A-DCB0-25B1D2BAE073}"/>
                </a:ext>
              </a:extLst>
            </p:cNvPr>
            <p:cNvCxnSpPr>
              <a:cxnSpLocks/>
              <a:stCxn id="117" idx="2"/>
              <a:endCxn id="119" idx="0"/>
            </p:cNvCxnSpPr>
            <p:nvPr/>
          </p:nvCxnSpPr>
          <p:spPr bwMode="auto">
            <a:xfrm rot="16200000" flipH="1">
              <a:off x="10629033" y="3649434"/>
              <a:ext cx="769081" cy="758097"/>
            </a:xfrm>
            <a:prstGeom prst="bentConnector3">
              <a:avLst>
                <a:gd name="adj1" fmla="val 50000"/>
              </a:avLst>
            </a:prstGeom>
            <a:noFill/>
            <a:ln w="28575" cap="flat" cmpd="sng" algn="ctr">
              <a:solidFill>
                <a:srgbClr val="A5A5A5"/>
              </a:solidFill>
              <a:prstDash val="solid"/>
              <a:miter lim="800000"/>
              <a:headEnd type="none" w="med" len="med"/>
              <a:tailEnd type="triangle"/>
            </a:ln>
            <a:effectLst/>
          </p:spPr>
        </p:cxnSp>
        <p:cxnSp>
          <p:nvCxnSpPr>
            <p:cNvPr id="113" name="Connector: Elbow 112">
              <a:extLst>
                <a:ext uri="{FF2B5EF4-FFF2-40B4-BE49-F238E27FC236}">
                  <a16:creationId xmlns:a16="http://schemas.microsoft.com/office/drawing/2014/main" id="{CE038327-C489-9E73-9536-F3C69A19DBA9}"/>
                </a:ext>
              </a:extLst>
            </p:cNvPr>
            <p:cNvCxnSpPr>
              <a:cxnSpLocks/>
              <a:stCxn id="117" idx="2"/>
              <a:endCxn id="118" idx="0"/>
            </p:cNvCxnSpPr>
            <p:nvPr/>
          </p:nvCxnSpPr>
          <p:spPr bwMode="auto">
            <a:xfrm rot="5400000">
              <a:off x="9870937" y="3649435"/>
              <a:ext cx="769081" cy="758097"/>
            </a:xfrm>
            <a:prstGeom prst="bentConnector3">
              <a:avLst>
                <a:gd name="adj1" fmla="val 50000"/>
              </a:avLst>
            </a:prstGeom>
            <a:noFill/>
            <a:ln w="28575" cap="flat" cmpd="sng" algn="ctr">
              <a:solidFill>
                <a:schemeClr val="accent3"/>
              </a:solidFill>
              <a:prstDash val="solid"/>
              <a:miter lim="800000"/>
              <a:headEnd type="none" w="med" len="med"/>
              <a:tailEnd type="triangle"/>
            </a:ln>
            <a:effectLst/>
          </p:spPr>
        </p:cxnSp>
        <p:sp>
          <p:nvSpPr>
            <p:cNvPr id="115" name="Rectangle 114">
              <a:extLst>
                <a:ext uri="{FF2B5EF4-FFF2-40B4-BE49-F238E27FC236}">
                  <a16:creationId xmlns:a16="http://schemas.microsoft.com/office/drawing/2014/main" id="{933C2FD7-6308-539A-3945-7B3C4CD12A16}"/>
                </a:ext>
              </a:extLst>
            </p:cNvPr>
            <p:cNvSpPr/>
            <p:nvPr/>
          </p:nvSpPr>
          <p:spPr bwMode="auto">
            <a:xfrm>
              <a:off x="9194525" y="5341520"/>
              <a:ext cx="2880000" cy="292388"/>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12700" cap="flat" cmpd="sng" algn="ctr">
              <a:solidFill>
                <a:srgbClr val="E7E6E6">
                  <a:lumMod val="75000"/>
                </a:srgbClr>
              </a:solidFill>
              <a:prstDash val="solid"/>
              <a:miter lim="800000"/>
              <a:headEnd type="none" w="med" len="med"/>
              <a:tailEnd type="none" w="med" len="med"/>
            </a:ln>
            <a:effectLst>
              <a:outerShdw blurRad="50800" dist="38100" dir="2700000" algn="tl" rotWithShape="0">
                <a:prstClr val="black">
                  <a:alpha val="40000"/>
                </a:prstClr>
              </a:outerShdw>
            </a:effectLst>
          </p:spPr>
          <p:txBody>
            <a:bodyPr vert="horz" wrap="square" lIns="72000" tIns="45720" rIns="72000" bIns="45720" numCol="1" rtlCol="0" anchor="ctr" anchorCtr="0" compatLnSpc="1">
              <a:prstTxWarp prst="textNoShape">
                <a:avLst/>
              </a:prstTxWarp>
              <a:spAutoFit/>
            </a:bodyP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Primary endpoint: MRD-neg at 2 </a:t>
              </a:r>
              <a:r>
                <a:rPr kumimoji="0" lang="en-US" sz="1300" b="1" i="0" u="none" strike="noStrike" kern="1200" cap="none" spc="0" normalizeH="0" baseline="0" noProof="0" dirty="0" err="1">
                  <a:ln>
                    <a:noFill/>
                  </a:ln>
                  <a:solidFill>
                    <a:srgbClr val="000000"/>
                  </a:solidFill>
                  <a:effectLst/>
                  <a:uLnTx/>
                  <a:uFillTx/>
                  <a:latin typeface="Arial"/>
                  <a:ea typeface="+mn-ea"/>
                  <a:cs typeface="Arial" panose="020B0604020202020204" pitchFamily="34" charset="0"/>
                </a:rPr>
                <a:t>yr</a:t>
              </a:r>
              <a:endParaRPr kumimoji="0" lang="en-US" sz="1300" b="1"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6" name="Rectangle 115">
              <a:extLst>
                <a:ext uri="{FF2B5EF4-FFF2-40B4-BE49-F238E27FC236}">
                  <a16:creationId xmlns:a16="http://schemas.microsoft.com/office/drawing/2014/main" id="{62F775ED-1841-FE1A-0BA9-EE14C6BAE857}"/>
                </a:ext>
              </a:extLst>
            </p:cNvPr>
            <p:cNvSpPr/>
            <p:nvPr/>
          </p:nvSpPr>
          <p:spPr bwMode="auto">
            <a:xfrm>
              <a:off x="9194525" y="5647096"/>
              <a:ext cx="2880000" cy="461665"/>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Estimated primary completion: </a:t>
              </a:r>
              <a:b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br>
              <a:r>
                <a:rPr kumimoji="0" lang="en-US" sz="12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December 2028</a:t>
              </a:r>
            </a:p>
          </p:txBody>
        </p:sp>
        <p:sp>
          <p:nvSpPr>
            <p:cNvPr id="117" name="Rectangle 116">
              <a:extLst>
                <a:ext uri="{FF2B5EF4-FFF2-40B4-BE49-F238E27FC236}">
                  <a16:creationId xmlns:a16="http://schemas.microsoft.com/office/drawing/2014/main" id="{40720D50-BC9A-FDB3-2C45-3CC8ED5FDB02}"/>
                </a:ext>
              </a:extLst>
            </p:cNvPr>
            <p:cNvSpPr/>
            <p:nvPr/>
          </p:nvSpPr>
          <p:spPr>
            <a:xfrm>
              <a:off x="9194525" y="2928855"/>
              <a:ext cx="2880000" cy="715088"/>
            </a:xfrm>
            <a:prstGeom prst="rect">
              <a:avLst/>
            </a:prstGeom>
            <a:solidFill>
              <a:sysClr val="window" lastClr="FFFFFF"/>
            </a:solidFill>
            <a:ln w="12700" cap="flat" cmpd="sng" algn="ctr">
              <a:solidFill>
                <a:srgbClr val="7030A0"/>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~411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1:1 randomization</a:t>
              </a:r>
            </a:p>
          </p:txBody>
        </p:sp>
        <p:sp>
          <p:nvSpPr>
            <p:cNvPr id="118" name="Rectangle 117">
              <a:extLst>
                <a:ext uri="{FF2B5EF4-FFF2-40B4-BE49-F238E27FC236}">
                  <a16:creationId xmlns:a16="http://schemas.microsoft.com/office/drawing/2014/main" id="{0C4C5AB7-C3B1-FAC0-32B2-DFAD26C9D04A}"/>
                </a:ext>
              </a:extLst>
            </p:cNvPr>
            <p:cNvSpPr/>
            <p:nvPr/>
          </p:nvSpPr>
          <p:spPr bwMode="auto">
            <a:xfrm>
              <a:off x="9194525" y="4413024"/>
              <a:ext cx="1363806" cy="773031"/>
            </a:xfrm>
            <a:prstGeom prst="rect">
              <a:avLst/>
            </a:prstGeom>
            <a:solidFill>
              <a:sysClr val="window" lastClr="FFFFFF"/>
            </a:solidFill>
            <a:ln w="12700" cap="flat" cmpd="sng" algn="ctr">
              <a:solidFill>
                <a:srgbClr val="7030A0"/>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Iber</a:t>
              </a:r>
              <a:endPar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119" name="Rectangle 118">
              <a:extLst>
                <a:ext uri="{FF2B5EF4-FFF2-40B4-BE49-F238E27FC236}">
                  <a16:creationId xmlns:a16="http://schemas.microsoft.com/office/drawing/2014/main" id="{A4CE5F7C-9D3B-1E0B-04E3-67C6B7A58B53}"/>
                </a:ext>
              </a:extLst>
            </p:cNvPr>
            <p:cNvSpPr/>
            <p:nvPr/>
          </p:nvSpPr>
          <p:spPr bwMode="auto">
            <a:xfrm>
              <a:off x="10710719" y="4413024"/>
              <a:ext cx="1363806" cy="773031"/>
            </a:xfrm>
            <a:prstGeom prst="rect">
              <a:avLst/>
            </a:prstGeom>
            <a:solidFill>
              <a:sysClr val="window" lastClr="FFFFFF"/>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err="1">
                  <a:ln>
                    <a:noFill/>
                  </a:ln>
                  <a:solidFill>
                    <a:prstClr val="black"/>
                  </a:solidFill>
                  <a:effectLst/>
                  <a:uLnTx/>
                  <a:uFillTx/>
                  <a:latin typeface="Arial"/>
                  <a:ea typeface="+mn-ea"/>
                  <a:cs typeface="Arial" panose="020B0604020202020204" pitchFamily="34" charset="0"/>
                </a:rPr>
                <a:t>Iber</a:t>
              </a:r>
              <a:r>
                <a:rPr kumimoji="0" lang="en-US" sz="13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 + Isa</a:t>
              </a:r>
            </a:p>
          </p:txBody>
        </p:sp>
        <p:sp>
          <p:nvSpPr>
            <p:cNvPr id="120" name="Rectangle 119">
              <a:extLst>
                <a:ext uri="{FF2B5EF4-FFF2-40B4-BE49-F238E27FC236}">
                  <a16:creationId xmlns:a16="http://schemas.microsoft.com/office/drawing/2014/main" id="{69082A48-3DE4-9270-54A3-D8892A78C06F}"/>
                </a:ext>
              </a:extLst>
            </p:cNvPr>
            <p:cNvSpPr/>
            <p:nvPr/>
          </p:nvSpPr>
          <p:spPr>
            <a:xfrm>
              <a:off x="9194525" y="1996320"/>
              <a:ext cx="2880000" cy="715088"/>
            </a:xfrm>
            <a:prstGeom prst="rect">
              <a:avLst/>
            </a:prstGeom>
            <a:solidFill>
              <a:sysClr val="window" lastClr="FFFFFF"/>
            </a:solidFill>
            <a:ln w="12700" cap="flat" cmpd="sng" algn="ctr">
              <a:solidFill>
                <a:schemeClr val="accent3"/>
              </a:solidFill>
              <a:prstDash val="solid"/>
              <a:miter lim="800000"/>
            </a:ln>
            <a:effectLst>
              <a:outerShdw blurRad="50800" dist="38100" dir="2700000" algn="tl" rotWithShape="0">
                <a:prstClr val="black">
                  <a:alpha val="40000"/>
                </a:prstClr>
              </a:outerShdw>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Post-ASCT maintenance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S PGothic" charset="0"/>
                  <a:cs typeface="Arial" panose="020B0604020202020204" pitchFamily="34" charset="0"/>
                </a:rPr>
                <a:t>Prior treatment in GMMG-HD8/DSMM XIX, ≥PR post-ASCT</a:t>
              </a:r>
            </a:p>
          </p:txBody>
        </p:sp>
      </p:grpSp>
      <p:grpSp>
        <p:nvGrpSpPr>
          <p:cNvPr id="14" name="Group 13">
            <a:extLst>
              <a:ext uri="{FF2B5EF4-FFF2-40B4-BE49-F238E27FC236}">
                <a16:creationId xmlns:a16="http://schemas.microsoft.com/office/drawing/2014/main" id="{8BAB2758-2176-0E35-320C-006BE378AB87}"/>
              </a:ext>
            </a:extLst>
          </p:cNvPr>
          <p:cNvGrpSpPr/>
          <p:nvPr/>
        </p:nvGrpSpPr>
        <p:grpSpPr>
          <a:xfrm>
            <a:off x="952500" y="901454"/>
            <a:ext cx="10287000" cy="5484976"/>
            <a:chOff x="965200" y="1306522"/>
            <a:chExt cx="10287000" cy="5484976"/>
          </a:xfrm>
        </p:grpSpPr>
        <p:sp>
          <p:nvSpPr>
            <p:cNvPr id="11" name="Rectangle: Rounded Corners 10">
              <a:extLst>
                <a:ext uri="{FF2B5EF4-FFF2-40B4-BE49-F238E27FC236}">
                  <a16:creationId xmlns:a16="http://schemas.microsoft.com/office/drawing/2014/main" id="{A52BAF2D-C793-561D-589B-0E99D1273C0B}"/>
                </a:ext>
              </a:extLst>
            </p:cNvPr>
            <p:cNvSpPr/>
            <p:nvPr/>
          </p:nvSpPr>
          <p:spPr bwMode="auto">
            <a:xfrm>
              <a:off x="965200" y="1306522"/>
              <a:ext cx="10287000" cy="5484976"/>
            </a:xfrm>
            <a:prstGeom prst="roundRect">
              <a:avLst>
                <a:gd name="adj" fmla="val 11805"/>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2" name="TextBox 11">
              <a:extLst>
                <a:ext uri="{FF2B5EF4-FFF2-40B4-BE49-F238E27FC236}">
                  <a16:creationId xmlns:a16="http://schemas.microsoft.com/office/drawing/2014/main" id="{2BB80D53-3112-9E07-5BD2-7BD10C650336}"/>
                </a:ext>
              </a:extLst>
            </p:cNvPr>
            <p:cNvSpPr txBox="1"/>
            <p:nvPr/>
          </p:nvSpPr>
          <p:spPr>
            <a:xfrm>
              <a:off x="2508250" y="1322899"/>
              <a:ext cx="72009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0" cap="none" spc="0" normalizeH="0" baseline="0" noProof="0" dirty="0">
                  <a:ln>
                    <a:noFill/>
                  </a:ln>
                  <a:solidFill>
                    <a:srgbClr val="000000"/>
                  </a:solidFill>
                  <a:effectLst/>
                  <a:uLnTx/>
                  <a:uFillTx/>
                  <a:latin typeface="Arial"/>
                  <a:ea typeface="MS PGothic" charset="0"/>
                  <a:cs typeface="+mn-cs"/>
                </a:rPr>
                <a:t>DETERMINATION 2 study design</a:t>
              </a:r>
              <a:endParaRPr kumimoji="0" lang="en-GB" sz="1800" b="0" i="0" u="none" strike="noStrike" kern="1200" cap="none" spc="0" normalizeH="0" baseline="0" noProof="0" dirty="0">
                <a:ln>
                  <a:noFill/>
                </a:ln>
                <a:solidFill>
                  <a:srgbClr val="000000"/>
                </a:solidFill>
                <a:effectLst/>
                <a:uLnTx/>
                <a:uFillTx/>
                <a:latin typeface="Arial"/>
                <a:ea typeface="MS PGothic" charset="0"/>
                <a:cs typeface="+mn-cs"/>
              </a:endParaRPr>
            </a:p>
          </p:txBody>
        </p:sp>
        <p:pic>
          <p:nvPicPr>
            <p:cNvPr id="13" name="Picture 12">
              <a:extLst>
                <a:ext uri="{FF2B5EF4-FFF2-40B4-BE49-F238E27FC236}">
                  <a16:creationId xmlns:a16="http://schemas.microsoft.com/office/drawing/2014/main" id="{8AF3DB3C-AC22-0E0E-35AE-AA64AA4190E6}"/>
                </a:ext>
              </a:extLst>
            </p:cNvPr>
            <p:cNvPicPr>
              <a:picLocks noChangeAspect="1"/>
            </p:cNvPicPr>
            <p:nvPr/>
          </p:nvPicPr>
          <p:blipFill>
            <a:blip r:embed="rId2"/>
            <a:stretch>
              <a:fillRect/>
            </a:stretch>
          </p:blipFill>
          <p:spPr>
            <a:xfrm>
              <a:off x="1143000" y="1891799"/>
              <a:ext cx="9906000" cy="4694410"/>
            </a:xfrm>
            <a:prstGeom prst="rect">
              <a:avLst/>
            </a:prstGeom>
          </p:spPr>
        </p:pic>
        <p:sp>
          <p:nvSpPr>
            <p:cNvPr id="15" name="TextBox 14">
              <a:extLst>
                <a:ext uri="{FF2B5EF4-FFF2-40B4-BE49-F238E27FC236}">
                  <a16:creationId xmlns:a16="http://schemas.microsoft.com/office/drawing/2014/main" id="{37C8FAA8-C943-87B8-6C55-53F7CD67FAA2}"/>
                </a:ext>
              </a:extLst>
            </p:cNvPr>
            <p:cNvSpPr txBox="1"/>
            <p:nvPr/>
          </p:nvSpPr>
          <p:spPr>
            <a:xfrm>
              <a:off x="1835150" y="6514499"/>
              <a:ext cx="8547100"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000000"/>
                  </a:solidFill>
                  <a:effectLst/>
                  <a:uLnTx/>
                  <a:uFillTx/>
                  <a:latin typeface="Arial"/>
                  <a:ea typeface="MS PGothic" charset="0"/>
                  <a:cs typeface="+mn-cs"/>
                </a:rPr>
                <a:t>Mo CC, Richardson PG, Jacobus SJ, Wei LJ, Liu Y, et al. </a:t>
              </a:r>
              <a:r>
                <a:rPr kumimoji="0" lang="en-US" sz="1200" b="1" i="0" u="none" strike="noStrike" kern="0" cap="none" spc="0" normalizeH="0" baseline="0" noProof="0" dirty="0">
                  <a:ln>
                    <a:noFill/>
                  </a:ln>
                  <a:solidFill>
                    <a:srgbClr val="000000"/>
                  </a:solidFill>
                  <a:effectLst/>
                  <a:uLnTx/>
                  <a:uFillTx/>
                  <a:latin typeface="Arial"/>
                  <a:ea typeface="MS PGothic" charset="0"/>
                  <a:cs typeface="+mn-cs"/>
                </a:rPr>
                <a:t>DETERMINATION 2 Investigator Meeting; ASH; 2024.</a:t>
              </a:r>
              <a:endParaRPr kumimoji="0" lang="fr-FR" sz="1200" b="1"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8" name="Group 7">
            <a:extLst>
              <a:ext uri="{FF2B5EF4-FFF2-40B4-BE49-F238E27FC236}">
                <a16:creationId xmlns:a16="http://schemas.microsoft.com/office/drawing/2014/main" id="{3074E8FA-12C5-F1A8-CA5F-013E77DE191D}"/>
              </a:ext>
            </a:extLst>
          </p:cNvPr>
          <p:cNvGrpSpPr/>
          <p:nvPr/>
        </p:nvGrpSpPr>
        <p:grpSpPr>
          <a:xfrm>
            <a:off x="1906751" y="4770916"/>
            <a:ext cx="8191500" cy="2056286"/>
            <a:chOff x="-693376" y="4851129"/>
            <a:chExt cx="8191500" cy="1605371"/>
          </a:xfrm>
        </p:grpSpPr>
        <p:sp>
          <p:nvSpPr>
            <p:cNvPr id="9" name="Rectangle: Rounded Corners 8">
              <a:extLst>
                <a:ext uri="{FF2B5EF4-FFF2-40B4-BE49-F238E27FC236}">
                  <a16:creationId xmlns:a16="http://schemas.microsoft.com/office/drawing/2014/main" id="{79A5BD45-E0C6-F0FD-1FFE-7CFB9DB3B570}"/>
                </a:ext>
              </a:extLst>
            </p:cNvPr>
            <p:cNvSpPr/>
            <p:nvPr/>
          </p:nvSpPr>
          <p:spPr bwMode="auto">
            <a:xfrm>
              <a:off x="-693376" y="4851129"/>
              <a:ext cx="8191500" cy="1605371"/>
            </a:xfrm>
            <a:prstGeom prst="roundRect">
              <a:avLst/>
            </a:prstGeom>
            <a:solidFill>
              <a:srgbClr val="FFFFFF"/>
            </a:solidFill>
            <a:ln w="9525" cap="flat" cmpd="sng" algn="ctr">
              <a:solidFill>
                <a:schemeClr val="accent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pitchFamily="34" charset="0"/>
                <a:ea typeface="MS PGothic" charset="0"/>
                <a:cs typeface="+mn-cs"/>
              </a:endParaRPr>
            </a:p>
          </p:txBody>
        </p:sp>
        <p:graphicFrame>
          <p:nvGraphicFramePr>
            <p:cNvPr id="10" name="Diagram 9">
              <a:extLst>
                <a:ext uri="{FF2B5EF4-FFF2-40B4-BE49-F238E27FC236}">
                  <a16:creationId xmlns:a16="http://schemas.microsoft.com/office/drawing/2014/main" id="{84D5AC8C-DB44-76DC-D4E4-D74F47DBB5D9}"/>
                </a:ext>
              </a:extLst>
            </p:cNvPr>
            <p:cNvGraphicFramePr/>
            <p:nvPr/>
          </p:nvGraphicFramePr>
          <p:xfrm>
            <a:off x="-213951" y="5039013"/>
            <a:ext cx="7232650" cy="1267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Tree>
    <p:extLst>
      <p:ext uri="{BB962C8B-B14F-4D97-AF65-F5344CB8AC3E}">
        <p14:creationId xmlns:p14="http://schemas.microsoft.com/office/powerpoint/2010/main" val="309968707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1000"/>
                                        <p:tgtEl>
                                          <p:spTgt spid="5"/>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1000"/>
                                        <p:tgtEl>
                                          <p:spTgt spid="6"/>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EB9-36E6-8729-2D84-E5BC4202E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AAD2C-5C44-4F6B-CD18-A4327770B2FD}"/>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12963621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321FC-FCC7-A752-D595-D3C5AD2271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CACEA-3FCF-2596-CADF-4A561EA160A5}"/>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C54DF034-5F5A-8C44-863A-D66E3DF10756}"/>
              </a:ext>
            </a:extLst>
          </p:cNvPr>
          <p:cNvSpPr>
            <a:spLocks noGrp="1"/>
          </p:cNvSpPr>
          <p:nvPr>
            <p:ph idx="1"/>
          </p:nvPr>
        </p:nvSpPr>
        <p:spPr>
          <a:xfrm>
            <a:off x="2370666" y="1431937"/>
            <a:ext cx="9178047" cy="4530727"/>
          </a:xfrm>
        </p:spPr>
        <p:txBody>
          <a:bodyPr/>
          <a:lstStyle/>
          <a:p>
            <a:r>
              <a:rPr lang="en-US" sz="2200" b="1" dirty="0">
                <a:solidFill>
                  <a:schemeClr val="accent6"/>
                </a:solidFill>
              </a:rPr>
              <a:t>35-year-old man with recently diagnosed del(17p) MM who is receiving daratumumab/</a:t>
            </a:r>
            <a:r>
              <a:rPr lang="en-US" sz="2200" b="1" dirty="0" err="1">
                <a:solidFill>
                  <a:schemeClr val="accent6"/>
                </a:solidFill>
              </a:rPr>
              <a:t>RVd</a:t>
            </a:r>
            <a:r>
              <a:rPr lang="en-US" sz="2200" b="1" dirty="0">
                <a:solidFill>
                  <a:schemeClr val="accent6"/>
                </a:solidFill>
              </a:rPr>
              <a:t> induction with a plan for transplant</a:t>
            </a:r>
          </a:p>
          <a:p>
            <a:r>
              <a:rPr lang="en-US" sz="2200" b="1" dirty="0"/>
              <a:t>Questions</a:t>
            </a:r>
            <a:endParaRPr lang="en-US" sz="2200" dirty="0"/>
          </a:p>
          <a:p>
            <a:pPr marL="228600" indent="-219075">
              <a:buFont typeface="Arial" panose="020B0604020202020204" pitchFamily="34" charset="0"/>
              <a:buChar char="•"/>
            </a:pPr>
            <a:r>
              <a:rPr lang="en-US" sz="2200" dirty="0"/>
              <a:t>Myeloma in young patients?</a:t>
            </a:r>
          </a:p>
          <a:p>
            <a:pPr marL="228600" indent="-219075">
              <a:buFont typeface="Arial" panose="020B0604020202020204" pitchFamily="34" charset="0"/>
              <a:buChar char="•"/>
            </a:pPr>
            <a:r>
              <a:rPr lang="en-US" sz="2200" dirty="0"/>
              <a:t>How, if at all, does your treatment approach to relapsed myeloma change if the patient still has del(17p) disease?</a:t>
            </a:r>
          </a:p>
          <a:p>
            <a:pPr marL="228600" indent="-219075">
              <a:buFont typeface="Arial" panose="020B0604020202020204" pitchFamily="34" charset="0"/>
              <a:buChar char="•"/>
            </a:pPr>
            <a:r>
              <a:rPr lang="en-US" sz="2200" dirty="0"/>
              <a:t>Current role of transplant for high- and standard-risk disease?</a:t>
            </a:r>
          </a:p>
          <a:p>
            <a:pPr marL="228600" indent="-219075">
              <a:buFont typeface="Arial" panose="020B0604020202020204" pitchFamily="34" charset="0"/>
              <a:buChar char="•"/>
            </a:pPr>
            <a:r>
              <a:rPr lang="en-US" sz="2200" dirty="0"/>
              <a:t>Current or future role of CAR T, </a:t>
            </a:r>
            <a:r>
              <a:rPr lang="en-US" sz="2200" dirty="0" err="1"/>
              <a:t>bispecifics</a:t>
            </a:r>
            <a:r>
              <a:rPr lang="en-US" sz="2200" dirty="0"/>
              <a:t> for high- and standard-risk disease?</a:t>
            </a:r>
          </a:p>
          <a:p>
            <a:pPr marL="228600" indent="-219075">
              <a:buFont typeface="Arial" panose="020B0604020202020204" pitchFamily="34" charset="0"/>
              <a:buChar char="•"/>
            </a:pPr>
            <a:r>
              <a:rPr lang="en-US" sz="2200" dirty="0"/>
              <a:t>MRD and duration of maintenance therapy?</a:t>
            </a:r>
          </a:p>
          <a:p>
            <a:pPr marL="228600" indent="-219075">
              <a:buFont typeface="Arial" panose="020B0604020202020204" pitchFamily="34" charset="0"/>
              <a:buChar char="•"/>
            </a:pPr>
            <a:r>
              <a:rPr lang="en-US" sz="2200" dirty="0"/>
              <a:t>Interesting ongoing trials in the up-front setting? DETERMINATION-2?</a:t>
            </a:r>
          </a:p>
        </p:txBody>
      </p:sp>
      <p:sp>
        <p:nvSpPr>
          <p:cNvPr id="3" name="Title 1">
            <a:extLst>
              <a:ext uri="{FF2B5EF4-FFF2-40B4-BE49-F238E27FC236}">
                <a16:creationId xmlns:a16="http://schemas.microsoft.com/office/drawing/2014/main" id="{941091EA-F209-7475-08AB-6FE46E2FFF74}"/>
              </a:ext>
            </a:extLst>
          </p:cNvPr>
          <p:cNvSpPr txBox="1">
            <a:spLocks/>
          </p:cNvSpPr>
          <p:nvPr/>
        </p:nvSpPr>
        <p:spPr bwMode="auto">
          <a:xfrm>
            <a:off x="0" y="1805137"/>
            <a:ext cx="2243667"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Hussein</a:t>
            </a:r>
          </a:p>
        </p:txBody>
      </p:sp>
      <p:pic>
        <p:nvPicPr>
          <p:cNvPr id="7" name="Picture 6">
            <a:extLst>
              <a:ext uri="{FF2B5EF4-FFF2-40B4-BE49-F238E27FC236}">
                <a16:creationId xmlns:a16="http://schemas.microsoft.com/office/drawing/2014/main" id="{FF987C60-A24F-2001-1F1F-310720B2AD6F}"/>
              </a:ext>
            </a:extLst>
          </p:cNvPr>
          <p:cNvPicPr>
            <a:picLocks noChangeAspect="1"/>
          </p:cNvPicPr>
          <p:nvPr/>
        </p:nvPicPr>
        <p:blipFill rotWithShape="1">
          <a:blip r:embed="rId3"/>
          <a:srcRect l="26655" t="15918" r="26193"/>
          <a:stretch>
            <a:fillRect/>
          </a:stretch>
        </p:blipFill>
        <p:spPr>
          <a:xfrm>
            <a:off x="334963" y="251240"/>
            <a:ext cx="1431227" cy="1435608"/>
          </a:xfrm>
          <a:prstGeom prst="ellipse">
            <a:avLst/>
          </a:prstGeom>
          <a:effectLst/>
        </p:spPr>
      </p:pic>
    </p:spTree>
    <p:extLst>
      <p:ext uri="{BB962C8B-B14F-4D97-AF65-F5344CB8AC3E}">
        <p14:creationId xmlns:p14="http://schemas.microsoft.com/office/powerpoint/2010/main" val="406948827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18B1D-3723-B008-148B-CB32E7CA101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83DFC1A-D9C6-99E6-7E14-CE65C5CE2D78}"/>
              </a:ext>
            </a:extLst>
          </p:cNvPr>
          <p:cNvSpPr/>
          <p:nvPr/>
        </p:nvSpPr>
        <p:spPr bwMode="auto">
          <a:xfrm>
            <a:off x="661639" y="4624039"/>
            <a:ext cx="11047141" cy="1048215"/>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B07B19AA-C785-0E43-B762-4E2076A5F3B1}"/>
              </a:ext>
            </a:extLst>
          </p:cNvPr>
          <p:cNvSpPr/>
          <p:nvPr/>
        </p:nvSpPr>
        <p:spPr bwMode="auto">
          <a:xfrm>
            <a:off x="661639" y="2594517"/>
            <a:ext cx="11047141" cy="1048215"/>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CA48728A-7173-6009-89B9-1F8C47ECE65B}"/>
              </a:ext>
            </a:extLst>
          </p:cNvPr>
          <p:cNvSpPr>
            <a:spLocks noGrp="1"/>
          </p:cNvSpPr>
          <p:nvPr>
            <p:ph type="title"/>
          </p:nvPr>
        </p:nvSpPr>
        <p:spPr/>
        <p:txBody>
          <a:bodyPr/>
          <a:lstStyle/>
          <a:p>
            <a:pPr>
              <a:spcBef>
                <a:spcPts val="1200"/>
              </a:spcBef>
            </a:pPr>
            <a:r>
              <a:rPr lang="en-US" dirty="0" err="1">
                <a:solidFill>
                  <a:srgbClr val="0432FF"/>
                </a:solidFill>
              </a:rPr>
              <a:t>CELMoDs</a:t>
            </a:r>
            <a:r>
              <a:rPr lang="en-US" dirty="0">
                <a:solidFill>
                  <a:srgbClr val="0432FF"/>
                </a:solidFill>
              </a:rPr>
              <a:t> (</a:t>
            </a:r>
            <a:r>
              <a:rPr lang="en-US" dirty="0" err="1">
                <a:solidFill>
                  <a:srgbClr val="0432FF"/>
                </a:solidFill>
              </a:rPr>
              <a:t>Cereblon</a:t>
            </a:r>
            <a:r>
              <a:rPr lang="en-US" dirty="0">
                <a:solidFill>
                  <a:srgbClr val="0432FF"/>
                </a:solidFill>
              </a:rPr>
              <a:t> E3 Ligase Modulators)</a:t>
            </a:r>
            <a:endParaRPr lang="en-US" sz="2400" dirty="0">
              <a:solidFill>
                <a:srgbClr val="0432FF"/>
              </a:solidFill>
            </a:endParaRPr>
          </a:p>
        </p:txBody>
      </p:sp>
      <p:sp>
        <p:nvSpPr>
          <p:cNvPr id="3" name="Content Placeholder 2">
            <a:extLst>
              <a:ext uri="{FF2B5EF4-FFF2-40B4-BE49-F238E27FC236}">
                <a16:creationId xmlns:a16="http://schemas.microsoft.com/office/drawing/2014/main" id="{3A8B6440-1776-CDFC-C501-55B8F058F189}"/>
              </a:ext>
            </a:extLst>
          </p:cNvPr>
          <p:cNvSpPr>
            <a:spLocks noGrp="1"/>
          </p:cNvSpPr>
          <p:nvPr>
            <p:ph idx="1"/>
          </p:nvPr>
        </p:nvSpPr>
        <p:spPr/>
        <p:txBody>
          <a:bodyPr/>
          <a:lstStyle/>
          <a:p>
            <a:pPr marL="119063" lvl="1" indent="0">
              <a:lnSpc>
                <a:spcPct val="100000"/>
              </a:lnSpc>
              <a:spcBef>
                <a:spcPts val="200"/>
              </a:spcBef>
              <a:buNone/>
            </a:pPr>
            <a:r>
              <a:rPr lang="en-US" sz="1800" dirty="0">
                <a:solidFill>
                  <a:schemeClr val="tx1"/>
                </a:solidFill>
              </a:rPr>
              <a:t>Select Datasets</a:t>
            </a:r>
          </a:p>
          <a:p>
            <a:pPr marL="404813" lvl="1" indent="-285750">
              <a:lnSpc>
                <a:spcPct val="100000"/>
              </a:lnSpc>
              <a:spcBef>
                <a:spcPts val="200"/>
              </a:spcBef>
              <a:buFont typeface="Arial" panose="020B0604020202020204" pitchFamily="34" charset="0"/>
              <a:buChar char="•"/>
            </a:pPr>
            <a:r>
              <a:rPr lang="en-US" sz="1800" b="0" dirty="0" err="1">
                <a:solidFill>
                  <a:schemeClr val="tx1"/>
                </a:solidFill>
              </a:rPr>
              <a:t>Lonial</a:t>
            </a:r>
            <a:r>
              <a:rPr lang="en-US" sz="1800" b="0" dirty="0">
                <a:solidFill>
                  <a:schemeClr val="tx1"/>
                </a:solidFill>
              </a:rPr>
              <a:t> S et al. </a:t>
            </a:r>
            <a:r>
              <a:rPr lang="en-US" sz="1800" b="0" dirty="0" err="1">
                <a:solidFill>
                  <a:schemeClr val="tx1"/>
                </a:solidFill>
              </a:rPr>
              <a:t>Iberdomide</a:t>
            </a:r>
            <a:r>
              <a:rPr lang="en-US" sz="1800" b="0" dirty="0">
                <a:solidFill>
                  <a:schemeClr val="tx1"/>
                </a:solidFill>
              </a:rPr>
              <a:t> plus Daratumumab and Dexamethasone versus Daratumumab, Bortezomib, and Dexamethasone in Patients with Relapsed or Refractory Multiple Myeloma (EXCALIBERRRMM): An Open-label, </a:t>
            </a:r>
            <a:r>
              <a:rPr lang="en-US" sz="1800" b="0" dirty="0" err="1">
                <a:solidFill>
                  <a:schemeClr val="tx1"/>
                </a:solidFill>
              </a:rPr>
              <a:t>Randomised</a:t>
            </a:r>
            <a:r>
              <a:rPr lang="en-US" sz="1800" b="0" dirty="0">
                <a:solidFill>
                  <a:schemeClr val="tx1"/>
                </a:solidFill>
              </a:rPr>
              <a:t>, Controlled, Phase 3 Trial. </a:t>
            </a:r>
            <a:r>
              <a:rPr lang="en-US" sz="1800" b="0" i="1" dirty="0">
                <a:solidFill>
                  <a:schemeClr val="tx1"/>
                </a:solidFill>
              </a:rPr>
              <a:t>Lancet Oncol </a:t>
            </a:r>
            <a:r>
              <a:rPr lang="en-US" sz="1800" b="0" dirty="0">
                <a:solidFill>
                  <a:schemeClr val="tx1"/>
                </a:solidFill>
              </a:rPr>
              <a:t>2026 September 25;[Online ahead of print].</a:t>
            </a:r>
          </a:p>
          <a:p>
            <a:pPr marL="290513" lvl="1" indent="-171450">
              <a:lnSpc>
                <a:spcPct val="100000"/>
              </a:lnSpc>
              <a:spcBef>
                <a:spcPts val="200"/>
              </a:spcBef>
              <a:buFont typeface="Arial" panose="020B0604020202020204" pitchFamily="34" charset="0"/>
              <a:buChar char="•"/>
            </a:pPr>
            <a:endParaRPr lang="en-US" sz="800" b="0" dirty="0">
              <a:solidFill>
                <a:schemeClr val="tx1"/>
              </a:solidFill>
            </a:endParaRPr>
          </a:p>
          <a:p>
            <a:pPr marL="404813" lvl="1" indent="-285750">
              <a:lnSpc>
                <a:spcPct val="100000"/>
              </a:lnSpc>
              <a:spcBef>
                <a:spcPts val="200"/>
              </a:spcBef>
              <a:buFont typeface="Arial" panose="020B0604020202020204" pitchFamily="34" charset="0"/>
              <a:buChar char="•"/>
            </a:pPr>
            <a:r>
              <a:rPr lang="en-US" sz="1800" b="0" dirty="0" err="1">
                <a:solidFill>
                  <a:schemeClr val="bg1"/>
                </a:solidFill>
              </a:rPr>
              <a:t>Lonial</a:t>
            </a:r>
            <a:r>
              <a:rPr lang="en-US" sz="1800" b="0" dirty="0">
                <a:solidFill>
                  <a:schemeClr val="bg1"/>
                </a:solidFill>
              </a:rPr>
              <a:t> S et al. </a:t>
            </a:r>
            <a:r>
              <a:rPr lang="en-US" sz="1800" b="0" dirty="0" err="1">
                <a:solidFill>
                  <a:schemeClr val="bg1"/>
                </a:solidFill>
              </a:rPr>
              <a:t>Iberdomide</a:t>
            </a:r>
            <a:r>
              <a:rPr lang="en-US" sz="1800" b="0" dirty="0">
                <a:solidFill>
                  <a:schemeClr val="bg1"/>
                </a:solidFill>
              </a:rPr>
              <a:t>, Daratumumab, Dexamethasone (</a:t>
            </a:r>
            <a:r>
              <a:rPr lang="en-US" sz="1800" b="0" dirty="0" err="1">
                <a:solidFill>
                  <a:schemeClr val="bg1"/>
                </a:solidFill>
              </a:rPr>
              <a:t>IberDd</a:t>
            </a:r>
            <a:r>
              <a:rPr lang="en-US" sz="1800" b="0" dirty="0">
                <a:solidFill>
                  <a:schemeClr val="bg1"/>
                </a:solidFill>
              </a:rPr>
              <a:t>) vs Daratumumab, Bortezomib, Dexamethasone (</a:t>
            </a:r>
            <a:r>
              <a:rPr lang="en-US" sz="1800" b="0" dirty="0" err="1">
                <a:solidFill>
                  <a:schemeClr val="bg1"/>
                </a:solidFill>
              </a:rPr>
              <a:t>DVd</a:t>
            </a:r>
            <a:r>
              <a:rPr lang="en-US" sz="1800" b="0" dirty="0">
                <a:solidFill>
                  <a:schemeClr val="bg1"/>
                </a:solidFill>
              </a:rPr>
              <a:t>) in Patients With Relapsed/Refractory Multiple Myeloma (RRMM): Results from EXCALIBER-RRMM Phase 3 Study. IMS 2026;Abstract LBA-12. </a:t>
            </a:r>
          </a:p>
          <a:p>
            <a:pPr marL="119063" lvl="1" indent="0">
              <a:lnSpc>
                <a:spcPct val="100000"/>
              </a:lnSpc>
              <a:spcBef>
                <a:spcPts val="200"/>
              </a:spcBef>
              <a:buNone/>
            </a:pPr>
            <a:endParaRPr lang="en-US" sz="800" b="0" dirty="0">
              <a:solidFill>
                <a:schemeClr val="tx1"/>
              </a:solidFill>
            </a:endParaRPr>
          </a:p>
          <a:p>
            <a:pPr marL="404813" lvl="1" indent="-285750">
              <a:lnSpc>
                <a:spcPct val="100000"/>
              </a:lnSpc>
              <a:spcBef>
                <a:spcPts val="200"/>
              </a:spcBef>
              <a:buFont typeface="Arial" panose="020B0604020202020204" pitchFamily="34" charset="0"/>
              <a:buChar char="•"/>
            </a:pPr>
            <a:r>
              <a:rPr lang="en-US" sz="1800" b="0" dirty="0">
                <a:solidFill>
                  <a:schemeClr val="tx1"/>
                </a:solidFill>
              </a:rPr>
              <a:t>Richardson PG et al. </a:t>
            </a:r>
            <a:r>
              <a:rPr lang="en-US" sz="1800" b="0" dirty="0" err="1">
                <a:solidFill>
                  <a:schemeClr val="tx1"/>
                </a:solidFill>
              </a:rPr>
              <a:t>Mezigdomide</a:t>
            </a:r>
            <a:r>
              <a:rPr lang="en-US" sz="1800" b="0" dirty="0">
                <a:solidFill>
                  <a:schemeClr val="tx1"/>
                </a:solidFill>
              </a:rPr>
              <a:t>, Carfilzomib, and Dexamethasone (</a:t>
            </a:r>
            <a:r>
              <a:rPr lang="en-US" sz="1800" b="0" dirty="0" err="1">
                <a:solidFill>
                  <a:schemeClr val="tx1"/>
                </a:solidFill>
              </a:rPr>
              <a:t>MeziKd</a:t>
            </a:r>
            <a:r>
              <a:rPr lang="en-US" sz="1800" b="0" dirty="0">
                <a:solidFill>
                  <a:schemeClr val="tx1"/>
                </a:solidFill>
              </a:rPr>
              <a:t>) vs Carfilzomib and Dexamethasone (</a:t>
            </a:r>
            <a:r>
              <a:rPr lang="en-US" sz="1800" b="0" dirty="0" err="1">
                <a:solidFill>
                  <a:schemeClr val="tx1"/>
                </a:solidFill>
              </a:rPr>
              <a:t>Kd</a:t>
            </a:r>
            <a:r>
              <a:rPr lang="en-US" sz="1800" b="0" dirty="0">
                <a:solidFill>
                  <a:schemeClr val="tx1"/>
                </a:solidFill>
              </a:rPr>
              <a:t>) in Relapsed/Refractory Multiple Myeloma (RRMM): Results from the Phase 3 SUCCESSOR-2 Trial. ASCO 2026;Abstract LBA7506.</a:t>
            </a:r>
          </a:p>
          <a:p>
            <a:pPr marL="290513" lvl="1" indent="-171450">
              <a:lnSpc>
                <a:spcPct val="100000"/>
              </a:lnSpc>
              <a:spcBef>
                <a:spcPts val="200"/>
              </a:spcBef>
              <a:buFont typeface="Arial" panose="020B0604020202020204" pitchFamily="34" charset="0"/>
              <a:buChar char="•"/>
            </a:pPr>
            <a:endParaRPr lang="en-US" sz="800" b="0" dirty="0">
              <a:solidFill>
                <a:schemeClr val="tx1"/>
              </a:solidFill>
            </a:endParaRPr>
          </a:p>
          <a:p>
            <a:pPr marL="404813" lvl="1" indent="-285750">
              <a:lnSpc>
                <a:spcPct val="100000"/>
              </a:lnSpc>
              <a:spcBef>
                <a:spcPts val="200"/>
              </a:spcBef>
              <a:buFont typeface="Arial" panose="020B0604020202020204" pitchFamily="34" charset="0"/>
              <a:buChar char="•"/>
            </a:pPr>
            <a:r>
              <a:rPr lang="en-US" sz="1800" b="0" dirty="0">
                <a:solidFill>
                  <a:schemeClr val="bg1"/>
                </a:solidFill>
              </a:rPr>
              <a:t>Dimopoulos MA et al. </a:t>
            </a:r>
            <a:r>
              <a:rPr lang="en-US" sz="1800" b="0" dirty="0" err="1">
                <a:solidFill>
                  <a:schemeClr val="bg1"/>
                </a:solidFill>
              </a:rPr>
              <a:t>Mezigdomide</a:t>
            </a:r>
            <a:r>
              <a:rPr lang="en-US" sz="1800" b="0" dirty="0">
                <a:solidFill>
                  <a:schemeClr val="bg1"/>
                </a:solidFill>
              </a:rPr>
              <a:t>, Carfilzomib, and Dexamethasone versus Carfilzomib and Dexamethasone in Patients with Relapsed or Refractory Multiple Myeloma (SUCCESSOR-2): A Phase 3, Open-Label, Randomized Controlled Trial. </a:t>
            </a:r>
            <a:r>
              <a:rPr lang="en-US" sz="1800" b="0" i="1" dirty="0">
                <a:solidFill>
                  <a:schemeClr val="bg1"/>
                </a:solidFill>
              </a:rPr>
              <a:t>Lancet </a:t>
            </a:r>
            <a:r>
              <a:rPr lang="en-US" sz="1800" b="0" dirty="0">
                <a:solidFill>
                  <a:schemeClr val="bg1"/>
                </a:solidFill>
              </a:rPr>
              <a:t>2026;408(10551):219-33. </a:t>
            </a:r>
          </a:p>
          <a:p>
            <a:pPr marL="404813" lvl="1" indent="-285750">
              <a:lnSpc>
                <a:spcPct val="100000"/>
              </a:lnSpc>
              <a:spcBef>
                <a:spcPts val="200"/>
              </a:spcBef>
              <a:buFont typeface="Arial" panose="020B0604020202020204" pitchFamily="34" charset="0"/>
              <a:buChar char="•"/>
            </a:pPr>
            <a:endParaRPr lang="en-US" sz="800" b="0" dirty="0">
              <a:solidFill>
                <a:schemeClr val="tx1"/>
              </a:solidFill>
            </a:endParaRPr>
          </a:p>
          <a:p>
            <a:pPr marL="404813" lvl="1" indent="-285750">
              <a:lnSpc>
                <a:spcPct val="100000"/>
              </a:lnSpc>
              <a:spcBef>
                <a:spcPts val="200"/>
              </a:spcBef>
              <a:buFont typeface="Arial" panose="020B0604020202020204" pitchFamily="34" charset="0"/>
              <a:buChar char="•"/>
            </a:pPr>
            <a:r>
              <a:rPr lang="en-US" sz="1800" b="0" dirty="0">
                <a:solidFill>
                  <a:schemeClr val="tx1"/>
                </a:solidFill>
              </a:rPr>
              <a:t>Dimopoulos MA et al. </a:t>
            </a:r>
            <a:r>
              <a:rPr lang="en-US" sz="1800" b="0" dirty="0" err="1">
                <a:solidFill>
                  <a:schemeClr val="tx1"/>
                </a:solidFill>
              </a:rPr>
              <a:t>Mezigdomide</a:t>
            </a:r>
            <a:r>
              <a:rPr lang="en-US" sz="1800" b="0" dirty="0">
                <a:solidFill>
                  <a:schemeClr val="tx1"/>
                </a:solidFill>
              </a:rPr>
              <a:t>, Carfilzomib, and Dexamethasone (</a:t>
            </a:r>
            <a:r>
              <a:rPr lang="en-US" sz="1800" b="0" dirty="0" err="1">
                <a:solidFill>
                  <a:schemeClr val="tx1"/>
                </a:solidFill>
              </a:rPr>
              <a:t>MeziKd</a:t>
            </a:r>
            <a:r>
              <a:rPr lang="en-US" sz="1800" b="0" dirty="0">
                <a:solidFill>
                  <a:schemeClr val="tx1"/>
                </a:solidFill>
              </a:rPr>
              <a:t>) vs Carfilzomib and Dexamethasone (</a:t>
            </a:r>
            <a:r>
              <a:rPr lang="en-US" sz="1800" b="0" dirty="0" err="1">
                <a:solidFill>
                  <a:schemeClr val="tx1"/>
                </a:solidFill>
              </a:rPr>
              <a:t>Kd</a:t>
            </a:r>
            <a:r>
              <a:rPr lang="en-US" sz="1800" b="0" dirty="0">
                <a:solidFill>
                  <a:schemeClr val="tx1"/>
                </a:solidFill>
              </a:rPr>
              <a:t>) in Relapsed/Refractory Multiple Myeloma (RRMM): Results from the Phase 3 SUCCESSOR-2 trial. IMS 2026;Abstract PA-305.</a:t>
            </a:r>
          </a:p>
        </p:txBody>
      </p:sp>
    </p:spTree>
    <p:extLst>
      <p:ext uri="{BB962C8B-B14F-4D97-AF65-F5344CB8AC3E}">
        <p14:creationId xmlns:p14="http://schemas.microsoft.com/office/powerpoint/2010/main" val="214918387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7EFF5-B264-43F8-5A93-C2FB3D19DF52}"/>
              </a:ext>
            </a:extLst>
          </p:cNvPr>
          <p:cNvSpPr>
            <a:spLocks noGrp="1"/>
          </p:cNvSpPr>
          <p:nvPr>
            <p:ph type="title"/>
          </p:nvPr>
        </p:nvSpPr>
        <p:spPr/>
        <p:txBody>
          <a:bodyPr lIns="0" rIns="0"/>
          <a:lstStyle/>
          <a:p>
            <a:r>
              <a:rPr lang="en-US" sz="3600" dirty="0"/>
              <a:t>CELMoDs: summary of pharmacodynamics</a:t>
            </a:r>
            <a:br>
              <a:rPr lang="en-US" sz="3600" dirty="0"/>
            </a:br>
            <a:r>
              <a:rPr lang="en-US" sz="2400" dirty="0"/>
              <a:t>Enhanced effects seen with anti-MM agents, potential mechanisms of resistance</a:t>
            </a:r>
            <a:endParaRPr lang="en-GB" dirty="0"/>
          </a:p>
        </p:txBody>
      </p:sp>
      <p:sp>
        <p:nvSpPr>
          <p:cNvPr id="3" name="Text Placeholder 2">
            <a:extLst>
              <a:ext uri="{FF2B5EF4-FFF2-40B4-BE49-F238E27FC236}">
                <a16:creationId xmlns:a16="http://schemas.microsoft.com/office/drawing/2014/main" id="{1B929817-9A8B-E70A-60B4-BE299D20CD1F}"/>
              </a:ext>
            </a:extLst>
          </p:cNvPr>
          <p:cNvSpPr>
            <a:spLocks noGrp="1"/>
          </p:cNvSpPr>
          <p:nvPr>
            <p:ph type="body" sz="quarter" idx="10"/>
          </p:nvPr>
        </p:nvSpPr>
        <p:spPr>
          <a:xfrm>
            <a:off x="166346" y="6419854"/>
            <a:ext cx="6467958" cy="371644"/>
          </a:xfrm>
        </p:spPr>
        <p:txBody>
          <a:bodyPr/>
          <a:lstStyle/>
          <a:p>
            <a:r>
              <a:rPr lang="en-GB" sz="1200" dirty="0"/>
              <a:t>Mo CC, et al. Expert </a:t>
            </a:r>
            <a:r>
              <a:rPr lang="en-GB" sz="1200" dirty="0" err="1"/>
              <a:t>Opin</a:t>
            </a:r>
            <a:r>
              <a:rPr lang="en-GB" sz="1200" dirty="0"/>
              <a:t> Emerg Drugs 2025;30(3):209–19.</a:t>
            </a:r>
          </a:p>
        </p:txBody>
      </p:sp>
      <p:grpSp>
        <p:nvGrpSpPr>
          <p:cNvPr id="4" name="Group 3">
            <a:extLst>
              <a:ext uri="{FF2B5EF4-FFF2-40B4-BE49-F238E27FC236}">
                <a16:creationId xmlns:a16="http://schemas.microsoft.com/office/drawing/2014/main" id="{EE492833-B510-EA36-E22C-999623EDA496}"/>
              </a:ext>
            </a:extLst>
          </p:cNvPr>
          <p:cNvGrpSpPr/>
          <p:nvPr/>
        </p:nvGrpSpPr>
        <p:grpSpPr>
          <a:xfrm>
            <a:off x="4733025" y="3534776"/>
            <a:ext cx="2339578" cy="2788107"/>
            <a:chOff x="4733025" y="3534776"/>
            <a:chExt cx="2339578" cy="2788107"/>
          </a:xfrm>
        </p:grpSpPr>
        <p:sp>
          <p:nvSpPr>
            <p:cNvPr id="5" name="Teardrop 4">
              <a:extLst>
                <a:ext uri="{FF2B5EF4-FFF2-40B4-BE49-F238E27FC236}">
                  <a16:creationId xmlns:a16="http://schemas.microsoft.com/office/drawing/2014/main" id="{2EEAD3F5-4FF7-11D4-D31C-11A2C4AD60F4}"/>
                </a:ext>
              </a:extLst>
            </p:cNvPr>
            <p:cNvSpPr/>
            <p:nvPr/>
          </p:nvSpPr>
          <p:spPr>
            <a:xfrm>
              <a:off x="4733025" y="3834950"/>
              <a:ext cx="853020" cy="407802"/>
            </a:xfrm>
            <a:prstGeom prst="teardro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RBX1</a:t>
              </a:r>
            </a:p>
          </p:txBody>
        </p:sp>
        <p:sp>
          <p:nvSpPr>
            <p:cNvPr id="6" name="Parallelogram 5">
              <a:extLst>
                <a:ext uri="{FF2B5EF4-FFF2-40B4-BE49-F238E27FC236}">
                  <a16:creationId xmlns:a16="http://schemas.microsoft.com/office/drawing/2014/main" id="{7D99239A-DE97-59E3-4FD1-68FC4CA1D583}"/>
                </a:ext>
              </a:extLst>
            </p:cNvPr>
            <p:cNvSpPr/>
            <p:nvPr/>
          </p:nvSpPr>
          <p:spPr>
            <a:xfrm>
              <a:off x="6143168" y="3750384"/>
              <a:ext cx="929435" cy="407320"/>
            </a:xfrm>
            <a:prstGeom prst="parallelogram">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DDB1</a:t>
              </a:r>
            </a:p>
          </p:txBody>
        </p:sp>
        <p:sp>
          <p:nvSpPr>
            <p:cNvPr id="7" name="Flowchart: Terminator 6">
              <a:extLst>
                <a:ext uri="{FF2B5EF4-FFF2-40B4-BE49-F238E27FC236}">
                  <a16:creationId xmlns:a16="http://schemas.microsoft.com/office/drawing/2014/main" id="{EB02B97B-577D-24FC-BA03-2DC2A907D7C4}"/>
                </a:ext>
              </a:extLst>
            </p:cNvPr>
            <p:cNvSpPr/>
            <p:nvPr/>
          </p:nvSpPr>
          <p:spPr>
            <a:xfrm>
              <a:off x="5242980" y="3534776"/>
              <a:ext cx="1205184" cy="407802"/>
            </a:xfrm>
            <a:prstGeom prst="flowChartTermina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CUL4A</a:t>
              </a:r>
            </a:p>
          </p:txBody>
        </p:sp>
        <p:sp>
          <p:nvSpPr>
            <p:cNvPr id="8" name="Flowchart: Stored Data 1">
              <a:extLst>
                <a:ext uri="{FF2B5EF4-FFF2-40B4-BE49-F238E27FC236}">
                  <a16:creationId xmlns:a16="http://schemas.microsoft.com/office/drawing/2014/main" id="{AF562F52-B00D-8526-4537-F4E5E0D285AA}"/>
                </a:ext>
              </a:extLst>
            </p:cNvPr>
            <p:cNvSpPr/>
            <p:nvPr/>
          </p:nvSpPr>
          <p:spPr>
            <a:xfrm rot="7168036">
              <a:off x="5920871" y="4151281"/>
              <a:ext cx="653377" cy="519245"/>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410 w 10000"/>
                <a:gd name="connsiteY2" fmla="*/ 4774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998 w 10002"/>
                <a:gd name="connsiteY0" fmla="*/ 928 h 10000"/>
                <a:gd name="connsiteX1" fmla="*/ 10002 w 10002"/>
                <a:gd name="connsiteY1" fmla="*/ 0 h 10000"/>
                <a:gd name="connsiteX2" fmla="*/ 6412 w 10002"/>
                <a:gd name="connsiteY2" fmla="*/ 4774 h 10000"/>
                <a:gd name="connsiteX3" fmla="*/ 10002 w 10002"/>
                <a:gd name="connsiteY3" fmla="*/ 10000 h 10000"/>
                <a:gd name="connsiteX4" fmla="*/ 1669 w 10002"/>
                <a:gd name="connsiteY4" fmla="*/ 10000 h 10000"/>
                <a:gd name="connsiteX5" fmla="*/ 2 w 10002"/>
                <a:gd name="connsiteY5" fmla="*/ 5000 h 10000"/>
                <a:gd name="connsiteX6" fmla="*/ 1998 w 10002"/>
                <a:gd name="connsiteY6" fmla="*/ 928 h 10000"/>
                <a:gd name="connsiteX0" fmla="*/ 1998 w 10002"/>
                <a:gd name="connsiteY0" fmla="*/ 928 h 10000"/>
                <a:gd name="connsiteX1" fmla="*/ 10002 w 10002"/>
                <a:gd name="connsiteY1" fmla="*/ 0 h 10000"/>
                <a:gd name="connsiteX2" fmla="*/ 6412 w 10002"/>
                <a:gd name="connsiteY2" fmla="*/ 4774 h 10000"/>
                <a:gd name="connsiteX3" fmla="*/ 10002 w 10002"/>
                <a:gd name="connsiteY3" fmla="*/ 10000 h 10000"/>
                <a:gd name="connsiteX4" fmla="*/ 1755 w 10002"/>
                <a:gd name="connsiteY4" fmla="*/ 8943 h 10000"/>
                <a:gd name="connsiteX5" fmla="*/ 2 w 10002"/>
                <a:gd name="connsiteY5" fmla="*/ 5000 h 10000"/>
                <a:gd name="connsiteX6" fmla="*/ 1998 w 10002"/>
                <a:gd name="connsiteY6" fmla="*/ 928 h 10000"/>
                <a:gd name="connsiteX0" fmla="*/ 2841 w 10020"/>
                <a:gd name="connsiteY0" fmla="*/ 0 h 13244"/>
                <a:gd name="connsiteX1" fmla="*/ 10020 w 10020"/>
                <a:gd name="connsiteY1" fmla="*/ 3244 h 13244"/>
                <a:gd name="connsiteX2" fmla="*/ 6430 w 10020"/>
                <a:gd name="connsiteY2" fmla="*/ 8018 h 13244"/>
                <a:gd name="connsiteX3" fmla="*/ 10020 w 10020"/>
                <a:gd name="connsiteY3" fmla="*/ 13244 h 13244"/>
                <a:gd name="connsiteX4" fmla="*/ 1773 w 10020"/>
                <a:gd name="connsiteY4" fmla="*/ 12187 h 13244"/>
                <a:gd name="connsiteX5" fmla="*/ 20 w 10020"/>
                <a:gd name="connsiteY5" fmla="*/ 8244 h 13244"/>
                <a:gd name="connsiteX6" fmla="*/ 2841 w 10020"/>
                <a:gd name="connsiteY6" fmla="*/ 0 h 13244"/>
                <a:gd name="connsiteX0" fmla="*/ 2726 w 10017"/>
                <a:gd name="connsiteY0" fmla="*/ 774 h 10000"/>
                <a:gd name="connsiteX1" fmla="*/ 10017 w 10017"/>
                <a:gd name="connsiteY1" fmla="*/ 0 h 10000"/>
                <a:gd name="connsiteX2" fmla="*/ 6427 w 10017"/>
                <a:gd name="connsiteY2" fmla="*/ 4774 h 10000"/>
                <a:gd name="connsiteX3" fmla="*/ 10017 w 10017"/>
                <a:gd name="connsiteY3" fmla="*/ 10000 h 10000"/>
                <a:gd name="connsiteX4" fmla="*/ 1770 w 10017"/>
                <a:gd name="connsiteY4" fmla="*/ 8943 h 10000"/>
                <a:gd name="connsiteX5" fmla="*/ 17 w 10017"/>
                <a:gd name="connsiteY5" fmla="*/ 5000 h 10000"/>
                <a:gd name="connsiteX6" fmla="*/ 2726 w 10017"/>
                <a:gd name="connsiteY6" fmla="*/ 774 h 10000"/>
                <a:gd name="connsiteX0" fmla="*/ 2726 w 10017"/>
                <a:gd name="connsiteY0" fmla="*/ 774 h 11928"/>
                <a:gd name="connsiteX1" fmla="*/ 10017 w 10017"/>
                <a:gd name="connsiteY1" fmla="*/ 0 h 11928"/>
                <a:gd name="connsiteX2" fmla="*/ 6427 w 10017"/>
                <a:gd name="connsiteY2" fmla="*/ 4774 h 11928"/>
                <a:gd name="connsiteX3" fmla="*/ 9779 w 10017"/>
                <a:gd name="connsiteY3" fmla="*/ 11928 h 11928"/>
                <a:gd name="connsiteX4" fmla="*/ 1770 w 10017"/>
                <a:gd name="connsiteY4" fmla="*/ 8943 h 11928"/>
                <a:gd name="connsiteX5" fmla="*/ 17 w 10017"/>
                <a:gd name="connsiteY5" fmla="*/ 5000 h 11928"/>
                <a:gd name="connsiteX6" fmla="*/ 2726 w 10017"/>
                <a:gd name="connsiteY6" fmla="*/ 774 h 11928"/>
                <a:gd name="connsiteX0" fmla="*/ 2726 w 9936"/>
                <a:gd name="connsiteY0" fmla="*/ 1436 h 12590"/>
                <a:gd name="connsiteX1" fmla="*/ 9936 w 9936"/>
                <a:gd name="connsiteY1" fmla="*/ 0 h 12590"/>
                <a:gd name="connsiteX2" fmla="*/ 6427 w 9936"/>
                <a:gd name="connsiteY2" fmla="*/ 5436 h 12590"/>
                <a:gd name="connsiteX3" fmla="*/ 9779 w 9936"/>
                <a:gd name="connsiteY3" fmla="*/ 12590 h 12590"/>
                <a:gd name="connsiteX4" fmla="*/ 1770 w 9936"/>
                <a:gd name="connsiteY4" fmla="*/ 9605 h 12590"/>
                <a:gd name="connsiteX5" fmla="*/ 17 w 9936"/>
                <a:gd name="connsiteY5" fmla="*/ 5662 h 12590"/>
                <a:gd name="connsiteX6" fmla="*/ 2726 w 9936"/>
                <a:gd name="connsiteY6" fmla="*/ 1436 h 12590"/>
                <a:gd name="connsiteX0" fmla="*/ 2744 w 10000"/>
                <a:gd name="connsiteY0" fmla="*/ 1141 h 10000"/>
                <a:gd name="connsiteX1" fmla="*/ 10000 w 10000"/>
                <a:gd name="connsiteY1" fmla="*/ 0 h 10000"/>
                <a:gd name="connsiteX2" fmla="*/ 7778 w 10000"/>
                <a:gd name="connsiteY2" fmla="*/ 6863 h 10000"/>
                <a:gd name="connsiteX3" fmla="*/ 9842 w 10000"/>
                <a:gd name="connsiteY3" fmla="*/ 10000 h 10000"/>
                <a:gd name="connsiteX4" fmla="*/ 1781 w 10000"/>
                <a:gd name="connsiteY4" fmla="*/ 7629 h 10000"/>
                <a:gd name="connsiteX5" fmla="*/ 17 w 10000"/>
                <a:gd name="connsiteY5" fmla="*/ 4497 h 10000"/>
                <a:gd name="connsiteX6" fmla="*/ 2744 w 10000"/>
                <a:gd name="connsiteY6" fmla="*/ 1141 h 10000"/>
                <a:gd name="connsiteX0" fmla="*/ 2744 w 10000"/>
                <a:gd name="connsiteY0" fmla="*/ 1141 h 10000"/>
                <a:gd name="connsiteX1" fmla="*/ 10000 w 10000"/>
                <a:gd name="connsiteY1" fmla="*/ 0 h 10000"/>
                <a:gd name="connsiteX2" fmla="*/ 7505 w 10000"/>
                <a:gd name="connsiteY2" fmla="*/ 4950 h 10000"/>
                <a:gd name="connsiteX3" fmla="*/ 9842 w 10000"/>
                <a:gd name="connsiteY3" fmla="*/ 10000 h 10000"/>
                <a:gd name="connsiteX4" fmla="*/ 1781 w 10000"/>
                <a:gd name="connsiteY4" fmla="*/ 7629 h 10000"/>
                <a:gd name="connsiteX5" fmla="*/ 17 w 10000"/>
                <a:gd name="connsiteY5" fmla="*/ 4497 h 10000"/>
                <a:gd name="connsiteX6" fmla="*/ 2744 w 10000"/>
                <a:gd name="connsiteY6" fmla="*/ 11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2744" y="1141"/>
                  </a:moveTo>
                  <a:lnTo>
                    <a:pt x="10000" y="0"/>
                  </a:lnTo>
                  <a:cubicBezTo>
                    <a:pt x="9073" y="0"/>
                    <a:pt x="7532" y="3283"/>
                    <a:pt x="7505" y="4950"/>
                  </a:cubicBezTo>
                  <a:cubicBezTo>
                    <a:pt x="7479" y="6616"/>
                    <a:pt x="8915" y="10000"/>
                    <a:pt x="9842" y="10000"/>
                  </a:cubicBezTo>
                  <a:lnTo>
                    <a:pt x="1781" y="7629"/>
                  </a:lnTo>
                  <a:cubicBezTo>
                    <a:pt x="854" y="7629"/>
                    <a:pt x="-143" y="5578"/>
                    <a:pt x="17" y="4497"/>
                  </a:cubicBezTo>
                  <a:cubicBezTo>
                    <a:pt x="177" y="3416"/>
                    <a:pt x="1817" y="1141"/>
                    <a:pt x="2744" y="1141"/>
                  </a:cubicBezTo>
                  <a:close/>
                </a:path>
              </a:pathLst>
            </a:cu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0BE269D7-5485-F1B0-885C-F4CF4D37CBB1}"/>
                </a:ext>
              </a:extLst>
            </p:cNvPr>
            <p:cNvSpPr txBox="1"/>
            <p:nvPr/>
          </p:nvSpPr>
          <p:spPr>
            <a:xfrm>
              <a:off x="5942803" y="4251544"/>
              <a:ext cx="62709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S PGothic" charset="0"/>
                  <a:cs typeface="Arial" panose="020B0604020202020204" pitchFamily="34" charset="0"/>
                </a:rPr>
                <a:t>CRBN</a:t>
              </a:r>
            </a:p>
          </p:txBody>
        </p:sp>
        <p:sp>
          <p:nvSpPr>
            <p:cNvPr id="10" name="Rectangle: Rounded Corners 9">
              <a:extLst>
                <a:ext uri="{FF2B5EF4-FFF2-40B4-BE49-F238E27FC236}">
                  <a16:creationId xmlns:a16="http://schemas.microsoft.com/office/drawing/2014/main" id="{8E9A6EEB-D7FB-113E-BC4C-1166CB7E74A9}"/>
                </a:ext>
              </a:extLst>
            </p:cNvPr>
            <p:cNvSpPr/>
            <p:nvPr/>
          </p:nvSpPr>
          <p:spPr>
            <a:xfrm rot="1056578">
              <a:off x="5986166" y="4590727"/>
              <a:ext cx="766750" cy="421738"/>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Mezi</a:t>
              </a: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Oval 8">
              <a:extLst>
                <a:ext uri="{FF2B5EF4-FFF2-40B4-BE49-F238E27FC236}">
                  <a16:creationId xmlns:a16="http://schemas.microsoft.com/office/drawing/2014/main" id="{DF1A7A84-D79B-FC96-D0BD-4D21C7F827B3}"/>
                </a:ext>
              </a:extLst>
            </p:cNvPr>
            <p:cNvSpPr/>
            <p:nvPr/>
          </p:nvSpPr>
          <p:spPr>
            <a:xfrm>
              <a:off x="5336686" y="4438245"/>
              <a:ext cx="773488" cy="628932"/>
            </a:xfrm>
            <a:custGeom>
              <a:avLst/>
              <a:gdLst>
                <a:gd name="connsiteX0" fmla="*/ 0 w 492369"/>
                <a:gd name="connsiteY0" fmla="*/ 233905 h 467810"/>
                <a:gd name="connsiteX1" fmla="*/ 246185 w 492369"/>
                <a:gd name="connsiteY1" fmla="*/ 0 h 467810"/>
                <a:gd name="connsiteX2" fmla="*/ 492370 w 492369"/>
                <a:gd name="connsiteY2" fmla="*/ 233905 h 467810"/>
                <a:gd name="connsiteX3" fmla="*/ 246185 w 492369"/>
                <a:gd name="connsiteY3" fmla="*/ 467810 h 467810"/>
                <a:gd name="connsiteX4" fmla="*/ 0 w 492369"/>
                <a:gd name="connsiteY4" fmla="*/ 233905 h 467810"/>
                <a:gd name="connsiteX0" fmla="*/ 0 w 571500"/>
                <a:gd name="connsiteY0" fmla="*/ 225128 h 467840"/>
                <a:gd name="connsiteX1" fmla="*/ 325315 w 571500"/>
                <a:gd name="connsiteY1" fmla="*/ 16 h 467840"/>
                <a:gd name="connsiteX2" fmla="*/ 571500 w 571500"/>
                <a:gd name="connsiteY2" fmla="*/ 233921 h 467840"/>
                <a:gd name="connsiteX3" fmla="*/ 325315 w 571500"/>
                <a:gd name="connsiteY3" fmla="*/ 467826 h 467840"/>
                <a:gd name="connsiteX4" fmla="*/ 0 w 571500"/>
                <a:gd name="connsiteY4" fmla="*/ 225128 h 467840"/>
                <a:gd name="connsiteX0" fmla="*/ 68 w 571568"/>
                <a:gd name="connsiteY0" fmla="*/ 225124 h 538170"/>
                <a:gd name="connsiteX1" fmla="*/ 325383 w 571568"/>
                <a:gd name="connsiteY1" fmla="*/ 12 h 538170"/>
                <a:gd name="connsiteX2" fmla="*/ 571568 w 571568"/>
                <a:gd name="connsiteY2" fmla="*/ 233917 h 538170"/>
                <a:gd name="connsiteX3" fmla="*/ 299006 w 571568"/>
                <a:gd name="connsiteY3" fmla="*/ 538161 h 538170"/>
                <a:gd name="connsiteX4" fmla="*/ 68 w 571568"/>
                <a:gd name="connsiteY4" fmla="*/ 225124 h 538170"/>
                <a:gd name="connsiteX0" fmla="*/ 1884 w 573384"/>
                <a:gd name="connsiteY0" fmla="*/ 216333 h 529379"/>
                <a:gd name="connsiteX1" fmla="*/ 450291 w 573384"/>
                <a:gd name="connsiteY1" fmla="*/ 13 h 529379"/>
                <a:gd name="connsiteX2" fmla="*/ 573384 w 573384"/>
                <a:gd name="connsiteY2" fmla="*/ 225126 h 529379"/>
                <a:gd name="connsiteX3" fmla="*/ 300822 w 573384"/>
                <a:gd name="connsiteY3" fmla="*/ 529370 h 529379"/>
                <a:gd name="connsiteX4" fmla="*/ 1884 w 573384"/>
                <a:gd name="connsiteY4" fmla="*/ 216333 h 529379"/>
                <a:gd name="connsiteX0" fmla="*/ 2917 w 468909"/>
                <a:gd name="connsiteY0" fmla="*/ 93541 h 540365"/>
                <a:gd name="connsiteX1" fmla="*/ 345816 w 468909"/>
                <a:gd name="connsiteY1" fmla="*/ 9106 h 540365"/>
                <a:gd name="connsiteX2" fmla="*/ 468909 w 468909"/>
                <a:gd name="connsiteY2" fmla="*/ 234219 h 540365"/>
                <a:gd name="connsiteX3" fmla="*/ 196347 w 468909"/>
                <a:gd name="connsiteY3" fmla="*/ 538463 h 540365"/>
                <a:gd name="connsiteX4" fmla="*/ 2917 w 468909"/>
                <a:gd name="connsiteY4" fmla="*/ 93541 h 540365"/>
                <a:gd name="connsiteX0" fmla="*/ 13470 w 479462"/>
                <a:gd name="connsiteY0" fmla="*/ 94134 h 564584"/>
                <a:gd name="connsiteX1" fmla="*/ 356369 w 479462"/>
                <a:gd name="connsiteY1" fmla="*/ 9699 h 564584"/>
                <a:gd name="connsiteX2" fmla="*/ 479462 w 479462"/>
                <a:gd name="connsiteY2" fmla="*/ 234812 h 564584"/>
                <a:gd name="connsiteX3" fmla="*/ 109269 w 479462"/>
                <a:gd name="connsiteY3" fmla="*/ 562868 h 564584"/>
                <a:gd name="connsiteX4" fmla="*/ 13470 w 479462"/>
                <a:gd name="connsiteY4" fmla="*/ 94134 h 564584"/>
                <a:gd name="connsiteX0" fmla="*/ 62898 w 528890"/>
                <a:gd name="connsiteY0" fmla="*/ 93101 h 521056"/>
                <a:gd name="connsiteX1" fmla="*/ 405797 w 528890"/>
                <a:gd name="connsiteY1" fmla="*/ 8666 h 521056"/>
                <a:gd name="connsiteX2" fmla="*/ 528890 w 528890"/>
                <a:gd name="connsiteY2" fmla="*/ 233779 h 521056"/>
                <a:gd name="connsiteX3" fmla="*/ 44397 w 528890"/>
                <a:gd name="connsiteY3" fmla="*/ 518973 h 521056"/>
                <a:gd name="connsiteX4" fmla="*/ 62898 w 528890"/>
                <a:gd name="connsiteY4" fmla="*/ 93101 h 521056"/>
                <a:gd name="connsiteX0" fmla="*/ 94053 w 560045"/>
                <a:gd name="connsiteY0" fmla="*/ 93101 h 529707"/>
                <a:gd name="connsiteX1" fmla="*/ 436952 w 560045"/>
                <a:gd name="connsiteY1" fmla="*/ 8666 h 529707"/>
                <a:gd name="connsiteX2" fmla="*/ 560045 w 560045"/>
                <a:gd name="connsiteY2" fmla="*/ 233779 h 529707"/>
                <a:gd name="connsiteX3" fmla="*/ 75552 w 560045"/>
                <a:gd name="connsiteY3" fmla="*/ 518973 h 529707"/>
                <a:gd name="connsiteX4" fmla="*/ 94053 w 560045"/>
                <a:gd name="connsiteY4" fmla="*/ 93101 h 529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045" h="529707">
                  <a:moveTo>
                    <a:pt x="94053" y="93101"/>
                  </a:moveTo>
                  <a:cubicBezTo>
                    <a:pt x="154286" y="8050"/>
                    <a:pt x="359287" y="-14780"/>
                    <a:pt x="436952" y="8666"/>
                  </a:cubicBezTo>
                  <a:cubicBezTo>
                    <a:pt x="514617" y="32112"/>
                    <a:pt x="560045" y="104597"/>
                    <a:pt x="560045" y="233779"/>
                  </a:cubicBezTo>
                  <a:cubicBezTo>
                    <a:pt x="560045" y="362961"/>
                    <a:pt x="224654" y="580519"/>
                    <a:pt x="75552" y="518973"/>
                  </a:cubicBezTo>
                  <a:cubicBezTo>
                    <a:pt x="-73550" y="457427"/>
                    <a:pt x="33820" y="178152"/>
                    <a:pt x="94053" y="93101"/>
                  </a:cubicBezTo>
                  <a:close/>
                </a:path>
              </a:pathLst>
            </a:cu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Ikaros/ Aiolos</a:t>
              </a:r>
            </a:p>
          </p:txBody>
        </p:sp>
        <p:pic>
          <p:nvPicPr>
            <p:cNvPr id="12" name="Picture 11">
              <a:extLst>
                <a:ext uri="{FF2B5EF4-FFF2-40B4-BE49-F238E27FC236}">
                  <a16:creationId xmlns:a16="http://schemas.microsoft.com/office/drawing/2014/main" id="{814A057B-6CA1-60E8-AE32-DFF46181077A}"/>
                </a:ext>
              </a:extLst>
            </p:cNvPr>
            <p:cNvPicPr>
              <a:picLocks noChangeAspect="1"/>
            </p:cNvPicPr>
            <p:nvPr/>
          </p:nvPicPr>
          <p:blipFill>
            <a:blip r:embed="rId2"/>
            <a:stretch>
              <a:fillRect/>
            </a:stretch>
          </p:blipFill>
          <p:spPr>
            <a:xfrm>
              <a:off x="5501482" y="5225311"/>
              <a:ext cx="594518" cy="1097572"/>
            </a:xfrm>
            <a:prstGeom prst="rect">
              <a:avLst/>
            </a:prstGeom>
          </p:spPr>
        </p:pic>
        <p:cxnSp>
          <p:nvCxnSpPr>
            <p:cNvPr id="13" name="Straight Arrow Connector 12">
              <a:extLst>
                <a:ext uri="{FF2B5EF4-FFF2-40B4-BE49-F238E27FC236}">
                  <a16:creationId xmlns:a16="http://schemas.microsoft.com/office/drawing/2014/main" id="{33728BC9-EBED-2965-8E47-F40A14B4EF5E}"/>
                </a:ext>
              </a:extLst>
            </p:cNvPr>
            <p:cNvCxnSpPr>
              <a:cxnSpLocks/>
              <a:endCxn id="12" idx="0"/>
            </p:cNvCxnSpPr>
            <p:nvPr/>
          </p:nvCxnSpPr>
          <p:spPr>
            <a:xfrm>
              <a:off x="5798741" y="5076559"/>
              <a:ext cx="0" cy="148752"/>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Arrow: Right 13">
            <a:extLst>
              <a:ext uri="{FF2B5EF4-FFF2-40B4-BE49-F238E27FC236}">
                <a16:creationId xmlns:a16="http://schemas.microsoft.com/office/drawing/2014/main" id="{F02D3391-2C78-B9F5-6125-24785E01BEB7}"/>
              </a:ext>
            </a:extLst>
          </p:cNvPr>
          <p:cNvSpPr/>
          <p:nvPr/>
        </p:nvSpPr>
        <p:spPr>
          <a:xfrm rot="16200000">
            <a:off x="5700606" y="3043365"/>
            <a:ext cx="362080" cy="540000"/>
          </a:xfrm>
          <a:prstGeom prst="rightArrow">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35" name="Group 34">
            <a:extLst>
              <a:ext uri="{FF2B5EF4-FFF2-40B4-BE49-F238E27FC236}">
                <a16:creationId xmlns:a16="http://schemas.microsoft.com/office/drawing/2014/main" id="{21BE34AD-7036-158D-1339-361BD876E402}"/>
              </a:ext>
            </a:extLst>
          </p:cNvPr>
          <p:cNvGrpSpPr/>
          <p:nvPr/>
        </p:nvGrpSpPr>
        <p:grpSpPr>
          <a:xfrm>
            <a:off x="4309056" y="1277804"/>
            <a:ext cx="3437944" cy="1815805"/>
            <a:chOff x="4309056" y="1277804"/>
            <a:chExt cx="3437944" cy="1815805"/>
          </a:xfrm>
        </p:grpSpPr>
        <p:sp>
          <p:nvSpPr>
            <p:cNvPr id="15" name="Freeform: Shape 14">
              <a:extLst>
                <a:ext uri="{FF2B5EF4-FFF2-40B4-BE49-F238E27FC236}">
                  <a16:creationId xmlns:a16="http://schemas.microsoft.com/office/drawing/2014/main" id="{F22B57A9-DE50-CDB1-0EED-242CCF3103B1}"/>
                </a:ext>
              </a:extLst>
            </p:cNvPr>
            <p:cNvSpPr/>
            <p:nvPr/>
          </p:nvSpPr>
          <p:spPr>
            <a:xfrm>
              <a:off x="4309056" y="1454922"/>
              <a:ext cx="3437944" cy="1638687"/>
            </a:xfrm>
            <a:custGeom>
              <a:avLst/>
              <a:gdLst>
                <a:gd name="connsiteX0" fmla="*/ 0 w 4461628"/>
                <a:gd name="connsiteY0" fmla="*/ 0 h 1115100"/>
                <a:gd name="connsiteX1" fmla="*/ 4461628 w 4461628"/>
                <a:gd name="connsiteY1" fmla="*/ 0 h 1115100"/>
                <a:gd name="connsiteX2" fmla="*/ 4461628 w 4461628"/>
                <a:gd name="connsiteY2" fmla="*/ 1115100 h 1115100"/>
                <a:gd name="connsiteX3" fmla="*/ 0 w 4461628"/>
                <a:gd name="connsiteY3" fmla="*/ 1115100 h 1115100"/>
                <a:gd name="connsiteX4" fmla="*/ 0 w 4461628"/>
                <a:gd name="connsiteY4" fmla="*/ 0 h 111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628" h="1115100">
                  <a:moveTo>
                    <a:pt x="0" y="0"/>
                  </a:moveTo>
                  <a:lnTo>
                    <a:pt x="4461628" y="0"/>
                  </a:lnTo>
                  <a:lnTo>
                    <a:pt x="4461628" y="1115100"/>
                  </a:lnTo>
                  <a:lnTo>
                    <a:pt x="0" y="1115100"/>
                  </a:lnTo>
                  <a:lnTo>
                    <a:pt x="0" y="0"/>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08000" tIns="249936" rIns="72000" bIns="78232" numCol="1" spcCol="1270" anchor="t" anchorCtr="0">
              <a:noAutofit/>
            </a:bodyPr>
            <a:lstStyle/>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Cytokine production</a:t>
              </a:r>
              <a:endParaRPr kumimoji="0" lang="en-GB"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T cell activation and proliferation</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NK cell cytotoxicity</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Exhausted/senescent T and NK cells</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Activated innate/adaptive immunity</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Modulation of adhesion molecules</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Antigen presentation via MHC-I</a:t>
              </a:r>
            </a:p>
          </p:txBody>
        </p:sp>
        <p:sp>
          <p:nvSpPr>
            <p:cNvPr id="16" name="Freeform: Shape 15">
              <a:extLst>
                <a:ext uri="{FF2B5EF4-FFF2-40B4-BE49-F238E27FC236}">
                  <a16:creationId xmlns:a16="http://schemas.microsoft.com/office/drawing/2014/main" id="{1A4F7A7C-50E6-1DC5-F0AC-A76AB4F3FDBC}"/>
                </a:ext>
              </a:extLst>
            </p:cNvPr>
            <p:cNvSpPr/>
            <p:nvPr/>
          </p:nvSpPr>
          <p:spPr>
            <a:xfrm>
              <a:off x="4531920" y="1277804"/>
              <a:ext cx="2699452" cy="354240"/>
            </a:xfrm>
            <a:custGeom>
              <a:avLst/>
              <a:gdLst>
                <a:gd name="connsiteX0" fmla="*/ 0 w 3289229"/>
                <a:gd name="connsiteY0" fmla="*/ 59041 h 354240"/>
                <a:gd name="connsiteX1" fmla="*/ 59041 w 3289229"/>
                <a:gd name="connsiteY1" fmla="*/ 0 h 354240"/>
                <a:gd name="connsiteX2" fmla="*/ 3230188 w 3289229"/>
                <a:gd name="connsiteY2" fmla="*/ 0 h 354240"/>
                <a:gd name="connsiteX3" fmla="*/ 3289229 w 3289229"/>
                <a:gd name="connsiteY3" fmla="*/ 59041 h 354240"/>
                <a:gd name="connsiteX4" fmla="*/ 3289229 w 3289229"/>
                <a:gd name="connsiteY4" fmla="*/ 295199 h 354240"/>
                <a:gd name="connsiteX5" fmla="*/ 3230188 w 3289229"/>
                <a:gd name="connsiteY5" fmla="*/ 354240 h 354240"/>
                <a:gd name="connsiteX6" fmla="*/ 59041 w 3289229"/>
                <a:gd name="connsiteY6" fmla="*/ 354240 h 354240"/>
                <a:gd name="connsiteX7" fmla="*/ 0 w 3289229"/>
                <a:gd name="connsiteY7" fmla="*/ 295199 h 354240"/>
                <a:gd name="connsiteX8" fmla="*/ 0 w 3289229"/>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9229" h="354240">
                  <a:moveTo>
                    <a:pt x="0" y="59041"/>
                  </a:moveTo>
                  <a:cubicBezTo>
                    <a:pt x="0" y="26434"/>
                    <a:pt x="26434" y="0"/>
                    <a:pt x="59041" y="0"/>
                  </a:cubicBezTo>
                  <a:lnTo>
                    <a:pt x="3230188" y="0"/>
                  </a:lnTo>
                  <a:cubicBezTo>
                    <a:pt x="3262795" y="0"/>
                    <a:pt x="3289229" y="26434"/>
                    <a:pt x="3289229" y="59041"/>
                  </a:cubicBezTo>
                  <a:lnTo>
                    <a:pt x="3289229" y="295199"/>
                  </a:lnTo>
                  <a:cubicBezTo>
                    <a:pt x="3289229" y="327806"/>
                    <a:pt x="3262795" y="354240"/>
                    <a:pt x="3230188" y="354240"/>
                  </a:cubicBezTo>
                  <a:lnTo>
                    <a:pt x="59041" y="354240"/>
                  </a:lnTo>
                  <a:cubicBezTo>
                    <a:pt x="26434" y="354240"/>
                    <a:pt x="0" y="327806"/>
                    <a:pt x="0" y="295199"/>
                  </a:cubicBezTo>
                  <a:lnTo>
                    <a:pt x="0" y="59041"/>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35340" tIns="17293" rIns="135340" bIns="17293" numCol="1" spcCol="1270" anchor="ctr" anchorCtr="0">
              <a:noAutofit/>
            </a:bodyPr>
            <a:lstStyle/>
            <a:p>
              <a:pPr marL="0" marR="0" lvl="0" indent="0" algn="l" defTabSz="4889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Direct immune/antitumor effects</a:t>
              </a: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7" name="Arrow: Right 16">
            <a:extLst>
              <a:ext uri="{FF2B5EF4-FFF2-40B4-BE49-F238E27FC236}">
                <a16:creationId xmlns:a16="http://schemas.microsoft.com/office/drawing/2014/main" id="{5CCFADAA-C9D8-E46E-2F68-8517B97264D0}"/>
              </a:ext>
            </a:extLst>
          </p:cNvPr>
          <p:cNvSpPr/>
          <p:nvPr/>
        </p:nvSpPr>
        <p:spPr>
          <a:xfrm rot="19811944">
            <a:off x="7307410" y="3219866"/>
            <a:ext cx="720000" cy="540000"/>
          </a:xfrm>
          <a:prstGeom prst="rightArrow">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+PIs</a:t>
            </a:r>
          </a:p>
        </p:txBody>
      </p:sp>
      <p:sp>
        <p:nvSpPr>
          <p:cNvPr id="18" name="Arrow: Right 17">
            <a:extLst>
              <a:ext uri="{FF2B5EF4-FFF2-40B4-BE49-F238E27FC236}">
                <a16:creationId xmlns:a16="http://schemas.microsoft.com/office/drawing/2014/main" id="{C89F363E-0BC6-3086-EE7E-A3BCE54A6490}"/>
              </a:ext>
            </a:extLst>
          </p:cNvPr>
          <p:cNvSpPr/>
          <p:nvPr/>
        </p:nvSpPr>
        <p:spPr>
          <a:xfrm rot="721992">
            <a:off x="7346926" y="3914344"/>
            <a:ext cx="720000" cy="540000"/>
          </a:xfrm>
          <a:prstGeom prst="rightArrow">
            <a:avLst/>
          </a:prstGeom>
        </p:spPr>
        <p:style>
          <a:lnRef idx="2">
            <a:schemeClr val="accent3"/>
          </a:lnRef>
          <a:fillRef idx="1">
            <a:schemeClr val="lt1"/>
          </a:fillRef>
          <a:effectRef idx="0">
            <a:schemeClr val="accent3"/>
          </a:effectRef>
          <a:fontRef idx="minor">
            <a:schemeClr val="dk1"/>
          </a:fontRef>
        </p:style>
        <p:txBody>
          <a:bodyPr lIns="0" tIns="3600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+mAbs</a:t>
            </a:r>
          </a:p>
        </p:txBody>
      </p:sp>
      <p:grpSp>
        <p:nvGrpSpPr>
          <p:cNvPr id="36" name="Group 35">
            <a:extLst>
              <a:ext uri="{FF2B5EF4-FFF2-40B4-BE49-F238E27FC236}">
                <a16:creationId xmlns:a16="http://schemas.microsoft.com/office/drawing/2014/main" id="{17ABA5BD-8269-8ABD-F8C0-8A6AA7E8655C}"/>
              </a:ext>
            </a:extLst>
          </p:cNvPr>
          <p:cNvGrpSpPr/>
          <p:nvPr/>
        </p:nvGrpSpPr>
        <p:grpSpPr>
          <a:xfrm>
            <a:off x="8182852" y="1284142"/>
            <a:ext cx="3918952" cy="1945957"/>
            <a:chOff x="8182852" y="1284142"/>
            <a:chExt cx="3918952" cy="1945957"/>
          </a:xfrm>
        </p:grpSpPr>
        <p:sp>
          <p:nvSpPr>
            <p:cNvPr id="19" name="Freeform: Shape 18">
              <a:extLst>
                <a:ext uri="{FF2B5EF4-FFF2-40B4-BE49-F238E27FC236}">
                  <a16:creationId xmlns:a16="http://schemas.microsoft.com/office/drawing/2014/main" id="{B3F45D25-5C73-8F7D-9A97-8F966CEE7DBC}"/>
                </a:ext>
              </a:extLst>
            </p:cNvPr>
            <p:cNvSpPr/>
            <p:nvPr/>
          </p:nvSpPr>
          <p:spPr>
            <a:xfrm>
              <a:off x="8182852" y="1461261"/>
              <a:ext cx="3918952" cy="1768838"/>
            </a:xfrm>
            <a:custGeom>
              <a:avLst/>
              <a:gdLst>
                <a:gd name="connsiteX0" fmla="*/ 0 w 4461628"/>
                <a:gd name="connsiteY0" fmla="*/ 0 h 1115100"/>
                <a:gd name="connsiteX1" fmla="*/ 4461628 w 4461628"/>
                <a:gd name="connsiteY1" fmla="*/ 0 h 1115100"/>
                <a:gd name="connsiteX2" fmla="*/ 4461628 w 4461628"/>
                <a:gd name="connsiteY2" fmla="*/ 1115100 h 1115100"/>
                <a:gd name="connsiteX3" fmla="*/ 0 w 4461628"/>
                <a:gd name="connsiteY3" fmla="*/ 1115100 h 1115100"/>
                <a:gd name="connsiteX4" fmla="*/ 0 w 4461628"/>
                <a:gd name="connsiteY4" fmla="*/ 0 h 111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628" h="1115100">
                  <a:moveTo>
                    <a:pt x="0" y="0"/>
                  </a:moveTo>
                  <a:lnTo>
                    <a:pt x="4461628" y="0"/>
                  </a:lnTo>
                  <a:lnTo>
                    <a:pt x="4461628" y="1115100"/>
                  </a:lnTo>
                  <a:lnTo>
                    <a:pt x="0" y="1115100"/>
                  </a:lnTo>
                  <a:lnTo>
                    <a:pt x="0" y="0"/>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08000" tIns="249936" rIns="72000" bIns="78232" numCol="1" spcCol="1270" anchor="t" anchorCtr="0">
              <a:noAutofit/>
            </a:bodyPr>
            <a:lstStyle/>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Tumor growth inhibition, synergistic cell killing – mezigdomide + </a:t>
              </a:r>
              <a:r>
                <a:rPr kumimoji="0" lang="en-US"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V±dex</a:t>
              </a:r>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Potent immunomodulation with mezigdomide + </a:t>
              </a:r>
              <a:r>
                <a:rPr kumimoji="0" lang="en-US"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Vd</a:t>
              </a:r>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Apoptotic activity vs pom with mezigdomide + V or K </a:t>
              </a: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100-fold lower concentration of mezigdomide vs pom</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Near-complete regressions, prolonged survival in vivo with mezigdomide + </a:t>
              </a:r>
              <a:r>
                <a:rPr kumimoji="0" lang="en-US"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Vd</a:t>
              </a: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vs pom-</a:t>
              </a:r>
              <a:r>
                <a:rPr kumimoji="0" lang="en-US"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Vd</a:t>
              </a: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1" indent="0" algn="l" defTabSz="488950" rtl="0" eaLnBrk="1" fontAlgn="auto" latinLnBrk="0" hangingPunct="1">
                <a:lnSpc>
                  <a:spcPct val="90000"/>
                </a:lnSpc>
                <a:spcBef>
                  <a:spcPct val="0"/>
                </a:spcBef>
                <a:spcAft>
                  <a:spcPct val="15000"/>
                </a:spcAft>
                <a:buClrTx/>
                <a:buSzTx/>
                <a:buFontTx/>
                <a:buNone/>
                <a:tabLst/>
                <a:defRPr/>
              </a:pP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Freeform: Shape 19">
              <a:extLst>
                <a:ext uri="{FF2B5EF4-FFF2-40B4-BE49-F238E27FC236}">
                  <a16:creationId xmlns:a16="http://schemas.microsoft.com/office/drawing/2014/main" id="{83B98C94-4130-8902-9141-91EF709B8128}"/>
                </a:ext>
              </a:extLst>
            </p:cNvPr>
            <p:cNvSpPr/>
            <p:nvPr/>
          </p:nvSpPr>
          <p:spPr>
            <a:xfrm>
              <a:off x="8405716" y="1284142"/>
              <a:ext cx="2699452" cy="354240"/>
            </a:xfrm>
            <a:custGeom>
              <a:avLst/>
              <a:gdLst>
                <a:gd name="connsiteX0" fmla="*/ 0 w 3289229"/>
                <a:gd name="connsiteY0" fmla="*/ 59041 h 354240"/>
                <a:gd name="connsiteX1" fmla="*/ 59041 w 3289229"/>
                <a:gd name="connsiteY1" fmla="*/ 0 h 354240"/>
                <a:gd name="connsiteX2" fmla="*/ 3230188 w 3289229"/>
                <a:gd name="connsiteY2" fmla="*/ 0 h 354240"/>
                <a:gd name="connsiteX3" fmla="*/ 3289229 w 3289229"/>
                <a:gd name="connsiteY3" fmla="*/ 59041 h 354240"/>
                <a:gd name="connsiteX4" fmla="*/ 3289229 w 3289229"/>
                <a:gd name="connsiteY4" fmla="*/ 295199 h 354240"/>
                <a:gd name="connsiteX5" fmla="*/ 3230188 w 3289229"/>
                <a:gd name="connsiteY5" fmla="*/ 354240 h 354240"/>
                <a:gd name="connsiteX6" fmla="*/ 59041 w 3289229"/>
                <a:gd name="connsiteY6" fmla="*/ 354240 h 354240"/>
                <a:gd name="connsiteX7" fmla="*/ 0 w 3289229"/>
                <a:gd name="connsiteY7" fmla="*/ 295199 h 354240"/>
                <a:gd name="connsiteX8" fmla="*/ 0 w 3289229"/>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9229" h="354240">
                  <a:moveTo>
                    <a:pt x="0" y="59041"/>
                  </a:moveTo>
                  <a:cubicBezTo>
                    <a:pt x="0" y="26434"/>
                    <a:pt x="26434" y="0"/>
                    <a:pt x="59041" y="0"/>
                  </a:cubicBezTo>
                  <a:lnTo>
                    <a:pt x="3230188" y="0"/>
                  </a:lnTo>
                  <a:cubicBezTo>
                    <a:pt x="3262795" y="0"/>
                    <a:pt x="3289229" y="26434"/>
                    <a:pt x="3289229" y="59041"/>
                  </a:cubicBezTo>
                  <a:lnTo>
                    <a:pt x="3289229" y="295199"/>
                  </a:lnTo>
                  <a:cubicBezTo>
                    <a:pt x="3289229" y="327806"/>
                    <a:pt x="3262795" y="354240"/>
                    <a:pt x="3230188" y="354240"/>
                  </a:cubicBezTo>
                  <a:lnTo>
                    <a:pt x="59041" y="354240"/>
                  </a:lnTo>
                  <a:cubicBezTo>
                    <a:pt x="26434" y="354240"/>
                    <a:pt x="0" y="327806"/>
                    <a:pt x="0" y="295199"/>
                  </a:cubicBezTo>
                  <a:lnTo>
                    <a:pt x="0" y="59041"/>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35340" tIns="17293" rIns="135340" bIns="17293" numCol="1" spcCol="1270" anchor="ctr" anchorCtr="0">
              <a:noAutofit/>
            </a:bodyPr>
            <a:lstStyle/>
            <a:p>
              <a:pPr marL="0" marR="0" lvl="0" indent="0" algn="l" defTabSz="4889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Enhanced/synergistic effects</a:t>
              </a: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7" name="Group 36">
            <a:extLst>
              <a:ext uri="{FF2B5EF4-FFF2-40B4-BE49-F238E27FC236}">
                <a16:creationId xmlns:a16="http://schemas.microsoft.com/office/drawing/2014/main" id="{3D64C3EB-30BC-616C-604B-F32BA281EF15}"/>
              </a:ext>
            </a:extLst>
          </p:cNvPr>
          <p:cNvGrpSpPr/>
          <p:nvPr/>
        </p:nvGrpSpPr>
        <p:grpSpPr>
          <a:xfrm>
            <a:off x="8339934" y="3450782"/>
            <a:ext cx="3411902" cy="1604574"/>
            <a:chOff x="8339934" y="3450782"/>
            <a:chExt cx="3411902" cy="1604574"/>
          </a:xfrm>
        </p:grpSpPr>
        <p:sp>
          <p:nvSpPr>
            <p:cNvPr id="21" name="Freeform: Shape 20">
              <a:extLst>
                <a:ext uri="{FF2B5EF4-FFF2-40B4-BE49-F238E27FC236}">
                  <a16:creationId xmlns:a16="http://schemas.microsoft.com/office/drawing/2014/main" id="{87C77791-760E-1146-1A32-94A86CB464DF}"/>
                </a:ext>
              </a:extLst>
            </p:cNvPr>
            <p:cNvSpPr/>
            <p:nvPr/>
          </p:nvSpPr>
          <p:spPr>
            <a:xfrm>
              <a:off x="8339934" y="3627901"/>
              <a:ext cx="3411902" cy="1427455"/>
            </a:xfrm>
            <a:custGeom>
              <a:avLst/>
              <a:gdLst>
                <a:gd name="connsiteX0" fmla="*/ 0 w 4461628"/>
                <a:gd name="connsiteY0" fmla="*/ 0 h 1115100"/>
                <a:gd name="connsiteX1" fmla="*/ 4461628 w 4461628"/>
                <a:gd name="connsiteY1" fmla="*/ 0 h 1115100"/>
                <a:gd name="connsiteX2" fmla="*/ 4461628 w 4461628"/>
                <a:gd name="connsiteY2" fmla="*/ 1115100 h 1115100"/>
                <a:gd name="connsiteX3" fmla="*/ 0 w 4461628"/>
                <a:gd name="connsiteY3" fmla="*/ 1115100 h 1115100"/>
                <a:gd name="connsiteX4" fmla="*/ 0 w 4461628"/>
                <a:gd name="connsiteY4" fmla="*/ 0 h 111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628" h="1115100">
                  <a:moveTo>
                    <a:pt x="0" y="0"/>
                  </a:moveTo>
                  <a:lnTo>
                    <a:pt x="4461628" y="0"/>
                  </a:lnTo>
                  <a:lnTo>
                    <a:pt x="4461628" y="1115100"/>
                  </a:lnTo>
                  <a:lnTo>
                    <a:pt x="0" y="1115100"/>
                  </a:lnTo>
                  <a:lnTo>
                    <a:pt x="0" y="0"/>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08000" tIns="249936" rIns="72000" bIns="78232" numCol="1" spcCol="1270" anchor="t" anchorCtr="0">
              <a:noAutofit/>
            </a:bodyPr>
            <a:lstStyle/>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CD38 cell surface expression</a:t>
              </a: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ADCC / ADCP with subsequent Dara</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Apoptosis with mezigdomide + Dara</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Proliferative CD3+ T cells, effector memory CD4+ T cells, HLA-DR-expressing CD4+ T cell activation</a:t>
              </a:r>
              <a:endParaRPr kumimoji="0" lang="en-GB"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22" name="Freeform: Shape 21">
              <a:extLst>
                <a:ext uri="{FF2B5EF4-FFF2-40B4-BE49-F238E27FC236}">
                  <a16:creationId xmlns:a16="http://schemas.microsoft.com/office/drawing/2014/main" id="{7D530F7B-C66E-2D97-19D2-ED31B1B129DF}"/>
                </a:ext>
              </a:extLst>
            </p:cNvPr>
            <p:cNvSpPr/>
            <p:nvPr/>
          </p:nvSpPr>
          <p:spPr>
            <a:xfrm>
              <a:off x="8562798" y="3450782"/>
              <a:ext cx="2867704" cy="354240"/>
            </a:xfrm>
            <a:custGeom>
              <a:avLst/>
              <a:gdLst>
                <a:gd name="connsiteX0" fmla="*/ 0 w 3289229"/>
                <a:gd name="connsiteY0" fmla="*/ 59041 h 354240"/>
                <a:gd name="connsiteX1" fmla="*/ 59041 w 3289229"/>
                <a:gd name="connsiteY1" fmla="*/ 0 h 354240"/>
                <a:gd name="connsiteX2" fmla="*/ 3230188 w 3289229"/>
                <a:gd name="connsiteY2" fmla="*/ 0 h 354240"/>
                <a:gd name="connsiteX3" fmla="*/ 3289229 w 3289229"/>
                <a:gd name="connsiteY3" fmla="*/ 59041 h 354240"/>
                <a:gd name="connsiteX4" fmla="*/ 3289229 w 3289229"/>
                <a:gd name="connsiteY4" fmla="*/ 295199 h 354240"/>
                <a:gd name="connsiteX5" fmla="*/ 3230188 w 3289229"/>
                <a:gd name="connsiteY5" fmla="*/ 354240 h 354240"/>
                <a:gd name="connsiteX6" fmla="*/ 59041 w 3289229"/>
                <a:gd name="connsiteY6" fmla="*/ 354240 h 354240"/>
                <a:gd name="connsiteX7" fmla="*/ 0 w 3289229"/>
                <a:gd name="connsiteY7" fmla="*/ 295199 h 354240"/>
                <a:gd name="connsiteX8" fmla="*/ 0 w 3289229"/>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9229" h="354240">
                  <a:moveTo>
                    <a:pt x="0" y="59041"/>
                  </a:moveTo>
                  <a:cubicBezTo>
                    <a:pt x="0" y="26434"/>
                    <a:pt x="26434" y="0"/>
                    <a:pt x="59041" y="0"/>
                  </a:cubicBezTo>
                  <a:lnTo>
                    <a:pt x="3230188" y="0"/>
                  </a:lnTo>
                  <a:cubicBezTo>
                    <a:pt x="3262795" y="0"/>
                    <a:pt x="3289229" y="26434"/>
                    <a:pt x="3289229" y="59041"/>
                  </a:cubicBezTo>
                  <a:lnTo>
                    <a:pt x="3289229" y="295199"/>
                  </a:lnTo>
                  <a:cubicBezTo>
                    <a:pt x="3289229" y="327806"/>
                    <a:pt x="3262795" y="354240"/>
                    <a:pt x="3230188" y="354240"/>
                  </a:cubicBezTo>
                  <a:lnTo>
                    <a:pt x="59041" y="354240"/>
                  </a:lnTo>
                  <a:cubicBezTo>
                    <a:pt x="26434" y="354240"/>
                    <a:pt x="0" y="327806"/>
                    <a:pt x="0" y="295199"/>
                  </a:cubicBezTo>
                  <a:lnTo>
                    <a:pt x="0" y="59041"/>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35340" tIns="17293" rIns="135340" bIns="17293" numCol="1" spcCol="1270" anchor="ctr" anchorCtr="0">
              <a:noAutofit/>
            </a:bodyPr>
            <a:lstStyle/>
            <a:p>
              <a:pPr marL="0" marR="0" lvl="0" indent="0" algn="l" defTabSz="4889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CD38 priming, enhanced apoptosis</a:t>
              </a: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3" name="Arrow: Right 22">
            <a:extLst>
              <a:ext uri="{FF2B5EF4-FFF2-40B4-BE49-F238E27FC236}">
                <a16:creationId xmlns:a16="http://schemas.microsoft.com/office/drawing/2014/main" id="{49A7956C-ECCA-5526-E3FE-FB743BDFB9FE}"/>
              </a:ext>
            </a:extLst>
          </p:cNvPr>
          <p:cNvSpPr/>
          <p:nvPr/>
        </p:nvSpPr>
        <p:spPr>
          <a:xfrm rot="1519663" flipH="1">
            <a:off x="3970028" y="3166898"/>
            <a:ext cx="720000" cy="540000"/>
          </a:xfrm>
          <a:prstGeom prst="rightArrow">
            <a:avLst/>
          </a:prstGeom>
        </p:spPr>
        <p:style>
          <a:lnRef idx="2">
            <a:schemeClr val="accent3"/>
          </a:lnRef>
          <a:fillRef idx="1">
            <a:schemeClr val="lt1"/>
          </a:fillRef>
          <a:effectRef idx="0">
            <a:schemeClr val="accent3"/>
          </a:effectRef>
          <a:fontRef idx="minor">
            <a:schemeClr val="dk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GB"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BsAbs</a:t>
            </a: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40" name="Group 39">
            <a:extLst>
              <a:ext uri="{FF2B5EF4-FFF2-40B4-BE49-F238E27FC236}">
                <a16:creationId xmlns:a16="http://schemas.microsoft.com/office/drawing/2014/main" id="{F447A5B2-EDB4-841E-26C3-113182FE677F}"/>
              </a:ext>
            </a:extLst>
          </p:cNvPr>
          <p:cNvGrpSpPr/>
          <p:nvPr/>
        </p:nvGrpSpPr>
        <p:grpSpPr>
          <a:xfrm>
            <a:off x="90196" y="1277559"/>
            <a:ext cx="3851947" cy="2139437"/>
            <a:chOff x="90196" y="1277559"/>
            <a:chExt cx="3851947" cy="2139437"/>
          </a:xfrm>
        </p:grpSpPr>
        <p:sp>
          <p:nvSpPr>
            <p:cNvPr id="24" name="Freeform: Shape 23">
              <a:extLst>
                <a:ext uri="{FF2B5EF4-FFF2-40B4-BE49-F238E27FC236}">
                  <a16:creationId xmlns:a16="http://schemas.microsoft.com/office/drawing/2014/main" id="{2B2817EB-9586-92AF-02CE-C4BD44AA9292}"/>
                </a:ext>
              </a:extLst>
            </p:cNvPr>
            <p:cNvSpPr/>
            <p:nvPr/>
          </p:nvSpPr>
          <p:spPr>
            <a:xfrm>
              <a:off x="90196" y="1454677"/>
              <a:ext cx="3851947" cy="1962319"/>
            </a:xfrm>
            <a:custGeom>
              <a:avLst/>
              <a:gdLst>
                <a:gd name="connsiteX0" fmla="*/ 0 w 4461628"/>
                <a:gd name="connsiteY0" fmla="*/ 0 h 1115100"/>
                <a:gd name="connsiteX1" fmla="*/ 4461628 w 4461628"/>
                <a:gd name="connsiteY1" fmla="*/ 0 h 1115100"/>
                <a:gd name="connsiteX2" fmla="*/ 4461628 w 4461628"/>
                <a:gd name="connsiteY2" fmla="*/ 1115100 h 1115100"/>
                <a:gd name="connsiteX3" fmla="*/ 0 w 4461628"/>
                <a:gd name="connsiteY3" fmla="*/ 1115100 h 1115100"/>
                <a:gd name="connsiteX4" fmla="*/ 0 w 4461628"/>
                <a:gd name="connsiteY4" fmla="*/ 0 h 111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628" h="1115100">
                  <a:moveTo>
                    <a:pt x="0" y="0"/>
                  </a:moveTo>
                  <a:lnTo>
                    <a:pt x="4461628" y="0"/>
                  </a:lnTo>
                  <a:lnTo>
                    <a:pt x="4461628" y="1115100"/>
                  </a:lnTo>
                  <a:lnTo>
                    <a:pt x="0" y="1115100"/>
                  </a:lnTo>
                  <a:lnTo>
                    <a:pt x="0" y="0"/>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08000" tIns="249936" rIns="72000" bIns="78232" numCol="1" spcCol="1270" anchor="t" anchorCtr="0">
              <a:noAutofit/>
            </a:bodyPr>
            <a:lstStyle/>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Cytotoxicity of BCMA-targeted </a:t>
              </a:r>
              <a:r>
                <a:rPr kumimoji="0" lang="en-US"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BsAb</a:t>
              </a: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alnuctamab, greater enhancement of activity with mezigdomide vs pom</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Alnuctamab antitumor activity in vivo, T-cell activation, tumor tissue infiltration</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Adhesion molecules, T-cell-mediated killing</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Regressions and PFS in vivo with mezigdomide + GPRC5D-targeted </a:t>
              </a:r>
              <a:r>
                <a:rPr kumimoji="0" lang="en-US"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BsAb</a:t>
              </a: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forimtamig</a:t>
              </a:r>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Durable responses, favorable T-cell profile</a:t>
              </a:r>
            </a:p>
          </p:txBody>
        </p:sp>
        <p:sp>
          <p:nvSpPr>
            <p:cNvPr id="25" name="Freeform: Shape 24">
              <a:extLst>
                <a:ext uri="{FF2B5EF4-FFF2-40B4-BE49-F238E27FC236}">
                  <a16:creationId xmlns:a16="http://schemas.microsoft.com/office/drawing/2014/main" id="{A28B59EE-5110-7466-3458-9C89E47499AB}"/>
                </a:ext>
              </a:extLst>
            </p:cNvPr>
            <p:cNvSpPr/>
            <p:nvPr/>
          </p:nvSpPr>
          <p:spPr>
            <a:xfrm>
              <a:off x="313060" y="1277559"/>
              <a:ext cx="2699452" cy="354240"/>
            </a:xfrm>
            <a:custGeom>
              <a:avLst/>
              <a:gdLst>
                <a:gd name="connsiteX0" fmla="*/ 0 w 3289229"/>
                <a:gd name="connsiteY0" fmla="*/ 59041 h 354240"/>
                <a:gd name="connsiteX1" fmla="*/ 59041 w 3289229"/>
                <a:gd name="connsiteY1" fmla="*/ 0 h 354240"/>
                <a:gd name="connsiteX2" fmla="*/ 3230188 w 3289229"/>
                <a:gd name="connsiteY2" fmla="*/ 0 h 354240"/>
                <a:gd name="connsiteX3" fmla="*/ 3289229 w 3289229"/>
                <a:gd name="connsiteY3" fmla="*/ 59041 h 354240"/>
                <a:gd name="connsiteX4" fmla="*/ 3289229 w 3289229"/>
                <a:gd name="connsiteY4" fmla="*/ 295199 h 354240"/>
                <a:gd name="connsiteX5" fmla="*/ 3230188 w 3289229"/>
                <a:gd name="connsiteY5" fmla="*/ 354240 h 354240"/>
                <a:gd name="connsiteX6" fmla="*/ 59041 w 3289229"/>
                <a:gd name="connsiteY6" fmla="*/ 354240 h 354240"/>
                <a:gd name="connsiteX7" fmla="*/ 0 w 3289229"/>
                <a:gd name="connsiteY7" fmla="*/ 295199 h 354240"/>
                <a:gd name="connsiteX8" fmla="*/ 0 w 3289229"/>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9229" h="354240">
                  <a:moveTo>
                    <a:pt x="0" y="59041"/>
                  </a:moveTo>
                  <a:cubicBezTo>
                    <a:pt x="0" y="26434"/>
                    <a:pt x="26434" y="0"/>
                    <a:pt x="59041" y="0"/>
                  </a:cubicBezTo>
                  <a:lnTo>
                    <a:pt x="3230188" y="0"/>
                  </a:lnTo>
                  <a:cubicBezTo>
                    <a:pt x="3262795" y="0"/>
                    <a:pt x="3289229" y="26434"/>
                    <a:pt x="3289229" y="59041"/>
                  </a:cubicBezTo>
                  <a:lnTo>
                    <a:pt x="3289229" y="295199"/>
                  </a:lnTo>
                  <a:cubicBezTo>
                    <a:pt x="3289229" y="327806"/>
                    <a:pt x="3262795" y="354240"/>
                    <a:pt x="3230188" y="354240"/>
                  </a:cubicBezTo>
                  <a:lnTo>
                    <a:pt x="59041" y="354240"/>
                  </a:lnTo>
                  <a:cubicBezTo>
                    <a:pt x="26434" y="354240"/>
                    <a:pt x="0" y="327806"/>
                    <a:pt x="0" y="295199"/>
                  </a:cubicBezTo>
                  <a:lnTo>
                    <a:pt x="0" y="59041"/>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35340" tIns="17293" rIns="135340" bIns="17293" numCol="1" spcCol="1270" anchor="ctr" anchorCtr="0">
              <a:noAutofit/>
            </a:bodyPr>
            <a:lstStyle/>
            <a:p>
              <a:pPr marL="0" marR="0" lvl="0" indent="0" algn="l" defTabSz="4889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Sensitization/potentiation</a:t>
              </a: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6" name="Arrow: Right 25">
            <a:extLst>
              <a:ext uri="{FF2B5EF4-FFF2-40B4-BE49-F238E27FC236}">
                <a16:creationId xmlns:a16="http://schemas.microsoft.com/office/drawing/2014/main" id="{7F856D00-B1ED-926A-F1C2-66B45074FB22}"/>
              </a:ext>
            </a:extLst>
          </p:cNvPr>
          <p:cNvSpPr/>
          <p:nvPr/>
        </p:nvSpPr>
        <p:spPr>
          <a:xfrm rot="21272061" flipH="1">
            <a:off x="3902588" y="3970570"/>
            <a:ext cx="720000" cy="540000"/>
          </a:xfrm>
          <a:prstGeom prst="rightArrow">
            <a:avLst/>
          </a:prstGeom>
        </p:spPr>
        <p:style>
          <a:lnRef idx="2">
            <a:schemeClr val="accent3"/>
          </a:lnRef>
          <a:fillRef idx="1">
            <a:schemeClr val="lt1"/>
          </a:fillRef>
          <a:effectRef idx="0">
            <a:schemeClr val="accent3"/>
          </a:effectRef>
          <a:fontRef idx="minor">
            <a:schemeClr val="dk1"/>
          </a:fontRef>
        </p:style>
        <p:txBody>
          <a:bodyPr lIns="0" tIns="3600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+CAR T</a:t>
            </a:r>
          </a:p>
        </p:txBody>
      </p:sp>
      <p:sp>
        <p:nvSpPr>
          <p:cNvPr id="27" name="Arrow: Right 26">
            <a:extLst>
              <a:ext uri="{FF2B5EF4-FFF2-40B4-BE49-F238E27FC236}">
                <a16:creationId xmlns:a16="http://schemas.microsoft.com/office/drawing/2014/main" id="{718760CD-94E4-3E1D-27AE-872DBBE7381B}"/>
              </a:ext>
            </a:extLst>
          </p:cNvPr>
          <p:cNvSpPr/>
          <p:nvPr/>
        </p:nvSpPr>
        <p:spPr>
          <a:xfrm rot="18692643" flipH="1">
            <a:off x="4423560" y="4860638"/>
            <a:ext cx="720000" cy="540000"/>
          </a:xfrm>
          <a:prstGeom prst="rightArrow">
            <a:avLst/>
          </a:prstGeom>
        </p:spPr>
        <p:style>
          <a:lnRef idx="2">
            <a:schemeClr val="accent3"/>
          </a:lnRef>
          <a:fillRef idx="1">
            <a:schemeClr val="lt1"/>
          </a:fillRef>
          <a:effectRef idx="0">
            <a:schemeClr val="accent3"/>
          </a:effectRef>
          <a:fontRef idx="minor">
            <a:schemeClr val="dk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+Novel</a:t>
            </a:r>
          </a:p>
        </p:txBody>
      </p:sp>
      <p:grpSp>
        <p:nvGrpSpPr>
          <p:cNvPr id="38" name="Group 37">
            <a:extLst>
              <a:ext uri="{FF2B5EF4-FFF2-40B4-BE49-F238E27FC236}">
                <a16:creationId xmlns:a16="http://schemas.microsoft.com/office/drawing/2014/main" id="{3BBA9E94-1834-8E3E-D657-A49B86ED26E9}"/>
              </a:ext>
            </a:extLst>
          </p:cNvPr>
          <p:cNvGrpSpPr/>
          <p:nvPr/>
        </p:nvGrpSpPr>
        <p:grpSpPr>
          <a:xfrm>
            <a:off x="896283" y="5428208"/>
            <a:ext cx="4074888" cy="1073942"/>
            <a:chOff x="896283" y="5428208"/>
            <a:chExt cx="4074888" cy="1073942"/>
          </a:xfrm>
        </p:grpSpPr>
        <p:sp>
          <p:nvSpPr>
            <p:cNvPr id="28" name="Freeform: Shape 27">
              <a:extLst>
                <a:ext uri="{FF2B5EF4-FFF2-40B4-BE49-F238E27FC236}">
                  <a16:creationId xmlns:a16="http://schemas.microsoft.com/office/drawing/2014/main" id="{35EC448A-9BC7-3893-5C51-6AB5308B2279}"/>
                </a:ext>
              </a:extLst>
            </p:cNvPr>
            <p:cNvSpPr/>
            <p:nvPr/>
          </p:nvSpPr>
          <p:spPr>
            <a:xfrm>
              <a:off x="896283" y="5605328"/>
              <a:ext cx="4074888" cy="896822"/>
            </a:xfrm>
            <a:custGeom>
              <a:avLst/>
              <a:gdLst>
                <a:gd name="connsiteX0" fmla="*/ 0 w 4461628"/>
                <a:gd name="connsiteY0" fmla="*/ 0 h 1115100"/>
                <a:gd name="connsiteX1" fmla="*/ 4461628 w 4461628"/>
                <a:gd name="connsiteY1" fmla="*/ 0 h 1115100"/>
                <a:gd name="connsiteX2" fmla="*/ 4461628 w 4461628"/>
                <a:gd name="connsiteY2" fmla="*/ 1115100 h 1115100"/>
                <a:gd name="connsiteX3" fmla="*/ 0 w 4461628"/>
                <a:gd name="connsiteY3" fmla="*/ 1115100 h 1115100"/>
                <a:gd name="connsiteX4" fmla="*/ 0 w 4461628"/>
                <a:gd name="connsiteY4" fmla="*/ 0 h 111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628" h="1115100">
                  <a:moveTo>
                    <a:pt x="0" y="0"/>
                  </a:moveTo>
                  <a:lnTo>
                    <a:pt x="4461628" y="0"/>
                  </a:lnTo>
                  <a:lnTo>
                    <a:pt x="4461628" y="1115100"/>
                  </a:lnTo>
                  <a:lnTo>
                    <a:pt x="0" y="1115100"/>
                  </a:lnTo>
                  <a:lnTo>
                    <a:pt x="0" y="0"/>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08000" tIns="249936" rIns="72000" bIns="78232" numCol="1" spcCol="1270" anchor="t" anchorCtr="0">
              <a:noAutofit/>
            </a:bodyPr>
            <a:lstStyle/>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Apoptosis, ↓ cell proliferation with mezigdomide + bromodomain-containing protein 4 (BRD4) inhibitor </a:t>
              </a: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Potential for activity in gain/amp 1q21 MM</a:t>
              </a:r>
              <a:endParaRPr kumimoji="0" lang="en-GB"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29" name="Freeform: Shape 28">
              <a:extLst>
                <a:ext uri="{FF2B5EF4-FFF2-40B4-BE49-F238E27FC236}">
                  <a16:creationId xmlns:a16="http://schemas.microsoft.com/office/drawing/2014/main" id="{512EB4EF-FC4F-F03C-99FE-C9963AA48104}"/>
                </a:ext>
              </a:extLst>
            </p:cNvPr>
            <p:cNvSpPr/>
            <p:nvPr/>
          </p:nvSpPr>
          <p:spPr>
            <a:xfrm>
              <a:off x="1119147" y="5428208"/>
              <a:ext cx="2699452" cy="354240"/>
            </a:xfrm>
            <a:custGeom>
              <a:avLst/>
              <a:gdLst>
                <a:gd name="connsiteX0" fmla="*/ 0 w 3289229"/>
                <a:gd name="connsiteY0" fmla="*/ 59041 h 354240"/>
                <a:gd name="connsiteX1" fmla="*/ 59041 w 3289229"/>
                <a:gd name="connsiteY1" fmla="*/ 0 h 354240"/>
                <a:gd name="connsiteX2" fmla="*/ 3230188 w 3289229"/>
                <a:gd name="connsiteY2" fmla="*/ 0 h 354240"/>
                <a:gd name="connsiteX3" fmla="*/ 3289229 w 3289229"/>
                <a:gd name="connsiteY3" fmla="*/ 59041 h 354240"/>
                <a:gd name="connsiteX4" fmla="*/ 3289229 w 3289229"/>
                <a:gd name="connsiteY4" fmla="*/ 295199 h 354240"/>
                <a:gd name="connsiteX5" fmla="*/ 3230188 w 3289229"/>
                <a:gd name="connsiteY5" fmla="*/ 354240 h 354240"/>
                <a:gd name="connsiteX6" fmla="*/ 59041 w 3289229"/>
                <a:gd name="connsiteY6" fmla="*/ 354240 h 354240"/>
                <a:gd name="connsiteX7" fmla="*/ 0 w 3289229"/>
                <a:gd name="connsiteY7" fmla="*/ 295199 h 354240"/>
                <a:gd name="connsiteX8" fmla="*/ 0 w 3289229"/>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9229" h="354240">
                  <a:moveTo>
                    <a:pt x="0" y="59041"/>
                  </a:moveTo>
                  <a:cubicBezTo>
                    <a:pt x="0" y="26434"/>
                    <a:pt x="26434" y="0"/>
                    <a:pt x="59041" y="0"/>
                  </a:cubicBezTo>
                  <a:lnTo>
                    <a:pt x="3230188" y="0"/>
                  </a:lnTo>
                  <a:cubicBezTo>
                    <a:pt x="3262795" y="0"/>
                    <a:pt x="3289229" y="26434"/>
                    <a:pt x="3289229" y="59041"/>
                  </a:cubicBezTo>
                  <a:lnTo>
                    <a:pt x="3289229" y="295199"/>
                  </a:lnTo>
                  <a:cubicBezTo>
                    <a:pt x="3289229" y="327806"/>
                    <a:pt x="3262795" y="354240"/>
                    <a:pt x="3230188" y="354240"/>
                  </a:cubicBezTo>
                  <a:lnTo>
                    <a:pt x="59041" y="354240"/>
                  </a:lnTo>
                  <a:cubicBezTo>
                    <a:pt x="26434" y="354240"/>
                    <a:pt x="0" y="327806"/>
                    <a:pt x="0" y="295199"/>
                  </a:cubicBezTo>
                  <a:lnTo>
                    <a:pt x="0" y="59041"/>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35340" tIns="17293" rIns="135340" bIns="17293" numCol="1" spcCol="1270" anchor="ctr" anchorCtr="0">
              <a:noAutofit/>
            </a:bodyPr>
            <a:lstStyle/>
            <a:p>
              <a:pPr marL="0" marR="0" lvl="0" indent="0" algn="l" defTabSz="4889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CKS1B downregulation</a:t>
              </a: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EE0F12BD-94ED-BA9C-2F6B-4F53507F749B}"/>
              </a:ext>
            </a:extLst>
          </p:cNvPr>
          <p:cNvGrpSpPr/>
          <p:nvPr/>
        </p:nvGrpSpPr>
        <p:grpSpPr>
          <a:xfrm>
            <a:off x="7220829" y="5221717"/>
            <a:ext cx="4233467" cy="1604574"/>
            <a:chOff x="7220829" y="5221717"/>
            <a:chExt cx="4233467" cy="1604574"/>
          </a:xfrm>
        </p:grpSpPr>
        <p:sp>
          <p:nvSpPr>
            <p:cNvPr id="30" name="Freeform: Shape 29">
              <a:extLst>
                <a:ext uri="{FF2B5EF4-FFF2-40B4-BE49-F238E27FC236}">
                  <a16:creationId xmlns:a16="http://schemas.microsoft.com/office/drawing/2014/main" id="{F91FF4BC-0059-033F-82FA-686AF9952C02}"/>
                </a:ext>
              </a:extLst>
            </p:cNvPr>
            <p:cNvSpPr/>
            <p:nvPr/>
          </p:nvSpPr>
          <p:spPr>
            <a:xfrm>
              <a:off x="7220829" y="5398836"/>
              <a:ext cx="4233467" cy="1427455"/>
            </a:xfrm>
            <a:custGeom>
              <a:avLst/>
              <a:gdLst>
                <a:gd name="connsiteX0" fmla="*/ 0 w 4461628"/>
                <a:gd name="connsiteY0" fmla="*/ 0 h 1115100"/>
                <a:gd name="connsiteX1" fmla="*/ 4461628 w 4461628"/>
                <a:gd name="connsiteY1" fmla="*/ 0 h 1115100"/>
                <a:gd name="connsiteX2" fmla="*/ 4461628 w 4461628"/>
                <a:gd name="connsiteY2" fmla="*/ 1115100 h 1115100"/>
                <a:gd name="connsiteX3" fmla="*/ 0 w 4461628"/>
                <a:gd name="connsiteY3" fmla="*/ 1115100 h 1115100"/>
                <a:gd name="connsiteX4" fmla="*/ 0 w 4461628"/>
                <a:gd name="connsiteY4" fmla="*/ 0 h 111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628" h="1115100">
                  <a:moveTo>
                    <a:pt x="0" y="0"/>
                  </a:moveTo>
                  <a:lnTo>
                    <a:pt x="4461628" y="0"/>
                  </a:lnTo>
                  <a:lnTo>
                    <a:pt x="4461628" y="1115100"/>
                  </a:lnTo>
                  <a:lnTo>
                    <a:pt x="0" y="1115100"/>
                  </a:lnTo>
                  <a:lnTo>
                    <a:pt x="0" y="0"/>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144000" tIns="249936" rIns="144000" bIns="78232" numCol="1" spcCol="1270" anchor="t" anchorCtr="0">
              <a:noAutofit/>
            </a:bodyPr>
            <a:lstStyle/>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1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CRBN</a:t>
              </a: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alterations</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Monoallelic 3p26 loss</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Expression of COP9 signalosome protein complex </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USP15 expression</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Alterations in SREBP lipid synthesis pathway</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High baseline EZH2 expression → poorer PFS</a:t>
              </a:r>
              <a:endParaRPr kumimoji="0" lang="en-GB"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Freeform: Shape 30">
              <a:extLst>
                <a:ext uri="{FF2B5EF4-FFF2-40B4-BE49-F238E27FC236}">
                  <a16:creationId xmlns:a16="http://schemas.microsoft.com/office/drawing/2014/main" id="{8DFDFF5A-351C-F1E8-1385-3C5CB93C3B87}"/>
                </a:ext>
              </a:extLst>
            </p:cNvPr>
            <p:cNvSpPr/>
            <p:nvPr/>
          </p:nvSpPr>
          <p:spPr>
            <a:xfrm>
              <a:off x="7443695" y="5221717"/>
              <a:ext cx="2699452" cy="354240"/>
            </a:xfrm>
            <a:custGeom>
              <a:avLst/>
              <a:gdLst>
                <a:gd name="connsiteX0" fmla="*/ 0 w 3289229"/>
                <a:gd name="connsiteY0" fmla="*/ 59041 h 354240"/>
                <a:gd name="connsiteX1" fmla="*/ 59041 w 3289229"/>
                <a:gd name="connsiteY1" fmla="*/ 0 h 354240"/>
                <a:gd name="connsiteX2" fmla="*/ 3230188 w 3289229"/>
                <a:gd name="connsiteY2" fmla="*/ 0 h 354240"/>
                <a:gd name="connsiteX3" fmla="*/ 3289229 w 3289229"/>
                <a:gd name="connsiteY3" fmla="*/ 59041 h 354240"/>
                <a:gd name="connsiteX4" fmla="*/ 3289229 w 3289229"/>
                <a:gd name="connsiteY4" fmla="*/ 295199 h 354240"/>
                <a:gd name="connsiteX5" fmla="*/ 3230188 w 3289229"/>
                <a:gd name="connsiteY5" fmla="*/ 354240 h 354240"/>
                <a:gd name="connsiteX6" fmla="*/ 59041 w 3289229"/>
                <a:gd name="connsiteY6" fmla="*/ 354240 h 354240"/>
                <a:gd name="connsiteX7" fmla="*/ 0 w 3289229"/>
                <a:gd name="connsiteY7" fmla="*/ 295199 h 354240"/>
                <a:gd name="connsiteX8" fmla="*/ 0 w 3289229"/>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9229" h="354240">
                  <a:moveTo>
                    <a:pt x="0" y="59041"/>
                  </a:moveTo>
                  <a:cubicBezTo>
                    <a:pt x="0" y="26434"/>
                    <a:pt x="26434" y="0"/>
                    <a:pt x="59041" y="0"/>
                  </a:cubicBezTo>
                  <a:lnTo>
                    <a:pt x="3230188" y="0"/>
                  </a:lnTo>
                  <a:cubicBezTo>
                    <a:pt x="3262795" y="0"/>
                    <a:pt x="3289229" y="26434"/>
                    <a:pt x="3289229" y="59041"/>
                  </a:cubicBezTo>
                  <a:lnTo>
                    <a:pt x="3289229" y="295199"/>
                  </a:lnTo>
                  <a:cubicBezTo>
                    <a:pt x="3289229" y="327806"/>
                    <a:pt x="3262795" y="354240"/>
                    <a:pt x="3230188" y="354240"/>
                  </a:cubicBezTo>
                  <a:lnTo>
                    <a:pt x="59041" y="354240"/>
                  </a:lnTo>
                  <a:cubicBezTo>
                    <a:pt x="26434" y="354240"/>
                    <a:pt x="0" y="327806"/>
                    <a:pt x="0" y="295199"/>
                  </a:cubicBezTo>
                  <a:lnTo>
                    <a:pt x="0" y="59041"/>
                  </a:lnTo>
                  <a:close/>
                </a:path>
              </a:pathLst>
            </a:custGeom>
            <a:solidFill>
              <a:schemeClr val="accent2">
                <a:lumMod val="40000"/>
                <a:lumOff val="60000"/>
              </a:schemeClr>
            </a:solidFill>
            <a:scene3d>
              <a:camera prst="orthographicFront"/>
              <a:lightRig rig="flat" dir="t"/>
            </a:scene3d>
            <a:sp3d prstMaterial="dkEdge">
              <a:bevelT w="8200" h="38100"/>
            </a:sp3d>
          </p:spPr>
          <p:style>
            <a:lnRef idx="0">
              <a:schemeClr val="lt1">
                <a:hueOff val="0"/>
                <a:satOff val="0"/>
                <a:lumOff val="0"/>
                <a:alphaOff val="0"/>
              </a:schemeClr>
            </a:lnRef>
            <a:fillRef idx="2">
              <a:schemeClr val="accent4">
                <a:alpha val="90000"/>
                <a:hueOff val="0"/>
                <a:satOff val="0"/>
                <a:lumOff val="0"/>
                <a:alphaOff val="0"/>
              </a:schemeClr>
            </a:fillRef>
            <a:effectRef idx="1">
              <a:schemeClr val="accent4">
                <a:alpha val="90000"/>
                <a:hueOff val="0"/>
                <a:satOff val="0"/>
                <a:lumOff val="0"/>
                <a:alphaOff val="0"/>
              </a:schemeClr>
            </a:effectRef>
            <a:fontRef idx="minor">
              <a:schemeClr val="dk1"/>
            </a:fontRef>
          </p:style>
          <p:txBody>
            <a:bodyPr spcFirstLastPara="0" vert="horz" wrap="square" lIns="135340" tIns="17293" rIns="135340" bIns="17293" numCol="1" spcCol="1270" anchor="ctr" anchorCtr="0">
              <a:noAutofit/>
            </a:bodyPr>
            <a:lstStyle/>
            <a:p>
              <a:pPr marL="0" marR="0" lvl="0" indent="0" algn="l" defTabSz="4889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Potential resistance mechanisms</a:t>
              </a: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39" name="Group 38">
            <a:extLst>
              <a:ext uri="{FF2B5EF4-FFF2-40B4-BE49-F238E27FC236}">
                <a16:creationId xmlns:a16="http://schemas.microsoft.com/office/drawing/2014/main" id="{D7B295AE-62AA-A7FD-2AB3-E6EB3EB7D185}"/>
              </a:ext>
            </a:extLst>
          </p:cNvPr>
          <p:cNvGrpSpPr/>
          <p:nvPr/>
        </p:nvGrpSpPr>
        <p:grpSpPr>
          <a:xfrm>
            <a:off x="166346" y="3541699"/>
            <a:ext cx="3652253" cy="1774281"/>
            <a:chOff x="166346" y="3541699"/>
            <a:chExt cx="3652253" cy="1774281"/>
          </a:xfrm>
        </p:grpSpPr>
        <p:sp>
          <p:nvSpPr>
            <p:cNvPr id="32" name="Freeform: Shape 31">
              <a:extLst>
                <a:ext uri="{FF2B5EF4-FFF2-40B4-BE49-F238E27FC236}">
                  <a16:creationId xmlns:a16="http://schemas.microsoft.com/office/drawing/2014/main" id="{A193B3B6-2953-265C-6C73-478E562E4BF3}"/>
                </a:ext>
              </a:extLst>
            </p:cNvPr>
            <p:cNvSpPr/>
            <p:nvPr/>
          </p:nvSpPr>
          <p:spPr>
            <a:xfrm>
              <a:off x="166346" y="3718818"/>
              <a:ext cx="3652253" cy="1597162"/>
            </a:xfrm>
            <a:custGeom>
              <a:avLst/>
              <a:gdLst>
                <a:gd name="connsiteX0" fmla="*/ 0 w 4461628"/>
                <a:gd name="connsiteY0" fmla="*/ 0 h 1115100"/>
                <a:gd name="connsiteX1" fmla="*/ 4461628 w 4461628"/>
                <a:gd name="connsiteY1" fmla="*/ 0 h 1115100"/>
                <a:gd name="connsiteX2" fmla="*/ 4461628 w 4461628"/>
                <a:gd name="connsiteY2" fmla="*/ 1115100 h 1115100"/>
                <a:gd name="connsiteX3" fmla="*/ 0 w 4461628"/>
                <a:gd name="connsiteY3" fmla="*/ 1115100 h 1115100"/>
                <a:gd name="connsiteX4" fmla="*/ 0 w 4461628"/>
                <a:gd name="connsiteY4" fmla="*/ 0 h 111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628" h="1115100">
                  <a:moveTo>
                    <a:pt x="0" y="0"/>
                  </a:moveTo>
                  <a:lnTo>
                    <a:pt x="4461628" y="0"/>
                  </a:lnTo>
                  <a:lnTo>
                    <a:pt x="4461628" y="1115100"/>
                  </a:lnTo>
                  <a:lnTo>
                    <a:pt x="0" y="1115100"/>
                  </a:lnTo>
                  <a:lnTo>
                    <a:pt x="0" y="0"/>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08000" tIns="249936" rIns="72000" bIns="78232" numCol="1" spcCol="1270" anchor="t" anchorCtr="0">
              <a:noAutofit/>
            </a:bodyPr>
            <a:lstStyle/>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Viability in IL-2-starved CAR T cells</a:t>
              </a: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Activation markers HLA-DR, CD69</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Effector memory phenotype CAR T cells</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Production of IL-2, IL-17a, TNFα antigen-specific cytokines by CD8+ and CD4+ CAR T cells against BCMA-expressing MM cells</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Antigen-specific toxicity</a:t>
              </a: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Freeform: Shape 32">
              <a:extLst>
                <a:ext uri="{FF2B5EF4-FFF2-40B4-BE49-F238E27FC236}">
                  <a16:creationId xmlns:a16="http://schemas.microsoft.com/office/drawing/2014/main" id="{5AC84A80-DF6B-48D3-3ED6-726DCDF2A22B}"/>
                </a:ext>
              </a:extLst>
            </p:cNvPr>
            <p:cNvSpPr/>
            <p:nvPr/>
          </p:nvSpPr>
          <p:spPr>
            <a:xfrm>
              <a:off x="389211" y="3541699"/>
              <a:ext cx="2699452" cy="354240"/>
            </a:xfrm>
            <a:custGeom>
              <a:avLst/>
              <a:gdLst>
                <a:gd name="connsiteX0" fmla="*/ 0 w 3289229"/>
                <a:gd name="connsiteY0" fmla="*/ 59041 h 354240"/>
                <a:gd name="connsiteX1" fmla="*/ 59041 w 3289229"/>
                <a:gd name="connsiteY1" fmla="*/ 0 h 354240"/>
                <a:gd name="connsiteX2" fmla="*/ 3230188 w 3289229"/>
                <a:gd name="connsiteY2" fmla="*/ 0 h 354240"/>
                <a:gd name="connsiteX3" fmla="*/ 3289229 w 3289229"/>
                <a:gd name="connsiteY3" fmla="*/ 59041 h 354240"/>
                <a:gd name="connsiteX4" fmla="*/ 3289229 w 3289229"/>
                <a:gd name="connsiteY4" fmla="*/ 295199 h 354240"/>
                <a:gd name="connsiteX5" fmla="*/ 3230188 w 3289229"/>
                <a:gd name="connsiteY5" fmla="*/ 354240 h 354240"/>
                <a:gd name="connsiteX6" fmla="*/ 59041 w 3289229"/>
                <a:gd name="connsiteY6" fmla="*/ 354240 h 354240"/>
                <a:gd name="connsiteX7" fmla="*/ 0 w 3289229"/>
                <a:gd name="connsiteY7" fmla="*/ 295199 h 354240"/>
                <a:gd name="connsiteX8" fmla="*/ 0 w 3289229"/>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9229" h="354240">
                  <a:moveTo>
                    <a:pt x="0" y="59041"/>
                  </a:moveTo>
                  <a:cubicBezTo>
                    <a:pt x="0" y="26434"/>
                    <a:pt x="26434" y="0"/>
                    <a:pt x="59041" y="0"/>
                  </a:cubicBezTo>
                  <a:lnTo>
                    <a:pt x="3230188" y="0"/>
                  </a:lnTo>
                  <a:cubicBezTo>
                    <a:pt x="3262795" y="0"/>
                    <a:pt x="3289229" y="26434"/>
                    <a:pt x="3289229" y="59041"/>
                  </a:cubicBezTo>
                  <a:lnTo>
                    <a:pt x="3289229" y="295199"/>
                  </a:lnTo>
                  <a:cubicBezTo>
                    <a:pt x="3289229" y="327806"/>
                    <a:pt x="3262795" y="354240"/>
                    <a:pt x="3230188" y="354240"/>
                  </a:cubicBezTo>
                  <a:lnTo>
                    <a:pt x="59041" y="354240"/>
                  </a:lnTo>
                  <a:cubicBezTo>
                    <a:pt x="26434" y="354240"/>
                    <a:pt x="0" y="327806"/>
                    <a:pt x="0" y="295199"/>
                  </a:cubicBezTo>
                  <a:lnTo>
                    <a:pt x="0" y="59041"/>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35340" tIns="17293" rIns="135340" bIns="17293" numCol="1" spcCol="1270" anchor="ctr" anchorCtr="0">
              <a:noAutofit/>
            </a:bodyPr>
            <a:lstStyle/>
            <a:p>
              <a:pPr marL="0" marR="0" lvl="0" indent="0" algn="l" defTabSz="4889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Enhanced viability/persistence</a:t>
              </a: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4" name="Arrow: Right 33">
            <a:extLst>
              <a:ext uri="{FF2B5EF4-FFF2-40B4-BE49-F238E27FC236}">
                <a16:creationId xmlns:a16="http://schemas.microsoft.com/office/drawing/2014/main" id="{D0F440FA-B74C-8287-1EC0-D1294CF96E87}"/>
              </a:ext>
            </a:extLst>
          </p:cNvPr>
          <p:cNvSpPr/>
          <p:nvPr/>
        </p:nvSpPr>
        <p:spPr>
          <a:xfrm rot="12803813">
            <a:off x="6790901" y="5005753"/>
            <a:ext cx="406369" cy="540000"/>
          </a:xfrm>
          <a:prstGeom prst="rightArrow">
            <a:avLst>
              <a:gd name="adj1" fmla="val 50000"/>
              <a:gd name="adj2" fmla="val 0"/>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49" name="Group 48">
            <a:extLst>
              <a:ext uri="{FF2B5EF4-FFF2-40B4-BE49-F238E27FC236}">
                <a16:creationId xmlns:a16="http://schemas.microsoft.com/office/drawing/2014/main" id="{89268024-18DD-D30C-4E11-32BA3760B261}"/>
              </a:ext>
            </a:extLst>
          </p:cNvPr>
          <p:cNvGrpSpPr/>
          <p:nvPr/>
        </p:nvGrpSpPr>
        <p:grpSpPr>
          <a:xfrm>
            <a:off x="885255" y="827900"/>
            <a:ext cx="10602466" cy="5726480"/>
            <a:chOff x="885255" y="827900"/>
            <a:chExt cx="10602466" cy="5726480"/>
          </a:xfrm>
        </p:grpSpPr>
        <p:sp>
          <p:nvSpPr>
            <p:cNvPr id="50" name="Rectangle: Rounded Corners 49">
              <a:extLst>
                <a:ext uri="{FF2B5EF4-FFF2-40B4-BE49-F238E27FC236}">
                  <a16:creationId xmlns:a16="http://schemas.microsoft.com/office/drawing/2014/main" id="{38478E90-50E2-FECF-988C-A4CAB26DEDF2}"/>
                </a:ext>
              </a:extLst>
            </p:cNvPr>
            <p:cNvSpPr/>
            <p:nvPr/>
          </p:nvSpPr>
          <p:spPr bwMode="auto">
            <a:xfrm>
              <a:off x="885255" y="827900"/>
              <a:ext cx="10602466" cy="5726480"/>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pitchFamily="34" charset="0"/>
                <a:ea typeface="+mn-ea"/>
                <a:cs typeface="+mn-cs"/>
              </a:endParaRPr>
            </a:p>
          </p:txBody>
        </p:sp>
        <p:pic>
          <p:nvPicPr>
            <p:cNvPr id="51" name="Picture 50" descr="Fig. 1">
              <a:extLst>
                <a:ext uri="{FF2B5EF4-FFF2-40B4-BE49-F238E27FC236}">
                  <a16:creationId xmlns:a16="http://schemas.microsoft.com/office/drawing/2014/main" id="{51385BF6-9841-1C3B-DD6C-1FA16AD2987A}"/>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1915478" y="1304330"/>
              <a:ext cx="8542020" cy="5205478"/>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24D82F8E-B6B9-E587-D5E7-04E5C2351D4B}"/>
                </a:ext>
              </a:extLst>
            </p:cNvPr>
            <p:cNvSpPr txBox="1"/>
            <p:nvPr/>
          </p:nvSpPr>
          <p:spPr>
            <a:xfrm>
              <a:off x="1081088" y="827900"/>
              <a:ext cx="102108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000000"/>
                  </a:solidFill>
                  <a:effectLst/>
                  <a:uLnTx/>
                  <a:uFillTx/>
                  <a:latin typeface="Arial"/>
                  <a:ea typeface="MS PGothic" charset="0"/>
                  <a:cs typeface="+mn-cs"/>
                </a:rPr>
                <a:t>CELMoDs: overview of immunologic effects</a:t>
              </a:r>
              <a:endParaRPr kumimoji="0" lang="en-GB" sz="1400" b="0" i="0" u="none" strike="noStrike" kern="1200" cap="none" spc="0" normalizeH="0" baseline="0" noProof="0" dirty="0">
                <a:ln>
                  <a:noFill/>
                </a:ln>
                <a:solidFill>
                  <a:srgbClr val="000000"/>
                </a:solidFill>
                <a:effectLst/>
                <a:uLnTx/>
                <a:uFillTx/>
                <a:latin typeface="Arial"/>
                <a:ea typeface="MS PGothic" charset="0"/>
                <a:cs typeface="+mn-cs"/>
              </a:endParaRPr>
            </a:p>
          </p:txBody>
        </p:sp>
        <p:sp>
          <p:nvSpPr>
            <p:cNvPr id="53" name="TextBox 52">
              <a:extLst>
                <a:ext uri="{FF2B5EF4-FFF2-40B4-BE49-F238E27FC236}">
                  <a16:creationId xmlns:a16="http://schemas.microsoft.com/office/drawing/2014/main" id="{AD51EAE4-18E6-8AA0-AF78-6506C779BFD1}"/>
                </a:ext>
              </a:extLst>
            </p:cNvPr>
            <p:cNvSpPr txBox="1"/>
            <p:nvPr/>
          </p:nvSpPr>
          <p:spPr>
            <a:xfrm>
              <a:off x="1575150" y="6277381"/>
              <a:ext cx="6096000"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20000"/>
                </a:spcBef>
                <a:spcAft>
                  <a:spcPct val="0"/>
                </a:spcAft>
                <a:buClr>
                  <a:srgbClr val="FFFFFF"/>
                </a:buClr>
                <a:buSzPct val="110000"/>
                <a:buFont typeface="Arial" pitchFamily="34" charset="0"/>
                <a:buNone/>
                <a:tabLst/>
                <a:defRPr/>
              </a:pPr>
              <a:r>
                <a:rPr kumimoji="0" lang="en-GB" sz="1200" b="1" i="0" u="none" strike="noStrike" kern="0" cap="none" spc="0" normalizeH="0" baseline="0" noProof="0" dirty="0">
                  <a:ln>
                    <a:noFill/>
                  </a:ln>
                  <a:solidFill>
                    <a:srgbClr val="000000"/>
                  </a:solidFill>
                  <a:effectLst/>
                  <a:uLnTx/>
                  <a:uFillTx/>
                  <a:latin typeface="Arial"/>
                  <a:ea typeface="MS PGothic" charset="0"/>
                  <a:cs typeface="+mn-cs"/>
                </a:rPr>
                <a:t>Kegyes D, et al. Biomarker Res 2025;13(1):105.</a:t>
              </a:r>
            </a:p>
          </p:txBody>
        </p:sp>
      </p:grpSp>
    </p:spTree>
    <p:extLst>
      <p:ext uri="{BB962C8B-B14F-4D97-AF65-F5344CB8AC3E}">
        <p14:creationId xmlns:p14="http://schemas.microsoft.com/office/powerpoint/2010/main" val="135462415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1000"/>
                                        <p:tgtEl>
                                          <p:spTgt spid="14"/>
                                        </p:tgtEl>
                                      </p:cBhvr>
                                    </p:animEffect>
                                  </p:childTnLst>
                                </p:cTn>
                              </p:par>
                              <p:par>
                                <p:cTn id="14" presetID="53" presetClass="entr" presetSubtype="16" fill="hold" nodeType="with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1000" fill="hold"/>
                                        <p:tgtEl>
                                          <p:spTgt spid="35"/>
                                        </p:tgtEl>
                                        <p:attrNameLst>
                                          <p:attrName>ppt_w</p:attrName>
                                        </p:attrNameLst>
                                      </p:cBhvr>
                                      <p:tavLst>
                                        <p:tav tm="0">
                                          <p:val>
                                            <p:fltVal val="0"/>
                                          </p:val>
                                        </p:tav>
                                        <p:tav tm="100000">
                                          <p:val>
                                            <p:strVal val="#ppt_w"/>
                                          </p:val>
                                        </p:tav>
                                      </p:tavLst>
                                    </p:anim>
                                    <p:anim calcmode="lin" valueType="num">
                                      <p:cBhvr>
                                        <p:cTn id="17" dur="1000" fill="hold"/>
                                        <p:tgtEl>
                                          <p:spTgt spid="35"/>
                                        </p:tgtEl>
                                        <p:attrNameLst>
                                          <p:attrName>ppt_h</p:attrName>
                                        </p:attrNameLst>
                                      </p:cBhvr>
                                      <p:tavLst>
                                        <p:tav tm="0">
                                          <p:val>
                                            <p:fltVal val="0"/>
                                          </p:val>
                                        </p:tav>
                                        <p:tav tm="100000">
                                          <p:val>
                                            <p:strVal val="#ppt_h"/>
                                          </p:val>
                                        </p:tav>
                                      </p:tavLst>
                                    </p:anim>
                                    <p:animEffect transition="in" filter="fade">
                                      <p:cBhvr>
                                        <p:cTn id="18" dur="1000"/>
                                        <p:tgtEl>
                                          <p:spTgt spid="35"/>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par>
                                <p:cTn id="23" presetID="53" presetClass="entr" presetSubtype="16"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1000" fill="hold"/>
                                        <p:tgtEl>
                                          <p:spTgt spid="36"/>
                                        </p:tgtEl>
                                        <p:attrNameLst>
                                          <p:attrName>ppt_w</p:attrName>
                                        </p:attrNameLst>
                                      </p:cBhvr>
                                      <p:tavLst>
                                        <p:tav tm="0">
                                          <p:val>
                                            <p:fltVal val="0"/>
                                          </p:val>
                                        </p:tav>
                                        <p:tav tm="100000">
                                          <p:val>
                                            <p:strVal val="#ppt_w"/>
                                          </p:val>
                                        </p:tav>
                                      </p:tavLst>
                                    </p:anim>
                                    <p:anim calcmode="lin" valueType="num">
                                      <p:cBhvr>
                                        <p:cTn id="26" dur="1000" fill="hold"/>
                                        <p:tgtEl>
                                          <p:spTgt spid="36"/>
                                        </p:tgtEl>
                                        <p:attrNameLst>
                                          <p:attrName>ppt_h</p:attrName>
                                        </p:attrNameLst>
                                      </p:cBhvr>
                                      <p:tavLst>
                                        <p:tav tm="0">
                                          <p:val>
                                            <p:fltVal val="0"/>
                                          </p:val>
                                        </p:tav>
                                        <p:tav tm="100000">
                                          <p:val>
                                            <p:strVal val="#ppt_h"/>
                                          </p:val>
                                        </p:tav>
                                      </p:tavLst>
                                    </p:anim>
                                    <p:animEffect transition="in" filter="fade">
                                      <p:cBhvr>
                                        <p:cTn id="27" dur="1000"/>
                                        <p:tgtEl>
                                          <p:spTgt spid="3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1000"/>
                                        <p:tgtEl>
                                          <p:spTgt spid="18"/>
                                        </p:tgtEl>
                                      </p:cBhvr>
                                    </p:animEffect>
                                  </p:childTnLst>
                                </p:cTn>
                              </p:par>
                              <p:par>
                                <p:cTn id="32" presetID="53" presetClass="entr" presetSubtype="16"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p:cTn id="34" dur="1000" fill="hold"/>
                                        <p:tgtEl>
                                          <p:spTgt spid="37"/>
                                        </p:tgtEl>
                                        <p:attrNameLst>
                                          <p:attrName>ppt_w</p:attrName>
                                        </p:attrNameLst>
                                      </p:cBhvr>
                                      <p:tavLst>
                                        <p:tav tm="0">
                                          <p:val>
                                            <p:fltVal val="0"/>
                                          </p:val>
                                        </p:tav>
                                        <p:tav tm="100000">
                                          <p:val>
                                            <p:strVal val="#ppt_w"/>
                                          </p:val>
                                        </p:tav>
                                      </p:tavLst>
                                    </p:anim>
                                    <p:anim calcmode="lin" valueType="num">
                                      <p:cBhvr>
                                        <p:cTn id="35" dur="1000" fill="hold"/>
                                        <p:tgtEl>
                                          <p:spTgt spid="37"/>
                                        </p:tgtEl>
                                        <p:attrNameLst>
                                          <p:attrName>ppt_h</p:attrName>
                                        </p:attrNameLst>
                                      </p:cBhvr>
                                      <p:tavLst>
                                        <p:tav tm="0">
                                          <p:val>
                                            <p:fltVal val="0"/>
                                          </p:val>
                                        </p:tav>
                                        <p:tav tm="100000">
                                          <p:val>
                                            <p:strVal val="#ppt_h"/>
                                          </p:val>
                                        </p:tav>
                                      </p:tavLst>
                                    </p:anim>
                                    <p:animEffect transition="in" filter="fade">
                                      <p:cBhvr>
                                        <p:cTn id="36" dur="1000"/>
                                        <p:tgtEl>
                                          <p:spTgt spid="37"/>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right)">
                                      <p:cBhvr>
                                        <p:cTn id="40" dur="1000"/>
                                        <p:tgtEl>
                                          <p:spTgt spid="27"/>
                                        </p:tgtEl>
                                      </p:cBhvr>
                                    </p:animEffect>
                                  </p:childTnLst>
                                </p:cTn>
                              </p:par>
                              <p:par>
                                <p:cTn id="41" presetID="53" presetClass="entr" presetSubtype="16"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1000" fill="hold"/>
                                        <p:tgtEl>
                                          <p:spTgt spid="38"/>
                                        </p:tgtEl>
                                        <p:attrNameLst>
                                          <p:attrName>ppt_w</p:attrName>
                                        </p:attrNameLst>
                                      </p:cBhvr>
                                      <p:tavLst>
                                        <p:tav tm="0">
                                          <p:val>
                                            <p:fltVal val="0"/>
                                          </p:val>
                                        </p:tav>
                                        <p:tav tm="100000">
                                          <p:val>
                                            <p:strVal val="#ppt_w"/>
                                          </p:val>
                                        </p:tav>
                                      </p:tavLst>
                                    </p:anim>
                                    <p:anim calcmode="lin" valueType="num">
                                      <p:cBhvr>
                                        <p:cTn id="44" dur="1000" fill="hold"/>
                                        <p:tgtEl>
                                          <p:spTgt spid="38"/>
                                        </p:tgtEl>
                                        <p:attrNameLst>
                                          <p:attrName>ppt_h</p:attrName>
                                        </p:attrNameLst>
                                      </p:cBhvr>
                                      <p:tavLst>
                                        <p:tav tm="0">
                                          <p:val>
                                            <p:fltVal val="0"/>
                                          </p:val>
                                        </p:tav>
                                        <p:tav tm="100000">
                                          <p:val>
                                            <p:strVal val="#ppt_h"/>
                                          </p:val>
                                        </p:tav>
                                      </p:tavLst>
                                    </p:anim>
                                    <p:animEffect transition="in" filter="fade">
                                      <p:cBhvr>
                                        <p:cTn id="45" dur="1000"/>
                                        <p:tgtEl>
                                          <p:spTgt spid="38"/>
                                        </p:tgtEl>
                                      </p:cBhvr>
                                    </p:animEffect>
                                  </p:childTnLst>
                                </p:cTn>
                              </p:par>
                            </p:childTnLst>
                          </p:cTn>
                        </p:par>
                        <p:par>
                          <p:cTn id="46" fill="hold">
                            <p:stCondLst>
                              <p:cond delay="5000"/>
                            </p:stCondLst>
                            <p:childTnLst>
                              <p:par>
                                <p:cTn id="47" presetID="22" presetClass="entr" presetSubtype="2"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right)">
                                      <p:cBhvr>
                                        <p:cTn id="49" dur="1000"/>
                                        <p:tgtEl>
                                          <p:spTgt spid="26"/>
                                        </p:tgtEl>
                                      </p:cBhvr>
                                    </p:animEffect>
                                  </p:childTnLst>
                                </p:cTn>
                              </p:par>
                              <p:par>
                                <p:cTn id="50" presetID="53" presetClass="entr" presetSubtype="16" fill="hold"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1000" fill="hold"/>
                                        <p:tgtEl>
                                          <p:spTgt spid="39"/>
                                        </p:tgtEl>
                                        <p:attrNameLst>
                                          <p:attrName>ppt_w</p:attrName>
                                        </p:attrNameLst>
                                      </p:cBhvr>
                                      <p:tavLst>
                                        <p:tav tm="0">
                                          <p:val>
                                            <p:fltVal val="0"/>
                                          </p:val>
                                        </p:tav>
                                        <p:tav tm="100000">
                                          <p:val>
                                            <p:strVal val="#ppt_w"/>
                                          </p:val>
                                        </p:tav>
                                      </p:tavLst>
                                    </p:anim>
                                    <p:anim calcmode="lin" valueType="num">
                                      <p:cBhvr>
                                        <p:cTn id="53" dur="1000" fill="hold"/>
                                        <p:tgtEl>
                                          <p:spTgt spid="39"/>
                                        </p:tgtEl>
                                        <p:attrNameLst>
                                          <p:attrName>ppt_h</p:attrName>
                                        </p:attrNameLst>
                                      </p:cBhvr>
                                      <p:tavLst>
                                        <p:tav tm="0">
                                          <p:val>
                                            <p:fltVal val="0"/>
                                          </p:val>
                                        </p:tav>
                                        <p:tav tm="100000">
                                          <p:val>
                                            <p:strVal val="#ppt_h"/>
                                          </p:val>
                                        </p:tav>
                                      </p:tavLst>
                                    </p:anim>
                                    <p:animEffect transition="in" filter="fade">
                                      <p:cBhvr>
                                        <p:cTn id="54" dur="1000"/>
                                        <p:tgtEl>
                                          <p:spTgt spid="39"/>
                                        </p:tgtEl>
                                      </p:cBhvr>
                                    </p:animEffect>
                                  </p:childTnLst>
                                </p:cTn>
                              </p:par>
                            </p:childTnLst>
                          </p:cTn>
                        </p:par>
                        <p:par>
                          <p:cTn id="55" fill="hold">
                            <p:stCondLst>
                              <p:cond delay="6000"/>
                            </p:stCondLst>
                            <p:childTnLst>
                              <p:par>
                                <p:cTn id="56" presetID="22" presetClass="entr" presetSubtype="2"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right)">
                                      <p:cBhvr>
                                        <p:cTn id="58" dur="1000"/>
                                        <p:tgtEl>
                                          <p:spTgt spid="23"/>
                                        </p:tgtEl>
                                      </p:cBhvr>
                                    </p:animEffect>
                                  </p:childTnLst>
                                </p:cTn>
                              </p:par>
                              <p:par>
                                <p:cTn id="59" presetID="53" presetClass="entr" presetSubtype="16"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1000" fill="hold"/>
                                        <p:tgtEl>
                                          <p:spTgt spid="40"/>
                                        </p:tgtEl>
                                        <p:attrNameLst>
                                          <p:attrName>ppt_w</p:attrName>
                                        </p:attrNameLst>
                                      </p:cBhvr>
                                      <p:tavLst>
                                        <p:tav tm="0">
                                          <p:val>
                                            <p:fltVal val="0"/>
                                          </p:val>
                                        </p:tav>
                                        <p:tav tm="100000">
                                          <p:val>
                                            <p:strVal val="#ppt_w"/>
                                          </p:val>
                                        </p:tav>
                                      </p:tavLst>
                                    </p:anim>
                                    <p:anim calcmode="lin" valueType="num">
                                      <p:cBhvr>
                                        <p:cTn id="62" dur="1000" fill="hold"/>
                                        <p:tgtEl>
                                          <p:spTgt spid="40"/>
                                        </p:tgtEl>
                                        <p:attrNameLst>
                                          <p:attrName>ppt_h</p:attrName>
                                        </p:attrNameLst>
                                      </p:cBhvr>
                                      <p:tavLst>
                                        <p:tav tm="0">
                                          <p:val>
                                            <p:fltVal val="0"/>
                                          </p:val>
                                        </p:tav>
                                        <p:tav tm="100000">
                                          <p:val>
                                            <p:strVal val="#ppt_h"/>
                                          </p:val>
                                        </p:tav>
                                      </p:tavLst>
                                    </p:anim>
                                    <p:animEffect transition="in" filter="fade">
                                      <p:cBhvr>
                                        <p:cTn id="63" dur="1000"/>
                                        <p:tgtEl>
                                          <p:spTgt spid="40"/>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1000"/>
                                        <p:tgtEl>
                                          <p:spTgt spid="34"/>
                                        </p:tgtEl>
                                      </p:cBhvr>
                                    </p:animEffect>
                                  </p:childTnLst>
                                </p:cTn>
                              </p:par>
                              <p:par>
                                <p:cTn id="68" presetID="53" presetClass="entr" presetSubtype="16" fill="hold" nodeType="with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1000" fill="hold"/>
                                        <p:tgtEl>
                                          <p:spTgt spid="41"/>
                                        </p:tgtEl>
                                        <p:attrNameLst>
                                          <p:attrName>ppt_w</p:attrName>
                                        </p:attrNameLst>
                                      </p:cBhvr>
                                      <p:tavLst>
                                        <p:tav tm="0">
                                          <p:val>
                                            <p:fltVal val="0"/>
                                          </p:val>
                                        </p:tav>
                                        <p:tav tm="100000">
                                          <p:val>
                                            <p:strVal val="#ppt_w"/>
                                          </p:val>
                                        </p:tav>
                                      </p:tavLst>
                                    </p:anim>
                                    <p:anim calcmode="lin" valueType="num">
                                      <p:cBhvr>
                                        <p:cTn id="71" dur="1000" fill="hold"/>
                                        <p:tgtEl>
                                          <p:spTgt spid="41"/>
                                        </p:tgtEl>
                                        <p:attrNameLst>
                                          <p:attrName>ppt_h</p:attrName>
                                        </p:attrNameLst>
                                      </p:cBhvr>
                                      <p:tavLst>
                                        <p:tav tm="0">
                                          <p:val>
                                            <p:fltVal val="0"/>
                                          </p:val>
                                        </p:tav>
                                        <p:tav tm="100000">
                                          <p:val>
                                            <p:strVal val="#ppt_h"/>
                                          </p:val>
                                        </p:tav>
                                      </p:tavLst>
                                    </p:anim>
                                    <p:animEffect transition="in" filter="fade">
                                      <p:cBhvr>
                                        <p:cTn id="72" dur="10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1000"/>
                                        <p:tgtEl>
                                          <p:spTgt spid="49"/>
                                        </p:tgtEl>
                                      </p:cBhvr>
                                    </p:animEffect>
                                    <p:anim calcmode="lin" valueType="num">
                                      <p:cBhvr>
                                        <p:cTn id="78" dur="1000" fill="hold"/>
                                        <p:tgtEl>
                                          <p:spTgt spid="49"/>
                                        </p:tgtEl>
                                        <p:attrNameLst>
                                          <p:attrName>ppt_x</p:attrName>
                                        </p:attrNameLst>
                                      </p:cBhvr>
                                      <p:tavLst>
                                        <p:tav tm="0">
                                          <p:val>
                                            <p:strVal val="#ppt_x"/>
                                          </p:val>
                                        </p:tav>
                                        <p:tav tm="100000">
                                          <p:val>
                                            <p:strVal val="#ppt_x"/>
                                          </p:val>
                                        </p:tav>
                                      </p:tavLst>
                                    </p:anim>
                                    <p:anim calcmode="lin" valueType="num">
                                      <p:cBhvr>
                                        <p:cTn id="7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P spid="23" grpId="0" animBg="1"/>
      <p:bldP spid="26" grpId="0" animBg="1"/>
      <p:bldP spid="27" grpId="0" animBg="1"/>
      <p:bldP spid="34"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1AE97-D86A-BE83-C954-A81461871BD7}"/>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5B88C7D2-137F-ECE7-0540-530A0DB1D388}"/>
              </a:ext>
            </a:extLst>
          </p:cNvPr>
          <p:cNvSpPr txBox="1"/>
          <p:nvPr/>
        </p:nvSpPr>
        <p:spPr>
          <a:xfrm>
            <a:off x="119336" y="6651442"/>
            <a:ext cx="7568449" cy="169598"/>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Calibri"/>
                <a:ea typeface="MS PGothic" charset="0"/>
                <a:cs typeface="Arial" panose="020B0604020202020204" pitchFamily="34" charset="0"/>
              </a:rPr>
              <a:t>Lonial</a:t>
            </a:r>
            <a:r>
              <a:rPr kumimoji="0" lang="en-US" sz="16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 S et al. </a:t>
            </a:r>
            <a:r>
              <a:rPr kumimoji="0" lang="en-US" sz="1600" b="0" i="1"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Future Oncol </a:t>
            </a:r>
            <a:r>
              <a:rPr kumimoji="0" lang="en-US" sz="16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2025;21(14):1761-69.</a:t>
            </a:r>
            <a:endParaRPr kumimoji="0" lang="en-US" sz="1600" b="0" i="0" u="none" strike="noStrike" kern="0" cap="none" spc="0" normalizeH="0" baseline="0" noProof="0" dirty="0">
              <a:ln>
                <a:noFill/>
              </a:ln>
              <a:solidFill>
                <a:prstClr val="black"/>
              </a:solidFill>
              <a:effectLst/>
              <a:uLnTx/>
              <a:uFillTx/>
              <a:latin typeface="Calibri"/>
              <a:ea typeface="MS PGothic" charset="0"/>
              <a:cs typeface="Calibri"/>
            </a:endParaRPr>
          </a:p>
        </p:txBody>
      </p:sp>
      <p:sp>
        <p:nvSpPr>
          <p:cNvPr id="12" name="object 3" descr="$PPTXTitle">
            <a:extLst>
              <a:ext uri="{FF2B5EF4-FFF2-40B4-BE49-F238E27FC236}">
                <a16:creationId xmlns:a16="http://schemas.microsoft.com/office/drawing/2014/main" id="{9B55639F-D6FD-F5B4-1E8F-412ADB2C32A3}"/>
              </a:ext>
            </a:extLst>
          </p:cNvPr>
          <p:cNvSpPr txBox="1">
            <a:spLocks/>
          </p:cNvSpPr>
          <p:nvPr/>
        </p:nvSpPr>
        <p:spPr>
          <a:xfrm>
            <a:off x="695400" y="218270"/>
            <a:ext cx="10545963" cy="923330"/>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l"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EXCALIBER-RRMM: A Phase III Trial of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Iberdomide</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in Combination with Daratumumab and Dexamethasone for R/R MM</a:t>
            </a:r>
          </a:p>
        </p:txBody>
      </p:sp>
      <p:pic>
        <p:nvPicPr>
          <p:cNvPr id="3" name="Picture 2">
            <a:extLst>
              <a:ext uri="{FF2B5EF4-FFF2-40B4-BE49-F238E27FC236}">
                <a16:creationId xmlns:a16="http://schemas.microsoft.com/office/drawing/2014/main" id="{103FA8AA-0B64-28CA-067A-A1ECE4007C2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019299" y="1377428"/>
            <a:ext cx="8153400" cy="5038185"/>
          </a:xfrm>
          <a:prstGeom prst="rect">
            <a:avLst/>
          </a:prstGeom>
        </p:spPr>
      </p:pic>
    </p:spTree>
    <p:extLst>
      <p:ext uri="{BB962C8B-B14F-4D97-AF65-F5344CB8AC3E}">
        <p14:creationId xmlns:p14="http://schemas.microsoft.com/office/powerpoint/2010/main" val="278350374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Rectangle: Rounded Corners 66">
            <a:extLst>
              <a:ext uri="{FF2B5EF4-FFF2-40B4-BE49-F238E27FC236}">
                <a16:creationId xmlns:a16="http://schemas.microsoft.com/office/drawing/2014/main" id="{D39179CB-C0A8-FE26-7343-A6646100CF49}"/>
              </a:ext>
            </a:extLst>
          </p:cNvPr>
          <p:cNvSpPr/>
          <p:nvPr/>
        </p:nvSpPr>
        <p:spPr bwMode="auto">
          <a:xfrm>
            <a:off x="112143" y="1337839"/>
            <a:ext cx="11824819" cy="5017095"/>
          </a:xfrm>
          <a:prstGeom prst="roundRect">
            <a:avLst>
              <a:gd name="adj" fmla="val 621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pitchFamily="34" charset="0"/>
              <a:ea typeface="MS PGothic" charset="0"/>
              <a:cs typeface="+mn-cs"/>
            </a:endParaRPr>
          </a:p>
        </p:txBody>
      </p:sp>
      <p:sp>
        <p:nvSpPr>
          <p:cNvPr id="2" name="Title 1">
            <a:extLst>
              <a:ext uri="{FF2B5EF4-FFF2-40B4-BE49-F238E27FC236}">
                <a16:creationId xmlns:a16="http://schemas.microsoft.com/office/drawing/2014/main" id="{F449FE8C-436C-0AE9-9D10-9B98E6049460}"/>
              </a:ext>
            </a:extLst>
          </p:cNvPr>
          <p:cNvSpPr>
            <a:spLocks noGrp="1"/>
          </p:cNvSpPr>
          <p:nvPr>
            <p:ph type="title"/>
          </p:nvPr>
        </p:nvSpPr>
        <p:spPr/>
        <p:txBody>
          <a:bodyPr/>
          <a:lstStyle/>
          <a:p>
            <a:r>
              <a:rPr kumimoji="0" lang="en-US" sz="3200" b="1" i="0" u="none" strike="noStrike" kern="0" cap="none" spc="0" normalizeH="0" baseline="0" noProof="0" dirty="0">
                <a:ln>
                  <a:noFill/>
                </a:ln>
                <a:solidFill>
                  <a:srgbClr val="FFFF00"/>
                </a:solidFill>
                <a:effectLst/>
                <a:uLnTx/>
                <a:uFillTx/>
                <a:latin typeface="Arial"/>
                <a:ea typeface="+mj-ea"/>
                <a:cs typeface="+mj-cs"/>
              </a:rPr>
              <a:t>EXCALIBER-RRMM: Dual primary endpoint</a:t>
            </a:r>
            <a:br>
              <a:rPr kumimoji="0" lang="en-US" sz="3200" b="1" i="0" u="none" strike="noStrike" kern="0" cap="none" spc="0" normalizeH="0" baseline="0" noProof="0" dirty="0">
                <a:ln>
                  <a:noFill/>
                </a:ln>
                <a:solidFill>
                  <a:srgbClr val="FFFF00"/>
                </a:solidFill>
                <a:effectLst/>
                <a:uLnTx/>
                <a:uFillTx/>
                <a:latin typeface="Arial"/>
                <a:ea typeface="+mj-ea"/>
                <a:cs typeface="+mj-cs"/>
              </a:rPr>
            </a:br>
            <a:r>
              <a:rPr kumimoji="0" lang="en-US" sz="3200" b="1" i="0" u="none" strike="noStrike" kern="0" cap="none" spc="0" normalizeH="0" baseline="0" noProof="0" dirty="0">
                <a:ln>
                  <a:noFill/>
                </a:ln>
                <a:solidFill>
                  <a:srgbClr val="FFFF00"/>
                </a:solidFill>
                <a:effectLst/>
                <a:uLnTx/>
                <a:uFillTx/>
                <a:latin typeface="Arial"/>
                <a:ea typeface="+mj-ea"/>
                <a:cs typeface="+mj-cs"/>
              </a:rPr>
              <a:t>MRD-negative CR at any time – subgroup analysis</a:t>
            </a:r>
            <a:endParaRPr lang="en-GB" dirty="0"/>
          </a:p>
        </p:txBody>
      </p:sp>
      <p:sp>
        <p:nvSpPr>
          <p:cNvPr id="3" name="Text Placeholder 2">
            <a:extLst>
              <a:ext uri="{FF2B5EF4-FFF2-40B4-BE49-F238E27FC236}">
                <a16:creationId xmlns:a16="http://schemas.microsoft.com/office/drawing/2014/main" id="{208EE133-8EF8-A993-8784-761030655E49}"/>
              </a:ext>
            </a:extLst>
          </p:cNvPr>
          <p:cNvSpPr>
            <a:spLocks noGrp="1"/>
          </p:cNvSpPr>
          <p:nvPr>
            <p:ph type="body" sz="quarter" idx="10"/>
          </p:nvPr>
        </p:nvSpPr>
        <p:spPr>
          <a:xfrm>
            <a:off x="0" y="6419854"/>
            <a:ext cx="12178244" cy="371644"/>
          </a:xfrm>
        </p:spPr>
        <p:txBody>
          <a:bodyPr/>
          <a:lstStyle/>
          <a:p>
            <a:pPr marL="0" marR="0" lvl="0" indent="0" algn="l" defTabSz="914400" rtl="0" eaLnBrk="0" fontAlgn="base" latinLnBrk="0" hangingPunct="0">
              <a:lnSpc>
                <a:spcPct val="100000"/>
              </a:lnSpc>
              <a:spcBef>
                <a:spcPct val="20000"/>
              </a:spcBef>
              <a:spcAft>
                <a:spcPct val="0"/>
              </a:spcAft>
              <a:buClr>
                <a:srgbClr val="FFFFFF"/>
              </a:buClr>
              <a:buSzPct val="110000"/>
              <a:buFont typeface="Arial" pitchFamily="34" charset="0"/>
              <a:buNone/>
              <a:tabLst/>
              <a:defRPr/>
            </a:pPr>
            <a:r>
              <a:rPr kumimoji="0" lang="en-GB" sz="1200" b="1" i="0" u="none" strike="noStrike" kern="0" cap="none" spc="0" normalizeH="0" baseline="0" noProof="0" dirty="0">
                <a:ln>
                  <a:noFill/>
                </a:ln>
                <a:solidFill>
                  <a:srgbClr val="FFFF00"/>
                </a:solidFill>
                <a:effectLst/>
                <a:uLnTx/>
                <a:uFillTx/>
                <a:latin typeface="Arial"/>
                <a:ea typeface="+mn-ea"/>
                <a:cs typeface="+mn-cs"/>
              </a:rPr>
              <a:t>Lonial S, et al. Clin Lymphoma Myeloma Leuk 2026;26(</a:t>
            </a:r>
            <a:r>
              <a:rPr kumimoji="0" lang="en-GB" sz="1200" b="1" i="0" u="none" strike="noStrike" kern="0" cap="none" spc="0" normalizeH="0" baseline="0" noProof="0" dirty="0" err="1">
                <a:ln>
                  <a:noFill/>
                </a:ln>
                <a:solidFill>
                  <a:srgbClr val="FFFF00"/>
                </a:solidFill>
                <a:effectLst/>
                <a:uLnTx/>
                <a:uFillTx/>
                <a:latin typeface="Arial"/>
                <a:ea typeface="+mn-ea"/>
                <a:cs typeface="+mn-cs"/>
              </a:rPr>
              <a:t>Suppl</a:t>
            </a:r>
            <a:r>
              <a:rPr kumimoji="0" lang="en-GB" sz="1200" b="1" i="0" u="none" strike="noStrike" kern="0" cap="none" spc="0" normalizeH="0" baseline="0" noProof="0" dirty="0">
                <a:ln>
                  <a:noFill/>
                </a:ln>
                <a:solidFill>
                  <a:srgbClr val="FFFF00"/>
                </a:solidFill>
                <a:effectLst/>
                <a:uLnTx/>
                <a:uFillTx/>
                <a:latin typeface="Arial"/>
                <a:ea typeface="+mn-ea"/>
                <a:cs typeface="+mn-cs"/>
              </a:rPr>
              <a:t> 2):S378–9, abstract LBA-12.  Lonial S, et al. Lancet Oncol 2026;doi:10.1016/S1470-2045(26)00450-X</a:t>
            </a:r>
          </a:p>
        </p:txBody>
      </p:sp>
      <p:grpSp>
        <p:nvGrpSpPr>
          <p:cNvPr id="6" name="Group 5">
            <a:extLst>
              <a:ext uri="{FF2B5EF4-FFF2-40B4-BE49-F238E27FC236}">
                <a16:creationId xmlns:a16="http://schemas.microsoft.com/office/drawing/2014/main" id="{BE0A40A1-AE84-0DBA-EF37-16DC3CCC471B}"/>
              </a:ext>
            </a:extLst>
          </p:cNvPr>
          <p:cNvGrpSpPr/>
          <p:nvPr/>
        </p:nvGrpSpPr>
        <p:grpSpPr>
          <a:xfrm>
            <a:off x="0" y="0"/>
            <a:ext cx="1504952" cy="857250"/>
            <a:chOff x="10622756" y="-2679"/>
            <a:chExt cx="1504952" cy="857250"/>
          </a:xfrm>
        </p:grpSpPr>
        <p:sp>
          <p:nvSpPr>
            <p:cNvPr id="7" name="Rectangle: Rounded Corners 6">
              <a:extLst>
                <a:ext uri="{FF2B5EF4-FFF2-40B4-BE49-F238E27FC236}">
                  <a16:creationId xmlns:a16="http://schemas.microsoft.com/office/drawing/2014/main" id="{C0713943-268F-7FF1-63E5-51F72B3532CE}"/>
                </a:ext>
              </a:extLst>
            </p:cNvPr>
            <p:cNvSpPr/>
            <p:nvPr/>
          </p:nvSpPr>
          <p:spPr>
            <a:xfrm>
              <a:off x="10622756" y="-2679"/>
              <a:ext cx="1504952" cy="857250"/>
            </a:xfrm>
            <a:prstGeom prst="roundRect">
              <a:avLst>
                <a:gd name="adj" fmla="val 5556"/>
              </a:avLst>
            </a:prstGeom>
            <a:solidFill>
              <a:schemeClr val="bg1"/>
            </a:solidFill>
            <a:ln>
              <a:noFill/>
            </a:ln>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2742E67C-6EAA-CD23-22B4-1771AC29CECE}"/>
                </a:ext>
              </a:extLst>
            </p:cNvPr>
            <p:cNvPicPr>
              <a:picLocks noChangeAspect="1"/>
            </p:cNvPicPr>
            <p:nvPr/>
          </p:nvPicPr>
          <p:blipFill>
            <a:blip r:embed="rId2"/>
            <a:stretch>
              <a:fillRect/>
            </a:stretch>
          </p:blipFill>
          <p:spPr>
            <a:xfrm>
              <a:off x="10644189" y="14795"/>
              <a:ext cx="1462088" cy="822302"/>
            </a:xfrm>
            <a:prstGeom prst="rect">
              <a:avLst/>
            </a:prstGeom>
          </p:spPr>
        </p:pic>
      </p:grpSp>
      <p:graphicFrame>
        <p:nvGraphicFramePr>
          <p:cNvPr id="12" name="Table 11">
            <a:extLst>
              <a:ext uri="{FF2B5EF4-FFF2-40B4-BE49-F238E27FC236}">
                <a16:creationId xmlns:a16="http://schemas.microsoft.com/office/drawing/2014/main" id="{FCBDABCB-E498-D528-EB5A-8086143B6F25}"/>
              </a:ext>
            </a:extLst>
          </p:cNvPr>
          <p:cNvGraphicFramePr>
            <a:graphicFrameLocks noGrp="1"/>
          </p:cNvGraphicFramePr>
          <p:nvPr/>
        </p:nvGraphicFramePr>
        <p:xfrm>
          <a:off x="307230" y="1384501"/>
          <a:ext cx="5649094" cy="4649760"/>
        </p:xfrm>
        <a:graphic>
          <a:graphicData uri="http://schemas.openxmlformats.org/drawingml/2006/table">
            <a:tbl>
              <a:tblPr firstRow="1" bandRow="1"/>
              <a:tblGrid>
                <a:gridCol w="1483200">
                  <a:extLst>
                    <a:ext uri="{9D8B030D-6E8A-4147-A177-3AD203B41FA5}">
                      <a16:colId xmlns:a16="http://schemas.microsoft.com/office/drawing/2014/main" val="2398009467"/>
                    </a:ext>
                  </a:extLst>
                </a:gridCol>
                <a:gridCol w="565894">
                  <a:extLst>
                    <a:ext uri="{9D8B030D-6E8A-4147-A177-3AD203B41FA5}">
                      <a16:colId xmlns:a16="http://schemas.microsoft.com/office/drawing/2014/main" val="975885034"/>
                    </a:ext>
                  </a:extLst>
                </a:gridCol>
                <a:gridCol w="1080000">
                  <a:extLst>
                    <a:ext uri="{9D8B030D-6E8A-4147-A177-3AD203B41FA5}">
                      <a16:colId xmlns:a16="http://schemas.microsoft.com/office/drawing/2014/main" val="2974388301"/>
                    </a:ext>
                  </a:extLst>
                </a:gridCol>
                <a:gridCol w="1080000">
                  <a:extLst>
                    <a:ext uri="{9D8B030D-6E8A-4147-A177-3AD203B41FA5}">
                      <a16:colId xmlns:a16="http://schemas.microsoft.com/office/drawing/2014/main" val="953497142"/>
                    </a:ext>
                  </a:extLst>
                </a:gridCol>
                <a:gridCol w="720000">
                  <a:extLst>
                    <a:ext uri="{9D8B030D-6E8A-4147-A177-3AD203B41FA5}">
                      <a16:colId xmlns:a16="http://schemas.microsoft.com/office/drawing/2014/main" val="2413168257"/>
                    </a:ext>
                  </a:extLst>
                </a:gridCol>
                <a:gridCol w="720000">
                  <a:extLst>
                    <a:ext uri="{9D8B030D-6E8A-4147-A177-3AD203B41FA5}">
                      <a16:colId xmlns:a16="http://schemas.microsoft.com/office/drawing/2014/main" val="2520922801"/>
                    </a:ext>
                  </a:extLst>
                </a:gridCol>
              </a:tblGrid>
              <a:tr h="182880">
                <a:tc row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r>
                        <a:rPr lang="en-GB" sz="1100" b="1" dirty="0">
                          <a:solidFill>
                            <a:schemeClr val="tx1"/>
                          </a:solidFill>
                          <a:latin typeface="+mn-lt"/>
                        </a:rPr>
                        <a:t>Subgroup</a:t>
                      </a:r>
                    </a:p>
                  </a:txBody>
                  <a:tcPr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row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ctr"/>
                      <a:r>
                        <a:rPr lang="en-GB" sz="1100" b="1" dirty="0">
                          <a:solidFill>
                            <a:srgbClr val="595454"/>
                          </a:solidFill>
                          <a:latin typeface="+mn-lt"/>
                        </a:rPr>
                        <a:t>N</a:t>
                      </a:r>
                    </a:p>
                  </a:txBody>
                  <a:tcPr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row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r"/>
                      <a:r>
                        <a:rPr lang="en-GB" sz="1100" b="1" dirty="0">
                          <a:solidFill>
                            <a:schemeClr val="tx1"/>
                          </a:solidFill>
                          <a:latin typeface="+mn-lt"/>
                        </a:rPr>
                        <a:t>Favors DVd</a:t>
                      </a:r>
                    </a:p>
                  </a:txBody>
                  <a:tcPr marL="0" marR="36000" marT="0" marB="0"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row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100" b="1" dirty="0">
                          <a:solidFill>
                            <a:srgbClr val="097789"/>
                          </a:solidFill>
                          <a:latin typeface="+mn-lt"/>
                        </a:rPr>
                        <a:t>Favors IberDd</a:t>
                      </a:r>
                    </a:p>
                  </a:txBody>
                  <a:tcPr marL="36000" marR="0" marT="0" marB="0"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grid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ctr"/>
                      <a:r>
                        <a:rPr lang="en-GB" sz="1100" b="1" dirty="0">
                          <a:solidFill>
                            <a:srgbClr val="595454"/>
                          </a:solidFill>
                          <a:latin typeface="+mn-lt"/>
                        </a:rPr>
                        <a:t>MRD-neg CR rate, %</a:t>
                      </a:r>
                    </a:p>
                  </a:txBody>
                  <a:tcPr marL="0" marR="0" marT="0" marB="0"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hMerge="1">
                  <a:txBody>
                    <a:bodyPr/>
                    <a:lstStyle/>
                    <a:p>
                      <a:pPr algn="ctr"/>
                      <a:endParaRPr lang="en-GB" sz="1200">
                        <a:solidFill>
                          <a:schemeClr val="tx1"/>
                        </a:solidFill>
                      </a:endParaRPr>
                    </a:p>
                  </a:txBody>
                  <a:tcPr marL="0" marR="0" anchor="ctr">
                    <a:lnT w="12700" cap="flat" cmpd="sng" algn="ctr">
                      <a:noFill/>
                      <a:prstDash val="sysDash"/>
                      <a:round/>
                      <a:headEnd type="none" w="med" len="med"/>
                      <a:tailEnd type="none" w="med" len="med"/>
                    </a:lnT>
                    <a:lnB w="38100" cmpd="sng">
                      <a:noFill/>
                    </a:lnB>
                    <a:noFill/>
                  </a:tcPr>
                </a:tc>
                <a:extLst>
                  <a:ext uri="{0D108BD9-81ED-4DB2-BD59-A6C34878D82A}">
                    <a16:rowId xmlns:a16="http://schemas.microsoft.com/office/drawing/2014/main" val="2998687493"/>
                  </a:ext>
                </a:extLst>
              </a:tr>
              <a:tr h="18288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GB" sz="1100" b="1" dirty="0">
                          <a:solidFill>
                            <a:srgbClr val="097789"/>
                          </a:solidFill>
                          <a:latin typeface="+mn-lt"/>
                        </a:rPr>
                        <a:t>IberDd</a:t>
                      </a:r>
                    </a:p>
                  </a:txBody>
                  <a:tcPr marL="0" marR="0" marT="0" marB="0" anchor="ctr">
                    <a:lnL w="381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GB" sz="1100" b="1" dirty="0">
                          <a:solidFill>
                            <a:schemeClr val="tx1"/>
                          </a:solidFill>
                          <a:latin typeface="+mn-lt"/>
                        </a:rPr>
                        <a:t>DVd</a:t>
                      </a:r>
                    </a:p>
                  </a:txBody>
                  <a:tcPr marL="0" marR="0" marT="0" marB="0"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81983271"/>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r>
                        <a:rPr lang="en-GB" sz="1050" b="1" dirty="0">
                          <a:latin typeface="+mn-lt"/>
                        </a:rPr>
                        <a:t>Age, years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endParaRPr lang="en-GB" sz="1050" b="1" dirty="0">
                        <a:solidFill>
                          <a:srgbClr val="595454"/>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mpd="sng">
                      <a:noFill/>
                    </a:lnL>
                    <a:lnR w="12700" cap="flat" cmpd="sng" algn="ctr">
                      <a:solidFill>
                        <a:srgbClr val="595454"/>
                      </a:solidFill>
                      <a:prstDash val="sysDash"/>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759637716"/>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latin typeface="+mn-lt"/>
                        </a:rPr>
                        <a:t>&lt; 64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algn="ctr" rtl="0" eaLnBrk="1" fontAlgn="ctr" latinLnBrk="0" hangingPunct="1">
                        <a:lnSpc>
                          <a:spcPct val="75000"/>
                        </a:lnSpc>
                        <a:buNone/>
                      </a:pPr>
                      <a:r>
                        <a:rPr lang="en-US" sz="1050" b="1" i="0" u="none" strike="noStrike" kern="1200" dirty="0">
                          <a:solidFill>
                            <a:srgbClr val="595454"/>
                          </a:solidFill>
                          <a:effectLst/>
                          <a:latin typeface="+mn-lt"/>
                        </a:rPr>
                        <a:t>160</a:t>
                      </a:r>
                      <a:endParaRPr lang="en-GB" sz="1050" b="1" i="0" u="none" strike="noStrike" dirty="0">
                        <a:effectLst/>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mpd="sng">
                      <a:noFill/>
                    </a:lnL>
                    <a:lnR w="12700" cap="flat" cmpd="sng" algn="ctr">
                      <a:solidFill>
                        <a:srgbClr val="595454"/>
                      </a:solid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52.5</a:t>
                      </a:r>
                      <a:endParaRPr lang="en-PH" sz="1050" b="1" dirty="0">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25.0</a:t>
                      </a:r>
                      <a:endParaRPr lang="en-PH" sz="1050" b="1" dirty="0">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2579505768"/>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latin typeface="+mn-lt"/>
                        </a:rPr>
                        <a:t>65 to 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algn="ctr" rtl="0" eaLnBrk="1" fontAlgn="ctr" latinLnBrk="0" hangingPunct="1">
                        <a:lnSpc>
                          <a:spcPct val="75000"/>
                        </a:lnSpc>
                        <a:buNone/>
                      </a:pPr>
                      <a:r>
                        <a:rPr lang="en-US" sz="1050" b="1" i="0" u="none" strike="noStrike" kern="1200" dirty="0">
                          <a:solidFill>
                            <a:srgbClr val="595454"/>
                          </a:solidFill>
                          <a:effectLst/>
                          <a:latin typeface="+mn-lt"/>
                        </a:rPr>
                        <a:t>184</a:t>
                      </a:r>
                      <a:endParaRPr lang="en-GB" sz="1050" b="1" i="0" u="none" strike="noStrike" dirty="0">
                        <a:effectLst/>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mpd="sng">
                      <a:noFill/>
                    </a:lnL>
                    <a:lnR w="12700" cap="flat" cmpd="sng" algn="ctr">
                      <a:solidFill>
                        <a:srgbClr val="595454"/>
                      </a:solid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35.2</a:t>
                      </a:r>
                      <a:endParaRPr lang="en-PH" sz="1050" b="1" dirty="0">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19.8</a:t>
                      </a:r>
                      <a:endParaRPr lang="en-PH" sz="1050" b="1" dirty="0">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57343503"/>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latin typeface="+mn-lt"/>
                        </a:rPr>
                        <a:t>≥ 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algn="ctr" rtl="0" eaLnBrk="1" fontAlgn="ctr" latinLnBrk="0" hangingPunct="1">
                        <a:lnSpc>
                          <a:spcPct val="75000"/>
                        </a:lnSpc>
                        <a:buNone/>
                      </a:pPr>
                      <a:r>
                        <a:rPr lang="en-US" sz="1050" b="1" i="0" u="none" strike="noStrike" kern="1200" dirty="0">
                          <a:solidFill>
                            <a:srgbClr val="595454"/>
                          </a:solidFill>
                          <a:effectLst/>
                          <a:latin typeface="+mn-lt"/>
                        </a:rPr>
                        <a:t>76</a:t>
                      </a:r>
                      <a:endParaRPr lang="en-GB" sz="1050" b="1" i="0" u="none" strike="noStrike" dirty="0">
                        <a:effectLst/>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mpd="sng">
                      <a:noFill/>
                    </a:lnL>
                    <a:lnR w="12700" cap="flat" cmpd="sng" algn="ctr">
                      <a:solidFill>
                        <a:srgbClr val="595454"/>
                      </a:solid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30.8</a:t>
                      </a:r>
                      <a:endParaRPr lang="en-PH" sz="1050" b="1" dirty="0">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13.5</a:t>
                      </a:r>
                      <a:endParaRPr lang="en-PH" sz="1050" b="1" dirty="0">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443091781"/>
                  </a:ext>
                </a:extLst>
              </a:tr>
              <a:tr h="252000">
                <a:tc gridSpan="2">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nSpc>
                          <a:spcPct val="75000"/>
                        </a:lnSpc>
                      </a:pPr>
                      <a:r>
                        <a:rPr lang="en-GB" sz="1050" b="1" dirty="0">
                          <a:latin typeface="+mn-lt"/>
                        </a:rPr>
                        <a:t>Baseline ISS disease stage</a:t>
                      </a:r>
                    </a:p>
                  </a:txBody>
                  <a:tcPr anchor="ctr">
                    <a:lnL w="12700" cmpd="sng">
                      <a:no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marL="0" indent="0" algn="ctr"/>
                      <a:endParaRPr lang="en-GB" sz="1000" b="1">
                        <a:solidFill>
                          <a:srgbClr val="595454"/>
                        </a:solidFill>
                      </a:endParaRPr>
                    </a:p>
                  </a:txBody>
                  <a:tcPr>
                    <a:lnL w="12700" cmpd="sng">
                      <a:no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9050" cap="flat" cmpd="sng" algn="ctr">
                      <a:noFill/>
                      <a:prstDash val="solid"/>
                      <a:round/>
                      <a:headEnd type="none" w="med" len="med"/>
                      <a:tailEnd type="none" w="med" len="med"/>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58175582"/>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latin typeface="+mn-lt"/>
                        </a:rPr>
                        <a:t>I</a:t>
                      </a: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latin typeface="+mn-lt"/>
                        </a:rPr>
                        <a:t>265</a:t>
                      </a:r>
                      <a:endParaRPr lang="en-PH" sz="1050" b="1" dirty="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46.8</a:t>
                      </a:r>
                      <a:endParaRPr lang="en-PH" sz="1050" b="1" dirty="0">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27.7</a:t>
                      </a:r>
                      <a:endParaRPr lang="en-PH" sz="1050" b="1" dirty="0">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9233470"/>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latin typeface="+mn-lt"/>
                        </a:rPr>
                        <a:t>II</a:t>
                      </a: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latin typeface="+mn-lt"/>
                        </a:rPr>
                        <a:t>103</a:t>
                      </a:r>
                      <a:endParaRPr lang="en-PH" sz="1050" b="1" dirty="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37.3</a:t>
                      </a:r>
                      <a:endParaRPr lang="en-PH" sz="1050" b="1" dirty="0">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9.1</a:t>
                      </a:r>
                      <a:endParaRPr lang="en-PH" sz="1050" b="1" dirty="0">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94657842"/>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latin typeface="+mn-lt"/>
                        </a:rPr>
                        <a:t>III</a:t>
                      </a: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latin typeface="+mn-lt"/>
                        </a:rPr>
                        <a:t>52</a:t>
                      </a:r>
                      <a:endParaRPr lang="en-PH" sz="1050" b="1" dirty="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20.8</a:t>
                      </a:r>
                      <a:endParaRPr lang="en-PH" sz="1050" b="1" dirty="0">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3.6</a:t>
                      </a:r>
                      <a:endParaRPr lang="en-PH" sz="1050" b="1" dirty="0">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28364516"/>
                  </a:ext>
                </a:extLst>
              </a:tr>
              <a:tr h="252000">
                <a:tc gridSpan="2">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r>
                        <a:rPr lang="en-GB" sz="1050" b="1" dirty="0">
                          <a:latin typeface="+mn-lt"/>
                        </a:rPr>
                        <a:t>Cytogenetic risk groups</a:t>
                      </a: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pPr algn="ctr"/>
                      <a:endParaRPr lang="en-GB" sz="1000" b="1">
                        <a:solidFill>
                          <a:srgbClr val="595454"/>
                        </a:solidFill>
                      </a:endParaRP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138857617"/>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solidFill>
                            <a:schemeClr val="tx1"/>
                          </a:solidFill>
                          <a:latin typeface="+mn-lt"/>
                        </a:rPr>
                        <a:t>High risk</a:t>
                      </a:r>
                      <a:r>
                        <a:rPr lang="en-GB" sz="1050" b="1" baseline="30000" dirty="0">
                          <a:solidFill>
                            <a:schemeClr val="tx1"/>
                          </a:solidFill>
                          <a:latin typeface="+mn-lt"/>
                        </a:rPr>
                        <a:t>b</a:t>
                      </a: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latin typeface="+mn-lt"/>
                        </a:rPr>
                        <a:t>92</a:t>
                      </a:r>
                      <a:endParaRPr lang="en-PH" sz="1050" b="1" dirty="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27.1</a:t>
                      </a:r>
                      <a:endParaRPr lang="en-PH" sz="1050" b="1" dirty="0">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15.9</a:t>
                      </a:r>
                      <a:endParaRPr lang="en-PH" sz="1050" b="1" dirty="0">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2700782030"/>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solidFill>
                            <a:schemeClr val="tx1"/>
                          </a:solidFill>
                          <a:latin typeface="+mn-lt"/>
                        </a:rPr>
                        <a:t>Standard risk</a:t>
                      </a:r>
                      <a:endParaRPr lang="en-GB" sz="1050" b="1" baseline="30000" dirty="0">
                        <a:solidFill>
                          <a:schemeClr val="tx1"/>
                        </a:solidFill>
                        <a:latin typeface="+mn-lt"/>
                      </a:endParaRP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latin typeface="+mn-lt"/>
                        </a:rPr>
                        <a:t>267</a:t>
                      </a:r>
                      <a:endParaRPr lang="en-PH" sz="1050" b="1" dirty="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45.5</a:t>
                      </a:r>
                      <a:endParaRPr lang="en-PH" sz="1050" b="1" dirty="0">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24.1</a:t>
                      </a:r>
                      <a:endParaRPr lang="en-PH" sz="1050" b="1" dirty="0">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39252220"/>
                  </a:ext>
                </a:extLst>
              </a:tr>
              <a:tr h="252000">
                <a:tc gridSpan="3">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r>
                        <a:rPr lang="en-GB" sz="1050" b="1" dirty="0">
                          <a:latin typeface="+mn-lt"/>
                        </a:rPr>
                        <a:t>Expanded cytogenetic risk groups</a:t>
                      </a:r>
                    </a:p>
                  </a:txBody>
                  <a:tcPr anchor="ctr">
                    <a:lnL w="12700" cmpd="sng">
                      <a:noFill/>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GB" sz="1000" b="1">
                        <a:solidFill>
                          <a:srgbClr val="595454"/>
                        </a:solidFill>
                      </a:endParaRP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2F2F2"/>
                    </a:solidFill>
                  </a:tcPr>
                </a:tc>
                <a:tc hMerge="1">
                  <a:txBody>
                    <a:bodyPr/>
                    <a:lstStyle/>
                    <a:p>
                      <a:pPr>
                        <a:lnSpc>
                          <a:spcPct val="80000"/>
                        </a:lnSpc>
                      </a:pPr>
                      <a:endParaRPr lang="en-GB" sz="1000"/>
                    </a:p>
                  </a:txBody>
                  <a:tcPr marL="0" marR="0" marT="0" marB="0">
                    <a:lnL w="19050" cap="flat" cmpd="sng" algn="ctr">
                      <a:noFill/>
                      <a:prstDash val="solid"/>
                      <a:round/>
                      <a:headEnd type="none" w="med" len="med"/>
                      <a:tailEnd type="none" w="med" len="med"/>
                    </a:lnL>
                    <a:lnR w="12700" cap="flat" cmpd="sng" algn="ctr">
                      <a:solidFill>
                        <a:schemeClr val="tx1"/>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70169872"/>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solidFill>
                            <a:schemeClr val="tx1"/>
                          </a:solidFill>
                          <a:latin typeface="+mn-lt"/>
                        </a:rPr>
                        <a:t>High risk</a:t>
                      </a:r>
                      <a:r>
                        <a:rPr lang="en-GB" sz="1050" b="1" baseline="30000" dirty="0">
                          <a:solidFill>
                            <a:schemeClr val="tx1"/>
                          </a:solidFill>
                          <a:latin typeface="+mn-lt"/>
                        </a:rPr>
                        <a:t>c</a:t>
                      </a: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PH" sz="1050" b="1" dirty="0">
                          <a:latin typeface="+mn-lt"/>
                        </a:rPr>
                        <a:t>205</a:t>
                      </a: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PH" sz="1050" b="1" dirty="0">
                          <a:latin typeface="+mn-lt"/>
                        </a:rPr>
                        <a:t>33.7</a:t>
                      </a: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PH" sz="1050" b="1" dirty="0">
                          <a:latin typeface="+mn-lt"/>
                        </a:rPr>
                        <a:t>21.8</a:t>
                      </a: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9288669"/>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solidFill>
                            <a:schemeClr val="tx1"/>
                          </a:solidFill>
                          <a:latin typeface="+mn-lt"/>
                        </a:rPr>
                        <a:t>Standard risk</a:t>
                      </a:r>
                      <a:endParaRPr lang="en-GB" sz="1050" b="1" baseline="30000" dirty="0">
                        <a:solidFill>
                          <a:schemeClr val="tx1"/>
                        </a:solidFill>
                        <a:latin typeface="+mn-lt"/>
                      </a:endParaRP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PH" sz="1050" b="1" dirty="0">
                          <a:latin typeface="+mn-lt"/>
                        </a:rPr>
                        <a:t>145</a:t>
                      </a: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PH" sz="1050" b="1" dirty="0">
                          <a:latin typeface="+mn-lt"/>
                        </a:rPr>
                        <a:t>51.3</a:t>
                      </a: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PH" sz="1050" b="1" dirty="0">
                          <a:latin typeface="+mn-lt"/>
                        </a:rPr>
                        <a:t>20.3</a:t>
                      </a: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44591601"/>
                  </a:ext>
                </a:extLst>
              </a:tr>
              <a:tr h="252000">
                <a:tc gridSpan="2">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r>
                        <a:rPr lang="en-GB" sz="1050" b="1" dirty="0">
                          <a:latin typeface="+mn-lt"/>
                        </a:rPr>
                        <a:t>Soft-tissue plasmacytomas</a:t>
                      </a:r>
                    </a:p>
                  </a:txBody>
                  <a:tcPr marR="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pPr algn="ctr"/>
                      <a:endParaRPr lang="en-GB" sz="1000" b="1">
                        <a:solidFill>
                          <a:srgbClr val="595454"/>
                        </a:solidFill>
                      </a:endParaRP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64941944"/>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latin typeface="+mn-lt"/>
                        </a:rPr>
                        <a:t>Yes</a:t>
                      </a: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latin typeface="+mn-lt"/>
                        </a:rPr>
                        <a:t>47</a:t>
                      </a:r>
                      <a:endParaRPr lang="en-PH" sz="1050" b="1" dirty="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21.7</a:t>
                      </a:r>
                      <a:endParaRPr lang="en-PH" sz="1050" b="1" dirty="0">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8.3</a:t>
                      </a:r>
                      <a:endParaRPr lang="en-PH" sz="1050" b="1" dirty="0">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289224704"/>
                  </a:ext>
                </a:extLst>
              </a:tr>
              <a:tr h="25200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latin typeface="+mn-lt"/>
                        </a:rPr>
                        <a:t>No</a:t>
                      </a: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latin typeface="+mn-lt"/>
                        </a:rPr>
                        <a:t>373</a:t>
                      </a:r>
                      <a:endParaRPr lang="en-PH" sz="1050" b="1" dirty="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00" b="1" dirty="0">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43.5</a:t>
                      </a:r>
                      <a:endParaRPr lang="en-PH" sz="1050" b="1" dirty="0">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US" sz="1050" b="1" dirty="0">
                          <a:latin typeface="+mn-lt"/>
                        </a:rPr>
                        <a:t>22.2</a:t>
                      </a:r>
                      <a:endParaRPr lang="en-PH" sz="1050" b="1" dirty="0">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873544917"/>
                  </a:ext>
                </a:extLst>
              </a:tr>
            </a:tbl>
          </a:graphicData>
        </a:graphic>
      </p:graphicFrame>
      <p:grpSp>
        <p:nvGrpSpPr>
          <p:cNvPr id="211" name="Group 210">
            <a:extLst>
              <a:ext uri="{FF2B5EF4-FFF2-40B4-BE49-F238E27FC236}">
                <a16:creationId xmlns:a16="http://schemas.microsoft.com/office/drawing/2014/main" id="{10214090-FC66-2EF8-C3DC-7518EA610C38}"/>
              </a:ext>
            </a:extLst>
          </p:cNvPr>
          <p:cNvGrpSpPr/>
          <p:nvPr/>
        </p:nvGrpSpPr>
        <p:grpSpPr>
          <a:xfrm>
            <a:off x="2353354" y="1695691"/>
            <a:ext cx="2160000" cy="4646178"/>
            <a:chOff x="2353354" y="1695691"/>
            <a:chExt cx="2160000" cy="4646178"/>
          </a:xfrm>
        </p:grpSpPr>
        <p:cxnSp>
          <p:nvCxnSpPr>
            <p:cNvPr id="13" name="Straight Arrow Connector 12">
              <a:extLst>
                <a:ext uri="{FF2B5EF4-FFF2-40B4-BE49-F238E27FC236}">
                  <a16:creationId xmlns:a16="http://schemas.microsoft.com/office/drawing/2014/main" id="{8AE722B2-BB29-5268-0B8B-7CECA0211CBE}"/>
                </a:ext>
              </a:extLst>
            </p:cNvPr>
            <p:cNvCxnSpPr>
              <a:cxnSpLocks/>
            </p:cNvCxnSpPr>
            <p:nvPr/>
          </p:nvCxnSpPr>
          <p:spPr>
            <a:xfrm flipH="1">
              <a:off x="2828178" y="1695691"/>
              <a:ext cx="576000" cy="0"/>
            </a:xfrm>
            <a:prstGeom prst="straightConnector1">
              <a:avLst/>
            </a:prstGeom>
            <a:noFill/>
            <a:ln w="28575" cap="flat" cmpd="sng" algn="ctr">
              <a:solidFill>
                <a:schemeClr val="tx1"/>
              </a:solidFill>
              <a:prstDash val="solid"/>
              <a:tailEnd type="triangle"/>
            </a:ln>
            <a:effectLst/>
          </p:spPr>
        </p:cxnSp>
        <p:cxnSp>
          <p:nvCxnSpPr>
            <p:cNvPr id="14" name="Straight Arrow Connector 13">
              <a:extLst>
                <a:ext uri="{FF2B5EF4-FFF2-40B4-BE49-F238E27FC236}">
                  <a16:creationId xmlns:a16="http://schemas.microsoft.com/office/drawing/2014/main" id="{844AB99F-7108-B1C9-C4A8-CAB4493F05BD}"/>
                </a:ext>
              </a:extLst>
            </p:cNvPr>
            <p:cNvCxnSpPr>
              <a:cxnSpLocks/>
            </p:cNvCxnSpPr>
            <p:nvPr/>
          </p:nvCxnSpPr>
          <p:spPr>
            <a:xfrm>
              <a:off x="3461813" y="1695691"/>
              <a:ext cx="576000" cy="0"/>
            </a:xfrm>
            <a:prstGeom prst="straightConnector1">
              <a:avLst/>
            </a:prstGeom>
            <a:noFill/>
            <a:ln w="28575" cap="flat" cmpd="sng" algn="ctr">
              <a:solidFill>
                <a:schemeClr val="tx1"/>
              </a:solidFill>
              <a:prstDash val="solid"/>
              <a:tailEnd type="triangle"/>
            </a:ln>
            <a:effectLst/>
          </p:spPr>
        </p:cxnSp>
        <p:grpSp>
          <p:nvGrpSpPr>
            <p:cNvPr id="15" name="Group 14">
              <a:extLst>
                <a:ext uri="{FF2B5EF4-FFF2-40B4-BE49-F238E27FC236}">
                  <a16:creationId xmlns:a16="http://schemas.microsoft.com/office/drawing/2014/main" id="{D44D8E92-7964-A2B7-CA63-3136343C1BE3}"/>
                </a:ext>
              </a:extLst>
            </p:cNvPr>
            <p:cNvGrpSpPr/>
            <p:nvPr/>
          </p:nvGrpSpPr>
          <p:grpSpPr>
            <a:xfrm>
              <a:off x="2353354" y="6034689"/>
              <a:ext cx="2160000" cy="307180"/>
              <a:chOff x="2429063" y="5773015"/>
              <a:chExt cx="2160000" cy="307180"/>
            </a:xfrm>
          </p:grpSpPr>
          <p:grpSp>
            <p:nvGrpSpPr>
              <p:cNvPr id="16" name="Group 15">
                <a:extLst>
                  <a:ext uri="{FF2B5EF4-FFF2-40B4-BE49-F238E27FC236}">
                    <a16:creationId xmlns:a16="http://schemas.microsoft.com/office/drawing/2014/main" id="{03CA69EE-CBCC-107B-275D-C4DFC9238CFF}"/>
                  </a:ext>
                </a:extLst>
              </p:cNvPr>
              <p:cNvGrpSpPr/>
              <p:nvPr/>
            </p:nvGrpSpPr>
            <p:grpSpPr>
              <a:xfrm>
                <a:off x="2429063" y="5837309"/>
                <a:ext cx="2160000" cy="242886"/>
                <a:chOff x="7060408" y="5495926"/>
                <a:chExt cx="3093245" cy="242886"/>
              </a:xfrm>
            </p:grpSpPr>
            <p:sp>
              <p:nvSpPr>
                <p:cNvPr id="26" name="TextBox 25">
                  <a:extLst>
                    <a:ext uri="{FF2B5EF4-FFF2-40B4-BE49-F238E27FC236}">
                      <a16:creationId xmlns:a16="http://schemas.microsoft.com/office/drawing/2014/main" id="{6841779A-7D57-A915-085B-CEBAF0C6F022}"/>
                    </a:ext>
                  </a:extLst>
                </p:cNvPr>
                <p:cNvSpPr txBox="1"/>
                <p:nvPr/>
              </p:nvSpPr>
              <p:spPr>
                <a:xfrm>
                  <a:off x="7060408"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75</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27" name="TextBox 26">
                  <a:extLst>
                    <a:ext uri="{FF2B5EF4-FFF2-40B4-BE49-F238E27FC236}">
                      <a16:creationId xmlns:a16="http://schemas.microsoft.com/office/drawing/2014/main" id="{458F51C7-299D-A6DC-7777-E0BFA22DC532}"/>
                    </a:ext>
                  </a:extLst>
                </p:cNvPr>
                <p:cNvSpPr txBox="1"/>
                <p:nvPr/>
              </p:nvSpPr>
              <p:spPr>
                <a:xfrm>
                  <a:off x="7521974"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50</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28" name="TextBox 27">
                  <a:extLst>
                    <a:ext uri="{FF2B5EF4-FFF2-40B4-BE49-F238E27FC236}">
                      <a16:creationId xmlns:a16="http://schemas.microsoft.com/office/drawing/2014/main" id="{7D5B8FB3-3D4A-D13A-BDE9-A82B14FB9A54}"/>
                    </a:ext>
                  </a:extLst>
                </p:cNvPr>
                <p:cNvSpPr txBox="1"/>
                <p:nvPr/>
              </p:nvSpPr>
              <p:spPr>
                <a:xfrm>
                  <a:off x="7983540"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25</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29" name="TextBox 28">
                  <a:extLst>
                    <a:ext uri="{FF2B5EF4-FFF2-40B4-BE49-F238E27FC236}">
                      <a16:creationId xmlns:a16="http://schemas.microsoft.com/office/drawing/2014/main" id="{1282C6A1-5A1D-272C-2B23-C3ECA5EC3E3E}"/>
                    </a:ext>
                  </a:extLst>
                </p:cNvPr>
                <p:cNvSpPr txBox="1"/>
                <p:nvPr/>
              </p:nvSpPr>
              <p:spPr>
                <a:xfrm>
                  <a:off x="8445106"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0</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30" name="TextBox 29">
                  <a:extLst>
                    <a:ext uri="{FF2B5EF4-FFF2-40B4-BE49-F238E27FC236}">
                      <a16:creationId xmlns:a16="http://schemas.microsoft.com/office/drawing/2014/main" id="{F30F4CCB-BEEF-6663-78E2-77EDCDD7AC32}"/>
                    </a:ext>
                  </a:extLst>
                </p:cNvPr>
                <p:cNvSpPr txBox="1"/>
                <p:nvPr/>
              </p:nvSpPr>
              <p:spPr>
                <a:xfrm>
                  <a:off x="8906672"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25</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31" name="TextBox 30">
                  <a:extLst>
                    <a:ext uri="{FF2B5EF4-FFF2-40B4-BE49-F238E27FC236}">
                      <a16:creationId xmlns:a16="http://schemas.microsoft.com/office/drawing/2014/main" id="{B09A5367-5CF9-8656-6EC7-0B70CF10A384}"/>
                    </a:ext>
                  </a:extLst>
                </p:cNvPr>
                <p:cNvSpPr txBox="1"/>
                <p:nvPr/>
              </p:nvSpPr>
              <p:spPr>
                <a:xfrm>
                  <a:off x="9368238"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50</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32" name="TextBox 31">
                  <a:extLst>
                    <a:ext uri="{FF2B5EF4-FFF2-40B4-BE49-F238E27FC236}">
                      <a16:creationId xmlns:a16="http://schemas.microsoft.com/office/drawing/2014/main" id="{16DF53DD-75B5-8596-7E70-1E42905894A8}"/>
                    </a:ext>
                  </a:extLst>
                </p:cNvPr>
                <p:cNvSpPr txBox="1"/>
                <p:nvPr/>
              </p:nvSpPr>
              <p:spPr>
                <a:xfrm>
                  <a:off x="9829803"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75</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7" name="Group 16">
                <a:extLst>
                  <a:ext uri="{FF2B5EF4-FFF2-40B4-BE49-F238E27FC236}">
                    <a16:creationId xmlns:a16="http://schemas.microsoft.com/office/drawing/2014/main" id="{9D2D0DD4-9BEE-DBA2-DBD4-20E308F79207}"/>
                  </a:ext>
                </a:extLst>
              </p:cNvPr>
              <p:cNvGrpSpPr/>
              <p:nvPr/>
            </p:nvGrpSpPr>
            <p:grpSpPr>
              <a:xfrm>
                <a:off x="2542965" y="5773016"/>
                <a:ext cx="1933857" cy="73152"/>
                <a:chOff x="7223521" y="5431633"/>
                <a:chExt cx="2769395" cy="73152"/>
              </a:xfrm>
            </p:grpSpPr>
            <p:cxnSp>
              <p:nvCxnSpPr>
                <p:cNvPr id="19" name="Straight Connector 18">
                  <a:extLst>
                    <a:ext uri="{FF2B5EF4-FFF2-40B4-BE49-F238E27FC236}">
                      <a16:creationId xmlns:a16="http://schemas.microsoft.com/office/drawing/2014/main" id="{F077DEB4-0459-9D48-D711-C38DBA2FA64A}"/>
                    </a:ext>
                  </a:extLst>
                </p:cNvPr>
                <p:cNvCxnSpPr>
                  <a:cxnSpLocks/>
                </p:cNvCxnSpPr>
                <p:nvPr/>
              </p:nvCxnSpPr>
              <p:spPr>
                <a:xfrm rot="16200000">
                  <a:off x="7186945" y="5468209"/>
                  <a:ext cx="73152" cy="0"/>
                </a:xfrm>
                <a:prstGeom prst="line">
                  <a:avLst/>
                </a:prstGeom>
                <a:noFill/>
                <a:ln w="9525" cap="rnd" cmpd="sng" algn="ctr">
                  <a:solidFill>
                    <a:srgbClr val="FFFFFF">
                      <a:lumMod val="50000"/>
                    </a:srgbClr>
                  </a:solidFill>
                  <a:prstDash val="solid"/>
                </a:ln>
                <a:effectLst/>
              </p:spPr>
            </p:cxnSp>
            <p:cxnSp>
              <p:nvCxnSpPr>
                <p:cNvPr id="20" name="Straight Connector 19">
                  <a:extLst>
                    <a:ext uri="{FF2B5EF4-FFF2-40B4-BE49-F238E27FC236}">
                      <a16:creationId xmlns:a16="http://schemas.microsoft.com/office/drawing/2014/main" id="{70FE3422-8A8A-9061-F3A0-818E1E831F95}"/>
                    </a:ext>
                  </a:extLst>
                </p:cNvPr>
                <p:cNvCxnSpPr>
                  <a:cxnSpLocks/>
                </p:cNvCxnSpPr>
                <p:nvPr/>
              </p:nvCxnSpPr>
              <p:spPr>
                <a:xfrm rot="16200000">
                  <a:off x="7648511" y="5468209"/>
                  <a:ext cx="73152" cy="0"/>
                </a:xfrm>
                <a:prstGeom prst="line">
                  <a:avLst/>
                </a:prstGeom>
                <a:noFill/>
                <a:ln w="9525" cap="rnd" cmpd="sng" algn="ctr">
                  <a:solidFill>
                    <a:srgbClr val="FFFFFF">
                      <a:lumMod val="50000"/>
                    </a:srgbClr>
                  </a:solidFill>
                  <a:prstDash val="solid"/>
                </a:ln>
                <a:effectLst/>
              </p:spPr>
            </p:cxnSp>
            <p:cxnSp>
              <p:nvCxnSpPr>
                <p:cNvPr id="21" name="Straight Connector 20">
                  <a:extLst>
                    <a:ext uri="{FF2B5EF4-FFF2-40B4-BE49-F238E27FC236}">
                      <a16:creationId xmlns:a16="http://schemas.microsoft.com/office/drawing/2014/main" id="{3D2B8EAA-4010-A243-E244-F9B3BDEF4B4D}"/>
                    </a:ext>
                  </a:extLst>
                </p:cNvPr>
                <p:cNvCxnSpPr>
                  <a:cxnSpLocks/>
                </p:cNvCxnSpPr>
                <p:nvPr/>
              </p:nvCxnSpPr>
              <p:spPr>
                <a:xfrm rot="16200000">
                  <a:off x="8110077" y="5468209"/>
                  <a:ext cx="73152" cy="0"/>
                </a:xfrm>
                <a:prstGeom prst="line">
                  <a:avLst/>
                </a:prstGeom>
                <a:noFill/>
                <a:ln w="9525" cap="rnd" cmpd="sng" algn="ctr">
                  <a:solidFill>
                    <a:srgbClr val="FFFFFF">
                      <a:lumMod val="50000"/>
                    </a:srgbClr>
                  </a:solidFill>
                  <a:prstDash val="solid"/>
                </a:ln>
                <a:effectLst/>
              </p:spPr>
            </p:cxnSp>
            <p:cxnSp>
              <p:nvCxnSpPr>
                <p:cNvPr id="22" name="Straight Connector 21">
                  <a:extLst>
                    <a:ext uri="{FF2B5EF4-FFF2-40B4-BE49-F238E27FC236}">
                      <a16:creationId xmlns:a16="http://schemas.microsoft.com/office/drawing/2014/main" id="{DCD7DFF0-9A96-6695-26FA-76164754DA4D}"/>
                    </a:ext>
                  </a:extLst>
                </p:cNvPr>
                <p:cNvCxnSpPr>
                  <a:cxnSpLocks/>
                </p:cNvCxnSpPr>
                <p:nvPr/>
              </p:nvCxnSpPr>
              <p:spPr>
                <a:xfrm rot="16200000">
                  <a:off x="8571643" y="5468209"/>
                  <a:ext cx="73152" cy="0"/>
                </a:xfrm>
                <a:prstGeom prst="line">
                  <a:avLst/>
                </a:prstGeom>
                <a:noFill/>
                <a:ln w="9525" cap="rnd" cmpd="sng" algn="ctr">
                  <a:solidFill>
                    <a:srgbClr val="FFFFFF">
                      <a:lumMod val="50000"/>
                    </a:srgbClr>
                  </a:solidFill>
                  <a:prstDash val="solid"/>
                </a:ln>
                <a:effectLst/>
              </p:spPr>
            </p:cxnSp>
            <p:cxnSp>
              <p:nvCxnSpPr>
                <p:cNvPr id="23" name="Straight Connector 22">
                  <a:extLst>
                    <a:ext uri="{FF2B5EF4-FFF2-40B4-BE49-F238E27FC236}">
                      <a16:creationId xmlns:a16="http://schemas.microsoft.com/office/drawing/2014/main" id="{E3963ADE-6A59-8556-3BB8-3462A7FDE412}"/>
                    </a:ext>
                  </a:extLst>
                </p:cNvPr>
                <p:cNvCxnSpPr>
                  <a:cxnSpLocks/>
                </p:cNvCxnSpPr>
                <p:nvPr/>
              </p:nvCxnSpPr>
              <p:spPr>
                <a:xfrm rot="16200000">
                  <a:off x="9033209" y="5468209"/>
                  <a:ext cx="73152" cy="0"/>
                </a:xfrm>
                <a:prstGeom prst="line">
                  <a:avLst/>
                </a:prstGeom>
                <a:noFill/>
                <a:ln w="9525" cap="rnd" cmpd="sng" algn="ctr">
                  <a:solidFill>
                    <a:srgbClr val="FFFFFF">
                      <a:lumMod val="50000"/>
                    </a:srgbClr>
                  </a:solidFill>
                  <a:prstDash val="solid"/>
                </a:ln>
                <a:effectLst/>
              </p:spPr>
            </p:cxnSp>
            <p:cxnSp>
              <p:nvCxnSpPr>
                <p:cNvPr id="24" name="Straight Connector 23">
                  <a:extLst>
                    <a:ext uri="{FF2B5EF4-FFF2-40B4-BE49-F238E27FC236}">
                      <a16:creationId xmlns:a16="http://schemas.microsoft.com/office/drawing/2014/main" id="{E3EB16E6-CB3C-6570-6976-2815C0A695A9}"/>
                    </a:ext>
                  </a:extLst>
                </p:cNvPr>
                <p:cNvCxnSpPr>
                  <a:cxnSpLocks/>
                </p:cNvCxnSpPr>
                <p:nvPr/>
              </p:nvCxnSpPr>
              <p:spPr>
                <a:xfrm rot="16200000">
                  <a:off x="9494775" y="5468209"/>
                  <a:ext cx="73152" cy="0"/>
                </a:xfrm>
                <a:prstGeom prst="line">
                  <a:avLst/>
                </a:prstGeom>
                <a:noFill/>
                <a:ln w="9525" cap="rnd" cmpd="sng" algn="ctr">
                  <a:solidFill>
                    <a:srgbClr val="FFFFFF">
                      <a:lumMod val="50000"/>
                    </a:srgbClr>
                  </a:solidFill>
                  <a:prstDash val="solid"/>
                </a:ln>
                <a:effectLst/>
              </p:spPr>
            </p:cxnSp>
            <p:cxnSp>
              <p:nvCxnSpPr>
                <p:cNvPr id="25" name="Straight Connector 24">
                  <a:extLst>
                    <a:ext uri="{FF2B5EF4-FFF2-40B4-BE49-F238E27FC236}">
                      <a16:creationId xmlns:a16="http://schemas.microsoft.com/office/drawing/2014/main" id="{2DA3D3F7-5217-BF30-A063-2702864221C2}"/>
                    </a:ext>
                  </a:extLst>
                </p:cNvPr>
                <p:cNvCxnSpPr>
                  <a:cxnSpLocks/>
                </p:cNvCxnSpPr>
                <p:nvPr/>
              </p:nvCxnSpPr>
              <p:spPr>
                <a:xfrm rot="16200000">
                  <a:off x="9956340" y="5468209"/>
                  <a:ext cx="73152" cy="0"/>
                </a:xfrm>
                <a:prstGeom prst="line">
                  <a:avLst/>
                </a:prstGeom>
                <a:noFill/>
                <a:ln w="9525" cap="rnd" cmpd="sng" algn="ctr">
                  <a:solidFill>
                    <a:srgbClr val="FFFFFF">
                      <a:lumMod val="50000"/>
                    </a:srgbClr>
                  </a:solidFill>
                  <a:prstDash val="solid"/>
                </a:ln>
                <a:effectLst/>
              </p:spPr>
            </p:cxnSp>
          </p:grpSp>
          <p:cxnSp>
            <p:nvCxnSpPr>
              <p:cNvPr id="18" name="Straight Connector 17">
                <a:extLst>
                  <a:ext uri="{FF2B5EF4-FFF2-40B4-BE49-F238E27FC236}">
                    <a16:creationId xmlns:a16="http://schemas.microsoft.com/office/drawing/2014/main" id="{62B3B293-CF1E-8E86-AFCE-C8E6EED112C3}"/>
                  </a:ext>
                </a:extLst>
              </p:cNvPr>
              <p:cNvCxnSpPr>
                <a:cxnSpLocks/>
              </p:cNvCxnSpPr>
              <p:nvPr/>
            </p:nvCxnSpPr>
            <p:spPr>
              <a:xfrm>
                <a:off x="2467307" y="5773015"/>
                <a:ext cx="2086835" cy="0"/>
              </a:xfrm>
              <a:prstGeom prst="line">
                <a:avLst/>
              </a:prstGeom>
              <a:noFill/>
              <a:ln w="9525" cap="rnd" cmpd="sng" algn="ctr">
                <a:solidFill>
                  <a:srgbClr val="FFFFFF">
                    <a:lumMod val="50000"/>
                  </a:srgbClr>
                </a:solidFill>
                <a:prstDash val="solid"/>
              </a:ln>
              <a:effectLst/>
            </p:spPr>
          </p:cxnSp>
        </p:grpSp>
        <p:grpSp>
          <p:nvGrpSpPr>
            <p:cNvPr id="33" name="Group 32">
              <a:extLst>
                <a:ext uri="{FF2B5EF4-FFF2-40B4-BE49-F238E27FC236}">
                  <a16:creationId xmlns:a16="http://schemas.microsoft.com/office/drawing/2014/main" id="{89C91F9C-C100-001A-6CB5-675A7CEBD6FA}"/>
                </a:ext>
              </a:extLst>
            </p:cNvPr>
            <p:cNvGrpSpPr/>
            <p:nvPr/>
          </p:nvGrpSpPr>
          <p:grpSpPr>
            <a:xfrm>
              <a:off x="3590413" y="2072188"/>
              <a:ext cx="370808" cy="92203"/>
              <a:chOff x="8836819" y="1387412"/>
              <a:chExt cx="531019" cy="92203"/>
            </a:xfrm>
          </p:grpSpPr>
          <p:grpSp>
            <p:nvGrpSpPr>
              <p:cNvPr id="34" name="Group 33">
                <a:extLst>
                  <a:ext uri="{FF2B5EF4-FFF2-40B4-BE49-F238E27FC236}">
                    <a16:creationId xmlns:a16="http://schemas.microsoft.com/office/drawing/2014/main" id="{7A6CE81B-2444-86C1-7B24-430840FA29D3}"/>
                  </a:ext>
                </a:extLst>
              </p:cNvPr>
              <p:cNvGrpSpPr/>
              <p:nvPr/>
            </p:nvGrpSpPr>
            <p:grpSpPr>
              <a:xfrm>
                <a:off x="8836819" y="1387412"/>
                <a:ext cx="531019" cy="92203"/>
                <a:chOff x="7267575" y="5584032"/>
                <a:chExt cx="2988469" cy="73152"/>
              </a:xfrm>
            </p:grpSpPr>
            <p:cxnSp>
              <p:nvCxnSpPr>
                <p:cNvPr id="36" name="Straight Connector 35">
                  <a:extLst>
                    <a:ext uri="{FF2B5EF4-FFF2-40B4-BE49-F238E27FC236}">
                      <a16:creationId xmlns:a16="http://schemas.microsoft.com/office/drawing/2014/main" id="{7A5969FE-09D0-C1B7-0829-AEF297CB26A6}"/>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37" name="Straight Connector 36">
                  <a:extLst>
                    <a:ext uri="{FF2B5EF4-FFF2-40B4-BE49-F238E27FC236}">
                      <a16:creationId xmlns:a16="http://schemas.microsoft.com/office/drawing/2014/main" id="{1DB3C8A6-40E8-FB70-0C70-31EE26B9920C}"/>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38" name="Straight Connector 37">
                  <a:extLst>
                    <a:ext uri="{FF2B5EF4-FFF2-40B4-BE49-F238E27FC236}">
                      <a16:creationId xmlns:a16="http://schemas.microsoft.com/office/drawing/2014/main" id="{9F93C4F7-FAAE-9607-0F7C-9362536ED0DB}"/>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35" name="Oval 34">
                <a:extLst>
                  <a:ext uri="{FF2B5EF4-FFF2-40B4-BE49-F238E27FC236}">
                    <a16:creationId xmlns:a16="http://schemas.microsoft.com/office/drawing/2014/main" id="{F0FF103D-6D90-E480-7C3A-F22C9FEAB59F}"/>
                  </a:ext>
                </a:extLst>
              </p:cNvPr>
              <p:cNvSpPr/>
              <p:nvPr/>
            </p:nvSpPr>
            <p:spPr>
              <a:xfrm>
                <a:off x="9077326" y="1406764"/>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39" name="Group 38">
              <a:extLst>
                <a:ext uri="{FF2B5EF4-FFF2-40B4-BE49-F238E27FC236}">
                  <a16:creationId xmlns:a16="http://schemas.microsoft.com/office/drawing/2014/main" id="{BE3CBC36-2138-2946-6358-045986F8C822}"/>
                </a:ext>
              </a:extLst>
            </p:cNvPr>
            <p:cNvGrpSpPr/>
            <p:nvPr/>
          </p:nvGrpSpPr>
          <p:grpSpPr>
            <a:xfrm>
              <a:off x="3462377" y="2324265"/>
              <a:ext cx="330900" cy="92203"/>
              <a:chOff x="8653464" y="1544574"/>
              <a:chExt cx="473868" cy="92203"/>
            </a:xfrm>
          </p:grpSpPr>
          <p:grpSp>
            <p:nvGrpSpPr>
              <p:cNvPr id="40" name="Group 39">
                <a:extLst>
                  <a:ext uri="{FF2B5EF4-FFF2-40B4-BE49-F238E27FC236}">
                    <a16:creationId xmlns:a16="http://schemas.microsoft.com/office/drawing/2014/main" id="{98A861FC-E3C8-93FF-6784-D43CE404AF67}"/>
                  </a:ext>
                </a:extLst>
              </p:cNvPr>
              <p:cNvGrpSpPr/>
              <p:nvPr/>
            </p:nvGrpSpPr>
            <p:grpSpPr>
              <a:xfrm>
                <a:off x="8653464" y="1544574"/>
                <a:ext cx="473868" cy="92203"/>
                <a:chOff x="7267575" y="5584032"/>
                <a:chExt cx="2988469" cy="73152"/>
              </a:xfrm>
            </p:grpSpPr>
            <p:cxnSp>
              <p:nvCxnSpPr>
                <p:cNvPr id="42" name="Straight Connector 41">
                  <a:extLst>
                    <a:ext uri="{FF2B5EF4-FFF2-40B4-BE49-F238E27FC236}">
                      <a16:creationId xmlns:a16="http://schemas.microsoft.com/office/drawing/2014/main" id="{43CEB1B2-F1B7-53E7-7C7F-B273FEE8B1C6}"/>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43" name="Straight Connector 42">
                  <a:extLst>
                    <a:ext uri="{FF2B5EF4-FFF2-40B4-BE49-F238E27FC236}">
                      <a16:creationId xmlns:a16="http://schemas.microsoft.com/office/drawing/2014/main" id="{7DCE0BE5-2D4C-E210-F1CD-CF9E6211A328}"/>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44" name="Straight Connector 43">
                  <a:extLst>
                    <a:ext uri="{FF2B5EF4-FFF2-40B4-BE49-F238E27FC236}">
                      <a16:creationId xmlns:a16="http://schemas.microsoft.com/office/drawing/2014/main" id="{DB6509A4-691E-ED56-C221-43F169385E23}"/>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41" name="Oval 40">
                <a:extLst>
                  <a:ext uri="{FF2B5EF4-FFF2-40B4-BE49-F238E27FC236}">
                    <a16:creationId xmlns:a16="http://schemas.microsoft.com/office/drawing/2014/main" id="{23A86821-7CB2-A628-AD86-7ACCFD9B653E}"/>
                  </a:ext>
                </a:extLst>
              </p:cNvPr>
              <p:cNvSpPr/>
              <p:nvPr/>
            </p:nvSpPr>
            <p:spPr>
              <a:xfrm>
                <a:off x="8853490" y="1563926"/>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45" name="Group 44">
              <a:extLst>
                <a:ext uri="{FF2B5EF4-FFF2-40B4-BE49-F238E27FC236}">
                  <a16:creationId xmlns:a16="http://schemas.microsoft.com/office/drawing/2014/main" id="{EF95FF61-612A-00F4-3D8D-CF1AA7531BB5}"/>
                </a:ext>
              </a:extLst>
            </p:cNvPr>
            <p:cNvGrpSpPr/>
            <p:nvPr/>
          </p:nvGrpSpPr>
          <p:grpSpPr>
            <a:xfrm>
              <a:off x="3404178" y="2576342"/>
              <a:ext cx="482216" cy="92203"/>
              <a:chOff x="8570119" y="1701737"/>
              <a:chExt cx="690561" cy="92203"/>
            </a:xfrm>
          </p:grpSpPr>
          <p:grpSp>
            <p:nvGrpSpPr>
              <p:cNvPr id="46" name="Group 45">
                <a:extLst>
                  <a:ext uri="{FF2B5EF4-FFF2-40B4-BE49-F238E27FC236}">
                    <a16:creationId xmlns:a16="http://schemas.microsoft.com/office/drawing/2014/main" id="{6FDEC50B-E9B9-8524-3195-77DFF7EB059A}"/>
                  </a:ext>
                </a:extLst>
              </p:cNvPr>
              <p:cNvGrpSpPr/>
              <p:nvPr/>
            </p:nvGrpSpPr>
            <p:grpSpPr>
              <a:xfrm>
                <a:off x="8570119" y="1701737"/>
                <a:ext cx="690561" cy="92203"/>
                <a:chOff x="7267575" y="5584032"/>
                <a:chExt cx="2988469" cy="73152"/>
              </a:xfrm>
            </p:grpSpPr>
            <p:cxnSp>
              <p:nvCxnSpPr>
                <p:cNvPr id="48" name="Straight Connector 47">
                  <a:extLst>
                    <a:ext uri="{FF2B5EF4-FFF2-40B4-BE49-F238E27FC236}">
                      <a16:creationId xmlns:a16="http://schemas.microsoft.com/office/drawing/2014/main" id="{341D8A68-E758-D390-ACD1-5F12691AF7BA}"/>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49" name="Straight Connector 48">
                  <a:extLst>
                    <a:ext uri="{FF2B5EF4-FFF2-40B4-BE49-F238E27FC236}">
                      <a16:creationId xmlns:a16="http://schemas.microsoft.com/office/drawing/2014/main" id="{748F7619-A7F8-6915-99CD-23823B5885F7}"/>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50" name="Straight Connector 49">
                  <a:extLst>
                    <a:ext uri="{FF2B5EF4-FFF2-40B4-BE49-F238E27FC236}">
                      <a16:creationId xmlns:a16="http://schemas.microsoft.com/office/drawing/2014/main" id="{140ECE86-BCDD-AB3B-7C33-981B613A0A07}"/>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47" name="Oval 46">
                <a:extLst>
                  <a:ext uri="{FF2B5EF4-FFF2-40B4-BE49-F238E27FC236}">
                    <a16:creationId xmlns:a16="http://schemas.microsoft.com/office/drawing/2014/main" id="{14519EDA-A0A7-1B85-26AA-FFAD21C5870D}"/>
                  </a:ext>
                </a:extLst>
              </p:cNvPr>
              <p:cNvSpPr/>
              <p:nvPr/>
            </p:nvSpPr>
            <p:spPr>
              <a:xfrm>
                <a:off x="8889207" y="1721089"/>
                <a:ext cx="73820"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51" name="Group 50">
              <a:extLst>
                <a:ext uri="{FF2B5EF4-FFF2-40B4-BE49-F238E27FC236}">
                  <a16:creationId xmlns:a16="http://schemas.microsoft.com/office/drawing/2014/main" id="{0156AA7A-DFB1-F5E7-BDF4-B8217BF556EC}"/>
                </a:ext>
              </a:extLst>
            </p:cNvPr>
            <p:cNvGrpSpPr/>
            <p:nvPr/>
          </p:nvGrpSpPr>
          <p:grpSpPr>
            <a:xfrm>
              <a:off x="3535890" y="3078019"/>
              <a:ext cx="297646" cy="92203"/>
              <a:chOff x="8751092" y="4683064"/>
              <a:chExt cx="426246" cy="92203"/>
            </a:xfrm>
          </p:grpSpPr>
          <p:grpSp>
            <p:nvGrpSpPr>
              <p:cNvPr id="52" name="Group 51">
                <a:extLst>
                  <a:ext uri="{FF2B5EF4-FFF2-40B4-BE49-F238E27FC236}">
                    <a16:creationId xmlns:a16="http://schemas.microsoft.com/office/drawing/2014/main" id="{F17DF9CF-9498-9F8E-3483-C6A56A0B015D}"/>
                  </a:ext>
                </a:extLst>
              </p:cNvPr>
              <p:cNvGrpSpPr/>
              <p:nvPr/>
            </p:nvGrpSpPr>
            <p:grpSpPr>
              <a:xfrm>
                <a:off x="8751092" y="4683064"/>
                <a:ext cx="426246" cy="92203"/>
                <a:chOff x="7267575" y="5584032"/>
                <a:chExt cx="2988469" cy="73152"/>
              </a:xfrm>
            </p:grpSpPr>
            <p:cxnSp>
              <p:nvCxnSpPr>
                <p:cNvPr id="54" name="Straight Connector 53">
                  <a:extLst>
                    <a:ext uri="{FF2B5EF4-FFF2-40B4-BE49-F238E27FC236}">
                      <a16:creationId xmlns:a16="http://schemas.microsoft.com/office/drawing/2014/main" id="{7D049042-62CF-E910-5389-E6455DB80AE2}"/>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55" name="Straight Connector 54">
                  <a:extLst>
                    <a:ext uri="{FF2B5EF4-FFF2-40B4-BE49-F238E27FC236}">
                      <a16:creationId xmlns:a16="http://schemas.microsoft.com/office/drawing/2014/main" id="{13BB89EE-072C-05A0-39F3-4ED7383791F5}"/>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56" name="Straight Connector 55">
                  <a:extLst>
                    <a:ext uri="{FF2B5EF4-FFF2-40B4-BE49-F238E27FC236}">
                      <a16:creationId xmlns:a16="http://schemas.microsoft.com/office/drawing/2014/main" id="{FB4A976C-813C-87BD-7749-F2247F84E9BE}"/>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53" name="Oval 52">
                <a:extLst>
                  <a:ext uri="{FF2B5EF4-FFF2-40B4-BE49-F238E27FC236}">
                    <a16:creationId xmlns:a16="http://schemas.microsoft.com/office/drawing/2014/main" id="{DC9FA0CC-DF6E-0D80-6554-3D5604DDB4B0}"/>
                  </a:ext>
                </a:extLst>
              </p:cNvPr>
              <p:cNvSpPr/>
              <p:nvPr/>
            </p:nvSpPr>
            <p:spPr>
              <a:xfrm>
                <a:off x="8929688" y="4701781"/>
                <a:ext cx="73820"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57" name="Group 56">
              <a:extLst>
                <a:ext uri="{FF2B5EF4-FFF2-40B4-BE49-F238E27FC236}">
                  <a16:creationId xmlns:a16="http://schemas.microsoft.com/office/drawing/2014/main" id="{3C9163CC-715D-8AED-EBB2-5BAA631BCC8A}"/>
                </a:ext>
              </a:extLst>
            </p:cNvPr>
            <p:cNvGrpSpPr/>
            <p:nvPr/>
          </p:nvGrpSpPr>
          <p:grpSpPr>
            <a:xfrm>
              <a:off x="3597414" y="3331414"/>
              <a:ext cx="394088" cy="92203"/>
              <a:chOff x="8839198" y="4864039"/>
              <a:chExt cx="564357" cy="92203"/>
            </a:xfrm>
          </p:grpSpPr>
          <p:grpSp>
            <p:nvGrpSpPr>
              <p:cNvPr id="58" name="Group 57">
                <a:extLst>
                  <a:ext uri="{FF2B5EF4-FFF2-40B4-BE49-F238E27FC236}">
                    <a16:creationId xmlns:a16="http://schemas.microsoft.com/office/drawing/2014/main" id="{7D7BF28A-F200-FEB4-FD12-221B773D3003}"/>
                  </a:ext>
                </a:extLst>
              </p:cNvPr>
              <p:cNvGrpSpPr/>
              <p:nvPr/>
            </p:nvGrpSpPr>
            <p:grpSpPr>
              <a:xfrm>
                <a:off x="8839198" y="4864039"/>
                <a:ext cx="564357" cy="92203"/>
                <a:chOff x="7267575" y="5584032"/>
                <a:chExt cx="2988469" cy="73152"/>
              </a:xfrm>
            </p:grpSpPr>
            <p:cxnSp>
              <p:nvCxnSpPr>
                <p:cNvPr id="60" name="Straight Connector 59">
                  <a:extLst>
                    <a:ext uri="{FF2B5EF4-FFF2-40B4-BE49-F238E27FC236}">
                      <a16:creationId xmlns:a16="http://schemas.microsoft.com/office/drawing/2014/main" id="{37B05C17-BDFF-C2DB-87C7-431260026D3F}"/>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61" name="Straight Connector 60">
                  <a:extLst>
                    <a:ext uri="{FF2B5EF4-FFF2-40B4-BE49-F238E27FC236}">
                      <a16:creationId xmlns:a16="http://schemas.microsoft.com/office/drawing/2014/main" id="{19575AED-A325-2B2C-DA52-A0BDD3433299}"/>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62" name="Straight Connector 61">
                  <a:extLst>
                    <a:ext uri="{FF2B5EF4-FFF2-40B4-BE49-F238E27FC236}">
                      <a16:creationId xmlns:a16="http://schemas.microsoft.com/office/drawing/2014/main" id="{925E5336-9AF6-7D71-E80C-ED2FC5E76E7D}"/>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59" name="Oval 58">
                <a:extLst>
                  <a:ext uri="{FF2B5EF4-FFF2-40B4-BE49-F238E27FC236}">
                    <a16:creationId xmlns:a16="http://schemas.microsoft.com/office/drawing/2014/main" id="{42B28173-3E86-1602-0412-18A5AE2ADCFC}"/>
                  </a:ext>
                </a:extLst>
              </p:cNvPr>
              <p:cNvSpPr/>
              <p:nvPr/>
            </p:nvSpPr>
            <p:spPr>
              <a:xfrm>
                <a:off x="9096377" y="4884661"/>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63" name="Group 62">
              <a:extLst>
                <a:ext uri="{FF2B5EF4-FFF2-40B4-BE49-F238E27FC236}">
                  <a16:creationId xmlns:a16="http://schemas.microsoft.com/office/drawing/2014/main" id="{CFADDC56-0C5B-37F9-25B2-3CD4ADC97326}"/>
                </a:ext>
              </a:extLst>
            </p:cNvPr>
            <p:cNvGrpSpPr/>
            <p:nvPr/>
          </p:nvGrpSpPr>
          <p:grpSpPr>
            <a:xfrm>
              <a:off x="3430025" y="3584810"/>
              <a:ext cx="492195" cy="92203"/>
              <a:chOff x="8608217" y="5037870"/>
              <a:chExt cx="704852" cy="92203"/>
            </a:xfrm>
          </p:grpSpPr>
          <p:grpSp>
            <p:nvGrpSpPr>
              <p:cNvPr id="64" name="Group 63">
                <a:extLst>
                  <a:ext uri="{FF2B5EF4-FFF2-40B4-BE49-F238E27FC236}">
                    <a16:creationId xmlns:a16="http://schemas.microsoft.com/office/drawing/2014/main" id="{89914D9D-56A9-5ADF-3292-E58570F9F20B}"/>
                  </a:ext>
                </a:extLst>
              </p:cNvPr>
              <p:cNvGrpSpPr/>
              <p:nvPr/>
            </p:nvGrpSpPr>
            <p:grpSpPr>
              <a:xfrm>
                <a:off x="8608217" y="5037870"/>
                <a:ext cx="704852" cy="92203"/>
                <a:chOff x="7267575" y="5584032"/>
                <a:chExt cx="2988469" cy="73152"/>
              </a:xfrm>
            </p:grpSpPr>
            <p:cxnSp>
              <p:nvCxnSpPr>
                <p:cNvPr id="66" name="Straight Connector 65">
                  <a:extLst>
                    <a:ext uri="{FF2B5EF4-FFF2-40B4-BE49-F238E27FC236}">
                      <a16:creationId xmlns:a16="http://schemas.microsoft.com/office/drawing/2014/main" id="{4121976F-E38A-55C6-81B6-73DA9CCA5BA6}"/>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67" name="Straight Connector 66">
                  <a:extLst>
                    <a:ext uri="{FF2B5EF4-FFF2-40B4-BE49-F238E27FC236}">
                      <a16:creationId xmlns:a16="http://schemas.microsoft.com/office/drawing/2014/main" id="{FED97828-13EB-C808-7CAD-0507EF7A61CF}"/>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68" name="Straight Connector 67">
                  <a:extLst>
                    <a:ext uri="{FF2B5EF4-FFF2-40B4-BE49-F238E27FC236}">
                      <a16:creationId xmlns:a16="http://schemas.microsoft.com/office/drawing/2014/main" id="{5BD99211-9509-538A-35ED-EF425526409F}"/>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65" name="Oval 64">
                <a:extLst>
                  <a:ext uri="{FF2B5EF4-FFF2-40B4-BE49-F238E27FC236}">
                    <a16:creationId xmlns:a16="http://schemas.microsoft.com/office/drawing/2014/main" id="{BE03FA8D-2163-5738-AA24-BDCBDB94FAFC}"/>
                  </a:ext>
                </a:extLst>
              </p:cNvPr>
              <p:cNvSpPr/>
              <p:nvPr/>
            </p:nvSpPr>
            <p:spPr>
              <a:xfrm>
                <a:off x="8896351" y="5058492"/>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69" name="Group 68">
              <a:extLst>
                <a:ext uri="{FF2B5EF4-FFF2-40B4-BE49-F238E27FC236}">
                  <a16:creationId xmlns:a16="http://schemas.microsoft.com/office/drawing/2014/main" id="{0A3961D0-E58B-C516-9B45-530E7FBECCEC}"/>
                </a:ext>
              </a:extLst>
            </p:cNvPr>
            <p:cNvGrpSpPr/>
            <p:nvPr/>
          </p:nvGrpSpPr>
          <p:grpSpPr>
            <a:xfrm>
              <a:off x="3347487" y="4089112"/>
              <a:ext cx="450624" cy="92203"/>
              <a:chOff x="8479631" y="2136353"/>
              <a:chExt cx="645319" cy="92203"/>
            </a:xfrm>
          </p:grpSpPr>
          <p:grpSp>
            <p:nvGrpSpPr>
              <p:cNvPr id="70" name="Group 69">
                <a:extLst>
                  <a:ext uri="{FF2B5EF4-FFF2-40B4-BE49-F238E27FC236}">
                    <a16:creationId xmlns:a16="http://schemas.microsoft.com/office/drawing/2014/main" id="{FBA22432-7A4B-03B9-3E1E-81DD1E89A969}"/>
                  </a:ext>
                </a:extLst>
              </p:cNvPr>
              <p:cNvGrpSpPr/>
              <p:nvPr/>
            </p:nvGrpSpPr>
            <p:grpSpPr>
              <a:xfrm>
                <a:off x="8479631" y="2136353"/>
                <a:ext cx="645319" cy="92203"/>
                <a:chOff x="7267575" y="5584032"/>
                <a:chExt cx="2988469" cy="73152"/>
              </a:xfrm>
            </p:grpSpPr>
            <p:cxnSp>
              <p:nvCxnSpPr>
                <p:cNvPr id="72" name="Straight Connector 71">
                  <a:extLst>
                    <a:ext uri="{FF2B5EF4-FFF2-40B4-BE49-F238E27FC236}">
                      <a16:creationId xmlns:a16="http://schemas.microsoft.com/office/drawing/2014/main" id="{40C25212-8BCE-8C0B-450C-0A08D6A44857}"/>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73" name="Straight Connector 72">
                  <a:extLst>
                    <a:ext uri="{FF2B5EF4-FFF2-40B4-BE49-F238E27FC236}">
                      <a16:creationId xmlns:a16="http://schemas.microsoft.com/office/drawing/2014/main" id="{48A9CB28-7D20-1E1A-7D19-0888558B5DF6}"/>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74" name="Straight Connector 73">
                  <a:extLst>
                    <a:ext uri="{FF2B5EF4-FFF2-40B4-BE49-F238E27FC236}">
                      <a16:creationId xmlns:a16="http://schemas.microsoft.com/office/drawing/2014/main" id="{83160FD8-0BE3-E9AF-31E1-CAF588269307}"/>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71" name="Oval 70">
                <a:extLst>
                  <a:ext uri="{FF2B5EF4-FFF2-40B4-BE49-F238E27FC236}">
                    <a16:creationId xmlns:a16="http://schemas.microsoft.com/office/drawing/2014/main" id="{922E3F84-6A28-97A1-7D87-7586319FCD34}"/>
                  </a:ext>
                </a:extLst>
              </p:cNvPr>
              <p:cNvSpPr/>
              <p:nvPr/>
            </p:nvSpPr>
            <p:spPr>
              <a:xfrm>
                <a:off x="8772528" y="2155705"/>
                <a:ext cx="73820"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75" name="Group 74">
              <a:extLst>
                <a:ext uri="{FF2B5EF4-FFF2-40B4-BE49-F238E27FC236}">
                  <a16:creationId xmlns:a16="http://schemas.microsoft.com/office/drawing/2014/main" id="{AB567F85-B27D-1B05-CFC0-D035F4A291D4}"/>
                </a:ext>
              </a:extLst>
            </p:cNvPr>
            <p:cNvGrpSpPr/>
            <p:nvPr/>
          </p:nvGrpSpPr>
          <p:grpSpPr>
            <a:xfrm>
              <a:off x="3563654" y="4327391"/>
              <a:ext cx="294319" cy="92203"/>
              <a:chOff x="8789194" y="2312565"/>
              <a:chExt cx="421482" cy="92203"/>
            </a:xfrm>
          </p:grpSpPr>
          <p:grpSp>
            <p:nvGrpSpPr>
              <p:cNvPr id="76" name="Group 75">
                <a:extLst>
                  <a:ext uri="{FF2B5EF4-FFF2-40B4-BE49-F238E27FC236}">
                    <a16:creationId xmlns:a16="http://schemas.microsoft.com/office/drawing/2014/main" id="{09E94A82-A746-9664-5FB3-65682E6CDCB5}"/>
                  </a:ext>
                </a:extLst>
              </p:cNvPr>
              <p:cNvGrpSpPr/>
              <p:nvPr/>
            </p:nvGrpSpPr>
            <p:grpSpPr>
              <a:xfrm>
                <a:off x="8789194" y="2312565"/>
                <a:ext cx="421482" cy="92203"/>
                <a:chOff x="7267575" y="5584032"/>
                <a:chExt cx="2988469" cy="73152"/>
              </a:xfrm>
            </p:grpSpPr>
            <p:cxnSp>
              <p:nvCxnSpPr>
                <p:cNvPr id="78" name="Straight Connector 77">
                  <a:extLst>
                    <a:ext uri="{FF2B5EF4-FFF2-40B4-BE49-F238E27FC236}">
                      <a16:creationId xmlns:a16="http://schemas.microsoft.com/office/drawing/2014/main" id="{AF9D680F-BB78-1366-8ED5-D3F7DBF80A3F}"/>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79" name="Straight Connector 78">
                  <a:extLst>
                    <a:ext uri="{FF2B5EF4-FFF2-40B4-BE49-F238E27FC236}">
                      <a16:creationId xmlns:a16="http://schemas.microsoft.com/office/drawing/2014/main" id="{E5C8D482-44F3-9A36-6552-73EE88F3E620}"/>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80" name="Straight Connector 79">
                  <a:extLst>
                    <a:ext uri="{FF2B5EF4-FFF2-40B4-BE49-F238E27FC236}">
                      <a16:creationId xmlns:a16="http://schemas.microsoft.com/office/drawing/2014/main" id="{9836BD2E-F365-6F55-CD9A-C7AA90D27665}"/>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77" name="Oval 76">
                <a:extLst>
                  <a:ext uri="{FF2B5EF4-FFF2-40B4-BE49-F238E27FC236}">
                    <a16:creationId xmlns:a16="http://schemas.microsoft.com/office/drawing/2014/main" id="{C4C15A82-ED9F-AE7B-0740-A7C000D9690A}"/>
                  </a:ext>
                </a:extLst>
              </p:cNvPr>
              <p:cNvSpPr/>
              <p:nvPr/>
            </p:nvSpPr>
            <p:spPr>
              <a:xfrm>
                <a:off x="8967790" y="2331917"/>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81" name="Group 80">
              <a:extLst>
                <a:ext uri="{FF2B5EF4-FFF2-40B4-BE49-F238E27FC236}">
                  <a16:creationId xmlns:a16="http://schemas.microsoft.com/office/drawing/2014/main" id="{8AC58193-400B-7A0C-6279-2A663B0D086D}"/>
                </a:ext>
              </a:extLst>
            </p:cNvPr>
            <p:cNvGrpSpPr/>
            <p:nvPr/>
          </p:nvGrpSpPr>
          <p:grpSpPr>
            <a:xfrm>
              <a:off x="3428054" y="4845079"/>
              <a:ext cx="337552" cy="92203"/>
              <a:chOff x="8584406" y="2136353"/>
              <a:chExt cx="483394" cy="92203"/>
            </a:xfrm>
          </p:grpSpPr>
          <p:grpSp>
            <p:nvGrpSpPr>
              <p:cNvPr id="82" name="Group 81">
                <a:extLst>
                  <a:ext uri="{FF2B5EF4-FFF2-40B4-BE49-F238E27FC236}">
                    <a16:creationId xmlns:a16="http://schemas.microsoft.com/office/drawing/2014/main" id="{5B179649-D37D-C715-478B-F0AABEE6D7CE}"/>
                  </a:ext>
                </a:extLst>
              </p:cNvPr>
              <p:cNvGrpSpPr/>
              <p:nvPr/>
            </p:nvGrpSpPr>
            <p:grpSpPr>
              <a:xfrm>
                <a:off x="8584406" y="2136353"/>
                <a:ext cx="483394" cy="92203"/>
                <a:chOff x="7752790" y="5584032"/>
                <a:chExt cx="2238595" cy="73152"/>
              </a:xfrm>
            </p:grpSpPr>
            <p:cxnSp>
              <p:nvCxnSpPr>
                <p:cNvPr id="84" name="Straight Connector 83">
                  <a:extLst>
                    <a:ext uri="{FF2B5EF4-FFF2-40B4-BE49-F238E27FC236}">
                      <a16:creationId xmlns:a16="http://schemas.microsoft.com/office/drawing/2014/main" id="{DB5A4FBC-79F7-3251-CD92-C572D2709668}"/>
                    </a:ext>
                  </a:extLst>
                </p:cNvPr>
                <p:cNvCxnSpPr>
                  <a:cxnSpLocks/>
                </p:cNvCxnSpPr>
                <p:nvPr/>
              </p:nvCxnSpPr>
              <p:spPr>
                <a:xfrm rot="16200000">
                  <a:off x="9954809" y="5620608"/>
                  <a:ext cx="73152" cy="0"/>
                </a:xfrm>
                <a:prstGeom prst="line">
                  <a:avLst/>
                </a:prstGeom>
                <a:noFill/>
                <a:ln w="9525" cap="rnd" cmpd="sng" algn="ctr">
                  <a:solidFill>
                    <a:schemeClr val="tx1"/>
                  </a:solidFill>
                  <a:prstDash val="solid"/>
                </a:ln>
                <a:effectLst/>
              </p:spPr>
            </p:cxnSp>
            <p:cxnSp>
              <p:nvCxnSpPr>
                <p:cNvPr id="85" name="Straight Connector 84">
                  <a:extLst>
                    <a:ext uri="{FF2B5EF4-FFF2-40B4-BE49-F238E27FC236}">
                      <a16:creationId xmlns:a16="http://schemas.microsoft.com/office/drawing/2014/main" id="{0F79ED73-01FB-08ED-ABD1-147C04C0CB31}"/>
                    </a:ext>
                  </a:extLst>
                </p:cNvPr>
                <p:cNvCxnSpPr>
                  <a:cxnSpLocks/>
                </p:cNvCxnSpPr>
                <p:nvPr/>
              </p:nvCxnSpPr>
              <p:spPr>
                <a:xfrm>
                  <a:off x="7777044" y="5620608"/>
                  <a:ext cx="2192302" cy="0"/>
                </a:xfrm>
                <a:prstGeom prst="line">
                  <a:avLst/>
                </a:prstGeom>
                <a:noFill/>
                <a:ln w="9525" cap="rnd" cmpd="sng" algn="ctr">
                  <a:solidFill>
                    <a:schemeClr val="tx1"/>
                  </a:solidFill>
                  <a:prstDash val="solid"/>
                </a:ln>
                <a:effectLst/>
              </p:spPr>
            </p:cxnSp>
            <p:cxnSp>
              <p:nvCxnSpPr>
                <p:cNvPr id="86" name="Straight Connector 85">
                  <a:extLst>
                    <a:ext uri="{FF2B5EF4-FFF2-40B4-BE49-F238E27FC236}">
                      <a16:creationId xmlns:a16="http://schemas.microsoft.com/office/drawing/2014/main" id="{2EB1F975-D22A-6F05-BDE1-D67AEA34E96E}"/>
                    </a:ext>
                  </a:extLst>
                </p:cNvPr>
                <p:cNvCxnSpPr>
                  <a:cxnSpLocks/>
                </p:cNvCxnSpPr>
                <p:nvPr/>
              </p:nvCxnSpPr>
              <p:spPr>
                <a:xfrm rot="16200000">
                  <a:off x="7716214" y="5620608"/>
                  <a:ext cx="73152" cy="0"/>
                </a:xfrm>
                <a:prstGeom prst="line">
                  <a:avLst/>
                </a:prstGeom>
                <a:noFill/>
                <a:ln w="9525" cap="rnd" cmpd="sng" algn="ctr">
                  <a:solidFill>
                    <a:schemeClr val="tx1"/>
                  </a:solidFill>
                  <a:prstDash val="solid"/>
                </a:ln>
                <a:effectLst/>
              </p:spPr>
            </p:cxnSp>
          </p:grpSp>
          <p:sp>
            <p:nvSpPr>
              <p:cNvPr id="83" name="Oval 82">
                <a:extLst>
                  <a:ext uri="{FF2B5EF4-FFF2-40B4-BE49-F238E27FC236}">
                    <a16:creationId xmlns:a16="http://schemas.microsoft.com/office/drawing/2014/main" id="{FBE1EE0E-05D5-D941-B8C6-87C6F03B4A87}"/>
                  </a:ext>
                </a:extLst>
              </p:cNvPr>
              <p:cNvSpPr/>
              <p:nvPr/>
            </p:nvSpPr>
            <p:spPr>
              <a:xfrm>
                <a:off x="8795388" y="2153165"/>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87" name="Group 86">
              <a:extLst>
                <a:ext uri="{FF2B5EF4-FFF2-40B4-BE49-F238E27FC236}">
                  <a16:creationId xmlns:a16="http://schemas.microsoft.com/office/drawing/2014/main" id="{3FC8A6CC-E7EF-D68A-1076-645FF852F2A9}"/>
                </a:ext>
              </a:extLst>
            </p:cNvPr>
            <p:cNvGrpSpPr/>
            <p:nvPr/>
          </p:nvGrpSpPr>
          <p:grpSpPr>
            <a:xfrm>
              <a:off x="3641563" y="5092255"/>
              <a:ext cx="368373" cy="92203"/>
              <a:chOff x="8789182" y="2312565"/>
              <a:chExt cx="527532" cy="92203"/>
            </a:xfrm>
          </p:grpSpPr>
          <p:grpSp>
            <p:nvGrpSpPr>
              <p:cNvPr id="88" name="Group 87">
                <a:extLst>
                  <a:ext uri="{FF2B5EF4-FFF2-40B4-BE49-F238E27FC236}">
                    <a16:creationId xmlns:a16="http://schemas.microsoft.com/office/drawing/2014/main" id="{456B4D76-34EA-7118-317D-0DD986119EFF}"/>
                  </a:ext>
                </a:extLst>
              </p:cNvPr>
              <p:cNvGrpSpPr/>
              <p:nvPr/>
            </p:nvGrpSpPr>
            <p:grpSpPr>
              <a:xfrm>
                <a:off x="8789182" y="2312565"/>
                <a:ext cx="527532" cy="92203"/>
                <a:chOff x="7267575" y="5584032"/>
                <a:chExt cx="3740447" cy="73152"/>
              </a:xfrm>
            </p:grpSpPr>
            <p:cxnSp>
              <p:nvCxnSpPr>
                <p:cNvPr id="90" name="Straight Connector 89">
                  <a:extLst>
                    <a:ext uri="{FF2B5EF4-FFF2-40B4-BE49-F238E27FC236}">
                      <a16:creationId xmlns:a16="http://schemas.microsoft.com/office/drawing/2014/main" id="{26B7D67C-FF26-4C83-E565-1288D044AE32}"/>
                    </a:ext>
                  </a:extLst>
                </p:cNvPr>
                <p:cNvCxnSpPr>
                  <a:cxnSpLocks/>
                </p:cNvCxnSpPr>
                <p:nvPr/>
              </p:nvCxnSpPr>
              <p:spPr>
                <a:xfrm rot="16200000">
                  <a:off x="10971446" y="5620608"/>
                  <a:ext cx="73152" cy="0"/>
                </a:xfrm>
                <a:prstGeom prst="line">
                  <a:avLst/>
                </a:prstGeom>
                <a:noFill/>
                <a:ln w="9525" cap="rnd" cmpd="sng" algn="ctr">
                  <a:solidFill>
                    <a:schemeClr val="tx1"/>
                  </a:solidFill>
                  <a:prstDash val="solid"/>
                </a:ln>
                <a:effectLst/>
              </p:spPr>
            </p:cxnSp>
            <p:cxnSp>
              <p:nvCxnSpPr>
                <p:cNvPr id="91" name="Straight Connector 90">
                  <a:extLst>
                    <a:ext uri="{FF2B5EF4-FFF2-40B4-BE49-F238E27FC236}">
                      <a16:creationId xmlns:a16="http://schemas.microsoft.com/office/drawing/2014/main" id="{2F734DAE-B522-BEEC-85C4-14712F9F967D}"/>
                    </a:ext>
                  </a:extLst>
                </p:cNvPr>
                <p:cNvCxnSpPr>
                  <a:cxnSpLocks/>
                </p:cNvCxnSpPr>
                <p:nvPr/>
              </p:nvCxnSpPr>
              <p:spPr>
                <a:xfrm>
                  <a:off x="7267575" y="5620608"/>
                  <a:ext cx="3724738" cy="0"/>
                </a:xfrm>
                <a:prstGeom prst="line">
                  <a:avLst/>
                </a:prstGeom>
                <a:noFill/>
                <a:ln w="9525" cap="rnd" cmpd="sng" algn="ctr">
                  <a:solidFill>
                    <a:schemeClr val="tx1"/>
                  </a:solidFill>
                  <a:prstDash val="solid"/>
                </a:ln>
                <a:effectLst/>
              </p:spPr>
            </p:cxnSp>
            <p:cxnSp>
              <p:nvCxnSpPr>
                <p:cNvPr id="92" name="Straight Connector 91">
                  <a:extLst>
                    <a:ext uri="{FF2B5EF4-FFF2-40B4-BE49-F238E27FC236}">
                      <a16:creationId xmlns:a16="http://schemas.microsoft.com/office/drawing/2014/main" id="{CBC520DC-882E-263B-E932-47492EFFB99B}"/>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89" name="Oval 88">
                <a:extLst>
                  <a:ext uri="{FF2B5EF4-FFF2-40B4-BE49-F238E27FC236}">
                    <a16:creationId xmlns:a16="http://schemas.microsoft.com/office/drawing/2014/main" id="{738A4F87-E9A4-934E-83E8-204B6E21A122}"/>
                  </a:ext>
                </a:extLst>
              </p:cNvPr>
              <p:cNvSpPr/>
              <p:nvPr/>
            </p:nvSpPr>
            <p:spPr>
              <a:xfrm>
                <a:off x="9037006" y="2335092"/>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93" name="Group 92">
              <a:extLst>
                <a:ext uri="{FF2B5EF4-FFF2-40B4-BE49-F238E27FC236}">
                  <a16:creationId xmlns:a16="http://schemas.microsoft.com/office/drawing/2014/main" id="{5CD5475A-9D5D-6B9E-AB1E-2A56BED63A68}"/>
                </a:ext>
              </a:extLst>
            </p:cNvPr>
            <p:cNvGrpSpPr/>
            <p:nvPr/>
          </p:nvGrpSpPr>
          <p:grpSpPr>
            <a:xfrm>
              <a:off x="3330916" y="5610032"/>
              <a:ext cx="576998" cy="92203"/>
              <a:chOff x="8458201" y="2760240"/>
              <a:chExt cx="826294" cy="92203"/>
            </a:xfrm>
          </p:grpSpPr>
          <p:grpSp>
            <p:nvGrpSpPr>
              <p:cNvPr id="94" name="Group 93">
                <a:extLst>
                  <a:ext uri="{FF2B5EF4-FFF2-40B4-BE49-F238E27FC236}">
                    <a16:creationId xmlns:a16="http://schemas.microsoft.com/office/drawing/2014/main" id="{6456C696-88D1-C8E3-F7D6-0DDEC174487B}"/>
                  </a:ext>
                </a:extLst>
              </p:cNvPr>
              <p:cNvGrpSpPr/>
              <p:nvPr/>
            </p:nvGrpSpPr>
            <p:grpSpPr>
              <a:xfrm>
                <a:off x="8458201" y="2760240"/>
                <a:ext cx="826294" cy="92203"/>
                <a:chOff x="7267575" y="5584032"/>
                <a:chExt cx="2988469" cy="73152"/>
              </a:xfrm>
            </p:grpSpPr>
            <p:cxnSp>
              <p:nvCxnSpPr>
                <p:cNvPr id="96" name="Straight Connector 95">
                  <a:extLst>
                    <a:ext uri="{FF2B5EF4-FFF2-40B4-BE49-F238E27FC236}">
                      <a16:creationId xmlns:a16="http://schemas.microsoft.com/office/drawing/2014/main" id="{BA4785E3-13AE-82D7-69F8-4C0937F7EB73}"/>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97" name="Straight Connector 96">
                  <a:extLst>
                    <a:ext uri="{FF2B5EF4-FFF2-40B4-BE49-F238E27FC236}">
                      <a16:creationId xmlns:a16="http://schemas.microsoft.com/office/drawing/2014/main" id="{E26CACDC-3967-771D-6FEA-883CBE7A8665}"/>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98" name="Straight Connector 97">
                  <a:extLst>
                    <a:ext uri="{FF2B5EF4-FFF2-40B4-BE49-F238E27FC236}">
                      <a16:creationId xmlns:a16="http://schemas.microsoft.com/office/drawing/2014/main" id="{E9340633-0D81-940B-D81A-680881DDDC72}"/>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95" name="Oval 94">
                <a:extLst>
                  <a:ext uri="{FF2B5EF4-FFF2-40B4-BE49-F238E27FC236}">
                    <a16:creationId xmlns:a16="http://schemas.microsoft.com/office/drawing/2014/main" id="{EA4ADA1F-9E7F-C896-8BD9-91D52A8B578D}"/>
                  </a:ext>
                </a:extLst>
              </p:cNvPr>
              <p:cNvSpPr/>
              <p:nvPr/>
            </p:nvSpPr>
            <p:spPr>
              <a:xfrm>
                <a:off x="8827296" y="2782767"/>
                <a:ext cx="73820"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nvGrpSpPr>
            <p:cNvPr id="99" name="Group 98">
              <a:extLst>
                <a:ext uri="{FF2B5EF4-FFF2-40B4-BE49-F238E27FC236}">
                  <a16:creationId xmlns:a16="http://schemas.microsoft.com/office/drawing/2014/main" id="{46EFCB5A-E93C-D2ED-F8D1-1BA847FA82F3}"/>
                </a:ext>
              </a:extLst>
            </p:cNvPr>
            <p:cNvGrpSpPr/>
            <p:nvPr/>
          </p:nvGrpSpPr>
          <p:grpSpPr>
            <a:xfrm>
              <a:off x="3591978" y="5861439"/>
              <a:ext cx="247760" cy="92203"/>
              <a:chOff x="8832057" y="2903115"/>
              <a:chExt cx="354806" cy="92203"/>
            </a:xfrm>
          </p:grpSpPr>
          <p:grpSp>
            <p:nvGrpSpPr>
              <p:cNvPr id="100" name="Group 99">
                <a:extLst>
                  <a:ext uri="{FF2B5EF4-FFF2-40B4-BE49-F238E27FC236}">
                    <a16:creationId xmlns:a16="http://schemas.microsoft.com/office/drawing/2014/main" id="{4C15A303-2EC2-3AAD-693D-F3944CD21434}"/>
                  </a:ext>
                </a:extLst>
              </p:cNvPr>
              <p:cNvGrpSpPr/>
              <p:nvPr/>
            </p:nvGrpSpPr>
            <p:grpSpPr>
              <a:xfrm>
                <a:off x="8832057" y="2903115"/>
                <a:ext cx="354806" cy="92203"/>
                <a:chOff x="7267575" y="5584032"/>
                <a:chExt cx="2988469" cy="73152"/>
              </a:xfrm>
            </p:grpSpPr>
            <p:cxnSp>
              <p:nvCxnSpPr>
                <p:cNvPr id="102" name="Straight Connector 101">
                  <a:extLst>
                    <a:ext uri="{FF2B5EF4-FFF2-40B4-BE49-F238E27FC236}">
                      <a16:creationId xmlns:a16="http://schemas.microsoft.com/office/drawing/2014/main" id="{AA2E340F-B429-8CFD-6C95-1EF7E5F17634}"/>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03" name="Straight Connector 102">
                  <a:extLst>
                    <a:ext uri="{FF2B5EF4-FFF2-40B4-BE49-F238E27FC236}">
                      <a16:creationId xmlns:a16="http://schemas.microsoft.com/office/drawing/2014/main" id="{76448C42-BD70-4FEA-03F4-C05668A6F6FC}"/>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04" name="Straight Connector 103">
                  <a:extLst>
                    <a:ext uri="{FF2B5EF4-FFF2-40B4-BE49-F238E27FC236}">
                      <a16:creationId xmlns:a16="http://schemas.microsoft.com/office/drawing/2014/main" id="{37D0D665-066B-D864-A217-A13B4A04C308}"/>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01" name="Oval 100">
                <a:extLst>
                  <a:ext uri="{FF2B5EF4-FFF2-40B4-BE49-F238E27FC236}">
                    <a16:creationId xmlns:a16="http://schemas.microsoft.com/office/drawing/2014/main" id="{D4C5ADB0-A19C-9117-707E-2A7366162BA2}"/>
                  </a:ext>
                </a:extLst>
              </p:cNvPr>
              <p:cNvSpPr/>
              <p:nvPr/>
            </p:nvSpPr>
            <p:spPr>
              <a:xfrm>
                <a:off x="8974935" y="2923737"/>
                <a:ext cx="73820"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1" i="0" u="none" strike="noStrike" kern="0" cap="none" spc="0" normalizeH="0" baseline="0" noProof="0" dirty="0">
                  <a:ln>
                    <a:noFill/>
                  </a:ln>
                  <a:solidFill>
                    <a:srgbClr val="FFFFFF"/>
                  </a:solidFill>
                  <a:effectLst/>
                  <a:uLnTx/>
                  <a:uFillTx/>
                  <a:latin typeface="Arial"/>
                  <a:ea typeface="MS PGothic" charset="0"/>
                  <a:cs typeface="+mn-cs"/>
                </a:endParaRPr>
              </a:p>
            </p:txBody>
          </p:sp>
        </p:grpSp>
      </p:grpSp>
      <p:graphicFrame>
        <p:nvGraphicFramePr>
          <p:cNvPr id="105" name="Table 104">
            <a:extLst>
              <a:ext uri="{FF2B5EF4-FFF2-40B4-BE49-F238E27FC236}">
                <a16:creationId xmlns:a16="http://schemas.microsoft.com/office/drawing/2014/main" id="{4AB9249D-33DE-A88A-0DF3-B6C34C85A5F2}"/>
              </a:ext>
            </a:extLst>
          </p:cNvPr>
          <p:cNvGraphicFramePr>
            <a:graphicFrameLocks noGrp="1"/>
          </p:cNvGraphicFramePr>
          <p:nvPr/>
        </p:nvGraphicFramePr>
        <p:xfrm>
          <a:off x="6096000" y="1384502"/>
          <a:ext cx="5649094" cy="4649748"/>
        </p:xfrm>
        <a:graphic>
          <a:graphicData uri="http://schemas.openxmlformats.org/drawingml/2006/table">
            <a:tbl>
              <a:tblPr firstRow="1" bandRow="1"/>
              <a:tblGrid>
                <a:gridCol w="1483200">
                  <a:extLst>
                    <a:ext uri="{9D8B030D-6E8A-4147-A177-3AD203B41FA5}">
                      <a16:colId xmlns:a16="http://schemas.microsoft.com/office/drawing/2014/main" val="2398009467"/>
                    </a:ext>
                  </a:extLst>
                </a:gridCol>
                <a:gridCol w="565894">
                  <a:extLst>
                    <a:ext uri="{9D8B030D-6E8A-4147-A177-3AD203B41FA5}">
                      <a16:colId xmlns:a16="http://schemas.microsoft.com/office/drawing/2014/main" val="975885034"/>
                    </a:ext>
                  </a:extLst>
                </a:gridCol>
                <a:gridCol w="1080000">
                  <a:extLst>
                    <a:ext uri="{9D8B030D-6E8A-4147-A177-3AD203B41FA5}">
                      <a16:colId xmlns:a16="http://schemas.microsoft.com/office/drawing/2014/main" val="2974388301"/>
                    </a:ext>
                  </a:extLst>
                </a:gridCol>
                <a:gridCol w="1080000">
                  <a:extLst>
                    <a:ext uri="{9D8B030D-6E8A-4147-A177-3AD203B41FA5}">
                      <a16:colId xmlns:a16="http://schemas.microsoft.com/office/drawing/2014/main" val="953497142"/>
                    </a:ext>
                  </a:extLst>
                </a:gridCol>
                <a:gridCol w="720000">
                  <a:extLst>
                    <a:ext uri="{9D8B030D-6E8A-4147-A177-3AD203B41FA5}">
                      <a16:colId xmlns:a16="http://schemas.microsoft.com/office/drawing/2014/main" val="2413168257"/>
                    </a:ext>
                  </a:extLst>
                </a:gridCol>
                <a:gridCol w="720000">
                  <a:extLst>
                    <a:ext uri="{9D8B030D-6E8A-4147-A177-3AD203B41FA5}">
                      <a16:colId xmlns:a16="http://schemas.microsoft.com/office/drawing/2014/main" val="1546151554"/>
                    </a:ext>
                  </a:extLst>
                </a:gridCol>
              </a:tblGrid>
              <a:tr h="168580">
                <a:tc row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r>
                        <a:rPr lang="en-GB" sz="1100" b="1" dirty="0">
                          <a:solidFill>
                            <a:schemeClr val="tx1"/>
                          </a:solidFill>
                          <a:latin typeface="+mn-lt"/>
                        </a:rPr>
                        <a:t>Subgroup</a:t>
                      </a:r>
                    </a:p>
                  </a:txBody>
                  <a:tcPr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row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ctr"/>
                      <a:r>
                        <a:rPr lang="en-GB" sz="1100" b="1" dirty="0">
                          <a:solidFill>
                            <a:schemeClr val="tx1"/>
                          </a:solidFill>
                          <a:latin typeface="+mn-lt"/>
                        </a:rPr>
                        <a:t>N</a:t>
                      </a:r>
                    </a:p>
                  </a:txBody>
                  <a:tcPr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row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r"/>
                      <a:r>
                        <a:rPr lang="en-GB" sz="1100" b="1" dirty="0">
                          <a:solidFill>
                            <a:schemeClr val="tx1"/>
                          </a:solidFill>
                          <a:latin typeface="+mn-lt"/>
                        </a:rPr>
                        <a:t>Favors DVd</a:t>
                      </a:r>
                    </a:p>
                  </a:txBody>
                  <a:tcPr marL="0" marR="36000" marT="0" marB="0"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row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100" b="1" dirty="0">
                          <a:solidFill>
                            <a:schemeClr val="tx1"/>
                          </a:solidFill>
                          <a:latin typeface="+mn-lt"/>
                        </a:rPr>
                        <a:t>Favors IberDd</a:t>
                      </a:r>
                    </a:p>
                  </a:txBody>
                  <a:tcPr marL="36000" marR="0" marT="0" marB="0"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gridSpan="2">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ctr"/>
                      <a:r>
                        <a:rPr lang="en-GB" sz="1100" b="1" dirty="0">
                          <a:solidFill>
                            <a:schemeClr val="tx1"/>
                          </a:solidFill>
                          <a:latin typeface="+mn-lt"/>
                        </a:rPr>
                        <a:t>MRD-neg CR rate, %</a:t>
                      </a:r>
                    </a:p>
                  </a:txBody>
                  <a:tcPr marL="0" marR="0" marT="0" marB="0"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hMerge="1">
                  <a:txBody>
                    <a:bodyPr/>
                    <a:lstStyle/>
                    <a:p>
                      <a:pPr algn="ctr"/>
                      <a:endParaRPr lang="en-GB" sz="1200">
                        <a:solidFill>
                          <a:schemeClr val="tx1"/>
                        </a:solidFill>
                      </a:endParaRPr>
                    </a:p>
                  </a:txBody>
                  <a:tcPr marL="0" marR="0" anchor="ctr">
                    <a:lnT w="12700" cap="flat" cmpd="sng" algn="ctr">
                      <a:noFill/>
                      <a:prstDash val="sysDash"/>
                      <a:round/>
                      <a:headEnd type="none" w="med" len="med"/>
                      <a:tailEnd type="none" w="med" len="med"/>
                    </a:lnT>
                    <a:lnB w="38100" cmpd="sng">
                      <a:noFill/>
                    </a:lnB>
                    <a:noFill/>
                  </a:tcPr>
                </a:tc>
                <a:extLst>
                  <a:ext uri="{0D108BD9-81ED-4DB2-BD59-A6C34878D82A}">
                    <a16:rowId xmlns:a16="http://schemas.microsoft.com/office/drawing/2014/main" val="2998687493"/>
                  </a:ext>
                </a:extLst>
              </a:tr>
              <a:tr h="16858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GB" sz="1100" b="1" dirty="0">
                          <a:solidFill>
                            <a:schemeClr val="tx1"/>
                          </a:solidFill>
                          <a:latin typeface="+mn-lt"/>
                        </a:rPr>
                        <a:t>IberDd</a:t>
                      </a:r>
                    </a:p>
                  </a:txBody>
                  <a:tcPr marL="0" marR="0" marT="0" marB="0" anchor="ctr">
                    <a:lnL w="381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r>
                        <a:rPr lang="en-GB" sz="1100" b="1" dirty="0">
                          <a:solidFill>
                            <a:schemeClr val="tx1"/>
                          </a:solidFill>
                          <a:latin typeface="+mn-lt"/>
                        </a:rPr>
                        <a:t>DVd</a:t>
                      </a:r>
                    </a:p>
                  </a:txBody>
                  <a:tcPr marL="0" marR="0" marT="0" marB="0" anchor="ctr">
                    <a:lnL w="12700" cmpd="sng">
                      <a:noFill/>
                    </a:lnL>
                    <a:lnR w="12700" cmpd="sng">
                      <a:noFill/>
                    </a:lnR>
                    <a:lnT w="12700" cap="flat" cmpd="sng" algn="ctr">
                      <a:noFill/>
                      <a:prstDash val="sysDash"/>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88459640"/>
                  </a:ext>
                </a:extLst>
              </a:tr>
              <a:tr h="239077">
                <a:tc gridSpan="3">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50" b="1" dirty="0">
                          <a:solidFill>
                            <a:schemeClr val="tx1"/>
                          </a:solidFill>
                          <a:latin typeface="+mn-lt"/>
                        </a:rPr>
                        <a:t>Renal function (eGFR), mL/min</a:t>
                      </a:r>
                    </a:p>
                  </a:txBody>
                  <a:tcPr marR="0" anchor="ctr">
                    <a:lnL w="12700" cmpd="sng">
                      <a:noFill/>
                    </a:lnL>
                    <a:lnR w="12700" cap="flat" cmpd="sng" algn="ctr">
                      <a:solidFill>
                        <a:srgbClr val="595454"/>
                      </a:solidFill>
                      <a:prstDash val="sysDash"/>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DECEC"/>
                    </a:solidFill>
                  </a:tcPr>
                </a:tc>
                <a:tc hMerge="1">
                  <a:txBody>
                    <a:bodyPr/>
                    <a:lstStyle/>
                    <a:p>
                      <a:pPr algn="ctr"/>
                      <a:endParaRPr lang="en-GB" sz="1000" b="1">
                        <a:solidFill>
                          <a:srgbClr val="595454"/>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pPr>
                        <a:lnSpc>
                          <a:spcPct val="75000"/>
                        </a:lnSpc>
                      </a:pPr>
                      <a:endParaRPr lang="en-GB" sz="1050"/>
                    </a:p>
                  </a:txBody>
                  <a:tcPr marL="0" marR="0" marT="0" marB="0">
                    <a:lnL w="12700" cmpd="sng">
                      <a:noFill/>
                    </a:lnL>
                    <a:lnR w="12700" cap="flat" cmpd="sng" algn="ctr">
                      <a:solidFill>
                        <a:schemeClr val="tx1"/>
                      </a:solidFill>
                      <a:prstDash val="sysDash"/>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DECEC"/>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50" b="1" dirty="0">
                        <a:solidFill>
                          <a:schemeClr val="tx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DECEC"/>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50" b="1" dirty="0">
                        <a:solidFill>
                          <a:schemeClr val="tx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DECEC"/>
                    </a:solidFill>
                  </a:tcPr>
                </a:tc>
                <a:extLst>
                  <a:ext uri="{0D108BD9-81ED-4DB2-BD59-A6C34878D82A}">
                    <a16:rowId xmlns:a16="http://schemas.microsoft.com/office/drawing/2014/main" val="1759637716"/>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&lt; 45</a:t>
                      </a:r>
                      <a:endParaRPr lang="en-PH" sz="1050" b="1" dirty="0">
                        <a:solidFill>
                          <a:schemeClr val="tx1"/>
                        </a:solidFill>
                        <a:latin typeface="+mn-lt"/>
                      </a:endParaRPr>
                    </a:p>
                  </a:txBody>
                  <a:tcPr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38</a:t>
                      </a:r>
                      <a:endParaRPr lang="en-PH" sz="1050" b="1" dirty="0">
                        <a:solidFill>
                          <a:schemeClr val="tx1"/>
                        </a:solidFill>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50" b="1" dirty="0">
                        <a:solidFill>
                          <a:schemeClr val="tx1"/>
                        </a:solidFill>
                        <a:latin typeface="+mn-lt"/>
                      </a:endParaRPr>
                    </a:p>
                  </a:txBody>
                  <a:tcPr marL="0" marR="0" marT="0" marB="0" anchor="ctr">
                    <a:lnL w="12700" cmpd="sng">
                      <a:noFill/>
                    </a:lnL>
                    <a:lnR w="12700" cap="flat" cmpd="sng" algn="ctr">
                      <a:solidFill>
                        <a:srgbClr val="595454"/>
                      </a:solid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35.7</a:t>
                      </a:r>
                      <a:endParaRPr lang="en-PH" sz="1050" b="1" dirty="0">
                        <a:solidFill>
                          <a:schemeClr val="tx1"/>
                        </a:solidFill>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8.3</a:t>
                      </a:r>
                      <a:endParaRPr lang="en-PH" sz="1050" b="1" dirty="0">
                        <a:solidFill>
                          <a:schemeClr val="tx1"/>
                        </a:solidFill>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extLst>
                  <a:ext uri="{0D108BD9-81ED-4DB2-BD59-A6C34878D82A}">
                    <a16:rowId xmlns:a16="http://schemas.microsoft.com/office/drawing/2014/main" val="2579505768"/>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45 to &lt; 60</a:t>
                      </a:r>
                      <a:endParaRPr lang="en-PH" sz="1050" b="1" dirty="0">
                        <a:solidFill>
                          <a:schemeClr val="tx1"/>
                        </a:solidFill>
                        <a:latin typeface="+mn-lt"/>
                      </a:endParaRPr>
                    </a:p>
                  </a:txBody>
                  <a:tcPr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59</a:t>
                      </a:r>
                      <a:endParaRPr lang="en-PH" sz="1050" b="1" dirty="0">
                        <a:solidFill>
                          <a:schemeClr val="tx1"/>
                        </a:solidFill>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50" b="1" dirty="0">
                        <a:solidFill>
                          <a:schemeClr val="tx1"/>
                        </a:solidFill>
                        <a:latin typeface="+mn-lt"/>
                      </a:endParaRPr>
                    </a:p>
                  </a:txBody>
                  <a:tcPr marL="0" marR="0" marT="0" marB="0" anchor="ctr">
                    <a:lnL w="12700" cmpd="sng">
                      <a:noFill/>
                    </a:lnL>
                    <a:lnR w="12700" cap="flat" cmpd="sng" algn="ctr">
                      <a:solidFill>
                        <a:srgbClr val="595454"/>
                      </a:solid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46.9</a:t>
                      </a:r>
                      <a:endParaRPr lang="en-PH" sz="1050" b="1" dirty="0">
                        <a:solidFill>
                          <a:schemeClr val="tx1"/>
                        </a:solidFill>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18.5</a:t>
                      </a:r>
                      <a:endParaRPr lang="en-PH" sz="1050" b="1" dirty="0">
                        <a:solidFill>
                          <a:schemeClr val="tx1"/>
                        </a:solidFill>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extLst>
                  <a:ext uri="{0D108BD9-81ED-4DB2-BD59-A6C34878D82A}">
                    <a16:rowId xmlns:a16="http://schemas.microsoft.com/office/drawing/2014/main" val="1057343503"/>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PH" sz="1050" b="1" dirty="0">
                          <a:solidFill>
                            <a:schemeClr val="tx1"/>
                          </a:solidFill>
                          <a:latin typeface="+mn-lt"/>
                          <a:sym typeface="Symbol" panose="05050102010706020507" pitchFamily="18" charset="2"/>
                        </a:rPr>
                        <a:t> </a:t>
                      </a:r>
                      <a:r>
                        <a:rPr lang="en-US" sz="1050" b="1" dirty="0">
                          <a:solidFill>
                            <a:schemeClr val="tx1"/>
                          </a:solidFill>
                          <a:latin typeface="+mn-lt"/>
                        </a:rPr>
                        <a:t>60</a:t>
                      </a:r>
                      <a:endParaRPr lang="en-PH" sz="1050" b="1" dirty="0">
                        <a:solidFill>
                          <a:schemeClr val="tx1"/>
                        </a:solidFill>
                        <a:latin typeface="+mn-lt"/>
                      </a:endParaRPr>
                    </a:p>
                  </a:txBody>
                  <a:tcPr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322</a:t>
                      </a:r>
                      <a:endParaRPr lang="en-PH" sz="1050" b="1" dirty="0">
                        <a:solidFill>
                          <a:schemeClr val="tx1"/>
                        </a:solidFill>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50" b="1" dirty="0">
                        <a:solidFill>
                          <a:schemeClr val="tx1"/>
                        </a:solidFill>
                        <a:latin typeface="+mn-lt"/>
                      </a:endParaRPr>
                    </a:p>
                  </a:txBody>
                  <a:tcPr marL="0" marR="0" marT="0" marB="0" anchor="ctr">
                    <a:lnL w="12700" cmpd="sng">
                      <a:noFill/>
                    </a:lnL>
                    <a:lnR w="12700" cap="flat" cmpd="sng" algn="ctr">
                      <a:solidFill>
                        <a:srgbClr val="595454"/>
                      </a:solid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75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40.4</a:t>
                      </a:r>
                      <a:endParaRPr lang="en-PH" sz="1050" b="1" dirty="0">
                        <a:solidFill>
                          <a:schemeClr val="tx1"/>
                        </a:solidFill>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23.0</a:t>
                      </a:r>
                      <a:endParaRPr lang="en-PH" sz="1050" b="1" dirty="0">
                        <a:solidFill>
                          <a:schemeClr val="tx1"/>
                        </a:solidFill>
                        <a:latin typeface="+mn-lt"/>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69F9F">
                        <a:lumMod val="20000"/>
                        <a:lumOff val="80000"/>
                      </a:srgbClr>
                    </a:solidFill>
                  </a:tcPr>
                </a:tc>
                <a:extLst>
                  <a:ext uri="{0D108BD9-81ED-4DB2-BD59-A6C34878D82A}">
                    <a16:rowId xmlns:a16="http://schemas.microsoft.com/office/drawing/2014/main" val="1540925780"/>
                  </a:ext>
                </a:extLst>
              </a:tr>
              <a:tr h="239077">
                <a:tc gridSpan="2">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50" b="1" dirty="0">
                          <a:solidFill>
                            <a:schemeClr val="tx1"/>
                          </a:solidFill>
                          <a:latin typeface="+mn-lt"/>
                        </a:rPr>
                        <a:t>Number of prior LOTs</a:t>
                      </a:r>
                    </a:p>
                  </a:txBody>
                  <a:tcPr anchor="ctr">
                    <a:lnL w="12700" cmpd="sng">
                      <a:no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lnSpc>
                          <a:spcPct val="75000"/>
                        </a:lnSpc>
                      </a:pPr>
                      <a:endParaRPr lang="en-GB" sz="1050" b="1">
                        <a:solidFill>
                          <a:srgbClr val="595454"/>
                        </a:solidFill>
                      </a:endParaRPr>
                    </a:p>
                  </a:txBody>
                  <a:tcPr>
                    <a:lnL w="12700" cmpd="sng">
                      <a:no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anchor="ctr">
                    <a:lnL w="19050" cap="flat" cmpd="sng" algn="ctr">
                      <a:noFill/>
                      <a:prstDash val="solid"/>
                      <a:round/>
                      <a:headEnd type="none" w="med" len="med"/>
                      <a:tailEnd type="none" w="med" len="med"/>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58175582"/>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solidFill>
                            <a:schemeClr val="tx1"/>
                          </a:solidFill>
                          <a:latin typeface="+mn-lt"/>
                        </a:rPr>
                        <a:t>1</a:t>
                      </a:r>
                    </a:p>
                  </a:txBody>
                  <a:tcPr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282</a:t>
                      </a:r>
                      <a:endParaRPr lang="en-PH" sz="1050" b="1" dirty="0">
                        <a:solidFill>
                          <a:schemeClr val="tx1"/>
                        </a:solidFill>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42.4</a:t>
                      </a: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23.1</a:t>
                      </a: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233470"/>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75000"/>
                        </a:lnSpc>
                      </a:pPr>
                      <a:r>
                        <a:rPr lang="en-GB" sz="1050" b="1" dirty="0">
                          <a:solidFill>
                            <a:schemeClr val="tx1"/>
                          </a:solidFill>
                          <a:latin typeface="+mn-lt"/>
                        </a:rPr>
                        <a:t>2</a:t>
                      </a:r>
                    </a:p>
                  </a:txBody>
                  <a:tcPr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138</a:t>
                      </a:r>
                      <a:endParaRPr lang="en-PH" sz="1050" b="1" dirty="0">
                        <a:solidFill>
                          <a:schemeClr val="tx1"/>
                        </a:solidFill>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38.2</a:t>
                      </a: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15.7</a:t>
                      </a: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4657842"/>
                  </a:ext>
                </a:extLst>
              </a:tr>
              <a:tr h="239077">
                <a:tc gridSpan="2">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US" sz="1050" b="1" dirty="0">
                          <a:solidFill>
                            <a:schemeClr val="tx1"/>
                          </a:solidFill>
                          <a:latin typeface="+mn-lt"/>
                        </a:rPr>
                        <a:t>Previous LEN exposure</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pPr algn="ctr"/>
                      <a:endParaRPr lang="en-PH" sz="110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138857617"/>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Yes</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292</a:t>
                      </a:r>
                      <a:endParaRPr lang="en-PH" sz="1050" b="1" dirty="0">
                        <a:solidFill>
                          <a:schemeClr val="tx1"/>
                        </a:solidFill>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40.1</a:t>
                      </a: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18.7</a:t>
                      </a: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2700782030"/>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No</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128</a:t>
                      </a:r>
                      <a:endParaRPr lang="en-PH" sz="1050" b="1" dirty="0">
                        <a:solidFill>
                          <a:schemeClr val="tx1"/>
                        </a:solidFill>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43.1</a:t>
                      </a: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25.4</a:t>
                      </a: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39252220"/>
                  </a:ext>
                </a:extLst>
              </a:tr>
              <a:tr h="239077">
                <a:tc gridSpan="3">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US" sz="1050" b="1" dirty="0">
                          <a:solidFill>
                            <a:schemeClr val="tx1"/>
                          </a:solidFill>
                          <a:latin typeface="+mn-lt"/>
                        </a:rPr>
                        <a:t>Previous LEN exposure in the last prior LOT</a:t>
                      </a:r>
                      <a:endParaRPr lang="en-PH" sz="1050" b="1" dirty="0">
                        <a:solidFill>
                          <a:schemeClr val="tx1"/>
                        </a:solidFill>
                        <a:latin typeface="+mn-lt"/>
                      </a:endParaRPr>
                    </a:p>
                  </a:txBody>
                  <a:tcPr marR="0" marT="0" marB="0" anchor="ctr">
                    <a:lnL w="12700" cmpd="sng">
                      <a:noFill/>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PH" sz="110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hMerge="1">
                  <a:txBody>
                    <a:bodyPr/>
                    <a:lstStyle/>
                    <a:p>
                      <a:pPr>
                        <a:lnSpc>
                          <a:spcPct val="80000"/>
                        </a:lnSpc>
                      </a:pPr>
                      <a:endParaRPr lang="en-GB" sz="1100">
                        <a:latin typeface="+mj-lt"/>
                      </a:endParaRPr>
                    </a:p>
                  </a:txBody>
                  <a:tcPr marL="0" marR="0" marT="0" marB="0" anchor="ctr">
                    <a:lnL w="12700" cap="flat" cmpd="sng" algn="ctr">
                      <a:noFill/>
                      <a:prstDash val="sysDash"/>
                      <a:round/>
                      <a:headEnd type="none" w="med" len="med"/>
                      <a:tailEnd type="none" w="med" len="med"/>
                    </a:lnL>
                    <a:lnR w="12700" cap="flat" cmpd="sng" algn="ctr">
                      <a:solidFill>
                        <a:schemeClr val="tx1"/>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70169872"/>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Yes</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PH" sz="1050" b="1" dirty="0">
                          <a:solidFill>
                            <a:schemeClr val="tx1"/>
                          </a:solidFill>
                          <a:latin typeface="+mn-lt"/>
                        </a:rPr>
                        <a:t>267</a:t>
                      </a:r>
                    </a:p>
                  </a:txBody>
                  <a:tcPr marL="0" marR="0" marT="0" marB="0" anchor="ctr">
                    <a:lnL w="12700" cmpd="sng">
                      <a:noFill/>
                    </a:lnL>
                    <a:lnR w="12700" cap="flat" cmpd="sng" algn="ctr">
                      <a:no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noFill/>
                      <a:prstDash val="sysDash"/>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PH" sz="1050" b="1" dirty="0">
                          <a:solidFill>
                            <a:schemeClr val="tx1"/>
                          </a:solidFill>
                          <a:latin typeface="+mn-lt"/>
                        </a:rPr>
                        <a:t>41.2</a:t>
                      </a: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PH" sz="1050" b="1" dirty="0">
                          <a:solidFill>
                            <a:schemeClr val="tx1"/>
                          </a:solidFill>
                          <a:latin typeface="+mn-lt"/>
                        </a:rPr>
                        <a:t>19.9</a:t>
                      </a: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9288669"/>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No</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PH" sz="1050" b="1" dirty="0">
                          <a:solidFill>
                            <a:schemeClr val="tx1"/>
                          </a:solidFill>
                          <a:latin typeface="+mn-lt"/>
                        </a:rPr>
                        <a:t>153</a:t>
                      </a:r>
                    </a:p>
                  </a:txBody>
                  <a:tcPr marL="0" marR="0" marT="0" marB="0" anchor="ctr">
                    <a:lnL w="12700" cmpd="sng">
                      <a:noFill/>
                    </a:lnL>
                    <a:lnR w="12700" cap="flat" cmpd="sng" algn="ctr">
                      <a:no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noFill/>
                      <a:prstDash val="sysDash"/>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PH" sz="1050" b="1" dirty="0">
                          <a:solidFill>
                            <a:schemeClr val="tx1"/>
                          </a:solidFill>
                          <a:latin typeface="+mn-lt"/>
                        </a:rPr>
                        <a:t>40.8</a:t>
                      </a: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PH" sz="1050" b="1" dirty="0">
                          <a:solidFill>
                            <a:schemeClr val="tx1"/>
                          </a:solidFill>
                          <a:latin typeface="+mn-lt"/>
                        </a:rPr>
                        <a:t>22.1</a:t>
                      </a: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44591601"/>
                  </a:ext>
                </a:extLst>
              </a:tr>
              <a:tr h="23907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US" sz="1050" b="1" dirty="0">
                          <a:solidFill>
                            <a:schemeClr val="tx1"/>
                          </a:solidFill>
                          <a:latin typeface="+mn-lt"/>
                        </a:rPr>
                        <a:t>Refractory to LEN</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80000"/>
                        </a:lnSpc>
                      </a:pPr>
                      <a:endParaRPr lang="en-PH" sz="1050" b="1" dirty="0">
                        <a:solidFill>
                          <a:schemeClr val="tx1"/>
                        </a:solidFill>
                        <a:latin typeface="+mn-lt"/>
                      </a:endParaRPr>
                    </a:p>
                  </a:txBody>
                  <a:tcPr marL="0" marR="0" marT="0" marB="0" anchor="ctr">
                    <a:lnL w="12700" cmpd="sng">
                      <a:noFill/>
                    </a:lnL>
                    <a:lnR w="12700" cap="flat" cmpd="sng" algn="ctr">
                      <a:no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noFill/>
                      <a:prstDash val="sysDash"/>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extLst>
                  <a:ext uri="{0D108BD9-81ED-4DB2-BD59-A6C34878D82A}">
                    <a16:rowId xmlns:a16="http://schemas.microsoft.com/office/drawing/2014/main" val="3064941944"/>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Yes</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183</a:t>
                      </a:r>
                      <a:endParaRPr lang="en-PH" sz="1050" b="1" dirty="0">
                        <a:solidFill>
                          <a:schemeClr val="tx1"/>
                        </a:solidFill>
                        <a:latin typeface="+mn-lt"/>
                      </a:endParaRPr>
                    </a:p>
                  </a:txBody>
                  <a:tcPr marL="0" marR="0" marT="0" marB="0" anchor="ctr">
                    <a:lnL w="12700" cmpd="sng">
                      <a:noFill/>
                    </a:lnL>
                    <a:lnR w="12700" cap="flat" cmpd="sng" algn="ctr">
                      <a:no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noFill/>
                      <a:prstDash val="sysDash"/>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35.9</a:t>
                      </a: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23.1</a:t>
                      </a: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289224704"/>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No</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237</a:t>
                      </a:r>
                      <a:endParaRPr lang="en-PH" sz="1050" b="1" dirty="0">
                        <a:solidFill>
                          <a:schemeClr val="tx1"/>
                        </a:solidFill>
                        <a:latin typeface="+mn-lt"/>
                      </a:endParaRPr>
                    </a:p>
                  </a:txBody>
                  <a:tcPr marL="0" marR="0" marT="0" marB="0" anchor="ctr">
                    <a:lnL w="12700" cmpd="sng">
                      <a:noFill/>
                    </a:lnL>
                    <a:lnR w="12700" cap="flat" cmpd="sng" algn="ctr">
                      <a:no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noFill/>
                      <a:prstDash val="sysDash"/>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45.2</a:t>
                      </a: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18.9</a:t>
                      </a: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3F3"/>
                    </a:solidFill>
                  </a:tcPr>
                </a:tc>
                <a:extLst>
                  <a:ext uri="{0D108BD9-81ED-4DB2-BD59-A6C34878D82A}">
                    <a16:rowId xmlns:a16="http://schemas.microsoft.com/office/drawing/2014/main" val="873544917"/>
                  </a:ext>
                </a:extLst>
              </a:tr>
              <a:tr h="239077">
                <a:tc gridSpan="3">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US" sz="1050" b="1" dirty="0">
                          <a:solidFill>
                            <a:schemeClr val="tx1"/>
                          </a:solidFill>
                          <a:latin typeface="+mn-lt"/>
                        </a:rPr>
                        <a:t>Refractory to LEN in the last prior LOT</a:t>
                      </a:r>
                      <a:endParaRPr lang="en-PH" sz="1050" b="1" dirty="0">
                        <a:solidFill>
                          <a:schemeClr val="tx1"/>
                        </a:solidFill>
                        <a:latin typeface="+mn-lt"/>
                      </a:endParaRPr>
                    </a:p>
                  </a:txBody>
                  <a:tcPr marR="0" marT="0" marB="0" anchor="ctr">
                    <a:lnL w="12700" cmpd="sng">
                      <a:noFill/>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pPr algn="ctr"/>
                      <a:endParaRPr lang="en-PH" sz="1100">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hMerge="1">
                  <a:txBody>
                    <a:bodyPr/>
                    <a:lstStyle/>
                    <a:p>
                      <a:pPr>
                        <a:lnSpc>
                          <a:spcPct val="80000"/>
                        </a:lnSpc>
                      </a:pPr>
                      <a:endParaRPr lang="en-GB" sz="1100">
                        <a:latin typeface="+mj-lt"/>
                      </a:endParaRPr>
                    </a:p>
                  </a:txBody>
                  <a:tcPr marL="0" marR="0" marT="0" marB="0" anchor="ctr">
                    <a:lnL w="12700" cap="flat" cmpd="sng" algn="ctr">
                      <a:noFill/>
                      <a:prstDash val="sysDash"/>
                      <a:round/>
                      <a:headEnd type="none" w="med" len="med"/>
                      <a:tailEnd type="none" w="med" len="med"/>
                    </a:lnL>
                    <a:lnR w="12700" cap="flat" cmpd="sng" algn="ctr">
                      <a:solidFill>
                        <a:schemeClr val="tx1"/>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49366015"/>
                  </a:ext>
                </a:extLst>
              </a:tr>
              <a:tr h="229882">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Yes</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0F2FB"/>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173</a:t>
                      </a:r>
                      <a:endParaRPr lang="en-PH" sz="1050" b="1" dirty="0">
                        <a:solidFill>
                          <a:schemeClr val="tx1"/>
                        </a:solidFill>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0F2FB"/>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0F2FB"/>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0F2FB"/>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36.7</a:t>
                      </a: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0F2FB"/>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24.1</a:t>
                      </a: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0F2FB"/>
                    </a:solidFill>
                  </a:tcPr>
                </a:tc>
                <a:extLst>
                  <a:ext uri="{0D108BD9-81ED-4DB2-BD59-A6C34878D82A}">
                    <a16:rowId xmlns:a16="http://schemas.microsoft.com/office/drawing/2014/main" val="1085014403"/>
                  </a:ext>
                </a:extLst>
              </a:tr>
              <a:tr h="22068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1440">
                        <a:lnSpc>
                          <a:spcPct val="75000"/>
                        </a:lnSpc>
                      </a:pPr>
                      <a:r>
                        <a:rPr lang="en-US" sz="1050" b="1" dirty="0">
                          <a:solidFill>
                            <a:schemeClr val="tx1"/>
                          </a:solidFill>
                          <a:latin typeface="+mn-lt"/>
                        </a:rPr>
                        <a:t>No</a:t>
                      </a:r>
                      <a:endParaRPr lang="en-PH" sz="1050" b="1" dirty="0">
                        <a:solidFill>
                          <a:schemeClr val="tx1"/>
                        </a:solidFill>
                        <a:latin typeface="+mn-lt"/>
                      </a:endParaRPr>
                    </a:p>
                  </a:txBody>
                  <a:tcPr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247</a:t>
                      </a:r>
                      <a:endParaRPr lang="en-PH" sz="1050" b="1" dirty="0">
                        <a:solidFill>
                          <a:schemeClr val="tx1"/>
                        </a:solidFill>
                        <a:latin typeface="+mn-lt"/>
                      </a:endParaRPr>
                    </a:p>
                  </a:txBody>
                  <a:tcPr marL="0" marR="0" marT="0" marB="0"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ap="flat" cmpd="sng" algn="ctr">
                      <a:solidFill>
                        <a:srgbClr val="595454"/>
                      </a:solidFill>
                      <a:prstDash val="sysDash"/>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50" b="1" dirty="0">
                        <a:solidFill>
                          <a:schemeClr val="tx1"/>
                        </a:solidFill>
                        <a:latin typeface="+mn-lt"/>
                      </a:endParaRPr>
                    </a:p>
                  </a:txBody>
                  <a:tcPr marL="0" marR="0" marT="0" marB="0" anchor="ctr">
                    <a:lnL w="12700" cap="flat" cmpd="sng" algn="ctr">
                      <a:solidFill>
                        <a:srgbClr val="595454"/>
                      </a:solidFill>
                      <a:prstDash val="sysDash"/>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44.4</a:t>
                      </a:r>
                      <a:endParaRPr lang="en-PH" sz="1050" b="1" dirty="0">
                        <a:solidFill>
                          <a:schemeClr val="tx1"/>
                        </a:solidFill>
                        <a:latin typeface="+mn-lt"/>
                      </a:endParaRPr>
                    </a:p>
                  </a:txBody>
                  <a:tcPr marL="0" marR="0" marT="0" marB="0"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75000"/>
                        </a:lnSpc>
                      </a:pPr>
                      <a:r>
                        <a:rPr lang="en-US" sz="1050" b="1" dirty="0">
                          <a:solidFill>
                            <a:schemeClr val="tx1"/>
                          </a:solidFill>
                          <a:latin typeface="+mn-lt"/>
                        </a:rPr>
                        <a:t>18.5</a:t>
                      </a:r>
                      <a:endParaRPr lang="en-PH" sz="1050" b="1" dirty="0">
                        <a:solidFill>
                          <a:schemeClr val="tx1"/>
                        </a:solidFill>
                        <a:latin typeface="+mn-lt"/>
                      </a:endParaRPr>
                    </a:p>
                  </a:txBody>
                  <a:tcPr marL="0" marR="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58522223"/>
                  </a:ext>
                </a:extLst>
              </a:tr>
            </a:tbl>
          </a:graphicData>
        </a:graphic>
      </p:graphicFrame>
      <p:sp>
        <p:nvSpPr>
          <p:cNvPr id="186" name="Rectangle 185">
            <a:extLst>
              <a:ext uri="{FF2B5EF4-FFF2-40B4-BE49-F238E27FC236}">
                <a16:creationId xmlns:a16="http://schemas.microsoft.com/office/drawing/2014/main" id="{EFA6488D-C025-9AD2-B393-01244E8B1E19}"/>
              </a:ext>
            </a:extLst>
          </p:cNvPr>
          <p:cNvSpPr/>
          <p:nvPr/>
        </p:nvSpPr>
        <p:spPr>
          <a:xfrm>
            <a:off x="298910" y="2494599"/>
            <a:ext cx="5652000" cy="254168"/>
          </a:xfrm>
          <a:prstGeom prst="rect">
            <a:avLst/>
          </a:prstGeom>
          <a:noFill/>
          <a:ln w="28575">
            <a:solidFill>
              <a:srgbClr val="BE2BBB"/>
            </a:solidFill>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950" b="1" i="0" u="none" strike="noStrike" kern="0" cap="none" spc="0" normalizeH="0" baseline="0" noProof="0" dirty="0">
              <a:ln>
                <a:noFill/>
              </a:ln>
              <a:solidFill>
                <a:srgbClr val="141212"/>
              </a:solidFill>
              <a:effectLst/>
              <a:uLnTx/>
              <a:uFillTx/>
              <a:latin typeface="Arial"/>
              <a:ea typeface="MS PGothic" charset="0"/>
              <a:cs typeface="+mn-cs"/>
            </a:endParaRPr>
          </a:p>
        </p:txBody>
      </p:sp>
      <p:grpSp>
        <p:nvGrpSpPr>
          <p:cNvPr id="212" name="Group 211">
            <a:extLst>
              <a:ext uri="{FF2B5EF4-FFF2-40B4-BE49-F238E27FC236}">
                <a16:creationId xmlns:a16="http://schemas.microsoft.com/office/drawing/2014/main" id="{08D1DB20-5F8C-12DA-116A-A47684C9E380}"/>
              </a:ext>
            </a:extLst>
          </p:cNvPr>
          <p:cNvGrpSpPr/>
          <p:nvPr/>
        </p:nvGrpSpPr>
        <p:grpSpPr>
          <a:xfrm>
            <a:off x="8144237" y="1695691"/>
            <a:ext cx="2160000" cy="4646178"/>
            <a:chOff x="8144237" y="1695691"/>
            <a:chExt cx="2160000" cy="4646178"/>
          </a:xfrm>
        </p:grpSpPr>
        <p:cxnSp>
          <p:nvCxnSpPr>
            <p:cNvPr id="106" name="Straight Arrow Connector 105">
              <a:extLst>
                <a:ext uri="{FF2B5EF4-FFF2-40B4-BE49-F238E27FC236}">
                  <a16:creationId xmlns:a16="http://schemas.microsoft.com/office/drawing/2014/main" id="{44610651-CB09-BE28-AA9D-FFCE9DBD38C3}"/>
                </a:ext>
              </a:extLst>
            </p:cNvPr>
            <p:cNvCxnSpPr>
              <a:cxnSpLocks/>
            </p:cNvCxnSpPr>
            <p:nvPr/>
          </p:nvCxnSpPr>
          <p:spPr>
            <a:xfrm flipH="1">
              <a:off x="8616948" y="1695691"/>
              <a:ext cx="576000" cy="0"/>
            </a:xfrm>
            <a:prstGeom prst="straightConnector1">
              <a:avLst/>
            </a:prstGeom>
            <a:noFill/>
            <a:ln w="28575" cap="flat" cmpd="sng" algn="ctr">
              <a:solidFill>
                <a:schemeClr val="tx1"/>
              </a:solidFill>
              <a:prstDash val="solid"/>
              <a:tailEnd type="triangle"/>
            </a:ln>
            <a:effectLst/>
          </p:spPr>
        </p:cxnSp>
        <p:cxnSp>
          <p:nvCxnSpPr>
            <p:cNvPr id="107" name="Straight Arrow Connector 106">
              <a:extLst>
                <a:ext uri="{FF2B5EF4-FFF2-40B4-BE49-F238E27FC236}">
                  <a16:creationId xmlns:a16="http://schemas.microsoft.com/office/drawing/2014/main" id="{1DE98C2E-E766-75AB-E060-FF3854161419}"/>
                </a:ext>
              </a:extLst>
            </p:cNvPr>
            <p:cNvCxnSpPr>
              <a:cxnSpLocks/>
            </p:cNvCxnSpPr>
            <p:nvPr/>
          </p:nvCxnSpPr>
          <p:spPr>
            <a:xfrm>
              <a:off x="9250583" y="1695691"/>
              <a:ext cx="576000" cy="0"/>
            </a:xfrm>
            <a:prstGeom prst="straightConnector1">
              <a:avLst/>
            </a:prstGeom>
            <a:noFill/>
            <a:ln w="28575" cap="flat" cmpd="sng" algn="ctr">
              <a:solidFill>
                <a:schemeClr val="tx1"/>
              </a:solidFill>
              <a:prstDash val="solid"/>
              <a:tailEnd type="triangle"/>
            </a:ln>
            <a:effectLst/>
          </p:spPr>
        </p:cxnSp>
        <p:grpSp>
          <p:nvGrpSpPr>
            <p:cNvPr id="108" name="Group 107">
              <a:extLst>
                <a:ext uri="{FF2B5EF4-FFF2-40B4-BE49-F238E27FC236}">
                  <a16:creationId xmlns:a16="http://schemas.microsoft.com/office/drawing/2014/main" id="{D0D865C3-6144-1B6A-5A0E-DD8458EFB726}"/>
                </a:ext>
              </a:extLst>
            </p:cNvPr>
            <p:cNvGrpSpPr/>
            <p:nvPr/>
          </p:nvGrpSpPr>
          <p:grpSpPr>
            <a:xfrm>
              <a:off x="8144237" y="6034689"/>
              <a:ext cx="2160000" cy="307180"/>
              <a:chOff x="2429063" y="5773015"/>
              <a:chExt cx="2160000" cy="307180"/>
            </a:xfrm>
          </p:grpSpPr>
          <p:grpSp>
            <p:nvGrpSpPr>
              <p:cNvPr id="109" name="Group 108">
                <a:extLst>
                  <a:ext uri="{FF2B5EF4-FFF2-40B4-BE49-F238E27FC236}">
                    <a16:creationId xmlns:a16="http://schemas.microsoft.com/office/drawing/2014/main" id="{9F9F318B-D954-463F-0209-819A96F1FFA3}"/>
                  </a:ext>
                </a:extLst>
              </p:cNvPr>
              <p:cNvGrpSpPr/>
              <p:nvPr/>
            </p:nvGrpSpPr>
            <p:grpSpPr>
              <a:xfrm>
                <a:off x="2429063" y="5837309"/>
                <a:ext cx="2160000" cy="242886"/>
                <a:chOff x="7060408" y="5495926"/>
                <a:chExt cx="3093245" cy="242886"/>
              </a:xfrm>
            </p:grpSpPr>
            <p:sp>
              <p:nvSpPr>
                <p:cNvPr id="119" name="TextBox 118">
                  <a:extLst>
                    <a:ext uri="{FF2B5EF4-FFF2-40B4-BE49-F238E27FC236}">
                      <a16:creationId xmlns:a16="http://schemas.microsoft.com/office/drawing/2014/main" id="{BC39B3E3-2ADC-CFB3-72EF-5BD159EABD32}"/>
                    </a:ext>
                  </a:extLst>
                </p:cNvPr>
                <p:cNvSpPr txBox="1"/>
                <p:nvPr/>
              </p:nvSpPr>
              <p:spPr>
                <a:xfrm>
                  <a:off x="7060408"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75</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120" name="TextBox 119">
                  <a:extLst>
                    <a:ext uri="{FF2B5EF4-FFF2-40B4-BE49-F238E27FC236}">
                      <a16:creationId xmlns:a16="http://schemas.microsoft.com/office/drawing/2014/main" id="{CF2633B5-BEED-0DF1-BC76-35F3FC847081}"/>
                    </a:ext>
                  </a:extLst>
                </p:cNvPr>
                <p:cNvSpPr txBox="1"/>
                <p:nvPr/>
              </p:nvSpPr>
              <p:spPr>
                <a:xfrm>
                  <a:off x="7521974"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50</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121" name="TextBox 120">
                  <a:extLst>
                    <a:ext uri="{FF2B5EF4-FFF2-40B4-BE49-F238E27FC236}">
                      <a16:creationId xmlns:a16="http://schemas.microsoft.com/office/drawing/2014/main" id="{4D4732F1-22C9-46AB-E16F-90132C380583}"/>
                    </a:ext>
                  </a:extLst>
                </p:cNvPr>
                <p:cNvSpPr txBox="1"/>
                <p:nvPr/>
              </p:nvSpPr>
              <p:spPr>
                <a:xfrm>
                  <a:off x="7983540"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25</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122" name="TextBox 121">
                  <a:extLst>
                    <a:ext uri="{FF2B5EF4-FFF2-40B4-BE49-F238E27FC236}">
                      <a16:creationId xmlns:a16="http://schemas.microsoft.com/office/drawing/2014/main" id="{6EB7547D-6A7D-DB9F-D4AB-0743C5D9848B}"/>
                    </a:ext>
                  </a:extLst>
                </p:cNvPr>
                <p:cNvSpPr txBox="1"/>
                <p:nvPr/>
              </p:nvSpPr>
              <p:spPr>
                <a:xfrm>
                  <a:off x="8445106"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0</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123" name="TextBox 122">
                  <a:extLst>
                    <a:ext uri="{FF2B5EF4-FFF2-40B4-BE49-F238E27FC236}">
                      <a16:creationId xmlns:a16="http://schemas.microsoft.com/office/drawing/2014/main" id="{253DE0CC-9332-F2F2-4A89-86E63F824315}"/>
                    </a:ext>
                  </a:extLst>
                </p:cNvPr>
                <p:cNvSpPr txBox="1"/>
                <p:nvPr/>
              </p:nvSpPr>
              <p:spPr>
                <a:xfrm>
                  <a:off x="8906672"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25</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124" name="TextBox 123">
                  <a:extLst>
                    <a:ext uri="{FF2B5EF4-FFF2-40B4-BE49-F238E27FC236}">
                      <a16:creationId xmlns:a16="http://schemas.microsoft.com/office/drawing/2014/main" id="{A5782FCC-7CB5-9633-808A-B3D763AF7A99}"/>
                    </a:ext>
                  </a:extLst>
                </p:cNvPr>
                <p:cNvSpPr txBox="1"/>
                <p:nvPr/>
              </p:nvSpPr>
              <p:spPr>
                <a:xfrm>
                  <a:off x="9368238"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50</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125" name="TextBox 124">
                  <a:extLst>
                    <a:ext uri="{FF2B5EF4-FFF2-40B4-BE49-F238E27FC236}">
                      <a16:creationId xmlns:a16="http://schemas.microsoft.com/office/drawing/2014/main" id="{551F9230-788E-9318-AA0C-7181F17F4A70}"/>
                    </a:ext>
                  </a:extLst>
                </p:cNvPr>
                <p:cNvSpPr txBox="1"/>
                <p:nvPr/>
              </p:nvSpPr>
              <p:spPr>
                <a:xfrm>
                  <a:off x="9829803" y="5495926"/>
                  <a:ext cx="323850" cy="242886"/>
                </a:xfrm>
                <a:prstGeom prst="rect">
                  <a:avLst/>
                </a:prstGeom>
                <a:noFill/>
              </p:spPr>
              <p:txBody>
                <a:bodyPr wrap="none" lIns="0" tIns="0" rIns="0" bIns="0"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PH" sz="1050" b="1" i="0" u="none" strike="noStrike" kern="0" cap="none" spc="0" normalizeH="0" baseline="0" noProof="0" dirty="0">
                      <a:ln>
                        <a:noFill/>
                      </a:ln>
                      <a:solidFill>
                        <a:srgbClr val="000000"/>
                      </a:solidFill>
                      <a:effectLst/>
                      <a:uLnTx/>
                      <a:uFillTx/>
                      <a:latin typeface="Arial"/>
                      <a:ea typeface="MS PGothic" charset="0"/>
                      <a:cs typeface="+mn-cs"/>
                      <a:sym typeface="Symbol" panose="05050102010706020507" pitchFamily="18" charset="2"/>
                    </a:rPr>
                    <a:t>75</a:t>
                  </a:r>
                  <a:endParaRPr kumimoji="0" lang="en-PH" sz="1050" b="1"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10" name="Group 109">
                <a:extLst>
                  <a:ext uri="{FF2B5EF4-FFF2-40B4-BE49-F238E27FC236}">
                    <a16:creationId xmlns:a16="http://schemas.microsoft.com/office/drawing/2014/main" id="{66B6EB73-E6EB-2322-63DA-66D64F37AA4C}"/>
                  </a:ext>
                </a:extLst>
              </p:cNvPr>
              <p:cNvGrpSpPr/>
              <p:nvPr/>
            </p:nvGrpSpPr>
            <p:grpSpPr>
              <a:xfrm>
                <a:off x="2542965" y="5773016"/>
                <a:ext cx="1933857" cy="73152"/>
                <a:chOff x="7223521" y="5431633"/>
                <a:chExt cx="2769395" cy="73152"/>
              </a:xfrm>
            </p:grpSpPr>
            <p:cxnSp>
              <p:nvCxnSpPr>
                <p:cNvPr id="112" name="Straight Connector 111">
                  <a:extLst>
                    <a:ext uri="{FF2B5EF4-FFF2-40B4-BE49-F238E27FC236}">
                      <a16:creationId xmlns:a16="http://schemas.microsoft.com/office/drawing/2014/main" id="{912BEF3B-61DF-9ACE-7AC6-6BF9A8B1B5F0}"/>
                    </a:ext>
                  </a:extLst>
                </p:cNvPr>
                <p:cNvCxnSpPr>
                  <a:cxnSpLocks/>
                </p:cNvCxnSpPr>
                <p:nvPr/>
              </p:nvCxnSpPr>
              <p:spPr>
                <a:xfrm rot="16200000">
                  <a:off x="7186945" y="5468209"/>
                  <a:ext cx="73152" cy="0"/>
                </a:xfrm>
                <a:prstGeom prst="line">
                  <a:avLst/>
                </a:prstGeom>
                <a:noFill/>
                <a:ln w="9525" cap="rnd" cmpd="sng" algn="ctr">
                  <a:solidFill>
                    <a:srgbClr val="FFFFFF">
                      <a:lumMod val="50000"/>
                    </a:srgbClr>
                  </a:solidFill>
                  <a:prstDash val="solid"/>
                </a:ln>
                <a:effectLst/>
              </p:spPr>
            </p:cxnSp>
            <p:cxnSp>
              <p:nvCxnSpPr>
                <p:cNvPr id="113" name="Straight Connector 112">
                  <a:extLst>
                    <a:ext uri="{FF2B5EF4-FFF2-40B4-BE49-F238E27FC236}">
                      <a16:creationId xmlns:a16="http://schemas.microsoft.com/office/drawing/2014/main" id="{5387853B-CA42-F4A6-FB09-0C1D73A47DA8}"/>
                    </a:ext>
                  </a:extLst>
                </p:cNvPr>
                <p:cNvCxnSpPr>
                  <a:cxnSpLocks/>
                </p:cNvCxnSpPr>
                <p:nvPr/>
              </p:nvCxnSpPr>
              <p:spPr>
                <a:xfrm rot="16200000">
                  <a:off x="7648511" y="5468209"/>
                  <a:ext cx="73152" cy="0"/>
                </a:xfrm>
                <a:prstGeom prst="line">
                  <a:avLst/>
                </a:prstGeom>
                <a:noFill/>
                <a:ln w="9525" cap="rnd" cmpd="sng" algn="ctr">
                  <a:solidFill>
                    <a:srgbClr val="FFFFFF">
                      <a:lumMod val="50000"/>
                    </a:srgbClr>
                  </a:solidFill>
                  <a:prstDash val="solid"/>
                </a:ln>
                <a:effectLst/>
              </p:spPr>
            </p:cxnSp>
            <p:cxnSp>
              <p:nvCxnSpPr>
                <p:cNvPr id="114" name="Straight Connector 113">
                  <a:extLst>
                    <a:ext uri="{FF2B5EF4-FFF2-40B4-BE49-F238E27FC236}">
                      <a16:creationId xmlns:a16="http://schemas.microsoft.com/office/drawing/2014/main" id="{C5AC2E3D-C74F-F2EC-568B-8745ADEAE838}"/>
                    </a:ext>
                  </a:extLst>
                </p:cNvPr>
                <p:cNvCxnSpPr>
                  <a:cxnSpLocks/>
                </p:cNvCxnSpPr>
                <p:nvPr/>
              </p:nvCxnSpPr>
              <p:spPr>
                <a:xfrm rot="16200000">
                  <a:off x="8110077" y="5468209"/>
                  <a:ext cx="73152" cy="0"/>
                </a:xfrm>
                <a:prstGeom prst="line">
                  <a:avLst/>
                </a:prstGeom>
                <a:noFill/>
                <a:ln w="9525" cap="rnd" cmpd="sng" algn="ctr">
                  <a:solidFill>
                    <a:srgbClr val="FFFFFF">
                      <a:lumMod val="50000"/>
                    </a:srgbClr>
                  </a:solidFill>
                  <a:prstDash val="solid"/>
                </a:ln>
                <a:effectLst/>
              </p:spPr>
            </p:cxnSp>
            <p:cxnSp>
              <p:nvCxnSpPr>
                <p:cNvPr id="115" name="Straight Connector 114">
                  <a:extLst>
                    <a:ext uri="{FF2B5EF4-FFF2-40B4-BE49-F238E27FC236}">
                      <a16:creationId xmlns:a16="http://schemas.microsoft.com/office/drawing/2014/main" id="{4B1C74A4-0441-3972-AC21-7AC2696B6147}"/>
                    </a:ext>
                  </a:extLst>
                </p:cNvPr>
                <p:cNvCxnSpPr>
                  <a:cxnSpLocks/>
                </p:cNvCxnSpPr>
                <p:nvPr/>
              </p:nvCxnSpPr>
              <p:spPr>
                <a:xfrm rot="16200000">
                  <a:off x="8571643" y="5468209"/>
                  <a:ext cx="73152" cy="0"/>
                </a:xfrm>
                <a:prstGeom prst="line">
                  <a:avLst/>
                </a:prstGeom>
                <a:noFill/>
                <a:ln w="9525" cap="rnd" cmpd="sng" algn="ctr">
                  <a:solidFill>
                    <a:srgbClr val="FFFFFF">
                      <a:lumMod val="50000"/>
                    </a:srgbClr>
                  </a:solidFill>
                  <a:prstDash val="solid"/>
                </a:ln>
                <a:effectLst/>
              </p:spPr>
            </p:cxnSp>
            <p:cxnSp>
              <p:nvCxnSpPr>
                <p:cNvPr id="116" name="Straight Connector 115">
                  <a:extLst>
                    <a:ext uri="{FF2B5EF4-FFF2-40B4-BE49-F238E27FC236}">
                      <a16:creationId xmlns:a16="http://schemas.microsoft.com/office/drawing/2014/main" id="{955DD6F5-2AC5-69D2-AFFB-F866A89229C9}"/>
                    </a:ext>
                  </a:extLst>
                </p:cNvPr>
                <p:cNvCxnSpPr>
                  <a:cxnSpLocks/>
                </p:cNvCxnSpPr>
                <p:nvPr/>
              </p:nvCxnSpPr>
              <p:spPr>
                <a:xfrm rot="16200000">
                  <a:off x="9033209" y="5468209"/>
                  <a:ext cx="73152" cy="0"/>
                </a:xfrm>
                <a:prstGeom prst="line">
                  <a:avLst/>
                </a:prstGeom>
                <a:noFill/>
                <a:ln w="9525" cap="rnd" cmpd="sng" algn="ctr">
                  <a:solidFill>
                    <a:srgbClr val="FFFFFF">
                      <a:lumMod val="50000"/>
                    </a:srgbClr>
                  </a:solidFill>
                  <a:prstDash val="solid"/>
                </a:ln>
                <a:effectLst/>
              </p:spPr>
            </p:cxnSp>
            <p:cxnSp>
              <p:nvCxnSpPr>
                <p:cNvPr id="117" name="Straight Connector 116">
                  <a:extLst>
                    <a:ext uri="{FF2B5EF4-FFF2-40B4-BE49-F238E27FC236}">
                      <a16:creationId xmlns:a16="http://schemas.microsoft.com/office/drawing/2014/main" id="{C9A3725B-C309-0EC4-9F9C-E8FD0E40A9AE}"/>
                    </a:ext>
                  </a:extLst>
                </p:cNvPr>
                <p:cNvCxnSpPr>
                  <a:cxnSpLocks/>
                </p:cNvCxnSpPr>
                <p:nvPr/>
              </p:nvCxnSpPr>
              <p:spPr>
                <a:xfrm rot="16200000">
                  <a:off x="9494775" y="5468209"/>
                  <a:ext cx="73152" cy="0"/>
                </a:xfrm>
                <a:prstGeom prst="line">
                  <a:avLst/>
                </a:prstGeom>
                <a:noFill/>
                <a:ln w="9525" cap="rnd" cmpd="sng" algn="ctr">
                  <a:solidFill>
                    <a:srgbClr val="FFFFFF">
                      <a:lumMod val="50000"/>
                    </a:srgbClr>
                  </a:solidFill>
                  <a:prstDash val="solid"/>
                </a:ln>
                <a:effectLst/>
              </p:spPr>
            </p:cxnSp>
            <p:cxnSp>
              <p:nvCxnSpPr>
                <p:cNvPr id="118" name="Straight Connector 117">
                  <a:extLst>
                    <a:ext uri="{FF2B5EF4-FFF2-40B4-BE49-F238E27FC236}">
                      <a16:creationId xmlns:a16="http://schemas.microsoft.com/office/drawing/2014/main" id="{3989A1E9-50FC-4A59-E60F-35895EC21582}"/>
                    </a:ext>
                  </a:extLst>
                </p:cNvPr>
                <p:cNvCxnSpPr>
                  <a:cxnSpLocks/>
                </p:cNvCxnSpPr>
                <p:nvPr/>
              </p:nvCxnSpPr>
              <p:spPr>
                <a:xfrm rot="16200000">
                  <a:off x="9956340" y="5468209"/>
                  <a:ext cx="73152" cy="0"/>
                </a:xfrm>
                <a:prstGeom prst="line">
                  <a:avLst/>
                </a:prstGeom>
                <a:noFill/>
                <a:ln w="9525" cap="rnd" cmpd="sng" algn="ctr">
                  <a:solidFill>
                    <a:srgbClr val="FFFFFF">
                      <a:lumMod val="50000"/>
                    </a:srgbClr>
                  </a:solidFill>
                  <a:prstDash val="solid"/>
                </a:ln>
                <a:effectLst/>
              </p:spPr>
            </p:cxnSp>
          </p:grpSp>
          <p:cxnSp>
            <p:nvCxnSpPr>
              <p:cNvPr id="111" name="Straight Connector 110">
                <a:extLst>
                  <a:ext uri="{FF2B5EF4-FFF2-40B4-BE49-F238E27FC236}">
                    <a16:creationId xmlns:a16="http://schemas.microsoft.com/office/drawing/2014/main" id="{FC419B52-483D-1149-F016-EA4786BFBDFB}"/>
                  </a:ext>
                </a:extLst>
              </p:cNvPr>
              <p:cNvCxnSpPr>
                <a:cxnSpLocks/>
              </p:cNvCxnSpPr>
              <p:nvPr/>
            </p:nvCxnSpPr>
            <p:spPr>
              <a:xfrm>
                <a:off x="2467307" y="5773015"/>
                <a:ext cx="2086835" cy="0"/>
              </a:xfrm>
              <a:prstGeom prst="line">
                <a:avLst/>
              </a:prstGeom>
              <a:noFill/>
              <a:ln w="9525" cap="rnd" cmpd="sng" algn="ctr">
                <a:solidFill>
                  <a:srgbClr val="FFFFFF">
                    <a:lumMod val="50000"/>
                  </a:srgbClr>
                </a:solidFill>
                <a:prstDash val="solid"/>
              </a:ln>
              <a:effectLst/>
            </p:spPr>
          </p:cxnSp>
        </p:grpSp>
        <p:grpSp>
          <p:nvGrpSpPr>
            <p:cNvPr id="126" name="Group 125">
              <a:extLst>
                <a:ext uri="{FF2B5EF4-FFF2-40B4-BE49-F238E27FC236}">
                  <a16:creationId xmlns:a16="http://schemas.microsoft.com/office/drawing/2014/main" id="{24FE85C9-3EC5-DEEE-72BE-07A9707F8642}"/>
                </a:ext>
              </a:extLst>
            </p:cNvPr>
            <p:cNvGrpSpPr/>
            <p:nvPr/>
          </p:nvGrpSpPr>
          <p:grpSpPr>
            <a:xfrm>
              <a:off x="9337796" y="2939177"/>
              <a:ext cx="276029" cy="92203"/>
              <a:chOff x="8770142" y="4187763"/>
              <a:chExt cx="395289" cy="92203"/>
            </a:xfrm>
          </p:grpSpPr>
          <p:grpSp>
            <p:nvGrpSpPr>
              <p:cNvPr id="127" name="Group 126">
                <a:extLst>
                  <a:ext uri="{FF2B5EF4-FFF2-40B4-BE49-F238E27FC236}">
                    <a16:creationId xmlns:a16="http://schemas.microsoft.com/office/drawing/2014/main" id="{7875AE84-165D-AD01-C12C-DBDE97959CC5}"/>
                  </a:ext>
                </a:extLst>
              </p:cNvPr>
              <p:cNvGrpSpPr/>
              <p:nvPr/>
            </p:nvGrpSpPr>
            <p:grpSpPr>
              <a:xfrm>
                <a:off x="8770142" y="4187763"/>
                <a:ext cx="395289" cy="92203"/>
                <a:chOff x="7267575" y="5584032"/>
                <a:chExt cx="2988469" cy="73152"/>
              </a:xfrm>
            </p:grpSpPr>
            <p:cxnSp>
              <p:nvCxnSpPr>
                <p:cNvPr id="129" name="Straight Connector 128">
                  <a:extLst>
                    <a:ext uri="{FF2B5EF4-FFF2-40B4-BE49-F238E27FC236}">
                      <a16:creationId xmlns:a16="http://schemas.microsoft.com/office/drawing/2014/main" id="{7E7C9BCF-9497-89A4-7434-DBD52313F212}"/>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30" name="Straight Connector 129">
                  <a:extLst>
                    <a:ext uri="{FF2B5EF4-FFF2-40B4-BE49-F238E27FC236}">
                      <a16:creationId xmlns:a16="http://schemas.microsoft.com/office/drawing/2014/main" id="{948B2664-C721-D0A3-172E-2FC5EC85F280}"/>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31" name="Straight Connector 130">
                  <a:extLst>
                    <a:ext uri="{FF2B5EF4-FFF2-40B4-BE49-F238E27FC236}">
                      <a16:creationId xmlns:a16="http://schemas.microsoft.com/office/drawing/2014/main" id="{F23AE9F3-7ECF-BED5-401D-981A8A12C0F3}"/>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28" name="Oval 127">
                <a:extLst>
                  <a:ext uri="{FF2B5EF4-FFF2-40B4-BE49-F238E27FC236}">
                    <a16:creationId xmlns:a16="http://schemas.microsoft.com/office/drawing/2014/main" id="{F0AC21A7-1AD7-418A-BDF8-B487E55435F7}"/>
                  </a:ext>
                </a:extLst>
              </p:cNvPr>
              <p:cNvSpPr/>
              <p:nvPr/>
            </p:nvSpPr>
            <p:spPr>
              <a:xfrm>
                <a:off x="8936833" y="4207115"/>
                <a:ext cx="73820"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32" name="Group 131">
              <a:extLst>
                <a:ext uri="{FF2B5EF4-FFF2-40B4-BE49-F238E27FC236}">
                  <a16:creationId xmlns:a16="http://schemas.microsoft.com/office/drawing/2014/main" id="{8F69BBE6-DF01-EF13-6F70-7F600671B56E}"/>
                </a:ext>
              </a:extLst>
            </p:cNvPr>
            <p:cNvGrpSpPr/>
            <p:nvPr/>
          </p:nvGrpSpPr>
          <p:grpSpPr>
            <a:xfrm>
              <a:off x="9329482" y="3160537"/>
              <a:ext cx="370809" cy="92203"/>
              <a:chOff x="8758236" y="4354451"/>
              <a:chExt cx="531020" cy="92203"/>
            </a:xfrm>
          </p:grpSpPr>
          <p:grpSp>
            <p:nvGrpSpPr>
              <p:cNvPr id="133" name="Group 132">
                <a:extLst>
                  <a:ext uri="{FF2B5EF4-FFF2-40B4-BE49-F238E27FC236}">
                    <a16:creationId xmlns:a16="http://schemas.microsoft.com/office/drawing/2014/main" id="{10C2CB37-F2B3-2D15-7A52-83F39CC93FFF}"/>
                  </a:ext>
                </a:extLst>
              </p:cNvPr>
              <p:cNvGrpSpPr/>
              <p:nvPr/>
            </p:nvGrpSpPr>
            <p:grpSpPr>
              <a:xfrm>
                <a:off x="8758236" y="4354451"/>
                <a:ext cx="531020" cy="92203"/>
                <a:chOff x="7267575" y="5584032"/>
                <a:chExt cx="2988469" cy="73152"/>
              </a:xfrm>
            </p:grpSpPr>
            <p:cxnSp>
              <p:nvCxnSpPr>
                <p:cNvPr id="135" name="Straight Connector 134">
                  <a:extLst>
                    <a:ext uri="{FF2B5EF4-FFF2-40B4-BE49-F238E27FC236}">
                      <a16:creationId xmlns:a16="http://schemas.microsoft.com/office/drawing/2014/main" id="{8D6FA1EB-4B22-20EA-558E-C25BCBB08545}"/>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36" name="Straight Connector 135">
                  <a:extLst>
                    <a:ext uri="{FF2B5EF4-FFF2-40B4-BE49-F238E27FC236}">
                      <a16:creationId xmlns:a16="http://schemas.microsoft.com/office/drawing/2014/main" id="{C997DA95-206B-0470-0758-DA27CFC5FF28}"/>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37" name="Straight Connector 136">
                  <a:extLst>
                    <a:ext uri="{FF2B5EF4-FFF2-40B4-BE49-F238E27FC236}">
                      <a16:creationId xmlns:a16="http://schemas.microsoft.com/office/drawing/2014/main" id="{70680109-52A5-0049-ABBE-6B91B6E57EF5}"/>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34" name="Oval 133">
                <a:extLst>
                  <a:ext uri="{FF2B5EF4-FFF2-40B4-BE49-F238E27FC236}">
                    <a16:creationId xmlns:a16="http://schemas.microsoft.com/office/drawing/2014/main" id="{42AB1F57-8AC6-8B9E-3772-C540DA2E6894}"/>
                  </a:ext>
                </a:extLst>
              </p:cNvPr>
              <p:cNvSpPr/>
              <p:nvPr/>
            </p:nvSpPr>
            <p:spPr>
              <a:xfrm>
                <a:off x="8993983" y="4373803"/>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38" name="Group 137">
              <a:extLst>
                <a:ext uri="{FF2B5EF4-FFF2-40B4-BE49-F238E27FC236}">
                  <a16:creationId xmlns:a16="http://schemas.microsoft.com/office/drawing/2014/main" id="{406B3FDE-5022-6976-82B7-2A930B4DD7A3}"/>
                </a:ext>
              </a:extLst>
            </p:cNvPr>
            <p:cNvGrpSpPr/>
            <p:nvPr/>
          </p:nvGrpSpPr>
          <p:grpSpPr>
            <a:xfrm>
              <a:off x="9375759" y="3612960"/>
              <a:ext cx="271039" cy="92203"/>
              <a:chOff x="8827294" y="3126952"/>
              <a:chExt cx="388144" cy="92203"/>
            </a:xfrm>
          </p:grpSpPr>
          <p:grpSp>
            <p:nvGrpSpPr>
              <p:cNvPr id="139" name="Group 138">
                <a:extLst>
                  <a:ext uri="{FF2B5EF4-FFF2-40B4-BE49-F238E27FC236}">
                    <a16:creationId xmlns:a16="http://schemas.microsoft.com/office/drawing/2014/main" id="{CA9460E5-DB23-BC7E-D0CF-BBD8293D35AB}"/>
                  </a:ext>
                </a:extLst>
              </p:cNvPr>
              <p:cNvGrpSpPr/>
              <p:nvPr/>
            </p:nvGrpSpPr>
            <p:grpSpPr>
              <a:xfrm>
                <a:off x="8827294" y="3126952"/>
                <a:ext cx="388144" cy="92203"/>
                <a:chOff x="7267575" y="5584032"/>
                <a:chExt cx="2988469" cy="73152"/>
              </a:xfrm>
            </p:grpSpPr>
            <p:cxnSp>
              <p:nvCxnSpPr>
                <p:cNvPr id="141" name="Straight Connector 140">
                  <a:extLst>
                    <a:ext uri="{FF2B5EF4-FFF2-40B4-BE49-F238E27FC236}">
                      <a16:creationId xmlns:a16="http://schemas.microsoft.com/office/drawing/2014/main" id="{47F1E13D-1CF4-2D0B-1657-93186B6E1CF6}"/>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42" name="Straight Connector 141">
                  <a:extLst>
                    <a:ext uri="{FF2B5EF4-FFF2-40B4-BE49-F238E27FC236}">
                      <a16:creationId xmlns:a16="http://schemas.microsoft.com/office/drawing/2014/main" id="{B7BD2571-F94B-A275-10E0-3E323901F678}"/>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43" name="Straight Connector 142">
                  <a:extLst>
                    <a:ext uri="{FF2B5EF4-FFF2-40B4-BE49-F238E27FC236}">
                      <a16:creationId xmlns:a16="http://schemas.microsoft.com/office/drawing/2014/main" id="{87B6AF93-CC2F-72CC-8FDF-7689CBDAEE95}"/>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40" name="Oval 139">
                <a:extLst>
                  <a:ext uri="{FF2B5EF4-FFF2-40B4-BE49-F238E27FC236}">
                    <a16:creationId xmlns:a16="http://schemas.microsoft.com/office/drawing/2014/main" id="{D6841EA9-333E-3FAF-A34F-0D3A31A5ADDD}"/>
                  </a:ext>
                </a:extLst>
              </p:cNvPr>
              <p:cNvSpPr/>
              <p:nvPr/>
            </p:nvSpPr>
            <p:spPr>
              <a:xfrm>
                <a:off x="8989223" y="3147574"/>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44" name="Group 143">
              <a:extLst>
                <a:ext uri="{FF2B5EF4-FFF2-40B4-BE49-F238E27FC236}">
                  <a16:creationId xmlns:a16="http://schemas.microsoft.com/office/drawing/2014/main" id="{FAAAE441-132E-0717-FF95-D23D509B6057}"/>
                </a:ext>
              </a:extLst>
            </p:cNvPr>
            <p:cNvGrpSpPr/>
            <p:nvPr/>
          </p:nvGrpSpPr>
          <p:grpSpPr>
            <a:xfrm>
              <a:off x="9244397" y="3833916"/>
              <a:ext cx="427343" cy="92203"/>
              <a:chOff x="8639176" y="3307927"/>
              <a:chExt cx="611980" cy="92203"/>
            </a:xfrm>
          </p:grpSpPr>
          <p:grpSp>
            <p:nvGrpSpPr>
              <p:cNvPr id="145" name="Group 144">
                <a:extLst>
                  <a:ext uri="{FF2B5EF4-FFF2-40B4-BE49-F238E27FC236}">
                    <a16:creationId xmlns:a16="http://schemas.microsoft.com/office/drawing/2014/main" id="{0A61EE4A-FC93-A7E1-B8CA-11D8D0FE8FA9}"/>
                  </a:ext>
                </a:extLst>
              </p:cNvPr>
              <p:cNvGrpSpPr/>
              <p:nvPr/>
            </p:nvGrpSpPr>
            <p:grpSpPr>
              <a:xfrm>
                <a:off x="8639176" y="3307927"/>
                <a:ext cx="611980" cy="92203"/>
                <a:chOff x="7267575" y="5584032"/>
                <a:chExt cx="2988469" cy="73152"/>
              </a:xfrm>
            </p:grpSpPr>
            <p:cxnSp>
              <p:nvCxnSpPr>
                <p:cNvPr id="147" name="Straight Connector 146">
                  <a:extLst>
                    <a:ext uri="{FF2B5EF4-FFF2-40B4-BE49-F238E27FC236}">
                      <a16:creationId xmlns:a16="http://schemas.microsoft.com/office/drawing/2014/main" id="{0B5A094E-CB6A-EFD8-A215-C9B38836042E}"/>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48" name="Straight Connector 147">
                  <a:extLst>
                    <a:ext uri="{FF2B5EF4-FFF2-40B4-BE49-F238E27FC236}">
                      <a16:creationId xmlns:a16="http://schemas.microsoft.com/office/drawing/2014/main" id="{DBBF9AC6-34A9-E4D9-536C-C984CF7E517C}"/>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49" name="Straight Connector 148">
                  <a:extLst>
                    <a:ext uri="{FF2B5EF4-FFF2-40B4-BE49-F238E27FC236}">
                      <a16:creationId xmlns:a16="http://schemas.microsoft.com/office/drawing/2014/main" id="{FFAEC38E-22B4-EF04-CACC-00FDD0A12336}"/>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46" name="Oval 145">
                <a:extLst>
                  <a:ext uri="{FF2B5EF4-FFF2-40B4-BE49-F238E27FC236}">
                    <a16:creationId xmlns:a16="http://schemas.microsoft.com/office/drawing/2014/main" id="{8897A53B-C33D-B0EF-10F0-F3808DE3395A}"/>
                  </a:ext>
                </a:extLst>
              </p:cNvPr>
              <p:cNvSpPr/>
              <p:nvPr/>
            </p:nvSpPr>
            <p:spPr>
              <a:xfrm>
                <a:off x="8915404" y="3328549"/>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50" name="Group 149">
              <a:extLst>
                <a:ext uri="{FF2B5EF4-FFF2-40B4-BE49-F238E27FC236}">
                  <a16:creationId xmlns:a16="http://schemas.microsoft.com/office/drawing/2014/main" id="{3E68F703-B06A-D92C-3698-528DD4DAE9D9}"/>
                </a:ext>
              </a:extLst>
            </p:cNvPr>
            <p:cNvGrpSpPr/>
            <p:nvPr/>
          </p:nvGrpSpPr>
          <p:grpSpPr>
            <a:xfrm>
              <a:off x="9221118" y="4975843"/>
              <a:ext cx="347528" cy="92203"/>
              <a:chOff x="8605839" y="3543671"/>
              <a:chExt cx="497680" cy="92203"/>
            </a:xfrm>
          </p:grpSpPr>
          <p:grpSp>
            <p:nvGrpSpPr>
              <p:cNvPr id="151" name="Group 150">
                <a:extLst>
                  <a:ext uri="{FF2B5EF4-FFF2-40B4-BE49-F238E27FC236}">
                    <a16:creationId xmlns:a16="http://schemas.microsoft.com/office/drawing/2014/main" id="{D9E53D77-2C7E-900D-A03A-3A4D08143C49}"/>
                  </a:ext>
                </a:extLst>
              </p:cNvPr>
              <p:cNvGrpSpPr/>
              <p:nvPr/>
            </p:nvGrpSpPr>
            <p:grpSpPr>
              <a:xfrm>
                <a:off x="8605839" y="3543671"/>
                <a:ext cx="497680" cy="92203"/>
                <a:chOff x="7267575" y="5584032"/>
                <a:chExt cx="2988469" cy="73152"/>
              </a:xfrm>
            </p:grpSpPr>
            <p:cxnSp>
              <p:nvCxnSpPr>
                <p:cNvPr id="153" name="Straight Connector 152">
                  <a:extLst>
                    <a:ext uri="{FF2B5EF4-FFF2-40B4-BE49-F238E27FC236}">
                      <a16:creationId xmlns:a16="http://schemas.microsoft.com/office/drawing/2014/main" id="{B894A064-0DF8-E4D4-EEAF-101990C526CE}"/>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54" name="Straight Connector 153">
                  <a:extLst>
                    <a:ext uri="{FF2B5EF4-FFF2-40B4-BE49-F238E27FC236}">
                      <a16:creationId xmlns:a16="http://schemas.microsoft.com/office/drawing/2014/main" id="{5F1A35CA-7C69-CEA8-80BF-993A32706B19}"/>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55" name="Straight Connector 154">
                  <a:extLst>
                    <a:ext uri="{FF2B5EF4-FFF2-40B4-BE49-F238E27FC236}">
                      <a16:creationId xmlns:a16="http://schemas.microsoft.com/office/drawing/2014/main" id="{8C425D93-073D-99C4-5CCD-2EA31786C463}"/>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52" name="Oval 151">
                <a:extLst>
                  <a:ext uri="{FF2B5EF4-FFF2-40B4-BE49-F238E27FC236}">
                    <a16:creationId xmlns:a16="http://schemas.microsoft.com/office/drawing/2014/main" id="{DB33A391-1B7F-D249-850B-312B32DA0B11}"/>
                  </a:ext>
                </a:extLst>
              </p:cNvPr>
              <p:cNvSpPr/>
              <p:nvPr/>
            </p:nvSpPr>
            <p:spPr>
              <a:xfrm>
                <a:off x="8822536" y="3565563"/>
                <a:ext cx="73820"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56" name="Group 155">
              <a:extLst>
                <a:ext uri="{FF2B5EF4-FFF2-40B4-BE49-F238E27FC236}">
                  <a16:creationId xmlns:a16="http://schemas.microsoft.com/office/drawing/2014/main" id="{00B6087B-4FF0-310B-8069-EB386767F8E3}"/>
                </a:ext>
              </a:extLst>
            </p:cNvPr>
            <p:cNvGrpSpPr/>
            <p:nvPr/>
          </p:nvGrpSpPr>
          <p:grpSpPr>
            <a:xfrm>
              <a:off x="9423982" y="5194574"/>
              <a:ext cx="302632" cy="92203"/>
              <a:chOff x="8896352" y="3686546"/>
              <a:chExt cx="433386" cy="92203"/>
            </a:xfrm>
          </p:grpSpPr>
          <p:grpSp>
            <p:nvGrpSpPr>
              <p:cNvPr id="157" name="Group 156">
                <a:extLst>
                  <a:ext uri="{FF2B5EF4-FFF2-40B4-BE49-F238E27FC236}">
                    <a16:creationId xmlns:a16="http://schemas.microsoft.com/office/drawing/2014/main" id="{9C94F880-87C4-32FE-5B20-56901A479922}"/>
                  </a:ext>
                </a:extLst>
              </p:cNvPr>
              <p:cNvGrpSpPr/>
              <p:nvPr/>
            </p:nvGrpSpPr>
            <p:grpSpPr>
              <a:xfrm>
                <a:off x="8896352" y="3686546"/>
                <a:ext cx="433386" cy="92203"/>
                <a:chOff x="7267575" y="5584032"/>
                <a:chExt cx="2988469" cy="73152"/>
              </a:xfrm>
            </p:grpSpPr>
            <p:cxnSp>
              <p:nvCxnSpPr>
                <p:cNvPr id="159" name="Straight Connector 158">
                  <a:extLst>
                    <a:ext uri="{FF2B5EF4-FFF2-40B4-BE49-F238E27FC236}">
                      <a16:creationId xmlns:a16="http://schemas.microsoft.com/office/drawing/2014/main" id="{BE833384-CAC1-A682-0CC2-CC11933EDCCF}"/>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60" name="Straight Connector 159">
                  <a:extLst>
                    <a:ext uri="{FF2B5EF4-FFF2-40B4-BE49-F238E27FC236}">
                      <a16:creationId xmlns:a16="http://schemas.microsoft.com/office/drawing/2014/main" id="{DCA857C5-675B-A709-BDB0-B14A185B4894}"/>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61" name="Straight Connector 160">
                  <a:extLst>
                    <a:ext uri="{FF2B5EF4-FFF2-40B4-BE49-F238E27FC236}">
                      <a16:creationId xmlns:a16="http://schemas.microsoft.com/office/drawing/2014/main" id="{4F5FACC0-4A88-FA11-82F0-D45D9CBCD028}"/>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58" name="Oval 157">
                <a:extLst>
                  <a:ext uri="{FF2B5EF4-FFF2-40B4-BE49-F238E27FC236}">
                    <a16:creationId xmlns:a16="http://schemas.microsoft.com/office/drawing/2014/main" id="{2B0CEBA6-A2ED-864C-3070-5F9A4982551F}"/>
                  </a:ext>
                </a:extLst>
              </p:cNvPr>
              <p:cNvSpPr/>
              <p:nvPr/>
            </p:nvSpPr>
            <p:spPr>
              <a:xfrm>
                <a:off x="9082093" y="3705898"/>
                <a:ext cx="73820"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62" name="Group 161">
              <a:extLst>
                <a:ext uri="{FF2B5EF4-FFF2-40B4-BE49-F238E27FC236}">
                  <a16:creationId xmlns:a16="http://schemas.microsoft.com/office/drawing/2014/main" id="{03586EB1-F571-9838-44E4-17BDB2ECC56B}"/>
                </a:ext>
              </a:extLst>
            </p:cNvPr>
            <p:cNvGrpSpPr/>
            <p:nvPr/>
          </p:nvGrpSpPr>
          <p:grpSpPr>
            <a:xfrm>
              <a:off x="9211141" y="5647769"/>
              <a:ext cx="362493" cy="92203"/>
              <a:chOff x="8591551" y="3948484"/>
              <a:chExt cx="519111" cy="92203"/>
            </a:xfrm>
          </p:grpSpPr>
          <p:grpSp>
            <p:nvGrpSpPr>
              <p:cNvPr id="163" name="Group 162">
                <a:extLst>
                  <a:ext uri="{FF2B5EF4-FFF2-40B4-BE49-F238E27FC236}">
                    <a16:creationId xmlns:a16="http://schemas.microsoft.com/office/drawing/2014/main" id="{6177DEE8-2B48-2A73-0A7F-61C3F648518F}"/>
                  </a:ext>
                </a:extLst>
              </p:cNvPr>
              <p:cNvGrpSpPr/>
              <p:nvPr/>
            </p:nvGrpSpPr>
            <p:grpSpPr>
              <a:xfrm>
                <a:off x="8591551" y="3948484"/>
                <a:ext cx="519111" cy="92203"/>
                <a:chOff x="7267575" y="5584032"/>
                <a:chExt cx="2988469" cy="73152"/>
              </a:xfrm>
            </p:grpSpPr>
            <p:cxnSp>
              <p:nvCxnSpPr>
                <p:cNvPr id="165" name="Straight Connector 164">
                  <a:extLst>
                    <a:ext uri="{FF2B5EF4-FFF2-40B4-BE49-F238E27FC236}">
                      <a16:creationId xmlns:a16="http://schemas.microsoft.com/office/drawing/2014/main" id="{9BCDB269-BC39-3A09-8443-74601F733AC8}"/>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66" name="Straight Connector 165">
                  <a:extLst>
                    <a:ext uri="{FF2B5EF4-FFF2-40B4-BE49-F238E27FC236}">
                      <a16:creationId xmlns:a16="http://schemas.microsoft.com/office/drawing/2014/main" id="{11E671AE-6024-139D-E7B7-4BB2E7A75FBD}"/>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67" name="Straight Connector 166">
                  <a:extLst>
                    <a:ext uri="{FF2B5EF4-FFF2-40B4-BE49-F238E27FC236}">
                      <a16:creationId xmlns:a16="http://schemas.microsoft.com/office/drawing/2014/main" id="{F0836B20-A149-63BD-9194-4F06F81DEE85}"/>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64" name="Oval 163">
                <a:extLst>
                  <a:ext uri="{FF2B5EF4-FFF2-40B4-BE49-F238E27FC236}">
                    <a16:creationId xmlns:a16="http://schemas.microsoft.com/office/drawing/2014/main" id="{9D2BA59B-653C-A4AB-DC50-180D20948087}"/>
                  </a:ext>
                </a:extLst>
              </p:cNvPr>
              <p:cNvSpPr/>
              <p:nvPr/>
            </p:nvSpPr>
            <p:spPr>
              <a:xfrm>
                <a:off x="8817775" y="3967836"/>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68" name="Group 167">
              <a:extLst>
                <a:ext uri="{FF2B5EF4-FFF2-40B4-BE49-F238E27FC236}">
                  <a16:creationId xmlns:a16="http://schemas.microsoft.com/office/drawing/2014/main" id="{764A8E5A-C40D-B4DE-E0AD-1499ECDFB5D3}"/>
                </a:ext>
              </a:extLst>
            </p:cNvPr>
            <p:cNvGrpSpPr/>
            <p:nvPr/>
          </p:nvGrpSpPr>
          <p:grpSpPr>
            <a:xfrm>
              <a:off x="9422319" y="5894410"/>
              <a:ext cx="295980" cy="92203"/>
              <a:chOff x="8893970" y="4105647"/>
              <a:chExt cx="423861" cy="92203"/>
            </a:xfrm>
          </p:grpSpPr>
          <p:grpSp>
            <p:nvGrpSpPr>
              <p:cNvPr id="169" name="Group 168">
                <a:extLst>
                  <a:ext uri="{FF2B5EF4-FFF2-40B4-BE49-F238E27FC236}">
                    <a16:creationId xmlns:a16="http://schemas.microsoft.com/office/drawing/2014/main" id="{40DA55EE-1858-8F4E-20E3-B1E0F4387A87}"/>
                  </a:ext>
                </a:extLst>
              </p:cNvPr>
              <p:cNvGrpSpPr/>
              <p:nvPr/>
            </p:nvGrpSpPr>
            <p:grpSpPr>
              <a:xfrm>
                <a:off x="8893970" y="4105647"/>
                <a:ext cx="423861" cy="92203"/>
                <a:chOff x="7267575" y="5584032"/>
                <a:chExt cx="2988469" cy="73152"/>
              </a:xfrm>
            </p:grpSpPr>
            <p:cxnSp>
              <p:nvCxnSpPr>
                <p:cNvPr id="171" name="Straight Connector 170">
                  <a:extLst>
                    <a:ext uri="{FF2B5EF4-FFF2-40B4-BE49-F238E27FC236}">
                      <a16:creationId xmlns:a16="http://schemas.microsoft.com/office/drawing/2014/main" id="{CFE9ADFF-5533-052E-5518-23F4E72B0B4E}"/>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72" name="Straight Connector 171">
                  <a:extLst>
                    <a:ext uri="{FF2B5EF4-FFF2-40B4-BE49-F238E27FC236}">
                      <a16:creationId xmlns:a16="http://schemas.microsoft.com/office/drawing/2014/main" id="{895AF8AD-AA9E-DD61-8935-B81C5C79BC05}"/>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73" name="Straight Connector 172">
                  <a:extLst>
                    <a:ext uri="{FF2B5EF4-FFF2-40B4-BE49-F238E27FC236}">
                      <a16:creationId xmlns:a16="http://schemas.microsoft.com/office/drawing/2014/main" id="{145F873C-5529-A43D-3EED-F4345749AD40}"/>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70" name="Oval 169">
                <a:extLst>
                  <a:ext uri="{FF2B5EF4-FFF2-40B4-BE49-F238E27FC236}">
                    <a16:creationId xmlns:a16="http://schemas.microsoft.com/office/drawing/2014/main" id="{24E5D4BA-2691-0449-DEA9-C5F33F71BF6C}"/>
                  </a:ext>
                </a:extLst>
              </p:cNvPr>
              <p:cNvSpPr/>
              <p:nvPr/>
            </p:nvSpPr>
            <p:spPr>
              <a:xfrm>
                <a:off x="9074949" y="4124999"/>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74" name="Group 173">
              <a:extLst>
                <a:ext uri="{FF2B5EF4-FFF2-40B4-BE49-F238E27FC236}">
                  <a16:creationId xmlns:a16="http://schemas.microsoft.com/office/drawing/2014/main" id="{294336EB-C7AC-C6D8-E6E5-FB15CC238235}"/>
                </a:ext>
              </a:extLst>
            </p:cNvPr>
            <p:cNvGrpSpPr/>
            <p:nvPr/>
          </p:nvGrpSpPr>
          <p:grpSpPr>
            <a:xfrm>
              <a:off x="9362465" y="4287359"/>
              <a:ext cx="275025" cy="92203"/>
              <a:chOff x="8808256" y="3126952"/>
              <a:chExt cx="393852" cy="92203"/>
            </a:xfrm>
          </p:grpSpPr>
          <p:grpSp>
            <p:nvGrpSpPr>
              <p:cNvPr id="175" name="Group 174">
                <a:extLst>
                  <a:ext uri="{FF2B5EF4-FFF2-40B4-BE49-F238E27FC236}">
                    <a16:creationId xmlns:a16="http://schemas.microsoft.com/office/drawing/2014/main" id="{C71A471B-D754-BB06-6D52-AF4ED5AADF05}"/>
                  </a:ext>
                </a:extLst>
              </p:cNvPr>
              <p:cNvGrpSpPr/>
              <p:nvPr/>
            </p:nvGrpSpPr>
            <p:grpSpPr>
              <a:xfrm>
                <a:off x="8808256" y="3126952"/>
                <a:ext cx="393852" cy="92203"/>
                <a:chOff x="7120961" y="5584032"/>
                <a:chExt cx="3032416" cy="73152"/>
              </a:xfrm>
            </p:grpSpPr>
            <p:cxnSp>
              <p:nvCxnSpPr>
                <p:cNvPr id="177" name="Straight Connector 176">
                  <a:extLst>
                    <a:ext uri="{FF2B5EF4-FFF2-40B4-BE49-F238E27FC236}">
                      <a16:creationId xmlns:a16="http://schemas.microsoft.com/office/drawing/2014/main" id="{6F184720-8FA9-CD14-F2CA-6FC36CAD828C}"/>
                    </a:ext>
                  </a:extLst>
                </p:cNvPr>
                <p:cNvCxnSpPr>
                  <a:cxnSpLocks/>
                </p:cNvCxnSpPr>
                <p:nvPr/>
              </p:nvCxnSpPr>
              <p:spPr>
                <a:xfrm rot="16200000">
                  <a:off x="10116801" y="5620608"/>
                  <a:ext cx="73152" cy="0"/>
                </a:xfrm>
                <a:prstGeom prst="line">
                  <a:avLst/>
                </a:prstGeom>
                <a:noFill/>
                <a:ln w="9525" cap="rnd" cmpd="sng" algn="ctr">
                  <a:solidFill>
                    <a:schemeClr val="tx1"/>
                  </a:solidFill>
                  <a:prstDash val="solid"/>
                </a:ln>
                <a:effectLst/>
              </p:spPr>
            </p:cxnSp>
            <p:cxnSp>
              <p:nvCxnSpPr>
                <p:cNvPr id="178" name="Straight Connector 177">
                  <a:extLst>
                    <a:ext uri="{FF2B5EF4-FFF2-40B4-BE49-F238E27FC236}">
                      <a16:creationId xmlns:a16="http://schemas.microsoft.com/office/drawing/2014/main" id="{88BDCB07-4A81-D3D5-7490-081135AD2405}"/>
                    </a:ext>
                  </a:extLst>
                </p:cNvPr>
                <p:cNvCxnSpPr>
                  <a:cxnSpLocks/>
                </p:cNvCxnSpPr>
                <p:nvPr/>
              </p:nvCxnSpPr>
              <p:spPr>
                <a:xfrm>
                  <a:off x="7150234" y="5620608"/>
                  <a:ext cx="2988468" cy="0"/>
                </a:xfrm>
                <a:prstGeom prst="line">
                  <a:avLst/>
                </a:prstGeom>
                <a:noFill/>
                <a:ln w="9525" cap="rnd" cmpd="sng" algn="ctr">
                  <a:solidFill>
                    <a:schemeClr val="tx1"/>
                  </a:solidFill>
                  <a:prstDash val="solid"/>
                </a:ln>
                <a:effectLst/>
              </p:spPr>
            </p:cxnSp>
            <p:cxnSp>
              <p:nvCxnSpPr>
                <p:cNvPr id="179" name="Straight Connector 178">
                  <a:extLst>
                    <a:ext uri="{FF2B5EF4-FFF2-40B4-BE49-F238E27FC236}">
                      <a16:creationId xmlns:a16="http://schemas.microsoft.com/office/drawing/2014/main" id="{9831720B-54E7-A5B3-FDCA-2117E799CB05}"/>
                    </a:ext>
                  </a:extLst>
                </p:cNvPr>
                <p:cNvCxnSpPr>
                  <a:cxnSpLocks/>
                </p:cNvCxnSpPr>
                <p:nvPr/>
              </p:nvCxnSpPr>
              <p:spPr>
                <a:xfrm rot="16200000">
                  <a:off x="7084385" y="5620608"/>
                  <a:ext cx="73152" cy="0"/>
                </a:xfrm>
                <a:prstGeom prst="line">
                  <a:avLst/>
                </a:prstGeom>
                <a:noFill/>
                <a:ln w="9525" cap="rnd" cmpd="sng" algn="ctr">
                  <a:solidFill>
                    <a:schemeClr val="tx1"/>
                  </a:solidFill>
                  <a:prstDash val="solid"/>
                </a:ln>
                <a:effectLst/>
              </p:spPr>
            </p:cxnSp>
          </p:grpSp>
          <p:sp>
            <p:nvSpPr>
              <p:cNvPr id="176" name="Oval 175">
                <a:extLst>
                  <a:ext uri="{FF2B5EF4-FFF2-40B4-BE49-F238E27FC236}">
                    <a16:creationId xmlns:a16="http://schemas.microsoft.com/office/drawing/2014/main" id="{5C440113-8166-7603-4CE1-3B93D9CB496B}"/>
                  </a:ext>
                </a:extLst>
              </p:cNvPr>
              <p:cNvSpPr/>
              <p:nvPr/>
            </p:nvSpPr>
            <p:spPr>
              <a:xfrm>
                <a:off x="8975887" y="3145669"/>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80" name="Group 179">
              <a:extLst>
                <a:ext uri="{FF2B5EF4-FFF2-40B4-BE49-F238E27FC236}">
                  <a16:creationId xmlns:a16="http://schemas.microsoft.com/office/drawing/2014/main" id="{6F1AC09A-394A-DE01-2A23-673F183DEE63}"/>
                </a:ext>
              </a:extLst>
            </p:cNvPr>
            <p:cNvGrpSpPr/>
            <p:nvPr/>
          </p:nvGrpSpPr>
          <p:grpSpPr>
            <a:xfrm>
              <a:off x="9274549" y="4513495"/>
              <a:ext cx="380627" cy="92203"/>
              <a:chOff x="8682355" y="3307927"/>
              <a:chExt cx="545080" cy="92203"/>
            </a:xfrm>
          </p:grpSpPr>
          <p:grpSp>
            <p:nvGrpSpPr>
              <p:cNvPr id="181" name="Group 180">
                <a:extLst>
                  <a:ext uri="{FF2B5EF4-FFF2-40B4-BE49-F238E27FC236}">
                    <a16:creationId xmlns:a16="http://schemas.microsoft.com/office/drawing/2014/main" id="{9D11EE41-BE0F-05B8-A46C-B08644B59438}"/>
                  </a:ext>
                </a:extLst>
              </p:cNvPr>
              <p:cNvGrpSpPr/>
              <p:nvPr/>
            </p:nvGrpSpPr>
            <p:grpSpPr>
              <a:xfrm>
                <a:off x="8682355" y="3307927"/>
                <a:ext cx="545080" cy="92203"/>
                <a:chOff x="7478437" y="5584032"/>
                <a:chExt cx="2661778" cy="73152"/>
              </a:xfrm>
            </p:grpSpPr>
            <p:cxnSp>
              <p:nvCxnSpPr>
                <p:cNvPr id="183" name="Straight Connector 182">
                  <a:extLst>
                    <a:ext uri="{FF2B5EF4-FFF2-40B4-BE49-F238E27FC236}">
                      <a16:creationId xmlns:a16="http://schemas.microsoft.com/office/drawing/2014/main" id="{7ACE3C5A-16F0-0409-7886-A834FC2A16E7}"/>
                    </a:ext>
                  </a:extLst>
                </p:cNvPr>
                <p:cNvCxnSpPr>
                  <a:cxnSpLocks/>
                </p:cNvCxnSpPr>
                <p:nvPr/>
              </p:nvCxnSpPr>
              <p:spPr>
                <a:xfrm rot="16200000">
                  <a:off x="10095435" y="5620608"/>
                  <a:ext cx="73152" cy="0"/>
                </a:xfrm>
                <a:prstGeom prst="line">
                  <a:avLst/>
                </a:prstGeom>
                <a:noFill/>
                <a:ln w="9525" cap="rnd" cmpd="sng" algn="ctr">
                  <a:solidFill>
                    <a:schemeClr val="tx1"/>
                  </a:solidFill>
                  <a:prstDash val="solid"/>
                </a:ln>
                <a:effectLst/>
              </p:spPr>
            </p:cxnSp>
            <p:cxnSp>
              <p:nvCxnSpPr>
                <p:cNvPr id="184" name="Straight Connector 183">
                  <a:extLst>
                    <a:ext uri="{FF2B5EF4-FFF2-40B4-BE49-F238E27FC236}">
                      <a16:creationId xmlns:a16="http://schemas.microsoft.com/office/drawing/2014/main" id="{18CB1798-B3A2-2F40-4251-06E3762FEBC5}"/>
                    </a:ext>
                  </a:extLst>
                </p:cNvPr>
                <p:cNvCxnSpPr>
                  <a:cxnSpLocks/>
                </p:cNvCxnSpPr>
                <p:nvPr/>
              </p:nvCxnSpPr>
              <p:spPr>
                <a:xfrm>
                  <a:off x="7503244" y="5620608"/>
                  <a:ext cx="2636971" cy="0"/>
                </a:xfrm>
                <a:prstGeom prst="line">
                  <a:avLst/>
                </a:prstGeom>
                <a:noFill/>
                <a:ln w="9525" cap="rnd" cmpd="sng" algn="ctr">
                  <a:solidFill>
                    <a:schemeClr val="tx1"/>
                  </a:solidFill>
                  <a:prstDash val="solid"/>
                </a:ln>
                <a:effectLst/>
              </p:spPr>
            </p:cxnSp>
            <p:cxnSp>
              <p:nvCxnSpPr>
                <p:cNvPr id="185" name="Straight Connector 184">
                  <a:extLst>
                    <a:ext uri="{FF2B5EF4-FFF2-40B4-BE49-F238E27FC236}">
                      <a16:creationId xmlns:a16="http://schemas.microsoft.com/office/drawing/2014/main" id="{A2B7155B-961A-3508-6695-CD1F1A9C06D5}"/>
                    </a:ext>
                  </a:extLst>
                </p:cNvPr>
                <p:cNvCxnSpPr>
                  <a:cxnSpLocks/>
                </p:cNvCxnSpPr>
                <p:nvPr/>
              </p:nvCxnSpPr>
              <p:spPr>
                <a:xfrm rot="16200000">
                  <a:off x="7441861" y="5620608"/>
                  <a:ext cx="73152" cy="0"/>
                </a:xfrm>
                <a:prstGeom prst="line">
                  <a:avLst/>
                </a:prstGeom>
                <a:noFill/>
                <a:ln w="9525" cap="rnd" cmpd="sng" algn="ctr">
                  <a:solidFill>
                    <a:schemeClr val="tx1"/>
                  </a:solidFill>
                  <a:prstDash val="solid"/>
                </a:ln>
                <a:effectLst/>
              </p:spPr>
            </p:cxnSp>
          </p:grpSp>
          <p:sp>
            <p:nvSpPr>
              <p:cNvPr id="182" name="Oval 181">
                <a:extLst>
                  <a:ext uri="{FF2B5EF4-FFF2-40B4-BE49-F238E27FC236}">
                    <a16:creationId xmlns:a16="http://schemas.microsoft.com/office/drawing/2014/main" id="{BD128547-FBBA-27EC-531C-A31168E85664}"/>
                  </a:ext>
                </a:extLst>
              </p:cNvPr>
              <p:cNvSpPr/>
              <p:nvPr/>
            </p:nvSpPr>
            <p:spPr>
              <a:xfrm>
                <a:off x="8915404" y="3328549"/>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87" name="Group 186">
              <a:extLst>
                <a:ext uri="{FF2B5EF4-FFF2-40B4-BE49-F238E27FC236}">
                  <a16:creationId xmlns:a16="http://schemas.microsoft.com/office/drawing/2014/main" id="{516C2046-3CE0-3310-3EE9-88091D63BEB3}"/>
                </a:ext>
              </a:extLst>
            </p:cNvPr>
            <p:cNvGrpSpPr/>
            <p:nvPr/>
          </p:nvGrpSpPr>
          <p:grpSpPr>
            <a:xfrm>
              <a:off x="9235115" y="2066276"/>
              <a:ext cx="713349" cy="92203"/>
              <a:chOff x="8622506" y="1224334"/>
              <a:chExt cx="1021557" cy="92203"/>
            </a:xfrm>
          </p:grpSpPr>
          <p:grpSp>
            <p:nvGrpSpPr>
              <p:cNvPr id="188" name="Group 187">
                <a:extLst>
                  <a:ext uri="{FF2B5EF4-FFF2-40B4-BE49-F238E27FC236}">
                    <a16:creationId xmlns:a16="http://schemas.microsoft.com/office/drawing/2014/main" id="{067D0B95-278D-42ED-F96F-8279FDD0368C}"/>
                  </a:ext>
                </a:extLst>
              </p:cNvPr>
              <p:cNvGrpSpPr/>
              <p:nvPr/>
            </p:nvGrpSpPr>
            <p:grpSpPr>
              <a:xfrm>
                <a:off x="8622506" y="1224334"/>
                <a:ext cx="1021557" cy="92203"/>
                <a:chOff x="7267575" y="5584032"/>
                <a:chExt cx="2988469" cy="73152"/>
              </a:xfrm>
            </p:grpSpPr>
            <p:cxnSp>
              <p:nvCxnSpPr>
                <p:cNvPr id="190" name="Straight Connector 189">
                  <a:extLst>
                    <a:ext uri="{FF2B5EF4-FFF2-40B4-BE49-F238E27FC236}">
                      <a16:creationId xmlns:a16="http://schemas.microsoft.com/office/drawing/2014/main" id="{840C3CEC-7695-B011-7766-56348E812461}"/>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91" name="Straight Connector 190">
                  <a:extLst>
                    <a:ext uri="{FF2B5EF4-FFF2-40B4-BE49-F238E27FC236}">
                      <a16:creationId xmlns:a16="http://schemas.microsoft.com/office/drawing/2014/main" id="{4C1E1FDD-DCAA-92B0-F377-513E29D81D3A}"/>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92" name="Straight Connector 191">
                  <a:extLst>
                    <a:ext uri="{FF2B5EF4-FFF2-40B4-BE49-F238E27FC236}">
                      <a16:creationId xmlns:a16="http://schemas.microsoft.com/office/drawing/2014/main" id="{35B09BB9-C665-7E74-5D4A-4949801CD527}"/>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89" name="Oval 188">
                <a:extLst>
                  <a:ext uri="{FF2B5EF4-FFF2-40B4-BE49-F238E27FC236}">
                    <a16:creationId xmlns:a16="http://schemas.microsoft.com/office/drawing/2014/main" id="{97F50E69-C98C-A3B7-BDCB-E0BBF512432D}"/>
                  </a:ext>
                </a:extLst>
              </p:cNvPr>
              <p:cNvSpPr/>
              <p:nvPr/>
            </p:nvSpPr>
            <p:spPr>
              <a:xfrm>
                <a:off x="9082089" y="1243051"/>
                <a:ext cx="73820"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93" name="Group 192">
              <a:extLst>
                <a:ext uri="{FF2B5EF4-FFF2-40B4-BE49-F238E27FC236}">
                  <a16:creationId xmlns:a16="http://schemas.microsoft.com/office/drawing/2014/main" id="{54D2FAE0-1BEA-E3C2-DABA-CE521ABFA7B9}"/>
                </a:ext>
              </a:extLst>
            </p:cNvPr>
            <p:cNvGrpSpPr/>
            <p:nvPr/>
          </p:nvGrpSpPr>
          <p:grpSpPr>
            <a:xfrm>
              <a:off x="9270035" y="2279610"/>
              <a:ext cx="603602" cy="92203"/>
              <a:chOff x="8672513" y="1421978"/>
              <a:chExt cx="864393" cy="92203"/>
            </a:xfrm>
          </p:grpSpPr>
          <p:grpSp>
            <p:nvGrpSpPr>
              <p:cNvPr id="194" name="Group 193">
                <a:extLst>
                  <a:ext uri="{FF2B5EF4-FFF2-40B4-BE49-F238E27FC236}">
                    <a16:creationId xmlns:a16="http://schemas.microsoft.com/office/drawing/2014/main" id="{25C6C4A7-7FEC-266B-FC3C-EE3B746434E6}"/>
                  </a:ext>
                </a:extLst>
              </p:cNvPr>
              <p:cNvGrpSpPr/>
              <p:nvPr/>
            </p:nvGrpSpPr>
            <p:grpSpPr>
              <a:xfrm>
                <a:off x="8672513" y="1421978"/>
                <a:ext cx="864393" cy="92203"/>
                <a:chOff x="7267575" y="5584032"/>
                <a:chExt cx="2988469" cy="73152"/>
              </a:xfrm>
            </p:grpSpPr>
            <p:cxnSp>
              <p:nvCxnSpPr>
                <p:cNvPr id="196" name="Straight Connector 195">
                  <a:extLst>
                    <a:ext uri="{FF2B5EF4-FFF2-40B4-BE49-F238E27FC236}">
                      <a16:creationId xmlns:a16="http://schemas.microsoft.com/office/drawing/2014/main" id="{441FE341-8B67-BCAD-6AAB-4223D58EB04E}"/>
                    </a:ext>
                  </a:extLst>
                </p:cNvPr>
                <p:cNvCxnSpPr>
                  <a:cxnSpLocks/>
                </p:cNvCxnSpPr>
                <p:nvPr/>
              </p:nvCxnSpPr>
              <p:spPr>
                <a:xfrm rot="16200000">
                  <a:off x="10219468" y="5620608"/>
                  <a:ext cx="73152" cy="0"/>
                </a:xfrm>
                <a:prstGeom prst="line">
                  <a:avLst/>
                </a:prstGeom>
                <a:noFill/>
                <a:ln w="9525" cap="rnd" cmpd="sng" algn="ctr">
                  <a:solidFill>
                    <a:schemeClr val="tx1"/>
                  </a:solidFill>
                  <a:prstDash val="solid"/>
                </a:ln>
                <a:effectLst/>
              </p:spPr>
            </p:cxnSp>
            <p:cxnSp>
              <p:nvCxnSpPr>
                <p:cNvPr id="197" name="Straight Connector 196">
                  <a:extLst>
                    <a:ext uri="{FF2B5EF4-FFF2-40B4-BE49-F238E27FC236}">
                      <a16:creationId xmlns:a16="http://schemas.microsoft.com/office/drawing/2014/main" id="{0D29BFE1-0A69-A0CC-ED67-041E9ACC6042}"/>
                    </a:ext>
                  </a:extLst>
                </p:cNvPr>
                <p:cNvCxnSpPr>
                  <a:cxnSpLocks/>
                </p:cNvCxnSpPr>
                <p:nvPr/>
              </p:nvCxnSpPr>
              <p:spPr>
                <a:xfrm>
                  <a:off x="7267575" y="5620608"/>
                  <a:ext cx="2988469" cy="0"/>
                </a:xfrm>
                <a:prstGeom prst="line">
                  <a:avLst/>
                </a:prstGeom>
                <a:noFill/>
                <a:ln w="9525" cap="rnd" cmpd="sng" algn="ctr">
                  <a:solidFill>
                    <a:schemeClr val="tx1"/>
                  </a:solidFill>
                  <a:prstDash val="solid"/>
                </a:ln>
                <a:effectLst/>
              </p:spPr>
            </p:cxnSp>
            <p:cxnSp>
              <p:nvCxnSpPr>
                <p:cNvPr id="198" name="Straight Connector 197">
                  <a:extLst>
                    <a:ext uri="{FF2B5EF4-FFF2-40B4-BE49-F238E27FC236}">
                      <a16:creationId xmlns:a16="http://schemas.microsoft.com/office/drawing/2014/main" id="{5F5A696B-05C1-642A-F6BE-BE8687F20495}"/>
                    </a:ext>
                  </a:extLst>
                </p:cNvPr>
                <p:cNvCxnSpPr>
                  <a:cxnSpLocks/>
                </p:cNvCxnSpPr>
                <p:nvPr/>
              </p:nvCxnSpPr>
              <p:spPr>
                <a:xfrm rot="16200000">
                  <a:off x="7230999" y="5620608"/>
                  <a:ext cx="73152" cy="0"/>
                </a:xfrm>
                <a:prstGeom prst="line">
                  <a:avLst/>
                </a:prstGeom>
                <a:noFill/>
                <a:ln w="9525" cap="rnd" cmpd="sng" algn="ctr">
                  <a:solidFill>
                    <a:schemeClr val="tx1"/>
                  </a:solidFill>
                  <a:prstDash val="solid"/>
                </a:ln>
                <a:effectLst/>
              </p:spPr>
            </p:cxnSp>
          </p:grpSp>
          <p:sp>
            <p:nvSpPr>
              <p:cNvPr id="195" name="Oval 194">
                <a:extLst>
                  <a:ext uri="{FF2B5EF4-FFF2-40B4-BE49-F238E27FC236}">
                    <a16:creationId xmlns:a16="http://schemas.microsoft.com/office/drawing/2014/main" id="{96CC44DB-E232-3A47-BA67-5CBE9D5C6EEC}"/>
                  </a:ext>
                </a:extLst>
              </p:cNvPr>
              <p:cNvSpPr/>
              <p:nvPr/>
            </p:nvSpPr>
            <p:spPr>
              <a:xfrm>
                <a:off x="9101139" y="1440695"/>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nvGrpSpPr>
            <p:cNvPr id="199" name="Group 198">
              <a:extLst>
                <a:ext uri="{FF2B5EF4-FFF2-40B4-BE49-F238E27FC236}">
                  <a16:creationId xmlns:a16="http://schemas.microsoft.com/office/drawing/2014/main" id="{2E11DD02-C186-9760-C7D3-84AFD9B2FB3C}"/>
                </a:ext>
              </a:extLst>
            </p:cNvPr>
            <p:cNvGrpSpPr/>
            <p:nvPr/>
          </p:nvGrpSpPr>
          <p:grpSpPr>
            <a:xfrm>
              <a:off x="9329762" y="2479036"/>
              <a:ext cx="247402" cy="92203"/>
              <a:chOff x="8863590" y="1607716"/>
              <a:chExt cx="354292" cy="92203"/>
            </a:xfrm>
          </p:grpSpPr>
          <p:grpSp>
            <p:nvGrpSpPr>
              <p:cNvPr id="200" name="Group 199">
                <a:extLst>
                  <a:ext uri="{FF2B5EF4-FFF2-40B4-BE49-F238E27FC236}">
                    <a16:creationId xmlns:a16="http://schemas.microsoft.com/office/drawing/2014/main" id="{99E638B2-2771-1762-668A-E67FB149B39B}"/>
                  </a:ext>
                </a:extLst>
              </p:cNvPr>
              <p:cNvGrpSpPr/>
              <p:nvPr/>
            </p:nvGrpSpPr>
            <p:grpSpPr>
              <a:xfrm>
                <a:off x="8863590" y="1607716"/>
                <a:ext cx="354292" cy="92203"/>
                <a:chOff x="7576219" y="5584032"/>
                <a:chExt cx="2268552" cy="73152"/>
              </a:xfrm>
            </p:grpSpPr>
            <p:cxnSp>
              <p:nvCxnSpPr>
                <p:cNvPr id="202" name="Straight Connector 201">
                  <a:extLst>
                    <a:ext uri="{FF2B5EF4-FFF2-40B4-BE49-F238E27FC236}">
                      <a16:creationId xmlns:a16="http://schemas.microsoft.com/office/drawing/2014/main" id="{48ED3771-B8C7-9A33-4B39-E4F04EE7F760}"/>
                    </a:ext>
                  </a:extLst>
                </p:cNvPr>
                <p:cNvCxnSpPr>
                  <a:cxnSpLocks/>
                </p:cNvCxnSpPr>
                <p:nvPr/>
              </p:nvCxnSpPr>
              <p:spPr>
                <a:xfrm rot="16200000">
                  <a:off x="9808195" y="5620608"/>
                  <a:ext cx="73152" cy="0"/>
                </a:xfrm>
                <a:prstGeom prst="line">
                  <a:avLst/>
                </a:prstGeom>
                <a:noFill/>
                <a:ln w="9525" cap="rnd" cmpd="sng" algn="ctr">
                  <a:solidFill>
                    <a:schemeClr val="tx1"/>
                  </a:solidFill>
                  <a:prstDash val="solid"/>
                </a:ln>
                <a:effectLst/>
              </p:spPr>
            </p:cxnSp>
            <p:cxnSp>
              <p:nvCxnSpPr>
                <p:cNvPr id="203" name="Straight Connector 202">
                  <a:extLst>
                    <a:ext uri="{FF2B5EF4-FFF2-40B4-BE49-F238E27FC236}">
                      <a16:creationId xmlns:a16="http://schemas.microsoft.com/office/drawing/2014/main" id="{F498589C-BC50-FE12-E9F2-EC562749BA5A}"/>
                    </a:ext>
                  </a:extLst>
                </p:cNvPr>
                <p:cNvCxnSpPr>
                  <a:cxnSpLocks/>
                </p:cNvCxnSpPr>
                <p:nvPr/>
              </p:nvCxnSpPr>
              <p:spPr>
                <a:xfrm>
                  <a:off x="7576219" y="5620608"/>
                  <a:ext cx="2263839" cy="0"/>
                </a:xfrm>
                <a:prstGeom prst="line">
                  <a:avLst/>
                </a:prstGeom>
                <a:noFill/>
                <a:ln w="9525" cap="rnd" cmpd="sng" algn="ctr">
                  <a:solidFill>
                    <a:schemeClr val="tx1"/>
                  </a:solidFill>
                  <a:prstDash val="solid"/>
                </a:ln>
                <a:effectLst/>
              </p:spPr>
            </p:cxnSp>
            <p:cxnSp>
              <p:nvCxnSpPr>
                <p:cNvPr id="204" name="Straight Connector 203">
                  <a:extLst>
                    <a:ext uri="{FF2B5EF4-FFF2-40B4-BE49-F238E27FC236}">
                      <a16:creationId xmlns:a16="http://schemas.microsoft.com/office/drawing/2014/main" id="{E90E3C01-6971-2D2F-E101-D16C4841DDB2}"/>
                    </a:ext>
                  </a:extLst>
                </p:cNvPr>
                <p:cNvCxnSpPr>
                  <a:cxnSpLocks/>
                </p:cNvCxnSpPr>
                <p:nvPr/>
              </p:nvCxnSpPr>
              <p:spPr>
                <a:xfrm rot="16200000">
                  <a:off x="7539735" y="5620608"/>
                  <a:ext cx="73152" cy="0"/>
                </a:xfrm>
                <a:prstGeom prst="line">
                  <a:avLst/>
                </a:prstGeom>
                <a:noFill/>
                <a:ln w="9525" cap="rnd" cmpd="sng" algn="ctr">
                  <a:solidFill>
                    <a:schemeClr val="tx1"/>
                  </a:solidFill>
                  <a:prstDash val="solid"/>
                </a:ln>
                <a:effectLst/>
              </p:spPr>
            </p:cxnSp>
          </p:grpSp>
          <p:sp>
            <p:nvSpPr>
              <p:cNvPr id="201" name="Oval 200">
                <a:extLst>
                  <a:ext uri="{FF2B5EF4-FFF2-40B4-BE49-F238E27FC236}">
                    <a16:creationId xmlns:a16="http://schemas.microsoft.com/office/drawing/2014/main" id="{0FC66EF2-F7F7-5D2E-4BDD-1A6EBF0C091F}"/>
                  </a:ext>
                </a:extLst>
              </p:cNvPr>
              <p:cNvSpPr/>
              <p:nvPr/>
            </p:nvSpPr>
            <p:spPr>
              <a:xfrm>
                <a:off x="9017797" y="1628338"/>
                <a:ext cx="73818" cy="50400"/>
              </a:xfrm>
              <a:prstGeom prst="ellipse">
                <a:avLst/>
              </a:prstGeom>
              <a:solidFill>
                <a:srgbClr val="595454"/>
              </a:solidFill>
              <a:ln>
                <a:solidFill>
                  <a:schemeClr val="tx1"/>
                </a:solid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PH" sz="2000" b="0" i="0" u="none" strike="noStrike" kern="0" cap="none" spc="0" normalizeH="0" baseline="0" noProof="0" dirty="0">
                  <a:ln>
                    <a:noFill/>
                  </a:ln>
                  <a:solidFill>
                    <a:srgbClr val="000000"/>
                  </a:solidFill>
                  <a:effectLst/>
                  <a:uLnTx/>
                  <a:uFillTx/>
                  <a:latin typeface="Arial"/>
                  <a:ea typeface="MS PGothic" charset="0"/>
                  <a:cs typeface="+mn-cs"/>
                </a:endParaRPr>
              </a:p>
            </p:txBody>
          </p:sp>
        </p:grpSp>
      </p:grpSp>
      <p:sp>
        <p:nvSpPr>
          <p:cNvPr id="207" name="Rectangle 206">
            <a:extLst>
              <a:ext uri="{FF2B5EF4-FFF2-40B4-BE49-F238E27FC236}">
                <a16:creationId xmlns:a16="http://schemas.microsoft.com/office/drawing/2014/main" id="{C2D18A4E-E817-2004-908D-A0A92224D6CF}"/>
              </a:ext>
            </a:extLst>
          </p:cNvPr>
          <p:cNvSpPr/>
          <p:nvPr/>
        </p:nvSpPr>
        <p:spPr>
          <a:xfrm>
            <a:off x="307108" y="4761924"/>
            <a:ext cx="5635070" cy="254168"/>
          </a:xfrm>
          <a:prstGeom prst="rect">
            <a:avLst/>
          </a:prstGeom>
          <a:noFill/>
          <a:ln w="28575">
            <a:solidFill>
              <a:srgbClr val="BE2BBB"/>
            </a:solidFill>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950" b="1" i="0" u="none" strike="noStrike" kern="0" cap="none" spc="0" normalizeH="0" baseline="0" noProof="0" dirty="0">
              <a:ln>
                <a:noFill/>
              </a:ln>
              <a:solidFill>
                <a:srgbClr val="141212"/>
              </a:solidFill>
              <a:effectLst/>
              <a:uLnTx/>
              <a:uFillTx/>
              <a:latin typeface="Arial"/>
              <a:ea typeface="MS PGothic" charset="0"/>
              <a:cs typeface="+mn-cs"/>
            </a:endParaRPr>
          </a:p>
        </p:txBody>
      </p:sp>
      <p:grpSp>
        <p:nvGrpSpPr>
          <p:cNvPr id="213" name="Group 212">
            <a:extLst>
              <a:ext uri="{FF2B5EF4-FFF2-40B4-BE49-F238E27FC236}">
                <a16:creationId xmlns:a16="http://schemas.microsoft.com/office/drawing/2014/main" id="{16639867-359C-DEBB-EA69-304E25A4FED8}"/>
              </a:ext>
            </a:extLst>
          </p:cNvPr>
          <p:cNvGrpSpPr/>
          <p:nvPr/>
        </p:nvGrpSpPr>
        <p:grpSpPr>
          <a:xfrm>
            <a:off x="6093216" y="3552764"/>
            <a:ext cx="5652000" cy="2241670"/>
            <a:chOff x="6093216" y="3552764"/>
            <a:chExt cx="5652000" cy="2241670"/>
          </a:xfrm>
        </p:grpSpPr>
        <p:sp>
          <p:nvSpPr>
            <p:cNvPr id="205" name="Rectangle 204">
              <a:extLst>
                <a:ext uri="{FF2B5EF4-FFF2-40B4-BE49-F238E27FC236}">
                  <a16:creationId xmlns:a16="http://schemas.microsoft.com/office/drawing/2014/main" id="{17B030F5-DBB8-09DA-5C6E-8C1DE2792BAC}"/>
                </a:ext>
              </a:extLst>
            </p:cNvPr>
            <p:cNvSpPr/>
            <p:nvPr/>
          </p:nvSpPr>
          <p:spPr>
            <a:xfrm>
              <a:off x="6093216" y="3552764"/>
              <a:ext cx="5652000" cy="206795"/>
            </a:xfrm>
            <a:prstGeom prst="rect">
              <a:avLst/>
            </a:prstGeom>
            <a:noFill/>
            <a:ln w="28575">
              <a:solidFill>
                <a:srgbClr val="BE2BBB"/>
              </a:solidFill>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9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206" name="Rectangle 205">
              <a:extLst>
                <a:ext uri="{FF2B5EF4-FFF2-40B4-BE49-F238E27FC236}">
                  <a16:creationId xmlns:a16="http://schemas.microsoft.com/office/drawing/2014/main" id="{BDFB1AEE-0682-4E13-A68B-2C140B1D13A1}"/>
                </a:ext>
              </a:extLst>
            </p:cNvPr>
            <p:cNvSpPr/>
            <p:nvPr/>
          </p:nvSpPr>
          <p:spPr>
            <a:xfrm>
              <a:off x="6093216" y="4903515"/>
              <a:ext cx="5652000" cy="205200"/>
            </a:xfrm>
            <a:prstGeom prst="rect">
              <a:avLst/>
            </a:prstGeom>
            <a:noFill/>
            <a:ln w="28575">
              <a:solidFill>
                <a:srgbClr val="BE2BBB"/>
              </a:solidFill>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950" b="1" i="0" u="none" strike="noStrike" kern="0" cap="none" spc="0" normalizeH="0" baseline="0" noProof="0" dirty="0">
                <a:ln>
                  <a:noFill/>
                </a:ln>
                <a:solidFill>
                  <a:srgbClr val="000000"/>
                </a:solidFill>
                <a:effectLst/>
                <a:uLnTx/>
                <a:uFillTx/>
                <a:latin typeface="Arial"/>
                <a:ea typeface="MS PGothic" charset="0"/>
                <a:cs typeface="+mn-cs"/>
              </a:endParaRPr>
            </a:p>
          </p:txBody>
        </p:sp>
        <p:sp>
          <p:nvSpPr>
            <p:cNvPr id="208" name="Rectangle 207">
              <a:extLst>
                <a:ext uri="{FF2B5EF4-FFF2-40B4-BE49-F238E27FC236}">
                  <a16:creationId xmlns:a16="http://schemas.microsoft.com/office/drawing/2014/main" id="{E93702DD-16B0-BD8F-2793-7E02BD1C2C12}"/>
                </a:ext>
              </a:extLst>
            </p:cNvPr>
            <p:cNvSpPr/>
            <p:nvPr/>
          </p:nvSpPr>
          <p:spPr>
            <a:xfrm>
              <a:off x="6093216" y="5589234"/>
              <a:ext cx="5652000" cy="205200"/>
            </a:xfrm>
            <a:prstGeom prst="rect">
              <a:avLst/>
            </a:prstGeom>
            <a:noFill/>
            <a:ln w="57150">
              <a:solidFill>
                <a:srgbClr val="009FBA"/>
              </a:solidFill>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950" b="1" i="0" u="none" strike="noStrike" kern="0" cap="none" spc="0" normalizeH="0" baseline="0" noProof="0" dirty="0">
                <a:ln>
                  <a:noFill/>
                </a:ln>
                <a:solidFill>
                  <a:srgbClr val="000000"/>
                </a:solidFill>
                <a:effectLst/>
                <a:uLnTx/>
                <a:uFillTx/>
                <a:latin typeface="Arial"/>
                <a:ea typeface="MS PGothic" charset="0"/>
                <a:cs typeface="+mn-cs"/>
              </a:endParaRPr>
            </a:p>
          </p:txBody>
        </p:sp>
      </p:grpSp>
      <p:sp>
        <p:nvSpPr>
          <p:cNvPr id="214" name="TextBox 213">
            <a:extLst>
              <a:ext uri="{FF2B5EF4-FFF2-40B4-BE49-F238E27FC236}">
                <a16:creationId xmlns:a16="http://schemas.microsoft.com/office/drawing/2014/main" id="{98DF1DA4-E410-DD13-84A1-9C6EAE10BD5F}"/>
              </a:ext>
            </a:extLst>
          </p:cNvPr>
          <p:cNvSpPr txBox="1"/>
          <p:nvPr/>
        </p:nvSpPr>
        <p:spPr>
          <a:xfrm>
            <a:off x="56071" y="6192531"/>
            <a:ext cx="12066102" cy="374571"/>
          </a:xfrm>
          <a:prstGeom prst="round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mn-cs"/>
              </a:rPr>
              <a:t>Treatment benefit with IberDd was consistent across prespecified subgroups, including LEN-exposed/-refractory patients</a:t>
            </a:r>
          </a:p>
        </p:txBody>
      </p:sp>
    </p:spTree>
    <p:extLst>
      <p:ext uri="{BB962C8B-B14F-4D97-AF65-F5344CB8AC3E}">
        <p14:creationId xmlns:p14="http://schemas.microsoft.com/office/powerpoint/2010/main" val="231758900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1000"/>
                                        <p:tgtEl>
                                          <p:spTgt spid="1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86"/>
                                        </p:tgtEl>
                                        <p:attrNameLst>
                                          <p:attrName>style.visibility</p:attrName>
                                        </p:attrNameLst>
                                      </p:cBhvr>
                                      <p:to>
                                        <p:strVal val="visible"/>
                                      </p:to>
                                    </p:set>
                                    <p:animEffect transition="in" filter="barn(outVertical)">
                                      <p:cBhvr>
                                        <p:cTn id="10" dur="1000"/>
                                        <p:tgtEl>
                                          <p:spTgt spid="186"/>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207"/>
                                        </p:tgtEl>
                                        <p:attrNameLst>
                                          <p:attrName>style.visibility</p:attrName>
                                        </p:attrNameLst>
                                      </p:cBhvr>
                                      <p:to>
                                        <p:strVal val="visible"/>
                                      </p:to>
                                    </p:set>
                                    <p:animEffect transition="in" filter="barn(outVertical)">
                                      <p:cBhvr>
                                        <p:cTn id="13" dur="1000"/>
                                        <p:tgtEl>
                                          <p:spTgt spid="207"/>
                                        </p:tgtEl>
                                      </p:cBhvr>
                                    </p:animEffect>
                                  </p:childTnLst>
                                </p:cTn>
                              </p:par>
                              <p:par>
                                <p:cTn id="14" presetID="10" presetClass="entr" presetSubtype="0" fill="hold" nodeType="withEffect">
                                  <p:stCondLst>
                                    <p:cond delay="0"/>
                                  </p:stCondLst>
                                  <p:childTnLst>
                                    <p:set>
                                      <p:cBhvr>
                                        <p:cTn id="15" dur="1" fill="hold">
                                          <p:stCondLst>
                                            <p:cond delay="0"/>
                                          </p:stCondLst>
                                        </p:cTn>
                                        <p:tgtEl>
                                          <p:spTgt spid="211"/>
                                        </p:tgtEl>
                                        <p:attrNameLst>
                                          <p:attrName>style.visibility</p:attrName>
                                        </p:attrNameLst>
                                      </p:cBhvr>
                                      <p:to>
                                        <p:strVal val="visible"/>
                                      </p:to>
                                    </p:set>
                                    <p:animEffect transition="in" filter="fade">
                                      <p:cBhvr>
                                        <p:cTn id="16" dur="1000"/>
                                        <p:tgtEl>
                                          <p:spTgt spid="211"/>
                                        </p:tgtEl>
                                      </p:cBhvr>
                                    </p:animEffect>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barn(outVertical)">
                                      <p:cBhvr>
                                        <p:cTn id="20" dur="1000"/>
                                        <p:tgtEl>
                                          <p:spTgt spid="105"/>
                                        </p:tgtEl>
                                      </p:cBhvr>
                                    </p:animEffect>
                                  </p:childTnLst>
                                </p:cTn>
                              </p:par>
                              <p:par>
                                <p:cTn id="21" presetID="10" presetClass="entr" presetSubtype="0" fill="hold" nodeType="withEffect">
                                  <p:stCondLst>
                                    <p:cond delay="0"/>
                                  </p:stCondLst>
                                  <p:childTnLst>
                                    <p:set>
                                      <p:cBhvr>
                                        <p:cTn id="22" dur="1" fill="hold">
                                          <p:stCondLst>
                                            <p:cond delay="0"/>
                                          </p:stCondLst>
                                        </p:cTn>
                                        <p:tgtEl>
                                          <p:spTgt spid="212"/>
                                        </p:tgtEl>
                                        <p:attrNameLst>
                                          <p:attrName>style.visibility</p:attrName>
                                        </p:attrNameLst>
                                      </p:cBhvr>
                                      <p:to>
                                        <p:strVal val="visible"/>
                                      </p:to>
                                    </p:set>
                                    <p:animEffect transition="in" filter="fade">
                                      <p:cBhvr>
                                        <p:cTn id="23" dur="1000"/>
                                        <p:tgtEl>
                                          <p:spTgt spid="212"/>
                                        </p:tgtEl>
                                      </p:cBhvr>
                                    </p:animEffect>
                                  </p:childTnLst>
                                </p:cTn>
                              </p:par>
                              <p:par>
                                <p:cTn id="24" presetID="16" presetClass="entr" presetSubtype="37" fill="hold" nodeType="withEffect">
                                  <p:stCondLst>
                                    <p:cond delay="0"/>
                                  </p:stCondLst>
                                  <p:childTnLst>
                                    <p:set>
                                      <p:cBhvr>
                                        <p:cTn id="25" dur="1" fill="hold">
                                          <p:stCondLst>
                                            <p:cond delay="0"/>
                                          </p:stCondLst>
                                        </p:cTn>
                                        <p:tgtEl>
                                          <p:spTgt spid="213"/>
                                        </p:tgtEl>
                                        <p:attrNameLst>
                                          <p:attrName>style.visibility</p:attrName>
                                        </p:attrNameLst>
                                      </p:cBhvr>
                                      <p:to>
                                        <p:strVal val="visible"/>
                                      </p:to>
                                    </p:set>
                                    <p:animEffect transition="in" filter="barn(outVertical)">
                                      <p:cBhvr>
                                        <p:cTn id="26" dur="1000"/>
                                        <p:tgtEl>
                                          <p:spTgt spid="213"/>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214"/>
                                        </p:tgtEl>
                                        <p:attrNameLst>
                                          <p:attrName>style.visibility</p:attrName>
                                        </p:attrNameLst>
                                      </p:cBhvr>
                                      <p:to>
                                        <p:strVal val="visible"/>
                                      </p:to>
                                    </p:set>
                                    <p:animEffect transition="in" filter="fade">
                                      <p:cBhvr>
                                        <p:cTn id="30" dur="10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animBg="1"/>
      <p:bldP spid="207" grpId="0" animBg="1"/>
      <p:bldP spid="214"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05D59-BA03-F02D-01BB-62DC999082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F4B516-2885-89A6-90D0-C52AF0C67430}"/>
              </a:ext>
            </a:extLst>
          </p:cNvPr>
          <p:cNvSpPr>
            <a:spLocks noGrp="1"/>
          </p:cNvSpPr>
          <p:nvPr>
            <p:ph type="title"/>
          </p:nvPr>
        </p:nvSpPr>
        <p:spPr>
          <a:xfrm>
            <a:off x="767408" y="404664"/>
            <a:ext cx="10446011" cy="1196752"/>
          </a:xfrm>
        </p:spPr>
        <p:txBody>
          <a:bodyPr/>
          <a:lstStyle/>
          <a:p>
            <a:pPr algn="l"/>
            <a:r>
              <a:rPr lang="en-US" dirty="0">
                <a:solidFill>
                  <a:srgbClr val="0432FF"/>
                </a:solidFill>
              </a:rPr>
              <a:t>Superior PFS with </a:t>
            </a:r>
            <a:r>
              <a:rPr lang="en-US" dirty="0" err="1">
                <a:solidFill>
                  <a:srgbClr val="0432FF"/>
                </a:solidFill>
              </a:rPr>
              <a:t>Iberdomide</a:t>
            </a:r>
            <a:r>
              <a:rPr lang="en-US" dirty="0">
                <a:solidFill>
                  <a:srgbClr val="0432FF"/>
                </a:solidFill>
              </a:rPr>
              <a:t>, Daratumumab and Dexamethasone versus Standard Therapy for R/R MM </a:t>
            </a:r>
            <a:br>
              <a:rPr lang="en-US" dirty="0">
                <a:solidFill>
                  <a:srgbClr val="0432FF"/>
                </a:solidFill>
              </a:rPr>
            </a:br>
            <a:r>
              <a:rPr lang="en-US" dirty="0">
                <a:solidFill>
                  <a:srgbClr val="0432FF"/>
                </a:solidFill>
              </a:rPr>
              <a:t>in the Phase III EXCALIBER-RRMM Trial </a:t>
            </a:r>
            <a:br>
              <a:rPr lang="en-US" dirty="0">
                <a:solidFill>
                  <a:srgbClr val="0432FF"/>
                </a:solidFill>
              </a:rPr>
            </a:br>
            <a:r>
              <a:rPr lang="en-US" sz="2400" dirty="0">
                <a:solidFill>
                  <a:srgbClr val="0432FF"/>
                </a:solidFill>
              </a:rPr>
              <a:t>Press Release: October 8, 2026</a:t>
            </a:r>
          </a:p>
        </p:txBody>
      </p:sp>
      <p:sp>
        <p:nvSpPr>
          <p:cNvPr id="4" name="Content Placeholder 3">
            <a:extLst>
              <a:ext uri="{FF2B5EF4-FFF2-40B4-BE49-F238E27FC236}">
                <a16:creationId xmlns:a16="http://schemas.microsoft.com/office/drawing/2014/main" id="{9D4A617A-76E0-E1A3-F2A3-598DCAC49002}"/>
              </a:ext>
            </a:extLst>
          </p:cNvPr>
          <p:cNvSpPr>
            <a:spLocks noGrp="1"/>
          </p:cNvSpPr>
          <p:nvPr>
            <p:ph idx="1"/>
          </p:nvPr>
        </p:nvSpPr>
        <p:spPr>
          <a:xfrm>
            <a:off x="767408" y="1905438"/>
            <a:ext cx="11007039" cy="3193000"/>
          </a:xfrm>
        </p:spPr>
        <p:txBody>
          <a:bodyPr wrap="square"/>
          <a:lstStyle/>
          <a:p>
            <a:pPr marL="9525" indent="0">
              <a:buNone/>
            </a:pPr>
            <a:r>
              <a:rPr lang="en-US" sz="1800" b="0" dirty="0"/>
              <a:t>Positive topline results were announced from the Phase 3 EXCALIBER-RRMM study, evaluating </a:t>
            </a:r>
            <a:r>
              <a:rPr lang="en-US" sz="1800" b="0" dirty="0" err="1"/>
              <a:t>iberdomide</a:t>
            </a:r>
            <a:r>
              <a:rPr lang="en-US" sz="1800" b="0" dirty="0"/>
              <a:t> in combination with daratumumab and dexamethasone (</a:t>
            </a:r>
            <a:r>
              <a:rPr lang="en-US" sz="1800" b="0" dirty="0" err="1"/>
              <a:t>ZDd</a:t>
            </a:r>
            <a:r>
              <a:rPr lang="en-US" sz="1800" b="0" dirty="0"/>
              <a:t>) in 800 patients with multiple myeloma (MM), as early as first relapse. </a:t>
            </a:r>
          </a:p>
          <a:p>
            <a:pPr marL="9525" indent="0">
              <a:buNone/>
            </a:pPr>
            <a:r>
              <a:rPr lang="en-US" sz="1800" b="0" dirty="0"/>
              <a:t>“Results showed </a:t>
            </a:r>
            <a:r>
              <a:rPr lang="en-US" sz="1800" b="0" dirty="0" err="1"/>
              <a:t>ZDd</a:t>
            </a:r>
            <a:r>
              <a:rPr lang="en-US" sz="1800" b="0" dirty="0"/>
              <a:t> demonstrated a statistically significant improvement in the dual-primary endpoint of progression-free survival (PFS), with median PFS of 42 months for </a:t>
            </a:r>
            <a:r>
              <a:rPr lang="en-US" sz="1800" b="0" dirty="0" err="1"/>
              <a:t>ZDd</a:t>
            </a:r>
            <a:r>
              <a:rPr lang="en-US" sz="1800" b="0" dirty="0"/>
              <a:t> vs. 20 months for daratumumab, bortezomib and dexamethasone (</a:t>
            </a:r>
            <a:r>
              <a:rPr lang="en-US" sz="1800" b="0" dirty="0" err="1"/>
              <a:t>DVd</a:t>
            </a:r>
            <a:r>
              <a:rPr lang="en-US" sz="1800" b="0" dirty="0"/>
              <a:t>) [HR:0.49, p&lt;0.000001], representing a 51% reduction in the risk of disease progression or death. Median follow-up was 23 months. The safety profile of </a:t>
            </a:r>
            <a:r>
              <a:rPr lang="en-US" sz="1800" b="0" dirty="0" err="1"/>
              <a:t>iberdomide</a:t>
            </a:r>
            <a:r>
              <a:rPr lang="en-US" sz="1800" b="0" dirty="0"/>
              <a:t> in combination with standard therapies remained consistent with previously reported safety findings from the study.</a:t>
            </a:r>
          </a:p>
          <a:p>
            <a:pPr marL="9525" indent="0">
              <a:buNone/>
            </a:pPr>
            <a:r>
              <a:rPr lang="en-US" sz="1800" b="0" dirty="0"/>
              <a:t>These results build on the previously reported improvement in minimal residual disease (MRD)-negative complete response vs. </a:t>
            </a:r>
            <a:r>
              <a:rPr lang="en-US" sz="1800" b="0" dirty="0" err="1"/>
              <a:t>DVd</a:t>
            </a:r>
            <a:r>
              <a:rPr lang="en-US" sz="1800" b="0" dirty="0"/>
              <a:t>, the other dual-primary endpoint, which supported the U.S Food and Drug Administration approval of </a:t>
            </a:r>
            <a:r>
              <a:rPr lang="en-US" sz="1800" b="0" dirty="0" err="1"/>
              <a:t>iberdomide</a:t>
            </a:r>
            <a:r>
              <a:rPr lang="en-US" sz="1800" b="0" dirty="0"/>
              <a:t> for RRMM. Detailed MRD results were presented at the International Myeloma Society 23rd annual meeting and simultaneously published in </a:t>
            </a:r>
            <a:r>
              <a:rPr lang="en-US" sz="1800" b="0" i="1" dirty="0"/>
              <a:t>Lancet Oncology</a:t>
            </a:r>
            <a:r>
              <a:rPr lang="en-US" sz="1800" b="0" dirty="0"/>
              <a:t>.”</a:t>
            </a:r>
          </a:p>
        </p:txBody>
      </p:sp>
      <p:sp>
        <p:nvSpPr>
          <p:cNvPr id="5" name="TextBox 4">
            <a:extLst>
              <a:ext uri="{FF2B5EF4-FFF2-40B4-BE49-F238E27FC236}">
                <a16:creationId xmlns:a16="http://schemas.microsoft.com/office/drawing/2014/main" id="{77F971B6-BF25-3D76-23C5-1D073CAB654B}"/>
              </a:ext>
            </a:extLst>
          </p:cNvPr>
          <p:cNvSpPr txBox="1"/>
          <p:nvPr/>
        </p:nvSpPr>
        <p:spPr>
          <a:xfrm>
            <a:off x="340469" y="6073170"/>
            <a:ext cx="10729192"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news.bms.com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/news/corporate-financial/2026/Bristol-Myers-Squibb-Announces-ZENBEXUSTM-iberdomide-in-Combination-with-Daratumumab-and-Dexamethasone-ZDd-Demonstrates-Superior-Progression-Free-Survival-vs--Standard-of-Care-in-Relapsed-and-Refractory-Multiple-Myeloma-in-Phase-3---/</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default.aspx</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93857828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0E0BAA27-4D94-215A-879C-9194603C3CF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25396" y="1360149"/>
            <a:ext cx="9766638" cy="2572735"/>
          </a:xfrm>
          <a:prstGeom prst="rect">
            <a:avLst/>
          </a:prstGeom>
        </p:spPr>
      </p:pic>
      <p:pic>
        <p:nvPicPr>
          <p:cNvPr id="46" name="Picture 45">
            <a:extLst>
              <a:ext uri="{FF2B5EF4-FFF2-40B4-BE49-F238E27FC236}">
                <a16:creationId xmlns:a16="http://schemas.microsoft.com/office/drawing/2014/main" id="{DFE04DA8-1E8D-DD70-ED8E-D0CA3414AD2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36340" y="3959499"/>
            <a:ext cx="9766638" cy="2603218"/>
          </a:xfrm>
          <a:prstGeom prst="rect">
            <a:avLst/>
          </a:prstGeom>
        </p:spPr>
      </p:pic>
      <p:sp>
        <p:nvSpPr>
          <p:cNvPr id="2" name="Title 1">
            <a:extLst>
              <a:ext uri="{FF2B5EF4-FFF2-40B4-BE49-F238E27FC236}">
                <a16:creationId xmlns:a16="http://schemas.microsoft.com/office/drawing/2014/main" id="{7959D8F1-A8BF-42C1-86CB-462DDAD7B3F3}"/>
              </a:ext>
            </a:extLst>
          </p:cNvPr>
          <p:cNvSpPr>
            <a:spLocks noGrp="1"/>
          </p:cNvSpPr>
          <p:nvPr>
            <p:ph type="title"/>
          </p:nvPr>
        </p:nvSpPr>
        <p:spPr/>
        <p:txBody>
          <a:bodyPr/>
          <a:lstStyle/>
          <a:p>
            <a:r>
              <a:rPr lang="en-US" sz="2400" dirty="0"/>
              <a:t>CELMoD doublet for later-relapse RRMM</a:t>
            </a:r>
            <a:br>
              <a:rPr kumimoji="0" lang="en-US" sz="2400" b="1" i="0" u="none" strike="noStrike" kern="0" cap="none" spc="0" normalizeH="0" baseline="0" noProof="0" dirty="0">
                <a:ln>
                  <a:noFill/>
                </a:ln>
                <a:solidFill>
                  <a:srgbClr val="FFFF00"/>
                </a:solidFill>
                <a:effectLst/>
                <a:uLnTx/>
                <a:uFillTx/>
                <a:latin typeface="Arial"/>
                <a:ea typeface="+mj-ea"/>
                <a:cs typeface="+mj-cs"/>
              </a:rPr>
            </a:br>
            <a:r>
              <a:rPr lang="en-US" sz="3200" dirty="0"/>
              <a:t>Mezigdomide + </a:t>
            </a:r>
            <a:r>
              <a:rPr lang="en-US" sz="3200" dirty="0" err="1"/>
              <a:t>dex</a:t>
            </a:r>
            <a:r>
              <a:rPr lang="en-US" sz="3200" dirty="0"/>
              <a:t> induces responses in patients with EMD</a:t>
            </a:r>
            <a:endParaRPr lang="en-US" sz="3200" b="1" dirty="0"/>
          </a:p>
        </p:txBody>
      </p:sp>
      <p:sp>
        <p:nvSpPr>
          <p:cNvPr id="3" name="Text Placeholder 2">
            <a:extLst>
              <a:ext uri="{FF2B5EF4-FFF2-40B4-BE49-F238E27FC236}">
                <a16:creationId xmlns:a16="http://schemas.microsoft.com/office/drawing/2014/main" id="{A21B8917-8D3E-FEA0-44C0-B7F9827F1E81}"/>
              </a:ext>
            </a:extLst>
          </p:cNvPr>
          <p:cNvSpPr>
            <a:spLocks noGrp="1"/>
          </p:cNvSpPr>
          <p:nvPr>
            <p:ph type="body" sz="quarter" idx="10"/>
          </p:nvPr>
        </p:nvSpPr>
        <p:spPr>
          <a:xfrm>
            <a:off x="227881" y="6419854"/>
            <a:ext cx="9535244" cy="371644"/>
          </a:xfrm>
        </p:spPr>
        <p:txBody>
          <a:bodyPr/>
          <a:lstStyle/>
          <a:p>
            <a:r>
              <a:rPr lang="en-GB" sz="1200" dirty="0"/>
              <a:t>Richardson PG, et al. Blood 2022;140(Supplement 1):1366–8.</a:t>
            </a:r>
            <a:r>
              <a:rPr lang="en-US" sz="1200" noProof="0" dirty="0"/>
              <a:t> </a:t>
            </a:r>
            <a:r>
              <a:rPr lang="en-US" sz="1200" kern="0" dirty="0">
                <a:solidFill>
                  <a:schemeClr val="bg2"/>
                </a:solidFill>
              </a:rPr>
              <a:t>Richardson PG, et al. N Engl J Med 2023;389(11):1009–22.</a:t>
            </a:r>
            <a:endParaRPr lang="en-US" sz="1200" dirty="0"/>
          </a:p>
        </p:txBody>
      </p:sp>
      <p:sp>
        <p:nvSpPr>
          <p:cNvPr id="4" name="Text Placeholder 3">
            <a:extLst>
              <a:ext uri="{FF2B5EF4-FFF2-40B4-BE49-F238E27FC236}">
                <a16:creationId xmlns:a16="http://schemas.microsoft.com/office/drawing/2014/main" id="{569FB60B-C661-94F3-7CA5-C4B9FE7FCEE4}"/>
              </a:ext>
            </a:extLst>
          </p:cNvPr>
          <p:cNvSpPr>
            <a:spLocks noGrp="1"/>
          </p:cNvSpPr>
          <p:nvPr>
            <p:ph type="body" sz="quarter" idx="11"/>
          </p:nvPr>
        </p:nvSpPr>
        <p:spPr/>
        <p:txBody>
          <a:bodyPr/>
          <a:lstStyle/>
          <a:p>
            <a:endParaRPr lang="en-US"/>
          </a:p>
        </p:txBody>
      </p:sp>
      <p:sp>
        <p:nvSpPr>
          <p:cNvPr id="8" name="TextBox 7">
            <a:extLst>
              <a:ext uri="{FF2B5EF4-FFF2-40B4-BE49-F238E27FC236}">
                <a16:creationId xmlns:a16="http://schemas.microsoft.com/office/drawing/2014/main" id="{FF0196B3-4648-41FE-9445-7ECDB8027010}"/>
              </a:ext>
            </a:extLst>
          </p:cNvPr>
          <p:cNvSpPr txBox="1"/>
          <p:nvPr/>
        </p:nvSpPr>
        <p:spPr>
          <a:xfrm>
            <a:off x="227881" y="2186277"/>
            <a:ext cx="1716829"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S PGothic" charset="0"/>
                <a:cs typeface="+mn-cs"/>
              </a:rPr>
              <a:t>At start of treatment (study entry)</a:t>
            </a:r>
          </a:p>
        </p:txBody>
      </p:sp>
      <p:sp>
        <p:nvSpPr>
          <p:cNvPr id="9" name="TextBox 8">
            <a:extLst>
              <a:ext uri="{FF2B5EF4-FFF2-40B4-BE49-F238E27FC236}">
                <a16:creationId xmlns:a16="http://schemas.microsoft.com/office/drawing/2014/main" id="{E6B1E0B2-DDAA-48FA-A4E1-FC9FE969C64C}"/>
              </a:ext>
            </a:extLst>
          </p:cNvPr>
          <p:cNvSpPr txBox="1"/>
          <p:nvPr/>
        </p:nvSpPr>
        <p:spPr>
          <a:xfrm>
            <a:off x="0" y="4600634"/>
            <a:ext cx="1944710" cy="132343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S PGothic" charset="0"/>
                <a:cs typeface="+mn-cs"/>
              </a:rPr>
              <a:t>After 4 months of treatment with </a:t>
            </a:r>
            <a:r>
              <a:rPr kumimoji="0" lang="en-US" sz="1600" b="1" i="0" u="none" strike="noStrike" kern="1200" cap="none" spc="0" normalizeH="0" baseline="0" noProof="0" dirty="0" err="1">
                <a:ln>
                  <a:noFill/>
                </a:ln>
                <a:solidFill>
                  <a:srgbClr val="FFFFFF"/>
                </a:solidFill>
                <a:effectLst/>
                <a:uLnTx/>
                <a:uFillTx/>
                <a:latin typeface="Arial"/>
                <a:ea typeface="MS PGothic" charset="0"/>
                <a:cs typeface="+mn-cs"/>
              </a:rPr>
              <a:t>Mezi</a:t>
            </a:r>
            <a:r>
              <a:rPr kumimoji="0" lang="en-US" sz="1600" b="1" i="0" u="none" strike="noStrike" kern="1200" cap="none" spc="0" normalizeH="0" baseline="0" noProof="0" dirty="0">
                <a:ln>
                  <a:noFill/>
                </a:ln>
                <a:solidFill>
                  <a:srgbClr val="FFFFFF"/>
                </a:solidFill>
                <a:effectLst/>
                <a:uLnTx/>
                <a:uFillTx/>
                <a:latin typeface="Arial"/>
                <a:ea typeface="MS PGothic" charset="0"/>
                <a:cs typeface="+mn-cs"/>
              </a:rPr>
              <a:t> 1.0 mg, </a:t>
            </a:r>
            <a:br>
              <a:rPr kumimoji="0" lang="en-US" sz="1600" b="1" i="0" u="none" strike="noStrike" kern="1200" cap="none" spc="0" normalizeH="0" baseline="0" noProof="0" dirty="0">
                <a:ln>
                  <a:noFill/>
                </a:ln>
                <a:solidFill>
                  <a:srgbClr val="FFFFFF"/>
                </a:solidFill>
                <a:effectLst/>
                <a:uLnTx/>
                <a:uFillTx/>
                <a:latin typeface="Arial"/>
                <a:ea typeface="MS PGothic" charset="0"/>
                <a:cs typeface="+mn-cs"/>
              </a:rPr>
            </a:br>
            <a:r>
              <a:rPr kumimoji="0" lang="en-US" sz="1600" b="1" i="0" u="none" strike="noStrike" kern="1200" cap="none" spc="0" normalizeH="0" baseline="0" noProof="0" dirty="0">
                <a:ln>
                  <a:noFill/>
                </a:ln>
                <a:solidFill>
                  <a:srgbClr val="FFFFFF"/>
                </a:solidFill>
                <a:effectLst/>
                <a:uLnTx/>
                <a:uFillTx/>
                <a:latin typeface="Arial"/>
                <a:ea typeface="MS PGothic" charset="0"/>
                <a:cs typeface="+mn-cs"/>
              </a:rPr>
              <a:t>D1–21 every 28 days, + Dex</a:t>
            </a:r>
          </a:p>
        </p:txBody>
      </p:sp>
    </p:spTree>
    <p:extLst>
      <p:ext uri="{BB962C8B-B14F-4D97-AF65-F5344CB8AC3E}">
        <p14:creationId xmlns:p14="http://schemas.microsoft.com/office/powerpoint/2010/main" val="204028979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00"/>
                                        <p:tgtEl>
                                          <p:spTgt spid="46"/>
                                        </p:tgtEl>
                                      </p:cBhvr>
                                    </p:animEffect>
                                    <p:anim calcmode="lin" valueType="num">
                                      <p:cBhvr>
                                        <p:cTn id="24" dur="1000" fill="hold"/>
                                        <p:tgtEl>
                                          <p:spTgt spid="46"/>
                                        </p:tgtEl>
                                        <p:attrNameLst>
                                          <p:attrName>ppt_x</p:attrName>
                                        </p:attrNameLst>
                                      </p:cBhvr>
                                      <p:tavLst>
                                        <p:tav tm="0">
                                          <p:val>
                                            <p:strVal val="#ppt_x"/>
                                          </p:val>
                                        </p:tav>
                                        <p:tav tm="100000">
                                          <p:val>
                                            <p:strVal val="#ppt_x"/>
                                          </p:val>
                                        </p:tav>
                                      </p:tavLst>
                                    </p:anim>
                                    <p:anim calcmode="lin" valueType="num">
                                      <p:cBhvr>
                                        <p:cTn id="25"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D57BD-A344-2D32-441B-94123652DAF3}"/>
            </a:ext>
          </a:extLst>
        </p:cNvPr>
        <p:cNvGrpSpPr/>
        <p:nvPr/>
      </p:nvGrpSpPr>
      <p:grpSpPr>
        <a:xfrm>
          <a:off x="0" y="0"/>
          <a:ext cx="0" cy="0"/>
          <a:chOff x="0" y="0"/>
          <a:chExt cx="0" cy="0"/>
        </a:xfrm>
      </p:grpSpPr>
      <p:sp>
        <p:nvSpPr>
          <p:cNvPr id="9" name="object 42">
            <a:extLst>
              <a:ext uri="{FF2B5EF4-FFF2-40B4-BE49-F238E27FC236}">
                <a16:creationId xmlns:a16="http://schemas.microsoft.com/office/drawing/2014/main" id="{852A8130-E68F-5BC6-C636-F108746CC0B2}"/>
              </a:ext>
            </a:extLst>
          </p:cNvPr>
          <p:cNvSpPr txBox="1"/>
          <p:nvPr/>
        </p:nvSpPr>
        <p:spPr>
          <a:xfrm>
            <a:off x="32135" y="6664631"/>
            <a:ext cx="7568449" cy="169598"/>
          </a:xfrm>
          <a:prstGeom prst="rect">
            <a:avLst/>
          </a:prstGeom>
        </p:spPr>
        <p:txBody>
          <a:bodyPr vert="horz" wrap="square" lIns="0" tIns="0" rIns="0" bIns="0" rtlCol="0">
            <a:spAutoFit/>
          </a:bodyPr>
          <a:lstStyle/>
          <a:p>
            <a:pPr marL="12700" marR="0" lvl="0" indent="0" algn="l" defTabSz="914400" rtl="0" eaLnBrk="1" fontAlgn="auto" latinLnBrk="0" hangingPunct="1">
              <a:lnSpc>
                <a:spcPts val="124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cs typeface="Arial" panose="020B0604020202020204" pitchFamily="34" charset="0"/>
              </a:rPr>
              <a:t>Richardson PG et al. ASCO 2026;Abstract LBA7506.</a:t>
            </a:r>
            <a:endParaRPr kumimoji="0" lang="en-US" sz="1500" b="0" i="0" u="none" strike="noStrike" kern="0" cap="none" spc="0" normalizeH="0" baseline="0" noProof="0" dirty="0">
              <a:ln>
                <a:noFill/>
              </a:ln>
              <a:solidFill>
                <a:prstClr val="black"/>
              </a:solidFill>
              <a:effectLst/>
              <a:uLnTx/>
              <a:uFillTx/>
              <a:latin typeface="Calibri"/>
              <a:ea typeface="MS PGothic" charset="0"/>
              <a:cs typeface="Calibri"/>
            </a:endParaRPr>
          </a:p>
        </p:txBody>
      </p:sp>
      <p:sp>
        <p:nvSpPr>
          <p:cNvPr id="12" name="object 3" descr="$PPTXTitle">
            <a:extLst>
              <a:ext uri="{FF2B5EF4-FFF2-40B4-BE49-F238E27FC236}">
                <a16:creationId xmlns:a16="http://schemas.microsoft.com/office/drawing/2014/main" id="{A4E24ABD-FE43-3D94-F713-9BDEE79DE505}"/>
              </a:ext>
            </a:extLst>
          </p:cNvPr>
          <p:cNvSpPr txBox="1">
            <a:spLocks/>
          </p:cNvSpPr>
          <p:nvPr/>
        </p:nvSpPr>
        <p:spPr>
          <a:xfrm>
            <a:off x="911424" y="193369"/>
            <a:ext cx="10906002" cy="923330"/>
          </a:xfrm>
          <a:prstGeom prst="rect">
            <a:avLst/>
          </a:prstGeom>
        </p:spPr>
        <p:txBody>
          <a:bodyPr vert="horz" wrap="square" lIns="0" tIns="0" rIns="0" bIns="0" rtlCol="0">
            <a:spAutoFit/>
          </a:bodyPr>
          <a:lstStyle>
            <a:lvl1pPr>
              <a:defRPr sz="3000" b="1" i="0">
                <a:solidFill>
                  <a:srgbClr val="C00000"/>
                </a:solidFill>
                <a:latin typeface="Calibri"/>
                <a:ea typeface="+mj-ea"/>
                <a:cs typeface="Calibri"/>
              </a:defRPr>
            </a:lvl1pPr>
          </a:lstStyle>
          <a:p>
            <a:pPr marL="14288" marR="0" lvl="0" indent="0" algn="l" defTabSz="914400" rtl="0" eaLnBrk="1" fontAlgn="auto" latinLnBrk="0" hangingPunct="1">
              <a:lnSpc>
                <a:spcPct val="100000"/>
              </a:lnSpc>
              <a:spcBef>
                <a:spcPts val="100"/>
              </a:spcBef>
              <a:spcAft>
                <a:spcPts val="0"/>
              </a:spcAft>
              <a:buClrTx/>
              <a:buSzTx/>
              <a:buFontTx/>
              <a:buNone/>
              <a:tabLst/>
              <a:defRPr/>
            </a:pPr>
            <a:r>
              <a:rPr kumimoji="0" lang="en-US" sz="3000" b="1" i="0" u="none" strike="noStrike" kern="1200" cap="none" spc="-20" normalizeH="0" baseline="0" noProof="0" dirty="0">
                <a:ln>
                  <a:noFill/>
                </a:ln>
                <a:solidFill>
                  <a:srgbClr val="0432FF"/>
                </a:solidFill>
                <a:effectLst/>
                <a:uLnTx/>
                <a:uFillTx/>
                <a:latin typeface="Calibri"/>
                <a:ea typeface="+mj-ea"/>
                <a:cs typeface="Calibri"/>
              </a:rPr>
              <a:t>SUCCESSOR-2: A Phase III Trial of </a:t>
            </a:r>
            <a:r>
              <a:rPr kumimoji="0" lang="en-US" sz="3000" b="1" i="0" u="none" strike="noStrike" kern="1200" cap="none" spc="-20" normalizeH="0" baseline="0" noProof="0" dirty="0" err="1">
                <a:ln>
                  <a:noFill/>
                </a:ln>
                <a:solidFill>
                  <a:srgbClr val="0432FF"/>
                </a:solidFill>
                <a:effectLst/>
                <a:uLnTx/>
                <a:uFillTx/>
                <a:latin typeface="Calibri"/>
                <a:ea typeface="+mj-ea"/>
                <a:cs typeface="Calibri"/>
              </a:rPr>
              <a:t>Mezigdomide</a:t>
            </a:r>
            <a:r>
              <a:rPr kumimoji="0" lang="en-US" sz="3000" b="1" i="0" u="none" strike="noStrike" kern="1200" cap="none" spc="-20" normalizeH="0" baseline="0" noProof="0" dirty="0">
                <a:ln>
                  <a:noFill/>
                </a:ln>
                <a:solidFill>
                  <a:srgbClr val="0432FF"/>
                </a:solidFill>
                <a:effectLst/>
                <a:uLnTx/>
                <a:uFillTx/>
                <a:latin typeface="Calibri"/>
                <a:ea typeface="+mj-ea"/>
                <a:cs typeface="Calibri"/>
              </a:rPr>
              <a:t>, Carfilzomib and Dexamethasone versus Carfilzomib and Dexamethasone for R/R MM</a:t>
            </a:r>
          </a:p>
        </p:txBody>
      </p:sp>
      <p:pic>
        <p:nvPicPr>
          <p:cNvPr id="2" name="Picture 1">
            <a:extLst>
              <a:ext uri="{FF2B5EF4-FFF2-40B4-BE49-F238E27FC236}">
                <a16:creationId xmlns:a16="http://schemas.microsoft.com/office/drawing/2014/main" id="{54646DF0-8E1A-9116-4EA1-89027DF99D5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t="13171"/>
          <a:stretch>
            <a:fillRect/>
          </a:stretch>
        </p:blipFill>
        <p:spPr>
          <a:xfrm>
            <a:off x="1013397" y="1268760"/>
            <a:ext cx="10165205" cy="4964819"/>
          </a:xfrm>
          <a:prstGeom prst="rect">
            <a:avLst/>
          </a:prstGeom>
        </p:spPr>
      </p:pic>
    </p:spTree>
    <p:extLst>
      <p:ext uri="{BB962C8B-B14F-4D97-AF65-F5344CB8AC3E}">
        <p14:creationId xmlns:p14="http://schemas.microsoft.com/office/powerpoint/2010/main" val="302240105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Rectangle: Rounded Corners 66"/>
          <p:cNvSpPr/>
          <p:nvPr/>
        </p:nvSpPr>
        <p:spPr bwMode="auto">
          <a:xfrm>
            <a:off x="248817" y="1743074"/>
            <a:ext cx="11681925" cy="4493023"/>
          </a:xfrm>
          <a:prstGeom prst="roundRect">
            <a:avLst>
              <a:gd name="adj" fmla="val 621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panose="020B0604020202020204" pitchFamily="34" charset="0"/>
              <a:ea typeface="MS PGothic" charset="0"/>
              <a:cs typeface="+mn-cs"/>
            </a:endParaRPr>
          </a:p>
        </p:txBody>
      </p:sp>
      <p:sp>
        <p:nvSpPr>
          <p:cNvPr id="7" name="Title 6"/>
          <p:cNvSpPr>
            <a:spLocks noGrp="1"/>
          </p:cNvSpPr>
          <p:nvPr>
            <p:ph type="title"/>
          </p:nvPr>
        </p:nvSpPr>
        <p:spPr>
          <a:xfrm>
            <a:off x="0" y="285758"/>
            <a:ext cx="12192000" cy="1020763"/>
          </a:xfrm>
        </p:spPr>
        <p:txBody>
          <a:bodyPr/>
          <a:lstStyle/>
          <a:p>
            <a:r>
              <a:rPr kumimoji="0" lang="en-US" sz="3200" b="1" i="0" u="none" strike="noStrike" kern="0" cap="none" spc="0" normalizeH="0" baseline="0" noProof="0" dirty="0">
                <a:ln>
                  <a:noFill/>
                </a:ln>
                <a:solidFill>
                  <a:srgbClr val="FFFF00"/>
                </a:solidFill>
                <a:effectLst/>
                <a:uLnTx/>
                <a:uFillTx/>
                <a:latin typeface="Arial"/>
                <a:ea typeface="+mj-ea"/>
                <a:cs typeface="+mj-cs"/>
              </a:rPr>
              <a:t>SUCCESSOR-2: Subgroup analysis of PFS</a:t>
            </a:r>
            <a:endParaRPr lang="en-GB" dirty="0"/>
          </a:p>
        </p:txBody>
      </p:sp>
      <p:sp>
        <p:nvSpPr>
          <p:cNvPr id="8" name="Text Placeholder 7"/>
          <p:cNvSpPr>
            <a:spLocks noGrp="1"/>
          </p:cNvSpPr>
          <p:nvPr>
            <p:ph type="body" sz="quarter" idx="10"/>
          </p:nvPr>
        </p:nvSpPr>
        <p:spPr>
          <a:xfrm>
            <a:off x="0" y="6419854"/>
            <a:ext cx="11930742" cy="371644"/>
          </a:xfrm>
        </p:spPr>
        <p:txBody>
          <a:bodyPr/>
          <a:lstStyle/>
          <a:p>
            <a:pPr marL="0" marR="0" lvl="0" indent="0" algn="l" defTabSz="914400" rtl="0" eaLnBrk="0" fontAlgn="base" latinLnBrk="0" hangingPunct="0">
              <a:lnSpc>
                <a:spcPct val="100000"/>
              </a:lnSpc>
              <a:spcBef>
                <a:spcPct val="20000"/>
              </a:spcBef>
              <a:spcAft>
                <a:spcPct val="0"/>
              </a:spcAft>
              <a:buClr>
                <a:srgbClr val="FFFFFF"/>
              </a:buClr>
              <a:buSzPct val="110000"/>
              <a:buFont typeface="Arial" panose="020B0604020202020204" pitchFamily="34" charset="0"/>
              <a:buNone/>
              <a:defRPr/>
            </a:pPr>
            <a:r>
              <a:rPr kumimoji="0" lang="en-GB" sz="1100" b="1" i="0" u="none" strike="noStrike" kern="0" cap="none" spc="0" normalizeH="0" baseline="0" noProof="0" dirty="0">
                <a:ln>
                  <a:noFill/>
                </a:ln>
                <a:solidFill>
                  <a:srgbClr val="FFFF00"/>
                </a:solidFill>
                <a:effectLst/>
                <a:uLnTx/>
                <a:uFillTx/>
                <a:latin typeface="Arial" panose="020B0604020202020204"/>
                <a:ea typeface="+mn-ea"/>
                <a:cs typeface="+mn-cs"/>
              </a:rPr>
              <a:t>Richardson PG, et al. J Clin Oncol 2026;44(16_suppl):LBA7506.  Dimopoulos MA, et al. </a:t>
            </a:r>
            <a:r>
              <a:rPr kumimoji="0" lang="en-GB" sz="1100" b="1" i="0" u="none" strike="noStrike" kern="0" cap="none" spc="0" normalizeH="0" baseline="0" noProof="0" dirty="0" err="1">
                <a:ln>
                  <a:noFill/>
                </a:ln>
                <a:solidFill>
                  <a:srgbClr val="FFFF00"/>
                </a:solidFill>
                <a:effectLst/>
                <a:uLnTx/>
                <a:uFillTx/>
                <a:latin typeface="Arial" panose="020B0604020202020204"/>
                <a:ea typeface="+mn-ea"/>
                <a:cs typeface="+mn-cs"/>
              </a:rPr>
              <a:t>HemaSphere</a:t>
            </a:r>
            <a:r>
              <a:rPr kumimoji="0" lang="en-GB" sz="1100" b="1" i="0" u="none" strike="noStrike" kern="0" cap="none" spc="0" normalizeH="0" baseline="0" noProof="0" dirty="0">
                <a:ln>
                  <a:noFill/>
                </a:ln>
                <a:solidFill>
                  <a:srgbClr val="FFFF00"/>
                </a:solidFill>
                <a:effectLst/>
                <a:uLnTx/>
                <a:uFillTx/>
                <a:latin typeface="Arial" panose="020B0604020202020204"/>
                <a:ea typeface="+mn-ea"/>
                <a:cs typeface="+mn-cs"/>
              </a:rPr>
              <a:t> 2026;10(S1):LB5004. Dimopoulos MA, et al. Lancet 2026;408(10551):219–33. </a:t>
            </a:r>
          </a:p>
        </p:txBody>
      </p:sp>
      <p:sp>
        <p:nvSpPr>
          <p:cNvPr id="524" name="Rectangle: Rounded Corners 523"/>
          <p:cNvSpPr/>
          <p:nvPr/>
        </p:nvSpPr>
        <p:spPr>
          <a:xfrm>
            <a:off x="248818" y="1252500"/>
            <a:ext cx="11669486" cy="458352"/>
          </a:xfrm>
          <a:prstGeom prst="roundRect">
            <a:avLst/>
          </a:prstGeom>
        </p:spPr>
        <p:style>
          <a:lnRef idx="1">
            <a:schemeClr val="accent3"/>
          </a:lnRef>
          <a:fillRef idx="3">
            <a:schemeClr val="accent3"/>
          </a:fillRef>
          <a:effectRef idx="2">
            <a:schemeClr val="accent3"/>
          </a:effectRef>
          <a:fontRef idx="minor">
            <a:schemeClr val="lt1"/>
          </a:fontRef>
        </p:style>
        <p:txBody>
          <a:bodyPr spcFirstLastPara="0" vert="horz" wrap="square" lIns="65214" tIns="65214" rIns="65214" bIns="65214"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Subgroup analysis of PFS in confirmatory analysis group by ITT, n = 479</a:t>
            </a:r>
            <a:endParaRPr kumimoji="0" lang="en-GB"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525" name="TextBox 524"/>
          <p:cNvSpPr txBox="1"/>
          <p:nvPr/>
        </p:nvSpPr>
        <p:spPr>
          <a:xfrm>
            <a:off x="472066" y="6158464"/>
            <a:ext cx="11247867" cy="408623"/>
          </a:xfrm>
          <a:prstGeom prst="round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PFS survival benefit with </a:t>
            </a:r>
            <a:r>
              <a:rPr kumimoji="0" lang="en-US" sz="1800" b="1" i="0" u="none" strike="noStrike" kern="1200" cap="none" spc="0" normalizeH="0" baseline="0" noProof="0" dirty="0" err="1">
                <a:ln>
                  <a:noFill/>
                </a:ln>
                <a:solidFill>
                  <a:srgbClr val="FFFFFF"/>
                </a:solidFill>
                <a:effectLst/>
                <a:uLnTx/>
                <a:uFillTx/>
                <a:latin typeface="Arial"/>
                <a:ea typeface="+mn-ea"/>
                <a:cs typeface="+mn-cs"/>
              </a:rPr>
              <a:t>MeziKd</a:t>
            </a:r>
            <a:r>
              <a:rPr kumimoji="0" lang="en-US" sz="1800" b="1" i="0" u="none" strike="noStrike" kern="1200" cap="none" spc="0" normalizeH="0" baseline="0" noProof="0" dirty="0">
                <a:ln>
                  <a:noFill/>
                </a:ln>
                <a:solidFill>
                  <a:srgbClr val="FFFFFF"/>
                </a:solidFill>
                <a:effectLst/>
                <a:uLnTx/>
                <a:uFillTx/>
                <a:latin typeface="Arial"/>
                <a:ea typeface="+mn-ea"/>
                <a:cs typeface="+mn-cs"/>
              </a:rPr>
              <a:t> superior across all prespecified subgroups</a:t>
            </a:r>
          </a:p>
        </p:txBody>
      </p:sp>
      <p:graphicFrame>
        <p:nvGraphicFramePr>
          <p:cNvPr id="2" name="Table 1"/>
          <p:cNvGraphicFramePr>
            <a:graphicFrameLocks noGrp="1"/>
          </p:cNvGraphicFramePr>
          <p:nvPr/>
        </p:nvGraphicFramePr>
        <p:xfrm>
          <a:off x="5955928" y="1764772"/>
          <a:ext cx="5806800" cy="4173117"/>
        </p:xfrm>
        <a:graphic>
          <a:graphicData uri="http://schemas.openxmlformats.org/drawingml/2006/table">
            <a:tbl>
              <a:tblPr firstRow="1" bandRow="1"/>
              <a:tblGrid>
                <a:gridCol w="19548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gridCol w="1332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1152000">
                  <a:extLst>
                    <a:ext uri="{9D8B030D-6E8A-4147-A177-3AD203B41FA5}">
                      <a16:colId xmlns:a16="http://schemas.microsoft.com/office/drawing/2014/main" val="20004"/>
                    </a:ext>
                  </a:extLst>
                </a:gridCol>
              </a:tblGrid>
              <a:tr h="321612">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r>
                        <a:rPr lang="en-GB" sz="1200" b="1" dirty="0">
                          <a:solidFill>
                            <a:schemeClr val="tx1"/>
                          </a:solidFill>
                          <a:latin typeface="+mj-lt"/>
                        </a:rPr>
                        <a:t>Subgroup</a:t>
                      </a:r>
                    </a:p>
                  </a:txBody>
                  <a:tcPr anchor="ctr">
                    <a:lnL w="12700" cmpd="sng">
                      <a:solidFill>
                        <a:srgbClr val="FFFFFF"/>
                      </a:solidFill>
                    </a:lnL>
                    <a:lnR w="12700" cmpd="sng">
                      <a:solidFill>
                        <a:srgbClr val="FFFFFF"/>
                      </a:solidFill>
                    </a:lnR>
                    <a:lnT w="12700" cmpd="sng">
                      <a:solidFill>
                        <a:srgbClr val="FFFFFF"/>
                      </a:solid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ctr"/>
                      <a:r>
                        <a:rPr lang="en-GB" sz="1200" b="1">
                          <a:solidFill>
                            <a:schemeClr val="tx1"/>
                          </a:solidFill>
                          <a:latin typeface="+mj-lt"/>
                        </a:rPr>
                        <a:t>N</a:t>
                      </a:r>
                    </a:p>
                  </a:txBody>
                  <a:tcPr anchor="ctr">
                    <a:lnL w="12700" cmpd="sng">
                      <a:solidFill>
                        <a:srgbClr val="FFFFFF"/>
                      </a:solidFill>
                    </a:lnL>
                    <a:lnR w="12700" cmpd="sng">
                      <a:solidFill>
                        <a:srgbClr val="FFFFFF"/>
                      </a:solidFill>
                    </a:lnR>
                    <a:lnT w="12700" cmpd="sng">
                      <a:solidFill>
                        <a:srgbClr val="FFFFFF"/>
                      </a:solid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r"/>
                      <a:r>
                        <a:rPr lang="en-GB" sz="1200" b="1" dirty="0">
                          <a:solidFill>
                            <a:schemeClr val="tx1"/>
                          </a:solidFill>
                          <a:latin typeface="+mj-lt"/>
                        </a:rPr>
                        <a:t>Favors </a:t>
                      </a:r>
                      <a:r>
                        <a:rPr lang="en-GB" sz="1200" b="1" dirty="0" err="1">
                          <a:solidFill>
                            <a:schemeClr val="tx1"/>
                          </a:solidFill>
                          <a:latin typeface="+mj-lt"/>
                        </a:rPr>
                        <a:t>MeziKd</a:t>
                      </a:r>
                      <a:endParaRPr lang="en-GB" sz="1200" b="1" dirty="0">
                        <a:solidFill>
                          <a:schemeClr val="tx1"/>
                        </a:solidFill>
                        <a:latin typeface="+mj-lt"/>
                      </a:endParaRPr>
                    </a:p>
                  </a:txBody>
                  <a:tcPr marL="0" marR="36000" marT="0" marB="0" anchor="ctr">
                    <a:lnL w="12700" cmpd="sng">
                      <a:solidFill>
                        <a:srgbClr val="FFFFFF"/>
                      </a:solidFill>
                    </a:lnL>
                    <a:lnR w="12700" cmpd="sng">
                      <a:solidFill>
                        <a:srgbClr val="FFFFFF"/>
                      </a:solidFill>
                    </a:lnR>
                    <a:lnT w="12700" cmpd="sng">
                      <a:solidFill>
                        <a:srgbClr val="FFFFFF"/>
                      </a:solid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r>
                        <a:rPr lang="en-GB" sz="1200" b="1" dirty="0">
                          <a:solidFill>
                            <a:schemeClr val="tx1"/>
                          </a:solidFill>
                          <a:latin typeface="+mj-lt"/>
                        </a:rPr>
                        <a:t>Favors Kd</a:t>
                      </a:r>
                    </a:p>
                  </a:txBody>
                  <a:tcPr marL="36000" marR="0" marT="0" marB="0" anchor="ctr">
                    <a:lnL w="12700" cmpd="sng">
                      <a:solidFill>
                        <a:srgbClr val="FFFFFF"/>
                      </a:solidFill>
                    </a:lnL>
                    <a:lnR w="12700" cmpd="sng">
                      <a:noFill/>
                    </a:lnR>
                    <a:lnT w="12700" cmpd="sng">
                      <a:solidFill>
                        <a:srgbClr val="FFFFFF"/>
                      </a:solid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ctr"/>
                      <a:r>
                        <a:rPr lang="en-GB" sz="1200" b="1" dirty="0">
                          <a:solidFill>
                            <a:schemeClr val="tx1"/>
                          </a:solidFill>
                          <a:latin typeface="+mj-lt"/>
                        </a:rPr>
                        <a:t>HR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a:solidFill>
                            <a:schemeClr val="tx1"/>
                          </a:solidFill>
                          <a:latin typeface="+mj-lt"/>
                        </a:rPr>
                        <a:t>Prior LOTs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GB" sz="1000" b="1">
                        <a:solidFill>
                          <a:schemeClr val="tx1"/>
                        </a:solidFill>
                        <a:latin typeface="+mj-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2700" cmpd="sng">
                      <a:noFill/>
                    </a:lnL>
                    <a:lnR w="1905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1"/>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dirty="0">
                          <a:solidFill>
                            <a:schemeClr val="tx1"/>
                          </a:solidFill>
                          <a:latin typeface="+mj-lt"/>
                        </a:rPr>
                        <a:t>≤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dirty="0">
                          <a:solidFill>
                            <a:schemeClr val="tx1"/>
                          </a:solidFill>
                          <a:latin typeface="+mj-lt"/>
                        </a:rPr>
                        <a:t>253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0.54 (0.37–0.80)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extLst>
                  <a:ext uri="{0D108BD9-81ED-4DB2-BD59-A6C34878D82A}">
                    <a16:rowId xmlns:a16="http://schemas.microsoft.com/office/drawing/2014/main" val="10002"/>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a:solidFill>
                            <a:schemeClr val="tx1"/>
                          </a:solidFill>
                          <a:latin typeface="+mj-lt"/>
                        </a:rPr>
                        <a:t>&gt;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dirty="0">
                          <a:solidFill>
                            <a:schemeClr val="tx1"/>
                          </a:solidFill>
                          <a:latin typeface="+mj-lt"/>
                        </a:rPr>
                        <a:t>226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0.44 (0.30–0.64)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3"/>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Refractory to anti-CD38 mAbs</a:t>
                      </a:r>
                    </a:p>
                  </a:txBody>
                  <a:tcPr marR="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GB" sz="1000" b="1">
                        <a:solidFill>
                          <a:schemeClr val="tx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dirty="0">
                          <a:solidFill>
                            <a:schemeClr val="tx1"/>
                          </a:solidFill>
                          <a:latin typeface="+mj-lt"/>
                        </a:rPr>
                        <a:t>Yes</a:t>
                      </a:r>
                    </a:p>
                  </a:txBody>
                  <a:tcPr>
                    <a:lnL w="12700" cmpd="sng">
                      <a:solidFill>
                        <a:srgbClr val="FFFFFF"/>
                      </a:solid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dirty="0">
                          <a:solidFill>
                            <a:schemeClr val="tx1"/>
                          </a:solidFill>
                          <a:latin typeface="+mj-lt"/>
                        </a:rPr>
                        <a:t>411</a:t>
                      </a:r>
                    </a:p>
                  </a:txBody>
                  <a:tcPr>
                    <a:lnL w="12700" cmpd="sng">
                      <a:no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0.48 (0.36–0.64)</a:t>
                      </a:r>
                    </a:p>
                  </a:txBody>
                  <a:tcPr>
                    <a:lnL w="19050" cap="flat" cmpd="sng" algn="ctr">
                      <a:noFill/>
                      <a:prstDash val="solid"/>
                      <a:round/>
                      <a:headEnd type="none" w="med" len="med"/>
                      <a:tailEnd type="none" w="med" len="med"/>
                    </a:lnL>
                    <a:lnR w="12700" cmpd="sng">
                      <a:solidFill>
                        <a:srgbClr val="FFFFFF"/>
                      </a:solid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extLst>
                  <a:ext uri="{0D108BD9-81ED-4DB2-BD59-A6C34878D82A}">
                    <a16:rowId xmlns:a16="http://schemas.microsoft.com/office/drawing/2014/main" val="10005"/>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a:solidFill>
                            <a:schemeClr val="tx1"/>
                          </a:solidFill>
                          <a:latin typeface="+mj-lt"/>
                        </a:rPr>
                        <a:t>No</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dirty="0">
                          <a:solidFill>
                            <a:schemeClr val="tx1"/>
                          </a:solidFill>
                          <a:latin typeface="+mj-lt"/>
                        </a:rPr>
                        <a:t>68</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0.50 (0.23–1.08)</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Refractory to LEN</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GB" sz="1000" b="1">
                        <a:solidFill>
                          <a:schemeClr val="tx1"/>
                        </a:solidFill>
                        <a:latin typeface="+mj-lt"/>
                      </a:endParaRP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7"/>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a:solidFill>
                            <a:schemeClr val="tx1"/>
                          </a:solidFill>
                          <a:latin typeface="+mj-lt"/>
                        </a:rPr>
                        <a:t>Yes</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dirty="0">
                          <a:solidFill>
                            <a:schemeClr val="tx1"/>
                          </a:solidFill>
                          <a:latin typeface="+mj-lt"/>
                        </a:rPr>
                        <a:t>363</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0.50 (0.36–0.67)</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8"/>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a:solidFill>
                            <a:schemeClr val="tx1"/>
                          </a:solidFill>
                          <a:latin typeface="+mj-lt"/>
                        </a:rPr>
                        <a:t>No</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dirty="0">
                          <a:solidFill>
                            <a:schemeClr val="tx1"/>
                          </a:solidFill>
                          <a:latin typeface="+mj-lt"/>
                        </a:rPr>
                        <a:t>116</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a:solidFill>
                            <a:schemeClr val="tx1"/>
                          </a:solidFill>
                          <a:latin typeface="+mj-lt"/>
                        </a:rPr>
                        <a:t>0.40 (0.21–0.76)</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9"/>
                  </a:ext>
                </a:extLst>
              </a:tr>
              <a:tr h="256767">
                <a:tc gridSpan="3">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Refractory to anti-CD38 </a:t>
                      </a:r>
                      <a:r>
                        <a:rPr lang="en-GB" sz="1000" b="1" dirty="0" err="1">
                          <a:solidFill>
                            <a:schemeClr val="tx1"/>
                          </a:solidFill>
                          <a:latin typeface="+mj-lt"/>
                        </a:rPr>
                        <a:t>mAbs</a:t>
                      </a:r>
                      <a:r>
                        <a:rPr lang="en-GB" sz="1000" b="1" dirty="0">
                          <a:solidFill>
                            <a:schemeClr val="tx1"/>
                          </a:solidFill>
                          <a:latin typeface="+mj-lt"/>
                        </a:rPr>
                        <a:t> and LEN</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zh-CN"/>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2F2F2"/>
                    </a:solidFill>
                  </a:tcPr>
                </a:tc>
                <a:tc hMerge="1">
                  <a:txBody>
                    <a:bodyPr/>
                    <a:lstStyle/>
                    <a:p>
                      <a:endParaRPr lang="zh-CN"/>
                    </a:p>
                  </a:txBody>
                  <a:tcPr marL="0" marR="0" marT="0" marB="0">
                    <a:lnL w="19050" cap="flat" cmpd="sng" algn="ctr">
                      <a:noFill/>
                      <a:prstDash val="solid"/>
                      <a:round/>
                      <a:headEnd type="none" w="med" len="med"/>
                      <a:tailEnd type="none" w="med" len="med"/>
                    </a:lnL>
                    <a:lnR w="19050" cap="flat" cmpd="sng" algn="ctr">
                      <a:solidFill>
                        <a:srgbClr val="595454"/>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0"/>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a:solidFill>
                            <a:schemeClr val="tx1"/>
                          </a:solidFill>
                          <a:latin typeface="+mj-lt"/>
                        </a:rPr>
                        <a:t>Yes</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a:solidFill>
                            <a:schemeClr val="tx1"/>
                          </a:solidFill>
                          <a:latin typeface="+mj-lt"/>
                        </a:rPr>
                        <a:t>326</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0.47 (0.34–0.65)</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extLst>
                  <a:ext uri="{0D108BD9-81ED-4DB2-BD59-A6C34878D82A}">
                    <a16:rowId xmlns:a16="http://schemas.microsoft.com/office/drawing/2014/main" val="10011"/>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a:solidFill>
                            <a:schemeClr val="tx1"/>
                          </a:solidFill>
                          <a:latin typeface="+mj-lt"/>
                        </a:rPr>
                        <a:t>No</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dirty="0">
                          <a:solidFill>
                            <a:schemeClr val="tx1"/>
                          </a:solidFill>
                          <a:latin typeface="+mj-lt"/>
                        </a:rPr>
                        <a:t>153</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0.48 (0.28–0.82)</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2"/>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Refractory to POM</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endParaRPr lang="en-GB" sz="1000" b="1">
                        <a:solidFill>
                          <a:schemeClr val="tx1"/>
                        </a:solidFill>
                        <a:latin typeface="+mj-lt"/>
                      </a:endParaRP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13"/>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a:solidFill>
                            <a:schemeClr val="tx1"/>
                          </a:solidFill>
                          <a:latin typeface="+mj-lt"/>
                        </a:rPr>
                        <a:t>Yes</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a:solidFill>
                            <a:schemeClr val="tx1"/>
                          </a:solidFill>
                          <a:latin typeface="+mj-lt"/>
                        </a:rPr>
                        <a:t>155</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0.51 (0.33–0.78)</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14"/>
                  </a:ext>
                </a:extLst>
              </a:tr>
              <a:tr h="256767">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r>
                        <a:rPr lang="en-GB" sz="1000" b="1">
                          <a:solidFill>
                            <a:schemeClr val="tx1"/>
                          </a:solidFill>
                          <a:latin typeface="+mj-lt"/>
                        </a:rPr>
                        <a:t>No</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r>
                        <a:rPr lang="en-GB" sz="1000" b="1" dirty="0">
                          <a:solidFill>
                            <a:schemeClr val="tx1"/>
                          </a:solidFill>
                          <a:latin typeface="+mj-lt"/>
                        </a:rPr>
                        <a:t>324</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r>
                        <a:rPr lang="en-GB" sz="1000" b="1" dirty="0">
                          <a:solidFill>
                            <a:schemeClr val="tx1"/>
                          </a:solidFill>
                          <a:latin typeface="+mj-lt"/>
                        </a:rPr>
                        <a:t>0.44 (0.31–0.64)</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15"/>
                  </a:ext>
                </a:extLst>
              </a:tr>
            </a:tbl>
          </a:graphicData>
        </a:graphic>
      </p:graphicFrame>
      <p:graphicFrame>
        <p:nvGraphicFramePr>
          <p:cNvPr id="514" name="Table 513"/>
          <p:cNvGraphicFramePr>
            <a:graphicFrameLocks noGrp="1"/>
          </p:cNvGraphicFramePr>
          <p:nvPr/>
        </p:nvGraphicFramePr>
        <p:xfrm>
          <a:off x="261257" y="1764773"/>
          <a:ext cx="5595094" cy="4173122"/>
        </p:xfrm>
        <a:graphic>
          <a:graphicData uri="http://schemas.openxmlformats.org/drawingml/2006/table">
            <a:tbl>
              <a:tblPr firstRow="1" bandRow="1"/>
              <a:tblGrid>
                <a:gridCol w="1483200">
                  <a:extLst>
                    <a:ext uri="{9D8B030D-6E8A-4147-A177-3AD203B41FA5}">
                      <a16:colId xmlns:a16="http://schemas.microsoft.com/office/drawing/2014/main" val="20000"/>
                    </a:ext>
                  </a:extLst>
                </a:gridCol>
                <a:gridCol w="565894">
                  <a:extLst>
                    <a:ext uri="{9D8B030D-6E8A-4147-A177-3AD203B41FA5}">
                      <a16:colId xmlns:a16="http://schemas.microsoft.com/office/drawing/2014/main" val="20001"/>
                    </a:ext>
                  </a:extLst>
                </a:gridCol>
                <a:gridCol w="1224000">
                  <a:extLst>
                    <a:ext uri="{9D8B030D-6E8A-4147-A177-3AD203B41FA5}">
                      <a16:colId xmlns:a16="http://schemas.microsoft.com/office/drawing/2014/main" val="20002"/>
                    </a:ext>
                  </a:extLst>
                </a:gridCol>
                <a:gridCol w="1141200">
                  <a:extLst>
                    <a:ext uri="{9D8B030D-6E8A-4147-A177-3AD203B41FA5}">
                      <a16:colId xmlns:a16="http://schemas.microsoft.com/office/drawing/2014/main" val="20003"/>
                    </a:ext>
                  </a:extLst>
                </a:gridCol>
                <a:gridCol w="1180800">
                  <a:extLst>
                    <a:ext uri="{9D8B030D-6E8A-4147-A177-3AD203B41FA5}">
                      <a16:colId xmlns:a16="http://schemas.microsoft.com/office/drawing/2014/main" val="20004"/>
                    </a:ext>
                  </a:extLst>
                </a:gridCol>
              </a:tblGrid>
              <a:tr h="319290">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r>
                        <a:rPr lang="en-GB" sz="1200" b="1" dirty="0">
                          <a:solidFill>
                            <a:schemeClr val="tx1"/>
                          </a:solidFill>
                          <a:latin typeface="+mj-lt"/>
                        </a:rPr>
                        <a:t>Subgroup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ctr"/>
                      <a:r>
                        <a:rPr lang="en-GB" sz="1200" b="1" dirty="0">
                          <a:solidFill>
                            <a:schemeClr val="tx1"/>
                          </a:solidFill>
                          <a:latin typeface="+mj-lt"/>
                        </a:rPr>
                        <a:t>N</a:t>
                      </a:r>
                    </a:p>
                  </a:txBody>
                  <a:tcPr anchor="ctr">
                    <a:lnL w="12700" cmpd="sng">
                      <a:noFill/>
                    </a:lnL>
                    <a:lnR w="12700" cmpd="sng">
                      <a:solidFill>
                        <a:srgbClr val="FFFFFF"/>
                      </a:solidFill>
                    </a:lnR>
                    <a:lnT w="12700" cmpd="sng">
                      <a:solidFill>
                        <a:srgbClr val="FFFFFF"/>
                      </a:solidFill>
                    </a:lnT>
                    <a:lnB w="381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r"/>
                      <a:r>
                        <a:rPr lang="en-GB" sz="1200" b="1" dirty="0">
                          <a:solidFill>
                            <a:schemeClr val="tx1"/>
                          </a:solidFill>
                          <a:latin typeface="+mj-lt"/>
                        </a:rPr>
                        <a:t>Favors </a:t>
                      </a:r>
                      <a:r>
                        <a:rPr lang="en-GB" sz="1200" b="1" dirty="0" err="1">
                          <a:solidFill>
                            <a:schemeClr val="tx1"/>
                          </a:solidFill>
                          <a:latin typeface="+mj-lt"/>
                        </a:rPr>
                        <a:t>MeziKd</a:t>
                      </a:r>
                      <a:endParaRPr lang="en-GB" sz="1200" b="1" dirty="0">
                        <a:solidFill>
                          <a:schemeClr val="tx1"/>
                        </a:solidFill>
                        <a:latin typeface="+mj-lt"/>
                      </a:endParaRPr>
                    </a:p>
                  </a:txBody>
                  <a:tcPr marL="0" marR="36000" marT="0" marB="0" anchor="ctr">
                    <a:lnL w="12700" cmpd="sng">
                      <a:solidFill>
                        <a:srgbClr val="FFFFFF"/>
                      </a:solidFill>
                    </a:lnL>
                    <a:lnR w="12700" cmpd="sng">
                      <a:solidFill>
                        <a:srgbClr val="FFFFFF"/>
                      </a:solidFill>
                    </a:lnR>
                    <a:lnT w="12700" cmpd="sng">
                      <a:solidFill>
                        <a:srgbClr val="FFFFFF"/>
                      </a:solidFill>
                    </a:lnT>
                    <a:lnB w="381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r>
                        <a:rPr lang="en-GB" sz="1200" b="1" dirty="0">
                          <a:solidFill>
                            <a:schemeClr val="tx1"/>
                          </a:solidFill>
                          <a:latin typeface="+mj-lt"/>
                        </a:rPr>
                        <a:t>Favors Kd</a:t>
                      </a:r>
                    </a:p>
                  </a:txBody>
                  <a:tcPr marL="36000" marR="0" marT="0" marB="0" anchor="ctr">
                    <a:lnL w="12700" cmpd="sng">
                      <a:solidFill>
                        <a:srgbClr val="FFFFFF"/>
                      </a:solidFill>
                    </a:lnL>
                    <a:lnR w="12700" cmpd="sng">
                      <a:solidFill>
                        <a:srgbClr val="FFFFFF"/>
                      </a:solidFill>
                    </a:lnR>
                    <a:lnT w="12700" cmpd="sng">
                      <a:solidFill>
                        <a:srgbClr val="FFFFFF"/>
                      </a:solidFill>
                    </a:lnT>
                    <a:lnB w="38100" cmpd="sng">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b="1" kern="1200">
                          <a:solidFill>
                            <a:schemeClr val="lt1"/>
                          </a:solidFill>
                          <a:latin typeface="Trebuchet MS" panose="020B0603020202020204"/>
                        </a:defRPr>
                      </a:lvl1pPr>
                      <a:lvl2pPr marL="457200" algn="l" defTabSz="914400" rtl="0" eaLnBrk="1" latinLnBrk="0" hangingPunct="1">
                        <a:defRPr sz="1800" b="1" kern="1200">
                          <a:solidFill>
                            <a:schemeClr val="lt1"/>
                          </a:solidFill>
                          <a:latin typeface="Trebuchet MS" panose="020B0603020202020204"/>
                        </a:defRPr>
                      </a:lvl2pPr>
                      <a:lvl3pPr marL="914400" algn="l" defTabSz="914400" rtl="0" eaLnBrk="1" latinLnBrk="0" hangingPunct="1">
                        <a:defRPr sz="1800" b="1" kern="1200">
                          <a:solidFill>
                            <a:schemeClr val="lt1"/>
                          </a:solidFill>
                          <a:latin typeface="Trebuchet MS" panose="020B0603020202020204"/>
                        </a:defRPr>
                      </a:lvl3pPr>
                      <a:lvl4pPr marL="1371600" algn="l" defTabSz="914400" rtl="0" eaLnBrk="1" latinLnBrk="0" hangingPunct="1">
                        <a:defRPr sz="1800" b="1" kern="1200">
                          <a:solidFill>
                            <a:schemeClr val="lt1"/>
                          </a:solidFill>
                          <a:latin typeface="Trebuchet MS" panose="020B0603020202020204"/>
                        </a:defRPr>
                      </a:lvl4pPr>
                      <a:lvl5pPr marL="1828800" algn="l" defTabSz="914400" rtl="0" eaLnBrk="1" latinLnBrk="0" hangingPunct="1">
                        <a:defRPr sz="1800" b="1" kern="1200">
                          <a:solidFill>
                            <a:schemeClr val="lt1"/>
                          </a:solidFill>
                          <a:latin typeface="Trebuchet MS" panose="020B0603020202020204"/>
                        </a:defRPr>
                      </a:lvl5pPr>
                      <a:lvl6pPr marL="2286000" algn="l" defTabSz="914400" rtl="0" eaLnBrk="1" latinLnBrk="0" hangingPunct="1">
                        <a:defRPr sz="1800" b="1" kern="1200">
                          <a:solidFill>
                            <a:schemeClr val="lt1"/>
                          </a:solidFill>
                          <a:latin typeface="Trebuchet MS" panose="020B0603020202020204"/>
                        </a:defRPr>
                      </a:lvl6pPr>
                      <a:lvl7pPr marL="2743200" algn="l" defTabSz="914400" rtl="0" eaLnBrk="1" latinLnBrk="0" hangingPunct="1">
                        <a:defRPr sz="1800" b="1" kern="1200">
                          <a:solidFill>
                            <a:schemeClr val="lt1"/>
                          </a:solidFill>
                          <a:latin typeface="Trebuchet MS" panose="020B0603020202020204"/>
                        </a:defRPr>
                      </a:lvl7pPr>
                      <a:lvl8pPr marL="3200400" algn="l" defTabSz="914400" rtl="0" eaLnBrk="1" latinLnBrk="0" hangingPunct="1">
                        <a:defRPr sz="1800" b="1" kern="1200">
                          <a:solidFill>
                            <a:schemeClr val="lt1"/>
                          </a:solidFill>
                          <a:latin typeface="Trebuchet MS" panose="020B0603020202020204"/>
                        </a:defRPr>
                      </a:lvl8pPr>
                      <a:lvl9pPr marL="3657600" algn="l" defTabSz="914400" rtl="0" eaLnBrk="1" latinLnBrk="0" hangingPunct="1">
                        <a:defRPr sz="1800" b="1" kern="1200">
                          <a:solidFill>
                            <a:schemeClr val="lt1"/>
                          </a:solidFill>
                          <a:latin typeface="Trebuchet MS" panose="020B0603020202020204"/>
                        </a:defRPr>
                      </a:lvl9pPr>
                    </a:lstStyle>
                    <a:p>
                      <a:pPr algn="ctr"/>
                      <a:r>
                        <a:rPr lang="en-GB" sz="1200" b="1" dirty="0">
                          <a:solidFill>
                            <a:schemeClr val="tx1"/>
                          </a:solidFill>
                          <a:latin typeface="+mj-lt"/>
                        </a:rPr>
                        <a:t>HR (95% CI)</a:t>
                      </a:r>
                    </a:p>
                  </a:txBody>
                  <a:tcPr anchor="ctr">
                    <a:lnL w="12700" cmpd="sng">
                      <a:solidFill>
                        <a:srgbClr val="FFFFFF"/>
                      </a:solidFill>
                    </a:lnL>
                    <a:lnR w="12700" cmpd="sng">
                      <a:solidFill>
                        <a:srgbClr val="FFFFFF"/>
                      </a:solidFill>
                    </a:lnR>
                    <a:lnT w="12700" cmpd="sng">
                      <a:solidFill>
                        <a:srgbClr val="FFFFFF"/>
                      </a:solidFill>
                    </a:lnT>
                    <a:lnB w="381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0"/>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Age, years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algn="ctr">
                        <a:lnSpc>
                          <a:spcPct val="80000"/>
                        </a:lnSpc>
                      </a:pPr>
                      <a:endParaRPr lang="en-GB" sz="1000" b="1" dirty="0">
                        <a:solidFill>
                          <a:schemeClr val="tx1"/>
                        </a:solidFill>
                        <a:latin typeface="+mj-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2700" cmpd="sng">
                      <a:noFill/>
                    </a:lnL>
                    <a:lnR w="1905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1"/>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&lt; 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181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a:solidFill>
                            <a:schemeClr val="tx1"/>
                          </a:solidFill>
                          <a:latin typeface="+mj-lt"/>
                        </a:rPr>
                        <a:t>0.52 (0.34–0.80)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2"/>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65 to &lt; 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178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marL="0" marR="0" marT="0" marB="0">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a:solidFill>
                            <a:schemeClr val="tx1"/>
                          </a:solidFill>
                          <a:latin typeface="+mj-lt"/>
                        </a:rPr>
                        <a:t>0.43 (0.27–0.67)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3"/>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 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120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2700" cmpd="sng">
                      <a:noFill/>
                    </a:lnL>
                    <a:lnR w="1905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0.52 (0.29–0.94)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E2BBB">
                        <a:lumMod val="20000"/>
                        <a:lumOff val="80000"/>
                      </a:srgbClr>
                    </a:solidFill>
                  </a:tcPr>
                </a:tc>
                <a:extLst>
                  <a:ext uri="{0D108BD9-81ED-4DB2-BD59-A6C34878D82A}">
                    <a16:rowId xmlns:a16="http://schemas.microsoft.com/office/drawing/2014/main" val="10004"/>
                  </a:ext>
                </a:extLst>
              </a:tr>
              <a:tr h="226696">
                <a:tc gridSpan="2">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nSpc>
                          <a:spcPct val="80000"/>
                        </a:lnSpc>
                      </a:pPr>
                      <a:r>
                        <a:rPr lang="en-GB" sz="1000" b="1" dirty="0">
                          <a:solidFill>
                            <a:schemeClr val="tx1"/>
                          </a:solidFill>
                          <a:latin typeface="+mj-lt"/>
                        </a:rPr>
                        <a:t>Baseline ISS disease stage</a:t>
                      </a:r>
                    </a:p>
                  </a:txBody>
                  <a:tcPr>
                    <a:lnL w="12700" cmpd="sng">
                      <a:solidFill>
                        <a:srgbClr val="FFFFFF"/>
                      </a:solid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zh-CN"/>
                    </a:p>
                  </a:txBody>
                  <a:tcPr>
                    <a:lnL w="12700" cmpd="sng">
                      <a:noFill/>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a:lnL w="19050" cap="flat" cmpd="sng" algn="ctr">
                      <a:noFill/>
                      <a:prstDash val="solid"/>
                      <a:round/>
                      <a:headEnd type="none" w="med" len="med"/>
                      <a:tailEnd type="none" w="med" len="med"/>
                    </a:lnL>
                    <a:lnR w="12700" cmpd="sng">
                      <a:solidFill>
                        <a:srgbClr val="FFFFFF"/>
                      </a:solid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I</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245</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0.42 (0.28–0.64)</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II</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146</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a:solidFill>
                            <a:schemeClr val="tx1"/>
                          </a:solidFill>
                          <a:latin typeface="+mj-lt"/>
                        </a:rPr>
                        <a:t>0.51 (0.31–0.84)</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III</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88</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a:solidFill>
                            <a:schemeClr val="tx1"/>
                          </a:solidFill>
                          <a:latin typeface="+mj-lt"/>
                        </a:rPr>
                        <a:t>0.60 (0.34–1.05)</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8"/>
                  </a:ext>
                </a:extLst>
              </a:tr>
              <a:tr h="226696">
                <a:tc gridSpan="2">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Cytogenetic risk groups</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zh-CN"/>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9"/>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High risk</a:t>
                      </a:r>
                      <a:endParaRPr lang="en-GB" sz="1000" b="1" baseline="30000" dirty="0">
                        <a:solidFill>
                          <a:schemeClr val="tx1"/>
                        </a:solidFill>
                        <a:latin typeface="+mj-lt"/>
                      </a:endParaRP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baseline="0" dirty="0">
                          <a:solidFill>
                            <a:schemeClr val="tx1"/>
                          </a:solidFill>
                          <a:latin typeface="+mj-lt"/>
                        </a:rPr>
                        <a:t>136</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0.49 (0.30–0.80)</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extLst>
                  <a:ext uri="{0D108BD9-81ED-4DB2-BD59-A6C34878D82A}">
                    <a16:rowId xmlns:a16="http://schemas.microsoft.com/office/drawing/2014/main" val="10010"/>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Standard risk</a:t>
                      </a:r>
                      <a:endParaRPr lang="en-GB" sz="1000" b="1" baseline="30000" dirty="0">
                        <a:solidFill>
                          <a:schemeClr val="tx1"/>
                        </a:solidFill>
                        <a:latin typeface="+mj-lt"/>
                      </a:endParaRP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baseline="0" dirty="0">
                          <a:solidFill>
                            <a:schemeClr val="tx1"/>
                          </a:solidFill>
                          <a:latin typeface="+mj-lt"/>
                        </a:rPr>
                        <a:t>280</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a:solidFill>
                            <a:schemeClr val="tx1"/>
                          </a:solidFill>
                          <a:latin typeface="+mj-lt"/>
                        </a:rPr>
                        <a:t>0.51 (0.35–0.74)</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11"/>
                  </a:ext>
                </a:extLst>
              </a:tr>
              <a:tr h="226696">
                <a:tc gridSpan="2">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Soft-tissue plasmacytomas</a:t>
                      </a:r>
                    </a:p>
                  </a:txBody>
                  <a:tcPr marR="0">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zh-CN"/>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2"/>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Yes</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118</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5D2F4"/>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0.34 (0.21–0.54)</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BE2BBB">
                        <a:lumMod val="20000"/>
                        <a:lumOff val="80000"/>
                      </a:srgbClr>
                    </a:solidFill>
                  </a:tcPr>
                </a:tc>
                <a:extLst>
                  <a:ext uri="{0D108BD9-81ED-4DB2-BD59-A6C34878D82A}">
                    <a16:rowId xmlns:a16="http://schemas.microsoft.com/office/drawing/2014/main" val="10013"/>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No</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361</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0.58 (0.42–0.82)</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4"/>
                  </a:ext>
                </a:extLst>
              </a:tr>
              <a:tr h="226696">
                <a:tc gridSpan="2">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Extra-medullary plasmacytomas</a:t>
                      </a:r>
                    </a:p>
                  </a:txBody>
                  <a:tcPr marR="0">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zh-CN"/>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a:solidFill>
                          <a:schemeClr val="tx1"/>
                        </a:solidFill>
                        <a:latin typeface="+mj-lt"/>
                      </a:endParaRP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15"/>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dirty="0">
                          <a:solidFill>
                            <a:schemeClr val="tx1"/>
                          </a:solidFill>
                          <a:latin typeface="+mj-lt"/>
                        </a:rPr>
                        <a:t>Yes</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5D2F4"/>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45</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5D2F4"/>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5D2F4"/>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5D2F4"/>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0.33 (0.16–0.67)</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5D2F4"/>
                    </a:solidFill>
                  </a:tcPr>
                </a:tc>
                <a:extLst>
                  <a:ext uri="{0D108BD9-81ED-4DB2-BD59-A6C34878D82A}">
                    <a16:rowId xmlns:a16="http://schemas.microsoft.com/office/drawing/2014/main" val="10016"/>
                  </a:ext>
                </a:extLst>
              </a:tr>
              <a:tr h="226696">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92075" indent="0">
                        <a:lnSpc>
                          <a:spcPct val="80000"/>
                        </a:lnSpc>
                      </a:pPr>
                      <a:r>
                        <a:rPr lang="en-GB" sz="1000" b="1">
                          <a:solidFill>
                            <a:schemeClr val="tx1"/>
                          </a:solidFill>
                          <a:latin typeface="+mj-lt"/>
                        </a:rPr>
                        <a:t>No</a:t>
                      </a:r>
                    </a:p>
                  </a:txBody>
                  <a:tcPr>
                    <a:lnL w="12700" cmpd="sng">
                      <a:solidFill>
                        <a:srgbClr val="FFFFFF"/>
                      </a:solid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indent="0" algn="ctr">
                        <a:lnSpc>
                          <a:spcPct val="80000"/>
                        </a:lnSpc>
                      </a:pPr>
                      <a:r>
                        <a:rPr lang="en-GB" sz="1000" b="1" dirty="0">
                          <a:solidFill>
                            <a:schemeClr val="tx1"/>
                          </a:solidFill>
                          <a:latin typeface="+mj-lt"/>
                        </a:rPr>
                        <a:t>434</a:t>
                      </a:r>
                    </a:p>
                  </a:txBody>
                  <a:tcP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endParaRPr lang="en-GB" sz="1000" b="1" dirty="0">
                        <a:solidFill>
                          <a:schemeClr val="tx1"/>
                        </a:solidFill>
                        <a:latin typeface="+mj-lt"/>
                      </a:endParaRPr>
                    </a:p>
                  </a:txBody>
                  <a:tcPr marL="0" marR="0" marT="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80000"/>
                        </a:lnSpc>
                      </a:pPr>
                      <a:r>
                        <a:rPr lang="en-GB" sz="1000" b="1" dirty="0">
                          <a:solidFill>
                            <a:schemeClr val="tx1"/>
                          </a:solidFill>
                          <a:latin typeface="+mj-lt"/>
                        </a:rPr>
                        <a:t>0.51 (0.38–0.69)</a:t>
                      </a:r>
                    </a:p>
                  </a:txBody>
                  <a:tcPr>
                    <a:lnL w="19050" cap="flat" cmpd="sng" algn="ctr">
                      <a:noFill/>
                      <a:prstDash val="solid"/>
                      <a:round/>
                      <a:headEnd type="none" w="med" len="med"/>
                      <a:tailEnd type="none" w="med" len="med"/>
                    </a:lnL>
                    <a:lnR w="12700" cmpd="sng">
                      <a:solidFill>
                        <a:srgbClr val="FFFFFF"/>
                      </a:solid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17"/>
                  </a:ext>
                </a:extLst>
              </a:tr>
            </a:tbl>
          </a:graphicData>
        </a:graphic>
      </p:graphicFrame>
      <p:cxnSp>
        <p:nvCxnSpPr>
          <p:cNvPr id="515" name="Straight Arrow Connector 514"/>
          <p:cNvCxnSpPr/>
          <p:nvPr/>
        </p:nvCxnSpPr>
        <p:spPr>
          <a:xfrm flipH="1">
            <a:off x="2923175" y="2028336"/>
            <a:ext cx="576000" cy="0"/>
          </a:xfrm>
          <a:prstGeom prst="straightConnector1">
            <a:avLst/>
          </a:prstGeom>
          <a:noFill/>
          <a:ln w="28575" cap="flat" cmpd="sng" algn="ctr">
            <a:solidFill>
              <a:srgbClr val="595454"/>
            </a:solidFill>
            <a:prstDash val="solid"/>
            <a:tailEnd type="triangle"/>
          </a:ln>
          <a:effectLst/>
        </p:spPr>
      </p:cxnSp>
      <p:cxnSp>
        <p:nvCxnSpPr>
          <p:cNvPr id="516" name="Straight Arrow Connector 515"/>
          <p:cNvCxnSpPr/>
          <p:nvPr/>
        </p:nvCxnSpPr>
        <p:spPr>
          <a:xfrm>
            <a:off x="3564430" y="2028336"/>
            <a:ext cx="576000" cy="0"/>
          </a:xfrm>
          <a:prstGeom prst="straightConnector1">
            <a:avLst/>
          </a:prstGeom>
          <a:noFill/>
          <a:ln w="28575" cap="flat" cmpd="sng" algn="ctr">
            <a:solidFill>
              <a:srgbClr val="595454"/>
            </a:solidFill>
            <a:prstDash val="solid"/>
            <a:tailEnd type="triangle"/>
          </a:ln>
          <a:effectLst/>
        </p:spPr>
      </p:cxnSp>
      <p:cxnSp>
        <p:nvCxnSpPr>
          <p:cNvPr id="517" name="Straight Arrow Connector 516"/>
          <p:cNvCxnSpPr/>
          <p:nvPr/>
        </p:nvCxnSpPr>
        <p:spPr>
          <a:xfrm flipH="1">
            <a:off x="9127766" y="2028336"/>
            <a:ext cx="576000" cy="0"/>
          </a:xfrm>
          <a:prstGeom prst="straightConnector1">
            <a:avLst/>
          </a:prstGeom>
          <a:noFill/>
          <a:ln w="28575" cap="flat" cmpd="sng" algn="ctr">
            <a:solidFill>
              <a:srgbClr val="595454"/>
            </a:solidFill>
            <a:prstDash val="solid"/>
            <a:tailEnd type="triangle"/>
          </a:ln>
          <a:effectLst/>
        </p:spPr>
      </p:cxnSp>
      <p:cxnSp>
        <p:nvCxnSpPr>
          <p:cNvPr id="526" name="Straight Arrow Connector 525"/>
          <p:cNvCxnSpPr/>
          <p:nvPr/>
        </p:nvCxnSpPr>
        <p:spPr>
          <a:xfrm>
            <a:off x="9784029" y="2028336"/>
            <a:ext cx="574778" cy="0"/>
          </a:xfrm>
          <a:prstGeom prst="straightConnector1">
            <a:avLst/>
          </a:prstGeom>
          <a:noFill/>
          <a:ln w="28575" cap="flat" cmpd="sng" algn="ctr">
            <a:solidFill>
              <a:srgbClr val="595454"/>
            </a:solidFill>
            <a:prstDash val="solid"/>
            <a:tailEnd type="triangle"/>
          </a:ln>
          <a:effectLst/>
        </p:spPr>
      </p:cxnSp>
      <p:grpSp>
        <p:nvGrpSpPr>
          <p:cNvPr id="527" name="Group 526"/>
          <p:cNvGrpSpPr/>
          <p:nvPr/>
        </p:nvGrpSpPr>
        <p:grpSpPr>
          <a:xfrm>
            <a:off x="2467412" y="2103717"/>
            <a:ext cx="1642860" cy="4111379"/>
            <a:chOff x="2584616" y="1212783"/>
            <a:chExt cx="1642860" cy="4111379"/>
          </a:xfrm>
        </p:grpSpPr>
        <p:cxnSp>
          <p:nvCxnSpPr>
            <p:cNvPr id="528" name="Straight Connector 527"/>
            <p:cNvCxnSpPr/>
            <p:nvPr/>
          </p:nvCxnSpPr>
          <p:spPr>
            <a:xfrm rot="5400000">
              <a:off x="2897182" y="5094751"/>
              <a:ext cx="38113" cy="0"/>
            </a:xfrm>
            <a:prstGeom prst="line">
              <a:avLst/>
            </a:prstGeom>
            <a:noFill/>
            <a:ln w="9525" cap="flat" cmpd="sng" algn="ctr">
              <a:solidFill>
                <a:srgbClr val="FFFFFF">
                  <a:lumMod val="50000"/>
                </a:srgbClr>
              </a:solidFill>
              <a:prstDash val="solid"/>
            </a:ln>
            <a:effectLst/>
          </p:spPr>
        </p:cxnSp>
        <p:cxnSp>
          <p:nvCxnSpPr>
            <p:cNvPr id="529" name="Straight Connector 528"/>
            <p:cNvCxnSpPr/>
            <p:nvPr/>
          </p:nvCxnSpPr>
          <p:spPr>
            <a:xfrm rot="5400000">
              <a:off x="2972587" y="5094752"/>
              <a:ext cx="38113" cy="0"/>
            </a:xfrm>
            <a:prstGeom prst="line">
              <a:avLst/>
            </a:prstGeom>
            <a:noFill/>
            <a:ln w="9525" cap="flat" cmpd="sng" algn="ctr">
              <a:solidFill>
                <a:srgbClr val="FFFFFF">
                  <a:lumMod val="50000"/>
                </a:srgbClr>
              </a:solidFill>
              <a:prstDash val="solid"/>
            </a:ln>
            <a:effectLst/>
          </p:spPr>
        </p:cxnSp>
        <p:cxnSp>
          <p:nvCxnSpPr>
            <p:cNvPr id="530" name="Straight Connector 529"/>
            <p:cNvCxnSpPr/>
            <p:nvPr/>
          </p:nvCxnSpPr>
          <p:spPr>
            <a:xfrm rot="5400000">
              <a:off x="3024629" y="5094753"/>
              <a:ext cx="38113" cy="0"/>
            </a:xfrm>
            <a:prstGeom prst="line">
              <a:avLst/>
            </a:prstGeom>
            <a:noFill/>
            <a:ln w="9525" cap="flat" cmpd="sng" algn="ctr">
              <a:solidFill>
                <a:srgbClr val="FFFFFF">
                  <a:lumMod val="50000"/>
                </a:srgbClr>
              </a:solidFill>
              <a:prstDash val="solid"/>
            </a:ln>
            <a:effectLst/>
          </p:spPr>
        </p:cxnSp>
        <p:cxnSp>
          <p:nvCxnSpPr>
            <p:cNvPr id="531" name="Straight Connector 530"/>
            <p:cNvCxnSpPr/>
            <p:nvPr/>
          </p:nvCxnSpPr>
          <p:spPr>
            <a:xfrm rot="5400000">
              <a:off x="3175441" y="5094753"/>
              <a:ext cx="38113" cy="0"/>
            </a:xfrm>
            <a:prstGeom prst="line">
              <a:avLst/>
            </a:prstGeom>
            <a:noFill/>
            <a:ln w="9525" cap="flat" cmpd="sng" algn="ctr">
              <a:solidFill>
                <a:srgbClr val="FFFFFF">
                  <a:lumMod val="50000"/>
                </a:srgbClr>
              </a:solidFill>
              <a:prstDash val="solid"/>
            </a:ln>
            <a:effectLst/>
          </p:spPr>
        </p:cxnSp>
        <p:cxnSp>
          <p:nvCxnSpPr>
            <p:cNvPr id="532" name="Straight Connector 531"/>
            <p:cNvCxnSpPr/>
            <p:nvPr/>
          </p:nvCxnSpPr>
          <p:spPr>
            <a:xfrm rot="5400000">
              <a:off x="3153663" y="5094754"/>
              <a:ext cx="38113" cy="0"/>
            </a:xfrm>
            <a:prstGeom prst="line">
              <a:avLst/>
            </a:prstGeom>
            <a:noFill/>
            <a:ln w="9525" cap="flat" cmpd="sng" algn="ctr">
              <a:solidFill>
                <a:srgbClr val="FFFFFF">
                  <a:lumMod val="50000"/>
                </a:srgbClr>
              </a:solidFill>
              <a:prstDash val="solid"/>
            </a:ln>
            <a:effectLst/>
          </p:spPr>
        </p:cxnSp>
        <p:cxnSp>
          <p:nvCxnSpPr>
            <p:cNvPr id="533" name="Straight Connector 532"/>
            <p:cNvCxnSpPr/>
            <p:nvPr/>
          </p:nvCxnSpPr>
          <p:spPr>
            <a:xfrm rot="5400000">
              <a:off x="3129605" y="5094755"/>
              <a:ext cx="38113" cy="0"/>
            </a:xfrm>
            <a:prstGeom prst="line">
              <a:avLst/>
            </a:prstGeom>
            <a:noFill/>
            <a:ln w="9525" cap="flat" cmpd="sng" algn="ctr">
              <a:solidFill>
                <a:srgbClr val="FFFFFF">
                  <a:lumMod val="50000"/>
                </a:srgbClr>
              </a:solidFill>
              <a:prstDash val="solid"/>
            </a:ln>
            <a:effectLst/>
          </p:spPr>
        </p:cxnSp>
        <p:cxnSp>
          <p:nvCxnSpPr>
            <p:cNvPr id="534" name="Straight Connector 533"/>
            <p:cNvCxnSpPr/>
            <p:nvPr/>
          </p:nvCxnSpPr>
          <p:spPr>
            <a:xfrm rot="5400000">
              <a:off x="3101433" y="5094756"/>
              <a:ext cx="38113" cy="0"/>
            </a:xfrm>
            <a:prstGeom prst="line">
              <a:avLst/>
            </a:prstGeom>
            <a:noFill/>
            <a:ln w="9525" cap="flat" cmpd="sng" algn="ctr">
              <a:solidFill>
                <a:srgbClr val="FFFFFF">
                  <a:lumMod val="50000"/>
                </a:srgbClr>
              </a:solidFill>
              <a:prstDash val="solid"/>
            </a:ln>
            <a:effectLst/>
          </p:spPr>
        </p:cxnSp>
        <p:cxnSp>
          <p:nvCxnSpPr>
            <p:cNvPr id="535" name="Straight Connector 534"/>
            <p:cNvCxnSpPr/>
            <p:nvPr/>
          </p:nvCxnSpPr>
          <p:spPr>
            <a:xfrm rot="5400000">
              <a:off x="3068955" y="5094757"/>
              <a:ext cx="38113" cy="0"/>
            </a:xfrm>
            <a:prstGeom prst="line">
              <a:avLst/>
            </a:prstGeom>
            <a:noFill/>
            <a:ln w="9525" cap="flat" cmpd="sng" algn="ctr">
              <a:solidFill>
                <a:srgbClr val="FFFFFF">
                  <a:lumMod val="50000"/>
                </a:srgbClr>
              </a:solidFill>
              <a:prstDash val="solid"/>
            </a:ln>
            <a:effectLst/>
          </p:spPr>
        </p:cxnSp>
        <p:cxnSp>
          <p:nvCxnSpPr>
            <p:cNvPr id="536" name="Straight Connector 535"/>
            <p:cNvCxnSpPr/>
            <p:nvPr/>
          </p:nvCxnSpPr>
          <p:spPr>
            <a:xfrm rot="5400000">
              <a:off x="3324989" y="5094758"/>
              <a:ext cx="38113" cy="0"/>
            </a:xfrm>
            <a:prstGeom prst="line">
              <a:avLst/>
            </a:prstGeom>
            <a:noFill/>
            <a:ln w="9525" cap="flat" cmpd="sng" algn="ctr">
              <a:solidFill>
                <a:srgbClr val="FFFFFF">
                  <a:lumMod val="50000"/>
                </a:srgbClr>
              </a:solidFill>
              <a:prstDash val="solid"/>
            </a:ln>
            <a:effectLst/>
          </p:spPr>
        </p:cxnSp>
        <p:cxnSp>
          <p:nvCxnSpPr>
            <p:cNvPr id="537" name="Straight Connector 536"/>
            <p:cNvCxnSpPr/>
            <p:nvPr/>
          </p:nvCxnSpPr>
          <p:spPr>
            <a:xfrm rot="5400000">
              <a:off x="3399882" y="5094759"/>
              <a:ext cx="38113" cy="0"/>
            </a:xfrm>
            <a:prstGeom prst="line">
              <a:avLst/>
            </a:prstGeom>
            <a:noFill/>
            <a:ln w="9525" cap="flat" cmpd="sng" algn="ctr">
              <a:solidFill>
                <a:srgbClr val="FFFFFF">
                  <a:lumMod val="50000"/>
                </a:srgbClr>
              </a:solidFill>
              <a:prstDash val="solid"/>
            </a:ln>
            <a:effectLst/>
          </p:spPr>
        </p:cxnSp>
        <p:cxnSp>
          <p:nvCxnSpPr>
            <p:cNvPr id="538" name="Straight Connector 537"/>
            <p:cNvCxnSpPr/>
            <p:nvPr/>
          </p:nvCxnSpPr>
          <p:spPr>
            <a:xfrm rot="5400000">
              <a:off x="3454751" y="5094760"/>
              <a:ext cx="38113" cy="0"/>
            </a:xfrm>
            <a:prstGeom prst="line">
              <a:avLst/>
            </a:prstGeom>
            <a:noFill/>
            <a:ln w="9525" cap="flat" cmpd="sng" algn="ctr">
              <a:solidFill>
                <a:srgbClr val="FFFFFF">
                  <a:lumMod val="50000"/>
                </a:srgbClr>
              </a:solidFill>
              <a:prstDash val="solid"/>
            </a:ln>
            <a:effectLst/>
          </p:spPr>
        </p:cxnSp>
        <p:cxnSp>
          <p:nvCxnSpPr>
            <p:cNvPr id="539" name="Straight Connector 538"/>
            <p:cNvCxnSpPr/>
            <p:nvPr/>
          </p:nvCxnSpPr>
          <p:spPr>
            <a:xfrm rot="5400000">
              <a:off x="3493745" y="5094761"/>
              <a:ext cx="38113" cy="0"/>
            </a:xfrm>
            <a:prstGeom prst="line">
              <a:avLst/>
            </a:prstGeom>
            <a:noFill/>
            <a:ln w="9525" cap="flat" cmpd="sng" algn="ctr">
              <a:solidFill>
                <a:srgbClr val="FFFFFF">
                  <a:lumMod val="50000"/>
                </a:srgbClr>
              </a:solidFill>
              <a:prstDash val="solid"/>
            </a:ln>
            <a:effectLst/>
          </p:spPr>
        </p:cxnSp>
        <p:cxnSp>
          <p:nvCxnSpPr>
            <p:cNvPr id="540" name="Straight Connector 539"/>
            <p:cNvCxnSpPr/>
            <p:nvPr/>
          </p:nvCxnSpPr>
          <p:spPr>
            <a:xfrm rot="5400000">
              <a:off x="3528469" y="5094762"/>
              <a:ext cx="38113" cy="0"/>
            </a:xfrm>
            <a:prstGeom prst="line">
              <a:avLst/>
            </a:prstGeom>
            <a:noFill/>
            <a:ln w="9525" cap="flat" cmpd="sng" algn="ctr">
              <a:solidFill>
                <a:srgbClr val="FFFFFF">
                  <a:lumMod val="50000"/>
                </a:srgbClr>
              </a:solidFill>
              <a:prstDash val="solid"/>
            </a:ln>
            <a:effectLst/>
          </p:spPr>
        </p:cxnSp>
        <p:cxnSp>
          <p:nvCxnSpPr>
            <p:cNvPr id="541" name="Straight Connector 540"/>
            <p:cNvCxnSpPr/>
            <p:nvPr/>
          </p:nvCxnSpPr>
          <p:spPr>
            <a:xfrm rot="5400000">
              <a:off x="3557312" y="5094763"/>
              <a:ext cx="38113" cy="0"/>
            </a:xfrm>
            <a:prstGeom prst="line">
              <a:avLst/>
            </a:prstGeom>
            <a:noFill/>
            <a:ln w="9525" cap="flat" cmpd="sng" algn="ctr">
              <a:solidFill>
                <a:srgbClr val="FFFFFF">
                  <a:lumMod val="50000"/>
                </a:srgbClr>
              </a:solidFill>
              <a:prstDash val="solid"/>
            </a:ln>
            <a:effectLst/>
          </p:spPr>
        </p:cxnSp>
        <p:cxnSp>
          <p:nvCxnSpPr>
            <p:cNvPr id="542" name="Straight Connector 541"/>
            <p:cNvCxnSpPr/>
            <p:nvPr/>
          </p:nvCxnSpPr>
          <p:spPr>
            <a:xfrm rot="5400000">
              <a:off x="3580699" y="5094764"/>
              <a:ext cx="38113" cy="0"/>
            </a:xfrm>
            <a:prstGeom prst="line">
              <a:avLst/>
            </a:prstGeom>
            <a:noFill/>
            <a:ln w="9525" cap="flat" cmpd="sng" algn="ctr">
              <a:solidFill>
                <a:srgbClr val="FFFFFF">
                  <a:lumMod val="50000"/>
                </a:srgbClr>
              </a:solidFill>
              <a:prstDash val="solid"/>
            </a:ln>
            <a:effectLst/>
          </p:spPr>
        </p:cxnSp>
        <p:cxnSp>
          <p:nvCxnSpPr>
            <p:cNvPr id="543" name="Straight Connector 542"/>
            <p:cNvCxnSpPr/>
            <p:nvPr/>
          </p:nvCxnSpPr>
          <p:spPr>
            <a:xfrm rot="5400000">
              <a:off x="3603774" y="5094765"/>
              <a:ext cx="38113" cy="0"/>
            </a:xfrm>
            <a:prstGeom prst="line">
              <a:avLst/>
            </a:prstGeom>
            <a:noFill/>
            <a:ln w="9525" cap="flat" cmpd="sng" algn="ctr">
              <a:solidFill>
                <a:srgbClr val="FFFFFF">
                  <a:lumMod val="50000"/>
                </a:srgbClr>
              </a:solidFill>
              <a:prstDash val="solid"/>
            </a:ln>
            <a:effectLst/>
          </p:spPr>
        </p:cxnSp>
        <p:cxnSp>
          <p:nvCxnSpPr>
            <p:cNvPr id="544" name="Straight Connector 543"/>
            <p:cNvCxnSpPr/>
            <p:nvPr/>
          </p:nvCxnSpPr>
          <p:spPr>
            <a:xfrm rot="5400000">
              <a:off x="3751197" y="5094766"/>
              <a:ext cx="38113" cy="0"/>
            </a:xfrm>
            <a:prstGeom prst="line">
              <a:avLst/>
            </a:prstGeom>
            <a:noFill/>
            <a:ln w="9525" cap="flat" cmpd="sng" algn="ctr">
              <a:solidFill>
                <a:srgbClr val="FFFFFF">
                  <a:lumMod val="50000"/>
                </a:srgbClr>
              </a:solidFill>
              <a:prstDash val="solid"/>
            </a:ln>
            <a:effectLst/>
          </p:spPr>
        </p:cxnSp>
        <p:cxnSp>
          <p:nvCxnSpPr>
            <p:cNvPr id="545" name="Straight Connector 544"/>
            <p:cNvCxnSpPr/>
            <p:nvPr/>
          </p:nvCxnSpPr>
          <p:spPr>
            <a:xfrm rot="5400000">
              <a:off x="3826918" y="5094767"/>
              <a:ext cx="38113" cy="0"/>
            </a:xfrm>
            <a:prstGeom prst="line">
              <a:avLst/>
            </a:prstGeom>
            <a:noFill/>
            <a:ln w="9525" cap="flat" cmpd="sng" algn="ctr">
              <a:solidFill>
                <a:srgbClr val="FFFFFF">
                  <a:lumMod val="50000"/>
                </a:srgbClr>
              </a:solidFill>
              <a:prstDash val="solid"/>
            </a:ln>
            <a:effectLst/>
          </p:spPr>
        </p:cxnSp>
        <p:cxnSp>
          <p:nvCxnSpPr>
            <p:cNvPr id="546" name="Straight Connector 545"/>
            <p:cNvCxnSpPr/>
            <p:nvPr/>
          </p:nvCxnSpPr>
          <p:spPr>
            <a:xfrm rot="5400000">
              <a:off x="3882379" y="5094768"/>
              <a:ext cx="38113" cy="0"/>
            </a:xfrm>
            <a:prstGeom prst="line">
              <a:avLst/>
            </a:prstGeom>
            <a:noFill/>
            <a:ln w="9525" cap="flat" cmpd="sng" algn="ctr">
              <a:solidFill>
                <a:srgbClr val="FFFFFF">
                  <a:lumMod val="50000"/>
                </a:srgbClr>
              </a:solidFill>
              <a:prstDash val="solid"/>
            </a:ln>
            <a:effectLst/>
          </p:spPr>
        </p:cxnSp>
        <p:cxnSp>
          <p:nvCxnSpPr>
            <p:cNvPr id="547" name="Straight Connector 546"/>
            <p:cNvCxnSpPr/>
            <p:nvPr/>
          </p:nvCxnSpPr>
          <p:spPr>
            <a:xfrm rot="5400000">
              <a:off x="3923317" y="5094769"/>
              <a:ext cx="38113" cy="0"/>
            </a:xfrm>
            <a:prstGeom prst="line">
              <a:avLst/>
            </a:prstGeom>
            <a:noFill/>
            <a:ln w="9525" cap="flat" cmpd="sng" algn="ctr">
              <a:solidFill>
                <a:srgbClr val="FFFFFF">
                  <a:lumMod val="50000"/>
                </a:srgbClr>
              </a:solidFill>
              <a:prstDash val="solid"/>
            </a:ln>
            <a:effectLst/>
          </p:spPr>
        </p:cxnSp>
        <p:cxnSp>
          <p:nvCxnSpPr>
            <p:cNvPr id="548" name="Straight Connector 547"/>
            <p:cNvCxnSpPr/>
            <p:nvPr/>
          </p:nvCxnSpPr>
          <p:spPr>
            <a:xfrm rot="5400000">
              <a:off x="3957093" y="5094770"/>
              <a:ext cx="38113" cy="0"/>
            </a:xfrm>
            <a:prstGeom prst="line">
              <a:avLst/>
            </a:prstGeom>
            <a:noFill/>
            <a:ln w="9525" cap="flat" cmpd="sng" algn="ctr">
              <a:solidFill>
                <a:srgbClr val="FFFFFF">
                  <a:lumMod val="50000"/>
                </a:srgbClr>
              </a:solidFill>
              <a:prstDash val="solid"/>
            </a:ln>
            <a:effectLst/>
          </p:spPr>
        </p:cxnSp>
        <p:cxnSp>
          <p:nvCxnSpPr>
            <p:cNvPr id="549" name="Straight Connector 548"/>
            <p:cNvCxnSpPr/>
            <p:nvPr/>
          </p:nvCxnSpPr>
          <p:spPr>
            <a:xfrm rot="5400000">
              <a:off x="3984080" y="5094771"/>
              <a:ext cx="38113" cy="0"/>
            </a:xfrm>
            <a:prstGeom prst="line">
              <a:avLst/>
            </a:prstGeom>
            <a:noFill/>
            <a:ln w="9525" cap="flat" cmpd="sng" algn="ctr">
              <a:solidFill>
                <a:srgbClr val="FFFFFF">
                  <a:lumMod val="50000"/>
                </a:srgbClr>
              </a:solidFill>
              <a:prstDash val="solid"/>
            </a:ln>
            <a:effectLst/>
          </p:spPr>
        </p:cxnSp>
        <p:cxnSp>
          <p:nvCxnSpPr>
            <p:cNvPr id="550" name="Straight Connector 549"/>
            <p:cNvCxnSpPr/>
            <p:nvPr/>
          </p:nvCxnSpPr>
          <p:spPr>
            <a:xfrm rot="5400000">
              <a:off x="4010005" y="5094772"/>
              <a:ext cx="38113" cy="0"/>
            </a:xfrm>
            <a:prstGeom prst="line">
              <a:avLst/>
            </a:prstGeom>
            <a:noFill/>
            <a:ln w="9525" cap="flat" cmpd="sng" algn="ctr">
              <a:solidFill>
                <a:srgbClr val="FFFFFF">
                  <a:lumMod val="50000"/>
                </a:srgbClr>
              </a:solidFill>
              <a:prstDash val="solid"/>
            </a:ln>
            <a:effectLst/>
          </p:spPr>
        </p:cxnSp>
        <p:cxnSp>
          <p:nvCxnSpPr>
            <p:cNvPr id="551" name="Straight Connector 550"/>
            <p:cNvCxnSpPr/>
            <p:nvPr/>
          </p:nvCxnSpPr>
          <p:spPr>
            <a:xfrm rot="5400000">
              <a:off x="4030810" y="5094773"/>
              <a:ext cx="38113" cy="0"/>
            </a:xfrm>
            <a:prstGeom prst="line">
              <a:avLst/>
            </a:prstGeom>
            <a:noFill/>
            <a:ln w="9525" cap="flat" cmpd="sng" algn="ctr">
              <a:solidFill>
                <a:srgbClr val="FFFFFF">
                  <a:lumMod val="50000"/>
                </a:srgbClr>
              </a:solidFill>
              <a:prstDash val="solid"/>
            </a:ln>
            <a:effectLst/>
          </p:spPr>
        </p:cxnSp>
        <p:grpSp>
          <p:nvGrpSpPr>
            <p:cNvPr id="552" name="Group 551"/>
            <p:cNvGrpSpPr/>
            <p:nvPr/>
          </p:nvGrpSpPr>
          <p:grpSpPr>
            <a:xfrm>
              <a:off x="2584616" y="5108718"/>
              <a:ext cx="1642860" cy="215444"/>
              <a:chOff x="2606841" y="5222495"/>
              <a:chExt cx="1642860" cy="215444"/>
            </a:xfrm>
          </p:grpSpPr>
          <p:sp>
            <p:nvSpPr>
              <p:cNvPr id="560" name="TextBox 559"/>
              <p:cNvSpPr txBox="1"/>
              <p:nvPr/>
            </p:nvSpPr>
            <p:spPr>
              <a:xfrm>
                <a:off x="2606841" y="5222495"/>
                <a:ext cx="405881" cy="215444"/>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Trebuchet MS" panose="020B0603020202020204"/>
                    <a:ea typeface="MS PGothic" charset="0"/>
                    <a:cs typeface="+mn-cs"/>
                  </a:rPr>
                  <a:t>0.01</a:t>
                </a:r>
              </a:p>
            </p:txBody>
          </p:sp>
          <p:sp>
            <p:nvSpPr>
              <p:cNvPr id="561" name="TextBox 560"/>
              <p:cNvSpPr txBox="1"/>
              <p:nvPr/>
            </p:nvSpPr>
            <p:spPr>
              <a:xfrm>
                <a:off x="3063006" y="5222495"/>
                <a:ext cx="344967" cy="215444"/>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Trebuchet MS" panose="020B0603020202020204"/>
                    <a:ea typeface="MS PGothic" charset="0"/>
                    <a:cs typeface="+mn-cs"/>
                  </a:rPr>
                  <a:t>0.1</a:t>
                </a:r>
              </a:p>
            </p:txBody>
          </p:sp>
          <p:sp>
            <p:nvSpPr>
              <p:cNvPr id="562" name="TextBox 561"/>
              <p:cNvSpPr txBox="1"/>
              <p:nvPr/>
            </p:nvSpPr>
            <p:spPr>
              <a:xfrm>
                <a:off x="3546629" y="5222495"/>
                <a:ext cx="245581" cy="215444"/>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Trebuchet MS" panose="020B0603020202020204"/>
                    <a:ea typeface="MS PGothic" charset="0"/>
                    <a:cs typeface="+mn-cs"/>
                  </a:rPr>
                  <a:t>1</a:t>
                </a:r>
              </a:p>
            </p:txBody>
          </p:sp>
          <p:sp>
            <p:nvSpPr>
              <p:cNvPr id="563" name="TextBox 562"/>
              <p:cNvSpPr txBox="1"/>
              <p:nvPr/>
            </p:nvSpPr>
            <p:spPr>
              <a:xfrm>
                <a:off x="3943206" y="5222495"/>
                <a:ext cx="306495" cy="215444"/>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Trebuchet MS" panose="020B0603020202020204"/>
                    <a:ea typeface="MS PGothic" charset="0"/>
                    <a:cs typeface="+mn-cs"/>
                  </a:rPr>
                  <a:t>10</a:t>
                </a:r>
              </a:p>
            </p:txBody>
          </p:sp>
        </p:grpSp>
        <p:grpSp>
          <p:nvGrpSpPr>
            <p:cNvPr id="553" name="Group 552"/>
            <p:cNvGrpSpPr/>
            <p:nvPr/>
          </p:nvGrpSpPr>
          <p:grpSpPr>
            <a:xfrm>
              <a:off x="2716213" y="1212783"/>
              <a:ext cx="1425575" cy="3937184"/>
              <a:chOff x="2716213" y="1212783"/>
              <a:chExt cx="1425575" cy="3937184"/>
            </a:xfrm>
          </p:grpSpPr>
          <p:cxnSp>
            <p:nvCxnSpPr>
              <p:cNvPr id="554" name="Straight Connector 553"/>
              <p:cNvCxnSpPr/>
              <p:nvPr/>
            </p:nvCxnSpPr>
            <p:spPr>
              <a:xfrm>
                <a:off x="2716213" y="5075761"/>
                <a:ext cx="1425575" cy="0"/>
              </a:xfrm>
              <a:prstGeom prst="line">
                <a:avLst/>
              </a:prstGeom>
              <a:noFill/>
              <a:ln w="9525" cap="flat" cmpd="sng" algn="ctr">
                <a:solidFill>
                  <a:srgbClr val="FFFFFF">
                    <a:lumMod val="50000"/>
                  </a:srgbClr>
                </a:solidFill>
                <a:prstDash val="solid"/>
              </a:ln>
              <a:effectLst/>
            </p:spPr>
          </p:cxnSp>
          <p:cxnSp>
            <p:nvCxnSpPr>
              <p:cNvPr id="555" name="Straight Connector 554"/>
              <p:cNvCxnSpPr/>
              <p:nvPr/>
            </p:nvCxnSpPr>
            <p:spPr>
              <a:xfrm rot="5400000">
                <a:off x="2748928" y="5112829"/>
                <a:ext cx="74271" cy="0"/>
              </a:xfrm>
              <a:prstGeom prst="line">
                <a:avLst/>
              </a:prstGeom>
              <a:noFill/>
              <a:ln w="9525" cap="flat" cmpd="sng" algn="ctr">
                <a:solidFill>
                  <a:srgbClr val="FFFFFF">
                    <a:lumMod val="50000"/>
                  </a:srgbClr>
                </a:solidFill>
                <a:prstDash val="solid"/>
              </a:ln>
              <a:effectLst/>
            </p:spPr>
          </p:cxnSp>
          <p:cxnSp>
            <p:nvCxnSpPr>
              <p:cNvPr id="556" name="Straight Connector 555"/>
              <p:cNvCxnSpPr/>
              <p:nvPr/>
            </p:nvCxnSpPr>
            <p:spPr>
              <a:xfrm rot="5400000">
                <a:off x="3175965" y="5112830"/>
                <a:ext cx="74271" cy="0"/>
              </a:xfrm>
              <a:prstGeom prst="line">
                <a:avLst/>
              </a:prstGeom>
              <a:noFill/>
              <a:ln w="9525" cap="flat" cmpd="sng" algn="ctr">
                <a:solidFill>
                  <a:srgbClr val="FFFFFF">
                    <a:lumMod val="50000"/>
                  </a:srgbClr>
                </a:solidFill>
                <a:prstDash val="solid"/>
              </a:ln>
              <a:effectLst/>
            </p:spPr>
          </p:cxnSp>
          <p:cxnSp>
            <p:nvCxnSpPr>
              <p:cNvPr id="557" name="Straight Connector 556"/>
              <p:cNvCxnSpPr/>
              <p:nvPr/>
            </p:nvCxnSpPr>
            <p:spPr>
              <a:xfrm rot="5400000">
                <a:off x="3609353" y="5112831"/>
                <a:ext cx="74271" cy="0"/>
              </a:xfrm>
              <a:prstGeom prst="line">
                <a:avLst/>
              </a:prstGeom>
              <a:noFill/>
              <a:ln w="9525" cap="flat" cmpd="sng" algn="ctr">
                <a:solidFill>
                  <a:srgbClr val="FFFFFF">
                    <a:lumMod val="50000"/>
                  </a:srgbClr>
                </a:solidFill>
                <a:prstDash val="solid"/>
              </a:ln>
              <a:effectLst/>
            </p:spPr>
          </p:cxnSp>
          <p:cxnSp>
            <p:nvCxnSpPr>
              <p:cNvPr id="558" name="Straight Connector 557"/>
              <p:cNvCxnSpPr/>
              <p:nvPr/>
            </p:nvCxnSpPr>
            <p:spPr>
              <a:xfrm rot="5400000">
                <a:off x="4036390" y="5112832"/>
                <a:ext cx="74271" cy="0"/>
              </a:xfrm>
              <a:prstGeom prst="line">
                <a:avLst/>
              </a:prstGeom>
              <a:noFill/>
              <a:ln w="9525" cap="flat" cmpd="sng" algn="ctr">
                <a:solidFill>
                  <a:srgbClr val="FFFFFF">
                    <a:lumMod val="50000"/>
                  </a:srgbClr>
                </a:solidFill>
                <a:prstDash val="solid"/>
              </a:ln>
              <a:effectLst/>
            </p:spPr>
          </p:cxnSp>
          <p:cxnSp>
            <p:nvCxnSpPr>
              <p:cNvPr id="559" name="Straight Connector 558"/>
              <p:cNvCxnSpPr/>
              <p:nvPr/>
            </p:nvCxnSpPr>
            <p:spPr>
              <a:xfrm>
                <a:off x="3646488" y="1212783"/>
                <a:ext cx="0" cy="3862910"/>
              </a:xfrm>
              <a:prstGeom prst="line">
                <a:avLst/>
              </a:prstGeom>
              <a:noFill/>
              <a:ln w="9525" cap="flat" cmpd="sng" algn="ctr">
                <a:solidFill>
                  <a:srgbClr val="FFFFFF">
                    <a:lumMod val="50000"/>
                  </a:srgbClr>
                </a:solidFill>
                <a:prstDash val="dash"/>
              </a:ln>
              <a:effectLst/>
            </p:spPr>
          </p:cxnSp>
        </p:grpSp>
      </p:grpSp>
      <p:grpSp>
        <p:nvGrpSpPr>
          <p:cNvPr id="564" name="Group 563"/>
          <p:cNvGrpSpPr/>
          <p:nvPr/>
        </p:nvGrpSpPr>
        <p:grpSpPr>
          <a:xfrm>
            <a:off x="3322892" y="2367497"/>
            <a:ext cx="163993" cy="96168"/>
            <a:chOff x="9846711" y="2654170"/>
            <a:chExt cx="163993" cy="96168"/>
          </a:xfrm>
          <a:solidFill>
            <a:schemeClr val="tx1"/>
          </a:solidFill>
        </p:grpSpPr>
        <p:grpSp>
          <p:nvGrpSpPr>
            <p:cNvPr id="565" name="Group 564"/>
            <p:cNvGrpSpPr/>
            <p:nvPr/>
          </p:nvGrpSpPr>
          <p:grpSpPr>
            <a:xfrm>
              <a:off x="9846711" y="2654170"/>
              <a:ext cx="163993" cy="96168"/>
              <a:chOff x="8840083" y="5029986"/>
              <a:chExt cx="222211" cy="105785"/>
            </a:xfrm>
            <a:grpFill/>
          </p:grpSpPr>
          <p:cxnSp>
            <p:nvCxnSpPr>
              <p:cNvPr id="567" name="Straight Connector 566"/>
              <p:cNvCxnSpPr/>
              <p:nvPr/>
            </p:nvCxnSpPr>
            <p:spPr>
              <a:xfrm flipH="1">
                <a:off x="8840083" y="5082879"/>
                <a:ext cx="221064" cy="0"/>
              </a:xfrm>
              <a:prstGeom prst="line">
                <a:avLst/>
              </a:prstGeom>
              <a:grpFill/>
              <a:ln w="12700" cap="flat" cmpd="sng" algn="ctr">
                <a:solidFill>
                  <a:srgbClr val="595454"/>
                </a:solidFill>
                <a:prstDash val="solid"/>
              </a:ln>
              <a:effectLst/>
            </p:spPr>
          </p:cxnSp>
          <p:cxnSp>
            <p:nvCxnSpPr>
              <p:cNvPr id="568" name="Straight Connector 567"/>
              <p:cNvCxnSpPr/>
              <p:nvPr/>
            </p:nvCxnSpPr>
            <p:spPr>
              <a:xfrm rot="5400000" flipH="1">
                <a:off x="8787283" y="5082879"/>
                <a:ext cx="105785" cy="0"/>
              </a:xfrm>
              <a:prstGeom prst="line">
                <a:avLst/>
              </a:prstGeom>
              <a:grpFill/>
              <a:ln w="12700" cap="flat" cmpd="sng" algn="ctr">
                <a:solidFill>
                  <a:srgbClr val="595454"/>
                </a:solidFill>
                <a:prstDash val="solid"/>
              </a:ln>
              <a:effectLst/>
            </p:spPr>
          </p:cxnSp>
          <p:cxnSp>
            <p:nvCxnSpPr>
              <p:cNvPr id="569" name="Straight Connector 568"/>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566" name="Oval 565"/>
            <p:cNvSpPr/>
            <p:nvPr/>
          </p:nvSpPr>
          <p:spPr>
            <a:xfrm>
              <a:off x="9890733"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570" name="Group 569"/>
          <p:cNvGrpSpPr/>
          <p:nvPr/>
        </p:nvGrpSpPr>
        <p:grpSpPr>
          <a:xfrm>
            <a:off x="3284917" y="2575459"/>
            <a:ext cx="163993" cy="96168"/>
            <a:chOff x="9846711" y="2654170"/>
            <a:chExt cx="163993" cy="96168"/>
          </a:xfrm>
          <a:solidFill>
            <a:schemeClr val="tx1"/>
          </a:solidFill>
        </p:grpSpPr>
        <p:grpSp>
          <p:nvGrpSpPr>
            <p:cNvPr id="571" name="Group 570"/>
            <p:cNvGrpSpPr/>
            <p:nvPr/>
          </p:nvGrpSpPr>
          <p:grpSpPr>
            <a:xfrm>
              <a:off x="9846711" y="2654170"/>
              <a:ext cx="163993" cy="96168"/>
              <a:chOff x="8840083" y="5029986"/>
              <a:chExt cx="222211" cy="105785"/>
            </a:xfrm>
            <a:grpFill/>
          </p:grpSpPr>
          <p:cxnSp>
            <p:nvCxnSpPr>
              <p:cNvPr id="573" name="Straight Connector 572"/>
              <p:cNvCxnSpPr/>
              <p:nvPr/>
            </p:nvCxnSpPr>
            <p:spPr>
              <a:xfrm flipH="1">
                <a:off x="8840083" y="5082879"/>
                <a:ext cx="221064" cy="0"/>
              </a:xfrm>
              <a:prstGeom prst="line">
                <a:avLst/>
              </a:prstGeom>
              <a:grpFill/>
              <a:ln w="12700" cap="flat" cmpd="sng" algn="ctr">
                <a:solidFill>
                  <a:srgbClr val="595454"/>
                </a:solidFill>
                <a:prstDash val="solid"/>
              </a:ln>
              <a:effectLst/>
            </p:spPr>
          </p:cxnSp>
          <p:cxnSp>
            <p:nvCxnSpPr>
              <p:cNvPr id="574" name="Straight Connector 573"/>
              <p:cNvCxnSpPr/>
              <p:nvPr/>
            </p:nvCxnSpPr>
            <p:spPr>
              <a:xfrm rot="5400000" flipH="1">
                <a:off x="8787283" y="5082879"/>
                <a:ext cx="105785" cy="0"/>
              </a:xfrm>
              <a:prstGeom prst="line">
                <a:avLst/>
              </a:prstGeom>
              <a:grpFill/>
              <a:ln w="12700" cap="flat" cmpd="sng" algn="ctr">
                <a:solidFill>
                  <a:srgbClr val="595454"/>
                </a:solidFill>
                <a:prstDash val="solid"/>
              </a:ln>
              <a:effectLst/>
            </p:spPr>
          </p:cxnSp>
          <p:cxnSp>
            <p:nvCxnSpPr>
              <p:cNvPr id="575" name="Straight Connector 574"/>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572" name="Oval 571"/>
            <p:cNvSpPr/>
            <p:nvPr/>
          </p:nvSpPr>
          <p:spPr>
            <a:xfrm>
              <a:off x="9890733"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289" name="Group 288"/>
          <p:cNvGrpSpPr/>
          <p:nvPr/>
        </p:nvGrpSpPr>
        <p:grpSpPr>
          <a:xfrm>
            <a:off x="3295258" y="2801039"/>
            <a:ext cx="217054" cy="96169"/>
            <a:chOff x="9793645" y="2654173"/>
            <a:chExt cx="217054" cy="96169"/>
          </a:xfrm>
          <a:solidFill>
            <a:schemeClr val="tx1"/>
          </a:solidFill>
        </p:grpSpPr>
        <p:grpSp>
          <p:nvGrpSpPr>
            <p:cNvPr id="291" name="Group 290"/>
            <p:cNvGrpSpPr/>
            <p:nvPr/>
          </p:nvGrpSpPr>
          <p:grpSpPr>
            <a:xfrm>
              <a:off x="9793645" y="2654173"/>
              <a:ext cx="217054" cy="96169"/>
              <a:chOff x="8768185" y="5029985"/>
              <a:chExt cx="294109" cy="105786"/>
            </a:xfrm>
            <a:grpFill/>
          </p:grpSpPr>
          <p:cxnSp>
            <p:nvCxnSpPr>
              <p:cNvPr id="295" name="Straight Connector 294"/>
              <p:cNvCxnSpPr/>
              <p:nvPr/>
            </p:nvCxnSpPr>
            <p:spPr>
              <a:xfrm flipH="1">
                <a:off x="8768185" y="5082879"/>
                <a:ext cx="292962" cy="0"/>
              </a:xfrm>
              <a:prstGeom prst="line">
                <a:avLst/>
              </a:prstGeom>
              <a:grpFill/>
              <a:ln w="12700" cap="flat" cmpd="sng" algn="ctr">
                <a:solidFill>
                  <a:srgbClr val="595454"/>
                </a:solidFill>
                <a:prstDash val="solid"/>
              </a:ln>
              <a:effectLst/>
            </p:spPr>
          </p:cxnSp>
          <p:cxnSp>
            <p:nvCxnSpPr>
              <p:cNvPr id="296" name="Straight Connector 295"/>
              <p:cNvCxnSpPr/>
              <p:nvPr/>
            </p:nvCxnSpPr>
            <p:spPr>
              <a:xfrm rot="5400000" flipH="1">
                <a:off x="8715295" y="5082878"/>
                <a:ext cx="105785" cy="0"/>
              </a:xfrm>
              <a:prstGeom prst="line">
                <a:avLst/>
              </a:prstGeom>
              <a:grpFill/>
              <a:ln w="12700" cap="flat" cmpd="sng" algn="ctr">
                <a:solidFill>
                  <a:srgbClr val="595454"/>
                </a:solidFill>
                <a:prstDash val="solid"/>
              </a:ln>
              <a:effectLst/>
            </p:spPr>
          </p:cxnSp>
          <p:cxnSp>
            <p:nvCxnSpPr>
              <p:cNvPr id="299" name="Straight Connector 298"/>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293" name="Oval 292"/>
            <p:cNvSpPr/>
            <p:nvPr/>
          </p:nvSpPr>
          <p:spPr>
            <a:xfrm>
              <a:off x="9865301"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300" name="Group 299"/>
          <p:cNvGrpSpPr/>
          <p:nvPr/>
        </p:nvGrpSpPr>
        <p:grpSpPr>
          <a:xfrm>
            <a:off x="3289617" y="3251110"/>
            <a:ext cx="151221" cy="96180"/>
            <a:chOff x="9859480" y="2654135"/>
            <a:chExt cx="151221" cy="96180"/>
          </a:xfrm>
          <a:solidFill>
            <a:schemeClr val="tx1"/>
          </a:solidFill>
        </p:grpSpPr>
        <p:grpSp>
          <p:nvGrpSpPr>
            <p:cNvPr id="301" name="Group 300"/>
            <p:cNvGrpSpPr/>
            <p:nvPr/>
          </p:nvGrpSpPr>
          <p:grpSpPr>
            <a:xfrm>
              <a:off x="9859480" y="2654135"/>
              <a:ext cx="151221" cy="96180"/>
              <a:chOff x="8857389" y="5029986"/>
              <a:chExt cx="204905" cy="105799"/>
            </a:xfrm>
            <a:grpFill/>
          </p:grpSpPr>
          <p:cxnSp>
            <p:nvCxnSpPr>
              <p:cNvPr id="303" name="Straight Connector 302"/>
              <p:cNvCxnSpPr/>
              <p:nvPr/>
            </p:nvCxnSpPr>
            <p:spPr>
              <a:xfrm flipH="1">
                <a:off x="8863777" y="5082879"/>
                <a:ext cx="197371" cy="0"/>
              </a:xfrm>
              <a:prstGeom prst="line">
                <a:avLst/>
              </a:prstGeom>
              <a:grpFill/>
              <a:ln w="12700" cap="flat" cmpd="sng" algn="ctr">
                <a:solidFill>
                  <a:srgbClr val="595454"/>
                </a:solidFill>
                <a:prstDash val="solid"/>
              </a:ln>
              <a:effectLst/>
            </p:spPr>
          </p:cxnSp>
          <p:cxnSp>
            <p:nvCxnSpPr>
              <p:cNvPr id="576" name="Straight Connector 575"/>
              <p:cNvCxnSpPr/>
              <p:nvPr/>
            </p:nvCxnSpPr>
            <p:spPr>
              <a:xfrm rot="5400000" flipH="1">
                <a:off x="8804496" y="5082893"/>
                <a:ext cx="105785" cy="0"/>
              </a:xfrm>
              <a:prstGeom prst="line">
                <a:avLst/>
              </a:prstGeom>
              <a:grpFill/>
              <a:ln w="12700" cap="flat" cmpd="sng" algn="ctr">
                <a:solidFill>
                  <a:srgbClr val="595454"/>
                </a:solidFill>
                <a:prstDash val="solid"/>
              </a:ln>
              <a:effectLst/>
            </p:spPr>
          </p:cxnSp>
          <p:cxnSp>
            <p:nvCxnSpPr>
              <p:cNvPr id="577" name="Straight Connector 576"/>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302" name="Oval 301"/>
            <p:cNvSpPr/>
            <p:nvPr/>
          </p:nvSpPr>
          <p:spPr>
            <a:xfrm>
              <a:off x="9900390"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578" name="Group 577"/>
          <p:cNvGrpSpPr/>
          <p:nvPr/>
        </p:nvGrpSpPr>
        <p:grpSpPr>
          <a:xfrm>
            <a:off x="3324129" y="3712638"/>
            <a:ext cx="201632" cy="96169"/>
            <a:chOff x="9809022" y="2654173"/>
            <a:chExt cx="201632" cy="96169"/>
          </a:xfrm>
          <a:solidFill>
            <a:schemeClr val="tx1"/>
          </a:solidFill>
        </p:grpSpPr>
        <p:grpSp>
          <p:nvGrpSpPr>
            <p:cNvPr id="579" name="Group 578"/>
            <p:cNvGrpSpPr/>
            <p:nvPr/>
          </p:nvGrpSpPr>
          <p:grpSpPr>
            <a:xfrm>
              <a:off x="9809022" y="2654173"/>
              <a:ext cx="201632" cy="96169"/>
              <a:chOff x="8789080" y="5029985"/>
              <a:chExt cx="273214" cy="105786"/>
            </a:xfrm>
            <a:grpFill/>
          </p:grpSpPr>
          <p:cxnSp>
            <p:nvCxnSpPr>
              <p:cNvPr id="581" name="Straight Connector 580"/>
              <p:cNvCxnSpPr/>
              <p:nvPr/>
            </p:nvCxnSpPr>
            <p:spPr>
              <a:xfrm flipH="1">
                <a:off x="8797749" y="5082879"/>
                <a:ext cx="263397" cy="0"/>
              </a:xfrm>
              <a:prstGeom prst="line">
                <a:avLst/>
              </a:prstGeom>
              <a:grpFill/>
              <a:ln w="12700" cap="flat" cmpd="sng" algn="ctr">
                <a:solidFill>
                  <a:srgbClr val="595454"/>
                </a:solidFill>
                <a:prstDash val="solid"/>
              </a:ln>
              <a:effectLst/>
            </p:spPr>
          </p:cxnSp>
          <p:cxnSp>
            <p:nvCxnSpPr>
              <p:cNvPr id="582" name="Straight Connector 581"/>
              <p:cNvCxnSpPr/>
              <p:nvPr/>
            </p:nvCxnSpPr>
            <p:spPr>
              <a:xfrm rot="5400000" flipH="1">
                <a:off x="8736187" y="5082878"/>
                <a:ext cx="105785" cy="0"/>
              </a:xfrm>
              <a:prstGeom prst="line">
                <a:avLst/>
              </a:prstGeom>
              <a:grpFill/>
              <a:ln w="12700" cap="flat" cmpd="sng" algn="ctr">
                <a:solidFill>
                  <a:srgbClr val="595454"/>
                </a:solidFill>
                <a:prstDash val="solid"/>
              </a:ln>
              <a:effectLst/>
            </p:spPr>
          </p:cxnSp>
          <p:cxnSp>
            <p:nvCxnSpPr>
              <p:cNvPr id="583" name="Straight Connector 582"/>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580" name="Oval 579"/>
            <p:cNvSpPr/>
            <p:nvPr/>
          </p:nvSpPr>
          <p:spPr>
            <a:xfrm>
              <a:off x="9880414"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584" name="Group 583"/>
          <p:cNvGrpSpPr/>
          <p:nvPr/>
        </p:nvGrpSpPr>
        <p:grpSpPr>
          <a:xfrm>
            <a:off x="3302667" y="3490638"/>
            <a:ext cx="187418" cy="96168"/>
            <a:chOff x="9823284" y="2654170"/>
            <a:chExt cx="187418" cy="96168"/>
          </a:xfrm>
          <a:solidFill>
            <a:schemeClr val="tx1"/>
          </a:solidFill>
        </p:grpSpPr>
        <p:grpSp>
          <p:nvGrpSpPr>
            <p:cNvPr id="585" name="Group 584"/>
            <p:cNvGrpSpPr/>
            <p:nvPr/>
          </p:nvGrpSpPr>
          <p:grpSpPr>
            <a:xfrm>
              <a:off x="9823284" y="2654170"/>
              <a:ext cx="187418" cy="96168"/>
              <a:chOff x="8808342" y="5029986"/>
              <a:chExt cx="253952" cy="105785"/>
            </a:xfrm>
            <a:grpFill/>
          </p:grpSpPr>
          <p:cxnSp>
            <p:nvCxnSpPr>
              <p:cNvPr id="587" name="Straight Connector 586"/>
              <p:cNvCxnSpPr/>
              <p:nvPr/>
            </p:nvCxnSpPr>
            <p:spPr>
              <a:xfrm flipH="1">
                <a:off x="8809243" y="5082879"/>
                <a:ext cx="251905" cy="0"/>
              </a:xfrm>
              <a:prstGeom prst="line">
                <a:avLst/>
              </a:prstGeom>
              <a:grpFill/>
              <a:ln w="12700" cap="flat" cmpd="sng" algn="ctr">
                <a:solidFill>
                  <a:srgbClr val="595454"/>
                </a:solidFill>
                <a:prstDash val="solid"/>
              </a:ln>
              <a:effectLst/>
            </p:spPr>
          </p:cxnSp>
          <p:cxnSp>
            <p:nvCxnSpPr>
              <p:cNvPr id="588" name="Straight Connector 587"/>
              <p:cNvCxnSpPr/>
              <p:nvPr/>
            </p:nvCxnSpPr>
            <p:spPr>
              <a:xfrm rot="5400000" flipH="1">
                <a:off x="8755449" y="5082879"/>
                <a:ext cx="105785" cy="0"/>
              </a:xfrm>
              <a:prstGeom prst="line">
                <a:avLst/>
              </a:prstGeom>
              <a:grpFill/>
              <a:ln w="12700" cap="flat" cmpd="sng" algn="ctr">
                <a:solidFill>
                  <a:srgbClr val="595454"/>
                </a:solidFill>
                <a:prstDash val="solid"/>
              </a:ln>
              <a:effectLst/>
            </p:spPr>
          </p:cxnSp>
          <p:cxnSp>
            <p:nvCxnSpPr>
              <p:cNvPr id="589" name="Straight Connector 588"/>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586" name="Oval 585"/>
            <p:cNvSpPr/>
            <p:nvPr/>
          </p:nvSpPr>
          <p:spPr>
            <a:xfrm>
              <a:off x="9881259"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590" name="Group 589"/>
          <p:cNvGrpSpPr/>
          <p:nvPr/>
        </p:nvGrpSpPr>
        <p:grpSpPr>
          <a:xfrm>
            <a:off x="3322891" y="4405033"/>
            <a:ext cx="141194" cy="96168"/>
            <a:chOff x="9869450" y="2654170"/>
            <a:chExt cx="141194" cy="96168"/>
          </a:xfrm>
          <a:solidFill>
            <a:schemeClr val="tx1"/>
          </a:solidFill>
        </p:grpSpPr>
        <p:grpSp>
          <p:nvGrpSpPr>
            <p:cNvPr id="591" name="Group 590"/>
            <p:cNvGrpSpPr/>
            <p:nvPr/>
          </p:nvGrpSpPr>
          <p:grpSpPr>
            <a:xfrm>
              <a:off x="9869450" y="2654170"/>
              <a:ext cx="141194" cy="96168"/>
              <a:chOff x="8870974" y="5029986"/>
              <a:chExt cx="191320" cy="105785"/>
            </a:xfrm>
            <a:grpFill/>
          </p:grpSpPr>
          <p:cxnSp>
            <p:nvCxnSpPr>
              <p:cNvPr id="593" name="Straight Connector 592"/>
              <p:cNvCxnSpPr/>
              <p:nvPr/>
            </p:nvCxnSpPr>
            <p:spPr>
              <a:xfrm flipH="1">
                <a:off x="8870974" y="5082879"/>
                <a:ext cx="190172" cy="0"/>
              </a:xfrm>
              <a:prstGeom prst="line">
                <a:avLst/>
              </a:prstGeom>
              <a:grpFill/>
              <a:ln w="12700" cap="flat" cmpd="sng" algn="ctr">
                <a:solidFill>
                  <a:srgbClr val="595454"/>
                </a:solidFill>
                <a:prstDash val="solid"/>
              </a:ln>
              <a:effectLst/>
            </p:spPr>
          </p:cxnSp>
          <p:cxnSp>
            <p:nvCxnSpPr>
              <p:cNvPr id="594" name="Straight Connector 593"/>
              <p:cNvCxnSpPr/>
              <p:nvPr/>
            </p:nvCxnSpPr>
            <p:spPr>
              <a:xfrm rot="5400000" flipH="1">
                <a:off x="8818082" y="5082879"/>
                <a:ext cx="105785" cy="0"/>
              </a:xfrm>
              <a:prstGeom prst="line">
                <a:avLst/>
              </a:prstGeom>
              <a:grpFill/>
              <a:ln w="12700" cap="flat" cmpd="sng" algn="ctr">
                <a:solidFill>
                  <a:srgbClr val="595454"/>
                </a:solidFill>
                <a:prstDash val="solid"/>
              </a:ln>
              <a:effectLst/>
            </p:spPr>
          </p:cxnSp>
          <p:cxnSp>
            <p:nvCxnSpPr>
              <p:cNvPr id="595" name="Straight Connector 594"/>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592" name="Oval 591"/>
            <p:cNvSpPr/>
            <p:nvPr/>
          </p:nvSpPr>
          <p:spPr>
            <a:xfrm>
              <a:off x="9907201"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596" name="Group 595"/>
          <p:cNvGrpSpPr/>
          <p:nvPr/>
        </p:nvGrpSpPr>
        <p:grpSpPr>
          <a:xfrm>
            <a:off x="3294025" y="4162251"/>
            <a:ext cx="187599" cy="96168"/>
            <a:chOff x="9823110" y="2654170"/>
            <a:chExt cx="187599" cy="96168"/>
          </a:xfrm>
          <a:solidFill>
            <a:schemeClr val="tx1"/>
          </a:solidFill>
        </p:grpSpPr>
        <p:grpSp>
          <p:nvGrpSpPr>
            <p:cNvPr id="597" name="Group 596"/>
            <p:cNvGrpSpPr/>
            <p:nvPr/>
          </p:nvGrpSpPr>
          <p:grpSpPr>
            <a:xfrm>
              <a:off x="9823110" y="2654170"/>
              <a:ext cx="187599" cy="96168"/>
              <a:chOff x="8808097" y="5029986"/>
              <a:chExt cx="254197" cy="105785"/>
            </a:xfrm>
            <a:grpFill/>
          </p:grpSpPr>
          <p:cxnSp>
            <p:nvCxnSpPr>
              <p:cNvPr id="599" name="Straight Connector 598"/>
              <p:cNvCxnSpPr/>
              <p:nvPr/>
            </p:nvCxnSpPr>
            <p:spPr>
              <a:xfrm flipH="1">
                <a:off x="8808097" y="5082879"/>
                <a:ext cx="253051" cy="0"/>
              </a:xfrm>
              <a:prstGeom prst="line">
                <a:avLst/>
              </a:prstGeom>
              <a:grpFill/>
              <a:ln w="12700" cap="flat" cmpd="sng" algn="ctr">
                <a:solidFill>
                  <a:srgbClr val="595454"/>
                </a:solidFill>
                <a:prstDash val="solid"/>
              </a:ln>
              <a:effectLst/>
            </p:spPr>
          </p:cxnSp>
          <p:cxnSp>
            <p:nvCxnSpPr>
              <p:cNvPr id="600" name="Straight Connector 599"/>
              <p:cNvCxnSpPr/>
              <p:nvPr/>
            </p:nvCxnSpPr>
            <p:spPr>
              <a:xfrm rot="5400000" flipH="1">
                <a:off x="8761187" y="5082879"/>
                <a:ext cx="105785" cy="0"/>
              </a:xfrm>
              <a:prstGeom prst="line">
                <a:avLst/>
              </a:prstGeom>
              <a:grpFill/>
              <a:ln w="12700" cap="flat" cmpd="sng" algn="ctr">
                <a:solidFill>
                  <a:srgbClr val="595454"/>
                </a:solidFill>
                <a:prstDash val="solid"/>
              </a:ln>
              <a:effectLst/>
            </p:spPr>
          </p:cxnSp>
          <p:cxnSp>
            <p:nvCxnSpPr>
              <p:cNvPr id="601" name="Straight Connector 600"/>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598" name="Oval 597"/>
            <p:cNvSpPr/>
            <p:nvPr/>
          </p:nvSpPr>
          <p:spPr>
            <a:xfrm>
              <a:off x="9883376"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602" name="Group 601"/>
          <p:cNvGrpSpPr/>
          <p:nvPr/>
        </p:nvGrpSpPr>
        <p:grpSpPr>
          <a:xfrm>
            <a:off x="3357472" y="5091203"/>
            <a:ext cx="125686" cy="96169"/>
            <a:chOff x="9884975" y="2654173"/>
            <a:chExt cx="125686" cy="96169"/>
          </a:xfrm>
          <a:solidFill>
            <a:schemeClr val="tx1"/>
          </a:solidFill>
        </p:grpSpPr>
        <p:grpSp>
          <p:nvGrpSpPr>
            <p:cNvPr id="603" name="Group 602"/>
            <p:cNvGrpSpPr/>
            <p:nvPr/>
          </p:nvGrpSpPr>
          <p:grpSpPr>
            <a:xfrm>
              <a:off x="9884975" y="2654173"/>
              <a:ext cx="125686" cy="96169"/>
              <a:chOff x="8891988" y="5029985"/>
              <a:chExt cx="170306" cy="105786"/>
            </a:xfrm>
            <a:grpFill/>
          </p:grpSpPr>
          <p:cxnSp>
            <p:nvCxnSpPr>
              <p:cNvPr id="605" name="Straight Connector 604"/>
              <p:cNvCxnSpPr/>
              <p:nvPr/>
            </p:nvCxnSpPr>
            <p:spPr>
              <a:xfrm flipH="1">
                <a:off x="8896306" y="5082879"/>
                <a:ext cx="164840" cy="0"/>
              </a:xfrm>
              <a:prstGeom prst="line">
                <a:avLst/>
              </a:prstGeom>
              <a:grpFill/>
              <a:ln w="12700" cap="flat" cmpd="sng" algn="ctr">
                <a:solidFill>
                  <a:srgbClr val="595454"/>
                </a:solidFill>
                <a:prstDash val="solid"/>
              </a:ln>
              <a:effectLst/>
            </p:spPr>
          </p:cxnSp>
          <p:cxnSp>
            <p:nvCxnSpPr>
              <p:cNvPr id="606" name="Straight Connector 605"/>
              <p:cNvCxnSpPr/>
              <p:nvPr/>
            </p:nvCxnSpPr>
            <p:spPr>
              <a:xfrm rot="5400000" flipH="1">
                <a:off x="8839095" y="5082878"/>
                <a:ext cx="105785" cy="0"/>
              </a:xfrm>
              <a:prstGeom prst="line">
                <a:avLst/>
              </a:prstGeom>
              <a:grpFill/>
              <a:ln w="12700" cap="flat" cmpd="sng" algn="ctr">
                <a:solidFill>
                  <a:srgbClr val="595454"/>
                </a:solidFill>
                <a:prstDash val="solid"/>
              </a:ln>
              <a:effectLst/>
            </p:spPr>
          </p:cxnSp>
          <p:cxnSp>
            <p:nvCxnSpPr>
              <p:cNvPr id="607" name="Straight Connector 606"/>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604" name="Oval 603"/>
            <p:cNvSpPr/>
            <p:nvPr/>
          </p:nvSpPr>
          <p:spPr>
            <a:xfrm>
              <a:off x="9916212"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608" name="Group 607"/>
          <p:cNvGrpSpPr/>
          <p:nvPr/>
        </p:nvGrpSpPr>
        <p:grpSpPr>
          <a:xfrm>
            <a:off x="3238291" y="4839179"/>
            <a:ext cx="167309" cy="96168"/>
            <a:chOff x="9843430" y="2654170"/>
            <a:chExt cx="167309" cy="96168"/>
          </a:xfrm>
          <a:solidFill>
            <a:schemeClr val="tx1"/>
          </a:solidFill>
        </p:grpSpPr>
        <p:grpSp>
          <p:nvGrpSpPr>
            <p:cNvPr id="609" name="Group 608"/>
            <p:cNvGrpSpPr/>
            <p:nvPr/>
          </p:nvGrpSpPr>
          <p:grpSpPr>
            <a:xfrm>
              <a:off x="9843430" y="2654170"/>
              <a:ext cx="167309" cy="96168"/>
              <a:chOff x="8835591" y="5029986"/>
              <a:chExt cx="226703" cy="105785"/>
            </a:xfrm>
            <a:grpFill/>
          </p:grpSpPr>
          <p:cxnSp>
            <p:nvCxnSpPr>
              <p:cNvPr id="611" name="Straight Connector 610"/>
              <p:cNvCxnSpPr/>
              <p:nvPr/>
            </p:nvCxnSpPr>
            <p:spPr>
              <a:xfrm flipH="1">
                <a:off x="8836281" y="5082879"/>
                <a:ext cx="224867" cy="0"/>
              </a:xfrm>
              <a:prstGeom prst="line">
                <a:avLst/>
              </a:prstGeom>
              <a:grpFill/>
              <a:ln w="12700" cap="flat" cmpd="sng" algn="ctr">
                <a:solidFill>
                  <a:srgbClr val="595454"/>
                </a:solidFill>
                <a:prstDash val="solid"/>
              </a:ln>
              <a:effectLst/>
            </p:spPr>
          </p:cxnSp>
          <p:cxnSp>
            <p:nvCxnSpPr>
              <p:cNvPr id="612" name="Straight Connector 611"/>
              <p:cNvCxnSpPr/>
              <p:nvPr/>
            </p:nvCxnSpPr>
            <p:spPr>
              <a:xfrm rot="5400000" flipH="1">
                <a:off x="8782698" y="5082879"/>
                <a:ext cx="105785" cy="0"/>
              </a:xfrm>
              <a:prstGeom prst="line">
                <a:avLst/>
              </a:prstGeom>
              <a:grpFill/>
              <a:ln w="12700" cap="flat" cmpd="sng" algn="ctr">
                <a:solidFill>
                  <a:srgbClr val="595454"/>
                </a:solidFill>
                <a:prstDash val="solid"/>
              </a:ln>
              <a:effectLst/>
            </p:spPr>
          </p:cxnSp>
          <p:cxnSp>
            <p:nvCxnSpPr>
              <p:cNvPr id="613" name="Straight Connector 612"/>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610" name="Oval 609"/>
            <p:cNvSpPr/>
            <p:nvPr/>
          </p:nvSpPr>
          <p:spPr>
            <a:xfrm>
              <a:off x="9896023"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614" name="Group 613"/>
          <p:cNvGrpSpPr/>
          <p:nvPr/>
        </p:nvGrpSpPr>
        <p:grpSpPr>
          <a:xfrm>
            <a:off x="3331748" y="5754868"/>
            <a:ext cx="122020" cy="96168"/>
            <a:chOff x="9888703" y="2654170"/>
            <a:chExt cx="122020" cy="96168"/>
          </a:xfrm>
          <a:solidFill>
            <a:schemeClr val="tx1"/>
          </a:solidFill>
        </p:grpSpPr>
        <p:grpSp>
          <p:nvGrpSpPr>
            <p:cNvPr id="615" name="Group 614"/>
            <p:cNvGrpSpPr/>
            <p:nvPr/>
          </p:nvGrpSpPr>
          <p:grpSpPr>
            <a:xfrm>
              <a:off x="9888703" y="2654170"/>
              <a:ext cx="122020" cy="96168"/>
              <a:chOff x="8896957" y="5029986"/>
              <a:chExt cx="165337" cy="105785"/>
            </a:xfrm>
            <a:grpFill/>
          </p:grpSpPr>
          <p:cxnSp>
            <p:nvCxnSpPr>
              <p:cNvPr id="617" name="Straight Connector 616"/>
              <p:cNvCxnSpPr/>
              <p:nvPr/>
            </p:nvCxnSpPr>
            <p:spPr>
              <a:xfrm flipH="1">
                <a:off x="8896957" y="5082878"/>
                <a:ext cx="164687" cy="0"/>
              </a:xfrm>
              <a:prstGeom prst="line">
                <a:avLst/>
              </a:prstGeom>
              <a:grpFill/>
              <a:ln w="12700" cap="flat" cmpd="sng" algn="ctr">
                <a:solidFill>
                  <a:srgbClr val="595454"/>
                </a:solidFill>
                <a:prstDash val="solid"/>
              </a:ln>
              <a:effectLst/>
            </p:spPr>
          </p:cxnSp>
          <p:cxnSp>
            <p:nvCxnSpPr>
              <p:cNvPr id="618" name="Straight Connector 617"/>
              <p:cNvCxnSpPr/>
              <p:nvPr/>
            </p:nvCxnSpPr>
            <p:spPr>
              <a:xfrm rot="5400000" flipH="1">
                <a:off x="8852007" y="5082879"/>
                <a:ext cx="105785" cy="0"/>
              </a:xfrm>
              <a:prstGeom prst="line">
                <a:avLst/>
              </a:prstGeom>
              <a:grpFill/>
              <a:ln w="12700" cap="flat" cmpd="sng" algn="ctr">
                <a:solidFill>
                  <a:srgbClr val="595454"/>
                </a:solidFill>
                <a:prstDash val="solid"/>
              </a:ln>
              <a:effectLst/>
            </p:spPr>
          </p:cxnSp>
          <p:cxnSp>
            <p:nvCxnSpPr>
              <p:cNvPr id="619" name="Straight Connector 618"/>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616" name="Oval 615"/>
            <p:cNvSpPr/>
            <p:nvPr/>
          </p:nvSpPr>
          <p:spPr>
            <a:xfrm>
              <a:off x="9919388"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620" name="Group 619"/>
          <p:cNvGrpSpPr/>
          <p:nvPr/>
        </p:nvGrpSpPr>
        <p:grpSpPr>
          <a:xfrm>
            <a:off x="3189093" y="5542212"/>
            <a:ext cx="263008" cy="96169"/>
            <a:chOff x="9794232" y="2654173"/>
            <a:chExt cx="263008" cy="96169"/>
          </a:xfrm>
          <a:solidFill>
            <a:schemeClr val="tx1"/>
          </a:solidFill>
        </p:grpSpPr>
        <p:grpSp>
          <p:nvGrpSpPr>
            <p:cNvPr id="621" name="Group 620"/>
            <p:cNvGrpSpPr/>
            <p:nvPr/>
          </p:nvGrpSpPr>
          <p:grpSpPr>
            <a:xfrm>
              <a:off x="9794232" y="2654173"/>
              <a:ext cx="263008" cy="96169"/>
              <a:chOff x="8768910" y="5029985"/>
              <a:chExt cx="356374" cy="105786"/>
            </a:xfrm>
            <a:grpFill/>
          </p:grpSpPr>
          <p:cxnSp>
            <p:nvCxnSpPr>
              <p:cNvPr id="623" name="Straight Connector 622"/>
              <p:cNvCxnSpPr/>
              <p:nvPr/>
            </p:nvCxnSpPr>
            <p:spPr>
              <a:xfrm flipH="1">
                <a:off x="8769541" y="5082879"/>
                <a:ext cx="355743" cy="0"/>
              </a:xfrm>
              <a:prstGeom prst="line">
                <a:avLst/>
              </a:prstGeom>
              <a:grpFill/>
              <a:ln w="12700" cap="flat" cmpd="sng" algn="ctr">
                <a:solidFill>
                  <a:srgbClr val="595454"/>
                </a:solidFill>
                <a:prstDash val="solid"/>
              </a:ln>
              <a:effectLst/>
            </p:spPr>
          </p:cxnSp>
          <p:cxnSp>
            <p:nvCxnSpPr>
              <p:cNvPr id="624" name="Straight Connector 623"/>
              <p:cNvCxnSpPr/>
              <p:nvPr/>
            </p:nvCxnSpPr>
            <p:spPr>
              <a:xfrm rot="5400000" flipH="1">
                <a:off x="8716017" y="5082878"/>
                <a:ext cx="105785" cy="0"/>
              </a:xfrm>
              <a:prstGeom prst="line">
                <a:avLst/>
              </a:prstGeom>
              <a:grpFill/>
              <a:ln w="12700" cap="flat" cmpd="sng" algn="ctr">
                <a:solidFill>
                  <a:srgbClr val="595454"/>
                </a:solidFill>
                <a:prstDash val="solid"/>
              </a:ln>
              <a:effectLst/>
            </p:spPr>
          </p:cxnSp>
          <p:cxnSp>
            <p:nvCxnSpPr>
              <p:cNvPr id="625" name="Straight Connector 624"/>
              <p:cNvCxnSpPr/>
              <p:nvPr/>
            </p:nvCxnSpPr>
            <p:spPr>
              <a:xfrm rot="5400000" flipH="1">
                <a:off x="9068128" y="5082879"/>
                <a:ext cx="105785" cy="0"/>
              </a:xfrm>
              <a:prstGeom prst="line">
                <a:avLst/>
              </a:prstGeom>
              <a:grpFill/>
              <a:ln w="12700" cap="flat" cmpd="sng" algn="ctr">
                <a:solidFill>
                  <a:srgbClr val="595454"/>
                </a:solidFill>
                <a:prstDash val="solid"/>
              </a:ln>
              <a:effectLst/>
            </p:spPr>
          </p:cxnSp>
        </p:grpSp>
        <p:sp>
          <p:nvSpPr>
            <p:cNvPr id="622" name="Oval 621"/>
            <p:cNvSpPr/>
            <p:nvPr/>
          </p:nvSpPr>
          <p:spPr>
            <a:xfrm>
              <a:off x="9891259" y="2670250"/>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Trebuchet MS" panose="020B0603020202020204"/>
                <a:ea typeface="MS PGothic" charset="0"/>
                <a:cs typeface="+mn-cs"/>
              </a:endParaRPr>
            </a:p>
          </p:txBody>
        </p:sp>
      </p:grpSp>
      <p:grpSp>
        <p:nvGrpSpPr>
          <p:cNvPr id="626" name="Group 625"/>
          <p:cNvGrpSpPr/>
          <p:nvPr/>
        </p:nvGrpSpPr>
        <p:grpSpPr>
          <a:xfrm>
            <a:off x="9511820" y="2673162"/>
            <a:ext cx="146650" cy="96168"/>
            <a:chOff x="9846734" y="4806784"/>
            <a:chExt cx="146650" cy="96168"/>
          </a:xfrm>
          <a:solidFill>
            <a:schemeClr val="tx1"/>
          </a:solidFill>
        </p:grpSpPr>
        <p:grpSp>
          <p:nvGrpSpPr>
            <p:cNvPr id="627" name="Group 626"/>
            <p:cNvGrpSpPr/>
            <p:nvPr/>
          </p:nvGrpSpPr>
          <p:grpSpPr>
            <a:xfrm>
              <a:off x="9846734" y="4806784"/>
              <a:ext cx="146650" cy="96168"/>
              <a:chOff x="8896957" y="5029986"/>
              <a:chExt cx="165337" cy="105785"/>
            </a:xfrm>
            <a:grpFill/>
          </p:grpSpPr>
          <p:cxnSp>
            <p:nvCxnSpPr>
              <p:cNvPr id="629" name="Straight Connector 628"/>
              <p:cNvCxnSpPr/>
              <p:nvPr/>
            </p:nvCxnSpPr>
            <p:spPr>
              <a:xfrm flipH="1">
                <a:off x="8896957" y="5082878"/>
                <a:ext cx="164687" cy="0"/>
              </a:xfrm>
              <a:prstGeom prst="line">
                <a:avLst/>
              </a:prstGeom>
              <a:grpFill/>
              <a:ln w="12700" cap="flat" cmpd="sng" algn="ctr">
                <a:solidFill>
                  <a:srgbClr val="595454"/>
                </a:solidFill>
                <a:prstDash val="solid"/>
              </a:ln>
              <a:effectLst/>
            </p:spPr>
          </p:cxnSp>
          <p:cxnSp>
            <p:nvCxnSpPr>
              <p:cNvPr id="630" name="Straight Connector 629"/>
              <p:cNvCxnSpPr/>
              <p:nvPr/>
            </p:nvCxnSpPr>
            <p:spPr>
              <a:xfrm rot="5400000" flipH="1">
                <a:off x="8852007" y="5082879"/>
                <a:ext cx="105785" cy="0"/>
              </a:xfrm>
              <a:prstGeom prst="line">
                <a:avLst/>
              </a:prstGeom>
              <a:grpFill/>
              <a:ln w="12700" cap="flat" cmpd="sng" algn="ctr">
                <a:solidFill>
                  <a:srgbClr val="595454"/>
                </a:solidFill>
                <a:prstDash val="solid"/>
              </a:ln>
              <a:effectLst/>
            </p:spPr>
          </p:cxnSp>
          <p:cxnSp>
            <p:nvCxnSpPr>
              <p:cNvPr id="631" name="Straight Connector 630"/>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628" name="Oval 627"/>
            <p:cNvSpPr/>
            <p:nvPr/>
          </p:nvSpPr>
          <p:spPr>
            <a:xfrm>
              <a:off x="9892356" y="4822864"/>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grpSp>
        <p:nvGrpSpPr>
          <p:cNvPr id="632" name="Group 631"/>
          <p:cNvGrpSpPr/>
          <p:nvPr/>
        </p:nvGrpSpPr>
        <p:grpSpPr>
          <a:xfrm>
            <a:off x="9558386" y="2407585"/>
            <a:ext cx="145380" cy="96169"/>
            <a:chOff x="9893300" y="4498878"/>
            <a:chExt cx="145380" cy="96169"/>
          </a:xfrm>
          <a:solidFill>
            <a:schemeClr val="tx1"/>
          </a:solidFill>
        </p:grpSpPr>
        <p:grpSp>
          <p:nvGrpSpPr>
            <p:cNvPr id="633" name="Group 632"/>
            <p:cNvGrpSpPr/>
            <p:nvPr/>
          </p:nvGrpSpPr>
          <p:grpSpPr>
            <a:xfrm>
              <a:off x="9893300" y="4498878"/>
              <a:ext cx="145380" cy="96169"/>
              <a:chOff x="8768910" y="5029985"/>
              <a:chExt cx="356374" cy="105786"/>
            </a:xfrm>
            <a:grpFill/>
          </p:grpSpPr>
          <p:cxnSp>
            <p:nvCxnSpPr>
              <p:cNvPr id="635" name="Straight Connector 634"/>
              <p:cNvCxnSpPr/>
              <p:nvPr/>
            </p:nvCxnSpPr>
            <p:spPr>
              <a:xfrm flipH="1">
                <a:off x="8769541" y="5082879"/>
                <a:ext cx="355743" cy="0"/>
              </a:xfrm>
              <a:prstGeom prst="line">
                <a:avLst/>
              </a:prstGeom>
              <a:grpFill/>
              <a:ln w="12700" cap="flat" cmpd="sng" algn="ctr">
                <a:solidFill>
                  <a:srgbClr val="595454"/>
                </a:solidFill>
                <a:prstDash val="solid"/>
              </a:ln>
              <a:effectLst/>
            </p:spPr>
          </p:cxnSp>
          <p:cxnSp>
            <p:nvCxnSpPr>
              <p:cNvPr id="636" name="Straight Connector 635"/>
              <p:cNvCxnSpPr/>
              <p:nvPr/>
            </p:nvCxnSpPr>
            <p:spPr>
              <a:xfrm rot="5400000" flipH="1">
                <a:off x="8716017" y="5082878"/>
                <a:ext cx="105785" cy="0"/>
              </a:xfrm>
              <a:prstGeom prst="line">
                <a:avLst/>
              </a:prstGeom>
              <a:grpFill/>
              <a:ln w="12700" cap="flat" cmpd="sng" algn="ctr">
                <a:solidFill>
                  <a:srgbClr val="595454"/>
                </a:solidFill>
                <a:prstDash val="solid"/>
              </a:ln>
              <a:effectLst/>
            </p:spPr>
          </p:cxnSp>
          <p:cxnSp>
            <p:nvCxnSpPr>
              <p:cNvPr id="637" name="Straight Connector 636"/>
              <p:cNvCxnSpPr/>
              <p:nvPr/>
            </p:nvCxnSpPr>
            <p:spPr>
              <a:xfrm rot="5400000" flipH="1">
                <a:off x="9068128" y="5082879"/>
                <a:ext cx="105785" cy="0"/>
              </a:xfrm>
              <a:prstGeom prst="line">
                <a:avLst/>
              </a:prstGeom>
              <a:grpFill/>
              <a:ln w="12700" cap="flat" cmpd="sng" algn="ctr">
                <a:solidFill>
                  <a:srgbClr val="595454"/>
                </a:solidFill>
                <a:prstDash val="solid"/>
              </a:ln>
              <a:effectLst/>
            </p:spPr>
          </p:cxnSp>
        </p:grpSp>
        <p:sp>
          <p:nvSpPr>
            <p:cNvPr id="634" name="Oval 633"/>
            <p:cNvSpPr/>
            <p:nvPr/>
          </p:nvSpPr>
          <p:spPr>
            <a:xfrm>
              <a:off x="9933840" y="4514955"/>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grpSp>
        <p:nvGrpSpPr>
          <p:cNvPr id="638" name="Group 637"/>
          <p:cNvGrpSpPr/>
          <p:nvPr/>
        </p:nvGrpSpPr>
        <p:grpSpPr>
          <a:xfrm>
            <a:off x="9475583" y="3441506"/>
            <a:ext cx="279304" cy="96168"/>
            <a:chOff x="9714068" y="4806784"/>
            <a:chExt cx="279304" cy="96168"/>
          </a:xfrm>
          <a:solidFill>
            <a:schemeClr val="tx1"/>
          </a:solidFill>
        </p:grpSpPr>
        <p:grpSp>
          <p:nvGrpSpPr>
            <p:cNvPr id="639" name="Group 638"/>
            <p:cNvGrpSpPr/>
            <p:nvPr/>
          </p:nvGrpSpPr>
          <p:grpSpPr>
            <a:xfrm>
              <a:off x="9714068" y="4806784"/>
              <a:ext cx="279304" cy="96168"/>
              <a:chOff x="8747399" y="5029986"/>
              <a:chExt cx="314895" cy="105785"/>
            </a:xfrm>
            <a:grpFill/>
          </p:grpSpPr>
          <p:cxnSp>
            <p:nvCxnSpPr>
              <p:cNvPr id="641" name="Straight Connector 640"/>
              <p:cNvCxnSpPr/>
              <p:nvPr/>
            </p:nvCxnSpPr>
            <p:spPr>
              <a:xfrm flipH="1">
                <a:off x="8753054" y="5082879"/>
                <a:ext cx="308589" cy="0"/>
              </a:xfrm>
              <a:prstGeom prst="line">
                <a:avLst/>
              </a:prstGeom>
              <a:grpFill/>
              <a:ln w="12700" cap="flat" cmpd="sng" algn="ctr">
                <a:solidFill>
                  <a:srgbClr val="595454"/>
                </a:solidFill>
                <a:prstDash val="solid"/>
              </a:ln>
              <a:effectLst/>
            </p:spPr>
          </p:cxnSp>
          <p:cxnSp>
            <p:nvCxnSpPr>
              <p:cNvPr id="642" name="Straight Connector 641"/>
              <p:cNvCxnSpPr/>
              <p:nvPr/>
            </p:nvCxnSpPr>
            <p:spPr>
              <a:xfrm rot="5400000" flipH="1">
                <a:off x="8694506" y="5082879"/>
                <a:ext cx="105785" cy="0"/>
              </a:xfrm>
              <a:prstGeom prst="line">
                <a:avLst/>
              </a:prstGeom>
              <a:grpFill/>
              <a:ln w="12700" cap="flat" cmpd="sng" algn="ctr">
                <a:solidFill>
                  <a:srgbClr val="595454"/>
                </a:solidFill>
                <a:prstDash val="solid"/>
              </a:ln>
              <a:effectLst/>
            </p:spPr>
          </p:cxnSp>
          <p:cxnSp>
            <p:nvCxnSpPr>
              <p:cNvPr id="643" name="Straight Connector 642"/>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640" name="Oval 639"/>
            <p:cNvSpPr/>
            <p:nvPr/>
          </p:nvSpPr>
          <p:spPr>
            <a:xfrm>
              <a:off x="9827630" y="4822864"/>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grpSp>
        <p:nvGrpSpPr>
          <p:cNvPr id="644" name="Group 643"/>
          <p:cNvGrpSpPr/>
          <p:nvPr/>
        </p:nvGrpSpPr>
        <p:grpSpPr>
          <a:xfrm>
            <a:off x="9557445" y="3191763"/>
            <a:ext cx="104891" cy="96168"/>
            <a:chOff x="9933792" y="4498875"/>
            <a:chExt cx="104891" cy="96168"/>
          </a:xfrm>
          <a:solidFill>
            <a:schemeClr val="tx1"/>
          </a:solidFill>
        </p:grpSpPr>
        <p:grpSp>
          <p:nvGrpSpPr>
            <p:cNvPr id="645" name="Group 644"/>
            <p:cNvGrpSpPr/>
            <p:nvPr/>
          </p:nvGrpSpPr>
          <p:grpSpPr>
            <a:xfrm>
              <a:off x="9933792" y="4498875"/>
              <a:ext cx="104891" cy="96168"/>
              <a:chOff x="8868162" y="5029986"/>
              <a:chExt cx="257122" cy="105785"/>
            </a:xfrm>
            <a:grpFill/>
          </p:grpSpPr>
          <p:cxnSp>
            <p:nvCxnSpPr>
              <p:cNvPr id="647" name="Straight Connector 646"/>
              <p:cNvCxnSpPr/>
              <p:nvPr/>
            </p:nvCxnSpPr>
            <p:spPr>
              <a:xfrm flipH="1">
                <a:off x="8868162" y="5082879"/>
                <a:ext cx="257122" cy="0"/>
              </a:xfrm>
              <a:prstGeom prst="line">
                <a:avLst/>
              </a:prstGeom>
              <a:grpFill/>
              <a:ln w="12700" cap="flat" cmpd="sng" algn="ctr">
                <a:solidFill>
                  <a:srgbClr val="595454"/>
                </a:solidFill>
                <a:prstDash val="solid"/>
              </a:ln>
              <a:effectLst/>
            </p:spPr>
          </p:cxnSp>
          <p:cxnSp>
            <p:nvCxnSpPr>
              <p:cNvPr id="648" name="Straight Connector 647"/>
              <p:cNvCxnSpPr/>
              <p:nvPr/>
            </p:nvCxnSpPr>
            <p:spPr>
              <a:xfrm rot="5400000" flipH="1">
                <a:off x="8815269" y="5082879"/>
                <a:ext cx="105785" cy="0"/>
              </a:xfrm>
              <a:prstGeom prst="line">
                <a:avLst/>
              </a:prstGeom>
              <a:grpFill/>
              <a:ln w="12700" cap="flat" cmpd="sng" algn="ctr">
                <a:solidFill>
                  <a:srgbClr val="595454"/>
                </a:solidFill>
                <a:prstDash val="solid"/>
              </a:ln>
              <a:effectLst/>
            </p:spPr>
          </p:cxnSp>
          <p:cxnSp>
            <p:nvCxnSpPr>
              <p:cNvPr id="649" name="Straight Connector 648"/>
              <p:cNvCxnSpPr/>
              <p:nvPr/>
            </p:nvCxnSpPr>
            <p:spPr>
              <a:xfrm rot="5400000" flipH="1">
                <a:off x="9068128" y="5082879"/>
                <a:ext cx="105785" cy="0"/>
              </a:xfrm>
              <a:prstGeom prst="line">
                <a:avLst/>
              </a:prstGeom>
              <a:grpFill/>
              <a:ln w="12700" cap="flat" cmpd="sng" algn="ctr">
                <a:solidFill>
                  <a:srgbClr val="595454"/>
                </a:solidFill>
                <a:prstDash val="solid"/>
              </a:ln>
              <a:effectLst/>
            </p:spPr>
          </p:cxnSp>
        </p:grpSp>
        <p:sp>
          <p:nvSpPr>
            <p:cNvPr id="646" name="Oval 645"/>
            <p:cNvSpPr/>
            <p:nvPr/>
          </p:nvSpPr>
          <p:spPr>
            <a:xfrm>
              <a:off x="9952893" y="4514955"/>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grpSp>
        <p:nvGrpSpPr>
          <p:cNvPr id="650" name="Group 649"/>
          <p:cNvGrpSpPr/>
          <p:nvPr/>
        </p:nvGrpSpPr>
        <p:grpSpPr>
          <a:xfrm>
            <a:off x="9557450" y="3949020"/>
            <a:ext cx="114419" cy="96168"/>
            <a:chOff x="9878961" y="4806784"/>
            <a:chExt cx="114419" cy="96168"/>
          </a:xfrm>
          <a:solidFill>
            <a:schemeClr val="tx1"/>
          </a:solidFill>
        </p:grpSpPr>
        <p:grpSp>
          <p:nvGrpSpPr>
            <p:cNvPr id="651" name="Group 650"/>
            <p:cNvGrpSpPr/>
            <p:nvPr/>
          </p:nvGrpSpPr>
          <p:grpSpPr>
            <a:xfrm>
              <a:off x="9878961" y="4806784"/>
              <a:ext cx="114419" cy="96168"/>
              <a:chOff x="8933295" y="5029986"/>
              <a:chExt cx="128999" cy="105785"/>
            </a:xfrm>
            <a:grpFill/>
          </p:grpSpPr>
          <p:cxnSp>
            <p:nvCxnSpPr>
              <p:cNvPr id="653" name="Straight Connector 652"/>
              <p:cNvCxnSpPr/>
              <p:nvPr/>
            </p:nvCxnSpPr>
            <p:spPr>
              <a:xfrm flipH="1">
                <a:off x="8933295" y="5082879"/>
                <a:ext cx="128346" cy="0"/>
              </a:xfrm>
              <a:prstGeom prst="line">
                <a:avLst/>
              </a:prstGeom>
              <a:grpFill/>
              <a:ln w="12700" cap="flat" cmpd="sng" algn="ctr">
                <a:solidFill>
                  <a:srgbClr val="595454"/>
                </a:solidFill>
                <a:prstDash val="solid"/>
              </a:ln>
              <a:effectLst/>
            </p:spPr>
          </p:cxnSp>
          <p:cxnSp>
            <p:nvCxnSpPr>
              <p:cNvPr id="654" name="Straight Connector 653"/>
              <p:cNvCxnSpPr/>
              <p:nvPr/>
            </p:nvCxnSpPr>
            <p:spPr>
              <a:xfrm rot="5400000" flipH="1">
                <a:off x="8880402" y="5082879"/>
                <a:ext cx="105785" cy="0"/>
              </a:xfrm>
              <a:prstGeom prst="line">
                <a:avLst/>
              </a:prstGeom>
              <a:grpFill/>
              <a:ln w="12700" cap="flat" cmpd="sng" algn="ctr">
                <a:solidFill>
                  <a:srgbClr val="595454"/>
                </a:solidFill>
                <a:prstDash val="solid"/>
              </a:ln>
              <a:effectLst/>
            </p:spPr>
          </p:cxnSp>
          <p:cxnSp>
            <p:nvCxnSpPr>
              <p:cNvPr id="655" name="Straight Connector 654"/>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652" name="Oval 651"/>
            <p:cNvSpPr/>
            <p:nvPr/>
          </p:nvSpPr>
          <p:spPr>
            <a:xfrm>
              <a:off x="9903031" y="4822864"/>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grpSp>
        <p:nvGrpSpPr>
          <p:cNvPr id="656" name="Group 655"/>
          <p:cNvGrpSpPr/>
          <p:nvPr/>
        </p:nvGrpSpPr>
        <p:grpSpPr>
          <a:xfrm>
            <a:off x="9529803" y="5746504"/>
            <a:ext cx="132563" cy="96168"/>
            <a:chOff x="9906150" y="4498875"/>
            <a:chExt cx="132563" cy="96168"/>
          </a:xfrm>
          <a:solidFill>
            <a:schemeClr val="tx1"/>
          </a:solidFill>
        </p:grpSpPr>
        <p:grpSp>
          <p:nvGrpSpPr>
            <p:cNvPr id="657" name="Group 656"/>
            <p:cNvGrpSpPr/>
            <p:nvPr/>
          </p:nvGrpSpPr>
          <p:grpSpPr>
            <a:xfrm>
              <a:off x="9906150" y="4498875"/>
              <a:ext cx="132563" cy="96168"/>
              <a:chOff x="8800155" y="5029986"/>
              <a:chExt cx="324946" cy="105785"/>
            </a:xfrm>
            <a:grpFill/>
          </p:grpSpPr>
          <p:cxnSp>
            <p:nvCxnSpPr>
              <p:cNvPr id="659" name="Straight Connector 658"/>
              <p:cNvCxnSpPr/>
              <p:nvPr/>
            </p:nvCxnSpPr>
            <p:spPr>
              <a:xfrm flipH="1">
                <a:off x="8800155" y="5082879"/>
                <a:ext cx="324946" cy="0"/>
              </a:xfrm>
              <a:prstGeom prst="line">
                <a:avLst/>
              </a:prstGeom>
              <a:grpFill/>
              <a:ln w="12700" cap="flat" cmpd="sng" algn="ctr">
                <a:solidFill>
                  <a:srgbClr val="595454"/>
                </a:solidFill>
                <a:prstDash val="solid"/>
              </a:ln>
              <a:effectLst/>
            </p:spPr>
          </p:cxnSp>
          <p:cxnSp>
            <p:nvCxnSpPr>
              <p:cNvPr id="660" name="Straight Connector 659"/>
              <p:cNvCxnSpPr/>
              <p:nvPr/>
            </p:nvCxnSpPr>
            <p:spPr>
              <a:xfrm rot="5400000" flipH="1">
                <a:off x="8753375" y="5082879"/>
                <a:ext cx="105785" cy="0"/>
              </a:xfrm>
              <a:prstGeom prst="line">
                <a:avLst/>
              </a:prstGeom>
              <a:grpFill/>
              <a:ln w="12700" cap="flat" cmpd="sng" algn="ctr">
                <a:solidFill>
                  <a:srgbClr val="595454"/>
                </a:solidFill>
                <a:prstDash val="solid"/>
              </a:ln>
              <a:effectLst/>
            </p:spPr>
          </p:cxnSp>
          <p:cxnSp>
            <p:nvCxnSpPr>
              <p:cNvPr id="661" name="Straight Connector 660"/>
              <p:cNvCxnSpPr/>
              <p:nvPr/>
            </p:nvCxnSpPr>
            <p:spPr>
              <a:xfrm rot="5400000" flipH="1">
                <a:off x="9068128" y="5082879"/>
                <a:ext cx="105785" cy="0"/>
              </a:xfrm>
              <a:prstGeom prst="line">
                <a:avLst/>
              </a:prstGeom>
              <a:grpFill/>
              <a:ln w="12700" cap="flat" cmpd="sng" algn="ctr">
                <a:solidFill>
                  <a:srgbClr val="595454"/>
                </a:solidFill>
                <a:prstDash val="solid"/>
              </a:ln>
              <a:effectLst/>
            </p:spPr>
          </p:cxnSp>
        </p:grpSp>
        <p:sp>
          <p:nvSpPr>
            <p:cNvPr id="658" name="Oval 657"/>
            <p:cNvSpPr/>
            <p:nvPr/>
          </p:nvSpPr>
          <p:spPr>
            <a:xfrm>
              <a:off x="9941779" y="4514955"/>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grpSp>
        <p:nvGrpSpPr>
          <p:cNvPr id="662" name="Group 661"/>
          <p:cNvGrpSpPr/>
          <p:nvPr/>
        </p:nvGrpSpPr>
        <p:grpSpPr>
          <a:xfrm>
            <a:off x="9541118" y="5500664"/>
            <a:ext cx="163949" cy="96168"/>
            <a:chOff x="9829406" y="4806784"/>
            <a:chExt cx="163949" cy="96168"/>
          </a:xfrm>
          <a:solidFill>
            <a:schemeClr val="tx1"/>
          </a:solidFill>
        </p:grpSpPr>
        <p:grpSp>
          <p:nvGrpSpPr>
            <p:cNvPr id="663" name="Group 662"/>
            <p:cNvGrpSpPr/>
            <p:nvPr/>
          </p:nvGrpSpPr>
          <p:grpSpPr>
            <a:xfrm>
              <a:off x="9829406" y="4806784"/>
              <a:ext cx="163949" cy="96168"/>
              <a:chOff x="8877453" y="5029986"/>
              <a:chExt cx="184841" cy="105785"/>
            </a:xfrm>
            <a:grpFill/>
          </p:grpSpPr>
          <p:cxnSp>
            <p:nvCxnSpPr>
              <p:cNvPr id="665" name="Straight Connector 664"/>
              <p:cNvCxnSpPr/>
              <p:nvPr/>
            </p:nvCxnSpPr>
            <p:spPr>
              <a:xfrm flipH="1">
                <a:off x="8877453" y="5082879"/>
                <a:ext cx="184190" cy="0"/>
              </a:xfrm>
              <a:prstGeom prst="line">
                <a:avLst/>
              </a:prstGeom>
              <a:grpFill/>
              <a:ln w="12700" cap="flat" cmpd="sng" algn="ctr">
                <a:solidFill>
                  <a:srgbClr val="595454"/>
                </a:solidFill>
                <a:prstDash val="solid"/>
              </a:ln>
              <a:effectLst/>
            </p:spPr>
          </p:cxnSp>
          <p:cxnSp>
            <p:nvCxnSpPr>
              <p:cNvPr id="666" name="Straight Connector 665"/>
              <p:cNvCxnSpPr/>
              <p:nvPr/>
            </p:nvCxnSpPr>
            <p:spPr>
              <a:xfrm rot="5400000" flipH="1">
                <a:off x="8824561" y="5082879"/>
                <a:ext cx="105785" cy="0"/>
              </a:xfrm>
              <a:prstGeom prst="line">
                <a:avLst/>
              </a:prstGeom>
              <a:grpFill/>
              <a:ln w="12700" cap="flat" cmpd="sng" algn="ctr">
                <a:solidFill>
                  <a:srgbClr val="595454"/>
                </a:solidFill>
                <a:prstDash val="solid"/>
              </a:ln>
              <a:effectLst/>
            </p:spPr>
          </p:cxnSp>
          <p:cxnSp>
            <p:nvCxnSpPr>
              <p:cNvPr id="667" name="Straight Connector 666"/>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664" name="Oval 663"/>
            <p:cNvSpPr/>
            <p:nvPr/>
          </p:nvSpPr>
          <p:spPr>
            <a:xfrm>
              <a:off x="9877433" y="4822864"/>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grpSp>
        <p:nvGrpSpPr>
          <p:cNvPr id="668" name="Group 667"/>
          <p:cNvGrpSpPr/>
          <p:nvPr/>
        </p:nvGrpSpPr>
        <p:grpSpPr>
          <a:xfrm>
            <a:off x="9461733" y="4219527"/>
            <a:ext cx="236440" cy="96168"/>
            <a:chOff x="9756930" y="4806784"/>
            <a:chExt cx="236440" cy="96168"/>
          </a:xfrm>
          <a:solidFill>
            <a:schemeClr val="tx1"/>
          </a:solidFill>
        </p:grpSpPr>
        <p:grpSp>
          <p:nvGrpSpPr>
            <p:cNvPr id="669" name="Group 668"/>
            <p:cNvGrpSpPr/>
            <p:nvPr/>
          </p:nvGrpSpPr>
          <p:grpSpPr>
            <a:xfrm>
              <a:off x="9756930" y="4806784"/>
              <a:ext cx="236440" cy="96168"/>
              <a:chOff x="8795725" y="5029986"/>
              <a:chExt cx="266569" cy="105785"/>
            </a:xfrm>
            <a:grpFill/>
          </p:grpSpPr>
          <p:cxnSp>
            <p:nvCxnSpPr>
              <p:cNvPr id="671" name="Straight Connector 670"/>
              <p:cNvCxnSpPr/>
              <p:nvPr/>
            </p:nvCxnSpPr>
            <p:spPr>
              <a:xfrm flipH="1">
                <a:off x="8802679" y="5082879"/>
                <a:ext cx="258965" cy="0"/>
              </a:xfrm>
              <a:prstGeom prst="line">
                <a:avLst/>
              </a:prstGeom>
              <a:grpFill/>
              <a:ln w="12700" cap="flat" cmpd="sng" algn="ctr">
                <a:solidFill>
                  <a:srgbClr val="595454"/>
                </a:solidFill>
                <a:prstDash val="solid"/>
              </a:ln>
              <a:effectLst/>
            </p:spPr>
          </p:cxnSp>
          <p:cxnSp>
            <p:nvCxnSpPr>
              <p:cNvPr id="672" name="Straight Connector 671"/>
              <p:cNvCxnSpPr/>
              <p:nvPr/>
            </p:nvCxnSpPr>
            <p:spPr>
              <a:xfrm rot="5400000" flipH="1">
                <a:off x="8742832" y="5082879"/>
                <a:ext cx="105785" cy="0"/>
              </a:xfrm>
              <a:prstGeom prst="line">
                <a:avLst/>
              </a:prstGeom>
              <a:grpFill/>
              <a:ln w="12700" cap="flat" cmpd="sng" algn="ctr">
                <a:solidFill>
                  <a:srgbClr val="595454"/>
                </a:solidFill>
                <a:prstDash val="solid"/>
              </a:ln>
              <a:effectLst/>
            </p:spPr>
          </p:cxnSp>
          <p:cxnSp>
            <p:nvCxnSpPr>
              <p:cNvPr id="673" name="Straight Connector 672"/>
              <p:cNvCxnSpPr/>
              <p:nvPr/>
            </p:nvCxnSpPr>
            <p:spPr>
              <a:xfrm rot="5400000" flipH="1">
                <a:off x="9009401" y="5082879"/>
                <a:ext cx="105785" cy="0"/>
              </a:xfrm>
              <a:prstGeom prst="line">
                <a:avLst/>
              </a:prstGeom>
              <a:grpFill/>
              <a:ln w="12700" cap="flat" cmpd="sng" algn="ctr">
                <a:solidFill>
                  <a:srgbClr val="595454"/>
                </a:solidFill>
                <a:prstDash val="solid"/>
              </a:ln>
              <a:effectLst/>
            </p:spPr>
          </p:cxnSp>
        </p:grpSp>
        <p:sp>
          <p:nvSpPr>
            <p:cNvPr id="670" name="Oval 669"/>
            <p:cNvSpPr/>
            <p:nvPr/>
          </p:nvSpPr>
          <p:spPr>
            <a:xfrm>
              <a:off x="9844171" y="4822864"/>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cxnSp>
        <p:nvCxnSpPr>
          <p:cNvPr id="674" name="Straight Arrow Connector 673"/>
          <p:cNvCxnSpPr/>
          <p:nvPr/>
        </p:nvCxnSpPr>
        <p:spPr>
          <a:xfrm flipH="1">
            <a:off x="9127766" y="2028336"/>
            <a:ext cx="576000" cy="0"/>
          </a:xfrm>
          <a:prstGeom prst="straightConnector1">
            <a:avLst/>
          </a:prstGeom>
          <a:noFill/>
          <a:ln w="28575" cap="flat" cmpd="sng" algn="ctr">
            <a:solidFill>
              <a:srgbClr val="595454"/>
            </a:solidFill>
            <a:prstDash val="solid"/>
            <a:tailEnd type="triangle"/>
          </a:ln>
          <a:effectLst/>
        </p:spPr>
      </p:cxnSp>
      <p:sp>
        <p:nvSpPr>
          <p:cNvPr id="675" name="Rectangle 674"/>
          <p:cNvSpPr/>
          <p:nvPr/>
        </p:nvSpPr>
        <p:spPr>
          <a:xfrm>
            <a:off x="261258" y="2758950"/>
            <a:ext cx="5594696" cy="216000"/>
          </a:xfrm>
          <a:prstGeom prst="rect">
            <a:avLst/>
          </a:prstGeom>
          <a:noFill/>
          <a:ln w="19050" cap="flat" cmpd="sng" algn="ctr">
            <a:solidFill>
              <a:srgbClr val="BE2BBB"/>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a:ln>
                <a:noFill/>
              </a:ln>
              <a:solidFill>
                <a:srgbClr val="FFFFFF"/>
              </a:solidFill>
              <a:effectLst/>
              <a:uLnTx/>
              <a:uFillTx/>
              <a:latin typeface="Trebuchet MS" panose="020B0603020202020204"/>
              <a:ea typeface="MS PGothic" charset="0"/>
              <a:cs typeface="+mn-cs"/>
            </a:endParaRPr>
          </a:p>
        </p:txBody>
      </p:sp>
      <p:sp>
        <p:nvSpPr>
          <p:cNvPr id="676" name="Rectangle 675"/>
          <p:cNvSpPr/>
          <p:nvPr/>
        </p:nvSpPr>
        <p:spPr>
          <a:xfrm>
            <a:off x="261258" y="4800662"/>
            <a:ext cx="5594696" cy="216000"/>
          </a:xfrm>
          <a:prstGeom prst="rect">
            <a:avLst/>
          </a:prstGeom>
          <a:noFill/>
          <a:ln w="19050" cap="flat" cmpd="sng" algn="ctr">
            <a:solidFill>
              <a:srgbClr val="BE2BBB"/>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a:ln>
                <a:noFill/>
              </a:ln>
              <a:solidFill>
                <a:srgbClr val="FFFFFF"/>
              </a:solidFill>
              <a:effectLst/>
              <a:uLnTx/>
              <a:uFillTx/>
              <a:latin typeface="Trebuchet MS" panose="020B0603020202020204"/>
              <a:ea typeface="MS PGothic" charset="0"/>
              <a:cs typeface="+mn-cs"/>
            </a:endParaRPr>
          </a:p>
        </p:txBody>
      </p:sp>
      <p:sp>
        <p:nvSpPr>
          <p:cNvPr id="677" name="Rectangle 676"/>
          <p:cNvSpPr/>
          <p:nvPr/>
        </p:nvSpPr>
        <p:spPr>
          <a:xfrm>
            <a:off x="261258" y="4130048"/>
            <a:ext cx="5594696" cy="216000"/>
          </a:xfrm>
          <a:prstGeom prst="rect">
            <a:avLst/>
          </a:prstGeom>
          <a:noFill/>
          <a:ln w="19050" cap="flat" cmpd="sng" algn="ctr">
            <a:solidFill>
              <a:srgbClr val="BE2BBB"/>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a:ln>
                <a:noFill/>
              </a:ln>
              <a:solidFill>
                <a:srgbClr val="FFFFFF"/>
              </a:solidFill>
              <a:effectLst/>
              <a:uLnTx/>
              <a:uFillTx/>
              <a:latin typeface="Trebuchet MS" panose="020B0603020202020204"/>
              <a:ea typeface="MS PGothic" charset="0"/>
              <a:cs typeface="+mn-cs"/>
            </a:endParaRPr>
          </a:p>
        </p:txBody>
      </p:sp>
      <p:sp>
        <p:nvSpPr>
          <p:cNvPr id="678" name="Rectangle 677"/>
          <p:cNvSpPr/>
          <p:nvPr/>
        </p:nvSpPr>
        <p:spPr>
          <a:xfrm>
            <a:off x="5955928" y="2347705"/>
            <a:ext cx="5796000" cy="250980"/>
          </a:xfrm>
          <a:prstGeom prst="rect">
            <a:avLst/>
          </a:prstGeom>
          <a:noFill/>
          <a:ln w="19050" cap="flat" cmpd="sng" algn="ctr">
            <a:solidFill>
              <a:srgbClr val="BE2BBB"/>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a:ln>
                <a:noFill/>
              </a:ln>
              <a:solidFill>
                <a:srgbClr val="FFFFFF"/>
              </a:solidFill>
              <a:effectLst/>
              <a:uLnTx/>
              <a:uFillTx/>
              <a:latin typeface="Trebuchet MS" panose="020B0603020202020204"/>
              <a:ea typeface="MS PGothic" charset="0"/>
              <a:cs typeface="+mn-cs"/>
            </a:endParaRPr>
          </a:p>
        </p:txBody>
      </p:sp>
      <p:sp>
        <p:nvSpPr>
          <p:cNvPr id="679" name="Rectangle 678"/>
          <p:cNvSpPr/>
          <p:nvPr/>
        </p:nvSpPr>
        <p:spPr>
          <a:xfrm>
            <a:off x="5955928" y="3118432"/>
            <a:ext cx="5796000" cy="250980"/>
          </a:xfrm>
          <a:prstGeom prst="rect">
            <a:avLst/>
          </a:prstGeom>
          <a:noFill/>
          <a:ln w="19050" cap="flat" cmpd="sng" algn="ctr">
            <a:solidFill>
              <a:srgbClr val="BE2BBB"/>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a:ln>
                <a:noFill/>
              </a:ln>
              <a:solidFill>
                <a:srgbClr val="FFFFFF"/>
              </a:solidFill>
              <a:effectLst/>
              <a:uLnTx/>
              <a:uFillTx/>
              <a:latin typeface="Trebuchet MS" panose="020B0603020202020204"/>
              <a:ea typeface="MS PGothic" charset="0"/>
              <a:cs typeface="+mn-cs"/>
            </a:endParaRPr>
          </a:p>
        </p:txBody>
      </p:sp>
      <p:sp>
        <p:nvSpPr>
          <p:cNvPr id="680" name="Rectangle 679"/>
          <p:cNvSpPr/>
          <p:nvPr/>
        </p:nvSpPr>
        <p:spPr>
          <a:xfrm>
            <a:off x="5955928" y="4661830"/>
            <a:ext cx="5796000" cy="250980"/>
          </a:xfrm>
          <a:prstGeom prst="rect">
            <a:avLst/>
          </a:prstGeom>
          <a:noFill/>
          <a:ln w="19050" cap="flat" cmpd="sng" algn="ctr">
            <a:solidFill>
              <a:srgbClr val="BE2BBB"/>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a:ln>
                <a:noFill/>
              </a:ln>
              <a:solidFill>
                <a:srgbClr val="FFFFFF"/>
              </a:solidFill>
              <a:effectLst/>
              <a:uLnTx/>
              <a:uFillTx/>
              <a:latin typeface="Trebuchet MS" panose="020B0603020202020204"/>
              <a:ea typeface="MS PGothic" charset="0"/>
              <a:cs typeface="+mn-cs"/>
            </a:endParaRPr>
          </a:p>
        </p:txBody>
      </p:sp>
      <p:grpSp>
        <p:nvGrpSpPr>
          <p:cNvPr id="681" name="Group 680"/>
          <p:cNvGrpSpPr/>
          <p:nvPr/>
        </p:nvGrpSpPr>
        <p:grpSpPr>
          <a:xfrm>
            <a:off x="8693485" y="2103717"/>
            <a:ext cx="1642860" cy="4111379"/>
            <a:chOff x="2584616" y="1212783"/>
            <a:chExt cx="1642860" cy="4111379"/>
          </a:xfrm>
        </p:grpSpPr>
        <p:grpSp>
          <p:nvGrpSpPr>
            <p:cNvPr id="682" name="Group 681"/>
            <p:cNvGrpSpPr/>
            <p:nvPr/>
          </p:nvGrpSpPr>
          <p:grpSpPr>
            <a:xfrm>
              <a:off x="2716213" y="5075693"/>
              <a:ext cx="1425575" cy="74274"/>
              <a:chOff x="2738438" y="5189470"/>
              <a:chExt cx="1425575" cy="74274"/>
            </a:xfrm>
          </p:grpSpPr>
          <p:cxnSp>
            <p:nvCxnSpPr>
              <p:cNvPr id="690" name="Straight Connector 689"/>
              <p:cNvCxnSpPr/>
              <p:nvPr/>
            </p:nvCxnSpPr>
            <p:spPr>
              <a:xfrm>
                <a:off x="2738438" y="5189538"/>
                <a:ext cx="1425575" cy="0"/>
              </a:xfrm>
              <a:prstGeom prst="line">
                <a:avLst/>
              </a:prstGeom>
              <a:noFill/>
              <a:ln w="9525" cap="flat" cmpd="sng" algn="ctr">
                <a:solidFill>
                  <a:srgbClr val="FFFFFF">
                    <a:lumMod val="50000"/>
                  </a:srgbClr>
                </a:solidFill>
                <a:prstDash val="solid"/>
              </a:ln>
              <a:effectLst/>
            </p:spPr>
          </p:cxnSp>
          <p:cxnSp>
            <p:nvCxnSpPr>
              <p:cNvPr id="691" name="Straight Connector 690"/>
              <p:cNvCxnSpPr/>
              <p:nvPr/>
            </p:nvCxnSpPr>
            <p:spPr>
              <a:xfrm rot="5400000">
                <a:off x="2771153" y="5226606"/>
                <a:ext cx="74271" cy="0"/>
              </a:xfrm>
              <a:prstGeom prst="line">
                <a:avLst/>
              </a:prstGeom>
              <a:noFill/>
              <a:ln w="9525" cap="flat" cmpd="sng" algn="ctr">
                <a:solidFill>
                  <a:srgbClr val="FFFFFF">
                    <a:lumMod val="50000"/>
                  </a:srgbClr>
                </a:solidFill>
                <a:prstDash val="solid"/>
              </a:ln>
              <a:effectLst/>
            </p:spPr>
          </p:cxnSp>
          <p:cxnSp>
            <p:nvCxnSpPr>
              <p:cNvPr id="692" name="Straight Connector 691"/>
              <p:cNvCxnSpPr/>
              <p:nvPr/>
            </p:nvCxnSpPr>
            <p:spPr>
              <a:xfrm rot="5400000">
                <a:off x="3198190" y="5226607"/>
                <a:ext cx="74271" cy="0"/>
              </a:xfrm>
              <a:prstGeom prst="line">
                <a:avLst/>
              </a:prstGeom>
              <a:noFill/>
              <a:ln w="9525" cap="flat" cmpd="sng" algn="ctr">
                <a:solidFill>
                  <a:srgbClr val="FFFFFF">
                    <a:lumMod val="50000"/>
                  </a:srgbClr>
                </a:solidFill>
                <a:prstDash val="solid"/>
              </a:ln>
              <a:effectLst/>
            </p:spPr>
          </p:cxnSp>
          <p:cxnSp>
            <p:nvCxnSpPr>
              <p:cNvPr id="693" name="Straight Connector 692"/>
              <p:cNvCxnSpPr/>
              <p:nvPr/>
            </p:nvCxnSpPr>
            <p:spPr>
              <a:xfrm rot="5400000">
                <a:off x="3631578" y="5226608"/>
                <a:ext cx="74271" cy="0"/>
              </a:xfrm>
              <a:prstGeom prst="line">
                <a:avLst/>
              </a:prstGeom>
              <a:noFill/>
              <a:ln w="9525" cap="flat" cmpd="sng" algn="ctr">
                <a:solidFill>
                  <a:srgbClr val="FFFFFF">
                    <a:lumMod val="50000"/>
                  </a:srgbClr>
                </a:solidFill>
                <a:prstDash val="solid"/>
              </a:ln>
              <a:effectLst/>
            </p:spPr>
          </p:cxnSp>
          <p:cxnSp>
            <p:nvCxnSpPr>
              <p:cNvPr id="694" name="Straight Connector 693"/>
              <p:cNvCxnSpPr/>
              <p:nvPr/>
            </p:nvCxnSpPr>
            <p:spPr>
              <a:xfrm rot="5400000">
                <a:off x="4058615" y="5226609"/>
                <a:ext cx="74271" cy="0"/>
              </a:xfrm>
              <a:prstGeom prst="line">
                <a:avLst/>
              </a:prstGeom>
              <a:noFill/>
              <a:ln w="9525" cap="flat" cmpd="sng" algn="ctr">
                <a:solidFill>
                  <a:srgbClr val="FFFFFF">
                    <a:lumMod val="50000"/>
                  </a:srgbClr>
                </a:solidFill>
                <a:prstDash val="solid"/>
              </a:ln>
              <a:effectLst/>
            </p:spPr>
          </p:cxnSp>
          <p:cxnSp>
            <p:nvCxnSpPr>
              <p:cNvPr id="695" name="Straight Connector 694"/>
              <p:cNvCxnSpPr/>
              <p:nvPr/>
            </p:nvCxnSpPr>
            <p:spPr>
              <a:xfrm rot="5400000">
                <a:off x="2919407" y="5208528"/>
                <a:ext cx="38113" cy="0"/>
              </a:xfrm>
              <a:prstGeom prst="line">
                <a:avLst/>
              </a:prstGeom>
              <a:noFill/>
              <a:ln w="9525" cap="flat" cmpd="sng" algn="ctr">
                <a:solidFill>
                  <a:srgbClr val="FFFFFF">
                    <a:lumMod val="50000"/>
                  </a:srgbClr>
                </a:solidFill>
                <a:prstDash val="solid"/>
              </a:ln>
              <a:effectLst/>
            </p:spPr>
          </p:cxnSp>
          <p:cxnSp>
            <p:nvCxnSpPr>
              <p:cNvPr id="696" name="Straight Connector 695"/>
              <p:cNvCxnSpPr/>
              <p:nvPr/>
            </p:nvCxnSpPr>
            <p:spPr>
              <a:xfrm rot="5400000">
                <a:off x="2994812" y="5208529"/>
                <a:ext cx="38113" cy="0"/>
              </a:xfrm>
              <a:prstGeom prst="line">
                <a:avLst/>
              </a:prstGeom>
              <a:noFill/>
              <a:ln w="9525" cap="flat" cmpd="sng" algn="ctr">
                <a:solidFill>
                  <a:srgbClr val="FFFFFF">
                    <a:lumMod val="50000"/>
                  </a:srgbClr>
                </a:solidFill>
                <a:prstDash val="solid"/>
              </a:ln>
              <a:effectLst/>
            </p:spPr>
          </p:cxnSp>
          <p:cxnSp>
            <p:nvCxnSpPr>
              <p:cNvPr id="697" name="Straight Connector 696"/>
              <p:cNvCxnSpPr/>
              <p:nvPr/>
            </p:nvCxnSpPr>
            <p:spPr>
              <a:xfrm rot="5400000">
                <a:off x="3046854" y="5208530"/>
                <a:ext cx="38113" cy="0"/>
              </a:xfrm>
              <a:prstGeom prst="line">
                <a:avLst/>
              </a:prstGeom>
              <a:noFill/>
              <a:ln w="9525" cap="flat" cmpd="sng" algn="ctr">
                <a:solidFill>
                  <a:srgbClr val="FFFFFF">
                    <a:lumMod val="50000"/>
                  </a:srgbClr>
                </a:solidFill>
                <a:prstDash val="solid"/>
              </a:ln>
              <a:effectLst/>
            </p:spPr>
          </p:cxnSp>
          <p:cxnSp>
            <p:nvCxnSpPr>
              <p:cNvPr id="698" name="Straight Connector 697"/>
              <p:cNvCxnSpPr/>
              <p:nvPr/>
            </p:nvCxnSpPr>
            <p:spPr>
              <a:xfrm rot="5400000">
                <a:off x="3197666" y="5208530"/>
                <a:ext cx="38113" cy="0"/>
              </a:xfrm>
              <a:prstGeom prst="line">
                <a:avLst/>
              </a:prstGeom>
              <a:noFill/>
              <a:ln w="9525" cap="flat" cmpd="sng" algn="ctr">
                <a:solidFill>
                  <a:srgbClr val="FFFFFF">
                    <a:lumMod val="50000"/>
                  </a:srgbClr>
                </a:solidFill>
                <a:prstDash val="solid"/>
              </a:ln>
              <a:effectLst/>
            </p:spPr>
          </p:cxnSp>
          <p:cxnSp>
            <p:nvCxnSpPr>
              <p:cNvPr id="699" name="Straight Connector 698"/>
              <p:cNvCxnSpPr/>
              <p:nvPr/>
            </p:nvCxnSpPr>
            <p:spPr>
              <a:xfrm rot="5400000">
                <a:off x="3175888" y="5208531"/>
                <a:ext cx="38113" cy="0"/>
              </a:xfrm>
              <a:prstGeom prst="line">
                <a:avLst/>
              </a:prstGeom>
              <a:noFill/>
              <a:ln w="9525" cap="flat" cmpd="sng" algn="ctr">
                <a:solidFill>
                  <a:srgbClr val="FFFFFF">
                    <a:lumMod val="50000"/>
                  </a:srgbClr>
                </a:solidFill>
                <a:prstDash val="solid"/>
              </a:ln>
              <a:effectLst/>
            </p:spPr>
          </p:cxnSp>
          <p:cxnSp>
            <p:nvCxnSpPr>
              <p:cNvPr id="700" name="Straight Connector 699"/>
              <p:cNvCxnSpPr/>
              <p:nvPr/>
            </p:nvCxnSpPr>
            <p:spPr>
              <a:xfrm rot="5400000">
                <a:off x="3151830" y="5208532"/>
                <a:ext cx="38113" cy="0"/>
              </a:xfrm>
              <a:prstGeom prst="line">
                <a:avLst/>
              </a:prstGeom>
              <a:noFill/>
              <a:ln w="9525" cap="flat" cmpd="sng" algn="ctr">
                <a:solidFill>
                  <a:srgbClr val="FFFFFF">
                    <a:lumMod val="50000"/>
                  </a:srgbClr>
                </a:solidFill>
                <a:prstDash val="solid"/>
              </a:ln>
              <a:effectLst/>
            </p:spPr>
          </p:cxnSp>
          <p:cxnSp>
            <p:nvCxnSpPr>
              <p:cNvPr id="701" name="Straight Connector 700"/>
              <p:cNvCxnSpPr/>
              <p:nvPr/>
            </p:nvCxnSpPr>
            <p:spPr>
              <a:xfrm rot="5400000">
                <a:off x="3123658" y="5208533"/>
                <a:ext cx="38113" cy="0"/>
              </a:xfrm>
              <a:prstGeom prst="line">
                <a:avLst/>
              </a:prstGeom>
              <a:noFill/>
              <a:ln w="9525" cap="flat" cmpd="sng" algn="ctr">
                <a:solidFill>
                  <a:srgbClr val="FFFFFF">
                    <a:lumMod val="50000"/>
                  </a:srgbClr>
                </a:solidFill>
                <a:prstDash val="solid"/>
              </a:ln>
              <a:effectLst/>
            </p:spPr>
          </p:cxnSp>
          <p:cxnSp>
            <p:nvCxnSpPr>
              <p:cNvPr id="702" name="Straight Connector 701"/>
              <p:cNvCxnSpPr/>
              <p:nvPr/>
            </p:nvCxnSpPr>
            <p:spPr>
              <a:xfrm rot="5400000">
                <a:off x="3091180" y="5208534"/>
                <a:ext cx="38113" cy="0"/>
              </a:xfrm>
              <a:prstGeom prst="line">
                <a:avLst/>
              </a:prstGeom>
              <a:noFill/>
              <a:ln w="9525" cap="flat" cmpd="sng" algn="ctr">
                <a:solidFill>
                  <a:srgbClr val="FFFFFF">
                    <a:lumMod val="50000"/>
                  </a:srgbClr>
                </a:solidFill>
                <a:prstDash val="solid"/>
              </a:ln>
              <a:effectLst/>
            </p:spPr>
          </p:cxnSp>
          <p:cxnSp>
            <p:nvCxnSpPr>
              <p:cNvPr id="703" name="Straight Connector 702"/>
              <p:cNvCxnSpPr/>
              <p:nvPr/>
            </p:nvCxnSpPr>
            <p:spPr>
              <a:xfrm rot="5400000">
                <a:off x="3347214" y="5208535"/>
                <a:ext cx="38113" cy="0"/>
              </a:xfrm>
              <a:prstGeom prst="line">
                <a:avLst/>
              </a:prstGeom>
              <a:noFill/>
              <a:ln w="9525" cap="flat" cmpd="sng" algn="ctr">
                <a:solidFill>
                  <a:srgbClr val="FFFFFF">
                    <a:lumMod val="50000"/>
                  </a:srgbClr>
                </a:solidFill>
                <a:prstDash val="solid"/>
              </a:ln>
              <a:effectLst/>
            </p:spPr>
          </p:cxnSp>
          <p:cxnSp>
            <p:nvCxnSpPr>
              <p:cNvPr id="704" name="Straight Connector 703"/>
              <p:cNvCxnSpPr/>
              <p:nvPr/>
            </p:nvCxnSpPr>
            <p:spPr>
              <a:xfrm rot="5400000">
                <a:off x="3422107" y="5208536"/>
                <a:ext cx="38113" cy="0"/>
              </a:xfrm>
              <a:prstGeom prst="line">
                <a:avLst/>
              </a:prstGeom>
              <a:noFill/>
              <a:ln w="9525" cap="flat" cmpd="sng" algn="ctr">
                <a:solidFill>
                  <a:srgbClr val="FFFFFF">
                    <a:lumMod val="50000"/>
                  </a:srgbClr>
                </a:solidFill>
                <a:prstDash val="solid"/>
              </a:ln>
              <a:effectLst/>
            </p:spPr>
          </p:cxnSp>
          <p:cxnSp>
            <p:nvCxnSpPr>
              <p:cNvPr id="705" name="Straight Connector 704"/>
              <p:cNvCxnSpPr/>
              <p:nvPr/>
            </p:nvCxnSpPr>
            <p:spPr>
              <a:xfrm rot="5400000">
                <a:off x="3476976" y="5208537"/>
                <a:ext cx="38113" cy="0"/>
              </a:xfrm>
              <a:prstGeom prst="line">
                <a:avLst/>
              </a:prstGeom>
              <a:noFill/>
              <a:ln w="9525" cap="flat" cmpd="sng" algn="ctr">
                <a:solidFill>
                  <a:srgbClr val="FFFFFF">
                    <a:lumMod val="50000"/>
                  </a:srgbClr>
                </a:solidFill>
                <a:prstDash val="solid"/>
              </a:ln>
              <a:effectLst/>
            </p:spPr>
          </p:cxnSp>
          <p:cxnSp>
            <p:nvCxnSpPr>
              <p:cNvPr id="706" name="Straight Connector 705"/>
              <p:cNvCxnSpPr/>
              <p:nvPr/>
            </p:nvCxnSpPr>
            <p:spPr>
              <a:xfrm rot="5400000">
                <a:off x="3515970" y="5208538"/>
                <a:ext cx="38113" cy="0"/>
              </a:xfrm>
              <a:prstGeom prst="line">
                <a:avLst/>
              </a:prstGeom>
              <a:noFill/>
              <a:ln w="9525" cap="flat" cmpd="sng" algn="ctr">
                <a:solidFill>
                  <a:srgbClr val="FFFFFF">
                    <a:lumMod val="50000"/>
                  </a:srgbClr>
                </a:solidFill>
                <a:prstDash val="solid"/>
              </a:ln>
              <a:effectLst/>
            </p:spPr>
          </p:cxnSp>
          <p:cxnSp>
            <p:nvCxnSpPr>
              <p:cNvPr id="707" name="Straight Connector 706"/>
              <p:cNvCxnSpPr/>
              <p:nvPr/>
            </p:nvCxnSpPr>
            <p:spPr>
              <a:xfrm rot="5400000">
                <a:off x="3550694" y="5208539"/>
                <a:ext cx="38113" cy="0"/>
              </a:xfrm>
              <a:prstGeom prst="line">
                <a:avLst/>
              </a:prstGeom>
              <a:noFill/>
              <a:ln w="9525" cap="flat" cmpd="sng" algn="ctr">
                <a:solidFill>
                  <a:srgbClr val="FFFFFF">
                    <a:lumMod val="50000"/>
                  </a:srgbClr>
                </a:solidFill>
                <a:prstDash val="solid"/>
              </a:ln>
              <a:effectLst/>
            </p:spPr>
          </p:cxnSp>
          <p:cxnSp>
            <p:nvCxnSpPr>
              <p:cNvPr id="708" name="Straight Connector 707"/>
              <p:cNvCxnSpPr/>
              <p:nvPr/>
            </p:nvCxnSpPr>
            <p:spPr>
              <a:xfrm rot="5400000">
                <a:off x="3579537" y="5208540"/>
                <a:ext cx="38113" cy="0"/>
              </a:xfrm>
              <a:prstGeom prst="line">
                <a:avLst/>
              </a:prstGeom>
              <a:noFill/>
              <a:ln w="9525" cap="flat" cmpd="sng" algn="ctr">
                <a:solidFill>
                  <a:srgbClr val="FFFFFF">
                    <a:lumMod val="50000"/>
                  </a:srgbClr>
                </a:solidFill>
                <a:prstDash val="solid"/>
              </a:ln>
              <a:effectLst/>
            </p:spPr>
          </p:cxnSp>
          <p:cxnSp>
            <p:nvCxnSpPr>
              <p:cNvPr id="709" name="Straight Connector 708"/>
              <p:cNvCxnSpPr/>
              <p:nvPr/>
            </p:nvCxnSpPr>
            <p:spPr>
              <a:xfrm rot="5400000">
                <a:off x="3602924" y="5208541"/>
                <a:ext cx="38113" cy="0"/>
              </a:xfrm>
              <a:prstGeom prst="line">
                <a:avLst/>
              </a:prstGeom>
              <a:noFill/>
              <a:ln w="9525" cap="flat" cmpd="sng" algn="ctr">
                <a:solidFill>
                  <a:srgbClr val="FFFFFF">
                    <a:lumMod val="50000"/>
                  </a:srgbClr>
                </a:solidFill>
                <a:prstDash val="solid"/>
              </a:ln>
              <a:effectLst/>
            </p:spPr>
          </p:cxnSp>
          <p:cxnSp>
            <p:nvCxnSpPr>
              <p:cNvPr id="710" name="Straight Connector 709"/>
              <p:cNvCxnSpPr/>
              <p:nvPr/>
            </p:nvCxnSpPr>
            <p:spPr>
              <a:xfrm rot="5400000">
                <a:off x="3625999" y="5208542"/>
                <a:ext cx="38113" cy="0"/>
              </a:xfrm>
              <a:prstGeom prst="line">
                <a:avLst/>
              </a:prstGeom>
              <a:noFill/>
              <a:ln w="9525" cap="flat" cmpd="sng" algn="ctr">
                <a:solidFill>
                  <a:srgbClr val="FFFFFF">
                    <a:lumMod val="50000"/>
                  </a:srgbClr>
                </a:solidFill>
                <a:prstDash val="solid"/>
              </a:ln>
              <a:effectLst/>
            </p:spPr>
          </p:cxnSp>
          <p:cxnSp>
            <p:nvCxnSpPr>
              <p:cNvPr id="711" name="Straight Connector 710"/>
              <p:cNvCxnSpPr/>
              <p:nvPr/>
            </p:nvCxnSpPr>
            <p:spPr>
              <a:xfrm rot="5400000">
                <a:off x="3773422" y="5208543"/>
                <a:ext cx="38113" cy="0"/>
              </a:xfrm>
              <a:prstGeom prst="line">
                <a:avLst/>
              </a:prstGeom>
              <a:noFill/>
              <a:ln w="9525" cap="flat" cmpd="sng" algn="ctr">
                <a:solidFill>
                  <a:srgbClr val="FFFFFF">
                    <a:lumMod val="50000"/>
                  </a:srgbClr>
                </a:solidFill>
                <a:prstDash val="solid"/>
              </a:ln>
              <a:effectLst/>
            </p:spPr>
          </p:cxnSp>
          <p:cxnSp>
            <p:nvCxnSpPr>
              <p:cNvPr id="712" name="Straight Connector 711"/>
              <p:cNvCxnSpPr/>
              <p:nvPr/>
            </p:nvCxnSpPr>
            <p:spPr>
              <a:xfrm rot="5400000">
                <a:off x="3849143" y="5208544"/>
                <a:ext cx="38113" cy="0"/>
              </a:xfrm>
              <a:prstGeom prst="line">
                <a:avLst/>
              </a:prstGeom>
              <a:noFill/>
              <a:ln w="9525" cap="flat" cmpd="sng" algn="ctr">
                <a:solidFill>
                  <a:srgbClr val="FFFFFF">
                    <a:lumMod val="50000"/>
                  </a:srgbClr>
                </a:solidFill>
                <a:prstDash val="solid"/>
              </a:ln>
              <a:effectLst/>
            </p:spPr>
          </p:cxnSp>
          <p:cxnSp>
            <p:nvCxnSpPr>
              <p:cNvPr id="713" name="Straight Connector 712"/>
              <p:cNvCxnSpPr/>
              <p:nvPr/>
            </p:nvCxnSpPr>
            <p:spPr>
              <a:xfrm rot="5400000">
                <a:off x="3904604" y="5208545"/>
                <a:ext cx="38113" cy="0"/>
              </a:xfrm>
              <a:prstGeom prst="line">
                <a:avLst/>
              </a:prstGeom>
              <a:noFill/>
              <a:ln w="9525" cap="flat" cmpd="sng" algn="ctr">
                <a:solidFill>
                  <a:srgbClr val="FFFFFF">
                    <a:lumMod val="50000"/>
                  </a:srgbClr>
                </a:solidFill>
                <a:prstDash val="solid"/>
              </a:ln>
              <a:effectLst/>
            </p:spPr>
          </p:cxnSp>
          <p:cxnSp>
            <p:nvCxnSpPr>
              <p:cNvPr id="714" name="Straight Connector 713"/>
              <p:cNvCxnSpPr/>
              <p:nvPr/>
            </p:nvCxnSpPr>
            <p:spPr>
              <a:xfrm rot="5400000">
                <a:off x="3945542" y="5208546"/>
                <a:ext cx="38113" cy="0"/>
              </a:xfrm>
              <a:prstGeom prst="line">
                <a:avLst/>
              </a:prstGeom>
              <a:noFill/>
              <a:ln w="9525" cap="flat" cmpd="sng" algn="ctr">
                <a:solidFill>
                  <a:srgbClr val="FFFFFF">
                    <a:lumMod val="50000"/>
                  </a:srgbClr>
                </a:solidFill>
                <a:prstDash val="solid"/>
              </a:ln>
              <a:effectLst/>
            </p:spPr>
          </p:cxnSp>
          <p:cxnSp>
            <p:nvCxnSpPr>
              <p:cNvPr id="715" name="Straight Connector 714"/>
              <p:cNvCxnSpPr/>
              <p:nvPr/>
            </p:nvCxnSpPr>
            <p:spPr>
              <a:xfrm rot="5400000">
                <a:off x="3979318" y="5208547"/>
                <a:ext cx="38113" cy="0"/>
              </a:xfrm>
              <a:prstGeom prst="line">
                <a:avLst/>
              </a:prstGeom>
              <a:noFill/>
              <a:ln w="9525" cap="flat" cmpd="sng" algn="ctr">
                <a:solidFill>
                  <a:srgbClr val="FFFFFF">
                    <a:lumMod val="50000"/>
                  </a:srgbClr>
                </a:solidFill>
                <a:prstDash val="solid"/>
              </a:ln>
              <a:effectLst/>
            </p:spPr>
          </p:cxnSp>
          <p:cxnSp>
            <p:nvCxnSpPr>
              <p:cNvPr id="716" name="Straight Connector 715"/>
              <p:cNvCxnSpPr/>
              <p:nvPr/>
            </p:nvCxnSpPr>
            <p:spPr>
              <a:xfrm rot="5400000">
                <a:off x="4006305" y="5208548"/>
                <a:ext cx="38113" cy="0"/>
              </a:xfrm>
              <a:prstGeom prst="line">
                <a:avLst/>
              </a:prstGeom>
              <a:noFill/>
              <a:ln w="9525" cap="flat" cmpd="sng" algn="ctr">
                <a:solidFill>
                  <a:srgbClr val="FFFFFF">
                    <a:lumMod val="50000"/>
                  </a:srgbClr>
                </a:solidFill>
                <a:prstDash val="solid"/>
              </a:ln>
              <a:effectLst/>
            </p:spPr>
          </p:cxnSp>
          <p:cxnSp>
            <p:nvCxnSpPr>
              <p:cNvPr id="717" name="Straight Connector 716"/>
              <p:cNvCxnSpPr/>
              <p:nvPr/>
            </p:nvCxnSpPr>
            <p:spPr>
              <a:xfrm rot="5400000">
                <a:off x="4032230" y="5208549"/>
                <a:ext cx="38113" cy="0"/>
              </a:xfrm>
              <a:prstGeom prst="line">
                <a:avLst/>
              </a:prstGeom>
              <a:noFill/>
              <a:ln w="9525" cap="flat" cmpd="sng" algn="ctr">
                <a:solidFill>
                  <a:srgbClr val="FFFFFF">
                    <a:lumMod val="50000"/>
                  </a:srgbClr>
                </a:solidFill>
                <a:prstDash val="solid"/>
              </a:ln>
              <a:effectLst/>
            </p:spPr>
          </p:cxnSp>
          <p:cxnSp>
            <p:nvCxnSpPr>
              <p:cNvPr id="718" name="Straight Connector 717"/>
              <p:cNvCxnSpPr/>
              <p:nvPr/>
            </p:nvCxnSpPr>
            <p:spPr>
              <a:xfrm rot="5400000">
                <a:off x="4053035" y="5208550"/>
                <a:ext cx="38113" cy="0"/>
              </a:xfrm>
              <a:prstGeom prst="line">
                <a:avLst/>
              </a:prstGeom>
              <a:noFill/>
              <a:ln w="9525" cap="flat" cmpd="sng" algn="ctr">
                <a:solidFill>
                  <a:srgbClr val="FFFFFF">
                    <a:lumMod val="50000"/>
                  </a:srgbClr>
                </a:solidFill>
                <a:prstDash val="solid"/>
              </a:ln>
              <a:effectLst/>
            </p:spPr>
          </p:cxnSp>
        </p:grpSp>
        <p:grpSp>
          <p:nvGrpSpPr>
            <p:cNvPr id="683" name="Group 682"/>
            <p:cNvGrpSpPr/>
            <p:nvPr/>
          </p:nvGrpSpPr>
          <p:grpSpPr>
            <a:xfrm>
              <a:off x="2584616" y="1212783"/>
              <a:ext cx="1642860" cy="4111379"/>
              <a:chOff x="2584616" y="1212783"/>
              <a:chExt cx="1642860" cy="4111379"/>
            </a:xfrm>
          </p:grpSpPr>
          <p:grpSp>
            <p:nvGrpSpPr>
              <p:cNvPr id="684" name="Group 683"/>
              <p:cNvGrpSpPr/>
              <p:nvPr/>
            </p:nvGrpSpPr>
            <p:grpSpPr>
              <a:xfrm>
                <a:off x="2584616" y="5108718"/>
                <a:ext cx="1642860" cy="215444"/>
                <a:chOff x="2606841" y="5222495"/>
                <a:chExt cx="1642860" cy="215444"/>
              </a:xfrm>
            </p:grpSpPr>
            <p:sp>
              <p:nvSpPr>
                <p:cNvPr id="686" name="TextBox 685"/>
                <p:cNvSpPr txBox="1"/>
                <p:nvPr/>
              </p:nvSpPr>
              <p:spPr>
                <a:xfrm>
                  <a:off x="2606841" y="5222495"/>
                  <a:ext cx="405881" cy="215444"/>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595454"/>
                      </a:solidFill>
                      <a:effectLst/>
                      <a:uLnTx/>
                      <a:uFillTx/>
                      <a:latin typeface="Trebuchet MS" panose="020B0603020202020204"/>
                      <a:ea typeface="MS PGothic" charset="0"/>
                      <a:cs typeface="+mn-cs"/>
                    </a:rPr>
                    <a:t>0.01</a:t>
                  </a:r>
                </a:p>
              </p:txBody>
            </p:sp>
            <p:sp>
              <p:nvSpPr>
                <p:cNvPr id="687" name="TextBox 686"/>
                <p:cNvSpPr txBox="1"/>
                <p:nvPr/>
              </p:nvSpPr>
              <p:spPr>
                <a:xfrm>
                  <a:off x="3063006" y="5222495"/>
                  <a:ext cx="344967" cy="215444"/>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595454"/>
                      </a:solidFill>
                      <a:effectLst/>
                      <a:uLnTx/>
                      <a:uFillTx/>
                      <a:latin typeface="Trebuchet MS" panose="020B0603020202020204"/>
                      <a:ea typeface="MS PGothic" charset="0"/>
                      <a:cs typeface="+mn-cs"/>
                    </a:rPr>
                    <a:t>0.1</a:t>
                  </a:r>
                </a:p>
              </p:txBody>
            </p:sp>
            <p:sp>
              <p:nvSpPr>
                <p:cNvPr id="688" name="TextBox 687"/>
                <p:cNvSpPr txBox="1"/>
                <p:nvPr/>
              </p:nvSpPr>
              <p:spPr>
                <a:xfrm>
                  <a:off x="3546629" y="5222495"/>
                  <a:ext cx="245581" cy="215444"/>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595454"/>
                      </a:solidFill>
                      <a:effectLst/>
                      <a:uLnTx/>
                      <a:uFillTx/>
                      <a:latin typeface="Trebuchet MS" panose="020B0603020202020204"/>
                      <a:ea typeface="MS PGothic" charset="0"/>
                      <a:cs typeface="+mn-cs"/>
                    </a:rPr>
                    <a:t>1</a:t>
                  </a:r>
                </a:p>
              </p:txBody>
            </p:sp>
            <p:sp>
              <p:nvSpPr>
                <p:cNvPr id="689" name="TextBox 688"/>
                <p:cNvSpPr txBox="1"/>
                <p:nvPr/>
              </p:nvSpPr>
              <p:spPr>
                <a:xfrm>
                  <a:off x="3943206" y="5222495"/>
                  <a:ext cx="306495" cy="215444"/>
                </a:xfrm>
                <a:prstGeom prst="rect">
                  <a:avLst/>
                </a:prstGeom>
                <a:noFill/>
              </p:spPr>
              <p:txBody>
                <a:bodyPr wrap="none" rtlCol="0">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595454"/>
                      </a:solidFill>
                      <a:effectLst/>
                      <a:uLnTx/>
                      <a:uFillTx/>
                      <a:latin typeface="Trebuchet MS" panose="020B0603020202020204"/>
                      <a:ea typeface="MS PGothic" charset="0"/>
                      <a:cs typeface="+mn-cs"/>
                    </a:rPr>
                    <a:t>10</a:t>
                  </a:r>
                </a:p>
              </p:txBody>
            </p:sp>
          </p:grpSp>
          <p:cxnSp>
            <p:nvCxnSpPr>
              <p:cNvPr id="685" name="Straight Connector 684"/>
              <p:cNvCxnSpPr/>
              <p:nvPr/>
            </p:nvCxnSpPr>
            <p:spPr>
              <a:xfrm>
                <a:off x="3646488" y="1212783"/>
                <a:ext cx="0" cy="3862910"/>
              </a:xfrm>
              <a:prstGeom prst="line">
                <a:avLst/>
              </a:prstGeom>
              <a:noFill/>
              <a:ln w="9525" cap="flat" cmpd="sng" algn="ctr">
                <a:solidFill>
                  <a:srgbClr val="FFFFFF">
                    <a:lumMod val="50000"/>
                  </a:srgbClr>
                </a:solidFill>
                <a:prstDash val="dash"/>
              </a:ln>
              <a:effectLst/>
            </p:spPr>
          </p:cxnSp>
        </p:grpSp>
      </p:grpSp>
      <p:grpSp>
        <p:nvGrpSpPr>
          <p:cNvPr id="719" name="Group 718"/>
          <p:cNvGrpSpPr/>
          <p:nvPr/>
        </p:nvGrpSpPr>
        <p:grpSpPr>
          <a:xfrm>
            <a:off x="9521966" y="4987617"/>
            <a:ext cx="187159" cy="96168"/>
            <a:chOff x="9838227" y="4806784"/>
            <a:chExt cx="187159" cy="96168"/>
          </a:xfrm>
          <a:solidFill>
            <a:schemeClr val="tx1"/>
          </a:solidFill>
        </p:grpSpPr>
        <p:grpSp>
          <p:nvGrpSpPr>
            <p:cNvPr id="720" name="Group 719"/>
            <p:cNvGrpSpPr/>
            <p:nvPr/>
          </p:nvGrpSpPr>
          <p:grpSpPr>
            <a:xfrm>
              <a:off x="9838227" y="4806784"/>
              <a:ext cx="187159" cy="96168"/>
              <a:chOff x="8887792" y="5029986"/>
              <a:chExt cx="211018" cy="105785"/>
            </a:xfrm>
            <a:grpFill/>
          </p:grpSpPr>
          <p:cxnSp>
            <p:nvCxnSpPr>
              <p:cNvPr id="722" name="Straight Connector 721"/>
              <p:cNvCxnSpPr/>
              <p:nvPr/>
            </p:nvCxnSpPr>
            <p:spPr>
              <a:xfrm flipH="1">
                <a:off x="8893773" y="5082878"/>
                <a:ext cx="198995" cy="0"/>
              </a:xfrm>
              <a:prstGeom prst="line">
                <a:avLst/>
              </a:prstGeom>
              <a:grpFill/>
              <a:ln w="12700" cap="flat" cmpd="sng" algn="ctr">
                <a:solidFill>
                  <a:srgbClr val="595454"/>
                </a:solidFill>
                <a:prstDash val="solid"/>
              </a:ln>
              <a:effectLst/>
            </p:spPr>
          </p:cxnSp>
          <p:cxnSp>
            <p:nvCxnSpPr>
              <p:cNvPr id="723" name="Straight Connector 722"/>
              <p:cNvCxnSpPr/>
              <p:nvPr/>
            </p:nvCxnSpPr>
            <p:spPr>
              <a:xfrm rot="5400000" flipH="1">
                <a:off x="8834899" y="5082879"/>
                <a:ext cx="105785" cy="0"/>
              </a:xfrm>
              <a:prstGeom prst="line">
                <a:avLst/>
              </a:prstGeom>
              <a:grpFill/>
              <a:ln w="12700" cap="flat" cmpd="sng" algn="ctr">
                <a:solidFill>
                  <a:srgbClr val="595454"/>
                </a:solidFill>
                <a:prstDash val="solid"/>
              </a:ln>
              <a:effectLst/>
            </p:spPr>
          </p:cxnSp>
          <p:cxnSp>
            <p:nvCxnSpPr>
              <p:cNvPr id="724" name="Straight Connector 723"/>
              <p:cNvCxnSpPr/>
              <p:nvPr/>
            </p:nvCxnSpPr>
            <p:spPr>
              <a:xfrm rot="5400000" flipH="1">
                <a:off x="9045917" y="5082879"/>
                <a:ext cx="105785" cy="0"/>
              </a:xfrm>
              <a:prstGeom prst="line">
                <a:avLst/>
              </a:prstGeom>
              <a:grpFill/>
              <a:ln w="12700" cap="flat" cmpd="sng" algn="ctr">
                <a:solidFill>
                  <a:srgbClr val="595454"/>
                </a:solidFill>
                <a:prstDash val="solid"/>
              </a:ln>
              <a:effectLst/>
            </p:spPr>
          </p:cxnSp>
        </p:grpSp>
        <p:sp>
          <p:nvSpPr>
            <p:cNvPr id="721" name="Oval 720"/>
            <p:cNvSpPr/>
            <p:nvPr/>
          </p:nvSpPr>
          <p:spPr>
            <a:xfrm>
              <a:off x="9898863" y="4822864"/>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grpSp>
        <p:nvGrpSpPr>
          <p:cNvPr id="725" name="Group 724"/>
          <p:cNvGrpSpPr/>
          <p:nvPr/>
        </p:nvGrpSpPr>
        <p:grpSpPr>
          <a:xfrm>
            <a:off x="9553648" y="4729145"/>
            <a:ext cx="114420" cy="96168"/>
            <a:chOff x="9877064" y="4806784"/>
            <a:chExt cx="114420" cy="96168"/>
          </a:xfrm>
          <a:solidFill>
            <a:schemeClr val="tx1"/>
          </a:solidFill>
        </p:grpSpPr>
        <p:grpSp>
          <p:nvGrpSpPr>
            <p:cNvPr id="726" name="Group 725"/>
            <p:cNvGrpSpPr/>
            <p:nvPr/>
          </p:nvGrpSpPr>
          <p:grpSpPr>
            <a:xfrm>
              <a:off x="9877064" y="4806784"/>
              <a:ext cx="114420" cy="96168"/>
              <a:chOff x="8931147" y="5029986"/>
              <a:chExt cx="129000" cy="105785"/>
            </a:xfrm>
            <a:grpFill/>
          </p:grpSpPr>
          <p:cxnSp>
            <p:nvCxnSpPr>
              <p:cNvPr id="728" name="Straight Connector 727"/>
              <p:cNvCxnSpPr/>
              <p:nvPr/>
            </p:nvCxnSpPr>
            <p:spPr>
              <a:xfrm flipH="1">
                <a:off x="8931147" y="5082879"/>
                <a:ext cx="128346" cy="0"/>
              </a:xfrm>
              <a:prstGeom prst="line">
                <a:avLst/>
              </a:prstGeom>
              <a:grpFill/>
              <a:ln w="12700" cap="flat" cmpd="sng" algn="ctr">
                <a:solidFill>
                  <a:srgbClr val="595454"/>
                </a:solidFill>
                <a:prstDash val="solid"/>
              </a:ln>
              <a:effectLst/>
            </p:spPr>
          </p:cxnSp>
          <p:cxnSp>
            <p:nvCxnSpPr>
              <p:cNvPr id="729" name="Straight Connector 728"/>
              <p:cNvCxnSpPr/>
              <p:nvPr/>
            </p:nvCxnSpPr>
            <p:spPr>
              <a:xfrm rot="5400000" flipH="1">
                <a:off x="8878255" y="5082879"/>
                <a:ext cx="105785" cy="0"/>
              </a:xfrm>
              <a:prstGeom prst="line">
                <a:avLst/>
              </a:prstGeom>
              <a:grpFill/>
              <a:ln w="12700" cap="flat" cmpd="sng" algn="ctr">
                <a:solidFill>
                  <a:srgbClr val="595454"/>
                </a:solidFill>
                <a:prstDash val="solid"/>
              </a:ln>
              <a:effectLst/>
            </p:spPr>
          </p:cxnSp>
          <p:cxnSp>
            <p:nvCxnSpPr>
              <p:cNvPr id="730" name="Straight Connector 729"/>
              <p:cNvCxnSpPr/>
              <p:nvPr/>
            </p:nvCxnSpPr>
            <p:spPr>
              <a:xfrm rot="5400000" flipH="1">
                <a:off x="9007254" y="5082879"/>
                <a:ext cx="105785" cy="0"/>
              </a:xfrm>
              <a:prstGeom prst="line">
                <a:avLst/>
              </a:prstGeom>
              <a:grpFill/>
              <a:ln w="12700" cap="flat" cmpd="sng" algn="ctr">
                <a:solidFill>
                  <a:srgbClr val="595454"/>
                </a:solidFill>
                <a:prstDash val="solid"/>
              </a:ln>
              <a:effectLst/>
            </p:spPr>
          </p:cxnSp>
        </p:grpSp>
        <p:sp>
          <p:nvSpPr>
            <p:cNvPr id="727" name="Oval 726"/>
            <p:cNvSpPr/>
            <p:nvPr/>
          </p:nvSpPr>
          <p:spPr>
            <a:xfrm>
              <a:off x="9903031" y="4822864"/>
              <a:ext cx="63407" cy="64008"/>
            </a:xfrm>
            <a:prstGeom prst="ellipse">
              <a:avLst/>
            </a:prstGeom>
            <a:grp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Trebuchet MS" panose="020B0603020202020204"/>
                <a:ea typeface="MS PGothic" charset="0"/>
                <a:cs typeface="+mn-cs"/>
              </a:endParaRPr>
            </a:p>
          </p:txBody>
        </p:sp>
      </p:grpSp>
      <p:grpSp>
        <p:nvGrpSpPr>
          <p:cNvPr id="3" name="Group 2"/>
          <p:cNvGrpSpPr/>
          <p:nvPr/>
        </p:nvGrpSpPr>
        <p:grpSpPr>
          <a:xfrm>
            <a:off x="0" y="-1"/>
            <a:ext cx="2019300" cy="635968"/>
            <a:chOff x="71438" y="66502"/>
            <a:chExt cx="2019300" cy="635968"/>
          </a:xfrm>
        </p:grpSpPr>
        <p:sp>
          <p:nvSpPr>
            <p:cNvPr id="4" name="Rectangle: Rounded Corners 3"/>
            <p:cNvSpPr/>
            <p:nvPr/>
          </p:nvSpPr>
          <p:spPr>
            <a:xfrm>
              <a:off x="71438" y="66502"/>
              <a:ext cx="2019300" cy="635968"/>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5" name="Picture 4"/>
            <p:cNvPicPr>
              <a:picLocks noChangeAspect="1"/>
            </p:cNvPicPr>
            <p:nvPr/>
          </p:nvPicPr>
          <p:blipFill>
            <a:blip r:embed="rId2" cstate="email"/>
            <a:srcRect/>
            <a:stretch>
              <a:fillRect/>
            </a:stretch>
          </p:blipFill>
          <p:spPr>
            <a:xfrm>
              <a:off x="95251" y="94739"/>
              <a:ext cx="1975484" cy="581025"/>
            </a:xfrm>
            <a:prstGeom prst="rect">
              <a:avLst/>
            </a:prstGeom>
          </p:spPr>
        </p:pic>
      </p:grpSp>
      <p:grpSp>
        <p:nvGrpSpPr>
          <p:cNvPr id="6" name="Group 5"/>
          <p:cNvGrpSpPr/>
          <p:nvPr/>
        </p:nvGrpSpPr>
        <p:grpSpPr>
          <a:xfrm>
            <a:off x="10182702" y="0"/>
            <a:ext cx="2019300" cy="635967"/>
            <a:chOff x="8583896" y="9173"/>
            <a:chExt cx="1535978" cy="493130"/>
          </a:xfrm>
        </p:grpSpPr>
        <p:sp>
          <p:nvSpPr>
            <p:cNvPr id="9" name="Rectangle: Rounded Corners 8"/>
            <p:cNvSpPr/>
            <p:nvPr/>
          </p:nvSpPr>
          <p:spPr>
            <a:xfrm>
              <a:off x="8583896" y="9173"/>
              <a:ext cx="1535978" cy="493130"/>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panose="020B0604020202020204"/>
                <a:ea typeface="+mn-ea"/>
                <a:cs typeface="+mn-cs"/>
              </a:endParaRPr>
            </a:p>
          </p:txBody>
        </p:sp>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8624486" y="19702"/>
              <a:ext cx="1452789" cy="476485"/>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C583564F-6560-33D4-104C-65D8CC3ADF1B}"/>
              </a:ext>
            </a:extLst>
          </p:cNvPr>
          <p:cNvSpPr/>
          <p:nvPr/>
        </p:nvSpPr>
        <p:spPr>
          <a:xfrm>
            <a:off x="261257" y="5470931"/>
            <a:ext cx="5594696" cy="250980"/>
          </a:xfrm>
          <a:prstGeom prst="rect">
            <a:avLst/>
          </a:prstGeom>
          <a:noFill/>
          <a:ln w="19050" cap="flat" cmpd="sng" algn="ctr">
            <a:solidFill>
              <a:srgbClr val="BE2BBB"/>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a:ln>
                <a:noFill/>
              </a:ln>
              <a:solidFill>
                <a:srgbClr val="FFFFFF"/>
              </a:solidFill>
              <a:effectLst/>
              <a:uLnTx/>
              <a:uFillTx/>
              <a:latin typeface="Trebuchet MS" panose="020B0603020202020204"/>
              <a:ea typeface="MS PGothic" charset="0"/>
              <a:cs typeface="+mn-cs"/>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4"/>
                                        </p:tgtEl>
                                        <p:attrNameLst>
                                          <p:attrName>style.visibility</p:attrName>
                                        </p:attrNameLst>
                                      </p:cBhvr>
                                      <p:to>
                                        <p:strVal val="visible"/>
                                      </p:to>
                                    </p:set>
                                    <p:animEffect transition="in" filter="fade">
                                      <p:cBhvr>
                                        <p:cTn id="7" dur="1000"/>
                                        <p:tgtEl>
                                          <p:spTgt spid="524"/>
                                        </p:tgtEl>
                                      </p:cBhvr>
                                    </p:animEffect>
                                    <p:anim calcmode="lin" valueType="num">
                                      <p:cBhvr>
                                        <p:cTn id="8" dur="1000" fill="hold"/>
                                        <p:tgtEl>
                                          <p:spTgt spid="524"/>
                                        </p:tgtEl>
                                        <p:attrNameLst>
                                          <p:attrName>ppt_x</p:attrName>
                                        </p:attrNameLst>
                                      </p:cBhvr>
                                      <p:tavLst>
                                        <p:tav tm="0">
                                          <p:val>
                                            <p:strVal val="#ppt_x"/>
                                          </p:val>
                                        </p:tav>
                                        <p:tav tm="100000">
                                          <p:val>
                                            <p:strVal val="#ppt_x"/>
                                          </p:val>
                                        </p:tav>
                                      </p:tavLst>
                                    </p:anim>
                                    <p:anim calcmode="lin" valueType="num">
                                      <p:cBhvr>
                                        <p:cTn id="9" dur="1000" fill="hold"/>
                                        <p:tgtEl>
                                          <p:spTgt spid="5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1000"/>
                                        <p:tgtEl>
                                          <p:spTgt spid="2"/>
                                        </p:tgtEl>
                                      </p:cBhvr>
                                    </p:animEffect>
                                  </p:childTnLst>
                                </p:cTn>
                              </p:par>
                              <p:par>
                                <p:cTn id="14" presetID="16" presetClass="entr" presetSubtype="37" fill="hold" nodeType="withEffect">
                                  <p:stCondLst>
                                    <p:cond delay="0"/>
                                  </p:stCondLst>
                                  <p:childTnLst>
                                    <p:set>
                                      <p:cBhvr>
                                        <p:cTn id="15" dur="1" fill="hold">
                                          <p:stCondLst>
                                            <p:cond delay="0"/>
                                          </p:stCondLst>
                                        </p:cTn>
                                        <p:tgtEl>
                                          <p:spTgt spid="514"/>
                                        </p:tgtEl>
                                        <p:attrNameLst>
                                          <p:attrName>style.visibility</p:attrName>
                                        </p:attrNameLst>
                                      </p:cBhvr>
                                      <p:to>
                                        <p:strVal val="visible"/>
                                      </p:to>
                                    </p:set>
                                    <p:animEffect transition="in" filter="barn(outVertical)">
                                      <p:cBhvr>
                                        <p:cTn id="16" dur="1000"/>
                                        <p:tgtEl>
                                          <p:spTgt spid="514"/>
                                        </p:tgtEl>
                                      </p:cBhvr>
                                    </p:animEffect>
                                  </p:childTnLst>
                                </p:cTn>
                              </p:par>
                              <p:par>
                                <p:cTn id="17" presetID="16" presetClass="entr" presetSubtype="37" fill="hold" nodeType="withEffect">
                                  <p:stCondLst>
                                    <p:cond delay="0"/>
                                  </p:stCondLst>
                                  <p:childTnLst>
                                    <p:set>
                                      <p:cBhvr>
                                        <p:cTn id="18" dur="1" fill="hold">
                                          <p:stCondLst>
                                            <p:cond delay="0"/>
                                          </p:stCondLst>
                                        </p:cTn>
                                        <p:tgtEl>
                                          <p:spTgt spid="515"/>
                                        </p:tgtEl>
                                        <p:attrNameLst>
                                          <p:attrName>style.visibility</p:attrName>
                                        </p:attrNameLst>
                                      </p:cBhvr>
                                      <p:to>
                                        <p:strVal val="visible"/>
                                      </p:to>
                                    </p:set>
                                    <p:animEffect transition="in" filter="barn(outVertical)">
                                      <p:cBhvr>
                                        <p:cTn id="19" dur="1000"/>
                                        <p:tgtEl>
                                          <p:spTgt spid="515"/>
                                        </p:tgtEl>
                                      </p:cBhvr>
                                    </p:animEffect>
                                  </p:childTnLst>
                                </p:cTn>
                              </p:par>
                              <p:par>
                                <p:cTn id="20" presetID="16" presetClass="entr" presetSubtype="37" fill="hold" nodeType="withEffect">
                                  <p:stCondLst>
                                    <p:cond delay="0"/>
                                  </p:stCondLst>
                                  <p:childTnLst>
                                    <p:set>
                                      <p:cBhvr>
                                        <p:cTn id="21" dur="1" fill="hold">
                                          <p:stCondLst>
                                            <p:cond delay="0"/>
                                          </p:stCondLst>
                                        </p:cTn>
                                        <p:tgtEl>
                                          <p:spTgt spid="516"/>
                                        </p:tgtEl>
                                        <p:attrNameLst>
                                          <p:attrName>style.visibility</p:attrName>
                                        </p:attrNameLst>
                                      </p:cBhvr>
                                      <p:to>
                                        <p:strVal val="visible"/>
                                      </p:to>
                                    </p:set>
                                    <p:animEffect transition="in" filter="barn(outVertical)">
                                      <p:cBhvr>
                                        <p:cTn id="22" dur="1000"/>
                                        <p:tgtEl>
                                          <p:spTgt spid="516"/>
                                        </p:tgtEl>
                                      </p:cBhvr>
                                    </p:animEffect>
                                  </p:childTnLst>
                                </p:cTn>
                              </p:par>
                              <p:par>
                                <p:cTn id="23" presetID="16" presetClass="entr" presetSubtype="37" fill="hold" nodeType="withEffect">
                                  <p:stCondLst>
                                    <p:cond delay="0"/>
                                  </p:stCondLst>
                                  <p:childTnLst>
                                    <p:set>
                                      <p:cBhvr>
                                        <p:cTn id="24" dur="1" fill="hold">
                                          <p:stCondLst>
                                            <p:cond delay="0"/>
                                          </p:stCondLst>
                                        </p:cTn>
                                        <p:tgtEl>
                                          <p:spTgt spid="517"/>
                                        </p:tgtEl>
                                        <p:attrNameLst>
                                          <p:attrName>style.visibility</p:attrName>
                                        </p:attrNameLst>
                                      </p:cBhvr>
                                      <p:to>
                                        <p:strVal val="visible"/>
                                      </p:to>
                                    </p:set>
                                    <p:animEffect transition="in" filter="barn(outVertical)">
                                      <p:cBhvr>
                                        <p:cTn id="25" dur="1000"/>
                                        <p:tgtEl>
                                          <p:spTgt spid="517"/>
                                        </p:tgtEl>
                                      </p:cBhvr>
                                    </p:animEffect>
                                  </p:childTnLst>
                                </p:cTn>
                              </p:par>
                              <p:par>
                                <p:cTn id="26" presetID="16" presetClass="entr" presetSubtype="37" fill="hold" nodeType="withEffect">
                                  <p:stCondLst>
                                    <p:cond delay="0"/>
                                  </p:stCondLst>
                                  <p:childTnLst>
                                    <p:set>
                                      <p:cBhvr>
                                        <p:cTn id="27" dur="1" fill="hold">
                                          <p:stCondLst>
                                            <p:cond delay="0"/>
                                          </p:stCondLst>
                                        </p:cTn>
                                        <p:tgtEl>
                                          <p:spTgt spid="526"/>
                                        </p:tgtEl>
                                        <p:attrNameLst>
                                          <p:attrName>style.visibility</p:attrName>
                                        </p:attrNameLst>
                                      </p:cBhvr>
                                      <p:to>
                                        <p:strVal val="visible"/>
                                      </p:to>
                                    </p:set>
                                    <p:animEffect transition="in" filter="barn(outVertical)">
                                      <p:cBhvr>
                                        <p:cTn id="28" dur="1000"/>
                                        <p:tgtEl>
                                          <p:spTgt spid="526"/>
                                        </p:tgtEl>
                                      </p:cBhvr>
                                    </p:animEffect>
                                  </p:childTnLst>
                                </p:cTn>
                              </p:par>
                              <p:par>
                                <p:cTn id="29" presetID="16" presetClass="entr" presetSubtype="37" fill="hold" nodeType="withEffect">
                                  <p:stCondLst>
                                    <p:cond delay="0"/>
                                  </p:stCondLst>
                                  <p:childTnLst>
                                    <p:set>
                                      <p:cBhvr>
                                        <p:cTn id="30" dur="1" fill="hold">
                                          <p:stCondLst>
                                            <p:cond delay="0"/>
                                          </p:stCondLst>
                                        </p:cTn>
                                        <p:tgtEl>
                                          <p:spTgt spid="527"/>
                                        </p:tgtEl>
                                        <p:attrNameLst>
                                          <p:attrName>style.visibility</p:attrName>
                                        </p:attrNameLst>
                                      </p:cBhvr>
                                      <p:to>
                                        <p:strVal val="visible"/>
                                      </p:to>
                                    </p:set>
                                    <p:animEffect transition="in" filter="barn(outVertical)">
                                      <p:cBhvr>
                                        <p:cTn id="31" dur="1000"/>
                                        <p:tgtEl>
                                          <p:spTgt spid="527"/>
                                        </p:tgtEl>
                                      </p:cBhvr>
                                    </p:animEffect>
                                  </p:childTnLst>
                                </p:cTn>
                              </p:par>
                              <p:par>
                                <p:cTn id="32" presetID="16" presetClass="entr" presetSubtype="37" fill="hold" nodeType="withEffect">
                                  <p:stCondLst>
                                    <p:cond delay="0"/>
                                  </p:stCondLst>
                                  <p:childTnLst>
                                    <p:set>
                                      <p:cBhvr>
                                        <p:cTn id="33" dur="1" fill="hold">
                                          <p:stCondLst>
                                            <p:cond delay="0"/>
                                          </p:stCondLst>
                                        </p:cTn>
                                        <p:tgtEl>
                                          <p:spTgt spid="564"/>
                                        </p:tgtEl>
                                        <p:attrNameLst>
                                          <p:attrName>style.visibility</p:attrName>
                                        </p:attrNameLst>
                                      </p:cBhvr>
                                      <p:to>
                                        <p:strVal val="visible"/>
                                      </p:to>
                                    </p:set>
                                    <p:animEffect transition="in" filter="barn(outVertical)">
                                      <p:cBhvr>
                                        <p:cTn id="34" dur="1000"/>
                                        <p:tgtEl>
                                          <p:spTgt spid="564"/>
                                        </p:tgtEl>
                                      </p:cBhvr>
                                    </p:animEffect>
                                  </p:childTnLst>
                                </p:cTn>
                              </p:par>
                              <p:par>
                                <p:cTn id="35" presetID="16" presetClass="entr" presetSubtype="37" fill="hold" nodeType="withEffect">
                                  <p:stCondLst>
                                    <p:cond delay="0"/>
                                  </p:stCondLst>
                                  <p:childTnLst>
                                    <p:set>
                                      <p:cBhvr>
                                        <p:cTn id="36" dur="1" fill="hold">
                                          <p:stCondLst>
                                            <p:cond delay="0"/>
                                          </p:stCondLst>
                                        </p:cTn>
                                        <p:tgtEl>
                                          <p:spTgt spid="570"/>
                                        </p:tgtEl>
                                        <p:attrNameLst>
                                          <p:attrName>style.visibility</p:attrName>
                                        </p:attrNameLst>
                                      </p:cBhvr>
                                      <p:to>
                                        <p:strVal val="visible"/>
                                      </p:to>
                                    </p:set>
                                    <p:animEffect transition="in" filter="barn(outVertical)">
                                      <p:cBhvr>
                                        <p:cTn id="37" dur="1000"/>
                                        <p:tgtEl>
                                          <p:spTgt spid="570"/>
                                        </p:tgtEl>
                                      </p:cBhvr>
                                    </p:animEffect>
                                  </p:childTnLst>
                                </p:cTn>
                              </p:par>
                              <p:par>
                                <p:cTn id="38" presetID="16" presetClass="entr" presetSubtype="37" fill="hold" nodeType="withEffect">
                                  <p:stCondLst>
                                    <p:cond delay="0"/>
                                  </p:stCondLst>
                                  <p:childTnLst>
                                    <p:set>
                                      <p:cBhvr>
                                        <p:cTn id="39" dur="1" fill="hold">
                                          <p:stCondLst>
                                            <p:cond delay="0"/>
                                          </p:stCondLst>
                                        </p:cTn>
                                        <p:tgtEl>
                                          <p:spTgt spid="289"/>
                                        </p:tgtEl>
                                        <p:attrNameLst>
                                          <p:attrName>style.visibility</p:attrName>
                                        </p:attrNameLst>
                                      </p:cBhvr>
                                      <p:to>
                                        <p:strVal val="visible"/>
                                      </p:to>
                                    </p:set>
                                    <p:animEffect transition="in" filter="barn(outVertical)">
                                      <p:cBhvr>
                                        <p:cTn id="40" dur="1000"/>
                                        <p:tgtEl>
                                          <p:spTgt spid="289"/>
                                        </p:tgtEl>
                                      </p:cBhvr>
                                    </p:animEffect>
                                  </p:childTnLst>
                                </p:cTn>
                              </p:par>
                              <p:par>
                                <p:cTn id="41" presetID="16" presetClass="entr" presetSubtype="37" fill="hold" nodeType="withEffect">
                                  <p:stCondLst>
                                    <p:cond delay="0"/>
                                  </p:stCondLst>
                                  <p:childTnLst>
                                    <p:set>
                                      <p:cBhvr>
                                        <p:cTn id="42" dur="1" fill="hold">
                                          <p:stCondLst>
                                            <p:cond delay="0"/>
                                          </p:stCondLst>
                                        </p:cTn>
                                        <p:tgtEl>
                                          <p:spTgt spid="300"/>
                                        </p:tgtEl>
                                        <p:attrNameLst>
                                          <p:attrName>style.visibility</p:attrName>
                                        </p:attrNameLst>
                                      </p:cBhvr>
                                      <p:to>
                                        <p:strVal val="visible"/>
                                      </p:to>
                                    </p:set>
                                    <p:animEffect transition="in" filter="barn(outVertical)">
                                      <p:cBhvr>
                                        <p:cTn id="43" dur="1000"/>
                                        <p:tgtEl>
                                          <p:spTgt spid="300"/>
                                        </p:tgtEl>
                                      </p:cBhvr>
                                    </p:animEffect>
                                  </p:childTnLst>
                                </p:cTn>
                              </p:par>
                              <p:par>
                                <p:cTn id="44" presetID="16" presetClass="entr" presetSubtype="37" fill="hold" nodeType="withEffect">
                                  <p:stCondLst>
                                    <p:cond delay="0"/>
                                  </p:stCondLst>
                                  <p:childTnLst>
                                    <p:set>
                                      <p:cBhvr>
                                        <p:cTn id="45" dur="1" fill="hold">
                                          <p:stCondLst>
                                            <p:cond delay="0"/>
                                          </p:stCondLst>
                                        </p:cTn>
                                        <p:tgtEl>
                                          <p:spTgt spid="578"/>
                                        </p:tgtEl>
                                        <p:attrNameLst>
                                          <p:attrName>style.visibility</p:attrName>
                                        </p:attrNameLst>
                                      </p:cBhvr>
                                      <p:to>
                                        <p:strVal val="visible"/>
                                      </p:to>
                                    </p:set>
                                    <p:animEffect transition="in" filter="barn(outVertical)">
                                      <p:cBhvr>
                                        <p:cTn id="46" dur="1000"/>
                                        <p:tgtEl>
                                          <p:spTgt spid="578"/>
                                        </p:tgtEl>
                                      </p:cBhvr>
                                    </p:animEffect>
                                  </p:childTnLst>
                                </p:cTn>
                              </p:par>
                              <p:par>
                                <p:cTn id="47" presetID="16" presetClass="entr" presetSubtype="37" fill="hold" nodeType="withEffect">
                                  <p:stCondLst>
                                    <p:cond delay="0"/>
                                  </p:stCondLst>
                                  <p:childTnLst>
                                    <p:set>
                                      <p:cBhvr>
                                        <p:cTn id="48" dur="1" fill="hold">
                                          <p:stCondLst>
                                            <p:cond delay="0"/>
                                          </p:stCondLst>
                                        </p:cTn>
                                        <p:tgtEl>
                                          <p:spTgt spid="584"/>
                                        </p:tgtEl>
                                        <p:attrNameLst>
                                          <p:attrName>style.visibility</p:attrName>
                                        </p:attrNameLst>
                                      </p:cBhvr>
                                      <p:to>
                                        <p:strVal val="visible"/>
                                      </p:to>
                                    </p:set>
                                    <p:animEffect transition="in" filter="barn(outVertical)">
                                      <p:cBhvr>
                                        <p:cTn id="49" dur="1000"/>
                                        <p:tgtEl>
                                          <p:spTgt spid="584"/>
                                        </p:tgtEl>
                                      </p:cBhvr>
                                    </p:animEffect>
                                  </p:childTnLst>
                                </p:cTn>
                              </p:par>
                              <p:par>
                                <p:cTn id="50" presetID="16" presetClass="entr" presetSubtype="37" fill="hold" nodeType="withEffect">
                                  <p:stCondLst>
                                    <p:cond delay="0"/>
                                  </p:stCondLst>
                                  <p:childTnLst>
                                    <p:set>
                                      <p:cBhvr>
                                        <p:cTn id="51" dur="1" fill="hold">
                                          <p:stCondLst>
                                            <p:cond delay="0"/>
                                          </p:stCondLst>
                                        </p:cTn>
                                        <p:tgtEl>
                                          <p:spTgt spid="590"/>
                                        </p:tgtEl>
                                        <p:attrNameLst>
                                          <p:attrName>style.visibility</p:attrName>
                                        </p:attrNameLst>
                                      </p:cBhvr>
                                      <p:to>
                                        <p:strVal val="visible"/>
                                      </p:to>
                                    </p:set>
                                    <p:animEffect transition="in" filter="barn(outVertical)">
                                      <p:cBhvr>
                                        <p:cTn id="52" dur="1000"/>
                                        <p:tgtEl>
                                          <p:spTgt spid="590"/>
                                        </p:tgtEl>
                                      </p:cBhvr>
                                    </p:animEffect>
                                  </p:childTnLst>
                                </p:cTn>
                              </p:par>
                              <p:par>
                                <p:cTn id="53" presetID="16" presetClass="entr" presetSubtype="37" fill="hold" nodeType="withEffect">
                                  <p:stCondLst>
                                    <p:cond delay="0"/>
                                  </p:stCondLst>
                                  <p:childTnLst>
                                    <p:set>
                                      <p:cBhvr>
                                        <p:cTn id="54" dur="1" fill="hold">
                                          <p:stCondLst>
                                            <p:cond delay="0"/>
                                          </p:stCondLst>
                                        </p:cTn>
                                        <p:tgtEl>
                                          <p:spTgt spid="596"/>
                                        </p:tgtEl>
                                        <p:attrNameLst>
                                          <p:attrName>style.visibility</p:attrName>
                                        </p:attrNameLst>
                                      </p:cBhvr>
                                      <p:to>
                                        <p:strVal val="visible"/>
                                      </p:to>
                                    </p:set>
                                    <p:animEffect transition="in" filter="barn(outVertical)">
                                      <p:cBhvr>
                                        <p:cTn id="55" dur="1000"/>
                                        <p:tgtEl>
                                          <p:spTgt spid="596"/>
                                        </p:tgtEl>
                                      </p:cBhvr>
                                    </p:animEffect>
                                  </p:childTnLst>
                                </p:cTn>
                              </p:par>
                              <p:par>
                                <p:cTn id="56" presetID="16" presetClass="entr" presetSubtype="37" fill="hold" nodeType="withEffect">
                                  <p:stCondLst>
                                    <p:cond delay="0"/>
                                  </p:stCondLst>
                                  <p:childTnLst>
                                    <p:set>
                                      <p:cBhvr>
                                        <p:cTn id="57" dur="1" fill="hold">
                                          <p:stCondLst>
                                            <p:cond delay="0"/>
                                          </p:stCondLst>
                                        </p:cTn>
                                        <p:tgtEl>
                                          <p:spTgt spid="602"/>
                                        </p:tgtEl>
                                        <p:attrNameLst>
                                          <p:attrName>style.visibility</p:attrName>
                                        </p:attrNameLst>
                                      </p:cBhvr>
                                      <p:to>
                                        <p:strVal val="visible"/>
                                      </p:to>
                                    </p:set>
                                    <p:animEffect transition="in" filter="barn(outVertical)">
                                      <p:cBhvr>
                                        <p:cTn id="58" dur="1000"/>
                                        <p:tgtEl>
                                          <p:spTgt spid="602"/>
                                        </p:tgtEl>
                                      </p:cBhvr>
                                    </p:animEffect>
                                  </p:childTnLst>
                                </p:cTn>
                              </p:par>
                              <p:par>
                                <p:cTn id="59" presetID="16" presetClass="entr" presetSubtype="37" fill="hold" nodeType="withEffect">
                                  <p:stCondLst>
                                    <p:cond delay="0"/>
                                  </p:stCondLst>
                                  <p:childTnLst>
                                    <p:set>
                                      <p:cBhvr>
                                        <p:cTn id="60" dur="1" fill="hold">
                                          <p:stCondLst>
                                            <p:cond delay="0"/>
                                          </p:stCondLst>
                                        </p:cTn>
                                        <p:tgtEl>
                                          <p:spTgt spid="608"/>
                                        </p:tgtEl>
                                        <p:attrNameLst>
                                          <p:attrName>style.visibility</p:attrName>
                                        </p:attrNameLst>
                                      </p:cBhvr>
                                      <p:to>
                                        <p:strVal val="visible"/>
                                      </p:to>
                                    </p:set>
                                    <p:animEffect transition="in" filter="barn(outVertical)">
                                      <p:cBhvr>
                                        <p:cTn id="61" dur="1000"/>
                                        <p:tgtEl>
                                          <p:spTgt spid="608"/>
                                        </p:tgtEl>
                                      </p:cBhvr>
                                    </p:animEffect>
                                  </p:childTnLst>
                                </p:cTn>
                              </p:par>
                              <p:par>
                                <p:cTn id="62" presetID="16" presetClass="entr" presetSubtype="37" fill="hold" nodeType="withEffect">
                                  <p:stCondLst>
                                    <p:cond delay="0"/>
                                  </p:stCondLst>
                                  <p:childTnLst>
                                    <p:set>
                                      <p:cBhvr>
                                        <p:cTn id="63" dur="1" fill="hold">
                                          <p:stCondLst>
                                            <p:cond delay="0"/>
                                          </p:stCondLst>
                                        </p:cTn>
                                        <p:tgtEl>
                                          <p:spTgt spid="614"/>
                                        </p:tgtEl>
                                        <p:attrNameLst>
                                          <p:attrName>style.visibility</p:attrName>
                                        </p:attrNameLst>
                                      </p:cBhvr>
                                      <p:to>
                                        <p:strVal val="visible"/>
                                      </p:to>
                                    </p:set>
                                    <p:animEffect transition="in" filter="barn(outVertical)">
                                      <p:cBhvr>
                                        <p:cTn id="64" dur="1000"/>
                                        <p:tgtEl>
                                          <p:spTgt spid="614"/>
                                        </p:tgtEl>
                                      </p:cBhvr>
                                    </p:animEffect>
                                  </p:childTnLst>
                                </p:cTn>
                              </p:par>
                              <p:par>
                                <p:cTn id="65" presetID="16" presetClass="entr" presetSubtype="37" fill="hold" nodeType="withEffect">
                                  <p:stCondLst>
                                    <p:cond delay="0"/>
                                  </p:stCondLst>
                                  <p:childTnLst>
                                    <p:set>
                                      <p:cBhvr>
                                        <p:cTn id="66" dur="1" fill="hold">
                                          <p:stCondLst>
                                            <p:cond delay="0"/>
                                          </p:stCondLst>
                                        </p:cTn>
                                        <p:tgtEl>
                                          <p:spTgt spid="620"/>
                                        </p:tgtEl>
                                        <p:attrNameLst>
                                          <p:attrName>style.visibility</p:attrName>
                                        </p:attrNameLst>
                                      </p:cBhvr>
                                      <p:to>
                                        <p:strVal val="visible"/>
                                      </p:to>
                                    </p:set>
                                    <p:animEffect transition="in" filter="barn(outVertical)">
                                      <p:cBhvr>
                                        <p:cTn id="67" dur="1000"/>
                                        <p:tgtEl>
                                          <p:spTgt spid="620"/>
                                        </p:tgtEl>
                                      </p:cBhvr>
                                    </p:animEffect>
                                  </p:childTnLst>
                                </p:cTn>
                              </p:par>
                              <p:par>
                                <p:cTn id="68" presetID="16" presetClass="entr" presetSubtype="37" fill="hold" nodeType="withEffect">
                                  <p:stCondLst>
                                    <p:cond delay="0"/>
                                  </p:stCondLst>
                                  <p:childTnLst>
                                    <p:set>
                                      <p:cBhvr>
                                        <p:cTn id="69" dur="1" fill="hold">
                                          <p:stCondLst>
                                            <p:cond delay="0"/>
                                          </p:stCondLst>
                                        </p:cTn>
                                        <p:tgtEl>
                                          <p:spTgt spid="626"/>
                                        </p:tgtEl>
                                        <p:attrNameLst>
                                          <p:attrName>style.visibility</p:attrName>
                                        </p:attrNameLst>
                                      </p:cBhvr>
                                      <p:to>
                                        <p:strVal val="visible"/>
                                      </p:to>
                                    </p:set>
                                    <p:animEffect transition="in" filter="barn(outVertical)">
                                      <p:cBhvr>
                                        <p:cTn id="70" dur="1000"/>
                                        <p:tgtEl>
                                          <p:spTgt spid="626"/>
                                        </p:tgtEl>
                                      </p:cBhvr>
                                    </p:animEffect>
                                  </p:childTnLst>
                                </p:cTn>
                              </p:par>
                              <p:par>
                                <p:cTn id="71" presetID="16" presetClass="entr" presetSubtype="37" fill="hold" nodeType="withEffect">
                                  <p:stCondLst>
                                    <p:cond delay="0"/>
                                  </p:stCondLst>
                                  <p:childTnLst>
                                    <p:set>
                                      <p:cBhvr>
                                        <p:cTn id="72" dur="1" fill="hold">
                                          <p:stCondLst>
                                            <p:cond delay="0"/>
                                          </p:stCondLst>
                                        </p:cTn>
                                        <p:tgtEl>
                                          <p:spTgt spid="632"/>
                                        </p:tgtEl>
                                        <p:attrNameLst>
                                          <p:attrName>style.visibility</p:attrName>
                                        </p:attrNameLst>
                                      </p:cBhvr>
                                      <p:to>
                                        <p:strVal val="visible"/>
                                      </p:to>
                                    </p:set>
                                    <p:animEffect transition="in" filter="barn(outVertical)">
                                      <p:cBhvr>
                                        <p:cTn id="73" dur="1000"/>
                                        <p:tgtEl>
                                          <p:spTgt spid="632"/>
                                        </p:tgtEl>
                                      </p:cBhvr>
                                    </p:animEffect>
                                  </p:childTnLst>
                                </p:cTn>
                              </p:par>
                              <p:par>
                                <p:cTn id="74" presetID="16" presetClass="entr" presetSubtype="37" fill="hold" nodeType="withEffect">
                                  <p:stCondLst>
                                    <p:cond delay="0"/>
                                  </p:stCondLst>
                                  <p:childTnLst>
                                    <p:set>
                                      <p:cBhvr>
                                        <p:cTn id="75" dur="1" fill="hold">
                                          <p:stCondLst>
                                            <p:cond delay="0"/>
                                          </p:stCondLst>
                                        </p:cTn>
                                        <p:tgtEl>
                                          <p:spTgt spid="638"/>
                                        </p:tgtEl>
                                        <p:attrNameLst>
                                          <p:attrName>style.visibility</p:attrName>
                                        </p:attrNameLst>
                                      </p:cBhvr>
                                      <p:to>
                                        <p:strVal val="visible"/>
                                      </p:to>
                                    </p:set>
                                    <p:animEffect transition="in" filter="barn(outVertical)">
                                      <p:cBhvr>
                                        <p:cTn id="76" dur="1000"/>
                                        <p:tgtEl>
                                          <p:spTgt spid="638"/>
                                        </p:tgtEl>
                                      </p:cBhvr>
                                    </p:animEffect>
                                  </p:childTnLst>
                                </p:cTn>
                              </p:par>
                              <p:par>
                                <p:cTn id="77" presetID="16" presetClass="entr" presetSubtype="37" fill="hold" nodeType="withEffect">
                                  <p:stCondLst>
                                    <p:cond delay="0"/>
                                  </p:stCondLst>
                                  <p:childTnLst>
                                    <p:set>
                                      <p:cBhvr>
                                        <p:cTn id="78" dur="1" fill="hold">
                                          <p:stCondLst>
                                            <p:cond delay="0"/>
                                          </p:stCondLst>
                                        </p:cTn>
                                        <p:tgtEl>
                                          <p:spTgt spid="644"/>
                                        </p:tgtEl>
                                        <p:attrNameLst>
                                          <p:attrName>style.visibility</p:attrName>
                                        </p:attrNameLst>
                                      </p:cBhvr>
                                      <p:to>
                                        <p:strVal val="visible"/>
                                      </p:to>
                                    </p:set>
                                    <p:animEffect transition="in" filter="barn(outVertical)">
                                      <p:cBhvr>
                                        <p:cTn id="79" dur="1000"/>
                                        <p:tgtEl>
                                          <p:spTgt spid="644"/>
                                        </p:tgtEl>
                                      </p:cBhvr>
                                    </p:animEffect>
                                  </p:childTnLst>
                                </p:cTn>
                              </p:par>
                              <p:par>
                                <p:cTn id="80" presetID="16" presetClass="entr" presetSubtype="37" fill="hold" nodeType="withEffect">
                                  <p:stCondLst>
                                    <p:cond delay="0"/>
                                  </p:stCondLst>
                                  <p:childTnLst>
                                    <p:set>
                                      <p:cBhvr>
                                        <p:cTn id="81" dur="1" fill="hold">
                                          <p:stCondLst>
                                            <p:cond delay="0"/>
                                          </p:stCondLst>
                                        </p:cTn>
                                        <p:tgtEl>
                                          <p:spTgt spid="650"/>
                                        </p:tgtEl>
                                        <p:attrNameLst>
                                          <p:attrName>style.visibility</p:attrName>
                                        </p:attrNameLst>
                                      </p:cBhvr>
                                      <p:to>
                                        <p:strVal val="visible"/>
                                      </p:to>
                                    </p:set>
                                    <p:animEffect transition="in" filter="barn(outVertical)">
                                      <p:cBhvr>
                                        <p:cTn id="82" dur="1000"/>
                                        <p:tgtEl>
                                          <p:spTgt spid="650"/>
                                        </p:tgtEl>
                                      </p:cBhvr>
                                    </p:animEffect>
                                  </p:childTnLst>
                                </p:cTn>
                              </p:par>
                              <p:par>
                                <p:cTn id="83" presetID="16" presetClass="entr" presetSubtype="37" fill="hold" nodeType="withEffect">
                                  <p:stCondLst>
                                    <p:cond delay="0"/>
                                  </p:stCondLst>
                                  <p:childTnLst>
                                    <p:set>
                                      <p:cBhvr>
                                        <p:cTn id="84" dur="1" fill="hold">
                                          <p:stCondLst>
                                            <p:cond delay="0"/>
                                          </p:stCondLst>
                                        </p:cTn>
                                        <p:tgtEl>
                                          <p:spTgt spid="656"/>
                                        </p:tgtEl>
                                        <p:attrNameLst>
                                          <p:attrName>style.visibility</p:attrName>
                                        </p:attrNameLst>
                                      </p:cBhvr>
                                      <p:to>
                                        <p:strVal val="visible"/>
                                      </p:to>
                                    </p:set>
                                    <p:animEffect transition="in" filter="barn(outVertical)">
                                      <p:cBhvr>
                                        <p:cTn id="85" dur="1000"/>
                                        <p:tgtEl>
                                          <p:spTgt spid="656"/>
                                        </p:tgtEl>
                                      </p:cBhvr>
                                    </p:animEffect>
                                  </p:childTnLst>
                                </p:cTn>
                              </p:par>
                              <p:par>
                                <p:cTn id="86" presetID="16" presetClass="entr" presetSubtype="37" fill="hold" nodeType="withEffect">
                                  <p:stCondLst>
                                    <p:cond delay="0"/>
                                  </p:stCondLst>
                                  <p:childTnLst>
                                    <p:set>
                                      <p:cBhvr>
                                        <p:cTn id="87" dur="1" fill="hold">
                                          <p:stCondLst>
                                            <p:cond delay="0"/>
                                          </p:stCondLst>
                                        </p:cTn>
                                        <p:tgtEl>
                                          <p:spTgt spid="662"/>
                                        </p:tgtEl>
                                        <p:attrNameLst>
                                          <p:attrName>style.visibility</p:attrName>
                                        </p:attrNameLst>
                                      </p:cBhvr>
                                      <p:to>
                                        <p:strVal val="visible"/>
                                      </p:to>
                                    </p:set>
                                    <p:animEffect transition="in" filter="barn(outVertical)">
                                      <p:cBhvr>
                                        <p:cTn id="88" dur="1000"/>
                                        <p:tgtEl>
                                          <p:spTgt spid="662"/>
                                        </p:tgtEl>
                                      </p:cBhvr>
                                    </p:animEffect>
                                  </p:childTnLst>
                                </p:cTn>
                              </p:par>
                              <p:par>
                                <p:cTn id="89" presetID="16" presetClass="entr" presetSubtype="37" fill="hold" nodeType="withEffect">
                                  <p:stCondLst>
                                    <p:cond delay="0"/>
                                  </p:stCondLst>
                                  <p:childTnLst>
                                    <p:set>
                                      <p:cBhvr>
                                        <p:cTn id="90" dur="1" fill="hold">
                                          <p:stCondLst>
                                            <p:cond delay="0"/>
                                          </p:stCondLst>
                                        </p:cTn>
                                        <p:tgtEl>
                                          <p:spTgt spid="668"/>
                                        </p:tgtEl>
                                        <p:attrNameLst>
                                          <p:attrName>style.visibility</p:attrName>
                                        </p:attrNameLst>
                                      </p:cBhvr>
                                      <p:to>
                                        <p:strVal val="visible"/>
                                      </p:to>
                                    </p:set>
                                    <p:animEffect transition="in" filter="barn(outVertical)">
                                      <p:cBhvr>
                                        <p:cTn id="91" dur="1000"/>
                                        <p:tgtEl>
                                          <p:spTgt spid="668"/>
                                        </p:tgtEl>
                                      </p:cBhvr>
                                    </p:animEffect>
                                  </p:childTnLst>
                                </p:cTn>
                              </p:par>
                              <p:par>
                                <p:cTn id="92" presetID="16" presetClass="entr" presetSubtype="37" fill="hold" nodeType="withEffect">
                                  <p:stCondLst>
                                    <p:cond delay="0"/>
                                  </p:stCondLst>
                                  <p:childTnLst>
                                    <p:set>
                                      <p:cBhvr>
                                        <p:cTn id="93" dur="1" fill="hold">
                                          <p:stCondLst>
                                            <p:cond delay="0"/>
                                          </p:stCondLst>
                                        </p:cTn>
                                        <p:tgtEl>
                                          <p:spTgt spid="674"/>
                                        </p:tgtEl>
                                        <p:attrNameLst>
                                          <p:attrName>style.visibility</p:attrName>
                                        </p:attrNameLst>
                                      </p:cBhvr>
                                      <p:to>
                                        <p:strVal val="visible"/>
                                      </p:to>
                                    </p:set>
                                    <p:animEffect transition="in" filter="barn(outVertical)">
                                      <p:cBhvr>
                                        <p:cTn id="94" dur="1000"/>
                                        <p:tgtEl>
                                          <p:spTgt spid="674"/>
                                        </p:tgtEl>
                                      </p:cBhvr>
                                    </p:animEffect>
                                  </p:childTnLst>
                                </p:cTn>
                              </p:par>
                              <p:par>
                                <p:cTn id="95" presetID="16" presetClass="entr" presetSubtype="37" fill="hold" grpId="0" nodeType="withEffect">
                                  <p:stCondLst>
                                    <p:cond delay="0"/>
                                  </p:stCondLst>
                                  <p:childTnLst>
                                    <p:set>
                                      <p:cBhvr>
                                        <p:cTn id="96" dur="1" fill="hold">
                                          <p:stCondLst>
                                            <p:cond delay="0"/>
                                          </p:stCondLst>
                                        </p:cTn>
                                        <p:tgtEl>
                                          <p:spTgt spid="675"/>
                                        </p:tgtEl>
                                        <p:attrNameLst>
                                          <p:attrName>style.visibility</p:attrName>
                                        </p:attrNameLst>
                                      </p:cBhvr>
                                      <p:to>
                                        <p:strVal val="visible"/>
                                      </p:to>
                                    </p:set>
                                    <p:animEffect transition="in" filter="barn(outVertical)">
                                      <p:cBhvr>
                                        <p:cTn id="97" dur="1000"/>
                                        <p:tgtEl>
                                          <p:spTgt spid="675"/>
                                        </p:tgtEl>
                                      </p:cBhvr>
                                    </p:animEffect>
                                  </p:childTnLst>
                                </p:cTn>
                              </p:par>
                              <p:par>
                                <p:cTn id="98" presetID="16" presetClass="entr" presetSubtype="37" fill="hold" grpId="0" nodeType="withEffect">
                                  <p:stCondLst>
                                    <p:cond delay="0"/>
                                  </p:stCondLst>
                                  <p:childTnLst>
                                    <p:set>
                                      <p:cBhvr>
                                        <p:cTn id="99" dur="1" fill="hold">
                                          <p:stCondLst>
                                            <p:cond delay="0"/>
                                          </p:stCondLst>
                                        </p:cTn>
                                        <p:tgtEl>
                                          <p:spTgt spid="676"/>
                                        </p:tgtEl>
                                        <p:attrNameLst>
                                          <p:attrName>style.visibility</p:attrName>
                                        </p:attrNameLst>
                                      </p:cBhvr>
                                      <p:to>
                                        <p:strVal val="visible"/>
                                      </p:to>
                                    </p:set>
                                    <p:animEffect transition="in" filter="barn(outVertical)">
                                      <p:cBhvr>
                                        <p:cTn id="100" dur="1000"/>
                                        <p:tgtEl>
                                          <p:spTgt spid="676"/>
                                        </p:tgtEl>
                                      </p:cBhvr>
                                    </p:animEffect>
                                  </p:childTnLst>
                                </p:cTn>
                              </p:par>
                              <p:par>
                                <p:cTn id="101" presetID="16" presetClass="entr" presetSubtype="37" fill="hold" grpId="0" nodeType="withEffect">
                                  <p:stCondLst>
                                    <p:cond delay="0"/>
                                  </p:stCondLst>
                                  <p:childTnLst>
                                    <p:set>
                                      <p:cBhvr>
                                        <p:cTn id="102" dur="1" fill="hold">
                                          <p:stCondLst>
                                            <p:cond delay="0"/>
                                          </p:stCondLst>
                                        </p:cTn>
                                        <p:tgtEl>
                                          <p:spTgt spid="677"/>
                                        </p:tgtEl>
                                        <p:attrNameLst>
                                          <p:attrName>style.visibility</p:attrName>
                                        </p:attrNameLst>
                                      </p:cBhvr>
                                      <p:to>
                                        <p:strVal val="visible"/>
                                      </p:to>
                                    </p:set>
                                    <p:animEffect transition="in" filter="barn(outVertical)">
                                      <p:cBhvr>
                                        <p:cTn id="103" dur="1000"/>
                                        <p:tgtEl>
                                          <p:spTgt spid="677"/>
                                        </p:tgtEl>
                                      </p:cBhvr>
                                    </p:animEffect>
                                  </p:childTnLst>
                                </p:cTn>
                              </p:par>
                              <p:par>
                                <p:cTn id="104" presetID="16" presetClass="entr" presetSubtype="37" fill="hold" grpId="0" nodeType="withEffect">
                                  <p:stCondLst>
                                    <p:cond delay="0"/>
                                  </p:stCondLst>
                                  <p:childTnLst>
                                    <p:set>
                                      <p:cBhvr>
                                        <p:cTn id="105" dur="1" fill="hold">
                                          <p:stCondLst>
                                            <p:cond delay="0"/>
                                          </p:stCondLst>
                                        </p:cTn>
                                        <p:tgtEl>
                                          <p:spTgt spid="678"/>
                                        </p:tgtEl>
                                        <p:attrNameLst>
                                          <p:attrName>style.visibility</p:attrName>
                                        </p:attrNameLst>
                                      </p:cBhvr>
                                      <p:to>
                                        <p:strVal val="visible"/>
                                      </p:to>
                                    </p:set>
                                    <p:animEffect transition="in" filter="barn(outVertical)">
                                      <p:cBhvr>
                                        <p:cTn id="106" dur="1000"/>
                                        <p:tgtEl>
                                          <p:spTgt spid="678"/>
                                        </p:tgtEl>
                                      </p:cBhvr>
                                    </p:animEffect>
                                  </p:childTnLst>
                                </p:cTn>
                              </p:par>
                              <p:par>
                                <p:cTn id="107" presetID="16" presetClass="entr" presetSubtype="37" fill="hold" grpId="0" nodeType="withEffect">
                                  <p:stCondLst>
                                    <p:cond delay="0"/>
                                  </p:stCondLst>
                                  <p:childTnLst>
                                    <p:set>
                                      <p:cBhvr>
                                        <p:cTn id="108" dur="1" fill="hold">
                                          <p:stCondLst>
                                            <p:cond delay="0"/>
                                          </p:stCondLst>
                                        </p:cTn>
                                        <p:tgtEl>
                                          <p:spTgt spid="679"/>
                                        </p:tgtEl>
                                        <p:attrNameLst>
                                          <p:attrName>style.visibility</p:attrName>
                                        </p:attrNameLst>
                                      </p:cBhvr>
                                      <p:to>
                                        <p:strVal val="visible"/>
                                      </p:to>
                                    </p:set>
                                    <p:animEffect transition="in" filter="barn(outVertical)">
                                      <p:cBhvr>
                                        <p:cTn id="109" dur="1000"/>
                                        <p:tgtEl>
                                          <p:spTgt spid="679"/>
                                        </p:tgtEl>
                                      </p:cBhvr>
                                    </p:animEffect>
                                  </p:childTnLst>
                                </p:cTn>
                              </p:par>
                              <p:par>
                                <p:cTn id="110" presetID="16" presetClass="entr" presetSubtype="37" fill="hold" grpId="0" nodeType="withEffect">
                                  <p:stCondLst>
                                    <p:cond delay="0"/>
                                  </p:stCondLst>
                                  <p:childTnLst>
                                    <p:set>
                                      <p:cBhvr>
                                        <p:cTn id="111" dur="1" fill="hold">
                                          <p:stCondLst>
                                            <p:cond delay="0"/>
                                          </p:stCondLst>
                                        </p:cTn>
                                        <p:tgtEl>
                                          <p:spTgt spid="680"/>
                                        </p:tgtEl>
                                        <p:attrNameLst>
                                          <p:attrName>style.visibility</p:attrName>
                                        </p:attrNameLst>
                                      </p:cBhvr>
                                      <p:to>
                                        <p:strVal val="visible"/>
                                      </p:to>
                                    </p:set>
                                    <p:animEffect transition="in" filter="barn(outVertical)">
                                      <p:cBhvr>
                                        <p:cTn id="112" dur="1000"/>
                                        <p:tgtEl>
                                          <p:spTgt spid="680"/>
                                        </p:tgtEl>
                                      </p:cBhvr>
                                    </p:animEffect>
                                  </p:childTnLst>
                                </p:cTn>
                              </p:par>
                              <p:par>
                                <p:cTn id="113" presetID="16" presetClass="entr" presetSubtype="37" fill="hold" nodeType="withEffect">
                                  <p:stCondLst>
                                    <p:cond delay="0"/>
                                  </p:stCondLst>
                                  <p:childTnLst>
                                    <p:set>
                                      <p:cBhvr>
                                        <p:cTn id="114" dur="1" fill="hold">
                                          <p:stCondLst>
                                            <p:cond delay="0"/>
                                          </p:stCondLst>
                                        </p:cTn>
                                        <p:tgtEl>
                                          <p:spTgt spid="681"/>
                                        </p:tgtEl>
                                        <p:attrNameLst>
                                          <p:attrName>style.visibility</p:attrName>
                                        </p:attrNameLst>
                                      </p:cBhvr>
                                      <p:to>
                                        <p:strVal val="visible"/>
                                      </p:to>
                                    </p:set>
                                    <p:animEffect transition="in" filter="barn(outVertical)">
                                      <p:cBhvr>
                                        <p:cTn id="115" dur="1000"/>
                                        <p:tgtEl>
                                          <p:spTgt spid="681"/>
                                        </p:tgtEl>
                                      </p:cBhvr>
                                    </p:animEffect>
                                  </p:childTnLst>
                                </p:cTn>
                              </p:par>
                              <p:par>
                                <p:cTn id="116" presetID="16" presetClass="entr" presetSubtype="37" fill="hold" nodeType="withEffect">
                                  <p:stCondLst>
                                    <p:cond delay="0"/>
                                  </p:stCondLst>
                                  <p:childTnLst>
                                    <p:set>
                                      <p:cBhvr>
                                        <p:cTn id="117" dur="1" fill="hold">
                                          <p:stCondLst>
                                            <p:cond delay="0"/>
                                          </p:stCondLst>
                                        </p:cTn>
                                        <p:tgtEl>
                                          <p:spTgt spid="719"/>
                                        </p:tgtEl>
                                        <p:attrNameLst>
                                          <p:attrName>style.visibility</p:attrName>
                                        </p:attrNameLst>
                                      </p:cBhvr>
                                      <p:to>
                                        <p:strVal val="visible"/>
                                      </p:to>
                                    </p:set>
                                    <p:animEffect transition="in" filter="barn(outVertical)">
                                      <p:cBhvr>
                                        <p:cTn id="118" dur="1000"/>
                                        <p:tgtEl>
                                          <p:spTgt spid="719"/>
                                        </p:tgtEl>
                                      </p:cBhvr>
                                    </p:animEffect>
                                  </p:childTnLst>
                                </p:cTn>
                              </p:par>
                              <p:par>
                                <p:cTn id="119" presetID="16" presetClass="entr" presetSubtype="37" fill="hold" nodeType="withEffect">
                                  <p:stCondLst>
                                    <p:cond delay="0"/>
                                  </p:stCondLst>
                                  <p:childTnLst>
                                    <p:set>
                                      <p:cBhvr>
                                        <p:cTn id="120" dur="1" fill="hold">
                                          <p:stCondLst>
                                            <p:cond delay="0"/>
                                          </p:stCondLst>
                                        </p:cTn>
                                        <p:tgtEl>
                                          <p:spTgt spid="725"/>
                                        </p:tgtEl>
                                        <p:attrNameLst>
                                          <p:attrName>style.visibility</p:attrName>
                                        </p:attrNameLst>
                                      </p:cBhvr>
                                      <p:to>
                                        <p:strVal val="visible"/>
                                      </p:to>
                                    </p:set>
                                    <p:animEffect transition="in" filter="barn(outVertical)">
                                      <p:cBhvr>
                                        <p:cTn id="121" dur="1000"/>
                                        <p:tgtEl>
                                          <p:spTgt spid="725"/>
                                        </p:tgtEl>
                                      </p:cBhvr>
                                    </p:animEffect>
                                  </p:childTnLst>
                                </p:cTn>
                              </p:par>
                              <p:par>
                                <p:cTn id="122" presetID="16" presetClass="entr" presetSubtype="37" fill="hold" grpId="0" nodeType="withEffect">
                                  <p:stCondLst>
                                    <p:cond delay="0"/>
                                  </p:stCondLst>
                                  <p:childTnLst>
                                    <p:set>
                                      <p:cBhvr>
                                        <p:cTn id="123" dur="1" fill="hold">
                                          <p:stCondLst>
                                            <p:cond delay="0"/>
                                          </p:stCondLst>
                                        </p:cTn>
                                        <p:tgtEl>
                                          <p:spTgt spid="12"/>
                                        </p:tgtEl>
                                        <p:attrNameLst>
                                          <p:attrName>style.visibility</p:attrName>
                                        </p:attrNameLst>
                                      </p:cBhvr>
                                      <p:to>
                                        <p:strVal val="visible"/>
                                      </p:to>
                                    </p:set>
                                    <p:animEffect transition="in" filter="barn(outVertical)">
                                      <p:cBhvr>
                                        <p:cTn id="124" dur="1000"/>
                                        <p:tgtEl>
                                          <p:spTgt spid="12"/>
                                        </p:tgtEl>
                                      </p:cBhvr>
                                    </p:animEffect>
                                  </p:childTnLst>
                                </p:cTn>
                              </p:par>
                            </p:childTnLst>
                          </p:cTn>
                        </p:par>
                        <p:par>
                          <p:cTn id="125" fill="hold">
                            <p:stCondLst>
                              <p:cond delay="2000"/>
                            </p:stCondLst>
                            <p:childTnLst>
                              <p:par>
                                <p:cTn id="126" presetID="10" presetClass="entr" presetSubtype="0" fill="hold" grpId="0" nodeType="afterEffect">
                                  <p:stCondLst>
                                    <p:cond delay="0"/>
                                  </p:stCondLst>
                                  <p:childTnLst>
                                    <p:set>
                                      <p:cBhvr>
                                        <p:cTn id="127" dur="1" fill="hold">
                                          <p:stCondLst>
                                            <p:cond delay="0"/>
                                          </p:stCondLst>
                                        </p:cTn>
                                        <p:tgtEl>
                                          <p:spTgt spid="525"/>
                                        </p:tgtEl>
                                        <p:attrNameLst>
                                          <p:attrName>style.visibility</p:attrName>
                                        </p:attrNameLst>
                                      </p:cBhvr>
                                      <p:to>
                                        <p:strVal val="visible"/>
                                      </p:to>
                                    </p:set>
                                    <p:animEffect transition="in" filter="fade">
                                      <p:cBhvr>
                                        <p:cTn id="128" dur="600"/>
                                        <p:tgtEl>
                                          <p:spTgt spid="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 grpId="0" animBg="1"/>
      <p:bldP spid="525" grpId="0" animBg="1"/>
      <p:bldP spid="675" grpId="0" animBg="1"/>
      <p:bldP spid="676" grpId="0" animBg="1"/>
      <p:bldP spid="677" grpId="0" animBg="1"/>
      <p:bldP spid="678" grpId="0" animBg="1"/>
      <p:bldP spid="679" grpId="0" animBg="1"/>
      <p:bldP spid="680" grpId="0" animBg="1"/>
      <p:bldP spid="12"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6535B-5686-2084-F9B5-122B8F3F1458}"/>
            </a:ext>
          </a:extLst>
        </p:cNvPr>
        <p:cNvGrpSpPr/>
        <p:nvPr/>
      </p:nvGrpSpPr>
      <p:grpSpPr>
        <a:xfrm>
          <a:off x="0" y="0"/>
          <a:ext cx="0" cy="0"/>
          <a:chOff x="0" y="0"/>
          <a:chExt cx="0" cy="0"/>
        </a:xfrm>
      </p:grpSpPr>
      <p:sp>
        <p:nvSpPr>
          <p:cNvPr id="513" name="Rectangle: Rounded Corners 66">
            <a:extLst>
              <a:ext uri="{FF2B5EF4-FFF2-40B4-BE49-F238E27FC236}">
                <a16:creationId xmlns:a16="http://schemas.microsoft.com/office/drawing/2014/main" id="{987B1A88-8372-F1C8-6A35-ACE58428AF23}"/>
              </a:ext>
            </a:extLst>
          </p:cNvPr>
          <p:cNvSpPr/>
          <p:nvPr/>
        </p:nvSpPr>
        <p:spPr bwMode="auto">
          <a:xfrm>
            <a:off x="248817" y="1714046"/>
            <a:ext cx="11681925" cy="4338549"/>
          </a:xfrm>
          <a:prstGeom prst="roundRect">
            <a:avLst>
              <a:gd name="adj" fmla="val 621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pitchFamily="34" charset="0"/>
              <a:ea typeface="MS PGothic" charset="0"/>
              <a:cs typeface="+mn-cs"/>
            </a:endParaRPr>
          </a:p>
        </p:txBody>
      </p:sp>
      <p:sp>
        <p:nvSpPr>
          <p:cNvPr id="7" name="Title 6">
            <a:extLst>
              <a:ext uri="{FF2B5EF4-FFF2-40B4-BE49-F238E27FC236}">
                <a16:creationId xmlns:a16="http://schemas.microsoft.com/office/drawing/2014/main" id="{EDB15858-409D-861B-2BCE-2B5E6DF33C77}"/>
              </a:ext>
            </a:extLst>
          </p:cNvPr>
          <p:cNvSpPr>
            <a:spLocks noGrp="1"/>
          </p:cNvSpPr>
          <p:nvPr>
            <p:ph type="title"/>
          </p:nvPr>
        </p:nvSpPr>
        <p:spPr>
          <a:xfrm>
            <a:off x="0" y="285758"/>
            <a:ext cx="12192000" cy="1020763"/>
          </a:xfrm>
        </p:spPr>
        <p:txBody>
          <a:bodyPr/>
          <a:lstStyle/>
          <a:p>
            <a:r>
              <a:rPr kumimoji="0" lang="en-US" sz="3200" b="1" i="0" u="none" strike="noStrike" kern="0" cap="none" spc="0" normalizeH="0" baseline="0" noProof="0" dirty="0">
                <a:ln>
                  <a:noFill/>
                </a:ln>
                <a:solidFill>
                  <a:srgbClr val="FFFF00"/>
                </a:solidFill>
                <a:effectLst/>
                <a:uLnTx/>
                <a:uFillTx/>
                <a:latin typeface="Arial"/>
                <a:ea typeface="+mj-ea"/>
                <a:cs typeface="+mj-cs"/>
              </a:rPr>
              <a:t>SUCCESSOR-2: Response and DOR</a:t>
            </a:r>
            <a:endParaRPr lang="en-GB" dirty="0"/>
          </a:p>
        </p:txBody>
      </p:sp>
      <p:sp>
        <p:nvSpPr>
          <p:cNvPr id="8" name="Text Placeholder 7">
            <a:extLst>
              <a:ext uri="{FF2B5EF4-FFF2-40B4-BE49-F238E27FC236}">
                <a16:creationId xmlns:a16="http://schemas.microsoft.com/office/drawing/2014/main" id="{482AE3AB-3BAE-1F41-86F2-C13E4CE84D90}"/>
              </a:ext>
            </a:extLst>
          </p:cNvPr>
          <p:cNvSpPr>
            <a:spLocks noGrp="1"/>
          </p:cNvSpPr>
          <p:nvPr>
            <p:ph type="body" sz="quarter" idx="10"/>
          </p:nvPr>
        </p:nvSpPr>
        <p:spPr>
          <a:xfrm>
            <a:off x="0" y="6419854"/>
            <a:ext cx="11930742" cy="371644"/>
          </a:xfrm>
        </p:spPr>
        <p:txBody>
          <a:bodyPr/>
          <a:lstStyle/>
          <a:p>
            <a:pPr marL="0" marR="0" lvl="0" indent="0" algn="l" defTabSz="914400" rtl="0" eaLnBrk="0" fontAlgn="base" latinLnBrk="0" hangingPunct="0">
              <a:lnSpc>
                <a:spcPct val="100000"/>
              </a:lnSpc>
              <a:spcBef>
                <a:spcPct val="20000"/>
              </a:spcBef>
              <a:spcAft>
                <a:spcPct val="0"/>
              </a:spcAft>
              <a:buClr>
                <a:srgbClr val="FFFFFF"/>
              </a:buClr>
              <a:buSzPct val="110000"/>
              <a:buFont typeface="Arial" pitchFamily="34" charset="0"/>
              <a:buNone/>
              <a:tabLst/>
              <a:defRPr/>
            </a:pPr>
            <a:r>
              <a:rPr kumimoji="0" lang="en-GB" sz="1100" b="1" i="0" u="none" strike="noStrike" kern="0" cap="none" spc="0" normalizeH="0" baseline="0" noProof="0" dirty="0">
                <a:ln>
                  <a:noFill/>
                </a:ln>
                <a:solidFill>
                  <a:srgbClr val="FFFF00"/>
                </a:solidFill>
                <a:effectLst/>
                <a:uLnTx/>
                <a:uFillTx/>
                <a:latin typeface="Arial"/>
                <a:ea typeface="+mn-ea"/>
                <a:cs typeface="+mn-cs"/>
              </a:rPr>
              <a:t>Richardson PG, et al. J Clin Oncol 2026;44(16_suppl):LBA7506.  Dimopoulos MA, et al. </a:t>
            </a:r>
            <a:r>
              <a:rPr kumimoji="0" lang="en-GB" sz="1100" b="1" i="0" u="none" strike="noStrike" kern="0" cap="none" spc="0" normalizeH="0" baseline="0" noProof="0" dirty="0" err="1">
                <a:ln>
                  <a:noFill/>
                </a:ln>
                <a:solidFill>
                  <a:srgbClr val="FFFF00"/>
                </a:solidFill>
                <a:effectLst/>
                <a:uLnTx/>
                <a:uFillTx/>
                <a:latin typeface="Arial"/>
                <a:ea typeface="+mn-ea"/>
                <a:cs typeface="+mn-cs"/>
              </a:rPr>
              <a:t>HemaSphere</a:t>
            </a:r>
            <a:r>
              <a:rPr kumimoji="0" lang="en-GB" sz="1100" b="1" i="0" u="none" strike="noStrike" kern="0" cap="none" spc="0" normalizeH="0" baseline="0" noProof="0" dirty="0">
                <a:ln>
                  <a:noFill/>
                </a:ln>
                <a:solidFill>
                  <a:srgbClr val="FFFF00"/>
                </a:solidFill>
                <a:effectLst/>
                <a:uLnTx/>
                <a:uFillTx/>
                <a:latin typeface="Arial"/>
                <a:ea typeface="+mn-ea"/>
                <a:cs typeface="+mn-cs"/>
              </a:rPr>
              <a:t> 2026;10(S1):LB5004. Dimopoulos MA, et al. Lancet 2026;408(10551):219–33. </a:t>
            </a:r>
          </a:p>
        </p:txBody>
      </p:sp>
      <p:sp>
        <p:nvSpPr>
          <p:cNvPr id="524" name="Rectangle: Rounded Corners 523">
            <a:extLst>
              <a:ext uri="{FF2B5EF4-FFF2-40B4-BE49-F238E27FC236}">
                <a16:creationId xmlns:a16="http://schemas.microsoft.com/office/drawing/2014/main" id="{A2B29576-BA4C-2491-5BA7-187050352F2B}"/>
              </a:ext>
            </a:extLst>
          </p:cNvPr>
          <p:cNvSpPr/>
          <p:nvPr/>
        </p:nvSpPr>
        <p:spPr>
          <a:xfrm>
            <a:off x="248818" y="1252500"/>
            <a:ext cx="5770982" cy="458352"/>
          </a:xfrm>
          <a:prstGeom prst="roundRect">
            <a:avLst/>
          </a:prstGeom>
        </p:spPr>
        <p:style>
          <a:lnRef idx="1">
            <a:schemeClr val="accent3"/>
          </a:lnRef>
          <a:fillRef idx="3">
            <a:schemeClr val="accent3"/>
          </a:fillRef>
          <a:effectRef idx="2">
            <a:schemeClr val="accent3"/>
          </a:effectRef>
          <a:fontRef idx="minor">
            <a:schemeClr val="lt1"/>
          </a:fontRef>
        </p:style>
        <p:txBody>
          <a:bodyPr spcFirstLastPara="0" vert="horz" wrap="square" lIns="65214" tIns="65214" rIns="65214" bIns="65214"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Treatment response, n = 479</a:t>
            </a:r>
            <a:endParaRPr kumimoji="0" lang="en-GB"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 name="Rectangle: Rounded Corners 1">
            <a:extLst>
              <a:ext uri="{FF2B5EF4-FFF2-40B4-BE49-F238E27FC236}">
                <a16:creationId xmlns:a16="http://schemas.microsoft.com/office/drawing/2014/main" id="{FCB1F65C-65D4-5A13-8AD8-DE407EC57B6C}"/>
              </a:ext>
            </a:extLst>
          </p:cNvPr>
          <p:cNvSpPr/>
          <p:nvPr/>
        </p:nvSpPr>
        <p:spPr>
          <a:xfrm>
            <a:off x="6172200" y="1252500"/>
            <a:ext cx="5770982" cy="458352"/>
          </a:xfrm>
          <a:prstGeom prst="roundRect">
            <a:avLst/>
          </a:prstGeom>
        </p:spPr>
        <p:style>
          <a:lnRef idx="1">
            <a:schemeClr val="accent3"/>
          </a:lnRef>
          <a:fillRef idx="3">
            <a:schemeClr val="accent3"/>
          </a:fillRef>
          <a:effectRef idx="2">
            <a:schemeClr val="accent3"/>
          </a:effectRef>
          <a:fontRef idx="minor">
            <a:schemeClr val="lt1"/>
          </a:fontRef>
        </p:style>
        <p:txBody>
          <a:bodyPr spcFirstLastPara="0" vert="horz" wrap="square" lIns="65214" tIns="65214" rIns="65214" bIns="65214"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DOR, n = 333</a:t>
            </a:r>
            <a:endParaRPr kumimoji="0" lang="en-GB" sz="1800" b="1" i="0" u="none" strike="noStrike" kern="1200" cap="none" spc="0" normalizeH="0" baseline="0" noProof="0" dirty="0">
              <a:ln>
                <a:noFill/>
              </a:ln>
              <a:solidFill>
                <a:srgbClr val="FFFFFF"/>
              </a:solidFill>
              <a:effectLst/>
              <a:uLnTx/>
              <a:uFillTx/>
              <a:latin typeface="Arial"/>
              <a:ea typeface="+mn-ea"/>
              <a:cs typeface="+mn-cs"/>
            </a:endParaRPr>
          </a:p>
        </p:txBody>
      </p:sp>
      <p:grpSp>
        <p:nvGrpSpPr>
          <p:cNvPr id="1186" name="Group 1185">
            <a:extLst>
              <a:ext uri="{FF2B5EF4-FFF2-40B4-BE49-F238E27FC236}">
                <a16:creationId xmlns:a16="http://schemas.microsoft.com/office/drawing/2014/main" id="{D06E08D9-9749-9F27-EBE0-69185A46BD00}"/>
              </a:ext>
            </a:extLst>
          </p:cNvPr>
          <p:cNvGrpSpPr/>
          <p:nvPr/>
        </p:nvGrpSpPr>
        <p:grpSpPr>
          <a:xfrm>
            <a:off x="168539" y="1732342"/>
            <a:ext cx="6451246" cy="4162425"/>
            <a:chOff x="168539" y="1732342"/>
            <a:chExt cx="6451246" cy="4162425"/>
          </a:xfrm>
        </p:grpSpPr>
        <p:graphicFrame>
          <p:nvGraphicFramePr>
            <p:cNvPr id="514" name="Chart 513">
              <a:extLst>
                <a:ext uri="{FF2B5EF4-FFF2-40B4-BE49-F238E27FC236}">
                  <a16:creationId xmlns:a16="http://schemas.microsoft.com/office/drawing/2014/main" id="{23495EFA-98DF-7BDF-6402-30AF0EE1AC08}"/>
                </a:ext>
              </a:extLst>
            </p:cNvPr>
            <p:cNvGraphicFramePr>
              <a:graphicFrameLocks/>
            </p:cNvGraphicFramePr>
            <p:nvPr/>
          </p:nvGraphicFramePr>
          <p:xfrm>
            <a:off x="168539" y="1732342"/>
            <a:ext cx="6451246" cy="4162425"/>
          </p:xfrm>
          <a:graphic>
            <a:graphicData uri="http://schemas.openxmlformats.org/drawingml/2006/chart">
              <c:chart xmlns:c="http://schemas.openxmlformats.org/drawingml/2006/chart" xmlns:r="http://schemas.openxmlformats.org/officeDocument/2006/relationships" r:id="rId2"/>
            </a:graphicData>
          </a:graphic>
        </p:graphicFrame>
        <p:sp>
          <p:nvSpPr>
            <p:cNvPr id="515" name="TextBox 514">
              <a:extLst>
                <a:ext uri="{FF2B5EF4-FFF2-40B4-BE49-F238E27FC236}">
                  <a16:creationId xmlns:a16="http://schemas.microsoft.com/office/drawing/2014/main" id="{F5954FB2-3E52-8179-CDE7-7E03F2FE076A}"/>
                </a:ext>
              </a:extLst>
            </p:cNvPr>
            <p:cNvSpPr txBox="1"/>
            <p:nvPr/>
          </p:nvSpPr>
          <p:spPr>
            <a:xfrm>
              <a:off x="1842258" y="1969937"/>
              <a:ext cx="766555" cy="584775"/>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595454"/>
                  </a:solidFill>
                  <a:effectLst/>
                  <a:uLnTx/>
                  <a:uFillTx/>
                  <a:latin typeface="Arial"/>
                  <a:ea typeface="MS PGothic" charset="0"/>
                  <a:cs typeface="+mn-cs"/>
                </a:rPr>
                <a:t>ORR</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595454"/>
                  </a:solidFill>
                  <a:effectLst/>
                  <a:uLnTx/>
                  <a:uFillTx/>
                  <a:latin typeface="Arial"/>
                  <a:ea typeface="MS PGothic" charset="0"/>
                  <a:cs typeface="+mn-cs"/>
                </a:rPr>
                <a:t>80.2%</a:t>
              </a:r>
            </a:p>
          </p:txBody>
        </p:sp>
        <p:sp>
          <p:nvSpPr>
            <p:cNvPr id="516" name="TextBox 515">
              <a:extLst>
                <a:ext uri="{FF2B5EF4-FFF2-40B4-BE49-F238E27FC236}">
                  <a16:creationId xmlns:a16="http://schemas.microsoft.com/office/drawing/2014/main" id="{83347EA2-4FAB-D7AA-E002-89AE3CDB7471}"/>
                </a:ext>
              </a:extLst>
            </p:cNvPr>
            <p:cNvSpPr txBox="1"/>
            <p:nvPr/>
          </p:nvSpPr>
          <p:spPr>
            <a:xfrm>
              <a:off x="3941436" y="2849272"/>
              <a:ext cx="832279" cy="58477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595454"/>
                  </a:solidFill>
                  <a:effectLst/>
                  <a:uLnTx/>
                  <a:uFillTx/>
                  <a:latin typeface="Arial"/>
                  <a:ea typeface="MS PGothic" charset="0"/>
                  <a:cs typeface="+mn-cs"/>
                </a:rPr>
                <a:t>ORR</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595454"/>
                  </a:solidFill>
                  <a:effectLst/>
                  <a:uLnTx/>
                  <a:uFillTx/>
                  <a:latin typeface="Arial"/>
                  <a:ea typeface="MS PGothic" charset="0"/>
                  <a:cs typeface="+mn-cs"/>
                </a:rPr>
                <a:t>53.4%</a:t>
              </a:r>
            </a:p>
          </p:txBody>
        </p:sp>
        <p:sp>
          <p:nvSpPr>
            <p:cNvPr id="517" name="Left Bracket 516">
              <a:extLst>
                <a:ext uri="{FF2B5EF4-FFF2-40B4-BE49-F238E27FC236}">
                  <a16:creationId xmlns:a16="http://schemas.microsoft.com/office/drawing/2014/main" id="{E7DAA921-838C-7A53-FC5B-74FFAE4BDBD9}"/>
                </a:ext>
              </a:extLst>
            </p:cNvPr>
            <p:cNvSpPr/>
            <p:nvPr/>
          </p:nvSpPr>
          <p:spPr>
            <a:xfrm flipH="1">
              <a:off x="2881928" y="2519647"/>
              <a:ext cx="45719" cy="914400"/>
            </a:xfrm>
            <a:prstGeom prst="leftBracket">
              <a:avLst/>
            </a:prstGeom>
            <a:noFill/>
            <a:ln w="19050" cap="flat" cmpd="sng" algn="ctr">
              <a:solidFill>
                <a:srgbClr val="097789"/>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dirty="0">
                <a:ln>
                  <a:noFill/>
                </a:ln>
                <a:solidFill>
                  <a:srgbClr val="595454"/>
                </a:solidFill>
                <a:effectLst/>
                <a:uLnTx/>
                <a:uFillTx/>
                <a:latin typeface="Arial"/>
                <a:ea typeface="MS PGothic" charset="0"/>
                <a:cs typeface="+mn-cs"/>
              </a:endParaRPr>
            </a:p>
          </p:txBody>
        </p:sp>
        <p:sp>
          <p:nvSpPr>
            <p:cNvPr id="526" name="TextBox 525">
              <a:extLst>
                <a:ext uri="{FF2B5EF4-FFF2-40B4-BE49-F238E27FC236}">
                  <a16:creationId xmlns:a16="http://schemas.microsoft.com/office/drawing/2014/main" id="{B9E18735-1D2E-EAD4-1D94-624FF72953DD}"/>
                </a:ext>
              </a:extLst>
            </p:cNvPr>
            <p:cNvSpPr txBox="1"/>
            <p:nvPr/>
          </p:nvSpPr>
          <p:spPr>
            <a:xfrm>
              <a:off x="2891222" y="2661389"/>
              <a:ext cx="692817" cy="523220"/>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97789"/>
                  </a:solidFill>
                  <a:effectLst/>
                  <a:uLnTx/>
                  <a:uFillTx/>
                  <a:latin typeface="Arial"/>
                  <a:ea typeface="MS PGothic" charset="0"/>
                  <a:cs typeface="+mn-cs"/>
                </a:rPr>
                <a:t>≥CR</a:t>
              </a:r>
              <a:br>
                <a:rPr kumimoji="0" lang="en-GB" sz="1400" b="1" i="0" u="none" strike="noStrike" kern="1200" cap="none" spc="0" normalizeH="0" baseline="0" noProof="0" dirty="0">
                  <a:ln>
                    <a:noFill/>
                  </a:ln>
                  <a:solidFill>
                    <a:srgbClr val="097789"/>
                  </a:solidFill>
                  <a:effectLst/>
                  <a:uLnTx/>
                  <a:uFillTx/>
                  <a:latin typeface="Arial"/>
                  <a:ea typeface="MS PGothic" charset="0"/>
                  <a:cs typeface="+mn-cs"/>
                </a:rPr>
              </a:br>
              <a:r>
                <a:rPr kumimoji="0" lang="en-GB" sz="1400" b="1" i="0" u="none" strike="noStrike" kern="1200" cap="none" spc="0" normalizeH="0" baseline="0" noProof="0" dirty="0">
                  <a:ln>
                    <a:noFill/>
                  </a:ln>
                  <a:solidFill>
                    <a:srgbClr val="097789"/>
                  </a:solidFill>
                  <a:effectLst/>
                  <a:uLnTx/>
                  <a:uFillTx/>
                  <a:latin typeface="Arial"/>
                  <a:ea typeface="MS PGothic" charset="0"/>
                  <a:cs typeface="+mn-cs"/>
                </a:rPr>
                <a:t>26.7%</a:t>
              </a:r>
            </a:p>
          </p:txBody>
        </p:sp>
        <p:sp>
          <p:nvSpPr>
            <p:cNvPr id="527" name="Left Bracket 526">
              <a:extLst>
                <a:ext uri="{FF2B5EF4-FFF2-40B4-BE49-F238E27FC236}">
                  <a16:creationId xmlns:a16="http://schemas.microsoft.com/office/drawing/2014/main" id="{52B3C4D6-7C71-D28B-805A-27D6540F67DD}"/>
                </a:ext>
              </a:extLst>
            </p:cNvPr>
            <p:cNvSpPr/>
            <p:nvPr/>
          </p:nvSpPr>
          <p:spPr>
            <a:xfrm flipH="1">
              <a:off x="5027463" y="3448552"/>
              <a:ext cx="45719" cy="306754"/>
            </a:xfrm>
            <a:prstGeom prst="leftBracket">
              <a:avLst/>
            </a:prstGeom>
            <a:noFill/>
            <a:ln w="19050" cap="flat" cmpd="sng" algn="ctr">
              <a:solidFill>
                <a:srgbClr val="097789"/>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dirty="0">
                <a:ln>
                  <a:noFill/>
                </a:ln>
                <a:solidFill>
                  <a:srgbClr val="595454"/>
                </a:solidFill>
                <a:effectLst/>
                <a:uLnTx/>
                <a:uFillTx/>
                <a:latin typeface="Arial"/>
                <a:ea typeface="MS PGothic" charset="0"/>
                <a:cs typeface="+mn-cs"/>
              </a:endParaRPr>
            </a:p>
          </p:txBody>
        </p:sp>
        <p:sp>
          <p:nvSpPr>
            <p:cNvPr id="528" name="TextBox 527">
              <a:extLst>
                <a:ext uri="{FF2B5EF4-FFF2-40B4-BE49-F238E27FC236}">
                  <a16:creationId xmlns:a16="http://schemas.microsoft.com/office/drawing/2014/main" id="{28582CE0-E7FE-D407-4F8B-0F91AC3BCF06}"/>
                </a:ext>
              </a:extLst>
            </p:cNvPr>
            <p:cNvSpPr txBox="1"/>
            <p:nvPr/>
          </p:nvSpPr>
          <p:spPr>
            <a:xfrm>
              <a:off x="4934943" y="3332747"/>
              <a:ext cx="792204" cy="5232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97789"/>
                  </a:solidFill>
                  <a:effectLst/>
                  <a:uLnTx/>
                  <a:uFillTx/>
                  <a:latin typeface="Arial"/>
                  <a:ea typeface="MS PGothic" charset="0"/>
                  <a:cs typeface="+mn-cs"/>
                </a:rPr>
                <a:t>≥CR</a:t>
              </a:r>
              <a:br>
                <a:rPr kumimoji="0" lang="en-GB" sz="1400" b="1" i="0" u="none" strike="noStrike" kern="1200" cap="none" spc="0" normalizeH="0" baseline="0" noProof="0" dirty="0">
                  <a:ln>
                    <a:noFill/>
                  </a:ln>
                  <a:solidFill>
                    <a:srgbClr val="097789"/>
                  </a:solidFill>
                  <a:effectLst/>
                  <a:uLnTx/>
                  <a:uFillTx/>
                  <a:latin typeface="Arial"/>
                  <a:ea typeface="MS PGothic" charset="0"/>
                  <a:cs typeface="+mn-cs"/>
                </a:rPr>
              </a:br>
              <a:r>
                <a:rPr kumimoji="0" lang="en-GB" sz="1400" b="1" i="0" u="none" strike="noStrike" kern="1200" cap="none" spc="0" normalizeH="0" baseline="0" noProof="0" dirty="0">
                  <a:ln>
                    <a:noFill/>
                  </a:ln>
                  <a:solidFill>
                    <a:srgbClr val="097789"/>
                  </a:solidFill>
                  <a:effectLst/>
                  <a:uLnTx/>
                  <a:uFillTx/>
                  <a:latin typeface="Arial"/>
                  <a:ea typeface="MS PGothic" charset="0"/>
                  <a:cs typeface="+mn-cs"/>
                </a:rPr>
                <a:t>8.9%</a:t>
              </a:r>
            </a:p>
          </p:txBody>
        </p:sp>
        <p:sp>
          <p:nvSpPr>
            <p:cNvPr id="529" name="Left Bracket 528">
              <a:extLst>
                <a:ext uri="{FF2B5EF4-FFF2-40B4-BE49-F238E27FC236}">
                  <a16:creationId xmlns:a16="http://schemas.microsoft.com/office/drawing/2014/main" id="{38B1C59E-4281-02E3-B504-3819065CDA56}"/>
                </a:ext>
              </a:extLst>
            </p:cNvPr>
            <p:cNvSpPr/>
            <p:nvPr/>
          </p:nvSpPr>
          <p:spPr>
            <a:xfrm flipH="1">
              <a:off x="2782442" y="2519647"/>
              <a:ext cx="45719" cy="2084832"/>
            </a:xfrm>
            <a:prstGeom prst="leftBracket">
              <a:avLst/>
            </a:prstGeom>
            <a:noFill/>
            <a:ln w="19050" cap="flat" cmpd="sng" algn="ctr">
              <a:solidFill>
                <a:srgbClr val="009FC4"/>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dirty="0">
                <a:ln>
                  <a:noFill/>
                </a:ln>
                <a:solidFill>
                  <a:srgbClr val="595454"/>
                </a:solidFill>
                <a:effectLst/>
                <a:uLnTx/>
                <a:uFillTx/>
                <a:latin typeface="Arial"/>
                <a:ea typeface="MS PGothic" charset="0"/>
                <a:cs typeface="+mn-cs"/>
              </a:endParaRPr>
            </a:p>
          </p:txBody>
        </p:sp>
        <p:sp>
          <p:nvSpPr>
            <p:cNvPr id="530" name="TextBox 529">
              <a:extLst>
                <a:ext uri="{FF2B5EF4-FFF2-40B4-BE49-F238E27FC236}">
                  <a16:creationId xmlns:a16="http://schemas.microsoft.com/office/drawing/2014/main" id="{83116946-1044-981D-364A-F49006038901}"/>
                </a:ext>
              </a:extLst>
            </p:cNvPr>
            <p:cNvSpPr txBox="1"/>
            <p:nvPr/>
          </p:nvSpPr>
          <p:spPr>
            <a:xfrm flipH="1">
              <a:off x="2802339" y="3793853"/>
              <a:ext cx="792204" cy="523220"/>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9FC4"/>
                  </a:solidFill>
                  <a:effectLst/>
                  <a:uLnTx/>
                  <a:uFillTx/>
                  <a:latin typeface="Arial"/>
                  <a:ea typeface="MS PGothic" charset="0"/>
                  <a:cs typeface="+mn-cs"/>
                </a:rPr>
                <a:t>≥VGPR</a:t>
              </a:r>
              <a:br>
                <a:rPr kumimoji="0" lang="en-GB" sz="1400" b="1" i="0" u="none" strike="noStrike" kern="1200" cap="none" spc="0" normalizeH="0" baseline="0" noProof="0" dirty="0">
                  <a:ln>
                    <a:noFill/>
                  </a:ln>
                  <a:solidFill>
                    <a:srgbClr val="009FC4"/>
                  </a:solidFill>
                  <a:effectLst/>
                  <a:uLnTx/>
                  <a:uFillTx/>
                  <a:latin typeface="Arial"/>
                  <a:ea typeface="MS PGothic" charset="0"/>
                  <a:cs typeface="+mn-cs"/>
                </a:rPr>
              </a:br>
              <a:r>
                <a:rPr kumimoji="0" lang="en-GB" sz="1400" b="1" i="0" u="none" strike="noStrike" kern="1200" cap="none" spc="0" normalizeH="0" baseline="0" noProof="0" dirty="0">
                  <a:ln>
                    <a:noFill/>
                  </a:ln>
                  <a:solidFill>
                    <a:srgbClr val="009FC4"/>
                  </a:solidFill>
                  <a:effectLst/>
                  <a:uLnTx/>
                  <a:uFillTx/>
                  <a:latin typeface="Arial"/>
                  <a:ea typeface="MS PGothic" charset="0"/>
                  <a:cs typeface="+mn-cs"/>
                </a:rPr>
                <a:t>60.1%</a:t>
              </a:r>
            </a:p>
          </p:txBody>
        </p:sp>
        <p:sp>
          <p:nvSpPr>
            <p:cNvPr id="531" name="Left Bracket 530">
              <a:extLst>
                <a:ext uri="{FF2B5EF4-FFF2-40B4-BE49-F238E27FC236}">
                  <a16:creationId xmlns:a16="http://schemas.microsoft.com/office/drawing/2014/main" id="{08A1506B-8A73-6778-B48D-4F55D8A28645}"/>
                </a:ext>
              </a:extLst>
            </p:cNvPr>
            <p:cNvSpPr/>
            <p:nvPr/>
          </p:nvSpPr>
          <p:spPr>
            <a:xfrm flipH="1">
              <a:off x="4934943" y="3448552"/>
              <a:ext cx="45719" cy="1060704"/>
            </a:xfrm>
            <a:prstGeom prst="leftBracket">
              <a:avLst/>
            </a:prstGeom>
            <a:noFill/>
            <a:ln w="19050" cap="flat" cmpd="sng" algn="ctr">
              <a:solidFill>
                <a:srgbClr val="009FC4"/>
              </a:solid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1" i="0" u="none" strike="noStrike" kern="0" cap="none" spc="0" normalizeH="0" baseline="0" noProof="0" dirty="0">
                <a:ln>
                  <a:noFill/>
                </a:ln>
                <a:solidFill>
                  <a:srgbClr val="595454"/>
                </a:solidFill>
                <a:effectLst/>
                <a:uLnTx/>
                <a:uFillTx/>
                <a:latin typeface="Arial"/>
                <a:ea typeface="MS PGothic" charset="0"/>
                <a:cs typeface="+mn-cs"/>
              </a:endParaRPr>
            </a:p>
          </p:txBody>
        </p:sp>
        <p:sp>
          <p:nvSpPr>
            <p:cNvPr id="532" name="TextBox 531">
              <a:extLst>
                <a:ext uri="{FF2B5EF4-FFF2-40B4-BE49-F238E27FC236}">
                  <a16:creationId xmlns:a16="http://schemas.microsoft.com/office/drawing/2014/main" id="{88BD3471-1729-8856-1235-3E40E25278B1}"/>
                </a:ext>
              </a:extLst>
            </p:cNvPr>
            <p:cNvSpPr txBox="1"/>
            <p:nvPr/>
          </p:nvSpPr>
          <p:spPr>
            <a:xfrm flipH="1">
              <a:off x="4958188" y="3886217"/>
              <a:ext cx="792204" cy="523220"/>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9FC4"/>
                  </a:solidFill>
                  <a:effectLst/>
                  <a:uLnTx/>
                  <a:uFillTx/>
                  <a:latin typeface="Arial"/>
                  <a:ea typeface="MS PGothic" charset="0"/>
                  <a:cs typeface="+mn-cs"/>
                </a:rPr>
                <a:t>≥VGPR</a:t>
              </a:r>
              <a:br>
                <a:rPr kumimoji="0" lang="en-GB" sz="1400" b="1" i="0" u="none" strike="noStrike" kern="1200" cap="none" spc="0" normalizeH="0" baseline="0" noProof="0" dirty="0">
                  <a:ln>
                    <a:noFill/>
                  </a:ln>
                  <a:solidFill>
                    <a:srgbClr val="009FC4"/>
                  </a:solidFill>
                  <a:effectLst/>
                  <a:uLnTx/>
                  <a:uFillTx/>
                  <a:latin typeface="Arial"/>
                  <a:ea typeface="MS PGothic" charset="0"/>
                  <a:cs typeface="+mn-cs"/>
                </a:rPr>
              </a:br>
              <a:r>
                <a:rPr kumimoji="0" lang="en-GB" sz="1400" b="1" i="0" u="none" strike="noStrike" kern="1200" cap="none" spc="0" normalizeH="0" baseline="0" noProof="0" dirty="0">
                  <a:ln>
                    <a:noFill/>
                  </a:ln>
                  <a:solidFill>
                    <a:srgbClr val="009FC4"/>
                  </a:solidFill>
                  <a:effectLst/>
                  <a:uLnTx/>
                  <a:uFillTx/>
                  <a:latin typeface="Arial"/>
                  <a:ea typeface="MS PGothic" charset="0"/>
                  <a:cs typeface="+mn-cs"/>
                </a:rPr>
                <a:t>30.9%</a:t>
              </a:r>
            </a:p>
          </p:txBody>
        </p:sp>
      </p:grpSp>
      <p:graphicFrame>
        <p:nvGraphicFramePr>
          <p:cNvPr id="534" name="Table 533">
            <a:extLst>
              <a:ext uri="{FF2B5EF4-FFF2-40B4-BE49-F238E27FC236}">
                <a16:creationId xmlns:a16="http://schemas.microsoft.com/office/drawing/2014/main" id="{52F571F6-EB88-EB61-4E02-9F3FE638144A}"/>
              </a:ext>
            </a:extLst>
          </p:cNvPr>
          <p:cNvGraphicFramePr>
            <a:graphicFrameLocks noGrp="1"/>
          </p:cNvGraphicFramePr>
          <p:nvPr/>
        </p:nvGraphicFramePr>
        <p:xfrm>
          <a:off x="1321725" y="5738519"/>
          <a:ext cx="3831809" cy="192639"/>
        </p:xfrm>
        <a:graphic>
          <a:graphicData uri="http://schemas.openxmlformats.org/drawingml/2006/table">
            <a:tbl>
              <a:tblPr bandRow="1">
                <a:tableStyleId>{2D5ABB26-0587-4C30-8999-92F81FD0307C}</a:tableStyleId>
              </a:tblPr>
              <a:tblGrid>
                <a:gridCol w="1825455">
                  <a:extLst>
                    <a:ext uri="{9D8B030D-6E8A-4147-A177-3AD203B41FA5}">
                      <a16:colId xmlns:a16="http://schemas.microsoft.com/office/drawing/2014/main" val="3573345939"/>
                    </a:ext>
                  </a:extLst>
                </a:gridCol>
                <a:gridCol w="790113">
                  <a:extLst>
                    <a:ext uri="{9D8B030D-6E8A-4147-A177-3AD203B41FA5}">
                      <a16:colId xmlns:a16="http://schemas.microsoft.com/office/drawing/2014/main" val="2136455554"/>
                    </a:ext>
                  </a:extLst>
                </a:gridCol>
                <a:gridCol w="1216241">
                  <a:extLst>
                    <a:ext uri="{9D8B030D-6E8A-4147-A177-3AD203B41FA5}">
                      <a16:colId xmlns:a16="http://schemas.microsoft.com/office/drawing/2014/main" val="1956816565"/>
                    </a:ext>
                  </a:extLst>
                </a:gridCol>
              </a:tblGrid>
              <a:tr h="192639">
                <a:tc>
                  <a:txBody>
                    <a:bodyPr/>
                    <a:lstStyle/>
                    <a:p>
                      <a:r>
                        <a:rPr lang="en-US" sz="1200" b="1" dirty="0"/>
                        <a:t>Median time to response</a:t>
                      </a:r>
                      <a:endParaRPr lang="en-GB" sz="1200" dirty="0"/>
                    </a:p>
                  </a:txBody>
                  <a:tcPr marL="0" marR="0" marT="0" marB="0"/>
                </a:tc>
                <a:tc>
                  <a:txBody>
                    <a:bodyPr/>
                    <a:lstStyle/>
                    <a:p>
                      <a:pPr algn="ctr"/>
                      <a:r>
                        <a:rPr lang="en-US" sz="1200" b="1" dirty="0"/>
                        <a:t>1.1 mos </a:t>
                      </a:r>
                      <a:endParaRPr lang="en-GB" sz="1200" dirty="0"/>
                    </a:p>
                  </a:txBody>
                  <a:tcPr marL="0" marR="0" marT="0" marB="0"/>
                </a:tc>
                <a:tc>
                  <a:txBody>
                    <a:bodyPr/>
                    <a:lstStyle/>
                    <a:p>
                      <a:pPr algn="ctr"/>
                      <a:r>
                        <a:rPr lang="en-US" sz="1200" b="1" dirty="0"/>
                        <a:t>1.1 mos </a:t>
                      </a:r>
                      <a:endParaRPr lang="en-GB" sz="1200" dirty="0"/>
                    </a:p>
                  </a:txBody>
                  <a:tcPr marL="0" marR="0" marT="0" marB="0"/>
                </a:tc>
                <a:extLst>
                  <a:ext uri="{0D108BD9-81ED-4DB2-BD59-A6C34878D82A}">
                    <a16:rowId xmlns:a16="http://schemas.microsoft.com/office/drawing/2014/main" val="481635193"/>
                  </a:ext>
                </a:extLst>
              </a:tr>
            </a:tbl>
          </a:graphicData>
        </a:graphic>
      </p:graphicFrame>
      <p:sp>
        <p:nvSpPr>
          <p:cNvPr id="525" name="TextBox 524">
            <a:extLst>
              <a:ext uri="{FF2B5EF4-FFF2-40B4-BE49-F238E27FC236}">
                <a16:creationId xmlns:a16="http://schemas.microsoft.com/office/drawing/2014/main" id="{DA14977E-5759-D8A5-B4DB-F84C0BBA20A3}"/>
              </a:ext>
            </a:extLst>
          </p:cNvPr>
          <p:cNvSpPr txBox="1"/>
          <p:nvPr/>
        </p:nvSpPr>
        <p:spPr>
          <a:xfrm>
            <a:off x="168539" y="6030261"/>
            <a:ext cx="11842486" cy="408623"/>
          </a:xfrm>
          <a:prstGeom prst="roundRect">
            <a:avLst/>
          </a:prstGeom>
        </p:spPr>
        <p:style>
          <a:lnRef idx="0">
            <a:schemeClr val="accent3"/>
          </a:lnRef>
          <a:fillRef idx="3">
            <a:schemeClr val="accent3"/>
          </a:fillRef>
          <a:effectRef idx="3">
            <a:schemeClr val="accent3"/>
          </a:effectRef>
          <a:fontRef idx="minor">
            <a:schemeClr val="lt1"/>
          </a:fontRef>
        </p:style>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Addition of Mezi to Kd deepened response, doubling the rate of </a:t>
            </a: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FFFFFF"/>
                </a:solidFill>
                <a:effectLst/>
                <a:uLnTx/>
                <a:uFillTx/>
                <a:latin typeface="Arial"/>
                <a:ea typeface="+mn-ea"/>
                <a:cs typeface="+mn-cs"/>
              </a:rPr>
              <a:t>VGPR and tripling the rate of </a:t>
            </a: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FFFFFF"/>
                </a:solidFill>
                <a:effectLst/>
                <a:uLnTx/>
                <a:uFillTx/>
                <a:latin typeface="Arial"/>
                <a:ea typeface="+mn-ea"/>
                <a:cs typeface="+mn-cs"/>
              </a:rPr>
              <a:t>CR</a:t>
            </a:r>
          </a:p>
        </p:txBody>
      </p:sp>
      <p:grpSp>
        <p:nvGrpSpPr>
          <p:cNvPr id="3" name="Group 2">
            <a:extLst>
              <a:ext uri="{FF2B5EF4-FFF2-40B4-BE49-F238E27FC236}">
                <a16:creationId xmlns:a16="http://schemas.microsoft.com/office/drawing/2014/main" id="{CA6E99D2-5AA1-9EAC-F6A9-9EFAA673FED7}"/>
              </a:ext>
            </a:extLst>
          </p:cNvPr>
          <p:cNvGrpSpPr/>
          <p:nvPr/>
        </p:nvGrpSpPr>
        <p:grpSpPr>
          <a:xfrm>
            <a:off x="0" y="-1"/>
            <a:ext cx="2019300" cy="635968"/>
            <a:chOff x="71438" y="66502"/>
            <a:chExt cx="2019300" cy="635968"/>
          </a:xfrm>
        </p:grpSpPr>
        <p:sp>
          <p:nvSpPr>
            <p:cNvPr id="4" name="Rectangle: Rounded Corners 3">
              <a:extLst>
                <a:ext uri="{FF2B5EF4-FFF2-40B4-BE49-F238E27FC236}">
                  <a16:creationId xmlns:a16="http://schemas.microsoft.com/office/drawing/2014/main" id="{092E954A-0470-8F17-F093-523BB30856C1}"/>
                </a:ext>
              </a:extLst>
            </p:cNvPr>
            <p:cNvSpPr/>
            <p:nvPr/>
          </p:nvSpPr>
          <p:spPr>
            <a:xfrm>
              <a:off x="71438" y="66502"/>
              <a:ext cx="2019300" cy="635968"/>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5" name="Picture 4">
              <a:extLst>
                <a:ext uri="{FF2B5EF4-FFF2-40B4-BE49-F238E27FC236}">
                  <a16:creationId xmlns:a16="http://schemas.microsoft.com/office/drawing/2014/main" id="{8AA8DE1B-450F-AF5F-D677-93E2E0CF55C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5251" y="94739"/>
              <a:ext cx="1975484" cy="581025"/>
            </a:xfrm>
            <a:prstGeom prst="rect">
              <a:avLst/>
            </a:prstGeom>
          </p:spPr>
        </p:pic>
      </p:grpSp>
      <p:grpSp>
        <p:nvGrpSpPr>
          <p:cNvPr id="6" name="Group 5">
            <a:extLst>
              <a:ext uri="{FF2B5EF4-FFF2-40B4-BE49-F238E27FC236}">
                <a16:creationId xmlns:a16="http://schemas.microsoft.com/office/drawing/2014/main" id="{D4DB3C2B-A535-B953-531C-BC30839608FF}"/>
              </a:ext>
            </a:extLst>
          </p:cNvPr>
          <p:cNvGrpSpPr/>
          <p:nvPr/>
        </p:nvGrpSpPr>
        <p:grpSpPr>
          <a:xfrm>
            <a:off x="10182702" y="0"/>
            <a:ext cx="2019300" cy="635967"/>
            <a:chOff x="8583896" y="9173"/>
            <a:chExt cx="1535978" cy="493130"/>
          </a:xfrm>
        </p:grpSpPr>
        <p:sp>
          <p:nvSpPr>
            <p:cNvPr id="9" name="Rectangle: Rounded Corners 8">
              <a:extLst>
                <a:ext uri="{FF2B5EF4-FFF2-40B4-BE49-F238E27FC236}">
                  <a16:creationId xmlns:a16="http://schemas.microsoft.com/office/drawing/2014/main" id="{6A53A535-571A-4F71-53A6-89363DDDE532}"/>
                </a:ext>
              </a:extLst>
            </p:cNvPr>
            <p:cNvSpPr/>
            <p:nvPr/>
          </p:nvSpPr>
          <p:spPr>
            <a:xfrm>
              <a:off x="8583896" y="9173"/>
              <a:ext cx="1535978" cy="493130"/>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10" name="Picture 2">
              <a:extLst>
                <a:ext uri="{FF2B5EF4-FFF2-40B4-BE49-F238E27FC236}">
                  <a16:creationId xmlns:a16="http://schemas.microsoft.com/office/drawing/2014/main" id="{4C87257B-6740-10A1-A3CF-3D1723CE47A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8624486" y="19702"/>
              <a:ext cx="1452789" cy="476485"/>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12">
            <a:extLst>
              <a:ext uri="{FF2B5EF4-FFF2-40B4-BE49-F238E27FC236}">
                <a16:creationId xmlns:a16="http://schemas.microsoft.com/office/drawing/2014/main" id="{38B3E6A9-315E-A791-2B80-9CC99CFB2F78}"/>
              </a:ext>
            </a:extLst>
          </p:cNvPr>
          <p:cNvPicPr>
            <a:picLocks noChangeAspect="1"/>
          </p:cNvPicPr>
          <p:nvPr/>
        </p:nvPicPr>
        <p:blipFill>
          <a:blip r:embed="rId5"/>
          <a:stretch>
            <a:fillRect/>
          </a:stretch>
        </p:blipFill>
        <p:spPr>
          <a:xfrm>
            <a:off x="5888375" y="1881773"/>
            <a:ext cx="6008635" cy="4012994"/>
          </a:xfrm>
          <a:prstGeom prst="rect">
            <a:avLst/>
          </a:prstGeom>
        </p:spPr>
      </p:pic>
      <p:graphicFrame>
        <p:nvGraphicFramePr>
          <p:cNvPr id="14" name="Table 13">
            <a:extLst>
              <a:ext uri="{FF2B5EF4-FFF2-40B4-BE49-F238E27FC236}">
                <a16:creationId xmlns:a16="http://schemas.microsoft.com/office/drawing/2014/main" id="{9FD614E2-DFE7-1D22-716D-1DA0480F7500}"/>
              </a:ext>
            </a:extLst>
          </p:cNvPr>
          <p:cNvGraphicFramePr>
            <a:graphicFrameLocks noGrp="1"/>
          </p:cNvGraphicFramePr>
          <p:nvPr/>
        </p:nvGraphicFramePr>
        <p:xfrm>
          <a:off x="7342493" y="1831608"/>
          <a:ext cx="3831809" cy="192639"/>
        </p:xfrm>
        <a:graphic>
          <a:graphicData uri="http://schemas.openxmlformats.org/drawingml/2006/table">
            <a:tbl>
              <a:tblPr bandRow="1">
                <a:tableStyleId>{2D5ABB26-0587-4C30-8999-92F81FD0307C}</a:tableStyleId>
              </a:tblPr>
              <a:tblGrid>
                <a:gridCol w="1825455">
                  <a:extLst>
                    <a:ext uri="{9D8B030D-6E8A-4147-A177-3AD203B41FA5}">
                      <a16:colId xmlns:a16="http://schemas.microsoft.com/office/drawing/2014/main" val="3573345939"/>
                    </a:ext>
                  </a:extLst>
                </a:gridCol>
                <a:gridCol w="790113">
                  <a:extLst>
                    <a:ext uri="{9D8B030D-6E8A-4147-A177-3AD203B41FA5}">
                      <a16:colId xmlns:a16="http://schemas.microsoft.com/office/drawing/2014/main" val="2136455554"/>
                    </a:ext>
                  </a:extLst>
                </a:gridCol>
                <a:gridCol w="1216241">
                  <a:extLst>
                    <a:ext uri="{9D8B030D-6E8A-4147-A177-3AD203B41FA5}">
                      <a16:colId xmlns:a16="http://schemas.microsoft.com/office/drawing/2014/main" val="1956816565"/>
                    </a:ext>
                  </a:extLst>
                </a:gridCol>
              </a:tblGrid>
              <a:tr h="192639">
                <a:tc>
                  <a:txBody>
                    <a:bodyPr/>
                    <a:lstStyle/>
                    <a:p>
                      <a:r>
                        <a:rPr lang="en-US" sz="1200" b="1" dirty="0"/>
                        <a:t>12-month </a:t>
                      </a:r>
                      <a:r>
                        <a:rPr lang="en-US" sz="1200" b="1" dirty="0" err="1"/>
                        <a:t>DoR</a:t>
                      </a:r>
                      <a:r>
                        <a:rPr lang="en-US" sz="1200" b="1" dirty="0"/>
                        <a:t> </a:t>
                      </a:r>
                      <a:endParaRPr lang="en-GB" sz="1200" dirty="0"/>
                    </a:p>
                  </a:txBody>
                  <a:tcPr marL="0" marR="0" marT="0" marB="0"/>
                </a:tc>
                <a:tc>
                  <a:txBody>
                    <a:bodyPr/>
                    <a:lstStyle/>
                    <a:p>
                      <a:pPr algn="ctr"/>
                      <a:r>
                        <a:rPr lang="en-US" sz="1200" b="1" dirty="0"/>
                        <a:t>72%</a:t>
                      </a:r>
                      <a:endParaRPr lang="en-GB" sz="1200" dirty="0"/>
                    </a:p>
                  </a:txBody>
                  <a:tcPr marL="0" marR="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t>54%</a:t>
                      </a:r>
                    </a:p>
                  </a:txBody>
                  <a:tcPr marL="0" marR="0" marT="0" marB="0"/>
                </a:tc>
                <a:extLst>
                  <a:ext uri="{0D108BD9-81ED-4DB2-BD59-A6C34878D82A}">
                    <a16:rowId xmlns:a16="http://schemas.microsoft.com/office/drawing/2014/main" val="4210444140"/>
                  </a:ext>
                </a:extLst>
              </a:tr>
            </a:tbl>
          </a:graphicData>
        </a:graphic>
      </p:graphicFrame>
    </p:spTree>
    <p:extLst>
      <p:ext uri="{BB962C8B-B14F-4D97-AF65-F5344CB8AC3E}">
        <p14:creationId xmlns:p14="http://schemas.microsoft.com/office/powerpoint/2010/main" val="188768500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4"/>
                                        </p:tgtEl>
                                        <p:attrNameLst>
                                          <p:attrName>style.visibility</p:attrName>
                                        </p:attrNameLst>
                                      </p:cBhvr>
                                      <p:to>
                                        <p:strVal val="visible"/>
                                      </p:to>
                                    </p:set>
                                    <p:animEffect transition="in" filter="fade">
                                      <p:cBhvr>
                                        <p:cTn id="7" dur="1000"/>
                                        <p:tgtEl>
                                          <p:spTgt spid="524"/>
                                        </p:tgtEl>
                                      </p:cBhvr>
                                    </p:animEffect>
                                    <p:anim calcmode="lin" valueType="num">
                                      <p:cBhvr>
                                        <p:cTn id="8" dur="1000" fill="hold"/>
                                        <p:tgtEl>
                                          <p:spTgt spid="524"/>
                                        </p:tgtEl>
                                        <p:attrNameLst>
                                          <p:attrName>ppt_x</p:attrName>
                                        </p:attrNameLst>
                                      </p:cBhvr>
                                      <p:tavLst>
                                        <p:tav tm="0">
                                          <p:val>
                                            <p:strVal val="#ppt_x"/>
                                          </p:val>
                                        </p:tav>
                                        <p:tav tm="100000">
                                          <p:val>
                                            <p:strVal val="#ppt_x"/>
                                          </p:val>
                                        </p:tav>
                                      </p:tavLst>
                                    </p:anim>
                                    <p:anim calcmode="lin" valueType="num">
                                      <p:cBhvr>
                                        <p:cTn id="9" dur="1000" fill="hold"/>
                                        <p:tgtEl>
                                          <p:spTgt spid="5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186"/>
                                        </p:tgtEl>
                                        <p:attrNameLst>
                                          <p:attrName>style.visibility</p:attrName>
                                        </p:attrNameLst>
                                      </p:cBhvr>
                                      <p:to>
                                        <p:strVal val="visible"/>
                                      </p:to>
                                    </p:set>
                                    <p:animEffect transition="in" filter="wipe(down)">
                                      <p:cBhvr>
                                        <p:cTn id="13" dur="1000"/>
                                        <p:tgtEl>
                                          <p:spTgt spid="1186"/>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534"/>
                                        </p:tgtEl>
                                        <p:attrNameLst>
                                          <p:attrName>style.visibility</p:attrName>
                                        </p:attrNameLst>
                                      </p:cBhvr>
                                      <p:to>
                                        <p:strVal val="visible"/>
                                      </p:to>
                                    </p:set>
                                    <p:animEffect transition="in" filter="fade">
                                      <p:cBhvr>
                                        <p:cTn id="17" dur="1000"/>
                                        <p:tgtEl>
                                          <p:spTgt spid="534"/>
                                        </p:tgtEl>
                                      </p:cBhvr>
                                    </p:animEffect>
                                  </p:childTnLst>
                                </p:cTn>
                              </p:par>
                            </p:childTnLst>
                          </p:cTn>
                        </p:par>
                        <p:par>
                          <p:cTn id="18" fill="hold">
                            <p:stCondLst>
                              <p:cond delay="3000"/>
                            </p:stCondLst>
                            <p:childTnLst>
                              <p:par>
                                <p:cTn id="19" presetID="42"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par>
                                <p:cTn id="28" presetID="10"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childTnLst>
                                </p:cTn>
                              </p:par>
                            </p:childTnLst>
                          </p:cTn>
                        </p:par>
                        <p:par>
                          <p:cTn id="31" fill="hold">
                            <p:stCondLst>
                              <p:cond delay="5000"/>
                            </p:stCondLst>
                            <p:childTnLst>
                              <p:par>
                                <p:cTn id="32" presetID="10" presetClass="entr" presetSubtype="0" fill="hold" grpId="0" nodeType="afterEffect">
                                  <p:stCondLst>
                                    <p:cond delay="0"/>
                                  </p:stCondLst>
                                  <p:childTnLst>
                                    <p:set>
                                      <p:cBhvr>
                                        <p:cTn id="33" dur="1" fill="hold">
                                          <p:stCondLst>
                                            <p:cond delay="0"/>
                                          </p:stCondLst>
                                        </p:cTn>
                                        <p:tgtEl>
                                          <p:spTgt spid="525"/>
                                        </p:tgtEl>
                                        <p:attrNameLst>
                                          <p:attrName>style.visibility</p:attrName>
                                        </p:attrNameLst>
                                      </p:cBhvr>
                                      <p:to>
                                        <p:strVal val="visible"/>
                                      </p:to>
                                    </p:set>
                                    <p:animEffect transition="in" filter="fade">
                                      <p:cBhvr>
                                        <p:cTn id="34" dur="1000"/>
                                        <p:tgtEl>
                                          <p:spTgt spid="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 grpId="0" animBg="1"/>
      <p:bldP spid="2" grpId="0" animBg="1"/>
      <p:bldP spid="525"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Rectangle: Rounded Corners 66"/>
          <p:cNvSpPr/>
          <p:nvPr/>
        </p:nvSpPr>
        <p:spPr bwMode="auto">
          <a:xfrm>
            <a:off x="248817" y="1743074"/>
            <a:ext cx="11681925" cy="4584918"/>
          </a:xfrm>
          <a:prstGeom prst="roundRect">
            <a:avLst>
              <a:gd name="adj" fmla="val 6212"/>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panose="020B0604020202020204" pitchFamily="34" charset="0"/>
              <a:ea typeface="MS PGothic" charset="0"/>
              <a:cs typeface="+mn-cs"/>
            </a:endParaRPr>
          </a:p>
        </p:txBody>
      </p:sp>
      <p:sp>
        <p:nvSpPr>
          <p:cNvPr id="7" name="Title 6"/>
          <p:cNvSpPr>
            <a:spLocks noGrp="1"/>
          </p:cNvSpPr>
          <p:nvPr>
            <p:ph type="title"/>
          </p:nvPr>
        </p:nvSpPr>
        <p:spPr>
          <a:xfrm>
            <a:off x="0" y="285758"/>
            <a:ext cx="12192000" cy="1020763"/>
          </a:xfrm>
        </p:spPr>
        <p:txBody>
          <a:bodyPr/>
          <a:lstStyle/>
          <a:p>
            <a:r>
              <a:rPr kumimoji="0" lang="en-US" sz="3200" b="1" i="0" u="none" strike="noStrike" kern="0" cap="none" spc="0" normalizeH="0" baseline="0" noProof="0" dirty="0">
                <a:ln>
                  <a:noFill/>
                </a:ln>
                <a:solidFill>
                  <a:srgbClr val="FFFF00"/>
                </a:solidFill>
                <a:effectLst/>
                <a:uLnTx/>
                <a:uFillTx/>
                <a:latin typeface="Arial"/>
                <a:ea typeface="+mj-ea"/>
                <a:cs typeface="+mj-cs"/>
              </a:rPr>
              <a:t>SUCCESSOR-2: How does it compare?</a:t>
            </a:r>
            <a:endParaRPr lang="en-GB" dirty="0"/>
          </a:p>
        </p:txBody>
      </p:sp>
      <p:sp>
        <p:nvSpPr>
          <p:cNvPr id="8" name="Text Placeholder 7"/>
          <p:cNvSpPr>
            <a:spLocks noGrp="1"/>
          </p:cNvSpPr>
          <p:nvPr>
            <p:ph type="body" sz="quarter" idx="10"/>
          </p:nvPr>
        </p:nvSpPr>
        <p:spPr>
          <a:xfrm>
            <a:off x="0" y="6471630"/>
            <a:ext cx="12202002" cy="371644"/>
          </a:xfrm>
        </p:spPr>
        <p:txBody>
          <a:bodyPr/>
          <a:lstStyle/>
          <a:p>
            <a:pPr lvl="0">
              <a:lnSpc>
                <a:spcPct val="95000"/>
              </a:lnSpc>
              <a:spcBef>
                <a:spcPts val="100"/>
              </a:spcBef>
              <a:buClr>
                <a:srgbClr val="FFFFFF"/>
              </a:buClr>
              <a:defRPr/>
            </a:pPr>
            <a:r>
              <a:rPr lang="en-GB" sz="1100" dirty="0"/>
              <a:t>Richardson PG, et al. J Clin Oncol 2026;44(16_suppl):LBA7506.  Dimopoulos MA, et al. </a:t>
            </a:r>
            <a:r>
              <a:rPr lang="en-GB" sz="1100" dirty="0" err="1"/>
              <a:t>HemaSphere</a:t>
            </a:r>
            <a:r>
              <a:rPr lang="en-GB" sz="1100" dirty="0"/>
              <a:t> 2026;10(S1):LB5004. Dimopoulos MA, et al. Lancet 2026;408(10551):219–33. </a:t>
            </a:r>
            <a:br>
              <a:rPr lang="en-GB" sz="1100" dirty="0"/>
            </a:br>
            <a:r>
              <a:rPr lang="nl-NL" sz="1100" dirty="0"/>
              <a:t>1. Richardson PG, et al. Blood Cancer J 2018;8(11):109.  2. Perrot A, et al. Leuk Lymphoma 2024;65(6):833-842; 3. Ailawadhi S, et al. Blood 2024;144(23):2389-2401; </a:t>
            </a:r>
            <a:br>
              <a:rPr lang="nl-NL" sz="1100" dirty="0"/>
            </a:br>
            <a:r>
              <a:rPr lang="nl-NL" sz="1100" dirty="0"/>
              <a:t>4. Einsele H, et al. Lancet Oncol 2026;27(2):254-268.</a:t>
            </a:r>
            <a:endParaRPr lang="en-GB" sz="1100" dirty="0"/>
          </a:p>
        </p:txBody>
      </p:sp>
      <p:sp>
        <p:nvSpPr>
          <p:cNvPr id="524" name="Rectangle: Rounded Corners 523"/>
          <p:cNvSpPr/>
          <p:nvPr/>
        </p:nvSpPr>
        <p:spPr>
          <a:xfrm>
            <a:off x="248818" y="1109471"/>
            <a:ext cx="11669486" cy="601381"/>
          </a:xfrm>
          <a:prstGeom prst="roundRect">
            <a:avLst/>
          </a:prstGeom>
        </p:spPr>
        <p:style>
          <a:lnRef idx="1">
            <a:schemeClr val="accent3"/>
          </a:lnRef>
          <a:fillRef idx="3">
            <a:schemeClr val="accent3"/>
          </a:fillRef>
          <a:effectRef idx="2">
            <a:schemeClr val="accent3"/>
          </a:effectRef>
          <a:fontRef idx="minor">
            <a:schemeClr val="lt1"/>
          </a:fontRef>
        </p:style>
        <p:txBody>
          <a:bodyPr spcFirstLastPara="0" vert="horz" wrap="square" lIns="65214" tIns="65214" rIns="65214" bIns="65214"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Contextualization of clinical benefit seen in SUCCESSOR-2 for anti-CD38 mAb- and R-exposed RRMM patients across multiple settings and implications for real-world practice</a:t>
            </a:r>
            <a:r>
              <a:rPr kumimoji="0" lang="en-US" sz="1800" b="1" i="0" u="none" strike="noStrike" kern="1200" cap="none" spc="0" normalizeH="0" baseline="30000" noProof="0" dirty="0">
                <a:ln>
                  <a:noFill/>
                </a:ln>
                <a:solidFill>
                  <a:srgbClr val="FFFFFF"/>
                </a:solidFill>
                <a:effectLst/>
                <a:uLnTx/>
                <a:uFillTx/>
                <a:latin typeface="Arial"/>
                <a:ea typeface="+mn-ea"/>
                <a:cs typeface="+mn-cs"/>
              </a:rPr>
              <a:t>1</a:t>
            </a:r>
            <a:endParaRPr kumimoji="0" lang="en-GB" sz="1800" b="1" i="0" u="none" strike="noStrike" kern="1200" cap="none" spc="0" normalizeH="0" baseline="30000" noProof="0" dirty="0">
              <a:ln>
                <a:noFill/>
              </a:ln>
              <a:solidFill>
                <a:srgbClr val="FFFFFF"/>
              </a:solidFill>
              <a:effectLst/>
              <a:uLnTx/>
              <a:uFillTx/>
              <a:latin typeface="Arial"/>
              <a:ea typeface="+mn-ea"/>
              <a:cs typeface="+mn-cs"/>
            </a:endParaRPr>
          </a:p>
        </p:txBody>
      </p:sp>
      <p:graphicFrame>
        <p:nvGraphicFramePr>
          <p:cNvPr id="13" name="Table 12"/>
          <p:cNvGraphicFramePr>
            <a:graphicFrameLocks noGrp="1"/>
          </p:cNvGraphicFramePr>
          <p:nvPr/>
        </p:nvGraphicFramePr>
        <p:xfrm>
          <a:off x="236376" y="5053426"/>
          <a:ext cx="10017568" cy="813816"/>
        </p:xfrm>
        <a:graphic>
          <a:graphicData uri="http://schemas.openxmlformats.org/drawingml/2006/table">
            <a:tbl>
              <a:tblPr firstRow="1" bandRow="1">
                <a:effectLst/>
              </a:tblPr>
              <a:tblGrid>
                <a:gridCol w="1809750">
                  <a:extLst>
                    <a:ext uri="{9D8B030D-6E8A-4147-A177-3AD203B41FA5}">
                      <a16:colId xmlns:a16="http://schemas.microsoft.com/office/drawing/2014/main" val="20000"/>
                    </a:ext>
                  </a:extLst>
                </a:gridCol>
                <a:gridCol w="1100590">
                  <a:extLst>
                    <a:ext uri="{9D8B030D-6E8A-4147-A177-3AD203B41FA5}">
                      <a16:colId xmlns:a16="http://schemas.microsoft.com/office/drawing/2014/main" val="20001"/>
                    </a:ext>
                  </a:extLst>
                </a:gridCol>
                <a:gridCol w="1184538">
                  <a:extLst>
                    <a:ext uri="{9D8B030D-6E8A-4147-A177-3AD203B41FA5}">
                      <a16:colId xmlns:a16="http://schemas.microsoft.com/office/drawing/2014/main" val="20002"/>
                    </a:ext>
                  </a:extLst>
                </a:gridCol>
                <a:gridCol w="1184538">
                  <a:extLst>
                    <a:ext uri="{9D8B030D-6E8A-4147-A177-3AD203B41FA5}">
                      <a16:colId xmlns:a16="http://schemas.microsoft.com/office/drawing/2014/main" val="20003"/>
                    </a:ext>
                  </a:extLst>
                </a:gridCol>
                <a:gridCol w="1184538">
                  <a:extLst>
                    <a:ext uri="{9D8B030D-6E8A-4147-A177-3AD203B41FA5}">
                      <a16:colId xmlns:a16="http://schemas.microsoft.com/office/drawing/2014/main" val="20004"/>
                    </a:ext>
                  </a:extLst>
                </a:gridCol>
                <a:gridCol w="1184538">
                  <a:extLst>
                    <a:ext uri="{9D8B030D-6E8A-4147-A177-3AD203B41FA5}">
                      <a16:colId xmlns:a16="http://schemas.microsoft.com/office/drawing/2014/main" val="20005"/>
                    </a:ext>
                  </a:extLst>
                </a:gridCol>
                <a:gridCol w="1184538">
                  <a:extLst>
                    <a:ext uri="{9D8B030D-6E8A-4147-A177-3AD203B41FA5}">
                      <a16:colId xmlns:a16="http://schemas.microsoft.com/office/drawing/2014/main" val="20006"/>
                    </a:ext>
                  </a:extLst>
                </a:gridCol>
                <a:gridCol w="1184538">
                  <a:extLst>
                    <a:ext uri="{9D8B030D-6E8A-4147-A177-3AD203B41FA5}">
                      <a16:colId xmlns:a16="http://schemas.microsoft.com/office/drawing/2014/main" val="20007"/>
                    </a:ext>
                  </a:extLst>
                </a:gridCol>
              </a:tblGrid>
              <a:tr h="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nSpc>
                          <a:spcPct val="95000"/>
                        </a:lnSpc>
                      </a:pPr>
                      <a:r>
                        <a:rPr lang="en-GB" sz="1200" b="1" kern="1200" dirty="0">
                          <a:solidFill>
                            <a:schemeClr val="dk1"/>
                          </a:solidFill>
                          <a:latin typeface="+mn-lt"/>
                          <a:ea typeface="+mn-ea"/>
                          <a:cs typeface="+mn-cs"/>
                        </a:rPr>
                        <a:t>Median prior </a:t>
                      </a:r>
                      <a:r>
                        <a:rPr lang="en-GB" sz="1200" b="1" kern="1200" dirty="0" err="1">
                          <a:solidFill>
                            <a:schemeClr val="dk1"/>
                          </a:solidFill>
                          <a:latin typeface="+mn-lt"/>
                          <a:ea typeface="+mn-ea"/>
                          <a:cs typeface="+mn-cs"/>
                        </a:rPr>
                        <a:t>LoT</a:t>
                      </a:r>
                      <a:r>
                        <a:rPr lang="en-GB" sz="1200" b="1" kern="1200" dirty="0">
                          <a:solidFill>
                            <a:schemeClr val="dk1"/>
                          </a:solidFill>
                          <a:latin typeface="+mn-lt"/>
                          <a:ea typeface="+mn-ea"/>
                          <a:cs typeface="+mn-cs"/>
                        </a:rPr>
                        <a:t>, n (range)</a:t>
                      </a:r>
                    </a:p>
                  </a:txBody>
                  <a:tcPr marL="91416" marR="0" marT="18288" marB="18288" anchor="ctr">
                    <a:lnL>
                      <a:noFill/>
                    </a:lnL>
                    <a:lnR w="12700" cap="flat" cmpd="sng" algn="ctr">
                      <a:solidFill>
                        <a:srgbClr val="595454"/>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2</a:t>
                      </a:r>
                      <a:br>
                        <a:rPr lang="en-GB" sz="1200" b="1">
                          <a:solidFill>
                            <a:schemeClr val="tx1"/>
                          </a:solidFill>
                          <a:latin typeface="+mn-lt"/>
                        </a:rPr>
                      </a:br>
                      <a:r>
                        <a:rPr lang="en-GB" sz="1200" b="1">
                          <a:solidFill>
                            <a:schemeClr val="tx1"/>
                          </a:solidFill>
                          <a:latin typeface="+mn-lt"/>
                        </a:rPr>
                        <a:t>(1–9)</a:t>
                      </a:r>
                    </a:p>
                  </a:txBody>
                  <a:tcPr marT="18288" marB="18288" anchor="ctr">
                    <a:lnL w="12700" cap="flat" cmpd="sng" algn="ctr">
                      <a:solidFill>
                        <a:srgbClr val="595454"/>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2</a:t>
                      </a:r>
                      <a:br>
                        <a:rPr lang="en-GB" sz="1200" b="1">
                          <a:solidFill>
                            <a:schemeClr val="tx1"/>
                          </a:solidFill>
                          <a:latin typeface="+mn-lt"/>
                        </a:rPr>
                      </a:br>
                      <a:r>
                        <a:rPr lang="en-GB" sz="1200" b="1">
                          <a:solidFill>
                            <a:schemeClr val="tx1"/>
                          </a:solidFill>
                          <a:latin typeface="+mn-lt"/>
                        </a:rPr>
                        <a:t>(1–9)</a:t>
                      </a:r>
                    </a:p>
                  </a:txBody>
                  <a:tcPr marT="18288" marB="18288" anchor="ctr">
                    <a:lnL w="12700" cap="flat" cmpd="sng" algn="ctr">
                      <a:noFill/>
                      <a:prstDash val="solid"/>
                      <a:round/>
                      <a:headEnd type="none" w="med" len="med"/>
                      <a:tailEnd type="none" w="med" len="med"/>
                    </a:lnL>
                    <a:lnR w="12700" cap="flat" cmpd="sng" algn="ctr">
                      <a:solidFill>
                        <a:srgbClr val="595454"/>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2</a:t>
                      </a:r>
                    </a:p>
                    <a:p>
                      <a:pPr algn="ctr">
                        <a:lnSpc>
                          <a:spcPct val="95000"/>
                        </a:lnSpc>
                      </a:pPr>
                      <a:r>
                        <a:rPr lang="en-GB" sz="1200" b="1">
                          <a:solidFill>
                            <a:schemeClr val="tx1"/>
                          </a:solidFill>
                          <a:latin typeface="+mn-lt"/>
                        </a:rPr>
                        <a:t>(1–2)</a:t>
                      </a:r>
                    </a:p>
                  </a:txBody>
                  <a:tcPr marT="18288" marB="18288" anchor="ctr">
                    <a:lnL w="12700" cap="flat" cmpd="sng" algn="ctr">
                      <a:solidFill>
                        <a:srgbClr val="595454"/>
                      </a:solidFill>
                      <a:prstDash val="solid"/>
                      <a:round/>
                      <a:headEnd type="none" w="med" len="med"/>
                      <a:tailEnd type="none" w="med" len="med"/>
                    </a:lnL>
                    <a:lnR w="12700" cap="flat" cmpd="sng" algn="ctr">
                      <a:solidFill>
                        <a:srgbClr val="595454"/>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3</a:t>
                      </a:r>
                    </a:p>
                    <a:p>
                      <a:pPr algn="ctr">
                        <a:lnSpc>
                          <a:spcPct val="95000"/>
                        </a:lnSpc>
                      </a:pPr>
                      <a:r>
                        <a:rPr lang="en-GB" sz="1200" b="1">
                          <a:solidFill>
                            <a:schemeClr val="tx1"/>
                          </a:solidFill>
                          <a:latin typeface="+mn-lt"/>
                        </a:rPr>
                        <a:t>(2-4)</a:t>
                      </a:r>
                    </a:p>
                  </a:txBody>
                  <a:tcPr marT="18288" marB="18288" anchor="ctr">
                    <a:lnL w="12700" cap="flat" cmpd="sng" algn="ctr">
                      <a:solidFill>
                        <a:srgbClr val="595454"/>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3</a:t>
                      </a:r>
                    </a:p>
                    <a:p>
                      <a:pPr algn="ctr">
                        <a:lnSpc>
                          <a:spcPct val="95000"/>
                        </a:lnSpc>
                      </a:pPr>
                      <a:r>
                        <a:rPr lang="en-GB" sz="1200" b="1">
                          <a:solidFill>
                            <a:schemeClr val="tx1"/>
                          </a:solidFill>
                          <a:latin typeface="+mn-lt"/>
                        </a:rPr>
                        <a:t>(2-4)</a:t>
                      </a:r>
                    </a:p>
                  </a:txBody>
                  <a:tcPr marT="18288" marB="18288" anchor="ctr">
                    <a:lnL w="12700" cap="flat" cmpd="sng" algn="ctr">
                      <a:noFill/>
                      <a:prstDash val="solid"/>
                      <a:round/>
                      <a:headEnd type="none" w="med" len="med"/>
                      <a:tailEnd type="none" w="med" len="med"/>
                    </a:lnL>
                    <a:lnR w="12700" cap="flat" cmpd="sng" algn="ctr">
                      <a:solidFill>
                        <a:srgbClr val="595454"/>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NR</a:t>
                      </a:r>
                    </a:p>
                  </a:txBody>
                  <a:tcPr marT="18288" marB="18288" anchor="ctr">
                    <a:lnL w="12700" cap="flat" cmpd="sng" algn="ctr">
                      <a:solidFill>
                        <a:srgbClr val="595454"/>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NR</a:t>
                      </a:r>
                    </a:p>
                  </a:txBody>
                  <a:tcPr marT="18288" marB="18288" anchor="ctr">
                    <a:lnL w="12700" cap="flat" cmpd="sng" algn="ctr">
                      <a:noFill/>
                      <a:prstDash val="solid"/>
                      <a:round/>
                      <a:headEnd type="none" w="med" len="med"/>
                      <a:tailEnd type="none" w="med" len="med"/>
                    </a:lnL>
                    <a:lnR w="12700" cap="flat" cmpd="sng" algn="ctr">
                      <a:solidFill>
                        <a:srgbClr val="595454"/>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5702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95000"/>
                        </a:lnSpc>
                      </a:pPr>
                      <a:r>
                        <a:rPr lang="en-GB" sz="1200" b="1" kern="1200" dirty="0">
                          <a:solidFill>
                            <a:schemeClr val="dk1"/>
                          </a:solidFill>
                          <a:latin typeface="+mn-lt"/>
                          <a:ea typeface="+mn-ea"/>
                          <a:cs typeface="+mn-cs"/>
                        </a:rPr>
                        <a:t>R refractory, %</a:t>
                      </a:r>
                    </a:p>
                  </a:txBody>
                  <a:tcPr marL="91416" marR="0" marT="18288" marB="18288" anchor="ctr">
                    <a:lnL>
                      <a:noFill/>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dirty="0">
                          <a:solidFill>
                            <a:schemeClr val="tx1"/>
                          </a:solidFill>
                          <a:latin typeface="+mn-lt"/>
                        </a:rPr>
                        <a:t>76.9</a:t>
                      </a:r>
                    </a:p>
                  </a:txBody>
                  <a:tcPr marT="18288" marB="18288" anchor="ctr">
                    <a:lnL w="12700" cap="flat" cmpd="sng" algn="ctr">
                      <a:solidFill>
                        <a:srgbClr val="59545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74.4</a:t>
                      </a:r>
                    </a:p>
                  </a:txBody>
                  <a:tcPr marT="18288" marB="18288" anchor="ctr">
                    <a:lnL w="12700" cap="flat" cmpd="sng" algn="ctr">
                      <a:noFill/>
                      <a:prstDash val="solid"/>
                      <a:round/>
                      <a:headEnd type="none" w="med" len="med"/>
                      <a:tailEnd type="none" w="med" len="med"/>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kern="1200">
                          <a:solidFill>
                            <a:schemeClr val="dk1"/>
                          </a:solidFill>
                          <a:latin typeface="+mn-lt"/>
                          <a:ea typeface="+mn-ea"/>
                          <a:cs typeface="+mn-cs"/>
                        </a:rPr>
                        <a:t>100</a:t>
                      </a:r>
                    </a:p>
                  </a:txBody>
                  <a:tcPr marT="18288" marB="18288" anchor="ctr">
                    <a:lnL w="12700" cap="flat" cmpd="sng" algn="ctr">
                      <a:solidFill>
                        <a:srgbClr val="595454"/>
                      </a:solidFill>
                      <a:prstDash val="solid"/>
                      <a:round/>
                      <a:headEnd type="none" w="med" len="med"/>
                      <a:tailEnd type="none" w="med" len="med"/>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kern="1200">
                          <a:solidFill>
                            <a:schemeClr val="dk1"/>
                          </a:solidFill>
                          <a:latin typeface="+mn-lt"/>
                          <a:ea typeface="+mn-ea"/>
                          <a:cs typeface="+mn-cs"/>
                        </a:rPr>
                        <a:t>73</a:t>
                      </a:r>
                    </a:p>
                  </a:txBody>
                  <a:tcPr marT="18288" marB="18288" anchor="ctr">
                    <a:lnL w="12700" cap="flat" cmpd="sng" algn="ctr">
                      <a:solidFill>
                        <a:srgbClr val="59545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kern="1200">
                          <a:solidFill>
                            <a:schemeClr val="dk1"/>
                          </a:solidFill>
                          <a:latin typeface="+mn-lt"/>
                          <a:ea typeface="+mn-ea"/>
                          <a:cs typeface="+mn-cs"/>
                        </a:rPr>
                        <a:t>79</a:t>
                      </a:r>
                    </a:p>
                  </a:txBody>
                  <a:tcPr marT="18288" marB="18288" anchor="ctr">
                    <a:lnL w="12700" cap="flat" cmpd="sng" algn="ctr">
                      <a:noFill/>
                      <a:prstDash val="solid"/>
                      <a:round/>
                      <a:headEnd type="none" w="med" len="med"/>
                      <a:tailEnd type="none" w="med" len="med"/>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kern="1200">
                          <a:solidFill>
                            <a:schemeClr val="dk1"/>
                          </a:solidFill>
                          <a:latin typeface="+mn-lt"/>
                          <a:ea typeface="+mn-ea"/>
                          <a:cs typeface="+mn-cs"/>
                        </a:rPr>
                        <a:t>100</a:t>
                      </a:r>
                    </a:p>
                  </a:txBody>
                  <a:tcPr marT="18288" marB="18288" anchor="ctr">
                    <a:lnL w="12700" cap="flat" cmpd="sng" algn="ctr">
                      <a:solidFill>
                        <a:srgbClr val="59545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kern="1200">
                          <a:solidFill>
                            <a:schemeClr val="dk1"/>
                          </a:solidFill>
                          <a:latin typeface="+mn-lt"/>
                          <a:ea typeface="+mn-ea"/>
                          <a:cs typeface="+mn-cs"/>
                        </a:rPr>
                        <a:t>100</a:t>
                      </a:r>
                    </a:p>
                  </a:txBody>
                  <a:tcPr marT="18288" marB="18288" anchor="ctr">
                    <a:lnL w="12700" cap="flat" cmpd="sng" algn="ctr">
                      <a:noFill/>
                      <a:prstDash val="solid"/>
                      <a:round/>
                      <a:headEnd type="none" w="med" len="med"/>
                      <a:tailEnd type="none" w="med" len="med"/>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63690">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nSpc>
                          <a:spcPct val="95000"/>
                        </a:lnSpc>
                      </a:pPr>
                      <a:r>
                        <a:rPr lang="en-GB" sz="1200" b="1" kern="1200" dirty="0">
                          <a:solidFill>
                            <a:schemeClr val="dk1"/>
                          </a:solidFill>
                          <a:latin typeface="+mn-lt"/>
                          <a:ea typeface="+mn-ea"/>
                          <a:cs typeface="+mn-cs"/>
                        </a:rPr>
                        <a:t>Anti-CD38 refractory, %</a:t>
                      </a:r>
                    </a:p>
                  </a:txBody>
                  <a:tcPr marL="91416" marR="0" marT="18288" marB="18288" anchor="ctr">
                    <a:lnL>
                      <a:noFill/>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85.3</a:t>
                      </a:r>
                    </a:p>
                  </a:txBody>
                  <a:tcPr marT="18288" marB="18288" anchor="ctr">
                    <a:lnL w="12700" cap="flat" cmpd="sng" algn="ctr">
                      <a:solidFill>
                        <a:srgbClr val="59545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algn="ctr">
                        <a:lnSpc>
                          <a:spcPct val="95000"/>
                        </a:lnSpc>
                      </a:pPr>
                      <a:r>
                        <a:rPr lang="en-GB" sz="1200" b="1">
                          <a:solidFill>
                            <a:schemeClr val="tx1"/>
                          </a:solidFill>
                          <a:latin typeface="+mn-lt"/>
                        </a:rPr>
                        <a:t>86.1</a:t>
                      </a:r>
                    </a:p>
                  </a:txBody>
                  <a:tcPr marT="18288" marB="18288" anchor="ctr">
                    <a:lnL w="12700" cap="flat" cmpd="sng" algn="ctr">
                      <a:noFill/>
                      <a:prstDash val="solid"/>
                      <a:round/>
                      <a:headEnd type="none" w="med" len="med"/>
                      <a:tailEnd type="none" w="med" len="med"/>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GB" sz="1200" b="1" kern="1200">
                          <a:solidFill>
                            <a:schemeClr val="dk1"/>
                          </a:solidFill>
                          <a:latin typeface="+mn-lt"/>
                          <a:ea typeface="+mn-ea"/>
                          <a:cs typeface="+mn-cs"/>
                        </a:rPr>
                        <a:t>75</a:t>
                      </a:r>
                    </a:p>
                  </a:txBody>
                  <a:tcPr marL="72000" marR="72000" marT="18288" marB="18288" anchor="ctr">
                    <a:lnL w="12700" cap="flat" cmpd="sng" algn="ctr">
                      <a:solidFill>
                        <a:srgbClr val="595454"/>
                      </a:solidFill>
                      <a:prstDash val="solid"/>
                      <a:round/>
                      <a:headEnd type="none" w="med" len="med"/>
                      <a:tailEnd type="none" w="med" len="med"/>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GB" sz="1200" b="1" kern="1200" dirty="0">
                          <a:solidFill>
                            <a:schemeClr val="dk1"/>
                          </a:solidFill>
                          <a:latin typeface="+mn-lt"/>
                          <a:ea typeface="+mn-ea"/>
                          <a:cs typeface="+mn-cs"/>
                        </a:rPr>
                        <a:t>95</a:t>
                      </a:r>
                    </a:p>
                  </a:txBody>
                  <a:tcPr marL="72000" marR="72000" marT="18288" marB="18288" anchor="ctr">
                    <a:lnL w="12700" cap="flat" cmpd="sng" algn="ctr">
                      <a:solidFill>
                        <a:srgbClr val="59545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GB" sz="1200" b="1" kern="1200" dirty="0">
                          <a:solidFill>
                            <a:schemeClr val="dk1"/>
                          </a:solidFill>
                          <a:latin typeface="+mn-lt"/>
                          <a:ea typeface="+mn-ea"/>
                          <a:cs typeface="+mn-cs"/>
                        </a:rPr>
                        <a:t>94</a:t>
                      </a:r>
                    </a:p>
                  </a:txBody>
                  <a:tcPr marL="72000" marR="72000" marT="18288" marB="18288" anchor="ctr">
                    <a:lnL w="12700" cap="flat" cmpd="sng" algn="ctr">
                      <a:noFill/>
                      <a:prstDash val="solid"/>
                      <a:round/>
                      <a:headEnd type="none" w="med" len="med"/>
                      <a:tailEnd type="none" w="med" len="med"/>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GB" sz="1200" b="1" kern="1200">
                          <a:solidFill>
                            <a:schemeClr val="dk1"/>
                          </a:solidFill>
                          <a:latin typeface="+mn-lt"/>
                          <a:ea typeface="+mn-ea"/>
                          <a:cs typeface="+mn-cs"/>
                        </a:rPr>
                        <a:t>83.3</a:t>
                      </a:r>
                    </a:p>
                  </a:txBody>
                  <a:tcPr marL="72000" marR="72000" marT="18288" marB="18288" anchor="ctr">
                    <a:lnL w="12700" cap="flat" cmpd="sng" algn="ctr">
                      <a:solidFill>
                        <a:srgbClr val="59545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Trebuchet MS" panose="020B0603020202020204"/>
                        </a:defRPr>
                      </a:lvl1pPr>
                      <a:lvl2pPr marL="457200" algn="l" defTabSz="914400" rtl="0" eaLnBrk="1" latinLnBrk="0" hangingPunct="1">
                        <a:defRPr sz="1800" kern="1200">
                          <a:solidFill>
                            <a:schemeClr val="dk1"/>
                          </a:solidFill>
                          <a:latin typeface="Trebuchet MS" panose="020B0603020202020204"/>
                        </a:defRPr>
                      </a:lvl2pPr>
                      <a:lvl3pPr marL="914400" algn="l" defTabSz="914400" rtl="0" eaLnBrk="1" latinLnBrk="0" hangingPunct="1">
                        <a:defRPr sz="1800" kern="1200">
                          <a:solidFill>
                            <a:schemeClr val="dk1"/>
                          </a:solidFill>
                          <a:latin typeface="Trebuchet MS" panose="020B0603020202020204"/>
                        </a:defRPr>
                      </a:lvl3pPr>
                      <a:lvl4pPr marL="1371600" algn="l" defTabSz="914400" rtl="0" eaLnBrk="1" latinLnBrk="0" hangingPunct="1">
                        <a:defRPr sz="1800" kern="1200">
                          <a:solidFill>
                            <a:schemeClr val="dk1"/>
                          </a:solidFill>
                          <a:latin typeface="Trebuchet MS" panose="020B0603020202020204"/>
                        </a:defRPr>
                      </a:lvl4pPr>
                      <a:lvl5pPr marL="1828800" algn="l" defTabSz="914400" rtl="0" eaLnBrk="1" latinLnBrk="0" hangingPunct="1">
                        <a:defRPr sz="1800" kern="1200">
                          <a:solidFill>
                            <a:schemeClr val="dk1"/>
                          </a:solidFill>
                          <a:latin typeface="Trebuchet MS" panose="020B0603020202020204"/>
                        </a:defRPr>
                      </a:lvl5pPr>
                      <a:lvl6pPr marL="2286000" algn="l" defTabSz="914400" rtl="0" eaLnBrk="1" latinLnBrk="0" hangingPunct="1">
                        <a:defRPr sz="1800" kern="1200">
                          <a:solidFill>
                            <a:schemeClr val="dk1"/>
                          </a:solidFill>
                          <a:latin typeface="Trebuchet MS" panose="020B0603020202020204"/>
                        </a:defRPr>
                      </a:lvl6pPr>
                      <a:lvl7pPr marL="2743200" algn="l" defTabSz="914400" rtl="0" eaLnBrk="1" latinLnBrk="0" hangingPunct="1">
                        <a:defRPr sz="1800" kern="1200">
                          <a:solidFill>
                            <a:schemeClr val="dk1"/>
                          </a:solidFill>
                          <a:latin typeface="Trebuchet MS" panose="020B0603020202020204"/>
                        </a:defRPr>
                      </a:lvl7pPr>
                      <a:lvl8pPr marL="3200400" algn="l" defTabSz="914400" rtl="0" eaLnBrk="1" latinLnBrk="0" hangingPunct="1">
                        <a:defRPr sz="1800" kern="1200">
                          <a:solidFill>
                            <a:schemeClr val="dk1"/>
                          </a:solidFill>
                          <a:latin typeface="Trebuchet MS" panose="020B0603020202020204"/>
                        </a:defRPr>
                      </a:lvl8pPr>
                      <a:lvl9pPr marL="3657600" algn="l" defTabSz="914400" rtl="0" eaLnBrk="1" latinLnBrk="0" hangingPunct="1">
                        <a:defRPr sz="1800" kern="1200">
                          <a:solidFill>
                            <a:schemeClr val="dk1"/>
                          </a:solidFill>
                          <a:latin typeface="Trebuchet MS" panose="020B0603020202020204"/>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en-GB" sz="1200" b="1" kern="1200" dirty="0">
                          <a:solidFill>
                            <a:schemeClr val="dk1"/>
                          </a:solidFill>
                          <a:latin typeface="+mn-lt"/>
                          <a:ea typeface="+mn-ea"/>
                          <a:cs typeface="+mn-cs"/>
                        </a:rPr>
                        <a:t>90.5</a:t>
                      </a:r>
                    </a:p>
                  </a:txBody>
                  <a:tcPr marL="72000" marR="72000" marT="18288" marB="18288" anchor="ctr">
                    <a:lnL w="12700" cap="flat" cmpd="sng" algn="ctr">
                      <a:noFill/>
                      <a:prstDash val="solid"/>
                      <a:round/>
                      <a:headEnd type="none" w="med" len="med"/>
                      <a:tailEnd type="none" w="med" len="med"/>
                    </a:lnL>
                    <a:lnR w="1270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grpSp>
        <p:nvGrpSpPr>
          <p:cNvPr id="41" name="Group 40"/>
          <p:cNvGrpSpPr/>
          <p:nvPr/>
        </p:nvGrpSpPr>
        <p:grpSpPr>
          <a:xfrm>
            <a:off x="236378" y="1811204"/>
            <a:ext cx="11694366" cy="4516788"/>
            <a:chOff x="236378" y="1811204"/>
            <a:chExt cx="11694366" cy="4516788"/>
          </a:xfrm>
        </p:grpSpPr>
        <p:sp>
          <p:nvSpPr>
            <p:cNvPr id="525" name="TextBox 524"/>
            <p:cNvSpPr txBox="1"/>
            <p:nvPr/>
          </p:nvSpPr>
          <p:spPr>
            <a:xfrm>
              <a:off x="236378" y="5851266"/>
              <a:ext cx="11694366" cy="476726"/>
            </a:xfrm>
            <a:prstGeom prst="roundRect">
              <a:avLst/>
            </a:prstGeom>
            <a:noFill/>
            <a:ln>
              <a:noFill/>
            </a:ln>
          </p:spPr>
          <p:style>
            <a:lnRef idx="2">
              <a:schemeClr val="accent4"/>
            </a:lnRef>
            <a:fillRef idx="1">
              <a:schemeClr val="lt1"/>
            </a:fillRef>
            <a:effectRef idx="0">
              <a:schemeClr val="accent4"/>
            </a:effectRef>
            <a:fontRef idx="minor">
              <a:schemeClr val="dk1"/>
            </a:fontRef>
          </p:style>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a:ea typeface="+mn-ea"/>
                  <a:cs typeface="+mn-cs"/>
                </a:rPr>
                <a:t>Trials are not intended for direct comparison. Side-by-side data are presented solely to summarize information.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30000" noProof="0" dirty="0">
                  <a:ln>
                    <a:noFill/>
                  </a:ln>
                  <a:solidFill>
                    <a:srgbClr val="000000"/>
                  </a:solidFill>
                  <a:effectLst/>
                  <a:uLnTx/>
                  <a:uFillTx/>
                  <a:latin typeface="Arial"/>
                  <a:ea typeface="+mn-ea"/>
                  <a:cs typeface="+mn-cs"/>
                </a:rPr>
                <a:t>a</a:t>
              </a:r>
              <a:r>
                <a:rPr kumimoji="0" lang="en-US" sz="1100" b="1" i="0" u="none" strike="noStrike" kern="1200" cap="none" spc="0" normalizeH="0" baseline="0" noProof="0" dirty="0">
                  <a:ln>
                    <a:noFill/>
                  </a:ln>
                  <a:solidFill>
                    <a:srgbClr val="000000"/>
                  </a:solidFill>
                  <a:effectLst/>
                  <a:uLnTx/>
                  <a:uFillTx/>
                  <a:latin typeface="Arial"/>
                  <a:ea typeface="+mn-ea"/>
                  <a:cs typeface="+mn-cs"/>
                </a:rPr>
                <a:t>77% of patients received prior anti-CD38 mAb in the SELECT trial. </a:t>
              </a:r>
            </a:p>
          </p:txBody>
        </p:sp>
        <p:graphicFrame>
          <p:nvGraphicFramePr>
            <p:cNvPr id="2" name="Chart 1"/>
            <p:cNvGraphicFramePr/>
            <p:nvPr/>
          </p:nvGraphicFramePr>
          <p:xfrm>
            <a:off x="1846384" y="2355698"/>
            <a:ext cx="2166587" cy="3377173"/>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rot="16200000">
              <a:off x="579229" y="3263856"/>
              <a:ext cx="1701107"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00" b="1" i="0" u="none" strike="noStrike" kern="1200" baseline="0">
                  <a:solidFill>
                    <a:srgbClr val="595454"/>
                  </a:solidFill>
                  <a:latin typeface="+mn-lt"/>
                  <a:ea typeface="+mn-ea"/>
                  <a:cs typeface="+mn-cs"/>
                </a:defRPr>
              </a:pPr>
              <a:r>
                <a:rPr kumimoji="0" lang="en-US" sz="1200" b="1" i="0" u="none" strike="noStrike" kern="1200" cap="none" spc="0" normalizeH="0" baseline="0" noProof="0" dirty="0">
                  <a:ln>
                    <a:noFill/>
                  </a:ln>
                  <a:solidFill>
                    <a:srgbClr val="595454"/>
                  </a:solidFill>
                  <a:effectLst/>
                  <a:uLnTx/>
                  <a:uFillTx/>
                  <a:latin typeface="Arial"/>
                  <a:ea typeface="MS PGothic" charset="0"/>
                  <a:cs typeface="Arial" panose="020B0604020202020204" pitchFamily="34" charset="0"/>
                </a:rPr>
                <a:t>Median PFS, months</a:t>
              </a:r>
            </a:p>
          </p:txBody>
        </p:sp>
        <p:cxnSp>
          <p:nvCxnSpPr>
            <p:cNvPr id="6" name="Straight Connector 5"/>
            <p:cNvCxnSpPr/>
            <p:nvPr/>
          </p:nvCxnSpPr>
          <p:spPr>
            <a:xfrm>
              <a:off x="2573873" y="2951160"/>
              <a:ext cx="1018800" cy="0"/>
            </a:xfrm>
            <a:prstGeom prst="line">
              <a:avLst/>
            </a:prstGeom>
            <a:noFill/>
            <a:ln w="19050" cap="sq" cmpd="sng" algn="ctr">
              <a:solidFill>
                <a:srgbClr val="595454"/>
              </a:solidFill>
              <a:prstDash val="solid"/>
            </a:ln>
            <a:effectLst/>
          </p:spPr>
        </p:cxnSp>
        <p:cxnSp>
          <p:nvCxnSpPr>
            <p:cNvPr id="9" name="Straight Connector 8"/>
            <p:cNvCxnSpPr/>
            <p:nvPr/>
          </p:nvCxnSpPr>
          <p:spPr>
            <a:xfrm flipH="1">
              <a:off x="3594970" y="2951159"/>
              <a:ext cx="7" cy="288000"/>
            </a:xfrm>
            <a:prstGeom prst="line">
              <a:avLst/>
            </a:prstGeom>
            <a:noFill/>
            <a:ln w="19050" cap="sq" cmpd="sng" algn="ctr">
              <a:solidFill>
                <a:srgbClr val="595454"/>
              </a:solidFill>
              <a:prstDash val="solid"/>
            </a:ln>
            <a:effectLst/>
          </p:spPr>
        </p:cxnSp>
        <p:cxnSp>
          <p:nvCxnSpPr>
            <p:cNvPr id="10" name="Straight Connector 9"/>
            <p:cNvCxnSpPr/>
            <p:nvPr/>
          </p:nvCxnSpPr>
          <p:spPr>
            <a:xfrm>
              <a:off x="2572381" y="2951160"/>
              <a:ext cx="0" cy="936000"/>
            </a:xfrm>
            <a:prstGeom prst="line">
              <a:avLst/>
            </a:prstGeom>
            <a:noFill/>
            <a:ln w="19050" cap="sq" cmpd="sng" algn="ctr">
              <a:solidFill>
                <a:srgbClr val="595454"/>
              </a:solidFill>
              <a:prstDash val="solid"/>
            </a:ln>
            <a:effectLst/>
          </p:spPr>
        </p:cxnSp>
        <p:sp>
          <p:nvSpPr>
            <p:cNvPr id="12" name="TextBox 18"/>
            <p:cNvSpPr txBox="1"/>
            <p:nvPr/>
          </p:nvSpPr>
          <p:spPr>
            <a:xfrm>
              <a:off x="2649956" y="2634210"/>
              <a:ext cx="86433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HR: 0.48</a:t>
              </a:r>
            </a:p>
          </p:txBody>
        </p:sp>
        <p:sp>
          <p:nvSpPr>
            <p:cNvPr id="14" name="TextBox 13"/>
            <p:cNvSpPr txBox="1"/>
            <p:nvPr/>
          </p:nvSpPr>
          <p:spPr>
            <a:xfrm>
              <a:off x="2224231" y="1811204"/>
              <a:ext cx="1788726" cy="530915"/>
            </a:xfrm>
            <a:prstGeom prst="rect">
              <a:avLst/>
            </a:prstGeom>
            <a:noFill/>
          </p:spPr>
          <p:txBody>
            <a:bodyPr wrap="square">
              <a:spAutoFit/>
            </a:bodyPr>
            <a:lstStyle/>
            <a:p>
              <a:pPr marL="0" marR="0" lvl="0" indent="0" algn="ctr" defTabSz="1219200" rtl="0" eaLnBrk="1" fontAlgn="auto" latinLnBrk="0" hangingPunct="1">
                <a:lnSpc>
                  <a:spcPct val="95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t>SUCCESSOR-2</a:t>
              </a:r>
              <a:br>
                <a:rPr kumimoji="0" lang="en-GB" sz="16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br>
              <a:r>
                <a:rPr kumimoji="0" lang="en-GB" sz="14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t>ITT</a:t>
              </a:r>
              <a:endParaRPr kumimoji="0" lang="en-GB" sz="16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endParaRPr>
            </a:p>
          </p:txBody>
        </p:sp>
        <p:sp>
          <p:nvSpPr>
            <p:cNvPr id="17" name="TextBox 16"/>
            <p:cNvSpPr txBox="1"/>
            <p:nvPr/>
          </p:nvSpPr>
          <p:spPr>
            <a:xfrm>
              <a:off x="4432814" y="1811204"/>
              <a:ext cx="1242784" cy="553998"/>
            </a:xfrm>
            <a:prstGeom prst="rect">
              <a:avLst/>
            </a:prstGeom>
            <a:noFill/>
          </p:spPr>
          <p:txBody>
            <a:bodyPr wrap="square">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t>SELECT</a:t>
              </a:r>
              <a:r>
                <a:rPr kumimoji="0" lang="en-GB" sz="1600" b="1" i="0" u="none" strike="noStrike" kern="1200" cap="none" spc="0" normalizeH="0" baseline="30000" noProof="0" dirty="0">
                  <a:ln>
                    <a:noFill/>
                  </a:ln>
                  <a:solidFill>
                    <a:srgbClr val="000000"/>
                  </a:solidFill>
                  <a:effectLst/>
                  <a:uLnTx/>
                  <a:uFillTx/>
                  <a:latin typeface="Arial"/>
                  <a:ea typeface="MS PGothic" charset="0"/>
                  <a:cs typeface="Arial" panose="020B0604020202020204" pitchFamily="34" charset="0"/>
                </a:rPr>
                <a:t>1</a:t>
              </a:r>
            </a:p>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t>ITT</a:t>
              </a:r>
              <a:endParaRPr kumimoji="0" lang="en-US" sz="14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endParaRPr>
            </a:p>
          </p:txBody>
        </p:sp>
        <p:sp>
          <p:nvSpPr>
            <p:cNvPr id="18" name="TextBox 17"/>
            <p:cNvSpPr txBox="1"/>
            <p:nvPr/>
          </p:nvSpPr>
          <p:spPr>
            <a:xfrm>
              <a:off x="6055681" y="1811204"/>
              <a:ext cx="1416856" cy="530915"/>
            </a:xfrm>
            <a:prstGeom prst="rect">
              <a:avLst/>
            </a:prstGeom>
            <a:noFill/>
          </p:spPr>
          <p:txBody>
            <a:bodyPr wrap="square">
              <a:spAutoFit/>
            </a:bodyPr>
            <a:lstStyle/>
            <a:p>
              <a:pPr marL="0" marR="0" lvl="0" indent="0" algn="ctr" defTabSz="1219200" rtl="0" eaLnBrk="1" fontAlgn="auto" latinLnBrk="0" hangingPunct="1">
                <a:lnSpc>
                  <a:spcPct val="95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t>KARMMA-3</a:t>
              </a:r>
              <a:r>
                <a:rPr kumimoji="0" lang="en-GB" sz="1600" b="1" i="0" u="none" strike="noStrike" kern="1200" cap="none" spc="0" normalizeH="0" baseline="30000" noProof="0" dirty="0">
                  <a:ln>
                    <a:noFill/>
                  </a:ln>
                  <a:solidFill>
                    <a:srgbClr val="000000"/>
                  </a:solidFill>
                  <a:effectLst/>
                  <a:uLnTx/>
                  <a:uFillTx/>
                  <a:latin typeface="Arial"/>
                  <a:ea typeface="MS PGothic" charset="0"/>
                  <a:cs typeface="Arial" panose="020B0604020202020204" pitchFamily="34" charset="0"/>
                </a:rPr>
                <a:t>2</a:t>
              </a:r>
            </a:p>
            <a:p>
              <a:pPr marL="0" marR="0" lvl="0" indent="0" algn="ctr" defTabSz="1219200" rtl="0" eaLnBrk="1" fontAlgn="auto" latinLnBrk="0" hangingPunct="1">
                <a:lnSpc>
                  <a:spcPct val="95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t>ITT</a:t>
              </a:r>
            </a:p>
          </p:txBody>
        </p:sp>
        <p:sp>
          <p:nvSpPr>
            <p:cNvPr id="19" name="TextBox 18"/>
            <p:cNvSpPr txBox="1"/>
            <p:nvPr/>
          </p:nvSpPr>
          <p:spPr>
            <a:xfrm>
              <a:off x="8046545" y="1811204"/>
              <a:ext cx="2310631" cy="560153"/>
            </a:xfrm>
            <a:prstGeom prst="rect">
              <a:avLst/>
            </a:prstGeom>
            <a:noFill/>
          </p:spPr>
          <p:txBody>
            <a:bodyPr wrap="square">
              <a:spAutoFit/>
            </a:bodyPr>
            <a:lstStyle/>
            <a:p>
              <a:pPr marL="0" marR="0" lvl="0" indent="0" algn="ctr" defTabSz="1219200" rtl="0" eaLnBrk="1" fontAlgn="auto" latinLnBrk="0" hangingPunct="1">
                <a:lnSpc>
                  <a:spcPct val="95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t>CARTITUDE-4</a:t>
              </a:r>
              <a:r>
                <a:rPr kumimoji="0" lang="en-GB" sz="1600" b="1" i="0" u="none" strike="noStrike" kern="1200" cap="none" spc="0" normalizeH="0" baseline="30000" noProof="0" dirty="0">
                  <a:ln>
                    <a:noFill/>
                  </a:ln>
                  <a:solidFill>
                    <a:srgbClr val="000000"/>
                  </a:solidFill>
                  <a:effectLst/>
                  <a:uLnTx/>
                  <a:uFillTx/>
                  <a:latin typeface="Arial"/>
                  <a:ea typeface="MS PGothic" charset="0"/>
                  <a:cs typeface="Arial" panose="020B0604020202020204" pitchFamily="34" charset="0"/>
                </a:rPr>
                <a:t>3</a:t>
              </a:r>
            </a:p>
            <a:p>
              <a:pPr marL="0" marR="0" lvl="0" indent="0" algn="ctr" defTabSz="1219200" rtl="0" eaLnBrk="1" fontAlgn="auto" latinLnBrk="0" hangingPunct="1">
                <a:lnSpc>
                  <a:spcPct val="95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t>Dara-exposed sub-group</a:t>
              </a:r>
              <a:r>
                <a:rPr kumimoji="0" lang="en-GB" sz="1600" b="1" i="0" u="none" strike="noStrike" kern="1200" cap="none" spc="0" normalizeH="0" baseline="0" noProof="0" dirty="0">
                  <a:ln>
                    <a:noFill/>
                  </a:ln>
                  <a:solidFill>
                    <a:srgbClr val="000000"/>
                  </a:solidFill>
                  <a:effectLst/>
                  <a:uLnTx/>
                  <a:uFillTx/>
                  <a:latin typeface="Arial"/>
                  <a:ea typeface="MS PGothic" charset="0"/>
                  <a:cs typeface="Arial" panose="020B0604020202020204" pitchFamily="34" charset="0"/>
                </a:rPr>
                <a:t> </a:t>
              </a:r>
            </a:p>
          </p:txBody>
        </p:sp>
        <p:graphicFrame>
          <p:nvGraphicFramePr>
            <p:cNvPr id="20" name="Chart 19"/>
            <p:cNvGraphicFramePr/>
            <p:nvPr/>
          </p:nvGraphicFramePr>
          <p:xfrm>
            <a:off x="4173601" y="2355219"/>
            <a:ext cx="1225197" cy="3377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p:cNvGraphicFramePr/>
            <p:nvPr/>
          </p:nvGraphicFramePr>
          <p:xfrm>
            <a:off x="5484804" y="2382070"/>
            <a:ext cx="2236892" cy="33771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p:cNvGraphicFramePr/>
            <p:nvPr/>
          </p:nvGraphicFramePr>
          <p:xfrm>
            <a:off x="7874508" y="2348868"/>
            <a:ext cx="2236892" cy="3377173"/>
          </p:xfrm>
          <a:graphic>
            <a:graphicData uri="http://schemas.openxmlformats.org/drawingml/2006/chart">
              <c:chart xmlns:c="http://schemas.openxmlformats.org/drawingml/2006/chart" xmlns:r="http://schemas.openxmlformats.org/officeDocument/2006/relationships" r:id="rId5"/>
            </a:graphicData>
          </a:graphic>
        </p:graphicFrame>
        <p:cxnSp>
          <p:nvCxnSpPr>
            <p:cNvPr id="23" name="Straight Connector 22"/>
            <p:cNvCxnSpPr/>
            <p:nvPr/>
          </p:nvCxnSpPr>
          <p:spPr>
            <a:xfrm>
              <a:off x="6255857" y="2948112"/>
              <a:ext cx="1018800" cy="0"/>
            </a:xfrm>
            <a:prstGeom prst="line">
              <a:avLst/>
            </a:prstGeom>
            <a:noFill/>
            <a:ln w="19050" cap="sq" cmpd="sng" algn="ctr">
              <a:solidFill>
                <a:srgbClr val="595454"/>
              </a:solidFill>
              <a:prstDash val="solid"/>
            </a:ln>
            <a:effectLst/>
          </p:spPr>
        </p:cxnSp>
        <p:cxnSp>
          <p:nvCxnSpPr>
            <p:cNvPr id="24" name="Straight Connector 23"/>
            <p:cNvCxnSpPr/>
            <p:nvPr/>
          </p:nvCxnSpPr>
          <p:spPr>
            <a:xfrm flipH="1">
              <a:off x="7276954" y="2948111"/>
              <a:ext cx="7" cy="468000"/>
            </a:xfrm>
            <a:prstGeom prst="line">
              <a:avLst/>
            </a:prstGeom>
            <a:noFill/>
            <a:ln w="19050" cap="sq" cmpd="sng" algn="ctr">
              <a:solidFill>
                <a:srgbClr val="595454"/>
              </a:solidFill>
              <a:prstDash val="solid"/>
            </a:ln>
            <a:effectLst/>
          </p:spPr>
        </p:cxnSp>
        <p:cxnSp>
          <p:nvCxnSpPr>
            <p:cNvPr id="25" name="Straight Connector 24"/>
            <p:cNvCxnSpPr/>
            <p:nvPr/>
          </p:nvCxnSpPr>
          <p:spPr>
            <a:xfrm>
              <a:off x="6254365" y="2948112"/>
              <a:ext cx="0" cy="1116000"/>
            </a:xfrm>
            <a:prstGeom prst="line">
              <a:avLst/>
            </a:prstGeom>
            <a:noFill/>
            <a:ln w="19050" cap="sq" cmpd="sng" algn="ctr">
              <a:solidFill>
                <a:srgbClr val="595454"/>
              </a:solidFill>
              <a:prstDash val="solid"/>
            </a:ln>
            <a:effectLst/>
          </p:spPr>
        </p:cxnSp>
        <p:sp>
          <p:nvSpPr>
            <p:cNvPr id="26" name="TextBox 18"/>
            <p:cNvSpPr txBox="1"/>
            <p:nvPr/>
          </p:nvSpPr>
          <p:spPr>
            <a:xfrm>
              <a:off x="6331940" y="2631162"/>
              <a:ext cx="86433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HR: 0.49</a:t>
              </a:r>
            </a:p>
          </p:txBody>
        </p:sp>
        <p:cxnSp>
          <p:nvCxnSpPr>
            <p:cNvPr id="27" name="Straight Connector 26"/>
            <p:cNvCxnSpPr/>
            <p:nvPr/>
          </p:nvCxnSpPr>
          <p:spPr>
            <a:xfrm>
              <a:off x="8621105" y="2954208"/>
              <a:ext cx="1018800" cy="0"/>
            </a:xfrm>
            <a:prstGeom prst="line">
              <a:avLst/>
            </a:prstGeom>
            <a:noFill/>
            <a:ln w="19050" cap="sq" cmpd="sng" algn="ctr">
              <a:solidFill>
                <a:srgbClr val="595454"/>
              </a:solidFill>
              <a:prstDash val="solid"/>
            </a:ln>
            <a:effectLst/>
          </p:spPr>
        </p:cxnSp>
        <p:cxnSp>
          <p:nvCxnSpPr>
            <p:cNvPr id="28" name="Straight Connector 27"/>
            <p:cNvCxnSpPr/>
            <p:nvPr/>
          </p:nvCxnSpPr>
          <p:spPr>
            <a:xfrm flipH="1">
              <a:off x="9642202" y="2954207"/>
              <a:ext cx="7" cy="216000"/>
            </a:xfrm>
            <a:prstGeom prst="line">
              <a:avLst/>
            </a:prstGeom>
            <a:noFill/>
            <a:ln w="19050" cap="sq" cmpd="sng" algn="ctr">
              <a:solidFill>
                <a:srgbClr val="595454"/>
              </a:solidFill>
              <a:prstDash val="solid"/>
            </a:ln>
            <a:effectLst/>
          </p:spPr>
        </p:cxnSp>
        <p:cxnSp>
          <p:nvCxnSpPr>
            <p:cNvPr id="29" name="Straight Connector 28"/>
            <p:cNvCxnSpPr/>
            <p:nvPr/>
          </p:nvCxnSpPr>
          <p:spPr>
            <a:xfrm>
              <a:off x="8619613" y="2954208"/>
              <a:ext cx="0" cy="1152000"/>
            </a:xfrm>
            <a:prstGeom prst="line">
              <a:avLst/>
            </a:prstGeom>
            <a:noFill/>
            <a:ln w="19050" cap="sq" cmpd="sng" algn="ctr">
              <a:solidFill>
                <a:srgbClr val="595454"/>
              </a:solidFill>
              <a:prstDash val="solid"/>
            </a:ln>
            <a:effectLst/>
          </p:spPr>
        </p:cxnSp>
        <p:sp>
          <p:nvSpPr>
            <p:cNvPr id="30" name="TextBox 18"/>
            <p:cNvSpPr txBox="1"/>
            <p:nvPr/>
          </p:nvSpPr>
          <p:spPr>
            <a:xfrm>
              <a:off x="8697188" y="2637258"/>
              <a:ext cx="86433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HR: 0.24</a:t>
              </a:r>
            </a:p>
          </p:txBody>
        </p:sp>
        <p:sp>
          <p:nvSpPr>
            <p:cNvPr id="31" name="TextBox 18"/>
            <p:cNvSpPr txBox="1"/>
            <p:nvPr/>
          </p:nvSpPr>
          <p:spPr>
            <a:xfrm>
              <a:off x="4472472" y="4502749"/>
              <a:ext cx="864339"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595454"/>
                  </a:solidFill>
                  <a:effectLst/>
                  <a:uLnTx/>
                  <a:uFillTx/>
                  <a:latin typeface="Arial"/>
                  <a:ea typeface="+mn-ea"/>
                  <a:cs typeface="Arial" panose="020B0604020202020204" pitchFamily="34" charset="0"/>
                </a:rPr>
                <a:t>KPd</a:t>
              </a:r>
            </a:p>
          </p:txBody>
        </p:sp>
        <p:sp>
          <p:nvSpPr>
            <p:cNvPr id="32" name="TextBox 18"/>
            <p:cNvSpPr txBox="1"/>
            <p:nvPr/>
          </p:nvSpPr>
          <p:spPr>
            <a:xfrm>
              <a:off x="2152911" y="4786753"/>
              <a:ext cx="864339"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srgbClr val="000000"/>
                  </a:solidFill>
                  <a:effectLst/>
                  <a:uLnTx/>
                  <a:uFillTx/>
                  <a:latin typeface="Arial"/>
                  <a:ea typeface="+mn-ea"/>
                  <a:cs typeface="Arial" panose="020B0604020202020204" pitchFamily="34" charset="0"/>
                </a:rPr>
                <a:t>N= 191</a:t>
              </a:r>
            </a:p>
          </p:txBody>
        </p:sp>
        <p:sp>
          <p:nvSpPr>
            <p:cNvPr id="33" name="TextBox 18"/>
            <p:cNvSpPr txBox="1"/>
            <p:nvPr/>
          </p:nvSpPr>
          <p:spPr>
            <a:xfrm>
              <a:off x="3101991" y="4786753"/>
              <a:ext cx="864339"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srgbClr val="000000"/>
                  </a:solidFill>
                  <a:effectLst/>
                  <a:uLnTx/>
                  <a:uFillTx/>
                  <a:latin typeface="Arial"/>
                  <a:ea typeface="+mn-ea"/>
                  <a:cs typeface="Arial" panose="020B0604020202020204" pitchFamily="34" charset="0"/>
                </a:rPr>
                <a:t>N = 288</a:t>
              </a:r>
            </a:p>
          </p:txBody>
        </p:sp>
        <p:sp>
          <p:nvSpPr>
            <p:cNvPr id="34" name="TextBox 18"/>
            <p:cNvSpPr txBox="1"/>
            <p:nvPr/>
          </p:nvSpPr>
          <p:spPr>
            <a:xfrm>
              <a:off x="4473357" y="4786753"/>
              <a:ext cx="864339"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N = 52</a:t>
              </a:r>
            </a:p>
          </p:txBody>
        </p:sp>
        <p:sp>
          <p:nvSpPr>
            <p:cNvPr id="35" name="TextBox 18"/>
            <p:cNvSpPr txBox="1"/>
            <p:nvPr/>
          </p:nvSpPr>
          <p:spPr>
            <a:xfrm>
              <a:off x="5810990" y="4786753"/>
              <a:ext cx="864339"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N = 132</a:t>
              </a:r>
            </a:p>
          </p:txBody>
        </p:sp>
        <p:sp>
          <p:nvSpPr>
            <p:cNvPr id="36" name="TextBox 18"/>
            <p:cNvSpPr txBox="1"/>
            <p:nvPr/>
          </p:nvSpPr>
          <p:spPr>
            <a:xfrm>
              <a:off x="6786623" y="4786753"/>
              <a:ext cx="864339"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N = 254</a:t>
              </a:r>
            </a:p>
          </p:txBody>
        </p:sp>
        <p:sp>
          <p:nvSpPr>
            <p:cNvPr id="37" name="TextBox 18"/>
            <p:cNvSpPr txBox="1"/>
            <p:nvPr/>
          </p:nvSpPr>
          <p:spPr>
            <a:xfrm>
              <a:off x="8206493" y="4786753"/>
              <a:ext cx="864339"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000000"/>
                  </a:solidFill>
                  <a:effectLst/>
                  <a:uLnTx/>
                  <a:uFillTx/>
                  <a:latin typeface="Arial"/>
                  <a:ea typeface="+mn-ea"/>
                  <a:cs typeface="Arial" panose="020B0604020202020204" pitchFamily="34" charset="0"/>
                </a:rPr>
                <a:t>N = 54</a:t>
              </a:r>
            </a:p>
          </p:txBody>
        </p:sp>
        <p:sp>
          <p:nvSpPr>
            <p:cNvPr id="38" name="TextBox 18"/>
            <p:cNvSpPr txBox="1"/>
            <p:nvPr/>
          </p:nvSpPr>
          <p:spPr>
            <a:xfrm>
              <a:off x="9185103" y="4786753"/>
              <a:ext cx="864339"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srgbClr val="000000"/>
                  </a:solidFill>
                  <a:effectLst/>
                  <a:uLnTx/>
                  <a:uFillTx/>
                  <a:latin typeface="Arial"/>
                  <a:ea typeface="+mn-ea"/>
                  <a:cs typeface="Arial" panose="020B0604020202020204" pitchFamily="34" charset="0"/>
                </a:rPr>
                <a:t>N = 51</a:t>
              </a:r>
            </a:p>
          </p:txBody>
        </p:sp>
        <p:sp>
          <p:nvSpPr>
            <p:cNvPr id="39" name="TextBox 38"/>
            <p:cNvSpPr txBox="1"/>
            <p:nvPr/>
          </p:nvSpPr>
          <p:spPr>
            <a:xfrm>
              <a:off x="10196513" y="3217347"/>
              <a:ext cx="1509712" cy="911019"/>
            </a:xfrm>
            <a:prstGeom prst="rect">
              <a:avLst/>
            </a:prstGeom>
            <a:noFill/>
            <a:ln>
              <a:solidFill>
                <a:srgbClr val="595454"/>
              </a:solidFill>
            </a:ln>
          </p:spPr>
          <p:txBody>
            <a:bodyPr wrap="square">
              <a:spAutoFit/>
            </a:bodyPr>
            <a:lstStyle/>
            <a:p>
              <a:pPr marL="0" marR="0" lvl="0" indent="0" algn="ctr" defTabSz="1219200" rtl="0" eaLnBrk="1" fontAlgn="auto" latinLnBrk="0" hangingPunct="1">
                <a:lnSpc>
                  <a:spcPct val="95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Arial"/>
                  <a:ea typeface="MS PGothic" charset="0"/>
                  <a:cs typeface="Arial" panose="020B0604020202020204" pitchFamily="34" charset="0"/>
                </a:rPr>
                <a:t>All </a:t>
              </a:r>
              <a:r>
                <a:rPr kumimoji="0" lang="en-GB" sz="1400" b="1" i="0" u="none" strike="noStrike" kern="0" cap="none" spc="0" normalizeH="0" baseline="0" noProof="0" dirty="0" err="1">
                  <a:ln>
                    <a:noFill/>
                  </a:ln>
                  <a:solidFill>
                    <a:srgbClr val="000000"/>
                  </a:solidFill>
                  <a:effectLst/>
                  <a:uLnTx/>
                  <a:uFillTx/>
                  <a:latin typeface="Arial"/>
                  <a:ea typeface="MS PGothic" charset="0"/>
                  <a:cs typeface="Arial" panose="020B0604020202020204" pitchFamily="34" charset="0"/>
                </a:rPr>
                <a:t>patients</a:t>
              </a:r>
              <a:r>
                <a:rPr kumimoji="0" lang="en-GB" sz="1400" b="1" i="0" u="none" strike="noStrike" kern="0" cap="none" spc="0" normalizeH="0" baseline="30000" noProof="0" dirty="0" err="1">
                  <a:ln>
                    <a:noFill/>
                  </a:ln>
                  <a:solidFill>
                    <a:srgbClr val="000000"/>
                  </a:solidFill>
                  <a:effectLst/>
                  <a:uLnTx/>
                  <a:uFillTx/>
                  <a:latin typeface="Arial"/>
                  <a:ea typeface="MS PGothic" charset="0"/>
                  <a:cs typeface="Arial" panose="020B0604020202020204" pitchFamily="34" charset="0"/>
                </a:rPr>
                <a:t>a</a:t>
              </a:r>
              <a:r>
                <a:rPr kumimoji="0" lang="en-GB" sz="1400" b="1" i="0" u="none" strike="noStrike" kern="0" cap="none" spc="0" normalizeH="0" baseline="0" noProof="0" dirty="0">
                  <a:ln>
                    <a:noFill/>
                  </a:ln>
                  <a:solidFill>
                    <a:srgbClr val="000000"/>
                  </a:solidFill>
                  <a:effectLst/>
                  <a:uLnTx/>
                  <a:uFillTx/>
                  <a:latin typeface="Arial"/>
                  <a:ea typeface="MS PGothic" charset="0"/>
                  <a:cs typeface="Arial" panose="020B0604020202020204" pitchFamily="34" charset="0"/>
                </a:rPr>
                <a:t> were anti-CD38 mAb- and </a:t>
              </a:r>
              <a:br>
                <a:rPr kumimoji="0" lang="en-GB" sz="1400" b="1" i="0" u="none" strike="noStrike" kern="0" cap="none" spc="0" normalizeH="0" baseline="0" noProof="0" dirty="0">
                  <a:ln>
                    <a:noFill/>
                  </a:ln>
                  <a:solidFill>
                    <a:srgbClr val="000000"/>
                  </a:solidFill>
                  <a:effectLst/>
                  <a:uLnTx/>
                  <a:uFillTx/>
                  <a:latin typeface="Arial"/>
                  <a:ea typeface="MS PGothic" charset="0"/>
                  <a:cs typeface="Arial" panose="020B0604020202020204" pitchFamily="34" charset="0"/>
                </a:rPr>
              </a:br>
              <a:r>
                <a:rPr kumimoji="0" lang="en-GB" sz="1400" b="1" i="0" u="none" strike="noStrike" kern="0" cap="none" spc="0" normalizeH="0" baseline="0" noProof="0" dirty="0">
                  <a:ln>
                    <a:noFill/>
                  </a:ln>
                  <a:solidFill>
                    <a:srgbClr val="000000"/>
                  </a:solidFill>
                  <a:effectLst/>
                  <a:uLnTx/>
                  <a:uFillTx/>
                  <a:latin typeface="Arial"/>
                  <a:ea typeface="MS PGothic" charset="0"/>
                  <a:cs typeface="Arial" panose="020B0604020202020204" pitchFamily="34" charset="0"/>
                </a:rPr>
                <a:t>R-exposed</a:t>
              </a:r>
            </a:p>
          </p:txBody>
        </p:sp>
      </p:grpSp>
      <p:grpSp>
        <p:nvGrpSpPr>
          <p:cNvPr id="3" name="Group 2"/>
          <p:cNvGrpSpPr/>
          <p:nvPr/>
        </p:nvGrpSpPr>
        <p:grpSpPr>
          <a:xfrm>
            <a:off x="0" y="-1"/>
            <a:ext cx="2019300" cy="635968"/>
            <a:chOff x="71438" y="66502"/>
            <a:chExt cx="2019300" cy="635968"/>
          </a:xfrm>
        </p:grpSpPr>
        <p:sp>
          <p:nvSpPr>
            <p:cNvPr id="4" name="Rectangle: Rounded Corners 3"/>
            <p:cNvSpPr/>
            <p:nvPr/>
          </p:nvSpPr>
          <p:spPr>
            <a:xfrm>
              <a:off x="71438" y="66502"/>
              <a:ext cx="2019300" cy="635968"/>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a:ea typeface="+mn-ea"/>
                <a:cs typeface="+mn-cs"/>
              </a:endParaRPr>
            </a:p>
          </p:txBody>
        </p:sp>
        <p:pic>
          <p:nvPicPr>
            <p:cNvPr id="40" name="Picture 39"/>
            <p:cNvPicPr>
              <a:picLocks noChangeAspect="1"/>
            </p:cNvPicPr>
            <p:nvPr/>
          </p:nvPicPr>
          <p:blipFill>
            <a:blip r:embed="rId6" cstate="email"/>
            <a:srcRect/>
            <a:stretch>
              <a:fillRect/>
            </a:stretch>
          </p:blipFill>
          <p:spPr>
            <a:xfrm>
              <a:off x="95251" y="94739"/>
              <a:ext cx="1975484" cy="581025"/>
            </a:xfrm>
            <a:prstGeom prst="rect">
              <a:avLst/>
            </a:prstGeom>
          </p:spPr>
        </p:pic>
      </p:grpSp>
      <p:grpSp>
        <p:nvGrpSpPr>
          <p:cNvPr id="42" name="Group 41"/>
          <p:cNvGrpSpPr/>
          <p:nvPr/>
        </p:nvGrpSpPr>
        <p:grpSpPr>
          <a:xfrm>
            <a:off x="10182702" y="0"/>
            <a:ext cx="2019300" cy="635967"/>
            <a:chOff x="8583896" y="9173"/>
            <a:chExt cx="1535978" cy="493130"/>
          </a:xfrm>
        </p:grpSpPr>
        <p:sp>
          <p:nvSpPr>
            <p:cNvPr id="43" name="Rectangle: Rounded Corners 42"/>
            <p:cNvSpPr/>
            <p:nvPr/>
          </p:nvSpPr>
          <p:spPr>
            <a:xfrm>
              <a:off x="8583896" y="9173"/>
              <a:ext cx="1535978" cy="493130"/>
            </a:xfrm>
            <a:prstGeom prst="roundRect">
              <a:avLst/>
            </a:prstGeom>
            <a:solidFill>
              <a:schemeClr val="bg1"/>
            </a:solidFill>
          </p:spPr>
          <p:style>
            <a:lnRef idx="3">
              <a:schemeClr val="lt1"/>
            </a:lnRef>
            <a:fillRef idx="1">
              <a:schemeClr val="accent4"/>
            </a:fillRef>
            <a:effectRef idx="1">
              <a:schemeClr val="accent4"/>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30000" noProof="0" dirty="0">
                <a:ln>
                  <a:noFill/>
                </a:ln>
                <a:solidFill>
                  <a:srgbClr val="000000"/>
                </a:solidFill>
                <a:effectLst/>
                <a:uLnTx/>
                <a:uFillTx/>
                <a:latin typeface="Arial" panose="020B0604020202020204"/>
                <a:ea typeface="+mn-ea"/>
                <a:cs typeface="+mn-cs"/>
              </a:endParaRPr>
            </a:p>
          </p:txBody>
        </p:sp>
        <p:pic>
          <p:nvPicPr>
            <p:cNvPr id="44"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a:fillRect/>
            </a:stretch>
          </p:blipFill>
          <p:spPr bwMode="auto">
            <a:xfrm>
              <a:off x="8624486" y="19702"/>
              <a:ext cx="1452789" cy="476485"/>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4"/>
                                        </p:tgtEl>
                                        <p:attrNameLst>
                                          <p:attrName>style.visibility</p:attrName>
                                        </p:attrNameLst>
                                      </p:cBhvr>
                                      <p:to>
                                        <p:strVal val="visible"/>
                                      </p:to>
                                    </p:set>
                                    <p:animEffect transition="in" filter="fade">
                                      <p:cBhvr>
                                        <p:cTn id="7" dur="1000"/>
                                        <p:tgtEl>
                                          <p:spTgt spid="524"/>
                                        </p:tgtEl>
                                      </p:cBhvr>
                                    </p:animEffect>
                                    <p:anim calcmode="lin" valueType="num">
                                      <p:cBhvr>
                                        <p:cTn id="8" dur="1000" fill="hold"/>
                                        <p:tgtEl>
                                          <p:spTgt spid="524"/>
                                        </p:tgtEl>
                                        <p:attrNameLst>
                                          <p:attrName>ppt_x</p:attrName>
                                        </p:attrNameLst>
                                      </p:cBhvr>
                                      <p:tavLst>
                                        <p:tav tm="0">
                                          <p:val>
                                            <p:strVal val="#ppt_x"/>
                                          </p:val>
                                        </p:tav>
                                        <p:tav tm="100000">
                                          <p:val>
                                            <p:strVal val="#ppt_x"/>
                                          </p:val>
                                        </p:tav>
                                      </p:tavLst>
                                    </p:anim>
                                    <p:anim calcmode="lin" valueType="num">
                                      <p:cBhvr>
                                        <p:cTn id="9" dur="1000" fill="hold"/>
                                        <p:tgtEl>
                                          <p:spTgt spid="5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up)">
                                      <p:cBhvr>
                                        <p:cTn id="13" dur="1000"/>
                                        <p:tgtEl>
                                          <p:spTgt spid="41"/>
                                        </p:tgtEl>
                                      </p:cBhvr>
                                    </p:animEffect>
                                  </p:childTnLst>
                                </p:cTn>
                              </p:par>
                              <p:par>
                                <p:cTn id="14" presetID="10" presetClass="entr" presetSubtype="0" fill="hold" nodeType="withEffect">
                                  <p:stCondLst>
                                    <p:cond delay="5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3B3F4-7EBF-88ED-C056-7E3AB14C8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7CBC8-6B73-EAD0-0022-EF516272FA82}"/>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283017149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51ADF-9169-1D66-256B-6859BF0C74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457DF-2BB9-E81A-1B1A-7D109559A560}"/>
              </a:ext>
            </a:extLst>
          </p:cNvPr>
          <p:cNvSpPr>
            <a:spLocks noGrp="1"/>
          </p:cNvSpPr>
          <p:nvPr>
            <p:ph type="title"/>
          </p:nvPr>
        </p:nvSpPr>
        <p:spPr>
          <a:xfrm>
            <a:off x="3698239" y="524933"/>
            <a:ext cx="7573014" cy="737659"/>
          </a:xfrm>
        </p:spPr>
        <p:txBody>
          <a:bodyPr/>
          <a:lstStyle/>
          <a:p>
            <a:r>
              <a:rPr lang="en-US" dirty="0"/>
              <a:t>Questions for the Faculty</a:t>
            </a:r>
          </a:p>
        </p:txBody>
      </p:sp>
      <p:sp>
        <p:nvSpPr>
          <p:cNvPr id="9" name="Content Placeholder 8">
            <a:extLst>
              <a:ext uri="{FF2B5EF4-FFF2-40B4-BE49-F238E27FC236}">
                <a16:creationId xmlns:a16="http://schemas.microsoft.com/office/drawing/2014/main" id="{9B9F080E-7F4E-5050-B08D-E4AE94B2E41A}"/>
              </a:ext>
            </a:extLst>
          </p:cNvPr>
          <p:cNvSpPr>
            <a:spLocks noGrp="1"/>
          </p:cNvSpPr>
          <p:nvPr>
            <p:ph idx="1"/>
          </p:nvPr>
        </p:nvSpPr>
        <p:spPr>
          <a:xfrm>
            <a:off x="3698237" y="1684339"/>
            <a:ext cx="7573015" cy="4530727"/>
          </a:xfrm>
        </p:spPr>
        <p:txBody>
          <a:bodyPr/>
          <a:lstStyle/>
          <a:p>
            <a:pPr lvl="0"/>
            <a:r>
              <a:rPr lang="en-US" dirty="0"/>
              <a:t>How are you planning to use </a:t>
            </a:r>
            <a:r>
              <a:rPr lang="en-US" dirty="0" err="1"/>
              <a:t>IberDd</a:t>
            </a:r>
            <a:r>
              <a:rPr lang="en-US" dirty="0"/>
              <a:t> relative to other options in the R/R setting? </a:t>
            </a:r>
          </a:p>
          <a:p>
            <a:pPr lvl="0"/>
            <a:r>
              <a:rPr lang="en-US" dirty="0"/>
              <a:t>If mezigdomide is approved, how will you decide between iberdomide- and mezigdomide-containing regimens? Are there specific patients for which you would prefer one over the other? Would you use them in sequence?</a:t>
            </a:r>
          </a:p>
          <a:p>
            <a:pPr lvl="0"/>
            <a:r>
              <a:rPr lang="en-US" dirty="0"/>
              <a:t>How do </a:t>
            </a:r>
            <a:r>
              <a:rPr lang="en-US" dirty="0" err="1"/>
              <a:t>CELMoDs</a:t>
            </a:r>
            <a:r>
              <a:rPr lang="en-US" dirty="0"/>
              <a:t> compare to standard </a:t>
            </a:r>
            <a:r>
              <a:rPr lang="en-US" dirty="0" err="1"/>
              <a:t>IMiDs</a:t>
            </a:r>
            <a:r>
              <a:rPr lang="en-US" dirty="0"/>
              <a:t> in terms of gastrointestinal toxicities and rates of second cancer? </a:t>
            </a:r>
          </a:p>
          <a:p>
            <a:pPr lvl="0"/>
            <a:endParaRPr lang="en-US" dirty="0"/>
          </a:p>
        </p:txBody>
      </p:sp>
    </p:spTree>
    <p:extLst>
      <p:ext uri="{BB962C8B-B14F-4D97-AF65-F5344CB8AC3E}">
        <p14:creationId xmlns:p14="http://schemas.microsoft.com/office/powerpoint/2010/main" val="131475969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EA4F9-D828-1119-3BAC-C924368F1AC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9FB0AEA-4867-B160-F2FA-C135FC9C94AC}"/>
              </a:ext>
            </a:extLst>
          </p:cNvPr>
          <p:cNvPicPr>
            <a:picLocks/>
          </p:cNvPicPr>
          <p:nvPr/>
        </p:nvPicPr>
        <p:blipFill>
          <a:blip r:embed="rId2"/>
          <a:srcRect l="19974" r="23463"/>
          <a:stretch>
            <a:fillRect/>
          </a:stretch>
        </p:blipFill>
        <p:spPr>
          <a:xfrm>
            <a:off x="492368" y="362443"/>
            <a:ext cx="2447969" cy="2447969"/>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7B37848E-81EA-0678-E9E6-5540CEBC40B4}"/>
              </a:ext>
            </a:extLst>
          </p:cNvPr>
          <p:cNvPicPr>
            <a:picLocks/>
          </p:cNvPicPr>
          <p:nvPr/>
        </p:nvPicPr>
        <p:blipFill>
          <a:blip r:embed="rId3"/>
          <a:srcRect l="26322" t="-165" r="17115" b="165"/>
          <a:stretch>
            <a:fillRect/>
          </a:stretch>
        </p:blipFill>
        <p:spPr>
          <a:xfrm>
            <a:off x="3357578" y="362443"/>
            <a:ext cx="2447969" cy="2452066"/>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D27AF196-707D-F2A1-1BE2-9B8A65052DE5}"/>
              </a:ext>
            </a:extLst>
          </p:cNvPr>
          <p:cNvPicPr>
            <a:picLocks/>
          </p:cNvPicPr>
          <p:nvPr/>
        </p:nvPicPr>
        <p:blipFill rotWithShape="1">
          <a:blip r:embed="rId4"/>
          <a:srcRect l="25809" t="11541" r="24087" b="29"/>
          <a:stretch>
            <a:fillRect/>
          </a:stretch>
        </p:blipFill>
        <p:spPr>
          <a:xfrm>
            <a:off x="6222787" y="362443"/>
            <a:ext cx="2447969" cy="2447969"/>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069B9C04-0C6B-A049-3FE3-11A34846AFD4}"/>
              </a:ext>
            </a:extLst>
          </p:cNvPr>
          <p:cNvPicPr>
            <a:picLocks noChangeAspect="1"/>
          </p:cNvPicPr>
          <p:nvPr/>
        </p:nvPicPr>
        <p:blipFill>
          <a:blip r:embed="rId5"/>
          <a:srcRect l="17507" t="3792" r="28505"/>
          <a:stretch>
            <a:fillRect/>
          </a:stretch>
        </p:blipFill>
        <p:spPr>
          <a:xfrm>
            <a:off x="9087997" y="362443"/>
            <a:ext cx="2442188" cy="2447969"/>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0EFB084C-8B05-CE91-8047-7F2544A75B9B}"/>
              </a:ext>
            </a:extLst>
          </p:cNvPr>
          <p:cNvPicPr>
            <a:picLocks/>
          </p:cNvPicPr>
          <p:nvPr/>
        </p:nvPicPr>
        <p:blipFill rotWithShape="1">
          <a:blip r:embed="rId6"/>
          <a:srcRect l="25164" r="16846"/>
          <a:stretch>
            <a:fillRect/>
          </a:stretch>
        </p:blipFill>
        <p:spPr>
          <a:xfrm>
            <a:off x="3354954" y="3341665"/>
            <a:ext cx="2447969" cy="2443306"/>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5A1CF82E-04D0-52B4-D7DA-AF1A075C4577}"/>
              </a:ext>
            </a:extLst>
          </p:cNvPr>
          <p:cNvPicPr>
            <a:picLocks noChangeAspect="1"/>
          </p:cNvPicPr>
          <p:nvPr/>
        </p:nvPicPr>
        <p:blipFill rotWithShape="1">
          <a:blip r:embed="rId7"/>
          <a:srcRect l="26655" t="15918" r="26193"/>
          <a:stretch>
            <a:fillRect/>
          </a:stretch>
        </p:blipFill>
        <p:spPr>
          <a:xfrm>
            <a:off x="492368" y="3341665"/>
            <a:ext cx="2447969" cy="2455462"/>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08B799E6-6B03-C33A-2949-D2ADAB141337}"/>
              </a:ext>
            </a:extLst>
          </p:cNvPr>
          <p:cNvPicPr>
            <a:picLocks/>
          </p:cNvPicPr>
          <p:nvPr/>
        </p:nvPicPr>
        <p:blipFill rotWithShape="1">
          <a:blip r:embed="rId8"/>
          <a:srcRect l="28143" t="1557" r="21488" b="7385"/>
          <a:stretch>
            <a:fillRect/>
          </a:stretch>
        </p:blipFill>
        <p:spPr>
          <a:xfrm>
            <a:off x="6222787" y="3341665"/>
            <a:ext cx="2447969" cy="2447969"/>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CE436D92-68C3-5706-3CAB-1B0FC04B27F6}"/>
              </a:ext>
            </a:extLst>
          </p:cNvPr>
          <p:cNvPicPr>
            <a:picLocks/>
          </p:cNvPicPr>
          <p:nvPr/>
        </p:nvPicPr>
        <p:blipFill rotWithShape="1">
          <a:blip r:embed="rId9"/>
          <a:srcRect l="31794" t="14223" r="31404" b="19161"/>
          <a:stretch>
            <a:fillRect/>
          </a:stretch>
        </p:blipFill>
        <p:spPr>
          <a:xfrm>
            <a:off x="9087997" y="3341665"/>
            <a:ext cx="2447969" cy="2447969"/>
          </a:xfrm>
          <a:prstGeom prst="rect">
            <a:avLst/>
          </a:prstGeom>
          <a:effectLst>
            <a:outerShdw blurRad="50800" dist="38100" dir="2700000" algn="tl" rotWithShape="0">
              <a:prstClr val="black">
                <a:alpha val="40000"/>
              </a:prstClr>
            </a:outerShdw>
          </a:effectLst>
        </p:spPr>
      </p:pic>
      <p:sp>
        <p:nvSpPr>
          <p:cNvPr id="7" name="Text Box 7">
            <a:extLst>
              <a:ext uri="{FF2B5EF4-FFF2-40B4-BE49-F238E27FC236}">
                <a16:creationId xmlns:a16="http://schemas.microsoft.com/office/drawing/2014/main" id="{92F743E1-F1E4-DFDE-25CD-8202BB7EADAB}"/>
              </a:ext>
            </a:extLst>
          </p:cNvPr>
          <p:cNvSpPr txBox="1">
            <a:spLocks noChangeArrowheads="1"/>
          </p:cNvSpPr>
          <p:nvPr/>
        </p:nvSpPr>
        <p:spPr bwMode="auto">
          <a:xfrm>
            <a:off x="492368" y="2914669"/>
            <a:ext cx="2450592" cy="274320"/>
          </a:xfrm>
          <a:prstGeom prst="rect">
            <a:avLst/>
          </a:prstGeom>
          <a:noFill/>
          <a:ln w="9525">
            <a:noFill/>
            <a:miter lim="800000"/>
            <a:headEnd/>
            <a:tailEnd/>
          </a:ln>
        </p:spPr>
        <p:txBody>
          <a:bodyPr lIns="91440" tIns="0" rIns="0" bIns="0">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Susmitha </a:t>
            </a:r>
            <a:r>
              <a:rPr kumimoji="0" lang="en-US" sz="1600" b="1" i="0" u="none" strike="noStrike" kern="1200" cap="none" spc="0" normalizeH="0" baseline="0" noProof="0" dirty="0" err="1">
                <a:ln>
                  <a:noFill/>
                </a:ln>
                <a:solidFill>
                  <a:srgbClr val="000000"/>
                </a:solidFill>
                <a:effectLst/>
                <a:uLnTx/>
                <a:uFillTx/>
                <a:latin typeface="Calibri"/>
                <a:ea typeface="MS PGothic" charset="0"/>
                <a:cs typeface="+mn-cs"/>
              </a:rPr>
              <a:t>Apuri</a:t>
            </a: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 MD</a:t>
            </a:r>
          </a:p>
        </p:txBody>
      </p:sp>
      <p:sp>
        <p:nvSpPr>
          <p:cNvPr id="19" name="Text Box 7">
            <a:extLst>
              <a:ext uri="{FF2B5EF4-FFF2-40B4-BE49-F238E27FC236}">
                <a16:creationId xmlns:a16="http://schemas.microsoft.com/office/drawing/2014/main" id="{22E1CAF7-C60F-C3AC-F955-DBBEC366AF5A}"/>
              </a:ext>
            </a:extLst>
          </p:cNvPr>
          <p:cNvSpPr txBox="1">
            <a:spLocks noChangeArrowheads="1"/>
          </p:cNvSpPr>
          <p:nvPr/>
        </p:nvSpPr>
        <p:spPr bwMode="auto">
          <a:xfrm>
            <a:off x="3357578" y="2914669"/>
            <a:ext cx="2450592" cy="274320"/>
          </a:xfrm>
          <a:prstGeom prst="rect">
            <a:avLst/>
          </a:prstGeom>
          <a:noFill/>
          <a:ln w="9525">
            <a:noFill/>
            <a:miter lim="800000"/>
            <a:headEnd/>
            <a:tailEnd/>
          </a:ln>
        </p:spPr>
        <p:txBody>
          <a:bodyPr lIns="91440" tIns="0" rIns="0" bIns="0">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Mamta Choksi, MD</a:t>
            </a:r>
          </a:p>
        </p:txBody>
      </p:sp>
      <p:sp>
        <p:nvSpPr>
          <p:cNvPr id="20" name="Text Box 7">
            <a:extLst>
              <a:ext uri="{FF2B5EF4-FFF2-40B4-BE49-F238E27FC236}">
                <a16:creationId xmlns:a16="http://schemas.microsoft.com/office/drawing/2014/main" id="{79860D49-B0E6-3390-AE77-17896D95E9E2}"/>
              </a:ext>
            </a:extLst>
          </p:cNvPr>
          <p:cNvSpPr txBox="1">
            <a:spLocks noChangeArrowheads="1"/>
          </p:cNvSpPr>
          <p:nvPr/>
        </p:nvSpPr>
        <p:spPr bwMode="auto">
          <a:xfrm>
            <a:off x="6222787" y="2914669"/>
            <a:ext cx="2450592" cy="274320"/>
          </a:xfrm>
          <a:prstGeom prst="rect">
            <a:avLst/>
          </a:prstGeom>
          <a:noFill/>
          <a:ln w="9525">
            <a:noFill/>
            <a:miter lim="800000"/>
            <a:headEnd/>
            <a:tailEnd/>
          </a:ln>
        </p:spPr>
        <p:txBody>
          <a:bodyPr lIns="91440" tIns="0" rIns="0" bIns="0">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Sunil Gandhi, MD</a:t>
            </a:r>
          </a:p>
        </p:txBody>
      </p:sp>
      <p:sp>
        <p:nvSpPr>
          <p:cNvPr id="21" name="Text Box 7">
            <a:extLst>
              <a:ext uri="{FF2B5EF4-FFF2-40B4-BE49-F238E27FC236}">
                <a16:creationId xmlns:a16="http://schemas.microsoft.com/office/drawing/2014/main" id="{B7111929-FA0C-8347-679F-665CEEB3A739}"/>
              </a:ext>
            </a:extLst>
          </p:cNvPr>
          <p:cNvSpPr txBox="1">
            <a:spLocks noChangeArrowheads="1"/>
          </p:cNvSpPr>
          <p:nvPr/>
        </p:nvSpPr>
        <p:spPr bwMode="auto">
          <a:xfrm>
            <a:off x="9087997" y="2914669"/>
            <a:ext cx="2450592" cy="274320"/>
          </a:xfrm>
          <a:prstGeom prst="rect">
            <a:avLst/>
          </a:prstGeom>
          <a:noFill/>
          <a:ln w="9525">
            <a:noFill/>
            <a:miter lim="800000"/>
            <a:headEnd/>
            <a:tailEnd/>
          </a:ln>
        </p:spPr>
        <p:txBody>
          <a:bodyPr lIns="91440" tIns="0" rIns="0" bIns="0">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Shaachi Gupta, MD, MPH</a:t>
            </a:r>
          </a:p>
        </p:txBody>
      </p:sp>
      <p:sp>
        <p:nvSpPr>
          <p:cNvPr id="22" name="Text Box 7">
            <a:extLst>
              <a:ext uri="{FF2B5EF4-FFF2-40B4-BE49-F238E27FC236}">
                <a16:creationId xmlns:a16="http://schemas.microsoft.com/office/drawing/2014/main" id="{EFEFDEF6-3AF0-606C-CC38-70311C1D4453}"/>
              </a:ext>
            </a:extLst>
          </p:cNvPr>
          <p:cNvSpPr txBox="1">
            <a:spLocks noChangeArrowheads="1"/>
          </p:cNvSpPr>
          <p:nvPr/>
        </p:nvSpPr>
        <p:spPr bwMode="auto">
          <a:xfrm>
            <a:off x="3354954" y="5873769"/>
            <a:ext cx="2450592" cy="274320"/>
          </a:xfrm>
          <a:prstGeom prst="rect">
            <a:avLst/>
          </a:prstGeom>
          <a:noFill/>
          <a:ln w="9525">
            <a:noFill/>
            <a:miter lim="800000"/>
            <a:headEnd/>
            <a:tailEnd/>
          </a:ln>
        </p:spPr>
        <p:txBody>
          <a:bodyPr lIns="91440" tIns="0" rIns="0" bIns="0">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Renjitha</a:t>
            </a:r>
            <a:r>
              <a:rPr kumimoji="0" lang="en-US" sz="1600" b="1" i="0" u="none" strike="noStrike" kern="1200" cap="none" spc="0" normalizeH="0" baseline="0" noProof="0" dirty="0">
                <a:ln>
                  <a:noFill/>
                </a:ln>
                <a:solidFill>
                  <a:srgbClr val="000000"/>
                </a:solidFill>
                <a:effectLst/>
                <a:uLnTx/>
                <a:uFillTx/>
                <a:latin typeface="Calibri"/>
                <a:ea typeface="MS PGothic" charset="0"/>
              </a:rPr>
              <a:t> Ignatius, MD</a:t>
            </a:r>
          </a:p>
        </p:txBody>
      </p:sp>
      <p:sp>
        <p:nvSpPr>
          <p:cNvPr id="23" name="Text Box 7">
            <a:extLst>
              <a:ext uri="{FF2B5EF4-FFF2-40B4-BE49-F238E27FC236}">
                <a16:creationId xmlns:a16="http://schemas.microsoft.com/office/drawing/2014/main" id="{9BBE4607-6765-A1E8-9BA8-492ADD5411BF}"/>
              </a:ext>
            </a:extLst>
          </p:cNvPr>
          <p:cNvSpPr txBox="1">
            <a:spLocks noChangeArrowheads="1"/>
          </p:cNvSpPr>
          <p:nvPr/>
        </p:nvSpPr>
        <p:spPr bwMode="auto">
          <a:xfrm>
            <a:off x="492368" y="5873769"/>
            <a:ext cx="2450592" cy="274320"/>
          </a:xfrm>
          <a:prstGeom prst="rect">
            <a:avLst/>
          </a:prstGeom>
          <a:noFill/>
          <a:ln w="9525">
            <a:noFill/>
            <a:miter lim="800000"/>
            <a:headEnd/>
            <a:tailEnd/>
          </a:ln>
        </p:spPr>
        <p:txBody>
          <a:bodyPr lIns="91440" tIns="0" rIns="0" bIns="0">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Maen Hussein, MD</a:t>
            </a:r>
          </a:p>
        </p:txBody>
      </p:sp>
      <p:sp>
        <p:nvSpPr>
          <p:cNvPr id="24" name="Text Box 7">
            <a:extLst>
              <a:ext uri="{FF2B5EF4-FFF2-40B4-BE49-F238E27FC236}">
                <a16:creationId xmlns:a16="http://schemas.microsoft.com/office/drawing/2014/main" id="{6E5BF102-56C8-43BA-1D65-D0A045435419}"/>
              </a:ext>
            </a:extLst>
          </p:cNvPr>
          <p:cNvSpPr txBox="1">
            <a:spLocks noChangeArrowheads="1"/>
          </p:cNvSpPr>
          <p:nvPr/>
        </p:nvSpPr>
        <p:spPr bwMode="auto">
          <a:xfrm>
            <a:off x="6222787" y="5873769"/>
            <a:ext cx="2450592" cy="274320"/>
          </a:xfrm>
          <a:prstGeom prst="rect">
            <a:avLst/>
          </a:prstGeom>
          <a:noFill/>
          <a:ln w="9525">
            <a:noFill/>
            <a:miter lim="800000"/>
            <a:headEnd/>
            <a:tailEnd/>
          </a:ln>
        </p:spPr>
        <p:txBody>
          <a:bodyPr lIns="91440" tIns="0" rIns="0" bIns="0">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Shachar Peles, MD</a:t>
            </a:r>
          </a:p>
        </p:txBody>
      </p:sp>
      <p:sp>
        <p:nvSpPr>
          <p:cNvPr id="25" name="Text Box 7">
            <a:extLst>
              <a:ext uri="{FF2B5EF4-FFF2-40B4-BE49-F238E27FC236}">
                <a16:creationId xmlns:a16="http://schemas.microsoft.com/office/drawing/2014/main" id="{5C2A9AD8-DB64-C659-E3A8-CE93ADB2C419}"/>
              </a:ext>
            </a:extLst>
          </p:cNvPr>
          <p:cNvSpPr txBox="1">
            <a:spLocks noChangeArrowheads="1"/>
          </p:cNvSpPr>
          <p:nvPr/>
        </p:nvSpPr>
        <p:spPr bwMode="auto">
          <a:xfrm>
            <a:off x="9087997" y="5873769"/>
            <a:ext cx="2450592" cy="274320"/>
          </a:xfrm>
          <a:prstGeom prst="rect">
            <a:avLst/>
          </a:prstGeom>
          <a:noFill/>
          <a:ln w="9525">
            <a:noFill/>
            <a:miter lim="800000"/>
            <a:headEnd/>
            <a:tailEnd/>
          </a:ln>
        </p:spPr>
        <p:txBody>
          <a:bodyPr lIns="91440" tIns="0" rIns="0" bIns="0">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Syed F Zafar, MD</a:t>
            </a:r>
          </a:p>
        </p:txBody>
      </p:sp>
    </p:spTree>
    <p:extLst>
      <p:ext uri="{BB962C8B-B14F-4D97-AF65-F5344CB8AC3E}">
        <p14:creationId xmlns:p14="http://schemas.microsoft.com/office/powerpoint/2010/main" val="253545936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0" y="2996952"/>
            <a:ext cx="12191999" cy="1143000"/>
          </a:xfrm>
        </p:spPr>
        <p:txBody>
          <a:bodyPr/>
          <a:lstStyle/>
          <a:p>
            <a:pPr>
              <a:lnSpc>
                <a:spcPct val="100000"/>
              </a:lnSpc>
              <a:spcBef>
                <a:spcPts val="1800"/>
              </a:spcBef>
            </a:pPr>
            <a:r>
              <a:rPr lang="en-US" sz="2900" i="1" dirty="0"/>
              <a:t>Thank you for joining us!</a:t>
            </a:r>
            <a:br>
              <a:rPr lang="en-US" sz="2900" i="1" dirty="0"/>
            </a:br>
            <a:r>
              <a:rPr lang="en-US" sz="2900" i="1" dirty="0"/>
              <a:t>Your feedback is very important to us.</a:t>
            </a:r>
            <a:br>
              <a:rPr lang="en-US" sz="2900" i="1" dirty="0"/>
            </a:br>
            <a:br>
              <a:rPr lang="en-US" sz="2900" i="1" dirty="0"/>
            </a:br>
            <a:r>
              <a:rPr lang="en-US" sz="2900" i="1" dirty="0"/>
              <a:t>Please complete the survey currently up on the iPads</a:t>
            </a:r>
            <a:br>
              <a:rPr lang="en-US" sz="2900" i="1" dirty="0"/>
            </a:br>
            <a:r>
              <a:rPr lang="en-US" sz="2900" i="1" dirty="0"/>
              <a:t>for attendees in the room and on Zoom for</a:t>
            </a:r>
            <a:br>
              <a:rPr lang="en-US" sz="2900" i="1" dirty="0"/>
            </a:br>
            <a:r>
              <a:rPr lang="en-US" sz="2900" i="1" dirty="0"/>
              <a:t>those attending virtually. The survey will remain open</a:t>
            </a:r>
            <a:br>
              <a:rPr lang="en-US" sz="2900" i="1" dirty="0"/>
            </a:br>
            <a:r>
              <a:rPr lang="en-US" sz="2900" i="1" dirty="0"/>
              <a:t>up to 5 minutes after the meeting ends.</a:t>
            </a:r>
            <a:br>
              <a:rPr lang="en-US" sz="2900" i="1" dirty="0"/>
            </a:br>
            <a:br>
              <a:rPr lang="en-US" sz="2900" i="1" dirty="0"/>
            </a:br>
            <a:r>
              <a:rPr lang="en-US" sz="2900" i="1" u="sng" dirty="0"/>
              <a:t>How to Obtain Credit</a:t>
            </a:r>
            <a:br>
              <a:rPr lang="en-US" sz="2900" i="1" dirty="0"/>
            </a:br>
            <a:r>
              <a:rPr lang="en-US" sz="2900" i="1" dirty="0"/>
              <a:t>In-person attendees: Please refer to the program</a:t>
            </a:r>
            <a:br>
              <a:rPr lang="en-US" sz="2900" i="1" dirty="0"/>
            </a:br>
            <a:r>
              <a:rPr lang="en-US" sz="2900" i="1" dirty="0"/>
              <a:t>syllabus for the CME/MOC, NCPD and ACPE credit link or QR code.</a:t>
            </a:r>
            <a:br>
              <a:rPr lang="en-US" sz="2900" i="1" dirty="0"/>
            </a:br>
            <a:r>
              <a:rPr lang="en-US" sz="2900" i="1" dirty="0"/>
              <a:t>Online/Zoom attendees: The CME/MOC, NCPD and ACPE credit link</a:t>
            </a:r>
            <a:br>
              <a:rPr lang="en-US" sz="2900" i="1" dirty="0"/>
            </a:br>
            <a:r>
              <a:rPr lang="en-US" sz="2900" i="1" dirty="0"/>
              <a:t>is posted in the chat room.</a:t>
            </a:r>
          </a:p>
        </p:txBody>
      </p:sp>
    </p:spTree>
    <p:extLst>
      <p:ext uri="{BB962C8B-B14F-4D97-AF65-F5344CB8AC3E}">
        <p14:creationId xmlns:p14="http://schemas.microsoft.com/office/powerpoint/2010/main" val="366198340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ML 03-04 REAL Template">
  <a:themeElements>
    <a:clrScheme name="Custom 5">
      <a:dk1>
        <a:srgbClr val="000000"/>
      </a:dk1>
      <a:lt1>
        <a:srgbClr val="FFFFFF"/>
      </a:lt1>
      <a:dk2>
        <a:srgbClr val="0000FF"/>
      </a:dk2>
      <a:lt2>
        <a:srgbClr val="FFFF00"/>
      </a:lt2>
      <a:accent1>
        <a:srgbClr val="FFC0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ML 03-04 REAL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ML 03-04 REAL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L 03-04 REAL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L 03-04 REAL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L 03-04 REAL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L 03-04 REAL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L 03-04 REAL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L 03-04 REAL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L 03-04 REAL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L 03-04 REAL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L 03-04 REAL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L 03-04 REAL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L 03-04 REAL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9">
    <a:dk1>
      <a:srgbClr val="595454"/>
    </a:dk1>
    <a:lt1>
      <a:srgbClr val="FFFFFF"/>
    </a:lt1>
    <a:dk2>
      <a:srgbClr val="595454"/>
    </a:dk2>
    <a:lt2>
      <a:srgbClr val="A69F9F"/>
    </a:lt2>
    <a:accent1>
      <a:srgbClr val="BE2BBB"/>
    </a:accent1>
    <a:accent2>
      <a:srgbClr val="33D6F1"/>
    </a:accent2>
    <a:accent3>
      <a:srgbClr val="59FFB9"/>
    </a:accent3>
    <a:accent4>
      <a:srgbClr val="FDA97D"/>
    </a:accent4>
    <a:accent5>
      <a:srgbClr val="FFD186"/>
    </a:accent5>
    <a:accent6>
      <a:srgbClr val="AE7A65"/>
    </a:accent6>
    <a:hlink>
      <a:srgbClr val="BE2BBB"/>
    </a:hlink>
    <a:folHlink>
      <a:srgbClr val="A69F9F"/>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9">
    <a:dk1>
      <a:srgbClr val="595454"/>
    </a:dk1>
    <a:lt1>
      <a:srgbClr val="FFFFFF"/>
    </a:lt1>
    <a:dk2>
      <a:srgbClr val="595454"/>
    </a:dk2>
    <a:lt2>
      <a:srgbClr val="A69F9F"/>
    </a:lt2>
    <a:accent1>
      <a:srgbClr val="BE2BBB"/>
    </a:accent1>
    <a:accent2>
      <a:srgbClr val="33D6F1"/>
    </a:accent2>
    <a:accent3>
      <a:srgbClr val="59FFB9"/>
    </a:accent3>
    <a:accent4>
      <a:srgbClr val="FDA97D"/>
    </a:accent4>
    <a:accent5>
      <a:srgbClr val="FFD186"/>
    </a:accent5>
    <a:accent6>
      <a:srgbClr val="AE7A65"/>
    </a:accent6>
    <a:hlink>
      <a:srgbClr val="BE2BBB"/>
    </a:hlink>
    <a:folHlink>
      <a:srgbClr val="A69F9F"/>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9">
    <a:dk1>
      <a:srgbClr val="595454"/>
    </a:dk1>
    <a:lt1>
      <a:srgbClr val="FFFFFF"/>
    </a:lt1>
    <a:dk2>
      <a:srgbClr val="595454"/>
    </a:dk2>
    <a:lt2>
      <a:srgbClr val="A69F9F"/>
    </a:lt2>
    <a:accent1>
      <a:srgbClr val="BE2BBB"/>
    </a:accent1>
    <a:accent2>
      <a:srgbClr val="33D6F1"/>
    </a:accent2>
    <a:accent3>
      <a:srgbClr val="59FFB9"/>
    </a:accent3>
    <a:accent4>
      <a:srgbClr val="FDA97D"/>
    </a:accent4>
    <a:accent5>
      <a:srgbClr val="FFD186"/>
    </a:accent5>
    <a:accent6>
      <a:srgbClr val="AE7A65"/>
    </a:accent6>
    <a:hlink>
      <a:srgbClr val="BE2BBB"/>
    </a:hlink>
    <a:folHlink>
      <a:srgbClr val="A69F9F"/>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Custom 9">
    <a:dk1>
      <a:srgbClr val="595454"/>
    </a:dk1>
    <a:lt1>
      <a:srgbClr val="FFFFFF"/>
    </a:lt1>
    <a:dk2>
      <a:srgbClr val="595454"/>
    </a:dk2>
    <a:lt2>
      <a:srgbClr val="A69F9F"/>
    </a:lt2>
    <a:accent1>
      <a:srgbClr val="BE2BBB"/>
    </a:accent1>
    <a:accent2>
      <a:srgbClr val="33D6F1"/>
    </a:accent2>
    <a:accent3>
      <a:srgbClr val="59FFB9"/>
    </a:accent3>
    <a:accent4>
      <a:srgbClr val="FDA97D"/>
    </a:accent4>
    <a:accent5>
      <a:srgbClr val="FFD186"/>
    </a:accent5>
    <a:accent6>
      <a:srgbClr val="AE7A65"/>
    </a:accent6>
    <a:hlink>
      <a:srgbClr val="BE2BBB"/>
    </a:hlink>
    <a:folHlink>
      <a:srgbClr val="A69F9F"/>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Custom 9">
    <a:dk1>
      <a:srgbClr val="595454"/>
    </a:dk1>
    <a:lt1>
      <a:srgbClr val="FFFFFF"/>
    </a:lt1>
    <a:dk2>
      <a:srgbClr val="595454"/>
    </a:dk2>
    <a:lt2>
      <a:srgbClr val="A69F9F"/>
    </a:lt2>
    <a:accent1>
      <a:srgbClr val="BE2BBB"/>
    </a:accent1>
    <a:accent2>
      <a:srgbClr val="33D6F1"/>
    </a:accent2>
    <a:accent3>
      <a:srgbClr val="59FFB9"/>
    </a:accent3>
    <a:accent4>
      <a:srgbClr val="FDA97D"/>
    </a:accent4>
    <a:accent5>
      <a:srgbClr val="FFD186"/>
    </a:accent5>
    <a:accent6>
      <a:srgbClr val="AE7A65"/>
    </a:accent6>
    <a:hlink>
      <a:srgbClr val="BE2BBB"/>
    </a:hlink>
    <a:folHlink>
      <a:srgbClr val="A69F9F"/>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0529D3-2B2F-423A-8D36-2629F078BFBB}">
  <ds:schemaRef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elements/1.1/"/>
    <ds:schemaRef ds:uri="7d689f85-9540-4145-9f5c-6f24686bb201"/>
    <ds:schemaRef ds:uri="http://purl.org/dc/dcmitype/"/>
    <ds:schemaRef ds:uri="f06c4294-987e-46bd-a550-858175ea534c"/>
    <ds:schemaRef ds:uri="http://purl.org/dc/terms/"/>
  </ds:schemaRefs>
</ds:datastoreItem>
</file>

<file path=customXml/itemProps2.xml><?xml version="1.0" encoding="utf-8"?>
<ds:datastoreItem xmlns:ds="http://schemas.openxmlformats.org/officeDocument/2006/customXml" ds:itemID="{E33A9950-F680-465E-9379-7AF8F12B778C}">
  <ds:schemaRefs>
    <ds:schemaRef ds:uri="http://schemas.microsoft.com/sharepoint/v3/contenttype/forms"/>
  </ds:schemaRefs>
</ds:datastoreItem>
</file>

<file path=customXml/itemProps3.xml><?xml version="1.0" encoding="utf-8"?>
<ds:datastoreItem xmlns:ds="http://schemas.openxmlformats.org/officeDocument/2006/customXml" ds:itemID="{2AF5A08D-5101-4106-B55D-0014BF87E4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8129</TotalTime>
  <Words>14419</Words>
  <Application>Microsoft Macintosh PowerPoint</Application>
  <PresentationFormat>Widescreen</PresentationFormat>
  <Paragraphs>1896</Paragraphs>
  <Slides>169</Slides>
  <Notes>76</Notes>
  <HiddenSlides>0</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169</vt:i4>
      </vt:variant>
    </vt:vector>
  </HeadingPairs>
  <TitlesOfParts>
    <vt:vector size="186" baseType="lpstr">
      <vt:lpstr>ＭＳ Ｐゴシック</vt:lpstr>
      <vt:lpstr>Aptos</vt:lpstr>
      <vt:lpstr>Arial</vt:lpstr>
      <vt:lpstr>Calibri</vt:lpstr>
      <vt:lpstr>Elsevier Sans</vt:lpstr>
      <vt:lpstr>Symbol</vt:lpstr>
      <vt:lpstr>System Font Regular</vt:lpstr>
      <vt:lpstr>Times New Roman</vt:lpstr>
      <vt:lpstr>Trebuchet MS</vt:lpstr>
      <vt:lpstr>Wingdings</vt:lpstr>
      <vt:lpstr>1_Default Design</vt:lpstr>
      <vt:lpstr>3_Default Design</vt:lpstr>
      <vt:lpstr>2_Default Design</vt:lpstr>
      <vt:lpstr>4_Default Design</vt:lpstr>
      <vt:lpstr>5_Default Design</vt:lpstr>
      <vt:lpstr>Office Theme</vt:lpstr>
      <vt:lpstr>3_ML 03-04 REAL Template</vt:lpstr>
      <vt:lpstr>Integrating New Advances into  Community Oncology Practice   CME/MOC, NCPD and ACPE Accredited</vt:lpstr>
      <vt:lpstr>Agenda</vt:lpstr>
      <vt:lpstr>Prostate Cancer Faculty</vt:lpstr>
      <vt:lpstr>Consulting General Medical Oncologists</vt:lpstr>
      <vt:lpstr>Agenda</vt:lpstr>
      <vt:lpstr>Agenda</vt:lpstr>
      <vt:lpstr>Select ESMO 2026 Abstracts Prostate Cancer</vt:lpstr>
      <vt:lpstr>Select ESMO 2026 Abstracts Prostate Cancer</vt:lpstr>
      <vt:lpstr>Recent FDA Approvals</vt:lpstr>
      <vt:lpstr>Agenda</vt:lpstr>
      <vt:lpstr>Endocrine Treatment for Localized Disease</vt:lpstr>
      <vt:lpstr>Phase III PROTEUS Study Design</vt:lpstr>
      <vt:lpstr>Phase III PROTEUS Dual Primary Endpoint: Pathologic Complete Response (pCR)/Minimal Residual Disease (MRD) </vt:lpstr>
      <vt:lpstr>Phase III PROTEUS Dual Primary Endpoint: Metastasis-Free Survival (MFS)</vt:lpstr>
      <vt:lpstr>Treatment for M0 Disease</vt:lpstr>
      <vt:lpstr>Phase III EMBARK Study Design</vt:lpstr>
      <vt:lpstr>Phase III EMBARK: Metastasis-Free Survival</vt:lpstr>
      <vt:lpstr>Phase III EMBARK: 8-Year Overall Survival</vt:lpstr>
      <vt:lpstr>First-Line Endocrine Treatment</vt:lpstr>
      <vt:lpstr>First-Line Endocrine Treatment</vt:lpstr>
      <vt:lpstr>Extended Follow-Up with ADT Combination Therapies</vt:lpstr>
      <vt:lpstr>Phase III ARANOTE Study Design</vt:lpstr>
      <vt:lpstr>Phase III ARANOTE Primary Endpoint: Radiographic Progression-Free Survival (rPFS)</vt:lpstr>
      <vt:lpstr>Phase III ARANOTE: rPFS by Disease Volume and Risk</vt:lpstr>
      <vt:lpstr>Phase III ARASENS Study Design</vt:lpstr>
      <vt:lpstr>Phase III ARASENS Primary Endpoint: Overall Survival</vt:lpstr>
      <vt:lpstr>Phase III ARASENS: OS by Disease Volume and Risk</vt:lpstr>
      <vt:lpstr>First-Line Endocrine Treatment</vt:lpstr>
      <vt:lpstr>Phase II CLEARED Study Design</vt:lpstr>
      <vt:lpstr>Phase II CLEARED: Testosterone Decline, PSA Response, Safety</vt:lpstr>
      <vt:lpstr>Faculty Discussion</vt:lpstr>
      <vt:lpstr>Questions for the Faculty</vt:lpstr>
      <vt:lpstr>Questions for the Faculty</vt:lpstr>
      <vt:lpstr>Questions for the Faculty</vt:lpstr>
      <vt:lpstr>Agenda</vt:lpstr>
      <vt:lpstr>Utility of PARP Inhibitors</vt:lpstr>
      <vt:lpstr>PARP Inhibition </vt:lpstr>
      <vt:lpstr>Alterations to DNA Repair Pathways in Prostate Cancer</vt:lpstr>
      <vt:lpstr>Phase III AMPLITUDE Study Design</vt:lpstr>
      <vt:lpstr>Phase III AMPLITUDE Primary Endpoint: rPFS</vt:lpstr>
      <vt:lpstr>Phase III AMPLITUDE Secondary Endpoint: OS – First Interim Analysis</vt:lpstr>
      <vt:lpstr>Phase III AMPLITUDE: Safety</vt:lpstr>
      <vt:lpstr>Phase III TALAPRO-3 Study Design</vt:lpstr>
      <vt:lpstr>Phase III TALAPRO-3 Primary Endpoint: rPFS</vt:lpstr>
      <vt:lpstr>Phase III TALAPRO-3: rPFS by BRCA Mutation Status</vt:lpstr>
      <vt:lpstr>Phase III TALAPRO-3 Interim Analysis: Overall Survival</vt:lpstr>
      <vt:lpstr>Saruparib (AZD5305): A PARP1-Specific Inhibitor </vt:lpstr>
      <vt:lpstr>Phase I/II PETRANHA Study Design</vt:lpstr>
      <vt:lpstr>Phase I/II PETRANHA: Responses</vt:lpstr>
      <vt:lpstr>Phase I/II PETRANHA: Safety</vt:lpstr>
      <vt:lpstr>Ongoing Phase III Trials with Saruparib</vt:lpstr>
      <vt:lpstr>Faculty Discussion</vt:lpstr>
      <vt:lpstr>Questions for the Faculty</vt:lpstr>
      <vt:lpstr>Agenda</vt:lpstr>
      <vt:lpstr>AKT Inhibition for PTEN-Deficient Disease</vt:lpstr>
      <vt:lpstr>Wild-Type PTEN Signaling and the AKT/mTOR Pathway</vt:lpstr>
      <vt:lpstr>PTEN Deficiency in Prostate Cancer</vt:lpstr>
      <vt:lpstr>Phase III CAPItello-281 Study Design</vt:lpstr>
      <vt:lpstr>Phase III CAPItello-281 Primary Endpoint: rPFS</vt:lpstr>
      <vt:lpstr>Phase III CAPItello-281 PTEN Subgroup Analysis: rPFS</vt:lpstr>
      <vt:lpstr>Phase III CAPItello-281: Safety</vt:lpstr>
      <vt:lpstr>Phase III CAPItello-281: AEs Associated with AKT Inhibition</vt:lpstr>
      <vt:lpstr>Questions for the Faculty</vt:lpstr>
      <vt:lpstr>Agenda</vt:lpstr>
      <vt:lpstr>Radiopharmaceuticals</vt:lpstr>
      <vt:lpstr>Radiopharmaceuticals</vt:lpstr>
      <vt:lpstr>Phase III PEACE-3 Study Design</vt:lpstr>
      <vt:lpstr>Phase III PEACE-3: Final rPFS </vt:lpstr>
      <vt:lpstr>Phase III PEACE-3: Final Overall Survival </vt:lpstr>
      <vt:lpstr>Phase III PEACE-3: Grade ≥3 TEAEs</vt:lpstr>
      <vt:lpstr>Phase III PSMAFore Study Design</vt:lpstr>
      <vt:lpstr>Phase III PSMAFore: Survival</vt:lpstr>
      <vt:lpstr>Phase III PSMAddition Study Design</vt:lpstr>
      <vt:lpstr>Phase III PSMAddition: Key Results from Second Interim Analysis</vt:lpstr>
      <vt:lpstr>Phase III PSMAddition: rPFS by Subgroup</vt:lpstr>
      <vt:lpstr>Phase III PSMAddition: Safety</vt:lpstr>
      <vt:lpstr>Phase I AcTION Study Design</vt:lpstr>
      <vt:lpstr>Phase I AcTION: Safety Profile and Antitumor Activity</vt:lpstr>
      <vt:lpstr>Phase II TATCIST Study Design</vt:lpstr>
      <vt:lpstr>Phase II TATCIST: PSA50 Response</vt:lpstr>
      <vt:lpstr>Phase I PAnTHa Study Design</vt:lpstr>
      <vt:lpstr>Phase I PAnTHa: Responses</vt:lpstr>
      <vt:lpstr>Select Ongoing Phase III Trials for PSMA-Positive mCRPC</vt:lpstr>
      <vt:lpstr>Faculty Discussion</vt:lpstr>
      <vt:lpstr>Questions for the Faculty</vt:lpstr>
      <vt:lpstr>Questions for the Faculty</vt:lpstr>
      <vt:lpstr>Integrating New Advances into  Community Oncology Practice   CME/MOC, NCPD and ACPE Accredited</vt:lpstr>
      <vt:lpstr>Agenda</vt:lpstr>
      <vt:lpstr>Multiple Myeloma Faculty</vt:lpstr>
      <vt:lpstr>Consulting General Medical Oncologists</vt:lpstr>
      <vt:lpstr>Agenda</vt:lpstr>
      <vt:lpstr>Agenda</vt:lpstr>
      <vt:lpstr>Select ESMO 2026 Abstracts Multiple Myeloma</vt:lpstr>
      <vt:lpstr>Recent FDA Approvals</vt:lpstr>
      <vt:lpstr>Recent FDA Approvals (Continued)</vt:lpstr>
      <vt:lpstr>Agenda</vt:lpstr>
      <vt:lpstr>Chimeric Antigen Receptor T-Cell Therapy: Idecabtagene Vicleucel and Ciltacabtagene Autoleucel </vt:lpstr>
      <vt:lpstr>Ide-cel and Cilta-cel Constructs</vt:lpstr>
      <vt:lpstr>Ide-cel and Cilta-cel for Heavily Pretreated Multiple Myeloma</vt:lpstr>
      <vt:lpstr>PowerPoint Presentation</vt:lpstr>
      <vt:lpstr>PowerPoint Presentation</vt:lpstr>
      <vt:lpstr>PowerPoint Presentation</vt:lpstr>
      <vt:lpstr>CAR T-Cell Therapy: Anitocabtagene Autoleucel  and Arlocabtagene Autoleucel</vt:lpstr>
      <vt:lpstr>Anitocabtagene Autoleucel (Anito-cel, CART-ddBCMA)</vt:lpstr>
      <vt:lpstr>Phase II iMMagine-1 Trial: Overall Response Rate (ORR) and Depth of Response with Anito-cel for Relapsed/Refractory MM</vt:lpstr>
      <vt:lpstr>iMMagine-1: Safety Update</vt:lpstr>
      <vt:lpstr>PowerPoint Presentation</vt:lpstr>
      <vt:lpstr>Phase I Study of Arlocabtagene Autoleucel for R/R MM:  Extended Follow-Up</vt:lpstr>
      <vt:lpstr>Phase I Study of Arlocabtagene Autoleucel for R/R MM: Select Treatment-Related Adverse Events (TRAEs)</vt:lpstr>
      <vt:lpstr>Positive Topline Results Announced from the Registrational  Phase II QUINTESSENTIAL Trial of Arlocabtagene Autoleucel Press Release: September 8, 2026</vt:lpstr>
      <vt:lpstr>PowerPoint Presentation</vt:lpstr>
      <vt:lpstr>Faculty Discussion</vt:lpstr>
      <vt:lpstr>Questions for the Faculty</vt:lpstr>
      <vt:lpstr>Questions for the Faculty</vt:lpstr>
      <vt:lpstr>Agenda</vt:lpstr>
      <vt:lpstr>Bispecific Antibodies </vt:lpstr>
      <vt:lpstr>Bispecific Antibody Targets and Mechanism of Action</vt:lpstr>
      <vt:lpstr>Approved Bispecific T-Cell Antibodies as Monotherapy: Clinical Data</vt:lpstr>
      <vt:lpstr>MajesTEC-3 Phase III Study of Teclistamab with Daratumumab for MM After 1 to 3 Prior Lines of Therapy</vt:lpstr>
      <vt:lpstr>MajesTEC-3: Survival</vt:lpstr>
      <vt:lpstr>MajesTEC-3: Most Common Adverse Events — Safety Population</vt:lpstr>
      <vt:lpstr>MajesTEC-9: A Phase III Study of Teclistamab for MM After 1 to 3 Prior Lines of Therapy</vt:lpstr>
      <vt:lpstr>MajesTEC-9 Primary Endpoint: PFS</vt:lpstr>
      <vt:lpstr>MajesTEC-9: OS</vt:lpstr>
      <vt:lpstr>Elranatamab Significantly Improves Progression-Free Survival for Double Class-Exposed Patients with R/R MM Press Release: April 29, 2026</vt:lpstr>
      <vt:lpstr>PowerPoint Presentation</vt:lpstr>
      <vt:lpstr>PowerPoint Presentation</vt:lpstr>
      <vt:lpstr>PowerPoint Presentation</vt:lpstr>
      <vt:lpstr>Positive Topline Results from the MonumenTAL-6 Phase III Trial of Teclistamab with Talquetamab in Earlier Lines of Therapy for R/R MM Press Release: July 23, 2026</vt:lpstr>
      <vt:lpstr>Faculty Discussion</vt:lpstr>
      <vt:lpstr>Questions for the Faculty</vt:lpstr>
      <vt:lpstr>Questions for the Faculty</vt:lpstr>
      <vt:lpstr>Agenda</vt:lpstr>
      <vt:lpstr>Antibody-Drug Conjugates </vt:lpstr>
      <vt:lpstr>PowerPoint Presentation</vt:lpstr>
      <vt:lpstr>PowerPoint Presentation</vt:lpstr>
      <vt:lpstr>Belantamab mafodotin for early-relapse RRMM  DREAMM-7: Belantamab mafodotin + Vd vs Dara-Vd as ≥2nd-line therapy</vt:lpstr>
      <vt:lpstr>Belantamab mafodotin for early-relapse RRMM  DREAMM-7: Belantamab mafodotin + Vd vs Dara-Vd as ≥2nd-line therapy</vt:lpstr>
      <vt:lpstr>PowerPoint Presentation</vt:lpstr>
      <vt:lpstr>Belantamab mafodotin for early-relapse RRMM  DREAMM-8: Belantamab mafodotin + Pom-dex vs Pom-Vd as ≥2nd-line therapy</vt:lpstr>
      <vt:lpstr>Belantamab mafodotin for early-relapse RRMM  DREAMM-8: Belantamab mafodotin + Pom-dex vs Pom-Vd as ≥2nd-line therapy</vt:lpstr>
      <vt:lpstr>Real-world practical guidance for the clinical management of  belantamab mafodotin-associated ocular events</vt:lpstr>
      <vt:lpstr>PowerPoint Presentation</vt:lpstr>
      <vt:lpstr>PowerPoint Presentation</vt:lpstr>
      <vt:lpstr>Novel BCMA-targeted ADC: HDP-101</vt:lpstr>
      <vt:lpstr>Novel ADCs for RRMM  GPRC5D ADC for targeting RRMM</vt:lpstr>
      <vt:lpstr>Faculty Discussion</vt:lpstr>
      <vt:lpstr>Questions for the Faculty</vt:lpstr>
      <vt:lpstr>Questions for the Faculty (Continued)</vt:lpstr>
      <vt:lpstr>Questions for the Faculty</vt:lpstr>
      <vt:lpstr>Agenda</vt:lpstr>
      <vt:lpstr>Up-Front Treatment; Ongoing Trials </vt:lpstr>
      <vt:lpstr>Iberdomide in NDMM: a replacement for lenalidomide?  Phase 3 studies</vt:lpstr>
      <vt:lpstr>Faculty Discussion</vt:lpstr>
      <vt:lpstr>Questions for the Faculty</vt:lpstr>
      <vt:lpstr>CELMoDs (Cereblon E3 Ligase Modulators)</vt:lpstr>
      <vt:lpstr>CELMoDs: summary of pharmacodynamics Enhanced effects seen with anti-MM agents, potential mechanisms of resistance</vt:lpstr>
      <vt:lpstr>PowerPoint Presentation</vt:lpstr>
      <vt:lpstr>EXCALIBER-RRMM: Dual primary endpoint MRD-negative CR at any time – subgroup analysis</vt:lpstr>
      <vt:lpstr>Superior PFS with Iberdomide, Daratumumab and Dexamethasone versus Standard Therapy for R/R MM  in the Phase III EXCALIBER-RRMM Trial  Press Release: October 8, 2026</vt:lpstr>
      <vt:lpstr>CELMoD doublet for later-relapse RRMM Mezigdomide + dex induces responses in patients with EMD</vt:lpstr>
      <vt:lpstr>PowerPoint Presentation</vt:lpstr>
      <vt:lpstr>SUCCESSOR-2: Subgroup analysis of PFS</vt:lpstr>
      <vt:lpstr>SUCCESSOR-2: Response and DOR</vt:lpstr>
      <vt:lpstr>SUCCESSOR-2: How does it compare?</vt:lpstr>
      <vt:lpstr>Faculty Discussion</vt:lpstr>
      <vt:lpstr>Questions for the Faculty</vt:lpstr>
      <vt:lpstr>PowerPoint Presentation</vt:lpstr>
      <vt:lpstr>Thank you for joining us! Your feedback is very important to us.  Please complete the survey currently up on the iPads for attendees in the room and on Zoom for those attending virtually. The survey will remain open up to 5 minutes after the meeting ends.  How to Obtain Credit In-person attendees: Please refer to the program syllabus for the CME/MOC, NCPD and ACPE credit link or QR code. Online/Zoom attendees: The CME/MOC, NCPD and ACPE credit link is posted in the chat room.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Fernando Rendina</cp:lastModifiedBy>
  <cp:revision>1052</cp:revision>
  <cp:lastPrinted>2020-12-08T02:40:56Z</cp:lastPrinted>
  <dcterms:created xsi:type="dcterms:W3CDTF">2020-11-13T19:02:13Z</dcterms:created>
  <dcterms:modified xsi:type="dcterms:W3CDTF">2026-10-16T23:58:18Z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0x010100F56CFF285B972B489588099F06F32541</vt:lpwstr>
  </property>
  <property fmtid="{D5CDD505-2E9C-101B-9397-08002B2CF9AE}" pid="3" name="Order">
    <vt:r8>180000</vt:r8>
  </property>
</Properties>
</file>